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96" r:id="rId2"/>
  </p:sldMasterIdLst>
  <p:notesMasterIdLst>
    <p:notesMasterId r:id="rId59"/>
  </p:notesMasterIdLst>
  <p:handoutMasterIdLst>
    <p:handoutMasterId r:id="rId60"/>
  </p:handoutMasterIdLst>
  <p:sldIdLst>
    <p:sldId id="581" r:id="rId3"/>
    <p:sldId id="560" r:id="rId4"/>
    <p:sldId id="561" r:id="rId5"/>
    <p:sldId id="562" r:id="rId6"/>
    <p:sldId id="563" r:id="rId7"/>
    <p:sldId id="564" r:id="rId8"/>
    <p:sldId id="565" r:id="rId9"/>
    <p:sldId id="584" r:id="rId10"/>
    <p:sldId id="566" r:id="rId11"/>
    <p:sldId id="585" r:id="rId12"/>
    <p:sldId id="567" r:id="rId13"/>
    <p:sldId id="586" r:id="rId14"/>
    <p:sldId id="587" r:id="rId15"/>
    <p:sldId id="602" r:id="rId16"/>
    <p:sldId id="614" r:id="rId17"/>
    <p:sldId id="588" r:id="rId18"/>
    <p:sldId id="615" r:id="rId19"/>
    <p:sldId id="589" r:id="rId20"/>
    <p:sldId id="590" r:id="rId21"/>
    <p:sldId id="600" r:id="rId22"/>
    <p:sldId id="616" r:id="rId23"/>
    <p:sldId id="591" r:id="rId24"/>
    <p:sldId id="592" r:id="rId25"/>
    <p:sldId id="593" r:id="rId26"/>
    <p:sldId id="594" r:id="rId27"/>
    <p:sldId id="595" r:id="rId28"/>
    <p:sldId id="596" r:id="rId29"/>
    <p:sldId id="597" r:id="rId30"/>
    <p:sldId id="598" r:id="rId31"/>
    <p:sldId id="601" r:id="rId32"/>
    <p:sldId id="577" r:id="rId33"/>
    <p:sldId id="571" r:id="rId34"/>
    <p:sldId id="603" r:id="rId35"/>
    <p:sldId id="573" r:id="rId36"/>
    <p:sldId id="604" r:id="rId37"/>
    <p:sldId id="605" r:id="rId38"/>
    <p:sldId id="613" r:id="rId39"/>
    <p:sldId id="517" r:id="rId40"/>
    <p:sldId id="518" r:id="rId41"/>
    <p:sldId id="547" r:id="rId42"/>
    <p:sldId id="519" r:id="rId43"/>
    <p:sldId id="462" r:id="rId44"/>
    <p:sldId id="468" r:id="rId45"/>
    <p:sldId id="580" r:id="rId46"/>
    <p:sldId id="553" r:id="rId47"/>
    <p:sldId id="554" r:id="rId48"/>
    <p:sldId id="555" r:id="rId49"/>
    <p:sldId id="558" r:id="rId50"/>
    <p:sldId id="559" r:id="rId51"/>
    <p:sldId id="606" r:id="rId52"/>
    <p:sldId id="608" r:id="rId53"/>
    <p:sldId id="609" r:id="rId54"/>
    <p:sldId id="610" r:id="rId55"/>
    <p:sldId id="611" r:id="rId56"/>
    <p:sldId id="612" r:id="rId57"/>
    <p:sldId id="427" r:id="rId58"/>
  </p:sldIdLst>
  <p:sldSz cx="9144000" cy="6858000" type="letter"/>
  <p:notesSz cx="7315200" cy="9601200"/>
  <p:custDataLst>
    <p:tags r:id="rId61"/>
  </p:custDataLst>
  <p:defaultTextStyle>
    <a:defPPr>
      <a:defRPr lang="en-US"/>
    </a:defPPr>
    <a:lvl1pPr algn="l" rtl="0" fontAlgn="base">
      <a:spcBef>
        <a:spcPct val="0"/>
      </a:spcBef>
      <a:spcAft>
        <a:spcPct val="0"/>
      </a:spcAft>
      <a:defRPr sz="3200" kern="1200">
        <a:solidFill>
          <a:schemeClr val="tx1"/>
        </a:solidFill>
        <a:latin typeface="Tahoma" pitchFamily="34" charset="0"/>
        <a:ea typeface="ＭＳ Ｐゴシック" pitchFamily="34" charset="-128"/>
        <a:cs typeface="+mn-cs"/>
      </a:defRPr>
    </a:lvl1pPr>
    <a:lvl2pPr marL="457200" algn="l" rtl="0" fontAlgn="base">
      <a:spcBef>
        <a:spcPct val="0"/>
      </a:spcBef>
      <a:spcAft>
        <a:spcPct val="0"/>
      </a:spcAft>
      <a:defRPr sz="3200" kern="1200">
        <a:solidFill>
          <a:schemeClr val="tx1"/>
        </a:solidFill>
        <a:latin typeface="Tahoma" pitchFamily="34" charset="0"/>
        <a:ea typeface="ＭＳ Ｐゴシック" pitchFamily="34" charset="-128"/>
        <a:cs typeface="+mn-cs"/>
      </a:defRPr>
    </a:lvl2pPr>
    <a:lvl3pPr marL="914400" algn="l" rtl="0" fontAlgn="base">
      <a:spcBef>
        <a:spcPct val="0"/>
      </a:spcBef>
      <a:spcAft>
        <a:spcPct val="0"/>
      </a:spcAft>
      <a:defRPr sz="3200" kern="1200">
        <a:solidFill>
          <a:schemeClr val="tx1"/>
        </a:solidFill>
        <a:latin typeface="Tahoma" pitchFamily="34" charset="0"/>
        <a:ea typeface="ＭＳ Ｐゴシック" pitchFamily="34" charset="-128"/>
        <a:cs typeface="+mn-cs"/>
      </a:defRPr>
    </a:lvl3pPr>
    <a:lvl4pPr marL="1371600" algn="l" rtl="0" fontAlgn="base">
      <a:spcBef>
        <a:spcPct val="0"/>
      </a:spcBef>
      <a:spcAft>
        <a:spcPct val="0"/>
      </a:spcAft>
      <a:defRPr sz="3200" kern="1200">
        <a:solidFill>
          <a:schemeClr val="tx1"/>
        </a:solidFill>
        <a:latin typeface="Tahoma" pitchFamily="34" charset="0"/>
        <a:ea typeface="ＭＳ Ｐゴシック" pitchFamily="34" charset="-128"/>
        <a:cs typeface="+mn-cs"/>
      </a:defRPr>
    </a:lvl4pPr>
    <a:lvl5pPr marL="1828800" algn="l" rtl="0" fontAlgn="base">
      <a:spcBef>
        <a:spcPct val="0"/>
      </a:spcBef>
      <a:spcAft>
        <a:spcPct val="0"/>
      </a:spcAft>
      <a:defRPr sz="3200" kern="1200">
        <a:solidFill>
          <a:schemeClr val="tx1"/>
        </a:solidFill>
        <a:latin typeface="Tahoma" pitchFamily="34" charset="0"/>
        <a:ea typeface="ＭＳ Ｐゴシック" pitchFamily="34" charset="-128"/>
        <a:cs typeface="+mn-cs"/>
      </a:defRPr>
    </a:lvl5pPr>
    <a:lvl6pPr marL="2286000" algn="l" defTabSz="914400" rtl="0" eaLnBrk="1" latinLnBrk="0" hangingPunct="1">
      <a:defRPr sz="3200" kern="1200">
        <a:solidFill>
          <a:schemeClr val="tx1"/>
        </a:solidFill>
        <a:latin typeface="Tahoma" pitchFamily="34" charset="0"/>
        <a:ea typeface="ＭＳ Ｐゴシック" pitchFamily="34" charset="-128"/>
        <a:cs typeface="+mn-cs"/>
      </a:defRPr>
    </a:lvl6pPr>
    <a:lvl7pPr marL="2743200" algn="l" defTabSz="914400" rtl="0" eaLnBrk="1" latinLnBrk="0" hangingPunct="1">
      <a:defRPr sz="3200" kern="1200">
        <a:solidFill>
          <a:schemeClr val="tx1"/>
        </a:solidFill>
        <a:latin typeface="Tahoma" pitchFamily="34" charset="0"/>
        <a:ea typeface="ＭＳ Ｐゴシック" pitchFamily="34" charset="-128"/>
        <a:cs typeface="+mn-cs"/>
      </a:defRPr>
    </a:lvl7pPr>
    <a:lvl8pPr marL="3200400" algn="l" defTabSz="914400" rtl="0" eaLnBrk="1" latinLnBrk="0" hangingPunct="1">
      <a:defRPr sz="3200" kern="1200">
        <a:solidFill>
          <a:schemeClr val="tx1"/>
        </a:solidFill>
        <a:latin typeface="Tahoma" pitchFamily="34" charset="0"/>
        <a:ea typeface="ＭＳ Ｐゴシック" pitchFamily="34" charset="-128"/>
        <a:cs typeface="+mn-cs"/>
      </a:defRPr>
    </a:lvl8pPr>
    <a:lvl9pPr marL="3657600" algn="l" defTabSz="914400" rtl="0" eaLnBrk="1" latinLnBrk="0" hangingPunct="1">
      <a:defRPr sz="3200" kern="1200">
        <a:solidFill>
          <a:schemeClr val="tx1"/>
        </a:solidFill>
        <a:latin typeface="Tahoma"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CB3300"/>
    <a:srgbClr val="FFCC00"/>
    <a:srgbClr val="D00023"/>
    <a:srgbClr val="993300"/>
    <a:srgbClr val="99CCFF"/>
    <a:srgbClr val="66CCFF"/>
    <a:srgbClr val="4D4D4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3575" autoAdjust="0"/>
  </p:normalViewPr>
  <p:slideViewPr>
    <p:cSldViewPr snapToGrid="0">
      <p:cViewPr varScale="1">
        <p:scale>
          <a:sx n="55" d="100"/>
          <a:sy n="55" d="100"/>
        </p:scale>
        <p:origin x="-156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88"/>
    </p:cViewPr>
  </p:sorterViewPr>
  <p:notesViewPr>
    <p:cSldViewPr snapToGrid="0">
      <p:cViewPr>
        <p:scale>
          <a:sx n="70" d="100"/>
          <a:sy n="70" d="100"/>
        </p:scale>
        <p:origin x="-3014" y="-58"/>
      </p:cViewPr>
      <p:guideLst>
        <p:guide orient="horz" pos="3024"/>
        <p:guide pos="2304"/>
      </p:guideLst>
    </p:cSldViewPr>
  </p:notes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6.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image" Target="../media/image59.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70.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11" descr="BKG-12x-Rules.jpg"/>
          <p:cNvPicPr>
            <a:picLocks noChangeAspect="1"/>
          </p:cNvPicPr>
          <p:nvPr/>
        </p:nvPicPr>
        <p:blipFill>
          <a:blip r:embed="rId2" cstate="email"/>
          <a:srcRect/>
          <a:stretch>
            <a:fillRect/>
          </a:stretch>
        </p:blipFill>
        <p:spPr bwMode="auto">
          <a:xfrm>
            <a:off x="0" y="9045760"/>
            <a:ext cx="7315200" cy="555441"/>
          </a:xfrm>
          <a:prstGeom prst="rect">
            <a:avLst/>
          </a:prstGeom>
          <a:noFill/>
          <a:ln w="9525">
            <a:noFill/>
            <a:miter lim="800000"/>
            <a:headEnd/>
            <a:tailEnd/>
          </a:ln>
        </p:spPr>
      </p:pic>
      <p:sp>
        <p:nvSpPr>
          <p:cNvPr id="65538" name="Rectangle 2"/>
          <p:cNvSpPr>
            <a:spLocks noGrp="1" noChangeArrowheads="1"/>
          </p:cNvSpPr>
          <p:nvPr>
            <p:ph type="hdr" sz="quarter"/>
          </p:nvPr>
        </p:nvSpPr>
        <p:spPr bwMode="auto">
          <a:xfrm>
            <a:off x="568366" y="79351"/>
            <a:ext cx="3171146" cy="241352"/>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defTabSz="966703">
              <a:defRPr sz="1000">
                <a:latin typeface="Tahoma" pitchFamily="-112" charset="0"/>
                <a:ea typeface="+mn-ea"/>
                <a:cs typeface="+mn-cs"/>
              </a:defRPr>
            </a:lvl1pPr>
          </a:lstStyle>
          <a:p>
            <a:pPr>
              <a:defRPr/>
            </a:pPr>
            <a:r>
              <a:rPr lang="en-US"/>
              <a:t>Presentation Title</a:t>
            </a:r>
          </a:p>
        </p:txBody>
      </p:sp>
      <p:sp>
        <p:nvSpPr>
          <p:cNvPr id="65539" name="Rectangle 3"/>
          <p:cNvSpPr>
            <a:spLocks noGrp="1" noChangeArrowheads="1"/>
          </p:cNvSpPr>
          <p:nvPr>
            <p:ph type="dt" sz="quarter" idx="1"/>
          </p:nvPr>
        </p:nvSpPr>
        <p:spPr bwMode="auto">
          <a:xfrm>
            <a:off x="568366" y="320702"/>
            <a:ext cx="3171146" cy="239700"/>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defTabSz="966703">
              <a:defRPr sz="1000">
                <a:latin typeface="Tahoma" pitchFamily="-112" charset="0"/>
                <a:ea typeface="+mn-ea"/>
                <a:cs typeface="+mn-cs"/>
              </a:defRPr>
            </a:lvl1pPr>
          </a:lstStyle>
          <a:p>
            <a:pPr>
              <a:defRPr/>
            </a:pPr>
            <a:endParaRPr lang="en-US"/>
          </a:p>
        </p:txBody>
      </p:sp>
      <p:sp>
        <p:nvSpPr>
          <p:cNvPr id="1030" name="Rectangle 6"/>
          <p:cNvSpPr>
            <a:spLocks noChangeArrowheads="1"/>
          </p:cNvSpPr>
          <p:nvPr/>
        </p:nvSpPr>
        <p:spPr bwMode="auto">
          <a:xfrm>
            <a:off x="88599" y="9358196"/>
            <a:ext cx="404543" cy="239699"/>
          </a:xfrm>
          <a:prstGeom prst="rect">
            <a:avLst/>
          </a:prstGeom>
          <a:noFill/>
          <a:ln w="9525">
            <a:noFill/>
            <a:miter lim="800000"/>
            <a:headEnd/>
            <a:tailEnd/>
          </a:ln>
        </p:spPr>
        <p:txBody>
          <a:bodyPr lIns="96659" tIns="48330" rIns="9666" bIns="48330"/>
          <a:lstStyle/>
          <a:p>
            <a:pPr algn="ctr" defTabSz="966703" eaLnBrk="0" hangingPunct="0">
              <a:defRPr/>
            </a:pPr>
            <a:fld id="{6B28FAEC-FB9D-4B18-9510-8CC4ACA8DC4E}" type="slidenum">
              <a:rPr lang="en-US" sz="800">
                <a:solidFill>
                  <a:srgbClr val="7F7F7F"/>
                </a:solidFill>
                <a:latin typeface="Tahoma" pitchFamily="-112" charset="0"/>
                <a:ea typeface="ＭＳ Ｐゴシック" pitchFamily="-112" charset="-128"/>
              </a:rPr>
              <a:pPr algn="ctr" defTabSz="966703" eaLnBrk="0" hangingPunct="0">
                <a:defRPr/>
              </a:pPr>
              <a:t>‹#›</a:t>
            </a:fld>
            <a:endParaRPr lang="en-US" sz="800" dirty="0">
              <a:solidFill>
                <a:srgbClr val="7F7F7F"/>
              </a:solidFill>
              <a:latin typeface="Tahoma" pitchFamily="-112" charset="0"/>
              <a:ea typeface="ＭＳ Ｐゴシック" pitchFamily="-112" charset="-128"/>
            </a:endParaRPr>
          </a:p>
        </p:txBody>
      </p:sp>
      <p:sp>
        <p:nvSpPr>
          <p:cNvPr id="65560" name="Rectangle 24"/>
          <p:cNvSpPr>
            <a:spLocks noChangeArrowheads="1"/>
          </p:cNvSpPr>
          <p:nvPr/>
        </p:nvSpPr>
        <p:spPr bwMode="auto">
          <a:xfrm>
            <a:off x="488126" y="9358196"/>
            <a:ext cx="2759917" cy="243005"/>
          </a:xfrm>
          <a:prstGeom prst="rect">
            <a:avLst/>
          </a:prstGeom>
          <a:noFill/>
          <a:ln w="9525">
            <a:noFill/>
            <a:miter lim="800000"/>
            <a:headEnd/>
            <a:tailEnd/>
          </a:ln>
          <a:effectLst/>
        </p:spPr>
        <p:txBody>
          <a:bodyPr lIns="96659" tIns="48330" rIns="96659" bIns="48330"/>
          <a:lstStyle/>
          <a:p>
            <a:pPr defTabSz="966703">
              <a:defRPr/>
            </a:pPr>
            <a:r>
              <a:rPr lang="en-US" sz="800" dirty="0">
                <a:latin typeface="Tahoma" pitchFamily="-112" charset="0"/>
                <a:ea typeface="+mn-ea"/>
              </a:rPr>
              <a:t>Your Initials, Presentation Title, Month Year</a:t>
            </a:r>
          </a:p>
        </p:txBody>
      </p:sp>
      <p:grpSp>
        <p:nvGrpSpPr>
          <p:cNvPr id="12295" name="Group 25"/>
          <p:cNvGrpSpPr>
            <a:grpSpLocks/>
          </p:cNvGrpSpPr>
          <p:nvPr/>
        </p:nvGrpSpPr>
        <p:grpSpPr bwMode="auto">
          <a:xfrm>
            <a:off x="3560643" y="9247440"/>
            <a:ext cx="2581049" cy="340538"/>
            <a:chOff x="2445" y="4095"/>
            <a:chExt cx="1524" cy="204"/>
          </a:xfrm>
        </p:grpSpPr>
        <p:sp>
          <p:nvSpPr>
            <p:cNvPr id="65562" name="Text Box 26"/>
            <p:cNvSpPr txBox="1">
              <a:spLocks noChangeArrowheads="1"/>
            </p:cNvSpPr>
            <p:nvPr userDrawn="1"/>
          </p:nvSpPr>
          <p:spPr bwMode="auto">
            <a:xfrm>
              <a:off x="2445" y="4095"/>
              <a:ext cx="1524" cy="125"/>
            </a:xfrm>
            <a:prstGeom prst="rect">
              <a:avLst/>
            </a:prstGeom>
            <a:noFill/>
            <a:ln w="9525">
              <a:noFill/>
              <a:miter lim="800000"/>
              <a:headEnd/>
              <a:tailEnd/>
            </a:ln>
            <a:effectLst/>
          </p:spPr>
          <p:txBody>
            <a:bodyPr lIns="92382" tIns="46191" rIns="92382" bIns="46191">
              <a:spAutoFit/>
            </a:bodyPr>
            <a:lstStyle/>
            <a:p>
              <a:pPr defTabSz="966703">
                <a:spcBef>
                  <a:spcPct val="50000"/>
                </a:spcBef>
                <a:defRPr/>
              </a:pPr>
              <a:r>
                <a:rPr lang="en-US" sz="700" dirty="0">
                  <a:solidFill>
                    <a:schemeClr val="bg2"/>
                  </a:solidFill>
                  <a:latin typeface="Tahoma" pitchFamily="-112" charset="0"/>
                  <a:ea typeface="ＭＳ Ｐゴシック" pitchFamily="-112" charset="-128"/>
                </a:rPr>
                <a:t>© 2010 Mentor Graphics Corp. Company Confidential</a:t>
              </a:r>
            </a:p>
          </p:txBody>
        </p:sp>
        <p:sp>
          <p:nvSpPr>
            <p:cNvPr id="1046" name="Text Box 22"/>
            <p:cNvSpPr txBox="1">
              <a:spLocks noChangeArrowheads="1"/>
            </p:cNvSpPr>
            <p:nvPr userDrawn="1"/>
          </p:nvSpPr>
          <p:spPr bwMode="auto">
            <a:xfrm>
              <a:off x="2448" y="4164"/>
              <a:ext cx="912" cy="135"/>
            </a:xfrm>
            <a:prstGeom prst="rect">
              <a:avLst/>
            </a:prstGeom>
            <a:noFill/>
            <a:ln w="9525">
              <a:noFill/>
              <a:miter lim="800000"/>
              <a:headEnd/>
              <a:tailEnd/>
            </a:ln>
          </p:spPr>
          <p:txBody>
            <a:bodyPr lIns="92382" tIns="46191" rIns="230955" bIns="46191"/>
            <a:lstStyle/>
            <a:p>
              <a:pPr defTabSz="966703">
                <a:spcBef>
                  <a:spcPct val="50000"/>
                </a:spcBef>
                <a:defRPr/>
              </a:pPr>
              <a:r>
                <a:rPr lang="en-US" sz="800" b="1" dirty="0">
                  <a:solidFill>
                    <a:schemeClr val="bg2"/>
                  </a:solidFill>
                  <a:latin typeface="Tahoma" pitchFamily="-112" charset="0"/>
                  <a:ea typeface="ＭＳ Ｐゴシック" pitchFamily="-112" charset="-128"/>
                  <a:cs typeface="ＭＳ Ｐゴシック" pitchFamily="-112" charset="-128"/>
                </a:rPr>
                <a:t>www.mentor.com</a:t>
              </a:r>
            </a:p>
          </p:txBody>
        </p:sp>
      </p:gr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7" name="Rectangle 3"/>
          <p:cNvSpPr>
            <a:spLocks noGrp="1" noChangeArrowheads="1"/>
          </p:cNvSpPr>
          <p:nvPr>
            <p:ph type="dt" idx="1"/>
          </p:nvPr>
        </p:nvSpPr>
        <p:spPr bwMode="auto">
          <a:xfrm>
            <a:off x="6205217" y="520727"/>
            <a:ext cx="1108314" cy="320701"/>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algn="r" defTabSz="966703">
              <a:defRPr sz="900">
                <a:latin typeface="Tahoma" pitchFamily="-112" charset="0"/>
                <a:ea typeface="+mn-ea"/>
                <a:cs typeface="+mn-cs"/>
              </a:defRPr>
            </a:lvl1pPr>
          </a:lstStyle>
          <a:p>
            <a:pPr>
              <a:defRPr/>
            </a:pPr>
            <a:endParaRPr lang="en-US"/>
          </a:p>
        </p:txBody>
      </p:sp>
      <p:sp>
        <p:nvSpPr>
          <p:cNvPr id="11267" name="Rectangle 4"/>
          <p:cNvSpPr>
            <a:spLocks noGrp="1" noRot="1" noChangeAspect="1" noChangeArrowheads="1" noTextEdit="1"/>
          </p:cNvSpPr>
          <p:nvPr>
            <p:ph type="sldImg" idx="2"/>
          </p:nvPr>
        </p:nvSpPr>
        <p:spPr bwMode="auto">
          <a:xfrm>
            <a:off x="1498600" y="481013"/>
            <a:ext cx="4321175" cy="3240087"/>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732189" y="3760801"/>
            <a:ext cx="5850823" cy="5194038"/>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9" name="Rectangle 5"/>
          <p:cNvSpPr>
            <a:spLocks noChangeArrowheads="1"/>
          </p:cNvSpPr>
          <p:nvPr/>
        </p:nvSpPr>
        <p:spPr bwMode="auto">
          <a:xfrm>
            <a:off x="4307879" y="6961203"/>
            <a:ext cx="4876242" cy="239699"/>
          </a:xfrm>
          <a:prstGeom prst="rect">
            <a:avLst/>
          </a:prstGeom>
          <a:noFill/>
          <a:ln w="9525">
            <a:noFill/>
            <a:miter lim="800000"/>
            <a:headEnd/>
            <a:tailEnd/>
          </a:ln>
        </p:spPr>
        <p:txBody>
          <a:bodyPr lIns="96659" tIns="48330" rIns="96659" bIns="48330"/>
          <a:lstStyle/>
          <a:p>
            <a:pPr algn="r" defTabSz="966703" eaLnBrk="0" hangingPunct="0">
              <a:defRPr/>
            </a:pPr>
            <a:endParaRPr lang="en-US" sz="800" dirty="0">
              <a:solidFill>
                <a:srgbClr val="7F7F7F"/>
              </a:solidFill>
              <a:latin typeface="Tahoma" pitchFamily="-112" charset="0"/>
              <a:ea typeface="ＭＳ Ｐゴシック" pitchFamily="-112" charset="-128"/>
              <a:cs typeface="ＭＳ Ｐゴシック" pitchFamily="-112" charset="-128"/>
            </a:endParaRPr>
          </a:p>
        </p:txBody>
      </p:sp>
      <p:sp>
        <p:nvSpPr>
          <p:cNvPr id="2" name="Rectangle 5"/>
          <p:cNvSpPr>
            <a:spLocks noChangeArrowheads="1"/>
          </p:cNvSpPr>
          <p:nvPr/>
        </p:nvSpPr>
        <p:spPr bwMode="auto">
          <a:xfrm>
            <a:off x="4307879" y="6961203"/>
            <a:ext cx="4876242" cy="239699"/>
          </a:xfrm>
          <a:prstGeom prst="rect">
            <a:avLst/>
          </a:prstGeom>
          <a:noFill/>
          <a:ln w="9525">
            <a:noFill/>
            <a:miter lim="800000"/>
            <a:headEnd/>
            <a:tailEnd/>
          </a:ln>
        </p:spPr>
        <p:txBody>
          <a:bodyPr lIns="96659" tIns="48330" rIns="96659" bIns="48330"/>
          <a:lstStyle/>
          <a:p>
            <a:pPr algn="r" defTabSz="966703" eaLnBrk="0" hangingPunct="0">
              <a:defRPr/>
            </a:pPr>
            <a:endParaRPr lang="en-US" sz="800" dirty="0">
              <a:solidFill>
                <a:srgbClr val="7F7F7F"/>
              </a:solidFill>
              <a:latin typeface="Tahoma" pitchFamily="-112" charset="0"/>
              <a:ea typeface="ＭＳ Ｐゴシック" pitchFamily="-112" charset="-128"/>
              <a:cs typeface="ＭＳ Ｐゴシック" pitchFamily="-112" charset="-128"/>
            </a:endParaRPr>
          </a:p>
        </p:txBody>
      </p:sp>
      <p:sp>
        <p:nvSpPr>
          <p:cNvPr id="1030" name="Rectangle 6"/>
          <p:cNvSpPr>
            <a:spLocks noChangeArrowheads="1"/>
          </p:cNvSpPr>
          <p:nvPr/>
        </p:nvSpPr>
        <p:spPr bwMode="auto">
          <a:xfrm>
            <a:off x="88599" y="9358196"/>
            <a:ext cx="404543" cy="239699"/>
          </a:xfrm>
          <a:prstGeom prst="rect">
            <a:avLst/>
          </a:prstGeom>
          <a:noFill/>
          <a:ln w="9525">
            <a:noFill/>
            <a:miter lim="800000"/>
            <a:headEnd/>
            <a:tailEnd/>
          </a:ln>
        </p:spPr>
        <p:txBody>
          <a:bodyPr lIns="96659" tIns="48330" rIns="9666" bIns="48330"/>
          <a:lstStyle/>
          <a:p>
            <a:pPr algn="ctr" defTabSz="966703" eaLnBrk="0" hangingPunct="0">
              <a:defRPr/>
            </a:pPr>
            <a:fld id="{A30E979B-C363-4F32-A0C7-E9948DB3F486}" type="slidenum">
              <a:rPr lang="en-US" sz="800">
                <a:solidFill>
                  <a:srgbClr val="7F7F7F"/>
                </a:solidFill>
                <a:latin typeface="Tahoma" pitchFamily="-112" charset="0"/>
                <a:ea typeface="ＭＳ Ｐゴシック" pitchFamily="-112" charset="-128"/>
              </a:rPr>
              <a:pPr algn="ctr" defTabSz="966703" eaLnBrk="0" hangingPunct="0">
                <a:defRPr/>
              </a:pPr>
              <a:t>‹#›</a:t>
            </a:fld>
            <a:endParaRPr lang="en-US" sz="800" dirty="0">
              <a:solidFill>
                <a:srgbClr val="7F7F7F"/>
              </a:solidFill>
              <a:latin typeface="Tahoma" pitchFamily="-112" charset="0"/>
              <a:ea typeface="ＭＳ Ｐゴシック" pitchFamily="-112" charset="-128"/>
            </a:endParaRPr>
          </a:p>
        </p:txBody>
      </p:sp>
      <p:pic>
        <p:nvPicPr>
          <p:cNvPr id="11272" name="Picture 17" descr="bar a short.png"/>
          <p:cNvPicPr>
            <a:picLocks noChangeAspect="1"/>
          </p:cNvPicPr>
          <p:nvPr/>
        </p:nvPicPr>
        <p:blipFill>
          <a:blip r:embed="rId2"/>
          <a:srcRect/>
          <a:stretch>
            <a:fillRect/>
          </a:stretch>
        </p:blipFill>
        <p:spPr bwMode="auto">
          <a:xfrm>
            <a:off x="3697720" y="9237519"/>
            <a:ext cx="3617480" cy="13225"/>
          </a:xfrm>
          <a:prstGeom prst="rect">
            <a:avLst/>
          </a:prstGeom>
          <a:noFill/>
          <a:ln w="9525">
            <a:noFill/>
            <a:miter lim="800000"/>
            <a:headEnd/>
            <a:tailEnd/>
          </a:ln>
        </p:spPr>
      </p:pic>
      <p:sp>
        <p:nvSpPr>
          <p:cNvPr id="67607" name="Rectangle 23"/>
          <p:cNvSpPr>
            <a:spLocks noChangeArrowheads="1"/>
          </p:cNvSpPr>
          <p:nvPr/>
        </p:nvSpPr>
        <p:spPr bwMode="auto">
          <a:xfrm>
            <a:off x="488126" y="9358196"/>
            <a:ext cx="2759917" cy="243005"/>
          </a:xfrm>
          <a:prstGeom prst="rect">
            <a:avLst/>
          </a:prstGeom>
          <a:noFill/>
          <a:ln w="9525">
            <a:noFill/>
            <a:miter lim="800000"/>
            <a:headEnd/>
            <a:tailEnd/>
          </a:ln>
          <a:effectLst/>
        </p:spPr>
        <p:txBody>
          <a:bodyPr lIns="96659" tIns="48330" rIns="96659" bIns="48330"/>
          <a:lstStyle/>
          <a:p>
            <a:pPr defTabSz="966703">
              <a:defRPr/>
            </a:pPr>
            <a:r>
              <a:rPr lang="en-US" sz="800" dirty="0">
                <a:latin typeface="Tahoma" pitchFamily="-112" charset="0"/>
                <a:ea typeface="+mn-ea"/>
              </a:rPr>
              <a:t>Your Initials, Presentation Title, Month Year</a:t>
            </a:r>
          </a:p>
        </p:txBody>
      </p:sp>
      <p:grpSp>
        <p:nvGrpSpPr>
          <p:cNvPr id="11274" name="Group 24"/>
          <p:cNvGrpSpPr>
            <a:grpSpLocks/>
          </p:cNvGrpSpPr>
          <p:nvPr/>
        </p:nvGrpSpPr>
        <p:grpSpPr bwMode="auto">
          <a:xfrm>
            <a:off x="3560643" y="9247440"/>
            <a:ext cx="2581049" cy="340538"/>
            <a:chOff x="2445" y="4095"/>
            <a:chExt cx="1524" cy="204"/>
          </a:xfrm>
        </p:grpSpPr>
        <p:sp>
          <p:nvSpPr>
            <p:cNvPr id="67609" name="Text Box 25"/>
            <p:cNvSpPr txBox="1">
              <a:spLocks noChangeArrowheads="1"/>
            </p:cNvSpPr>
            <p:nvPr userDrawn="1"/>
          </p:nvSpPr>
          <p:spPr bwMode="auto">
            <a:xfrm>
              <a:off x="2445" y="4095"/>
              <a:ext cx="1524" cy="125"/>
            </a:xfrm>
            <a:prstGeom prst="rect">
              <a:avLst/>
            </a:prstGeom>
            <a:noFill/>
            <a:ln w="9525">
              <a:noFill/>
              <a:miter lim="800000"/>
              <a:headEnd/>
              <a:tailEnd/>
            </a:ln>
            <a:effectLst/>
          </p:spPr>
          <p:txBody>
            <a:bodyPr lIns="92382" tIns="46191" rIns="92382" bIns="46191">
              <a:spAutoFit/>
            </a:bodyPr>
            <a:lstStyle/>
            <a:p>
              <a:pPr defTabSz="966703">
                <a:spcBef>
                  <a:spcPct val="50000"/>
                </a:spcBef>
                <a:defRPr/>
              </a:pPr>
              <a:r>
                <a:rPr lang="en-US" sz="700" dirty="0">
                  <a:solidFill>
                    <a:schemeClr val="bg2"/>
                  </a:solidFill>
                  <a:latin typeface="Tahoma" pitchFamily="-112" charset="0"/>
                  <a:ea typeface="ＭＳ Ｐゴシック" pitchFamily="-112" charset="-128"/>
                </a:rPr>
                <a:t>© 2010 Mentor Graphics Corp. Company Confidential</a:t>
              </a:r>
            </a:p>
          </p:txBody>
        </p:sp>
        <p:sp>
          <p:nvSpPr>
            <p:cNvPr id="1046" name="Text Box 22"/>
            <p:cNvSpPr txBox="1">
              <a:spLocks noChangeArrowheads="1"/>
            </p:cNvSpPr>
            <p:nvPr userDrawn="1"/>
          </p:nvSpPr>
          <p:spPr bwMode="auto">
            <a:xfrm>
              <a:off x="2448" y="4164"/>
              <a:ext cx="912" cy="135"/>
            </a:xfrm>
            <a:prstGeom prst="rect">
              <a:avLst/>
            </a:prstGeom>
            <a:noFill/>
            <a:ln w="9525">
              <a:noFill/>
              <a:miter lim="800000"/>
              <a:headEnd/>
              <a:tailEnd/>
            </a:ln>
          </p:spPr>
          <p:txBody>
            <a:bodyPr lIns="92382" tIns="46191" rIns="230955" bIns="46191"/>
            <a:lstStyle/>
            <a:p>
              <a:pPr defTabSz="966703">
                <a:spcBef>
                  <a:spcPct val="50000"/>
                </a:spcBef>
                <a:defRPr/>
              </a:pPr>
              <a:r>
                <a:rPr lang="en-US" sz="800" b="1" dirty="0">
                  <a:solidFill>
                    <a:schemeClr val="bg2"/>
                  </a:solidFill>
                  <a:latin typeface="Tahoma" pitchFamily="-112" charset="0"/>
                  <a:ea typeface="ＭＳ Ｐゴシック" pitchFamily="-112" charset="-128"/>
                  <a:cs typeface="ＭＳ Ｐゴシック" pitchFamily="-112" charset="-128"/>
                </a:rPr>
                <a:t>www.mentor.com</a:t>
              </a:r>
            </a:p>
          </p:txBody>
        </p:sp>
      </p:grpSp>
      <p:pic>
        <p:nvPicPr>
          <p:cNvPr id="11275" name="Picture 12" descr="MGC-Logo_Black-72.png"/>
          <p:cNvPicPr>
            <a:picLocks noChangeAspect="1"/>
          </p:cNvPicPr>
          <p:nvPr/>
        </p:nvPicPr>
        <p:blipFill>
          <a:blip r:embed="rId3"/>
          <a:srcRect/>
          <a:stretch>
            <a:fillRect/>
          </a:stretch>
        </p:blipFill>
        <p:spPr bwMode="auto">
          <a:xfrm>
            <a:off x="6387428" y="9321828"/>
            <a:ext cx="748905" cy="243005"/>
          </a:xfrm>
          <a:prstGeom prst="rect">
            <a:avLst/>
          </a:prstGeom>
          <a:noFill/>
          <a:ln w="9525">
            <a:noFill/>
            <a:miter lim="800000"/>
            <a:headEnd/>
            <a:tailEnd/>
          </a:ln>
        </p:spPr>
      </p:pic>
      <p:sp>
        <p:nvSpPr>
          <p:cNvPr id="67586" name="Rectangle 2"/>
          <p:cNvSpPr>
            <a:spLocks noGrp="1" noChangeArrowheads="1"/>
          </p:cNvSpPr>
          <p:nvPr>
            <p:ph type="hdr" sz="quarter"/>
          </p:nvPr>
        </p:nvSpPr>
        <p:spPr bwMode="auto">
          <a:xfrm>
            <a:off x="0" y="2"/>
            <a:ext cx="7315200" cy="441378"/>
          </a:xfrm>
          <a:prstGeom prst="rect">
            <a:avLst/>
          </a:prstGeom>
          <a:noFill/>
          <a:ln w="9525">
            <a:noFill/>
            <a:miter lim="800000"/>
            <a:headEnd/>
            <a:tailEnd/>
          </a:ln>
          <a:effectLst/>
        </p:spPr>
        <p:txBody>
          <a:bodyPr vert="horz" wrap="square" lIns="95674" tIns="239184" rIns="96659" bIns="47837" numCol="1" anchor="t" anchorCtr="1" compatLnSpc="1">
            <a:prstTxWarp prst="textNoShape">
              <a:avLst/>
            </a:prstTxWarp>
          </a:bodyPr>
          <a:lstStyle>
            <a:lvl1pPr algn="ctr" defTabSz="966703">
              <a:defRPr sz="900">
                <a:latin typeface="Tahoma" pitchFamily="-112" charset="0"/>
                <a:ea typeface="+mn-ea"/>
                <a:cs typeface="+mn-cs"/>
              </a:defRPr>
            </a:lvl1pPr>
          </a:lstStyle>
          <a:p>
            <a:pPr>
              <a:defRPr/>
            </a:pPr>
            <a:r>
              <a:rPr lang="en-US"/>
              <a:t>Presentation Title</a:t>
            </a:r>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ahoma" pitchFamily="-112" charset="0"/>
        <a:ea typeface="ＭＳ Ｐゴシック" pitchFamily="-112" charset="-128"/>
        <a:cs typeface="ＭＳ Ｐゴシック"/>
      </a:defRPr>
    </a:lvl1pPr>
    <a:lvl2pPr marL="293688" algn="l" rtl="0" eaLnBrk="0" fontAlgn="base" hangingPunct="0">
      <a:spcBef>
        <a:spcPct val="30000"/>
      </a:spcBef>
      <a:spcAft>
        <a:spcPct val="0"/>
      </a:spcAft>
      <a:defRPr sz="1000" kern="1200">
        <a:solidFill>
          <a:schemeClr val="tx1"/>
        </a:solidFill>
        <a:latin typeface="Tahoma" pitchFamily="-112" charset="0"/>
        <a:ea typeface="ＭＳ Ｐゴシック" pitchFamily="-112" charset="-128"/>
        <a:cs typeface="ＭＳ Ｐゴシック"/>
      </a:defRPr>
    </a:lvl2pPr>
    <a:lvl3pPr marL="636588" algn="l" rtl="0" eaLnBrk="0" fontAlgn="base" hangingPunct="0">
      <a:spcBef>
        <a:spcPct val="30000"/>
      </a:spcBef>
      <a:spcAft>
        <a:spcPct val="0"/>
      </a:spcAft>
      <a:defRPr sz="1000" kern="1200">
        <a:solidFill>
          <a:schemeClr val="tx1"/>
        </a:solidFill>
        <a:latin typeface="Tahoma" pitchFamily="-112" charset="0"/>
        <a:ea typeface="ＭＳ Ｐゴシック" pitchFamily="-112" charset="-128"/>
        <a:cs typeface="ＭＳ Ｐゴシック"/>
      </a:defRPr>
    </a:lvl3pPr>
    <a:lvl4pPr marL="979488" algn="l" rtl="0" eaLnBrk="0" fontAlgn="base" hangingPunct="0">
      <a:spcBef>
        <a:spcPct val="30000"/>
      </a:spcBef>
      <a:spcAft>
        <a:spcPct val="0"/>
      </a:spcAft>
      <a:defRPr sz="1000" kern="1200">
        <a:solidFill>
          <a:schemeClr val="tx1"/>
        </a:solidFill>
        <a:latin typeface="Tahoma" pitchFamily="-112" charset="0"/>
        <a:ea typeface="ＭＳ Ｐゴシック" pitchFamily="-112" charset="-128"/>
        <a:cs typeface="ＭＳ Ｐゴシック"/>
      </a:defRPr>
    </a:lvl4pPr>
    <a:lvl5pPr marL="1322388" algn="l" rtl="0" eaLnBrk="0" fontAlgn="base" hangingPunct="0">
      <a:spcBef>
        <a:spcPct val="30000"/>
      </a:spcBef>
      <a:spcAft>
        <a:spcPct val="0"/>
      </a:spcAft>
      <a:defRPr sz="1000" kern="1200">
        <a:solidFill>
          <a:schemeClr val="tx1"/>
        </a:solidFill>
        <a:latin typeface="Tahoma" pitchFamily="-112" charset="0"/>
        <a:ea typeface="ＭＳ Ｐゴシック" pitchFamily="-112"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p:spPr>
        <p:txBody>
          <a:bodyPr/>
          <a:lstStyle/>
          <a:p>
            <a:r>
              <a:rPr lang="en-US" dirty="0" smtClean="0">
                <a:solidFill>
                  <a:prstClr val="black"/>
                </a:solidFill>
              </a:rPr>
              <a:t>Presentation Title</a:t>
            </a: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
        <p:nvSpPr>
          <p:cNvPr id="5" name="Slide Number Placeholder 4"/>
          <p:cNvSpPr>
            <a:spLocks noGrp="1"/>
          </p:cNvSpPr>
          <p:nvPr>
            <p:ph type="sldNum" sz="quarter" idx="10"/>
          </p:nvPr>
        </p:nvSpPr>
        <p:spPr>
          <a:xfrm>
            <a:off x="4144055" y="9120149"/>
            <a:ext cx="3169474" cy="479399"/>
          </a:xfrm>
          <a:prstGeom prst="rect">
            <a:avLst/>
          </a:prstGeom>
        </p:spPr>
        <p:txBody>
          <a:bodyPr lIns="95674" tIns="47837" rIns="95674" bIns="47837"/>
          <a:lstStyle/>
          <a:p>
            <a:fld id="{4EF60D13-6827-4DE5-BBDB-189D9C1C94B1}" type="slidenum">
              <a:rPr lang="en-US" smtClean="0">
                <a:solidFill>
                  <a:prstClr val="black"/>
                </a:solidFill>
              </a:rPr>
              <a:pPr/>
              <a:t>1</a:t>
            </a:fld>
            <a:endParaRPr lang="en-US" dirty="0">
              <a:solidFill>
                <a:prstClr val="black"/>
              </a:solidFill>
            </a:endParaRPr>
          </a:p>
        </p:txBody>
      </p:sp>
      <p:sp>
        <p:nvSpPr>
          <p:cNvPr id="6" name="Footer Placeholder 5"/>
          <p:cNvSpPr>
            <a:spLocks noGrp="1"/>
          </p:cNvSpPr>
          <p:nvPr>
            <p:ph type="ftr" sz="quarter" idx="11"/>
          </p:nvPr>
        </p:nvSpPr>
        <p:spPr>
          <a:xfrm>
            <a:off x="0" y="9120149"/>
            <a:ext cx="3169474" cy="479399"/>
          </a:xfrm>
          <a:prstGeom prst="rect">
            <a:avLst/>
          </a:prstGeom>
        </p:spPr>
        <p:txBody>
          <a:bodyPr lIns="95674" tIns="47837" rIns="95674" bIns="47837"/>
          <a:lstStyle/>
          <a:p>
            <a:r>
              <a:rPr lang="en-US" dirty="0" smtClean="0">
                <a:solidFill>
                  <a:prstClr val="black"/>
                </a:solidFill>
              </a:rPr>
              <a:t>Your Initials, Presentation Title, Month Year</a:t>
            </a:r>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Measuring</a:t>
            </a:r>
            <a:r>
              <a:rPr lang="en-US" baseline="0" dirty="0" smtClean="0"/>
              <a:t> diodes is rather simple, we need just a high current source for driving it and a measurement current source for the cooling time. 3 pin devices are more complex. We can measure a MOS transistor for example driving the reverse clamp diode, the “MOS diode” by connecting the gate to drain and IGBTs in saturation mode.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large current MOSFET devices it is often a requirement to study the heating on a serial </a:t>
            </a:r>
            <a:r>
              <a:rPr lang="en-US" baseline="0" dirty="0" err="1" smtClean="0"/>
              <a:t>Rdson</a:t>
            </a:r>
            <a:r>
              <a:rPr lang="en-US" baseline="0" dirty="0" smtClean="0"/>
              <a:t> resistance. Adding a switch to the circuit it is easy to do this with the new booster line. In the heating phase </a:t>
            </a:r>
            <a:r>
              <a:rPr lang="en-US" sz="1200" kern="1200" dirty="0" smtClean="0">
                <a:solidFill>
                  <a:schemeClr val="tx1"/>
                </a:solidFill>
                <a:latin typeface="Tahoma" pitchFamily="-112" charset="0"/>
                <a:ea typeface="ＭＳ Ｐゴシック" pitchFamily="-112" charset="-128"/>
                <a:cs typeface="ＭＳ Ｐゴシック"/>
              </a:rPr>
              <a:t>V</a:t>
            </a:r>
            <a:r>
              <a:rPr lang="en-US" sz="1200" kern="1200" baseline="-25000" dirty="0" smtClean="0">
                <a:solidFill>
                  <a:schemeClr val="tx1"/>
                </a:solidFill>
                <a:latin typeface="Tahoma" pitchFamily="-112" charset="0"/>
                <a:ea typeface="ＭＳ Ｐゴシック" pitchFamily="-112" charset="-128"/>
                <a:cs typeface="ＭＳ Ｐゴシック"/>
              </a:rPr>
              <a:t>G</a:t>
            </a:r>
            <a:r>
              <a:rPr lang="en-US" sz="1200" kern="1200" dirty="0" smtClean="0">
                <a:solidFill>
                  <a:schemeClr val="tx1"/>
                </a:solidFill>
                <a:latin typeface="Tahoma" pitchFamily="-112" charset="0"/>
                <a:ea typeface="ＭＳ Ｐゴシック" pitchFamily="-112" charset="-128"/>
                <a:cs typeface="ＭＳ Ｐゴシック"/>
              </a:rPr>
              <a:t> opens the power MOS transistor and high current is used for heating on </a:t>
            </a:r>
            <a:r>
              <a:rPr lang="en-US" sz="1200" kern="1200" dirty="0" err="1" smtClean="0">
                <a:solidFill>
                  <a:schemeClr val="tx1"/>
                </a:solidFill>
                <a:latin typeface="Tahoma" pitchFamily="-112" charset="0"/>
                <a:ea typeface="ＭＳ Ｐゴシック" pitchFamily="-112" charset="-128"/>
                <a:cs typeface="ＭＳ Ｐゴシック"/>
              </a:rPr>
              <a:t>RDSon</a:t>
            </a:r>
            <a:r>
              <a:rPr lang="en-US" sz="1200" kern="1200" dirty="0" smtClean="0">
                <a:solidFill>
                  <a:schemeClr val="tx1"/>
                </a:solidFill>
                <a:latin typeface="Tahoma" pitchFamily="-112" charset="0"/>
                <a:ea typeface="ＭＳ Ｐゴシック" pitchFamily="-112" charset="-128"/>
                <a:cs typeface="ＭＳ Ｐゴシック"/>
              </a:rPr>
              <a:t>.</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Tahoma" pitchFamily="-112" charset="0"/>
                <a:ea typeface="ＭＳ Ｐゴシック" pitchFamily="-112" charset="-128"/>
                <a:cs typeface="ＭＳ Ｐゴシック"/>
              </a:rPr>
              <a:t>Iin</a:t>
            </a:r>
            <a:r>
              <a:rPr lang="en-US" sz="1200" kern="1200" baseline="0" dirty="0" smtClean="0">
                <a:solidFill>
                  <a:schemeClr val="tx1"/>
                </a:solidFill>
                <a:latin typeface="Tahoma" pitchFamily="-112" charset="0"/>
                <a:ea typeface="ＭＳ Ｐゴシック" pitchFamily="-112" charset="-128"/>
                <a:cs typeface="ＭＳ Ｐゴシック"/>
              </a:rPr>
              <a:t> the cooling phase </a:t>
            </a:r>
            <a:r>
              <a:rPr lang="en-US" sz="1200" kern="1200" dirty="0" smtClean="0">
                <a:solidFill>
                  <a:schemeClr val="tx1"/>
                </a:solidFill>
                <a:latin typeface="Tahoma" pitchFamily="-112" charset="0"/>
                <a:ea typeface="ＭＳ Ｐゴシック" pitchFamily="-112" charset="-128"/>
                <a:cs typeface="ＭＳ Ｐゴシック"/>
              </a:rPr>
              <a:t>V</a:t>
            </a:r>
            <a:r>
              <a:rPr lang="en-US" sz="1200" kern="1200" baseline="-25000" dirty="0" smtClean="0">
                <a:solidFill>
                  <a:schemeClr val="tx1"/>
                </a:solidFill>
                <a:latin typeface="Tahoma" pitchFamily="-112" charset="0"/>
                <a:ea typeface="ＭＳ Ｐゴシック" pitchFamily="-112" charset="-128"/>
                <a:cs typeface="ＭＳ Ｐゴシック"/>
              </a:rPr>
              <a:t>G</a:t>
            </a:r>
            <a:r>
              <a:rPr lang="en-US" sz="1200" kern="1200" dirty="0" smtClean="0">
                <a:solidFill>
                  <a:schemeClr val="tx1"/>
                </a:solidFill>
                <a:latin typeface="Tahoma" pitchFamily="-112" charset="0"/>
                <a:ea typeface="ＭＳ Ｐゴシック" pitchFamily="-112" charset="-128"/>
                <a:cs typeface="ＭＳ Ｐゴシック"/>
              </a:rPr>
              <a:t> </a:t>
            </a:r>
            <a:r>
              <a:rPr lang="en-US" sz="1200" kern="1200" baseline="0" dirty="0" smtClean="0">
                <a:solidFill>
                  <a:schemeClr val="tx1"/>
                </a:solidFill>
                <a:latin typeface="Tahoma" pitchFamily="-112" charset="0"/>
                <a:ea typeface="ＭＳ Ｐゴシック" pitchFamily="-112" charset="-128"/>
                <a:cs typeface="ＭＳ Ｐゴシック"/>
              </a:rPr>
              <a:t>is </a:t>
            </a:r>
            <a:r>
              <a:rPr lang="en-US" sz="1200" kern="1200" dirty="0" smtClean="0">
                <a:solidFill>
                  <a:schemeClr val="tx1"/>
                </a:solidFill>
                <a:latin typeface="Tahoma" pitchFamily="-112" charset="0"/>
                <a:ea typeface="ＭＳ Ｐゴシック" pitchFamily="-112" charset="-128"/>
                <a:cs typeface="ＭＳ Ｐゴシック"/>
              </a:rPr>
              <a:t>switched to 0 and the reverse diode is opened for sensing. The negative sense current is continuously on and is taken from T3Ster. </a:t>
            </a:r>
          </a:p>
          <a:p>
            <a:r>
              <a:rPr lang="en-US" sz="1200" kern="1200" dirty="0" smtClean="0">
                <a:solidFill>
                  <a:schemeClr val="tx1"/>
                </a:solidFill>
                <a:latin typeface="Tahoma" pitchFamily="-112" charset="0"/>
                <a:ea typeface="ＭＳ Ｐゴシック" pitchFamily="-112" charset="-128"/>
                <a:cs typeface="ＭＳ Ｐゴシック"/>
              </a:rPr>
              <a:t>  </a:t>
            </a:r>
            <a:r>
              <a:rPr lang="en-US" sz="1200" kern="1200" dirty="0" err="1" smtClean="0">
                <a:solidFill>
                  <a:schemeClr val="tx1"/>
                </a:solidFill>
                <a:latin typeface="Tahoma" pitchFamily="-112" charset="0"/>
                <a:ea typeface="ＭＳ Ｐゴシック" pitchFamily="-112" charset="-128"/>
                <a:cs typeface="ＭＳ Ｐゴシック"/>
              </a:rPr>
              <a:t>V</a:t>
            </a:r>
            <a:r>
              <a:rPr lang="en-US" sz="1200" kern="1200" baseline="-25000" dirty="0" err="1" smtClean="0">
                <a:solidFill>
                  <a:schemeClr val="tx1"/>
                </a:solidFill>
                <a:latin typeface="Tahoma" pitchFamily="-112" charset="0"/>
                <a:ea typeface="ＭＳ Ｐゴシック" pitchFamily="-112" charset="-128"/>
                <a:cs typeface="ＭＳ Ｐゴシック"/>
              </a:rPr>
              <a:t>diode</a:t>
            </a:r>
            <a:r>
              <a:rPr lang="en-US" sz="1200" kern="1200" dirty="0" smtClean="0">
                <a:solidFill>
                  <a:schemeClr val="tx1"/>
                </a:solidFill>
                <a:latin typeface="Tahoma" pitchFamily="-112" charset="0"/>
                <a:ea typeface="ＭＳ Ｐゴシック" pitchFamily="-112" charset="-128"/>
                <a:cs typeface="ＭＳ Ｐゴシック"/>
              </a:rPr>
              <a:t>≈– 0.5V. The best measurement results</a:t>
            </a:r>
            <a:r>
              <a:rPr lang="en-US" sz="1200" kern="1200" baseline="0" dirty="0" smtClean="0">
                <a:solidFill>
                  <a:schemeClr val="tx1"/>
                </a:solidFill>
                <a:latin typeface="Tahoma" pitchFamily="-112" charset="0"/>
                <a:ea typeface="ＭＳ Ｐゴシック" pitchFamily="-112" charset="-128"/>
                <a:cs typeface="ＭＳ Ｐゴシック"/>
              </a:rPr>
              <a:t> can be achieved if the “switch” is simply a MOSFET of the same type as the device under test.</a:t>
            </a:r>
            <a:endParaRPr lang="en-US" sz="1200" kern="1200" dirty="0" smtClean="0">
              <a:solidFill>
                <a:schemeClr val="tx1"/>
              </a:solidFill>
              <a:latin typeface="Tahoma" pitchFamily="-112" charset="0"/>
              <a:ea typeface="ＭＳ Ｐゴシック" pitchFamily="-112" charset="-128"/>
              <a:cs typeface="ＭＳ Ｐゴシック"/>
            </a:endParaRPr>
          </a:p>
          <a:p>
            <a:r>
              <a:rPr lang="en-US" sz="1200" kern="1200" dirty="0" smtClean="0">
                <a:solidFill>
                  <a:schemeClr val="tx1"/>
                </a:solidFill>
                <a:latin typeface="Tahoma" pitchFamily="-112" charset="0"/>
                <a:ea typeface="ＭＳ Ｐゴシック" pitchFamily="-112" charset="-128"/>
                <a:cs typeface="ＭＳ Ｐゴシック"/>
              </a:rPr>
              <a:t> </a:t>
            </a:r>
          </a:p>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above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above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dirty="0" smtClean="0"/>
              <a:t>Presentation Title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dirty="0" smtClean="0">
              <a:latin typeface="Tahoma"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baseline="0" dirty="0" smtClean="0"/>
              <a:t>The thermal resistance of TIM has two components,</a:t>
            </a:r>
          </a:p>
          <a:p>
            <a:r>
              <a:rPr lang="en-US" baseline="0" dirty="0" smtClean="0"/>
              <a:t>1: the surface resistance which depends on the actual surfaces. This is something which cannot be measured separately, only by in situ testing. </a:t>
            </a:r>
          </a:p>
          <a:p>
            <a:r>
              <a:rPr lang="en-US" baseline="0" dirty="0" smtClean="0"/>
              <a:t>2: the bond line thickness dependent material thermal resistance, which is described by thickness and thermal conductivity.</a:t>
            </a:r>
          </a:p>
          <a:p>
            <a:endParaRPr lang="en-US" baseline="0" dirty="0" smtClean="0"/>
          </a:p>
          <a:p>
            <a:r>
              <a:rPr lang="en-US" baseline="0" dirty="0" smtClean="0"/>
              <a:t>Here we show an instrument measuring thermal conductivity of soft materials (grease, oil, </a:t>
            </a:r>
            <a:r>
              <a:rPr lang="en-US" baseline="0" dirty="0" err="1" smtClean="0"/>
              <a:t>elastomer</a:t>
            </a:r>
            <a:r>
              <a:rPr lang="en-US" baseline="0" dirty="0" smtClean="0"/>
              <a:t> foils etc.)</a:t>
            </a:r>
          </a:p>
          <a:p>
            <a:r>
              <a:rPr lang="en-US" baseline="0" dirty="0" smtClean="0">
                <a:latin typeface="Tahoma" pitchFamily="34" charset="0"/>
              </a:rPr>
              <a:t>Also I will say what is shown on the slide above.</a:t>
            </a:r>
            <a:endParaRPr lang="en-US" dirty="0" smtClean="0">
              <a:latin typeface="Tahoma"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dirty="0" smtClean="0">
                <a:latin typeface="Tahoma" pitchFamily="34" charset="0"/>
              </a:rPr>
              <a:t>We can already observe the dependence</a:t>
            </a:r>
            <a:r>
              <a:rPr lang="en-US" baseline="0" dirty="0" smtClean="0">
                <a:latin typeface="Tahoma" pitchFamily="34" charset="0"/>
              </a:rPr>
              <a:t> of thermal conductivity in the measured Zth curve when adding a T3Ster to the fixture. The chart shows the change of the total junction to ambient thermal resistance at BLT when squeezing the material from 1000 </a:t>
            </a:r>
            <a:r>
              <a:rPr lang="el-GR" baseline="0" dirty="0" smtClean="0">
                <a:latin typeface="Tahoma" pitchFamily="34" charset="0"/>
              </a:rPr>
              <a:t>μ</a:t>
            </a:r>
            <a:r>
              <a:rPr lang="en-US" baseline="0" dirty="0" smtClean="0">
                <a:latin typeface="Tahoma" pitchFamily="34" charset="0"/>
              </a:rPr>
              <a:t>m to 1o </a:t>
            </a:r>
            <a:r>
              <a:rPr lang="el-GR" baseline="0" dirty="0" smtClean="0">
                <a:latin typeface="Tahoma" pitchFamily="34" charset="0"/>
              </a:rPr>
              <a:t>μ</a:t>
            </a:r>
            <a:r>
              <a:rPr lang="en-US" baseline="0" dirty="0" smtClean="0">
                <a:latin typeface="Tahoma" pitchFamily="34" charset="0"/>
              </a:rPr>
              <a:t>m</a:t>
            </a:r>
            <a:endParaRPr lang="en-US" dirty="0" smtClean="0">
              <a:latin typeface="Tahoma"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dirty="0" smtClean="0"/>
              <a:t>Presentation Title</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dirty="0" smtClean="0">
                <a:latin typeface="Tahoma" pitchFamily="34" charset="0"/>
              </a:rPr>
              <a:t>we have a much clearer picture when we follow the same in cumulative structure functions.</a:t>
            </a:r>
            <a:r>
              <a:rPr lang="en-US" baseline="0" dirty="0" smtClean="0">
                <a:latin typeface="Tahoma" pitchFamily="34" charset="0"/>
              </a:rPr>
              <a:t> Reading the total junction to ambient thermal resistance at a high thermal capacitance we can produce a plot where the thermal resistance is shown as a function of the bond line thickness.</a:t>
            </a:r>
            <a:r>
              <a:rPr lang="en-US" sz="1200" kern="1200" dirty="0" smtClean="0">
                <a:solidFill>
                  <a:schemeClr val="tx1"/>
                </a:solidFill>
                <a:latin typeface="Tahoma" pitchFamily="-112" charset="0"/>
                <a:ea typeface="ＭＳ Ｐゴシック" pitchFamily="-112" charset="-128"/>
                <a:cs typeface="ＭＳ Ｐゴシック"/>
              </a:rPr>
              <a:t> We can observe that all portions of the structure all stable except the TIM</a:t>
            </a:r>
            <a:endParaRPr lang="en-US" dirty="0" smtClean="0">
              <a:latin typeface="Tahoma"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smtClean="0">
              <a:latin typeface="Tahoma"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dirty="0" smtClean="0">
                <a:latin typeface="Tahoma" pitchFamily="34" charset="0"/>
              </a:rPr>
              <a:t>We can distill the structure functions</a:t>
            </a:r>
            <a:r>
              <a:rPr lang="en-US" baseline="0" dirty="0" smtClean="0">
                <a:latin typeface="Tahoma" pitchFamily="34" charset="0"/>
              </a:rPr>
              <a:t> of the previous chart into this figure. The steepness of the nearly linear curve corresponds to 4.1 W/</a:t>
            </a:r>
            <a:r>
              <a:rPr lang="en-US" baseline="0" dirty="0" err="1" smtClean="0">
                <a:latin typeface="Tahoma" pitchFamily="34" charset="0"/>
              </a:rPr>
              <a:t>mK</a:t>
            </a:r>
            <a:r>
              <a:rPr lang="en-US" baseline="0" dirty="0" smtClean="0">
                <a:latin typeface="Tahoma" pitchFamily="34" charset="0"/>
              </a:rPr>
              <a:t> thermal conductivity.</a:t>
            </a:r>
            <a:endParaRPr lang="en-US" dirty="0" smtClean="0">
              <a:latin typeface="Tahoma"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sz="1200" kern="1200" dirty="0" smtClean="0">
                <a:solidFill>
                  <a:schemeClr val="tx1"/>
                </a:solidFill>
                <a:latin typeface="Tahoma" pitchFamily="-112" charset="0"/>
                <a:ea typeface="ＭＳ Ｐゴシック" pitchFamily="-112" charset="-128"/>
                <a:cs typeface="ＭＳ Ｐゴシック"/>
              </a:rPr>
              <a:t>Measurements are highly repeatable on low viscosity materials. Viscous materials also show acceptable results, but obviously repeated tests scatter a bit,</a:t>
            </a:r>
            <a:r>
              <a:rPr lang="en-US" sz="1200" kern="1200" baseline="0" dirty="0" smtClean="0">
                <a:solidFill>
                  <a:schemeClr val="tx1"/>
                </a:solidFill>
                <a:latin typeface="Tahoma" pitchFamily="-112" charset="0"/>
                <a:ea typeface="ＭＳ Ｐゴシック" pitchFamily="-112" charset="-128"/>
                <a:cs typeface="ＭＳ Ｐゴシック"/>
              </a:rPr>
              <a:t> because when pushing and pulling the TIM it will not smash the surface always the same way. We see here a paste of high silver content.</a:t>
            </a:r>
            <a:endParaRPr lang="en-US" dirty="0" smtClean="0">
              <a:latin typeface="Tahoma"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dirty="0" smtClean="0">
                <a:latin typeface="Tahoma" pitchFamily="34" charset="0"/>
              </a:rPr>
              <a:t>Comparing the TIM</a:t>
            </a:r>
            <a:r>
              <a:rPr lang="en-US" baseline="0" dirty="0" smtClean="0">
                <a:latin typeface="Tahoma" pitchFamily="34" charset="0"/>
              </a:rPr>
              <a:t> fixture results to an other high quality thermal tester we find that the measured conductivity is the same. However, the surface material and roughness was different, this causes an offset between measurements. There is nothing wrong with it. In situ testing can help.</a:t>
            </a:r>
            <a:endParaRPr lang="en-US" dirty="0" smtClean="0">
              <a:latin typeface="Tahoma" pitchFamily="34" charset="0"/>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In this experiment in order to measure the resistance at 0 BLT, Indium based liquid metal alloy was used. The first red curve characterizes the diode package and the fixture faces.</a:t>
            </a:r>
          </a:p>
          <a:p>
            <a:endParaRPr lang="en-US" dirty="0" smtClean="0">
              <a:latin typeface="Tahoma" pitchFamily="34" charset="0"/>
              <a:ea typeface="ＭＳ Ｐゴシック" pitchFamily="34" charset="-128"/>
            </a:endParaRPr>
          </a:p>
        </p:txBody>
      </p:sp>
      <p:sp>
        <p:nvSpPr>
          <p:cNvPr id="4" name="Header Placeholder 3"/>
          <p:cNvSpPr>
            <a:spLocks noGrp="1"/>
          </p:cNvSpPr>
          <p:nvPr>
            <p:ph type="hdr" sz="quarter"/>
          </p:nvPr>
        </p:nvSpPr>
        <p:spPr/>
        <p:txBody>
          <a:bodyPr/>
          <a:lstStyle/>
          <a:p>
            <a:pPr>
              <a:defRPr/>
            </a:pPr>
            <a:r>
              <a:rPr lang="en-US" smtClean="0"/>
              <a:t>Presentation Title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measured conductivity with</a:t>
            </a:r>
            <a:r>
              <a:rPr lang="en-US" baseline="0" dirty="0" smtClean="0"/>
              <a:t> two different Mentor Graphics MicReD testers of </a:t>
            </a:r>
            <a:r>
              <a:rPr lang="en-US" sz="1200" kern="1200" dirty="0" smtClean="0">
                <a:solidFill>
                  <a:schemeClr val="tx1"/>
                </a:solidFill>
                <a:latin typeface="Tahoma" pitchFamily="-112" charset="0"/>
                <a:ea typeface="ＭＳ Ｐゴシック" pitchFamily="-112" charset="-128"/>
                <a:cs typeface="ＭＳ Ｐゴシック"/>
              </a:rPr>
              <a:t>very different principle.</a:t>
            </a:r>
            <a:r>
              <a:rPr lang="en-US" sz="1200" kern="1200" baseline="0" dirty="0" smtClean="0">
                <a:solidFill>
                  <a:schemeClr val="tx1"/>
                </a:solidFill>
                <a:latin typeface="Tahoma" pitchFamily="-112" charset="0"/>
                <a:ea typeface="ＭＳ Ｐゴシック" pitchFamily="-112" charset="-128"/>
                <a:cs typeface="ＭＳ Ｐゴシック"/>
              </a:rPr>
              <a:t> As we can see, our testers produce nearly the same results. </a:t>
            </a:r>
            <a:r>
              <a:rPr lang="en-US" sz="1200" kern="1200" dirty="0" smtClean="0">
                <a:solidFill>
                  <a:schemeClr val="tx1"/>
                </a:solidFill>
                <a:latin typeface="Tahoma" pitchFamily="-112" charset="0"/>
                <a:ea typeface="ＭＳ Ｐゴシック" pitchFamily="-112" charset="-128"/>
                <a:cs typeface="ＭＳ Ｐゴシック"/>
              </a:rPr>
              <a:t>Vendors often give unreliable material data in the datasheet, sometimes much better than reality.</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 textbook scheme for measuring </a:t>
            </a:r>
            <a:r>
              <a:rPr lang="en-US" dirty="0" smtClean="0"/>
              <a:t>HEMT and MESFET </a:t>
            </a:r>
            <a:r>
              <a:rPr lang="en-US" sz="1200" dirty="0" smtClean="0"/>
              <a:t>is basically the one here: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ahoma" pitchFamily="-112" charset="0"/>
                <a:ea typeface="ＭＳ Ｐゴシック" pitchFamily="-112" charset="-128"/>
                <a:cs typeface="ＭＳ Ｐゴシック"/>
              </a:rPr>
              <a:t>The test can be decomposed on heating and cooling. </a:t>
            </a:r>
          </a:p>
          <a:p>
            <a:r>
              <a:rPr lang="en-US" sz="1200" kern="1200" dirty="0" smtClean="0">
                <a:solidFill>
                  <a:schemeClr val="tx1"/>
                </a:solidFill>
                <a:latin typeface="Tahoma" pitchFamily="-112" charset="0"/>
                <a:ea typeface="ＭＳ Ｐゴシック" pitchFamily="-112" charset="-128"/>
                <a:cs typeface="ＭＳ Ｐゴシック"/>
              </a:rPr>
              <a:t>During heating the FET conducts and the channel heats. </a:t>
            </a:r>
          </a:p>
          <a:p>
            <a:r>
              <a:rPr lang="en-US" sz="1200" kern="1200" dirty="0" smtClean="0">
                <a:solidFill>
                  <a:schemeClr val="tx1"/>
                </a:solidFill>
                <a:latin typeface="Tahoma" pitchFamily="-112" charset="0"/>
                <a:ea typeface="ＭＳ Ｐゴシック" pitchFamily="-112" charset="-128"/>
                <a:cs typeface="ＭＳ Ｐゴシック"/>
              </a:rPr>
              <a:t>During cooling the Schottky gate is forward biased and used as temperature sensor.</a:t>
            </a:r>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will say the same as on the slide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 simple circuitry this can be easily realized by T3Ster. The “switch” is just a fast</a:t>
            </a:r>
            <a:r>
              <a:rPr lang="en-US" baseline="0" dirty="0" smtClean="0"/>
              <a:t> diode. The UCB source of the T3Ster can make it open or close.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new LED string tapper device enables the test of individual junction temperatures in an LED chain</a:t>
            </a:r>
          </a:p>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ahoma" pitchFamily="-112" charset="0"/>
                <a:ea typeface="ＭＳ Ｐゴシック" pitchFamily="-112" charset="-128"/>
                <a:cs typeface="ＭＳ Ｐゴシック"/>
              </a:rPr>
              <a:t>T3Ster Measurement Channel can accept signals ± 5V differential, ±12V common mode. For LEDs  or other devices at a higher voltage position an instrument is needed which gets rid of common mode voltage. This is the LED string tapper.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ahoma" pitchFamily="-112" charset="0"/>
                <a:ea typeface="ＭＳ Ｐゴシック" pitchFamily="-112" charset="-128"/>
                <a:cs typeface="ＭＳ Ｐゴシック"/>
              </a:rPr>
              <a:t>I will also say the sentences on the slide.</a:t>
            </a:r>
          </a:p>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looks</a:t>
            </a:r>
            <a:r>
              <a:rPr lang="en-US" baseline="0" dirty="0" smtClean="0"/>
              <a:t> like this here. The input connectors are the same ones as in booster. The outputs </a:t>
            </a:r>
            <a:r>
              <a:rPr lang="en-US" baseline="0" dirty="0" err="1" smtClean="0"/>
              <a:t>connet</a:t>
            </a:r>
            <a:r>
              <a:rPr lang="en-US" baseline="0" dirty="0" smtClean="0"/>
              <a:t> to T3Ster </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257300" y="720725"/>
            <a:ext cx="4800600" cy="3600450"/>
          </a:xfrm>
          <a:ln/>
        </p:spPr>
      </p:sp>
      <p:sp>
        <p:nvSpPr>
          <p:cNvPr id="37891" name="Rectangle 3"/>
          <p:cNvSpPr>
            <a:spLocks noGrp="1" noChangeArrowheads="1"/>
          </p:cNvSpPr>
          <p:nvPr>
            <p:ph type="body" idx="1"/>
          </p:nvPr>
        </p:nvSpPr>
        <p:spPr>
          <a:xfrm>
            <a:off x="974581" y="4560901"/>
            <a:ext cx="5366040" cy="4319548"/>
          </a:xfrm>
          <a:noFill/>
          <a:ln/>
        </p:spPr>
        <p:txBody>
          <a:bodyPr/>
          <a:lstStyle/>
          <a:p>
            <a:pPr eaLnBrk="1" hangingPunct="1"/>
            <a:r>
              <a:rPr lang="en-US" dirty="0" smtClean="0">
                <a:latin typeface="Tahoma" pitchFamily="34" charset="0"/>
                <a:ea typeface="ＭＳ Ｐゴシック" pitchFamily="34" charset="-128"/>
              </a:rPr>
              <a:t>I will say what is on the slide.</a:t>
            </a:r>
            <a:endParaRPr lang="hu-HU" dirty="0" smtClean="0">
              <a:latin typeface="Tahoma"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257300" y="720725"/>
            <a:ext cx="4800600" cy="3600450"/>
          </a:xfrm>
          <a:ln/>
        </p:spPr>
      </p:sp>
      <p:sp>
        <p:nvSpPr>
          <p:cNvPr id="36867" name="Rectangle 3"/>
          <p:cNvSpPr>
            <a:spLocks noGrp="1" noChangeArrowheads="1"/>
          </p:cNvSpPr>
          <p:nvPr>
            <p:ph type="body" idx="1"/>
          </p:nvPr>
        </p:nvSpPr>
        <p:spPr>
          <a:xfrm>
            <a:off x="974581" y="4560901"/>
            <a:ext cx="5366040" cy="4319548"/>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ahoma" pitchFamily="34" charset="0"/>
                <a:ea typeface="ＭＳ Ｐゴシック" pitchFamily="34" charset="-128"/>
              </a:rPr>
              <a:t>I will say what is on the slide.</a:t>
            </a:r>
            <a:endParaRPr lang="hu-HU" dirty="0" smtClean="0">
              <a:latin typeface="Tahoma" pitchFamily="34" charset="0"/>
              <a:ea typeface="ＭＳ Ｐゴシック" pitchFamily="34" charset="-128"/>
            </a:endParaRPr>
          </a:p>
          <a:p>
            <a:pPr eaLnBrk="1" hangingPunct="1"/>
            <a:endParaRPr lang="en-US" dirty="0" smtClean="0">
              <a:latin typeface="Tahoma"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ahoma" pitchFamily="34" charset="0"/>
                <a:ea typeface="ＭＳ Ｐゴシック" pitchFamily="34" charset="-128"/>
              </a:rPr>
              <a:t>I will say what is on the slide.</a:t>
            </a:r>
            <a:endParaRPr lang="hu-HU" dirty="0" smtClean="0">
              <a:latin typeface="Tahoma" pitchFamily="34" charset="0"/>
              <a:ea typeface="ＭＳ Ｐゴシック" pitchFamily="34" charset="-128"/>
            </a:endParaRPr>
          </a:p>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257300" y="722313"/>
            <a:ext cx="4800600" cy="3600450"/>
          </a:xfrm>
          <a:ln/>
        </p:spPr>
      </p:sp>
      <p:sp>
        <p:nvSpPr>
          <p:cNvPr id="31747" name="Rectangle 3"/>
          <p:cNvSpPr>
            <a:spLocks noGrp="1" noChangeArrowheads="1"/>
          </p:cNvSpPr>
          <p:nvPr>
            <p:ph type="body" idx="1"/>
          </p:nvPr>
        </p:nvSpPr>
        <p:spPr>
          <a:xfrm>
            <a:off x="974582" y="4560903"/>
            <a:ext cx="5366040" cy="4319548"/>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ahoma" pitchFamily="34" charset="0"/>
                <a:ea typeface="ＭＳ Ｐゴシック" pitchFamily="34" charset="-128"/>
                <a:cs typeface="Arial" pitchFamily="34" charset="0"/>
              </a:rPr>
              <a:t>This was</a:t>
            </a:r>
            <a:r>
              <a:rPr lang="en-US" baseline="0" dirty="0" smtClean="0">
                <a:latin typeface="Tahoma" pitchFamily="34" charset="0"/>
                <a:ea typeface="ＭＳ Ｐゴシック" pitchFamily="34" charset="-128"/>
                <a:cs typeface="Arial" pitchFamily="34" charset="0"/>
              </a:rPr>
              <a:t> a study published with Samsung in Korea. We used our high power booster line to check the heat spreading in a </a:t>
            </a:r>
            <a:r>
              <a:rPr lang="en-US" dirty="0" smtClean="0"/>
              <a:t>High current full bridge for automotive industry. With the newest booster</a:t>
            </a:r>
            <a:r>
              <a:rPr lang="en-US" baseline="0" dirty="0" smtClean="0"/>
              <a:t> models we can produce multiples of 250A for testing IGBTs. This equipment </a:t>
            </a:r>
            <a:r>
              <a:rPr lang="en-US" sz="1200" kern="1200" dirty="0" smtClean="0">
                <a:solidFill>
                  <a:schemeClr val="tx1"/>
                </a:solidFill>
                <a:latin typeface="Tahoma" pitchFamily="-112" charset="0"/>
                <a:ea typeface="ＭＳ Ｐゴシック" pitchFamily="-112" charset="-128"/>
                <a:cs typeface="ＭＳ Ｐゴシック"/>
              </a:rPr>
              <a:t>also supports IGBT measurements in saturation with high constant V</a:t>
            </a:r>
            <a:r>
              <a:rPr lang="en-US" sz="1200" kern="1200" baseline="-25000" dirty="0" smtClean="0">
                <a:solidFill>
                  <a:schemeClr val="tx1"/>
                </a:solidFill>
                <a:latin typeface="Tahoma" pitchFamily="-112" charset="0"/>
                <a:ea typeface="ＭＳ Ｐゴシック" pitchFamily="-112" charset="-128"/>
                <a:cs typeface="ＭＳ Ｐゴシック"/>
              </a:rPr>
              <a:t>GE</a:t>
            </a:r>
            <a:r>
              <a:rPr lang="en-US" sz="1200" kern="1200" baseline="0" dirty="0" smtClean="0">
                <a:solidFill>
                  <a:schemeClr val="tx1"/>
                </a:solidFill>
                <a:latin typeface="Tahoma" pitchFamily="-112" charset="0"/>
                <a:ea typeface="ＭＳ Ｐゴシック" pitchFamily="-112" charset="-128"/>
                <a:cs typeface="ＭＳ Ｐゴシック"/>
              </a:rPr>
              <a:t> voltage</a:t>
            </a:r>
            <a:endParaRPr lang="en-US" dirty="0" smtClean="0"/>
          </a:p>
          <a:p>
            <a:pPr eaLnBrk="1" hangingPunct="1"/>
            <a:endParaRPr lang="en-US" dirty="0" smtClean="0">
              <a:latin typeface="Tahoma" pitchFamily="34" charset="0"/>
              <a:ea typeface="ＭＳ Ｐゴシック" pitchFamily="34" charset="-128"/>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ahoma" pitchFamily="34" charset="0"/>
                <a:ea typeface="ＭＳ Ｐゴシック" pitchFamily="34" charset="-128"/>
              </a:rPr>
              <a:t>I will say what is on the slide.</a:t>
            </a:r>
            <a:endParaRPr lang="hu-HU" dirty="0" smtClean="0">
              <a:latin typeface="Tahoma" pitchFamily="34" charset="0"/>
              <a:ea typeface="ＭＳ Ｐゴシック" pitchFamily="34" charset="-128"/>
            </a:endParaRPr>
          </a:p>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ahoma" pitchFamily="34" charset="0"/>
                <a:ea typeface="ＭＳ Ｐゴシック" pitchFamily="34" charset="-128"/>
              </a:rPr>
              <a:t>Here we compare 3 samples, on different plate, obviously MCPCB was best and</a:t>
            </a:r>
            <a:r>
              <a:rPr lang="en-US" baseline="0" dirty="0" smtClean="0">
                <a:latin typeface="Tahoma" pitchFamily="34" charset="0"/>
                <a:ea typeface="ＭＳ Ｐゴシック" pitchFamily="34" charset="-128"/>
              </a:rPr>
              <a:t> FR4 with TIM was poorest.</a:t>
            </a:r>
            <a:endParaRPr lang="en-US" dirty="0" smtClean="0">
              <a:latin typeface="Tahoma" pitchFamily="3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ahoma" pitchFamily="34" charset="0"/>
                <a:ea typeface="ＭＳ Ｐゴシック" pitchFamily="34" charset="-128"/>
              </a:rPr>
              <a:t>I will also say what is on the slide.</a:t>
            </a:r>
            <a:endParaRPr lang="hu-HU" dirty="0" smtClean="0">
              <a:latin typeface="Tahoma" pitchFamily="34" charset="0"/>
              <a:ea typeface="ＭＳ Ｐゴシック" pitchFamily="34" charset="-128"/>
            </a:endParaRPr>
          </a:p>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This is newer note, started 8</a:t>
            </a:r>
            <a:r>
              <a:rPr lang="en-US" baseline="30000" dirty="0" smtClean="0">
                <a:solidFill>
                  <a:srgbClr val="FF0000"/>
                </a:solidFill>
              </a:rPr>
              <a:t>th</a:t>
            </a:r>
            <a:r>
              <a:rPr lang="en-US" dirty="0" smtClean="0">
                <a:solidFill>
                  <a:srgbClr val="FF0000"/>
                </a:solidFill>
              </a:rPr>
              <a:t> May. GF</a:t>
            </a:r>
          </a:p>
          <a:p>
            <a:r>
              <a:rPr lang="en-US" dirty="0" smtClean="0"/>
              <a:t>The main message of the slide is that the LED package itself was extremely stable during the</a:t>
            </a:r>
            <a:r>
              <a:rPr lang="en-US" baseline="0" dirty="0" smtClean="0"/>
              <a:t> reliability test. The change was in the measurement environment, I mean the holding MCPCB and the TIMs did change. We will see the consequences in the next slide.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will say what is written on the slide.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LED samples</a:t>
            </a:r>
            <a:r>
              <a:rPr lang="en-US" baseline="0" dirty="0" smtClean="0"/>
              <a:t> from Vendor O were very stable, unlike some other makes. There was a few percent luminous flux drop in 1000h. The structure functions confirm that the actual change was a few % in the total junction to ambient thermal resistance, caused by the change in the end of the heat conducting path. </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257300" y="722313"/>
            <a:ext cx="4800600" cy="3600450"/>
          </a:xfrm>
          <a:ln/>
        </p:spPr>
      </p:sp>
      <p:sp>
        <p:nvSpPr>
          <p:cNvPr id="32771" name="Rectangle 3"/>
          <p:cNvSpPr>
            <a:spLocks noGrp="1" noChangeArrowheads="1"/>
          </p:cNvSpPr>
          <p:nvPr>
            <p:ph type="body" idx="1"/>
          </p:nvPr>
        </p:nvSpPr>
        <p:spPr>
          <a:xfrm>
            <a:off x="974582" y="4560903"/>
            <a:ext cx="5366040" cy="4319548"/>
          </a:xfrm>
          <a:noFill/>
          <a:ln/>
        </p:spPr>
        <p:txBody>
          <a:bodyPr/>
          <a:lstStyle/>
          <a:p>
            <a:pPr eaLnBrk="1" hangingPunct="1"/>
            <a:r>
              <a:rPr lang="en-US" sz="1200" kern="1200" dirty="0" smtClean="0">
                <a:solidFill>
                  <a:schemeClr val="tx1"/>
                </a:solidFill>
                <a:latin typeface="Tahoma" pitchFamily="-112" charset="0"/>
                <a:ea typeface="ＭＳ Ｐゴシック" pitchFamily="-112" charset="-128"/>
                <a:cs typeface="ＭＳ Ｐゴシック"/>
              </a:rPr>
              <a:t>We found that structure functions help identifying structural details in a qualitative and quantitative manner. Measuring</a:t>
            </a:r>
            <a:r>
              <a:rPr lang="en-US" sz="1200" kern="1200" baseline="0" dirty="0" smtClean="0">
                <a:solidFill>
                  <a:schemeClr val="tx1"/>
                </a:solidFill>
                <a:latin typeface="Tahoma" pitchFamily="-112" charset="0"/>
                <a:ea typeface="ＭＳ Ｐゴシック" pitchFamily="-112" charset="-128"/>
                <a:cs typeface="ＭＳ Ｐゴシック"/>
              </a:rPr>
              <a:t> thermal capacitance in the structure function we could easily find partial thermal resistance of chip, copper heat spreader, aluminum base etc. We could distinguish between good and faulty samples and we saw device breakdown in long time repeatability tests.</a:t>
            </a:r>
            <a:endParaRPr lang="en-US" dirty="0" smtClean="0">
              <a:latin typeface="Tahoma" pitchFamily="34" charset="0"/>
              <a:ea typeface="ＭＳ Ｐゴシック" pitchFamily="34" charset="-128"/>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short case study, in case the time allows to show.</a:t>
            </a:r>
            <a:r>
              <a:rPr lang="en-US" baseline="0" dirty="0" smtClean="0"/>
              <a:t> It is not there in the printed material. </a:t>
            </a:r>
          </a:p>
          <a:p>
            <a:r>
              <a:rPr lang="en-US" baseline="0" dirty="0" smtClean="0"/>
              <a:t>In this experiment we made an IN SITU test of TIMs for testing the TIM behavior between an actual CPU package and heat sink.</a:t>
            </a:r>
          </a:p>
          <a:p>
            <a:r>
              <a:rPr lang="en-US" baseline="0" dirty="0" smtClean="0"/>
              <a:t>The CPU was plugged into a real motherboard. For testing we used the substrate diode between VDD and GND reverse biased. For having access we had to remove one single choke (yellow circle) and we had it. For saving them at reverse biasing and for short electric transients we also removed the electrolytic capacitors on that power line (red contour).</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test stand we pushed a water cooled cold plate mimicking the heat sink in real life. The test stand had control on pressure but not</a:t>
            </a:r>
            <a:r>
              <a:rPr lang="en-US" baseline="0" dirty="0" smtClean="0"/>
              <a:t> on bond line thickness.</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see the CPU and the lifted heat sink. The paste was applied unevenly and with dry spots, which is a frequent</a:t>
            </a:r>
            <a:r>
              <a:rPr lang="en-US" baseline="0" dirty="0" smtClean="0"/>
              <a:t> in situ case.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figure</a:t>
            </a:r>
            <a:r>
              <a:rPr lang="en-US" baseline="0" dirty="0" smtClean="0"/>
              <a:t> we see Zth curves measured free air (without the heat sink), thermal grease at low pressure (30 </a:t>
            </a:r>
            <a:r>
              <a:rPr lang="en-US" baseline="0" dirty="0" err="1" smtClean="0"/>
              <a:t>kPa</a:t>
            </a:r>
            <a:r>
              <a:rPr lang="en-US" baseline="0" dirty="0" smtClean="0"/>
              <a:t>) and high pressure (600 </a:t>
            </a:r>
            <a:r>
              <a:rPr lang="en-US" baseline="0" dirty="0" err="1" smtClean="0"/>
              <a:t>kPa</a:t>
            </a:r>
            <a:r>
              <a:rPr lang="en-US" baseline="0" dirty="0" smtClean="0"/>
              <a:t>) , and finally organic </a:t>
            </a:r>
            <a:r>
              <a:rPr lang="en-US" baseline="0" dirty="0" err="1" smtClean="0"/>
              <a:t>elastomer</a:t>
            </a:r>
            <a:r>
              <a:rPr lang="en-US" baseline="0" dirty="0" smtClean="0"/>
              <a:t> foil at 30, 200, 600 </a:t>
            </a:r>
            <a:r>
              <a:rPr lang="en-US" baseline="0" dirty="0" err="1" smtClean="0"/>
              <a:t>kPa</a:t>
            </a:r>
            <a:endParaRPr lang="en-US" baseline="0" dirty="0" smtClean="0"/>
          </a:p>
          <a:p>
            <a:r>
              <a:rPr lang="en-US" baseline="0" dirty="0" smtClean="0"/>
              <a:t>(click)</a:t>
            </a:r>
          </a:p>
          <a:p>
            <a:r>
              <a:rPr lang="en-US" baseline="0" dirty="0" smtClean="0"/>
              <a:t>Now, zooming in, we see that wet surface was better than dry, obviously, and the grease squeezed at high pressure giving better cooling.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(click) (click) (click)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 the other hand, we see that </a:t>
            </a:r>
            <a:r>
              <a:rPr lang="en-US" baseline="0" dirty="0" err="1" smtClean="0"/>
              <a:t>elastomer</a:t>
            </a:r>
            <a:r>
              <a:rPr lang="en-US" baseline="0" dirty="0" smtClean="0"/>
              <a:t> foil was not sensitive on the actual pressure, it performed well already at 30 </a:t>
            </a:r>
            <a:r>
              <a:rPr lang="en-US" baseline="0" dirty="0" err="1" smtClean="0"/>
              <a:t>kPa</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Structure functions give a clearer view. We see that grease at high pressure was</a:t>
            </a:r>
            <a:r>
              <a:rPr lang="en-US" baseline="0" dirty="0" smtClean="0"/>
              <a:t> the best among the materials in the near environment. But </a:t>
            </a:r>
            <a:r>
              <a:rPr lang="en-US" baseline="0" dirty="0" err="1" smtClean="0"/>
              <a:t>elastomer</a:t>
            </a:r>
            <a:r>
              <a:rPr lang="en-US" baseline="0" dirty="0" smtClean="0"/>
              <a:t> foils were nearly equal in the total junction to </a:t>
            </a:r>
            <a:r>
              <a:rPr lang="en-US" baseline="0" smtClean="0"/>
              <a:t>ambient thermal resistance.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a:t>
            </a:r>
            <a:r>
              <a:rPr lang="en-US" baseline="0" dirty="0" smtClean="0"/>
              <a:t> will say the same as on the slide</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typical measurement upon standards is measuring</a:t>
            </a:r>
            <a:r>
              <a:rPr lang="en-US" baseline="0" dirty="0" smtClean="0"/>
              <a:t> power transistors as described in </a:t>
            </a:r>
            <a:r>
              <a:rPr lang="en-US" dirty="0" smtClean="0"/>
              <a:t>MIL-</a:t>
            </a:r>
            <a:r>
              <a:rPr lang="hu-HU" dirty="0" smtClean="0"/>
              <a:t>STD-</a:t>
            </a:r>
            <a:r>
              <a:rPr lang="en-US" dirty="0" smtClean="0"/>
              <a:t>750 standard.</a:t>
            </a:r>
            <a:r>
              <a:rPr lang="en-US" baseline="0" dirty="0" smtClean="0"/>
              <a:t> As we can see in the figure, the high emitter current flows further towards the collector, in such a way the VCB generator has to withstand high voltage AND high current, a really demanding task</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ahoma" pitchFamily="-112" charset="0"/>
                <a:ea typeface="ＭＳ Ｐゴシック" pitchFamily="-112" charset="-128"/>
                <a:cs typeface="ＭＳ Ｐゴシック"/>
              </a:rPr>
              <a:t>Rearranging the sources we need only ONE high current source, while the circuit behaves in the same way, or even better, common emitter circuit has less chance to oscillate than common base. And</a:t>
            </a:r>
            <a:r>
              <a:rPr lang="en-US" sz="1200" kern="1200" baseline="0" dirty="0" smtClean="0">
                <a:solidFill>
                  <a:schemeClr val="tx1"/>
                </a:solidFill>
                <a:latin typeface="Tahoma" pitchFamily="-112" charset="0"/>
                <a:ea typeface="ＭＳ Ｐゴシック" pitchFamily="-112" charset="-128"/>
                <a:cs typeface="ＭＳ Ｐゴシック"/>
              </a:rPr>
              <a:t> t</a:t>
            </a:r>
            <a:r>
              <a:rPr lang="en-US" sz="1200" dirty="0" smtClean="0"/>
              <a:t>he transistor “does not know” how are currents and voltages ensured on the three pins …</a:t>
            </a:r>
          </a:p>
          <a:p>
            <a:endParaRPr lang="en-US" sz="1200" kern="1200" dirty="0">
              <a:solidFill>
                <a:schemeClr val="tx1"/>
              </a:solidFill>
              <a:latin typeface="Tahoma" pitchFamily="-112" charset="0"/>
              <a:ea typeface="ＭＳ Ｐゴシック" pitchFamily="-112" charset="-128"/>
              <a:cs typeface="ＭＳ Ｐゴシック"/>
            </a:endParaRPr>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ahoma" pitchFamily="-112" charset="0"/>
                <a:ea typeface="ＭＳ Ｐゴシック" pitchFamily="-112" charset="-128"/>
                <a:cs typeface="ＭＳ Ｐゴシック"/>
              </a:rPr>
              <a:t>This simple fixture acts as independent VCB source. It realizes the rearranged Method 3131</a:t>
            </a:r>
            <a:r>
              <a:rPr lang="en-US" sz="1200" kern="1200" baseline="0" dirty="0" smtClean="0">
                <a:solidFill>
                  <a:schemeClr val="tx1"/>
                </a:solidFill>
                <a:latin typeface="Tahoma" pitchFamily="-112" charset="0"/>
                <a:ea typeface="ＭＳ Ｐゴシック" pitchFamily="-112" charset="-128"/>
                <a:cs typeface="ＭＳ Ｐゴシック"/>
              </a:rPr>
              <a:t> of the previous slide</a:t>
            </a:r>
            <a:endParaRPr lang="en-US" dirty="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0" y="0"/>
            <a:ext cx="9144000" cy="6858000"/>
            <a:chOff x="0" y="0"/>
            <a:chExt cx="9143999" cy="6858000"/>
          </a:xfrm>
        </p:grpSpPr>
        <p:pic>
          <p:nvPicPr>
            <p:cNvPr id="5" name="Picture 2" descr="C:\Documents and Settings\lseigneu\Desktop\PPT2007-revD\Rev D Final BKGs\BKG-rev-D-150dpi_MAD2.jpg"/>
            <p:cNvPicPr>
              <a:picLocks noChangeAspect="1" noChangeArrowheads="1"/>
            </p:cNvPicPr>
            <p:nvPr userDrawn="1"/>
          </p:nvPicPr>
          <p:blipFill>
            <a:blip r:embed="rId2" cstate="email"/>
            <a:srcRect/>
            <a:stretch>
              <a:fillRect/>
            </a:stretch>
          </p:blipFill>
          <p:spPr bwMode="auto">
            <a:xfrm>
              <a:off x="0" y="0"/>
              <a:ext cx="9143999" cy="6858000"/>
            </a:xfrm>
            <a:prstGeom prst="rect">
              <a:avLst/>
            </a:prstGeom>
            <a:noFill/>
            <a:ln w="9525">
              <a:noFill/>
              <a:miter lim="800000"/>
              <a:headEnd/>
              <a:tailEnd/>
            </a:ln>
          </p:spPr>
        </p:pic>
        <p:grpSp>
          <p:nvGrpSpPr>
            <p:cNvPr id="6" name="Group 5"/>
            <p:cNvGrpSpPr>
              <a:grpSpLocks/>
            </p:cNvGrpSpPr>
            <p:nvPr userDrawn="1"/>
          </p:nvGrpSpPr>
          <p:grpSpPr bwMode="auto">
            <a:xfrm>
              <a:off x="6846887" y="5513388"/>
              <a:ext cx="2171700" cy="1219200"/>
              <a:chOff x="6838850" y="5505346"/>
              <a:chExt cx="2171700" cy="1219200"/>
            </a:xfrm>
          </p:grpSpPr>
          <p:sp>
            <p:nvSpPr>
              <p:cNvPr id="7" name="Rectangle 6"/>
              <p:cNvSpPr/>
              <p:nvPr/>
            </p:nvSpPr>
            <p:spPr>
              <a:xfrm>
                <a:off x="6838850" y="5505346"/>
                <a:ext cx="2171700" cy="1219200"/>
              </a:xfrm>
              <a:prstGeom prst="rect">
                <a:avLst/>
              </a:prstGeom>
              <a:solidFill>
                <a:srgbClr val="FFFFFF"/>
              </a:solidFill>
              <a:ln w="9525" cap="flat" cmpd="sng" algn="ctr">
                <a:noFill/>
                <a:prstDash val="solid"/>
              </a:ln>
              <a:effectLst/>
            </p:spPr>
            <p:txBody>
              <a:bodyPr anchor="ctr"/>
              <a:lstStyle/>
              <a:p>
                <a:pPr algn="ctr" fontAlgn="auto">
                  <a:spcBef>
                    <a:spcPts val="0"/>
                  </a:spcBef>
                  <a:spcAft>
                    <a:spcPts val="0"/>
                  </a:spcAft>
                  <a:defRPr/>
                </a:pPr>
                <a:endParaRPr lang="en-US" sz="1800" kern="0">
                  <a:solidFill>
                    <a:srgbClr val="FFFFFF"/>
                  </a:solidFill>
                  <a:latin typeface="Tahoma"/>
                  <a:ea typeface="+mn-ea"/>
                </a:endParaRPr>
              </a:p>
            </p:txBody>
          </p:sp>
          <p:pic>
            <p:nvPicPr>
              <p:cNvPr id="8" name="Picture 4" descr="N:\GRAPHICS DROP\_to Linda\MGC-Logo_PMS201 [Converted].emf"/>
              <p:cNvPicPr>
                <a:picLocks noChangeAspect="1" noChangeArrowheads="1"/>
              </p:cNvPicPr>
              <p:nvPr/>
            </p:nvPicPr>
            <p:blipFill>
              <a:blip r:embed="rId3" cstate="email"/>
              <a:srcRect/>
              <a:stretch>
                <a:fillRect/>
              </a:stretch>
            </p:blipFill>
            <p:spPr bwMode="auto">
              <a:xfrm>
                <a:off x="7068450" y="5855900"/>
                <a:ext cx="1716300" cy="568547"/>
              </a:xfrm>
              <a:prstGeom prst="rect">
                <a:avLst/>
              </a:prstGeom>
              <a:noFill/>
              <a:ln w="9525">
                <a:noFill/>
                <a:miter lim="800000"/>
                <a:headEnd/>
                <a:tailEnd/>
              </a:ln>
            </p:spPr>
          </p:pic>
        </p:grpSp>
      </p:grpSp>
      <p:sp>
        <p:nvSpPr>
          <p:cNvPr id="128023" name="Rectangle 23"/>
          <p:cNvSpPr>
            <a:spLocks noGrp="1" noChangeArrowheads="1"/>
          </p:cNvSpPr>
          <p:nvPr>
            <p:ph type="subTitle" sz="quarter" idx="1"/>
          </p:nvPr>
        </p:nvSpPr>
        <p:spPr>
          <a:xfrm>
            <a:off x="3457575" y="2852738"/>
            <a:ext cx="5313363" cy="541337"/>
          </a:xfrm>
        </p:spPr>
        <p:txBody>
          <a:bodyPr lIns="0" rIns="0"/>
          <a:lstStyle>
            <a:lvl1pPr marL="0" indent="0">
              <a:buFont typeface="Wingdings" pitchFamily="-112" charset="2"/>
              <a:buNone/>
              <a:tabLst>
                <a:tab pos="3886200" algn="l"/>
              </a:tabLst>
              <a:defRPr/>
            </a:lvl1pPr>
          </a:lstStyle>
          <a:p>
            <a:r>
              <a:rPr lang="en-US" dirty="0"/>
              <a:t>Click to edit Master subtitle style</a:t>
            </a:r>
          </a:p>
        </p:txBody>
      </p:sp>
      <p:sp>
        <p:nvSpPr>
          <p:cNvPr id="128007" name="Rectangle 2"/>
          <p:cNvSpPr>
            <a:spLocks noGrp="1" noChangeArrowheads="1"/>
          </p:cNvSpPr>
          <p:nvPr>
            <p:ph type="ctrTitle"/>
          </p:nvPr>
        </p:nvSpPr>
        <p:spPr>
          <a:xfrm>
            <a:off x="3457575" y="914400"/>
            <a:ext cx="5303838" cy="1752600"/>
          </a:xfrm>
        </p:spPr>
        <p:txBody>
          <a:bodyPr lIns="0" rIns="0"/>
          <a:lstStyle>
            <a:lvl1pPr>
              <a:defRPr sz="3600">
                <a:solidFill>
                  <a:schemeClr val="bg1"/>
                </a:solidFill>
              </a:defRPr>
            </a:lvl1pPr>
          </a:lstStyle>
          <a:p>
            <a:r>
              <a:rPr lang="en-US"/>
              <a:t>Click to edit Master title style</a:t>
            </a: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0" y="1316038"/>
            <a:ext cx="4495800" cy="5070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16038"/>
            <a:ext cx="4495800" cy="5070475"/>
          </a:xfrm>
        </p:spPr>
        <p:txBody>
          <a:bodyPr/>
          <a:lstStyle>
            <a:lvl1pPr marL="342900" marR="0" indent="-342900" algn="l" defTabSz="914400" rtl="0" eaLnBrk="0" fontAlgn="base" latinLnBrk="0" hangingPunct="0">
              <a:lnSpc>
                <a:spcPct val="100000"/>
              </a:lnSpc>
              <a:spcBef>
                <a:spcPct val="30000"/>
              </a:spcBef>
              <a:spcAft>
                <a:spcPct val="0"/>
              </a:spcAft>
              <a:buClr>
                <a:srgbClr val="428C8A"/>
              </a:buClr>
              <a:buSzPct val="80000"/>
              <a:buFont typeface="Wingdings" pitchFamily="-112" charset="2"/>
              <a:buChar char="n"/>
              <a:tabLst/>
              <a:defRPr sz="2800"/>
            </a:lvl1pPr>
            <a:lvl2pPr>
              <a:defRPr sz="2400"/>
            </a:lvl2pPr>
            <a:lvl3pPr>
              <a:defRPr sz="2000"/>
            </a:lvl3pPr>
            <a:lvl4pPr>
              <a:defRPr sz="1800"/>
            </a:lvl4pPr>
            <a:lvl5pPr marL="2057400" marR="0" indent="-228600" algn="l" defTabSz="914400" rtl="0" eaLnBrk="0" fontAlgn="base" latinLnBrk="0" hangingPunct="0">
              <a:lnSpc>
                <a:spcPct val="100000"/>
              </a:lnSpc>
              <a:spcBef>
                <a:spcPct val="30000"/>
              </a:spcBef>
              <a:spcAft>
                <a:spcPct val="0"/>
              </a:spcAft>
              <a:buClr>
                <a:schemeClr val="bg2"/>
              </a:buClr>
              <a:buSzTx/>
              <a:buFont typeface="Tahoma" pitchFamily="-112" charset="0"/>
              <a:buNone/>
              <a:tabLs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Rectangle 26"/>
          <p:cNvSpPr>
            <a:spLocks noGrp="1" noChangeArrowheads="1"/>
          </p:cNvSpPr>
          <p:nvPr>
            <p:ph type="ftr" sz="quarter" idx="10"/>
          </p:nvPr>
        </p:nvSpPr>
        <p:spPr>
          <a:ln/>
        </p:spPr>
        <p:txBody>
          <a:bodyPr/>
          <a:lstStyle>
            <a:lvl1pPr>
              <a:defRPr/>
            </a:lvl1pPr>
          </a:lstStyle>
          <a:p>
            <a:pPr>
              <a:defRPr/>
            </a:pPr>
            <a:r>
              <a:rPr lang="en-US"/>
              <a:t>Your Initials, Presentation Title, Month Year</a:t>
            </a:r>
            <a:endParaRPr lang="en-US" dirty="0"/>
          </a:p>
        </p:txBody>
      </p:sp>
      <p:sp>
        <p:nvSpPr>
          <p:cNvPr id="6" name="Slide Number Placeholder 9"/>
          <p:cNvSpPr>
            <a:spLocks noGrp="1"/>
          </p:cNvSpPr>
          <p:nvPr>
            <p:ph type="sldNum" sz="quarter" idx="11"/>
          </p:nvPr>
        </p:nvSpPr>
        <p:spPr/>
        <p:txBody>
          <a:bodyPr/>
          <a:lstStyle>
            <a:lvl1pPr>
              <a:defRPr/>
            </a:lvl1pPr>
          </a:lstStyle>
          <a:p>
            <a:pPr>
              <a:defRPr/>
            </a:pPr>
            <a:fld id="{1D3964CA-4A3A-4D8E-8775-D972F9129C2A}"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400"/>
            <a:ext cx="4041775" cy="879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0"/>
            <a:ext cx="9144000" cy="1066800"/>
          </a:xfrm>
        </p:spPr>
        <p:txBody>
          <a:bodyPr/>
          <a:lstStyle/>
          <a:p>
            <a:r>
              <a:rPr lang="en-US" dirty="0"/>
              <a:t>Click to edit Master title style</a:t>
            </a:r>
          </a:p>
        </p:txBody>
      </p:sp>
      <p:sp>
        <p:nvSpPr>
          <p:cNvPr id="7" name="Rectangle 26"/>
          <p:cNvSpPr>
            <a:spLocks noGrp="1" noChangeArrowheads="1"/>
          </p:cNvSpPr>
          <p:nvPr>
            <p:ph type="ftr" sz="quarter" idx="10"/>
          </p:nvPr>
        </p:nvSpPr>
        <p:spPr>
          <a:ln/>
        </p:spPr>
        <p:txBody>
          <a:bodyPr/>
          <a:lstStyle>
            <a:lvl1pPr>
              <a:defRPr/>
            </a:lvl1pPr>
          </a:lstStyle>
          <a:p>
            <a:pPr>
              <a:defRPr/>
            </a:pPr>
            <a:r>
              <a:rPr lang="en-US"/>
              <a:t>Your Initials, Presentation Title, Month Year</a:t>
            </a:r>
            <a:endParaRPr lang="en-US" dirty="0"/>
          </a:p>
        </p:txBody>
      </p:sp>
      <p:sp>
        <p:nvSpPr>
          <p:cNvPr id="9" name="Slide Number Placeholder 9"/>
          <p:cNvSpPr>
            <a:spLocks noGrp="1"/>
          </p:cNvSpPr>
          <p:nvPr>
            <p:ph type="sldNum" sz="quarter" idx="11"/>
          </p:nvPr>
        </p:nvSpPr>
        <p:spPr/>
        <p:txBody>
          <a:bodyPr/>
          <a:lstStyle>
            <a:lvl1pPr>
              <a:defRPr/>
            </a:lvl1pPr>
          </a:lstStyle>
          <a:p>
            <a:pPr>
              <a:defRPr/>
            </a:pPr>
            <a:fld id="{6B2B0045-E354-423C-A13C-3218E6F6464E}"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solidFill>
            <a:schemeClr val="bg1"/>
          </a:solidFill>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solidFill>
            <a:schemeClr val="bg1"/>
          </a:solidFill>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r>
              <a:rPr lang="en-US"/>
              <a:t>Your Initials, Presentation Title, Month Year</a:t>
            </a:r>
            <a:endParaRPr lang="en-US" dirty="0"/>
          </a:p>
        </p:txBody>
      </p:sp>
      <p:sp>
        <p:nvSpPr>
          <p:cNvPr id="6" name="Slide Number Placeholder 9"/>
          <p:cNvSpPr>
            <a:spLocks noGrp="1"/>
          </p:cNvSpPr>
          <p:nvPr>
            <p:ph type="sldNum" sz="quarter" idx="11"/>
          </p:nvPr>
        </p:nvSpPr>
        <p:spPr/>
        <p:txBody>
          <a:bodyPr/>
          <a:lstStyle>
            <a:lvl1pPr>
              <a:defRPr/>
            </a:lvl1pPr>
          </a:lstStyle>
          <a:p>
            <a:pPr>
              <a:defRPr/>
            </a:pPr>
            <a:fld id="{8792A9F7-BCFB-4232-86F0-4372C13496D0}" type="slidenum">
              <a:rPr lang="en-US"/>
              <a:pPr>
                <a:defRPr/>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r>
              <a:rPr lang="en-US"/>
              <a:t>Your Initials, Presentation Title, Month Year</a:t>
            </a:r>
            <a:endParaRPr lang="en-US" dirty="0"/>
          </a:p>
        </p:txBody>
      </p:sp>
      <p:sp>
        <p:nvSpPr>
          <p:cNvPr id="6" name="Slide Number Placeholder 9"/>
          <p:cNvSpPr>
            <a:spLocks noGrp="1"/>
          </p:cNvSpPr>
          <p:nvPr>
            <p:ph type="sldNum" sz="quarter" idx="11"/>
          </p:nvPr>
        </p:nvSpPr>
        <p:spPr/>
        <p:txBody>
          <a:bodyPr/>
          <a:lstStyle>
            <a:lvl1pPr>
              <a:defRPr/>
            </a:lvl1pPr>
          </a:lstStyle>
          <a:p>
            <a:pPr>
              <a:defRPr/>
            </a:pPr>
            <a:fld id="{72498AF2-1593-43A2-8926-5200CDB4CA51}" type="slidenum">
              <a:rPr lang="en-US"/>
              <a:pPr>
                <a:defRPr/>
              </a:pPr>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9"/>
          <p:cNvGrpSpPr/>
          <p:nvPr userDrawn="1"/>
        </p:nvGrpSpPr>
        <p:grpSpPr>
          <a:xfrm>
            <a:off x="0" y="0"/>
            <a:ext cx="9144000" cy="6858000"/>
            <a:chOff x="0" y="0"/>
            <a:chExt cx="9144000" cy="6858000"/>
          </a:xfrm>
        </p:grpSpPr>
        <p:pic>
          <p:nvPicPr>
            <p:cNvPr id="9" name="Picture 2" descr="N:\GRAPHICS DROP\_to Linda\BKG-Rev-F2-150dpi-MAD-Apr2012.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grpSp>
          <p:nvGrpSpPr>
            <p:cNvPr id="3" name="Group 5"/>
            <p:cNvGrpSpPr/>
            <p:nvPr userDrawn="1"/>
          </p:nvGrpSpPr>
          <p:grpSpPr>
            <a:xfrm>
              <a:off x="6847605" y="5514110"/>
              <a:ext cx="2171700" cy="1219200"/>
              <a:chOff x="6839568" y="5506068"/>
              <a:chExt cx="2171700" cy="1219200"/>
            </a:xfrm>
          </p:grpSpPr>
          <p:sp>
            <p:nvSpPr>
              <p:cNvPr id="7" name="Rectangle 6"/>
              <p:cNvSpPr/>
              <p:nvPr/>
            </p:nvSpPr>
            <p:spPr>
              <a:xfrm>
                <a:off x="6839568" y="5506068"/>
                <a:ext cx="2171700" cy="1219200"/>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defRPr/>
                </a:pPr>
                <a:endParaRPr lang="en-US" sz="1800" kern="0" smtClean="0">
                  <a:solidFill>
                    <a:srgbClr val="FFFFFF"/>
                  </a:solidFill>
                  <a:latin typeface="Tahoma"/>
                  <a:ea typeface="ＭＳ Ｐゴシック" pitchFamily="-112" charset="-128"/>
                </a:endParaRPr>
              </a:p>
            </p:txBody>
          </p:sp>
          <p:pic>
            <p:nvPicPr>
              <p:cNvPr id="8" name="Picture 4" descr="N:\GRAPHICS DROP\_to Linda\MGC-Logo_PMS201 [Converted].emf"/>
              <p:cNvPicPr>
                <a:picLocks noChangeAspect="1" noChangeArrowheads="1"/>
              </p:cNvPicPr>
              <p:nvPr/>
            </p:nvPicPr>
            <p:blipFill>
              <a:blip r:embed="rId3" cstate="print"/>
              <a:srcRect/>
              <a:stretch>
                <a:fillRect/>
              </a:stretch>
            </p:blipFill>
            <p:spPr bwMode="auto">
              <a:xfrm>
                <a:off x="7068450" y="5855900"/>
                <a:ext cx="1716300" cy="568547"/>
              </a:xfrm>
              <a:prstGeom prst="rect">
                <a:avLst/>
              </a:prstGeom>
              <a:noFill/>
            </p:spPr>
          </p:pic>
        </p:grpSp>
      </p:grpSp>
      <p:sp>
        <p:nvSpPr>
          <p:cNvPr id="128023" name="Rectangle 23"/>
          <p:cNvSpPr>
            <a:spLocks noGrp="1" noChangeArrowheads="1"/>
          </p:cNvSpPr>
          <p:nvPr userDrawn="1">
            <p:ph type="subTitle" sz="quarter" idx="1"/>
          </p:nvPr>
        </p:nvSpPr>
        <p:spPr>
          <a:xfrm>
            <a:off x="3457575" y="2852738"/>
            <a:ext cx="5313363" cy="541337"/>
          </a:xfrm>
        </p:spPr>
        <p:txBody>
          <a:bodyPr lIns="0" rIns="0"/>
          <a:lstStyle>
            <a:lvl1pPr marL="0" indent="0">
              <a:buFont typeface="Wingdings" pitchFamily="-112" charset="2"/>
              <a:buNone/>
              <a:tabLst>
                <a:tab pos="3886200" algn="l"/>
              </a:tabLst>
              <a:defRPr/>
            </a:lvl1pPr>
          </a:lstStyle>
          <a:p>
            <a:r>
              <a:rPr lang="en-US" smtClean="0"/>
              <a:t>Click to edit Master subtitle style</a:t>
            </a:r>
            <a:endParaRPr lang="en-US" dirty="0"/>
          </a:p>
        </p:txBody>
      </p:sp>
      <p:sp>
        <p:nvSpPr>
          <p:cNvPr id="128007" name="Rectangle 2"/>
          <p:cNvSpPr>
            <a:spLocks noGrp="1" noChangeArrowheads="1"/>
          </p:cNvSpPr>
          <p:nvPr userDrawn="1">
            <p:ph type="ctrTitle"/>
          </p:nvPr>
        </p:nvSpPr>
        <p:spPr>
          <a:xfrm>
            <a:off x="3457575" y="914400"/>
            <a:ext cx="5303838" cy="1752600"/>
          </a:xfrm>
        </p:spPr>
        <p:txBody>
          <a:bodyPr lIns="0" rIns="0"/>
          <a:lstStyle>
            <a:lvl1pPr>
              <a:defRPr sz="3600">
                <a:solidFill>
                  <a:schemeClr val="bg1"/>
                </a:solidFill>
              </a:defRPr>
            </a:lvl1pPr>
          </a:lstStyle>
          <a:p>
            <a:r>
              <a:rPr lang="en-US" smtClean="0"/>
              <a:t>Click to edit Master title style</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Your Initials, Presentation Title, Month Year</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2"/>
          <p:cNvSpPr>
            <a:spLocks noGrp="1"/>
          </p:cNvSpPr>
          <p:nvPr>
            <p:ph idx="1"/>
          </p:nvPr>
        </p:nvSpPr>
        <p:spPr>
          <a:xfrm>
            <a:off x="0" y="1316038"/>
            <a:ext cx="9144000" cy="5070475"/>
          </a:xfrm>
        </p:spPr>
        <p:txBody>
          <a:bodyPr/>
          <a:lstStyle>
            <a:lvl1pPr>
              <a:spcBef>
                <a:spcPts val="850"/>
              </a:spcBef>
              <a:defRPr/>
            </a:lvl1pPr>
            <a:lvl4pPr>
              <a:defRPr/>
            </a:lvl4pPr>
            <a:lvl5pPr>
              <a:buFont typeface="Arial" pitchFamily="34" charset="0"/>
              <a:buChar char="•"/>
              <a:defRPr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Your Initials, Presentation Title, Month Year</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Your Initials, Presentation Title, Month Year</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Your Initials, Presentation Title, Month Year</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Table Placeholder 2"/>
          <p:cNvSpPr>
            <a:spLocks noGrp="1"/>
          </p:cNvSpPr>
          <p:nvPr>
            <p:ph type="tbl" idx="1"/>
          </p:nvPr>
        </p:nvSpPr>
        <p:spPr>
          <a:xfrm>
            <a:off x="0" y="1316038"/>
            <a:ext cx="9144000" cy="5070475"/>
          </a:xfrm>
        </p:spPr>
        <p:txBody>
          <a:bodyPr/>
          <a:lstStyle/>
          <a:p>
            <a:pPr lvl="0"/>
            <a:r>
              <a:rPr lang="en-US" noProof="0" smtClean="0"/>
              <a:t>Click icon to add table</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6259" name="Picture 3" descr="C:\Documents and Settings\lseigneu\Desktop\PPT MAIN DEV\TESTING FILE SIZES\SET PS bkgs in PP saved as JPGs then used for template\A\_B AS POSTED w C bkgs dropped in\Slide5.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722313" y="2616200"/>
            <a:ext cx="7772400" cy="1612900"/>
          </a:xfrm>
        </p:spPr>
        <p:txBody>
          <a:bodyPr anchor="ctr" anchorCtr="1"/>
          <a:lstStyle>
            <a:lvl1pPr algn="ctr">
              <a:defRPr sz="36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171700"/>
            <a:ext cx="7772400" cy="444500"/>
          </a:xfrm>
        </p:spPr>
        <p:txBody>
          <a:bodyPr anchor="b"/>
          <a:lstStyle>
            <a:lvl1pPr marL="0" indent="0" algn="ctr">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850"/>
              </a:spcBef>
              <a:defRPr/>
            </a:lvl1pPr>
            <a:lvl4pPr>
              <a:defRPr/>
            </a:lvl4pPr>
            <a:lvl5pPr>
              <a:buFont typeface="Arial" pitchFamily="34" charset="0"/>
              <a:buChar char="•"/>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smtClean="0"/>
              <a:t>level</a:t>
            </a:r>
          </a:p>
          <a:p>
            <a:pPr lvl="4"/>
            <a:endParaRPr lang="en-US" dirty="0" smtClean="0"/>
          </a:p>
        </p:txBody>
      </p:sp>
      <p:sp>
        <p:nvSpPr>
          <p:cNvPr id="4" name="Rectangle 26"/>
          <p:cNvSpPr>
            <a:spLocks noGrp="1" noChangeArrowheads="1"/>
          </p:cNvSpPr>
          <p:nvPr>
            <p:ph type="ftr" sz="quarter" idx="10"/>
          </p:nvPr>
        </p:nvSpPr>
        <p:spPr>
          <a:ln/>
        </p:spPr>
        <p:txBody>
          <a:bodyPr/>
          <a:lstStyle>
            <a:lvl1pPr>
              <a:defRPr/>
            </a:lvl1pPr>
          </a:lstStyle>
          <a:p>
            <a:pPr>
              <a:defRPr/>
            </a:pPr>
            <a:r>
              <a:rPr lang="en-US" dirty="0" smtClean="0"/>
              <a:t>Gabor Farkas Mentor Graphics MAD</a:t>
            </a:r>
            <a:endParaRPr lang="en-US" dirty="0"/>
          </a:p>
        </p:txBody>
      </p:sp>
      <p:sp>
        <p:nvSpPr>
          <p:cNvPr id="5" name="Slide Number Placeholder 9"/>
          <p:cNvSpPr>
            <a:spLocks noGrp="1"/>
          </p:cNvSpPr>
          <p:nvPr>
            <p:ph type="sldNum" sz="quarter" idx="11"/>
          </p:nvPr>
        </p:nvSpPr>
        <p:spPr/>
        <p:txBody>
          <a:bodyPr/>
          <a:lstStyle>
            <a:lvl1pPr>
              <a:defRPr/>
            </a:lvl1pPr>
          </a:lstStyle>
          <a:p>
            <a:pPr>
              <a:defRPr/>
            </a:pPr>
            <a:fld id="{439C17A9-4FB9-4737-85B9-E3897950B66B}" type="slidenum">
              <a:rPr lang="en-US"/>
              <a:pPr>
                <a:defRPr/>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Quote 01">
    <p:spTree>
      <p:nvGrpSpPr>
        <p:cNvPr id="1" name=""/>
        <p:cNvGrpSpPr/>
        <p:nvPr/>
      </p:nvGrpSpPr>
      <p:grpSpPr>
        <a:xfrm>
          <a:off x="0" y="0"/>
          <a:ext cx="0" cy="0"/>
          <a:chOff x="0" y="0"/>
          <a:chExt cx="0" cy="0"/>
        </a:xfrm>
      </p:grpSpPr>
      <p:pic>
        <p:nvPicPr>
          <p:cNvPr id="5" name="Picture 2" descr="C:\Documents and Settings\lseigneu\Desktop\PPT MAIN DEV\TESTING FILE SIZES\SET PS bkgs in PP saved as JPGs then used for template\A\_B AS POSTED w C bkgs dropped in\Slide4.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1828800"/>
            <a:ext cx="9144000" cy="2832100"/>
          </a:xfrm>
        </p:spPr>
        <p:txBody>
          <a:bodyPr anchor="ctr" anchorCtr="1"/>
          <a:lstStyle>
            <a:lvl1pPr algn="ctr">
              <a:defRPr sz="3200" b="1" i="1" cap="none"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699000"/>
            <a:ext cx="7772400" cy="444500"/>
          </a:xfrm>
        </p:spPr>
        <p:txBody>
          <a:bodyPr anchor="b"/>
          <a:lstStyle>
            <a:lvl1pPr marL="0" indent="0" algn="r">
              <a:buNone/>
              <a:defRPr sz="1600" i="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no top rule">
    <p:spTree>
      <p:nvGrpSpPr>
        <p:cNvPr id="1" name=""/>
        <p:cNvGrpSpPr/>
        <p:nvPr/>
      </p:nvGrpSpPr>
      <p:grpSpPr>
        <a:xfrm>
          <a:off x="0" y="0"/>
          <a:ext cx="0" cy="0"/>
          <a:chOff x="0" y="0"/>
          <a:chExt cx="0" cy="0"/>
        </a:xfrm>
      </p:grpSpPr>
      <p:sp>
        <p:nvSpPr>
          <p:cNvPr id="5" name="Rectangle 4"/>
          <p:cNvSpPr/>
          <p:nvPr userDrawn="1"/>
        </p:nvSpPr>
        <p:spPr>
          <a:xfrm>
            <a:off x="0" y="10668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Your Initials, Presentation Title, Month Year</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losing-End">
    <p:spTree>
      <p:nvGrpSpPr>
        <p:cNvPr id="1" name=""/>
        <p:cNvGrpSpPr/>
        <p:nvPr/>
      </p:nvGrpSpPr>
      <p:grpSpPr>
        <a:xfrm>
          <a:off x="0" y="0"/>
          <a:ext cx="0" cy="0"/>
          <a:chOff x="0" y="0"/>
          <a:chExt cx="0" cy="0"/>
        </a:xfrm>
      </p:grpSpPr>
      <p:pic>
        <p:nvPicPr>
          <p:cNvPr id="5" name="Picture 3" descr="C:\Documents and Settings\lseigneu\Desktop\template 032110 home\lite close.jpg"/>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Your Initials, Presentation Title, Month Year</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Content Placeholder 2"/>
          <p:cNvSpPr>
            <a:spLocks noGrp="1"/>
          </p:cNvSpPr>
          <p:nvPr>
            <p:ph sz="half" idx="1"/>
          </p:nvPr>
        </p:nvSpPr>
        <p:spPr>
          <a:xfrm>
            <a:off x="0" y="1316038"/>
            <a:ext cx="4495800" cy="5070475"/>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2"/>
          </p:nvPr>
        </p:nvSpPr>
        <p:spPr>
          <a:xfrm>
            <a:off x="4648200" y="1316038"/>
            <a:ext cx="4495800" cy="5070475"/>
          </a:xfrm>
        </p:spPr>
        <p:txBody>
          <a:bodyPr/>
          <a:lstStyle>
            <a:lvl1pPr marL="342900" marR="0" indent="-342900" algn="l" defTabSz="914400" rtl="0" eaLnBrk="0" fontAlgn="base" latinLnBrk="0" hangingPunct="0">
              <a:lnSpc>
                <a:spcPct val="100000"/>
              </a:lnSpc>
              <a:spcBef>
                <a:spcPct val="30000"/>
              </a:spcBef>
              <a:spcAft>
                <a:spcPct val="0"/>
              </a:spcAft>
              <a:buClr>
                <a:srgbClr val="428C8A"/>
              </a:buClr>
              <a:buSzPct val="80000"/>
              <a:buFont typeface="Wingdings" pitchFamily="-112" charset="2"/>
              <a:buChar char="n"/>
              <a:tabLst/>
              <a:defRPr sz="2400"/>
            </a:lvl1pPr>
            <a:lvl2pPr>
              <a:defRPr sz="2000"/>
            </a:lvl2pPr>
            <a:lvl3pPr>
              <a:defRPr sz="1800"/>
            </a:lvl3pPr>
            <a:lvl4pPr>
              <a:defRPr sz="1600"/>
            </a:lvl4pPr>
            <a:lvl5pPr marL="2057400" marR="0" indent="-228600" algn="l" defTabSz="914400" rtl="0" eaLnBrk="0" fontAlgn="base" latinLnBrk="0" hangingPunct="0">
              <a:lnSpc>
                <a:spcPct val="100000"/>
              </a:lnSpc>
              <a:spcBef>
                <a:spcPct val="30000"/>
              </a:spcBef>
              <a:spcAft>
                <a:spcPct val="0"/>
              </a:spcAft>
              <a:buClr>
                <a:schemeClr val="bg2"/>
              </a:buClr>
              <a:buSzTx/>
              <a:buFont typeface="Tahoma" pitchFamily="-112" charset="0"/>
              <a:buNone/>
              <a:tabLst/>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solidFill>
                  <a:srgbClr val="333333"/>
                </a:solidFill>
              </a:rPr>
              <a:t>Your Initials, Presentation Title, Month Year</a:t>
            </a:r>
            <a:endParaRPr lang="en-US" dirty="0">
              <a:solidFill>
                <a:srgbClr val="333333"/>
              </a:solidFill>
            </a:endParaRPr>
          </a:p>
        </p:txBody>
      </p:sp>
      <p:sp>
        <p:nvSpPr>
          <p:cNvPr id="4" name="Slide Number Placeholder 3"/>
          <p:cNvSpPr>
            <a:spLocks noGrp="1"/>
          </p:cNvSpPr>
          <p:nvPr>
            <p:ph type="sldNum" sz="quarter" idx="11"/>
          </p:nvPr>
        </p:nvSpPr>
        <p:spPr/>
        <p:txBody>
          <a:bodyPr/>
          <a:lstStyle/>
          <a:p>
            <a:fld id="{B4689765-5485-4130-8525-AA8B12692EFF}" type="slidenum">
              <a:rPr lang="en-US" smtClean="0">
                <a:solidFill>
                  <a:srgbClr val="333333"/>
                </a:solidFill>
              </a:rPr>
              <a:pPr/>
              <a:t>‹#›</a:t>
            </a:fld>
            <a:endParaRPr lang="en-US">
              <a:solidFill>
                <a:srgbClr val="333333"/>
              </a:solidFill>
            </a:endParaRPr>
          </a:p>
        </p:txBody>
      </p:sp>
      <p:sp>
        <p:nvSpPr>
          <p:cNvPr id="5" name="Text Placeholder 2"/>
          <p:cNvSpPr>
            <a:spLocks noGrp="1"/>
          </p:cNvSpPr>
          <p:nvPr>
            <p:ph type="body" idx="1"/>
          </p:nvPr>
        </p:nvSpPr>
        <p:spPr>
          <a:xfrm>
            <a:off x="457200" y="1295400"/>
            <a:ext cx="4040188"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3"/>
          <p:cNvSpPr>
            <a:spLocks noGrp="1"/>
          </p:cNvSpPr>
          <p:nvPr>
            <p:ph sz="half" idx="2"/>
          </p:nvPr>
        </p:nvSpPr>
        <p:spPr>
          <a:xfrm>
            <a:off x="457200" y="2174875"/>
            <a:ext cx="4040188"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4"/>
          <p:cNvSpPr>
            <a:spLocks noGrp="1"/>
          </p:cNvSpPr>
          <p:nvPr>
            <p:ph type="body" sz="quarter" idx="3"/>
          </p:nvPr>
        </p:nvSpPr>
        <p:spPr>
          <a:xfrm>
            <a:off x="4645025" y="1295400"/>
            <a:ext cx="4041775" cy="879475"/>
          </a:xfrm>
        </p:spPr>
        <p:txBody>
          <a:bodyPr lIns="118872" rIns="118872"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Content Placeholder 5"/>
          <p:cNvSpPr>
            <a:spLocks noGrp="1"/>
          </p:cNvSpPr>
          <p:nvPr>
            <p:ph sz="quarter" idx="4"/>
          </p:nvPr>
        </p:nvSpPr>
        <p:spPr>
          <a:xfrm>
            <a:off x="4645025" y="2174875"/>
            <a:ext cx="4041775" cy="3951288"/>
          </a:xfrm>
        </p:spPr>
        <p:txBody>
          <a:bodyPr lIns="118872" rIns="118872"/>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6"/>
          <p:cNvSpPr>
            <a:spLocks noGrp="1" noChangeArrowheads="1"/>
          </p:cNvSpPr>
          <p:nvPr>
            <p:ph type="ftr" sz="quarter" idx="10"/>
          </p:nvPr>
        </p:nvSpPr>
        <p:spPr/>
        <p:txBody>
          <a:bodyPr/>
          <a:lstStyle>
            <a:lvl1pPr>
              <a:defRPr/>
            </a:lvl1pPr>
          </a:lstStyle>
          <a:p>
            <a:pPr>
              <a:defRPr/>
            </a:pPr>
            <a:r>
              <a:rPr lang="en-US" smtClean="0"/>
              <a:t>Gabor Farkas Mentor Graphics MAD</a:t>
            </a:r>
            <a:endParaRPr lang="en-US" dirty="0"/>
          </a:p>
        </p:txBody>
      </p:sp>
      <p:sp>
        <p:nvSpPr>
          <p:cNvPr id="4" name="Slide Number Placeholder 9"/>
          <p:cNvSpPr>
            <a:spLocks noGrp="1"/>
          </p:cNvSpPr>
          <p:nvPr>
            <p:ph type="sldNum" sz="quarter" idx="11"/>
          </p:nvPr>
        </p:nvSpPr>
        <p:spPr>
          <a:xfrm>
            <a:off x="0" y="6629400"/>
            <a:ext cx="384175" cy="228600"/>
          </a:xfrm>
        </p:spPr>
        <p:txBody>
          <a:bodyPr/>
          <a:lstStyle>
            <a:lvl1pPr>
              <a:defRPr/>
            </a:lvl1pPr>
          </a:lstStyle>
          <a:p>
            <a:pPr>
              <a:defRPr/>
            </a:pPr>
            <a:fld id="{FDC688AB-7399-4D1A-BBF6-C387B076F337}"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half" idx="2"/>
          </p:nvPr>
        </p:nvSpPr>
        <p:spPr>
          <a:xfrm>
            <a:off x="3957638" y="1316038"/>
            <a:ext cx="5186362" cy="5070475"/>
          </a:xfrm>
        </p:spPr>
        <p:txBody>
          <a:bodyPr lIns="228600"/>
          <a:lstStyle>
            <a:lvl1pPr>
              <a:spcBef>
                <a:spcPts val="850"/>
              </a:spcBef>
              <a:defRPr sz="2400"/>
            </a:lvl1pPr>
            <a:lvl2pPr>
              <a:defRPr sz="2000"/>
            </a:lvl2pPr>
            <a:lvl3pPr>
              <a:defRPr sz="1800"/>
            </a:lvl3pPr>
            <a:lvl4pPr>
              <a:defRPr sz="1800"/>
            </a:lvl4pPr>
            <a:lvl5pPr>
              <a:spcBef>
                <a:spcPts val="0"/>
              </a:spcBef>
              <a:buFont typeface="Tahoma"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ftr" sz="quarter" idx="10"/>
          </p:nvPr>
        </p:nvSpPr>
        <p:spPr>
          <a:ln/>
        </p:spPr>
        <p:txBody>
          <a:bodyPr/>
          <a:lstStyle>
            <a:lvl1pPr>
              <a:defRPr/>
            </a:lvl1pPr>
          </a:lstStyle>
          <a:p>
            <a:pPr>
              <a:defRPr/>
            </a:pPr>
            <a:r>
              <a:rPr lang="en-US"/>
              <a:t>Your Initials, Presentation Title, Month Year</a:t>
            </a:r>
            <a:endParaRPr lang="en-US" dirty="0"/>
          </a:p>
        </p:txBody>
      </p:sp>
      <p:sp>
        <p:nvSpPr>
          <p:cNvPr id="6" name="Slide Number Placeholder 9"/>
          <p:cNvSpPr>
            <a:spLocks noGrp="1"/>
          </p:cNvSpPr>
          <p:nvPr>
            <p:ph type="sldNum" sz="quarter" idx="11"/>
          </p:nvPr>
        </p:nvSpPr>
        <p:spPr/>
        <p:txBody>
          <a:bodyPr/>
          <a:lstStyle>
            <a:lvl1pPr>
              <a:defRPr/>
            </a:lvl1pPr>
          </a:lstStyle>
          <a:p>
            <a:pPr>
              <a:defRPr/>
            </a:pPr>
            <a:fld id="{7F619F75-D6F0-4EA3-99F0-02244092F1D4}"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sz="2800"/>
            </a:lvl1pPr>
          </a:lstStyle>
          <a:p>
            <a:r>
              <a:rPr lang="en-US" dirty="0"/>
              <a:t>Click to edit Master title style</a:t>
            </a:r>
          </a:p>
        </p:txBody>
      </p:sp>
      <p:sp>
        <p:nvSpPr>
          <p:cNvPr id="3" name="Table Placeholder 2"/>
          <p:cNvSpPr>
            <a:spLocks noGrp="1"/>
          </p:cNvSpPr>
          <p:nvPr>
            <p:ph type="tbl" idx="1"/>
          </p:nvPr>
        </p:nvSpPr>
        <p:spPr>
          <a:xfrm>
            <a:off x="0" y="1316038"/>
            <a:ext cx="9144000" cy="5070475"/>
          </a:xfrm>
        </p:spPr>
        <p:txBody>
          <a:bodyPr/>
          <a:lstStyle/>
          <a:p>
            <a:pPr lvl="0"/>
            <a:endParaRPr lang="en-US" noProof="0" smtClean="0"/>
          </a:p>
        </p:txBody>
      </p:sp>
      <p:sp>
        <p:nvSpPr>
          <p:cNvPr id="4" name="Rectangle 26"/>
          <p:cNvSpPr>
            <a:spLocks noGrp="1" noChangeArrowheads="1"/>
          </p:cNvSpPr>
          <p:nvPr>
            <p:ph type="ftr" sz="quarter" idx="10"/>
          </p:nvPr>
        </p:nvSpPr>
        <p:spPr>
          <a:ln/>
        </p:spPr>
        <p:txBody>
          <a:bodyPr/>
          <a:lstStyle>
            <a:lvl1pPr>
              <a:defRPr/>
            </a:lvl1pPr>
          </a:lstStyle>
          <a:p>
            <a:pPr>
              <a:defRPr/>
            </a:pPr>
            <a:r>
              <a:rPr lang="en-US"/>
              <a:t>Your Initials, Presentation Title, Month Year</a:t>
            </a:r>
            <a:endParaRPr lang="en-US" dirty="0"/>
          </a:p>
        </p:txBody>
      </p:sp>
      <p:sp>
        <p:nvSpPr>
          <p:cNvPr id="5" name="Slide Number Placeholder 9"/>
          <p:cNvSpPr>
            <a:spLocks noGrp="1"/>
          </p:cNvSpPr>
          <p:nvPr>
            <p:ph type="sldNum" sz="quarter" idx="11"/>
          </p:nvPr>
        </p:nvSpPr>
        <p:spPr/>
        <p:txBody>
          <a:bodyPr/>
          <a:lstStyle>
            <a:lvl1pPr>
              <a:defRPr/>
            </a:lvl1pPr>
          </a:lstStyle>
          <a:p>
            <a:pPr>
              <a:defRPr/>
            </a:pPr>
            <a:fld id="{9DDD1505-E29F-4503-AAA6-61526E1F714D}"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0" descr="C:\Documents and Settings\lseigneu\Desktop\PPT MAIN DEV\TESTING FILE SIZES\SET PS bkgs in PP saved as JPGs then used for template\A\_B AS POSTED w C bkgs dropped in\Slide5.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22313" y="2616200"/>
            <a:ext cx="7772400" cy="1612900"/>
          </a:xfrm>
        </p:spPr>
        <p:txBody>
          <a:bodyPr anchor="ctr" anchorCtr="1"/>
          <a:lstStyle>
            <a:lvl1pPr algn="ctr">
              <a:defRPr sz="3600" b="1" cap="all">
                <a:solidFill>
                  <a:schemeClr val="bg1"/>
                </a:solidFill>
              </a:defRPr>
            </a:lvl1pPr>
          </a:lstStyle>
          <a:p>
            <a:r>
              <a:rPr lang="en-US" dirty="0"/>
              <a:t>Click to edit Master title </a:t>
            </a:r>
            <a:r>
              <a:rPr lang="en-US" dirty="0" smtClean="0"/>
              <a:t>style</a:t>
            </a:r>
            <a:endParaRPr lang="en-US" dirty="0"/>
          </a:p>
        </p:txBody>
      </p:sp>
      <p:sp>
        <p:nvSpPr>
          <p:cNvPr id="3" name="Text Placeholder 2"/>
          <p:cNvSpPr>
            <a:spLocks noGrp="1"/>
          </p:cNvSpPr>
          <p:nvPr>
            <p:ph type="body" idx="1"/>
          </p:nvPr>
        </p:nvSpPr>
        <p:spPr>
          <a:xfrm>
            <a:off x="722313" y="2171700"/>
            <a:ext cx="7772400" cy="444500"/>
          </a:xfrm>
        </p:spPr>
        <p:txBody>
          <a:bodyPr anchor="b"/>
          <a:lstStyle>
            <a:lvl1pPr marL="0" indent="0" algn="ctr">
              <a:buNone/>
              <a:defRPr sz="16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Quote 01">
    <p:spTree>
      <p:nvGrpSpPr>
        <p:cNvPr id="1" name=""/>
        <p:cNvGrpSpPr/>
        <p:nvPr/>
      </p:nvGrpSpPr>
      <p:grpSpPr>
        <a:xfrm>
          <a:off x="0" y="0"/>
          <a:ext cx="0" cy="0"/>
          <a:chOff x="0" y="0"/>
          <a:chExt cx="0" cy="0"/>
        </a:xfrm>
      </p:grpSpPr>
      <p:pic>
        <p:nvPicPr>
          <p:cNvPr id="4" name="Picture 2" descr="C:\Documents and Settings\lseigneu\Desktop\PPT MAIN DEV\TESTING FILE SIZES\SET PS bkgs in PP saved as JPGs then used for template\A\_B AS POSTED w C bkgs dropped in\Slide4.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1828800"/>
            <a:ext cx="9144000" cy="2832100"/>
          </a:xfrm>
        </p:spPr>
        <p:txBody>
          <a:bodyPr anchor="ctr" anchorCtr="1"/>
          <a:lstStyle>
            <a:lvl1pPr algn="ctr">
              <a:defRPr sz="3200" b="1" i="1" cap="none" baseline="0">
                <a:solidFill>
                  <a:schemeClr val="bg1"/>
                </a:solidFill>
              </a:defRPr>
            </a:lvl1pPr>
          </a:lstStyle>
          <a:p>
            <a:r>
              <a:rPr lang="en-US" dirty="0"/>
              <a:t>Click to edit Master title </a:t>
            </a:r>
            <a:r>
              <a:rPr lang="en-US" dirty="0" smtClean="0"/>
              <a:t>style</a:t>
            </a:r>
            <a:endParaRPr lang="en-US" dirty="0"/>
          </a:p>
        </p:txBody>
      </p:sp>
      <p:sp>
        <p:nvSpPr>
          <p:cNvPr id="3" name="Text Placeholder 2"/>
          <p:cNvSpPr>
            <a:spLocks noGrp="1"/>
          </p:cNvSpPr>
          <p:nvPr>
            <p:ph type="body" idx="1"/>
          </p:nvPr>
        </p:nvSpPr>
        <p:spPr>
          <a:xfrm>
            <a:off x="722313" y="4699000"/>
            <a:ext cx="7772400" cy="444500"/>
          </a:xfrm>
        </p:spPr>
        <p:txBody>
          <a:bodyPr anchor="b"/>
          <a:lstStyle>
            <a:lvl1pPr marL="0" indent="0" algn="r">
              <a:buNone/>
              <a:defRPr sz="1600" i="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no top rule">
    <p:spTree>
      <p:nvGrpSpPr>
        <p:cNvPr id="1" name=""/>
        <p:cNvGrpSpPr/>
        <p:nvPr/>
      </p:nvGrpSpPr>
      <p:grpSpPr>
        <a:xfrm>
          <a:off x="0" y="0"/>
          <a:ext cx="0" cy="0"/>
          <a:chOff x="0" y="0"/>
          <a:chExt cx="0" cy="0"/>
        </a:xfrm>
      </p:grpSpPr>
      <p:sp>
        <p:nvSpPr>
          <p:cNvPr id="3" name="Rectangle 2"/>
          <p:cNvSpPr/>
          <p:nvPr userDrawn="1"/>
        </p:nvSpPr>
        <p:spPr>
          <a:xfrm>
            <a:off x="0" y="1066800"/>
            <a:ext cx="9144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0" y="0"/>
            <a:ext cx="9144000" cy="1066800"/>
          </a:xfrm>
        </p:spPr>
        <p:txBody>
          <a:bodyPr/>
          <a:lstStyle>
            <a:lvl1pPr>
              <a:defRPr sz="2800"/>
            </a:lvl1pPr>
          </a:lstStyle>
          <a:p>
            <a:r>
              <a:rPr lang="en-US" dirty="0"/>
              <a:t>Click to edit Master title style</a:t>
            </a:r>
          </a:p>
        </p:txBody>
      </p:sp>
      <p:sp>
        <p:nvSpPr>
          <p:cNvPr id="4" name="Footer Placeholder 1"/>
          <p:cNvSpPr>
            <a:spLocks noGrp="1"/>
          </p:cNvSpPr>
          <p:nvPr>
            <p:ph type="ftr" sz="quarter" idx="10"/>
          </p:nvPr>
        </p:nvSpPr>
        <p:spPr/>
        <p:txBody>
          <a:bodyPr/>
          <a:lstStyle>
            <a:lvl1pPr>
              <a:defRPr/>
            </a:lvl1pPr>
          </a:lstStyle>
          <a:p>
            <a:pPr>
              <a:defRPr/>
            </a:pPr>
            <a:r>
              <a:rPr lang="en-US"/>
              <a:t>Your Initials, Presentation Title, Month Year</a:t>
            </a:r>
          </a:p>
        </p:txBody>
      </p:sp>
      <p:sp>
        <p:nvSpPr>
          <p:cNvPr id="6" name="Slide Number Placeholder 9"/>
          <p:cNvSpPr>
            <a:spLocks noGrp="1"/>
          </p:cNvSpPr>
          <p:nvPr>
            <p:ph type="sldNum" sz="quarter" idx="11"/>
          </p:nvPr>
        </p:nvSpPr>
        <p:spPr/>
        <p:txBody>
          <a:bodyPr/>
          <a:lstStyle>
            <a:lvl1pPr algn="ctr">
              <a:defRPr sz="800">
                <a:solidFill>
                  <a:schemeClr val="tx2"/>
                </a:solidFill>
              </a:defRPr>
            </a:lvl1pPr>
          </a:lstStyle>
          <a:p>
            <a:pPr>
              <a:defRPr/>
            </a:pPr>
            <a:fld id="{EE68B635-120B-4447-986E-6840AD4254EE}"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losing-End">
    <p:spTree>
      <p:nvGrpSpPr>
        <p:cNvPr id="1" name=""/>
        <p:cNvGrpSpPr/>
        <p:nvPr/>
      </p:nvGrpSpPr>
      <p:grpSpPr>
        <a:xfrm>
          <a:off x="0" y="0"/>
          <a:ext cx="0" cy="0"/>
          <a:chOff x="0" y="0"/>
          <a:chExt cx="0" cy="0"/>
        </a:xfrm>
      </p:grpSpPr>
      <p:pic>
        <p:nvPicPr>
          <p:cNvPr id="2" name="Picture 3" descr="C:\Documents and Settings\lseigneu\Desktop\template 032110 home\lite close.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Footer Placeholder 1"/>
          <p:cNvSpPr>
            <a:spLocks noGrp="1"/>
          </p:cNvSpPr>
          <p:nvPr>
            <p:ph type="ftr" sz="quarter" idx="10"/>
          </p:nvPr>
        </p:nvSpPr>
        <p:spPr/>
        <p:txBody>
          <a:bodyPr/>
          <a:lstStyle>
            <a:lvl1pPr>
              <a:defRPr/>
            </a:lvl1pPr>
          </a:lstStyle>
          <a:p>
            <a:pPr>
              <a:defRPr/>
            </a:pPr>
            <a:r>
              <a:rPr lang="en-US"/>
              <a:t>Your Initials, Presentation Title, Month Year</a:t>
            </a:r>
          </a:p>
        </p:txBody>
      </p:sp>
      <p:sp>
        <p:nvSpPr>
          <p:cNvPr id="4" name="Slide Number Placeholder 9"/>
          <p:cNvSpPr>
            <a:spLocks noGrp="1"/>
          </p:cNvSpPr>
          <p:nvPr>
            <p:ph type="sldNum" sz="quarter" idx="11"/>
          </p:nvPr>
        </p:nvSpPr>
        <p:spPr/>
        <p:txBody>
          <a:bodyPr/>
          <a:lstStyle>
            <a:lvl1pPr algn="ctr">
              <a:defRPr sz="800">
                <a:solidFill>
                  <a:schemeClr val="tx2"/>
                </a:solidFill>
              </a:defRPr>
            </a:lvl1pPr>
          </a:lstStyle>
          <a:p>
            <a:pPr>
              <a:defRPr/>
            </a:pPr>
            <a:fld id="{359D035B-5E36-4CFB-97AE-FA5042DA2491}"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BKG-12x-Rules.jpg"/>
          <p:cNvPicPr>
            <a:picLocks noChangeAspect="1"/>
          </p:cNvPicPr>
          <p:nvPr userDrawn="1"/>
        </p:nvPicPr>
        <p:blipFill>
          <a:blip r:embed="rId15" cstate="email"/>
          <a:srcRect/>
          <a:stretch>
            <a:fillRect/>
          </a:stretch>
        </p:blipFill>
        <p:spPr bwMode="auto">
          <a:xfrm>
            <a:off x="0" y="0"/>
            <a:ext cx="9144000" cy="6858000"/>
          </a:xfrm>
          <a:prstGeom prst="rect">
            <a:avLst/>
          </a:prstGeom>
          <a:noFill/>
          <a:ln w="9525">
            <a:noFill/>
            <a:miter lim="800000"/>
            <a:headEnd/>
            <a:tailEnd/>
          </a:ln>
        </p:spPr>
      </p:pic>
      <p:grpSp>
        <p:nvGrpSpPr>
          <p:cNvPr id="1027" name="Group 30"/>
          <p:cNvGrpSpPr>
            <a:grpSpLocks/>
          </p:cNvGrpSpPr>
          <p:nvPr userDrawn="1"/>
        </p:nvGrpSpPr>
        <p:grpSpPr bwMode="auto">
          <a:xfrm>
            <a:off x="5648325" y="6510338"/>
            <a:ext cx="2419350" cy="323850"/>
            <a:chOff x="2445" y="4095"/>
            <a:chExt cx="1524" cy="204"/>
          </a:xfrm>
        </p:grpSpPr>
        <p:sp>
          <p:nvSpPr>
            <p:cNvPr id="1048" name="Text Box 24"/>
            <p:cNvSpPr txBox="1">
              <a:spLocks noChangeArrowheads="1"/>
            </p:cNvSpPr>
            <p:nvPr userDrawn="1"/>
          </p:nvSpPr>
          <p:spPr bwMode="auto">
            <a:xfrm>
              <a:off x="2445" y="4095"/>
              <a:ext cx="1524" cy="125"/>
            </a:xfrm>
            <a:prstGeom prst="rect">
              <a:avLst/>
            </a:prstGeom>
            <a:noFill/>
            <a:ln w="9525">
              <a:noFill/>
              <a:miter lim="800000"/>
              <a:headEnd/>
              <a:tailEnd/>
            </a:ln>
            <a:effectLst/>
          </p:spPr>
          <p:txBody>
            <a:bodyPr>
              <a:spAutoFit/>
            </a:bodyPr>
            <a:lstStyle/>
            <a:p>
              <a:pPr>
                <a:spcBef>
                  <a:spcPct val="50000"/>
                </a:spcBef>
                <a:defRPr/>
              </a:pPr>
              <a:r>
                <a:rPr lang="en-US" sz="700" dirty="0">
                  <a:solidFill>
                    <a:schemeClr val="tx2"/>
                  </a:solidFill>
                  <a:latin typeface="Tahoma" pitchFamily="-112" charset="0"/>
                  <a:ea typeface="ＭＳ Ｐゴシック" pitchFamily="-112" charset="-128"/>
                </a:rPr>
                <a:t>© </a:t>
              </a:r>
              <a:r>
                <a:rPr lang="en-US" sz="700" dirty="0" smtClean="0">
                  <a:solidFill>
                    <a:schemeClr val="tx2"/>
                  </a:solidFill>
                  <a:latin typeface="Tahoma" pitchFamily="-112" charset="0"/>
                  <a:ea typeface="ＭＳ Ｐゴシック" pitchFamily="-112" charset="-128"/>
                </a:rPr>
                <a:t>201</a:t>
              </a:r>
              <a:r>
                <a:rPr lang="hu-HU" sz="700" dirty="0" smtClean="0">
                  <a:solidFill>
                    <a:schemeClr val="tx2"/>
                  </a:solidFill>
                  <a:latin typeface="Tahoma" pitchFamily="-112" charset="0"/>
                  <a:ea typeface="ＭＳ Ｐゴシック" pitchFamily="-112" charset="-128"/>
                </a:rPr>
                <a:t>2</a:t>
              </a:r>
              <a:r>
                <a:rPr lang="en-US" sz="700" dirty="0" smtClean="0">
                  <a:solidFill>
                    <a:schemeClr val="tx2"/>
                  </a:solidFill>
                  <a:latin typeface="Tahoma" pitchFamily="-112" charset="0"/>
                  <a:ea typeface="ＭＳ Ｐゴシック" pitchFamily="-112" charset="-128"/>
                </a:rPr>
                <a:t> </a:t>
              </a:r>
              <a:r>
                <a:rPr lang="en-US" sz="700" dirty="0">
                  <a:solidFill>
                    <a:schemeClr val="tx2"/>
                  </a:solidFill>
                  <a:latin typeface="Tahoma" pitchFamily="-112" charset="0"/>
                  <a:ea typeface="ＭＳ Ｐゴシック" pitchFamily="-112" charset="-128"/>
                </a:rPr>
                <a:t>Mentor Graphics Corp. Company Confidential</a:t>
              </a:r>
            </a:p>
          </p:txBody>
        </p:sp>
        <p:sp>
          <p:nvSpPr>
            <p:cNvPr id="1046" name="Text Box 22"/>
            <p:cNvSpPr txBox="1">
              <a:spLocks noChangeArrowheads="1"/>
            </p:cNvSpPr>
            <p:nvPr userDrawn="1"/>
          </p:nvSpPr>
          <p:spPr bwMode="auto">
            <a:xfrm>
              <a:off x="2448" y="4164"/>
              <a:ext cx="912" cy="135"/>
            </a:xfrm>
            <a:prstGeom prst="rect">
              <a:avLst/>
            </a:prstGeom>
            <a:noFill/>
            <a:ln w="9525">
              <a:noFill/>
              <a:miter lim="800000"/>
              <a:headEnd/>
              <a:tailEnd/>
            </a:ln>
            <a:effectLst/>
          </p:spPr>
          <p:txBody>
            <a:bodyPr rIns="228600"/>
            <a:lstStyle/>
            <a:p>
              <a:pPr>
                <a:spcBef>
                  <a:spcPct val="50000"/>
                </a:spcBef>
                <a:defRPr/>
              </a:pPr>
              <a:r>
                <a:rPr lang="en-US" sz="800" b="1" dirty="0">
                  <a:solidFill>
                    <a:schemeClr val="tx2"/>
                  </a:solidFill>
                  <a:latin typeface="Tahoma" pitchFamily="-112" charset="0"/>
                  <a:ea typeface="ＭＳ Ｐゴシック" pitchFamily="-112" charset="-128"/>
                  <a:cs typeface="ＭＳ Ｐゴシック" pitchFamily="-112" charset="-128"/>
                </a:rPr>
                <a:t>www.mentor.com</a:t>
              </a:r>
            </a:p>
          </p:txBody>
        </p:sp>
      </p:grpSp>
      <p:sp>
        <p:nvSpPr>
          <p:cNvPr id="1028" name="Rectangle 3"/>
          <p:cNvSpPr>
            <a:spLocks noGrp="1" noChangeArrowheads="1"/>
          </p:cNvSpPr>
          <p:nvPr>
            <p:ph type="body" idx="1"/>
          </p:nvPr>
        </p:nvSpPr>
        <p:spPr bwMode="auto">
          <a:xfrm>
            <a:off x="0" y="1316038"/>
            <a:ext cx="9144000" cy="5070475"/>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endParaRPr lang="en-US" smtClean="0"/>
          </a:p>
        </p:txBody>
      </p:sp>
      <p:sp>
        <p:nvSpPr>
          <p:cNvPr id="1029" name="Rectangle 2"/>
          <p:cNvSpPr>
            <a:spLocks noGrp="1" noChangeArrowheads="1"/>
          </p:cNvSpPr>
          <p:nvPr>
            <p:ph type="title"/>
          </p:nvPr>
        </p:nvSpPr>
        <p:spPr bwMode="auto">
          <a:xfrm>
            <a:off x="0" y="0"/>
            <a:ext cx="9144000" cy="1066800"/>
          </a:xfrm>
          <a:prstGeom prst="rect">
            <a:avLst/>
          </a:prstGeom>
          <a:noFill/>
          <a:ln w="9525">
            <a:noFill/>
            <a:miter lim="800000"/>
            <a:headEnd/>
            <a:tailEnd/>
          </a:ln>
        </p:spPr>
        <p:txBody>
          <a:bodyPr vert="horz" wrap="square" lIns="457200" tIns="45720" rIns="457200" bIns="45720" numCol="1" anchor="b" anchorCtr="0" compatLnSpc="1">
            <a:prstTxWarp prst="textNoShape">
              <a:avLst/>
            </a:prstTxWarp>
          </a:bodyPr>
          <a:lstStyle/>
          <a:p>
            <a:pPr lvl="0"/>
            <a:r>
              <a:rPr lang="en-US" smtClean="0"/>
              <a:t>Click to edit Master title style</a:t>
            </a:r>
          </a:p>
        </p:txBody>
      </p:sp>
      <p:sp>
        <p:nvSpPr>
          <p:cNvPr id="1050" name="Rectangle 26"/>
          <p:cNvSpPr>
            <a:spLocks noGrp="1" noChangeArrowheads="1"/>
          </p:cNvSpPr>
          <p:nvPr>
            <p:ph type="ftr" sz="quarter" idx="3"/>
          </p:nvPr>
        </p:nvSpPr>
        <p:spPr bwMode="auto">
          <a:xfrm>
            <a:off x="381000" y="6626225"/>
            <a:ext cx="288925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latin typeface="Tahoma" pitchFamily="-112" charset="0"/>
                <a:ea typeface="+mn-ea"/>
                <a:cs typeface="+mn-cs"/>
              </a:defRPr>
            </a:lvl1pPr>
          </a:lstStyle>
          <a:p>
            <a:pPr>
              <a:defRPr/>
            </a:pPr>
            <a:r>
              <a:rPr lang="en-US" dirty="0" smtClean="0"/>
              <a:t>Gabor Farkas Mentor Graphics MAD</a:t>
            </a:r>
            <a:endParaRPr lang="en-US" dirty="0"/>
          </a:p>
        </p:txBody>
      </p:sp>
      <p:sp>
        <p:nvSpPr>
          <p:cNvPr id="10" name="Slide Number Placeholder 9"/>
          <p:cNvSpPr>
            <a:spLocks noGrp="1"/>
          </p:cNvSpPr>
          <p:nvPr>
            <p:ph type="sldNum" sz="quarter" idx="4"/>
          </p:nvPr>
        </p:nvSpPr>
        <p:spPr>
          <a:xfrm>
            <a:off x="0" y="6626225"/>
            <a:ext cx="381000" cy="228600"/>
          </a:xfrm>
          <a:prstGeom prst="rect">
            <a:avLst/>
          </a:prstGeom>
        </p:spPr>
        <p:txBody>
          <a:bodyPr vert="horz" lIns="91440" tIns="45720" rIns="91440" bIns="45720" rtlCol="0" anchor="ctr"/>
          <a:lstStyle>
            <a:lvl1pPr algn="ctr">
              <a:defRPr sz="800">
                <a:solidFill>
                  <a:schemeClr val="tx2"/>
                </a:solidFill>
                <a:latin typeface="Tahoma" pitchFamily="-112" charset="0"/>
                <a:ea typeface="ＭＳ Ｐゴシック" pitchFamily="-112" charset="-128"/>
                <a:cs typeface="+mn-cs"/>
              </a:defRPr>
            </a:lvl1pPr>
          </a:lstStyle>
          <a:p>
            <a:pPr>
              <a:defRPr/>
            </a:pPr>
            <a:fld id="{6609EAA3-1048-4169-BCEB-06A7B45CB9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0" r:id="rId1"/>
    <p:sldLayoutId id="2147483783" r:id="rId2"/>
    <p:sldLayoutId id="2147483791" r:id="rId3"/>
    <p:sldLayoutId id="2147483784" r:id="rId4"/>
    <p:sldLayoutId id="2147483785" r:id="rId5"/>
    <p:sldLayoutId id="2147483792" r:id="rId6"/>
    <p:sldLayoutId id="2147483793" r:id="rId7"/>
    <p:sldLayoutId id="2147483794" r:id="rId8"/>
    <p:sldLayoutId id="2147483795" r:id="rId9"/>
    <p:sldLayoutId id="2147483786" r:id="rId10"/>
    <p:sldLayoutId id="2147483787" r:id="rId11"/>
    <p:sldLayoutId id="2147483788" r:id="rId12"/>
    <p:sldLayoutId id="2147483789" r:id="rId13"/>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sz="2800" b="1">
          <a:solidFill>
            <a:schemeClr val="tx2"/>
          </a:solidFill>
          <a:latin typeface="+mj-lt"/>
          <a:ea typeface="ＭＳ Ｐゴシック" pitchFamily="-112" charset="-128"/>
          <a:cs typeface="ＭＳ Ｐゴシック"/>
        </a:defRPr>
      </a:lvl1pPr>
      <a:lvl2pPr algn="l" rtl="0" eaLnBrk="0" fontAlgn="base" hangingPunct="0">
        <a:spcBef>
          <a:spcPct val="0"/>
        </a:spcBef>
        <a:spcAft>
          <a:spcPct val="0"/>
        </a:spcAft>
        <a:defRPr sz="2800" b="1">
          <a:solidFill>
            <a:schemeClr val="tx2"/>
          </a:solidFill>
          <a:latin typeface="Tahoma" pitchFamily="-112" charset="0"/>
          <a:ea typeface="ＭＳ Ｐゴシック" pitchFamily="-112" charset="-128"/>
          <a:cs typeface="ＭＳ Ｐゴシック"/>
        </a:defRPr>
      </a:lvl2pPr>
      <a:lvl3pPr algn="l" rtl="0" eaLnBrk="0" fontAlgn="base" hangingPunct="0">
        <a:spcBef>
          <a:spcPct val="0"/>
        </a:spcBef>
        <a:spcAft>
          <a:spcPct val="0"/>
        </a:spcAft>
        <a:defRPr sz="2800" b="1">
          <a:solidFill>
            <a:schemeClr val="tx2"/>
          </a:solidFill>
          <a:latin typeface="Tahoma" pitchFamily="-112" charset="0"/>
          <a:ea typeface="ＭＳ Ｐゴシック" pitchFamily="-112" charset="-128"/>
          <a:cs typeface="ＭＳ Ｐゴシック"/>
        </a:defRPr>
      </a:lvl3pPr>
      <a:lvl4pPr algn="l" rtl="0" eaLnBrk="0" fontAlgn="base" hangingPunct="0">
        <a:spcBef>
          <a:spcPct val="0"/>
        </a:spcBef>
        <a:spcAft>
          <a:spcPct val="0"/>
        </a:spcAft>
        <a:defRPr sz="2800" b="1">
          <a:solidFill>
            <a:schemeClr val="tx2"/>
          </a:solidFill>
          <a:latin typeface="Tahoma" pitchFamily="-112" charset="0"/>
          <a:ea typeface="ＭＳ Ｐゴシック" pitchFamily="-112" charset="-128"/>
          <a:cs typeface="ＭＳ Ｐゴシック"/>
        </a:defRPr>
      </a:lvl4pPr>
      <a:lvl5pPr algn="l" rtl="0" eaLnBrk="0" fontAlgn="base" hangingPunct="0">
        <a:spcBef>
          <a:spcPct val="0"/>
        </a:spcBef>
        <a:spcAft>
          <a:spcPct val="0"/>
        </a:spcAft>
        <a:defRPr sz="2800" b="1">
          <a:solidFill>
            <a:schemeClr val="tx2"/>
          </a:solidFill>
          <a:latin typeface="Tahoma" pitchFamily="-112" charset="0"/>
          <a:ea typeface="ＭＳ Ｐゴシック" pitchFamily="-112" charset="-128"/>
          <a:cs typeface="ＭＳ Ｐゴシック"/>
        </a:defRPr>
      </a:lvl5pPr>
      <a:lvl6pPr marL="457200" algn="l" rtl="0" fontAlgn="base">
        <a:spcBef>
          <a:spcPct val="0"/>
        </a:spcBef>
        <a:spcAft>
          <a:spcPct val="0"/>
        </a:spcAft>
        <a:defRPr sz="3200" b="1">
          <a:solidFill>
            <a:schemeClr val="tx2"/>
          </a:solidFill>
          <a:latin typeface="Tahoma" pitchFamily="-112" charset="0"/>
        </a:defRPr>
      </a:lvl6pPr>
      <a:lvl7pPr marL="914400" algn="l" rtl="0" fontAlgn="base">
        <a:spcBef>
          <a:spcPct val="0"/>
        </a:spcBef>
        <a:spcAft>
          <a:spcPct val="0"/>
        </a:spcAft>
        <a:defRPr sz="3200" b="1">
          <a:solidFill>
            <a:schemeClr val="tx2"/>
          </a:solidFill>
          <a:latin typeface="Tahoma" pitchFamily="-112" charset="0"/>
        </a:defRPr>
      </a:lvl7pPr>
      <a:lvl8pPr marL="1371600" algn="l" rtl="0" fontAlgn="base">
        <a:spcBef>
          <a:spcPct val="0"/>
        </a:spcBef>
        <a:spcAft>
          <a:spcPct val="0"/>
        </a:spcAft>
        <a:defRPr sz="3200" b="1">
          <a:solidFill>
            <a:schemeClr val="tx2"/>
          </a:solidFill>
          <a:latin typeface="Tahoma" pitchFamily="-112" charset="0"/>
        </a:defRPr>
      </a:lvl8pPr>
      <a:lvl9pPr marL="1828800" algn="l" rtl="0" fontAlgn="base">
        <a:spcBef>
          <a:spcPct val="0"/>
        </a:spcBef>
        <a:spcAft>
          <a:spcPct val="0"/>
        </a:spcAft>
        <a:defRPr sz="3200" b="1">
          <a:solidFill>
            <a:schemeClr val="tx2"/>
          </a:solidFill>
          <a:latin typeface="Tahoma" pitchFamily="-112" charset="0"/>
        </a:defRPr>
      </a:lvl9pPr>
    </p:titleStyle>
    <p:bodyStyle>
      <a:lvl1pPr marL="342900" indent="-342900" algn="l" rtl="0" eaLnBrk="0" fontAlgn="base" hangingPunct="0">
        <a:spcBef>
          <a:spcPct val="30000"/>
        </a:spcBef>
        <a:spcAft>
          <a:spcPct val="0"/>
        </a:spcAft>
        <a:buClr>
          <a:srgbClr val="428C8A"/>
        </a:buClr>
        <a:buSzPct val="80000"/>
        <a:buFont typeface="Wingdings" pitchFamily="2" charset="2"/>
        <a:buChar char="n"/>
        <a:defRPr sz="2400">
          <a:solidFill>
            <a:schemeClr val="tx2"/>
          </a:solidFill>
          <a:latin typeface="+mn-lt"/>
          <a:ea typeface="ＭＳ Ｐゴシック" pitchFamily="-112" charset="-128"/>
          <a:cs typeface="ＭＳ Ｐゴシック"/>
        </a:defRPr>
      </a:lvl1pPr>
      <a:lvl2pPr marL="803275" indent="-346075" algn="l" rtl="0" eaLnBrk="0" fontAlgn="base" hangingPunct="0">
        <a:spcBef>
          <a:spcPct val="0"/>
        </a:spcBef>
        <a:spcAft>
          <a:spcPct val="0"/>
        </a:spcAft>
        <a:buClr>
          <a:schemeClr val="bg2"/>
        </a:buClr>
        <a:buFont typeface="Tahoma" pitchFamily="34" charset="0"/>
        <a:buChar char="—"/>
        <a:defRPr sz="2000">
          <a:solidFill>
            <a:schemeClr val="bg2"/>
          </a:solidFill>
          <a:latin typeface="+mn-lt"/>
          <a:ea typeface="ＭＳ Ｐゴシック" pitchFamily="-112" charset="-128"/>
          <a:cs typeface="ＭＳ Ｐゴシック"/>
        </a:defRPr>
      </a:lvl2pPr>
      <a:lvl3pPr marL="1193800" indent="-228600" algn="l" rtl="0" eaLnBrk="0" fontAlgn="base" hangingPunct="0">
        <a:spcBef>
          <a:spcPct val="0"/>
        </a:spcBef>
        <a:spcAft>
          <a:spcPct val="0"/>
        </a:spcAft>
        <a:buClr>
          <a:schemeClr val="bg2"/>
        </a:buClr>
        <a:buFont typeface="Tahoma" pitchFamily="34" charset="0"/>
        <a:buChar char="–"/>
        <a:defRPr>
          <a:solidFill>
            <a:schemeClr val="bg2"/>
          </a:solidFill>
          <a:latin typeface="+mn-lt"/>
          <a:ea typeface="ＭＳ Ｐゴシック" pitchFamily="-112" charset="-128"/>
          <a:cs typeface="ＭＳ Ｐゴシック"/>
        </a:defRPr>
      </a:lvl3pPr>
      <a:lvl4pPr marL="1600200" indent="-228600" algn="l" rtl="0" eaLnBrk="0" fontAlgn="base" hangingPunct="0">
        <a:spcBef>
          <a:spcPct val="0"/>
        </a:spcBef>
        <a:spcAft>
          <a:spcPct val="0"/>
        </a:spcAft>
        <a:buClr>
          <a:schemeClr val="bg2"/>
        </a:buClr>
        <a:buFont typeface="Tahoma" pitchFamily="34" charset="0"/>
        <a:buChar char="–"/>
        <a:defRPr sz="1600">
          <a:solidFill>
            <a:schemeClr val="bg2"/>
          </a:solidFill>
          <a:latin typeface="+mn-lt"/>
          <a:ea typeface="ＭＳ Ｐゴシック" pitchFamily="-112" charset="-128"/>
          <a:cs typeface="ＭＳ Ｐゴシック"/>
        </a:defRPr>
      </a:lvl4pPr>
      <a:lvl5pPr marL="2057400" indent="-228600" algn="l" rtl="0" eaLnBrk="0" fontAlgn="base" hangingPunct="0">
        <a:spcBef>
          <a:spcPct val="30000"/>
        </a:spcBef>
        <a:spcAft>
          <a:spcPct val="0"/>
        </a:spcAft>
        <a:buClr>
          <a:schemeClr val="bg2"/>
        </a:buClr>
        <a:buFont typeface="Arial" charset="0"/>
        <a:buChar char="•"/>
        <a:defRPr sz="1600">
          <a:solidFill>
            <a:schemeClr val="bg2"/>
          </a:solidFill>
          <a:latin typeface="+mn-lt"/>
          <a:ea typeface="ＭＳ Ｐゴシック" pitchFamily="-112" charset="-128"/>
          <a:cs typeface="ＭＳ Ｐゴシック"/>
        </a:defRPr>
      </a:lvl5pPr>
      <a:lvl6pPr marL="25146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fontAlgn="base">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BKG-12x-Rules.jpg"/>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0" y="1316038"/>
            <a:ext cx="9144000" cy="5070475"/>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endParaRPr lang="en-US" dirty="0" smtClean="0"/>
          </a:p>
        </p:txBody>
      </p:sp>
      <p:sp>
        <p:nvSpPr>
          <p:cNvPr id="1029" name="Rectangle 2"/>
          <p:cNvSpPr>
            <a:spLocks noGrp="1" noChangeArrowheads="1"/>
          </p:cNvSpPr>
          <p:nvPr>
            <p:ph type="title"/>
          </p:nvPr>
        </p:nvSpPr>
        <p:spPr bwMode="auto">
          <a:xfrm>
            <a:off x="0" y="0"/>
            <a:ext cx="9144000" cy="1066800"/>
          </a:xfrm>
          <a:prstGeom prst="rect">
            <a:avLst/>
          </a:prstGeom>
          <a:noFill/>
          <a:ln w="9525">
            <a:noFill/>
            <a:miter lim="800000"/>
            <a:headEnd/>
            <a:tailEnd/>
          </a:ln>
        </p:spPr>
        <p:txBody>
          <a:bodyPr vert="horz" wrap="square" lIns="457200" tIns="45720" rIns="457200" bIns="45720" numCol="1" anchor="b" anchorCtr="0" compatLnSpc="1">
            <a:prstTxWarp prst="textNoShape">
              <a:avLst/>
            </a:prstTxWarp>
          </a:bodyPr>
          <a:lstStyle/>
          <a:p>
            <a:pPr lvl="0"/>
            <a:r>
              <a:rPr lang="en-US" smtClean="0"/>
              <a:t>Click to edit Master title style</a:t>
            </a:r>
            <a:endParaRPr lang="en-US" dirty="0" smtClean="0"/>
          </a:p>
        </p:txBody>
      </p:sp>
      <p:sp>
        <p:nvSpPr>
          <p:cNvPr id="1050" name="Rectangle 26"/>
          <p:cNvSpPr>
            <a:spLocks noGrp="1" noChangeArrowheads="1"/>
          </p:cNvSpPr>
          <p:nvPr>
            <p:ph type="ftr" sz="quarter" idx="3"/>
          </p:nvPr>
        </p:nvSpPr>
        <p:spPr bwMode="auto">
          <a:xfrm>
            <a:off x="380999" y="6626225"/>
            <a:ext cx="5212080" cy="231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chemeClr val="tx2"/>
                </a:solidFill>
                <a:ea typeface="+mn-ea"/>
              </a:defRPr>
            </a:lvl1pPr>
          </a:lstStyle>
          <a:p>
            <a:pPr>
              <a:defRPr/>
            </a:pPr>
            <a:r>
              <a:rPr lang="en-US" smtClean="0">
                <a:solidFill>
                  <a:srgbClr val="333333"/>
                </a:solidFill>
                <a:latin typeface="Tahoma" pitchFamily="-112" charset="0"/>
              </a:rPr>
              <a:t>Your Initials, Presentation Title, Month Year</a:t>
            </a:r>
            <a:endParaRPr lang="en-US" dirty="0">
              <a:solidFill>
                <a:srgbClr val="333333"/>
              </a:solidFill>
              <a:latin typeface="Tahoma" pitchFamily="-112" charset="0"/>
            </a:endParaRPr>
          </a:p>
        </p:txBody>
      </p:sp>
      <p:sp>
        <p:nvSpPr>
          <p:cNvPr id="10" name="Slide Number Placeholder 9"/>
          <p:cNvSpPr>
            <a:spLocks noGrp="1"/>
          </p:cNvSpPr>
          <p:nvPr>
            <p:ph type="sldNum" sz="quarter" idx="4"/>
          </p:nvPr>
        </p:nvSpPr>
        <p:spPr>
          <a:xfrm>
            <a:off x="0" y="6629400"/>
            <a:ext cx="381000" cy="228600"/>
          </a:xfrm>
          <a:prstGeom prst="rect">
            <a:avLst/>
          </a:prstGeom>
        </p:spPr>
        <p:txBody>
          <a:bodyPr vert="horz" lIns="91440" tIns="45720" rIns="91440" bIns="45720" rtlCol="0" anchor="b" anchorCtr="0"/>
          <a:lstStyle>
            <a:lvl1pPr algn="ctr">
              <a:defRPr sz="800">
                <a:solidFill>
                  <a:schemeClr val="tx2"/>
                </a:solidFill>
              </a:defRPr>
            </a:lvl1pPr>
          </a:lstStyle>
          <a:p>
            <a:fld id="{B4689765-5485-4130-8525-AA8B12692EFF}" type="slidenum">
              <a:rPr lang="en-US" smtClean="0">
                <a:solidFill>
                  <a:srgbClr val="333333"/>
                </a:solidFill>
                <a:latin typeface="Tahoma" pitchFamily="-112" charset="0"/>
                <a:ea typeface="ＭＳ Ｐゴシック" pitchFamily="-112" charset="-128"/>
              </a:rPr>
              <a:pPr/>
              <a:t>‹#›</a:t>
            </a:fld>
            <a:endParaRPr lang="en-US">
              <a:solidFill>
                <a:srgbClr val="333333"/>
              </a:solidFill>
              <a:latin typeface="Tahoma" pitchFamily="-112" charset="0"/>
              <a:ea typeface="ＭＳ Ｐゴシック" pitchFamily="-112" charset="-128"/>
            </a:endParaRPr>
          </a:p>
        </p:txBody>
      </p:sp>
      <p:grpSp>
        <p:nvGrpSpPr>
          <p:cNvPr id="2" name="Group 10"/>
          <p:cNvGrpSpPr/>
          <p:nvPr/>
        </p:nvGrpSpPr>
        <p:grpSpPr>
          <a:xfrm>
            <a:off x="5648325" y="6510338"/>
            <a:ext cx="2419350" cy="323851"/>
            <a:chOff x="5648325" y="6510338"/>
            <a:chExt cx="2419350" cy="323851"/>
          </a:xfrm>
        </p:grpSpPr>
        <p:sp>
          <p:nvSpPr>
            <p:cNvPr id="1046" name="Text Box 22"/>
            <p:cNvSpPr txBox="1">
              <a:spLocks noChangeArrowheads="1"/>
            </p:cNvSpPr>
            <p:nvPr userDrawn="1"/>
          </p:nvSpPr>
          <p:spPr bwMode="auto">
            <a:xfrm>
              <a:off x="5653088" y="6619876"/>
              <a:ext cx="1447800" cy="214313"/>
            </a:xfrm>
            <a:prstGeom prst="rect">
              <a:avLst/>
            </a:prstGeom>
            <a:noFill/>
            <a:ln w="9525">
              <a:noFill/>
              <a:miter lim="800000"/>
              <a:headEnd/>
              <a:tailEnd/>
            </a:ln>
            <a:effectLst/>
          </p:spPr>
          <p:txBody>
            <a:bodyPr rIns="228600"/>
            <a:lstStyle/>
            <a:p>
              <a:pPr>
                <a:spcBef>
                  <a:spcPct val="50000"/>
                </a:spcBef>
                <a:defRPr/>
              </a:pPr>
              <a:r>
                <a:rPr lang="en-US" sz="800" b="1" dirty="0">
                  <a:solidFill>
                    <a:srgbClr val="333333"/>
                  </a:solidFill>
                  <a:latin typeface="Tahoma" pitchFamily="-112" charset="0"/>
                  <a:ea typeface="ＭＳ Ｐゴシック" pitchFamily="-112" charset="-128"/>
                  <a:cs typeface="ＭＳ Ｐゴシック" pitchFamily="-112" charset="-128"/>
                </a:rPr>
                <a:t>www.mentor.com</a:t>
              </a:r>
            </a:p>
          </p:txBody>
        </p:sp>
        <p:sp>
          <p:nvSpPr>
            <p:cNvPr id="1048" name="Text Box 24"/>
            <p:cNvSpPr txBox="1">
              <a:spLocks noChangeArrowheads="1"/>
            </p:cNvSpPr>
            <p:nvPr userDrawn="1"/>
          </p:nvSpPr>
          <p:spPr bwMode="auto">
            <a:xfrm>
              <a:off x="5648325" y="6510338"/>
              <a:ext cx="2419350" cy="198438"/>
            </a:xfrm>
            <a:prstGeom prst="rect">
              <a:avLst/>
            </a:prstGeom>
            <a:noFill/>
            <a:ln w="9525">
              <a:noFill/>
              <a:miter lim="800000"/>
              <a:headEnd/>
              <a:tailEnd/>
            </a:ln>
            <a:effectLst/>
          </p:spPr>
          <p:txBody>
            <a:bodyPr>
              <a:spAutoFit/>
            </a:bodyPr>
            <a:lstStyle/>
            <a:p>
              <a:pPr>
                <a:spcBef>
                  <a:spcPct val="50000"/>
                </a:spcBef>
                <a:defRPr/>
              </a:pPr>
              <a:r>
                <a:rPr lang="en-US" sz="700" dirty="0">
                  <a:solidFill>
                    <a:srgbClr val="333333"/>
                  </a:solidFill>
                  <a:latin typeface="Tahoma" pitchFamily="-112" charset="0"/>
                  <a:ea typeface="ＭＳ Ｐゴシック" pitchFamily="-112" charset="-128"/>
                </a:rPr>
                <a:t>© </a:t>
              </a:r>
              <a:r>
                <a:rPr lang="en-US" sz="700" dirty="0" smtClean="0">
                  <a:solidFill>
                    <a:srgbClr val="333333"/>
                  </a:solidFill>
                  <a:latin typeface="Tahoma" pitchFamily="-112" charset="0"/>
                  <a:ea typeface="ＭＳ Ｐゴシック" pitchFamily="-112" charset="-128"/>
                </a:rPr>
                <a:t>2012 </a:t>
              </a:r>
              <a:r>
                <a:rPr lang="en-US" sz="700" dirty="0">
                  <a:solidFill>
                    <a:srgbClr val="333333"/>
                  </a:solidFill>
                  <a:latin typeface="Tahoma" pitchFamily="-112" charset="0"/>
                  <a:ea typeface="ＭＳ Ｐゴシック" pitchFamily="-112" charset="-128"/>
                </a:rPr>
                <a:t>Mentor Graphics Corp. Company Confidential</a:t>
              </a:r>
            </a:p>
          </p:txBody>
        </p:sp>
      </p:gr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ＭＳ Ｐゴシック" pitchFamily="-112" charset="-128"/>
          <a:cs typeface="+mj-cs"/>
        </a:defRPr>
      </a:lvl1pPr>
      <a:lvl2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2pPr>
      <a:lvl3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3pPr>
      <a:lvl4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4pPr>
      <a:lvl5pPr algn="l" rtl="0" eaLnBrk="1" fontAlgn="base" hangingPunct="1">
        <a:spcBef>
          <a:spcPct val="0"/>
        </a:spcBef>
        <a:spcAft>
          <a:spcPct val="0"/>
        </a:spcAft>
        <a:defRPr sz="3200" b="1">
          <a:solidFill>
            <a:schemeClr val="tx2"/>
          </a:solidFill>
          <a:latin typeface="Tahoma" pitchFamily="-112" charset="0"/>
          <a:ea typeface="ＭＳ Ｐゴシック" pitchFamily="-112" charset="-128"/>
        </a:defRPr>
      </a:lvl5pPr>
      <a:lvl6pPr marL="457200" algn="l" rtl="0" eaLnBrk="1" fontAlgn="base" hangingPunct="1">
        <a:spcBef>
          <a:spcPct val="0"/>
        </a:spcBef>
        <a:spcAft>
          <a:spcPct val="0"/>
        </a:spcAft>
        <a:defRPr sz="3200" b="1">
          <a:solidFill>
            <a:schemeClr val="tx2"/>
          </a:solidFill>
          <a:latin typeface="Tahoma" pitchFamily="-112" charset="0"/>
        </a:defRPr>
      </a:lvl6pPr>
      <a:lvl7pPr marL="914400" algn="l" rtl="0" eaLnBrk="1" fontAlgn="base" hangingPunct="1">
        <a:spcBef>
          <a:spcPct val="0"/>
        </a:spcBef>
        <a:spcAft>
          <a:spcPct val="0"/>
        </a:spcAft>
        <a:defRPr sz="3200" b="1">
          <a:solidFill>
            <a:schemeClr val="tx2"/>
          </a:solidFill>
          <a:latin typeface="Tahoma" pitchFamily="-112" charset="0"/>
        </a:defRPr>
      </a:lvl7pPr>
      <a:lvl8pPr marL="1371600" algn="l" rtl="0" eaLnBrk="1" fontAlgn="base" hangingPunct="1">
        <a:spcBef>
          <a:spcPct val="0"/>
        </a:spcBef>
        <a:spcAft>
          <a:spcPct val="0"/>
        </a:spcAft>
        <a:defRPr sz="3200" b="1">
          <a:solidFill>
            <a:schemeClr val="tx2"/>
          </a:solidFill>
          <a:latin typeface="Tahoma" pitchFamily="-112" charset="0"/>
        </a:defRPr>
      </a:lvl8pPr>
      <a:lvl9pPr marL="1828800" algn="l" rtl="0" eaLnBrk="1" fontAlgn="base" hangingPunct="1">
        <a:spcBef>
          <a:spcPct val="0"/>
        </a:spcBef>
        <a:spcAft>
          <a:spcPct val="0"/>
        </a:spcAft>
        <a:defRPr sz="3200" b="1">
          <a:solidFill>
            <a:schemeClr val="tx2"/>
          </a:solidFill>
          <a:latin typeface="Tahoma" pitchFamily="-112" charset="0"/>
        </a:defRPr>
      </a:lvl9pPr>
    </p:titleStyle>
    <p:bodyStyle>
      <a:lvl1pPr marL="342900" indent="-342900" algn="l" rtl="0" eaLnBrk="1" fontAlgn="base" hangingPunct="1">
        <a:spcBef>
          <a:spcPct val="30000"/>
        </a:spcBef>
        <a:spcAft>
          <a:spcPct val="0"/>
        </a:spcAft>
        <a:buClr>
          <a:srgbClr val="428C8A"/>
        </a:buClr>
        <a:buSzPct val="80000"/>
        <a:buFont typeface="Wingdings" pitchFamily="-112" charset="2"/>
        <a:buChar char="n"/>
        <a:defRPr sz="2400">
          <a:solidFill>
            <a:schemeClr val="tx2"/>
          </a:solidFill>
          <a:latin typeface="+mn-lt"/>
          <a:ea typeface="ＭＳ Ｐゴシック" pitchFamily="-112" charset="-128"/>
          <a:cs typeface="+mn-cs"/>
        </a:defRPr>
      </a:lvl1pPr>
      <a:lvl2pPr marL="803275" indent="-346075" algn="l" rtl="0" eaLnBrk="1" fontAlgn="base" hangingPunct="1">
        <a:spcBef>
          <a:spcPts val="0"/>
        </a:spcBef>
        <a:spcAft>
          <a:spcPct val="0"/>
        </a:spcAft>
        <a:buClr>
          <a:schemeClr val="bg2"/>
        </a:buClr>
        <a:buFont typeface="Tahoma" pitchFamily="-112" charset="0"/>
        <a:buChar char="—"/>
        <a:defRPr sz="2000">
          <a:solidFill>
            <a:schemeClr val="bg2"/>
          </a:solidFill>
          <a:latin typeface="+mn-lt"/>
          <a:ea typeface="ＭＳ Ｐゴシック" pitchFamily="-112" charset="-128"/>
        </a:defRPr>
      </a:lvl2pPr>
      <a:lvl3pPr marL="1193800" indent="-228600" algn="l" rtl="0" eaLnBrk="1" fontAlgn="base" hangingPunct="1">
        <a:spcBef>
          <a:spcPts val="0"/>
        </a:spcBef>
        <a:spcAft>
          <a:spcPct val="0"/>
        </a:spcAft>
        <a:buClr>
          <a:schemeClr val="bg2"/>
        </a:buClr>
        <a:buFont typeface="Tahoma" pitchFamily="-112" charset="0"/>
        <a:buChar char="–"/>
        <a:defRPr>
          <a:solidFill>
            <a:schemeClr val="bg2"/>
          </a:solidFill>
          <a:latin typeface="+mn-lt"/>
          <a:ea typeface="ＭＳ Ｐゴシック" pitchFamily="-112" charset="-128"/>
        </a:defRPr>
      </a:lvl3pPr>
      <a:lvl4pPr marL="1600200" indent="-228600" algn="l" rtl="0" eaLnBrk="1" fontAlgn="base" hangingPunct="1">
        <a:spcBef>
          <a:spcPts val="0"/>
        </a:spcBef>
        <a:spcAft>
          <a:spcPct val="0"/>
        </a:spcAft>
        <a:buClr>
          <a:schemeClr val="bg2"/>
        </a:buClr>
        <a:buFont typeface="Tahoma" pitchFamily="-112" charset="0"/>
        <a:buChar char="–"/>
        <a:defRPr sz="1600">
          <a:solidFill>
            <a:schemeClr val="bg2"/>
          </a:solidFill>
          <a:latin typeface="+mn-lt"/>
          <a:ea typeface="ＭＳ Ｐゴシック" pitchFamily="-112" charset="-128"/>
        </a:defRPr>
      </a:lvl4pPr>
      <a:lvl5pPr marL="2057400" indent="-228600" algn="l" rtl="0" eaLnBrk="1" fontAlgn="base" hangingPunct="1">
        <a:spcBef>
          <a:spcPct val="30000"/>
        </a:spcBef>
        <a:spcAft>
          <a:spcPct val="0"/>
        </a:spcAft>
        <a:buClr>
          <a:schemeClr val="bg2"/>
        </a:buClr>
        <a:buFont typeface="Arial" pitchFamily="34" charset="0"/>
        <a:buChar char="•"/>
        <a:defRPr sz="1600">
          <a:solidFill>
            <a:schemeClr val="bg2"/>
          </a:solidFill>
          <a:latin typeface="+mn-lt"/>
          <a:ea typeface="ＭＳ Ｐゴシック" pitchFamily="-112" charset="-128"/>
        </a:defRPr>
      </a:lvl5pPr>
      <a:lvl6pPr marL="25146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6pPr>
      <a:lvl7pPr marL="29718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7pPr>
      <a:lvl8pPr marL="34290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8pPr>
      <a:lvl9pPr marL="3886200" indent="-228600" algn="l" rtl="0" eaLnBrk="1" fontAlgn="base" hangingPunct="1">
        <a:spcBef>
          <a:spcPct val="30000"/>
        </a:spcBef>
        <a:spcAft>
          <a:spcPct val="0"/>
        </a:spcAft>
        <a:buClr>
          <a:schemeClr val="bg2"/>
        </a:buClr>
        <a:buFont typeface="Tahoma" pitchFamily="-112" charset="0"/>
        <a:defRPr sz="1600">
          <a:solidFill>
            <a:schemeClr val="bg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9.tif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7.bin"/><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notesSlide" Target="../notesSlides/notesSlide45.xml"/><Relationship Id="rId7" Type="http://schemas.openxmlformats.org/officeDocument/2006/relationships/oleObject" Target="../embeddings/oleObject13.bin"/><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oleObject" Target="../embeddings/oleObject16.bin"/><Relationship Id="rId5" Type="http://schemas.openxmlformats.org/officeDocument/2006/relationships/oleObject" Target="../embeddings/oleObject11.bin"/><Relationship Id="rId10" Type="http://schemas.openxmlformats.org/officeDocument/2006/relationships/oleObject" Target="../embeddings/oleObject15.bin"/><Relationship Id="rId4" Type="http://schemas.openxmlformats.org/officeDocument/2006/relationships/oleObject" Target="../embeddings/oleObject10.bin"/><Relationship Id="rId9" Type="http://schemas.openxmlformats.org/officeDocument/2006/relationships/oleObject" Target="../embeddings/oleObject14.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3.bin"/><Relationship Id="rId5" Type="http://schemas.openxmlformats.org/officeDocument/2006/relationships/image" Target="../media/image73.jpeg"/><Relationship Id="rId4" Type="http://schemas.openxmlformats.org/officeDocument/2006/relationships/oleObject" Target="../embeddings/oleObject2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oleObject" Target="../embeddings/Microsoft_Office_Excel_97-2003_Worksheet1.xls"/><Relationship Id="rId4" Type="http://schemas.openxmlformats.org/officeDocument/2006/relationships/oleObject" Target="../embeddings/oleObject2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wmf"/><Relationship Id="rId7" Type="http://schemas.openxmlformats.org/officeDocument/2006/relationships/image" Target="../media/image83.w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80.wmf"/></Relationships>
</file>

<file path=ppt/slides/_rels/slide5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subTitle" sz="quarter" idx="1"/>
          </p:nvPr>
        </p:nvSpPr>
        <p:spPr/>
        <p:txBody>
          <a:bodyPr/>
          <a:lstStyle/>
          <a:p>
            <a:pPr eaLnBrk="1" hangingPunct="1"/>
            <a:r>
              <a:rPr lang="en-US" dirty="0" smtClean="0"/>
              <a:t>Dr. Gabor FARKAS</a:t>
            </a:r>
          </a:p>
        </p:txBody>
      </p:sp>
      <p:sp>
        <p:nvSpPr>
          <p:cNvPr id="14339" name="Rectangle 3"/>
          <p:cNvSpPr>
            <a:spLocks noGrp="1" noChangeArrowheads="1"/>
          </p:cNvSpPr>
          <p:nvPr>
            <p:ph type="ctrTitle"/>
          </p:nvPr>
        </p:nvSpPr>
        <p:spPr/>
        <p:txBody>
          <a:bodyPr/>
          <a:lstStyle/>
          <a:p>
            <a:r>
              <a:rPr lang="en-US" dirty="0" smtClean="0"/>
              <a:t>High power thermal transient testing: challenges and chances</a:t>
            </a:r>
          </a:p>
        </p:txBody>
      </p:sp>
      <p:sp>
        <p:nvSpPr>
          <p:cNvPr id="14340" name="Rectangle 5"/>
          <p:cNvSpPr>
            <a:spLocks noChangeArrowheads="1"/>
          </p:cNvSpPr>
          <p:nvPr/>
        </p:nvSpPr>
        <p:spPr bwMode="auto">
          <a:xfrm>
            <a:off x="3457575" y="3313113"/>
            <a:ext cx="5338763" cy="768350"/>
          </a:xfrm>
          <a:prstGeom prst="rect">
            <a:avLst/>
          </a:prstGeom>
          <a:noFill/>
          <a:ln w="9525">
            <a:noFill/>
            <a:miter lim="800000"/>
            <a:headEnd/>
            <a:tailEnd/>
          </a:ln>
        </p:spPr>
        <p:txBody>
          <a:bodyPr lIns="0" rIns="0"/>
          <a:lstStyle/>
          <a:p>
            <a:pPr>
              <a:spcBef>
                <a:spcPct val="30000"/>
              </a:spcBef>
              <a:buClr>
                <a:srgbClr val="428C8A"/>
              </a:buClr>
              <a:buSzPct val="105000"/>
              <a:buFont typeface="Wingdings" pitchFamily="-112" charset="2"/>
              <a:buNone/>
              <a:tabLst>
                <a:tab pos="3886200" algn="l"/>
              </a:tabLst>
            </a:pPr>
            <a:r>
              <a:rPr lang="en-US" sz="2000" dirty="0" smtClean="0">
                <a:solidFill>
                  <a:srgbClr val="333333"/>
                </a:solidFill>
                <a:latin typeface="Tahoma" pitchFamily="-112" charset="0"/>
                <a:ea typeface="ＭＳ Ｐゴシック" pitchFamily="-112" charset="-128"/>
              </a:rPr>
              <a:t>Development Engineering Manager</a:t>
            </a:r>
            <a:endParaRPr lang="en-US" sz="2000" dirty="0">
              <a:solidFill>
                <a:srgbClr val="333333"/>
              </a:solidFill>
              <a:latin typeface="Tahoma" pitchFamily="-112" charset="0"/>
              <a:ea typeface="ＭＳ Ｐゴシック" pitchFamily="-112" charset="-128"/>
            </a:endParaRPr>
          </a:p>
          <a:p>
            <a:pPr>
              <a:spcBef>
                <a:spcPct val="30000"/>
              </a:spcBef>
              <a:buClr>
                <a:srgbClr val="428C8A"/>
              </a:buClr>
              <a:buSzPct val="105000"/>
              <a:buFont typeface="Wingdings" pitchFamily="-112" charset="2"/>
              <a:buNone/>
              <a:tabLst>
                <a:tab pos="3886200" algn="l"/>
              </a:tabLst>
            </a:pPr>
            <a:r>
              <a:rPr lang="en-US" sz="2000" dirty="0" smtClean="0">
                <a:solidFill>
                  <a:srgbClr val="333333"/>
                </a:solidFill>
                <a:latin typeface="Tahoma" pitchFamily="-112" charset="0"/>
                <a:ea typeface="ＭＳ Ｐゴシック" pitchFamily="-112" charset="-128"/>
              </a:rPr>
              <a:t>MAD MicReD </a:t>
            </a:r>
            <a:endParaRPr lang="en-US" sz="2000" dirty="0">
              <a:solidFill>
                <a:srgbClr val="333333"/>
              </a:solidFill>
              <a:latin typeface="Tahoma" pitchFamily="-112" charset="0"/>
              <a:ea typeface="ＭＳ Ｐゴシック" pitchFamily="-112" charset="-128"/>
            </a:endParaRPr>
          </a:p>
        </p:txBody>
      </p:sp>
      <p:sp>
        <p:nvSpPr>
          <p:cNvPr id="14341" name="Rectangle 6"/>
          <p:cNvSpPr>
            <a:spLocks noChangeArrowheads="1"/>
          </p:cNvSpPr>
          <p:nvPr/>
        </p:nvSpPr>
        <p:spPr bwMode="auto">
          <a:xfrm>
            <a:off x="3448050" y="4279900"/>
            <a:ext cx="5308600" cy="377825"/>
          </a:xfrm>
          <a:prstGeom prst="rect">
            <a:avLst/>
          </a:prstGeom>
          <a:noFill/>
          <a:ln w="9525">
            <a:noFill/>
            <a:miter lim="800000"/>
            <a:headEnd/>
            <a:tailEnd/>
          </a:ln>
        </p:spPr>
        <p:txBody>
          <a:bodyPr lIns="0" rIns="0"/>
          <a:lstStyle/>
          <a:p>
            <a:pPr>
              <a:spcBef>
                <a:spcPct val="30000"/>
              </a:spcBef>
              <a:buClr>
                <a:srgbClr val="428C8A"/>
              </a:buClr>
              <a:buSzPct val="105000"/>
              <a:buFont typeface="Wingdings" pitchFamily="-112" charset="2"/>
              <a:buNone/>
              <a:tabLst>
                <a:tab pos="3886200" algn="l"/>
              </a:tabLst>
            </a:pPr>
            <a:r>
              <a:rPr lang="en-US" sz="1800" dirty="0" smtClean="0">
                <a:solidFill>
                  <a:srgbClr val="333333"/>
                </a:solidFill>
                <a:latin typeface="Tahoma" pitchFamily="-112" charset="0"/>
                <a:ea typeface="ＭＳ Ｐゴシック" pitchFamily="-112" charset="-128"/>
              </a:rPr>
              <a:t>June 2012, Tokyo</a:t>
            </a:r>
            <a:endParaRPr lang="en-US" sz="1800" dirty="0">
              <a:solidFill>
                <a:srgbClr val="333333"/>
              </a:solidFill>
              <a:latin typeface="Tahoma" pitchFamily="-112" charset="0"/>
              <a:ea typeface="ＭＳ Ｐゴシック" pitchFamily="-112" charset="-128"/>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4"/>
          <p:cNvGrpSpPr/>
          <p:nvPr/>
        </p:nvGrpSpPr>
        <p:grpSpPr>
          <a:xfrm>
            <a:off x="280870" y="4400718"/>
            <a:ext cx="5451079" cy="2000250"/>
            <a:chOff x="307675" y="4400718"/>
            <a:chExt cx="5451079" cy="2000250"/>
          </a:xfrm>
        </p:grpSpPr>
        <p:pic>
          <p:nvPicPr>
            <p:cNvPr id="410695" name="Picture 71"/>
            <p:cNvPicPr>
              <a:picLocks noChangeAspect="1" noChangeArrowheads="1"/>
            </p:cNvPicPr>
            <p:nvPr/>
          </p:nvPicPr>
          <p:blipFill>
            <a:blip r:embed="rId3"/>
            <a:srcRect/>
            <a:stretch>
              <a:fillRect/>
            </a:stretch>
          </p:blipFill>
          <p:spPr bwMode="auto">
            <a:xfrm>
              <a:off x="2734945" y="4822190"/>
              <a:ext cx="514395" cy="619179"/>
            </a:xfrm>
            <a:prstGeom prst="rect">
              <a:avLst/>
            </a:prstGeom>
            <a:noFill/>
            <a:ln w="9525">
              <a:noFill/>
              <a:miter lim="800000"/>
              <a:headEnd/>
              <a:tailEnd/>
            </a:ln>
          </p:spPr>
        </p:pic>
        <p:grpSp>
          <p:nvGrpSpPr>
            <p:cNvPr id="6" name="Group 36"/>
            <p:cNvGrpSpPr>
              <a:grpSpLocks noChangeAspect="1"/>
            </p:cNvGrpSpPr>
            <p:nvPr/>
          </p:nvGrpSpPr>
          <p:grpSpPr bwMode="auto">
            <a:xfrm>
              <a:off x="307675" y="4400718"/>
              <a:ext cx="5451079" cy="2000250"/>
              <a:chOff x="2160" y="4543"/>
              <a:chExt cx="6867" cy="2520"/>
            </a:xfrm>
          </p:grpSpPr>
          <p:sp>
            <p:nvSpPr>
              <p:cNvPr id="73" name="AutoShape 65"/>
              <p:cNvSpPr>
                <a:spLocks noChangeAspect="1" noChangeArrowheads="1" noTextEdit="1"/>
              </p:cNvSpPr>
              <p:nvPr/>
            </p:nvSpPr>
            <p:spPr bwMode="auto">
              <a:xfrm>
                <a:off x="2160" y="4543"/>
                <a:ext cx="6867" cy="252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 name="Line 64"/>
              <p:cNvSpPr>
                <a:spLocks noChangeShapeType="1"/>
              </p:cNvSpPr>
              <p:nvPr/>
            </p:nvSpPr>
            <p:spPr bwMode="auto">
              <a:xfrm flipH="1">
                <a:off x="4860" y="544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Line 62"/>
              <p:cNvSpPr>
                <a:spLocks noChangeShapeType="1"/>
              </p:cNvSpPr>
              <p:nvPr/>
            </p:nvSpPr>
            <p:spPr bwMode="auto">
              <a:xfrm>
                <a:off x="5811" y="4903"/>
                <a:ext cx="1"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Line 61"/>
              <p:cNvSpPr>
                <a:spLocks noChangeShapeType="1"/>
              </p:cNvSpPr>
              <p:nvPr/>
            </p:nvSpPr>
            <p:spPr bwMode="auto">
              <a:xfrm>
                <a:off x="5828" y="5799"/>
                <a:ext cx="1" cy="726"/>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56"/>
              <p:cNvGrpSpPr>
                <a:grpSpLocks/>
              </p:cNvGrpSpPr>
              <p:nvPr/>
            </p:nvGrpSpPr>
            <p:grpSpPr bwMode="auto">
              <a:xfrm>
                <a:off x="2880" y="4903"/>
                <a:ext cx="360" cy="1080"/>
                <a:chOff x="3600" y="4543"/>
                <a:chExt cx="360" cy="1080"/>
              </a:xfrm>
            </p:grpSpPr>
            <p:sp>
              <p:nvSpPr>
                <p:cNvPr id="98" name="Oval 60"/>
                <p:cNvSpPr>
                  <a:spLocks noChangeArrowheads="1"/>
                </p:cNvSpPr>
                <p:nvPr/>
              </p:nvSpPr>
              <p:spPr bwMode="auto">
                <a:xfrm>
                  <a:off x="3600" y="4903"/>
                  <a:ext cx="360" cy="36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Line 59"/>
                <p:cNvSpPr>
                  <a:spLocks noChangeShapeType="1"/>
                </p:cNvSpPr>
                <p:nvPr/>
              </p:nvSpPr>
              <p:spPr bwMode="auto">
                <a:xfrm>
                  <a:off x="3600" y="510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Line 58"/>
                <p:cNvSpPr>
                  <a:spLocks noChangeShapeType="1"/>
                </p:cNvSpPr>
                <p:nvPr/>
              </p:nvSpPr>
              <p:spPr bwMode="auto">
                <a:xfrm flipV="1">
                  <a:off x="3780" y="454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Line 57"/>
                <p:cNvSpPr>
                  <a:spLocks noChangeShapeType="1"/>
                </p:cNvSpPr>
                <p:nvPr/>
              </p:nvSpPr>
              <p:spPr bwMode="auto">
                <a:xfrm flipV="1">
                  <a:off x="3779" y="526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51"/>
              <p:cNvGrpSpPr>
                <a:grpSpLocks/>
              </p:cNvGrpSpPr>
              <p:nvPr/>
            </p:nvGrpSpPr>
            <p:grpSpPr bwMode="auto">
              <a:xfrm>
                <a:off x="4140" y="4903"/>
                <a:ext cx="360" cy="1080"/>
                <a:chOff x="3600" y="4543"/>
                <a:chExt cx="360" cy="1080"/>
              </a:xfrm>
            </p:grpSpPr>
            <p:sp>
              <p:nvSpPr>
                <p:cNvPr id="94" name="Oval 55"/>
                <p:cNvSpPr>
                  <a:spLocks noChangeArrowheads="1"/>
                </p:cNvSpPr>
                <p:nvPr/>
              </p:nvSpPr>
              <p:spPr bwMode="auto">
                <a:xfrm>
                  <a:off x="3600" y="4903"/>
                  <a:ext cx="360" cy="36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Line 54"/>
                <p:cNvSpPr>
                  <a:spLocks noChangeShapeType="1"/>
                </p:cNvSpPr>
                <p:nvPr/>
              </p:nvSpPr>
              <p:spPr bwMode="auto">
                <a:xfrm>
                  <a:off x="3600" y="510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Line 53"/>
                <p:cNvSpPr>
                  <a:spLocks noChangeShapeType="1"/>
                </p:cNvSpPr>
                <p:nvPr/>
              </p:nvSpPr>
              <p:spPr bwMode="auto">
                <a:xfrm flipV="1">
                  <a:off x="3780" y="454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Line 52"/>
                <p:cNvSpPr>
                  <a:spLocks noChangeShapeType="1"/>
                </p:cNvSpPr>
                <p:nvPr/>
              </p:nvSpPr>
              <p:spPr bwMode="auto">
                <a:xfrm flipV="1">
                  <a:off x="3779" y="526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0" name="Line 50"/>
              <p:cNvSpPr>
                <a:spLocks noChangeShapeType="1"/>
              </p:cNvSpPr>
              <p:nvPr/>
            </p:nvSpPr>
            <p:spPr bwMode="auto">
              <a:xfrm flipH="1">
                <a:off x="3060" y="4903"/>
                <a:ext cx="270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Line 49"/>
              <p:cNvSpPr>
                <a:spLocks noChangeShapeType="1"/>
              </p:cNvSpPr>
              <p:nvPr/>
            </p:nvSpPr>
            <p:spPr bwMode="auto">
              <a:xfrm>
                <a:off x="5760" y="4903"/>
                <a:ext cx="12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Line 48"/>
              <p:cNvSpPr>
                <a:spLocks noChangeShapeType="1"/>
              </p:cNvSpPr>
              <p:nvPr/>
            </p:nvSpPr>
            <p:spPr bwMode="auto">
              <a:xfrm>
                <a:off x="3060" y="5983"/>
                <a:ext cx="39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Text Box 47"/>
              <p:cNvSpPr txBox="1">
                <a:spLocks noChangeArrowheads="1"/>
              </p:cNvSpPr>
              <p:nvPr/>
            </p:nvSpPr>
            <p:spPr bwMode="auto">
              <a:xfrm>
                <a:off x="6480" y="5263"/>
                <a:ext cx="216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to</a:t>
                </a:r>
                <a:r>
                  <a:rPr kumimoji="0" lang="hu-HU" altLang="ko-KR" sz="14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T3Ster </a:t>
                </a: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channel</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Text Box 46"/>
              <p:cNvSpPr txBox="1">
                <a:spLocks noChangeArrowheads="1"/>
              </p:cNvSpPr>
              <p:nvPr/>
            </p:nvSpPr>
            <p:spPr bwMode="auto">
              <a:xfrm>
                <a:off x="3394" y="5263"/>
                <a:ext cx="864"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8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8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sense</a:t>
                </a:r>
                <a:endParaRPr kumimoji="0" lang="hu-HU" altLang="ko-K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Text Box 45"/>
              <p:cNvSpPr txBox="1">
                <a:spLocks noChangeArrowheads="1"/>
              </p:cNvSpPr>
              <p:nvPr/>
            </p:nvSpPr>
            <p:spPr bwMode="auto">
              <a:xfrm>
                <a:off x="2160" y="5263"/>
                <a:ext cx="90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8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8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force</a:t>
                </a:r>
                <a:endParaRPr kumimoji="0" lang="hu-HU" altLang="ko-K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Line 44"/>
              <p:cNvSpPr>
                <a:spLocks noChangeShapeType="1"/>
              </p:cNvSpPr>
              <p:nvPr/>
            </p:nvSpPr>
            <p:spPr bwMode="auto">
              <a:xfrm flipV="1">
                <a:off x="2829" y="5083"/>
                <a:ext cx="1" cy="7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7" name="Line 43"/>
              <p:cNvSpPr>
                <a:spLocks noChangeShapeType="1"/>
              </p:cNvSpPr>
              <p:nvPr/>
            </p:nvSpPr>
            <p:spPr bwMode="auto">
              <a:xfrm flipV="1">
                <a:off x="4072" y="5083"/>
                <a:ext cx="1" cy="7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nvGrpSpPr>
              <p:cNvPr id="9" name="Group 38"/>
              <p:cNvGrpSpPr>
                <a:grpSpLocks/>
              </p:cNvGrpSpPr>
              <p:nvPr/>
            </p:nvGrpSpPr>
            <p:grpSpPr bwMode="auto">
              <a:xfrm>
                <a:off x="5563" y="6336"/>
                <a:ext cx="540" cy="398"/>
                <a:chOff x="6660" y="6326"/>
                <a:chExt cx="540" cy="398"/>
              </a:xfrm>
            </p:grpSpPr>
            <p:sp>
              <p:nvSpPr>
                <p:cNvPr id="90" name="Line 42"/>
                <p:cNvSpPr>
                  <a:spLocks noChangeShapeType="1"/>
                </p:cNvSpPr>
                <p:nvPr/>
              </p:nvSpPr>
              <p:spPr bwMode="auto">
                <a:xfrm>
                  <a:off x="6660" y="6523"/>
                  <a:ext cx="54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Line 41"/>
                <p:cNvSpPr>
                  <a:spLocks noChangeShapeType="1"/>
                </p:cNvSpPr>
                <p:nvPr/>
              </p:nvSpPr>
              <p:spPr bwMode="auto">
                <a:xfrm>
                  <a:off x="6755" y="6618"/>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Line 40"/>
                <p:cNvSpPr>
                  <a:spLocks noChangeShapeType="1"/>
                </p:cNvSpPr>
                <p:nvPr/>
              </p:nvSpPr>
              <p:spPr bwMode="auto">
                <a:xfrm>
                  <a:off x="6850" y="6723"/>
                  <a:ext cx="18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Line 39"/>
                <p:cNvSpPr>
                  <a:spLocks noChangeShapeType="1"/>
                </p:cNvSpPr>
                <p:nvPr/>
              </p:nvSpPr>
              <p:spPr bwMode="auto">
                <a:xfrm>
                  <a:off x="6925" y="6326"/>
                  <a:ext cx="1"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sp>
        <p:nvSpPr>
          <p:cNvPr id="2" name="Title 1"/>
          <p:cNvSpPr>
            <a:spLocks noGrp="1"/>
          </p:cNvSpPr>
          <p:nvPr>
            <p:ph type="title"/>
          </p:nvPr>
        </p:nvSpPr>
        <p:spPr/>
        <p:txBody>
          <a:bodyPr/>
          <a:lstStyle/>
          <a:p>
            <a:r>
              <a:rPr lang="en-US" dirty="0" smtClean="0"/>
              <a:t>For diode or transistor measurement all MIL standard methods are available</a:t>
            </a:r>
            <a:endParaRPr lang="en-US" dirty="0"/>
          </a:p>
        </p:txBody>
      </p:sp>
      <p:sp>
        <p:nvSpPr>
          <p:cNvPr id="4" name="Footer Placeholder 3"/>
          <p:cNvSpPr>
            <a:spLocks noGrp="1"/>
          </p:cNvSpPr>
          <p:nvPr>
            <p:ph type="ftr" sz="quarter" idx="10"/>
          </p:nvPr>
        </p:nvSpPr>
        <p:spPr/>
        <p:txBody>
          <a:bodyPr/>
          <a:lstStyle/>
          <a:p>
            <a:pPr>
              <a:defRPr/>
            </a:pPr>
            <a:r>
              <a:rPr lang="en-US" smtClean="0"/>
              <a:t>Gabor Farkas Mentor Graphics MAD</a:t>
            </a:r>
            <a:endParaRPr lang="en-US" dirty="0"/>
          </a:p>
        </p:txBody>
      </p:sp>
      <p:sp>
        <p:nvSpPr>
          <p:cNvPr id="5" name="Slide Number Placeholder 4"/>
          <p:cNvSpPr>
            <a:spLocks noGrp="1"/>
          </p:cNvSpPr>
          <p:nvPr>
            <p:ph type="sldNum" sz="quarter" idx="11"/>
          </p:nvPr>
        </p:nvSpPr>
        <p:spPr/>
        <p:txBody>
          <a:bodyPr/>
          <a:lstStyle/>
          <a:p>
            <a:pPr>
              <a:defRPr/>
            </a:pPr>
            <a:fld id="{439C17A9-4FB9-4737-85B9-E3897950B66B}" type="slidenum">
              <a:rPr lang="en-US" smtClean="0"/>
              <a:pPr>
                <a:defRPr/>
              </a:pPr>
              <a:t>10</a:t>
            </a:fld>
            <a:endParaRPr lang="en-US"/>
          </a:p>
        </p:txBody>
      </p:sp>
      <p:sp>
        <p:nvSpPr>
          <p:cNvPr id="410655" name="Rectangle 3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0" name="Group 1"/>
          <p:cNvGrpSpPr>
            <a:grpSpLocks noChangeAspect="1"/>
          </p:cNvGrpSpPr>
          <p:nvPr/>
        </p:nvGrpSpPr>
        <p:grpSpPr bwMode="auto">
          <a:xfrm>
            <a:off x="241538" y="1035182"/>
            <a:ext cx="5533636" cy="2000250"/>
            <a:chOff x="2160" y="4543"/>
            <a:chExt cx="6971" cy="2520"/>
          </a:xfrm>
        </p:grpSpPr>
        <p:sp>
          <p:nvSpPr>
            <p:cNvPr id="410654" name="AutoShape 30"/>
            <p:cNvSpPr>
              <a:spLocks noChangeAspect="1" noChangeArrowheads="1" noTextEdit="1"/>
            </p:cNvSpPr>
            <p:nvPr/>
          </p:nvSpPr>
          <p:spPr bwMode="auto">
            <a:xfrm>
              <a:off x="2264" y="4543"/>
              <a:ext cx="6867" cy="252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653" name="Line 29"/>
            <p:cNvSpPr>
              <a:spLocks noChangeShapeType="1"/>
            </p:cNvSpPr>
            <p:nvPr/>
          </p:nvSpPr>
          <p:spPr bwMode="auto">
            <a:xfrm flipH="1">
              <a:off x="4860" y="544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52" name="Line 28"/>
            <p:cNvSpPr>
              <a:spLocks noChangeShapeType="1"/>
            </p:cNvSpPr>
            <p:nvPr/>
          </p:nvSpPr>
          <p:spPr bwMode="auto">
            <a:xfrm flipV="1">
              <a:off x="4860" y="5443"/>
              <a:ext cx="1" cy="53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51" name="Line 27"/>
            <p:cNvSpPr>
              <a:spLocks noChangeShapeType="1"/>
            </p:cNvSpPr>
            <p:nvPr/>
          </p:nvSpPr>
          <p:spPr bwMode="auto">
            <a:xfrm>
              <a:off x="5820" y="4903"/>
              <a:ext cx="1"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50" name="Line 26"/>
            <p:cNvSpPr>
              <a:spLocks noChangeShapeType="1"/>
            </p:cNvSpPr>
            <p:nvPr/>
          </p:nvSpPr>
          <p:spPr bwMode="auto">
            <a:xfrm>
              <a:off x="5819" y="5786"/>
              <a:ext cx="1" cy="54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 name="Group 21"/>
            <p:cNvGrpSpPr>
              <a:grpSpLocks/>
            </p:cNvGrpSpPr>
            <p:nvPr/>
          </p:nvGrpSpPr>
          <p:grpSpPr bwMode="auto">
            <a:xfrm>
              <a:off x="2880" y="4903"/>
              <a:ext cx="360" cy="1080"/>
              <a:chOff x="3600" y="4543"/>
              <a:chExt cx="360" cy="1080"/>
            </a:xfrm>
          </p:grpSpPr>
          <p:sp>
            <p:nvSpPr>
              <p:cNvPr id="410649" name="Oval 25"/>
              <p:cNvSpPr>
                <a:spLocks noChangeArrowheads="1"/>
              </p:cNvSpPr>
              <p:nvPr/>
            </p:nvSpPr>
            <p:spPr bwMode="auto">
              <a:xfrm>
                <a:off x="3600" y="4903"/>
                <a:ext cx="360" cy="36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48" name="Line 24"/>
              <p:cNvSpPr>
                <a:spLocks noChangeShapeType="1"/>
              </p:cNvSpPr>
              <p:nvPr/>
            </p:nvSpPr>
            <p:spPr bwMode="auto">
              <a:xfrm>
                <a:off x="3600" y="510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47" name="Line 23"/>
              <p:cNvSpPr>
                <a:spLocks noChangeShapeType="1"/>
              </p:cNvSpPr>
              <p:nvPr/>
            </p:nvSpPr>
            <p:spPr bwMode="auto">
              <a:xfrm flipV="1">
                <a:off x="3780" y="454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46" name="Line 22"/>
              <p:cNvSpPr>
                <a:spLocks noChangeShapeType="1"/>
              </p:cNvSpPr>
              <p:nvPr/>
            </p:nvSpPr>
            <p:spPr bwMode="auto">
              <a:xfrm flipV="1">
                <a:off x="3779" y="526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16"/>
            <p:cNvGrpSpPr>
              <a:grpSpLocks/>
            </p:cNvGrpSpPr>
            <p:nvPr/>
          </p:nvGrpSpPr>
          <p:grpSpPr bwMode="auto">
            <a:xfrm>
              <a:off x="4140" y="4903"/>
              <a:ext cx="360" cy="1080"/>
              <a:chOff x="3600" y="4543"/>
              <a:chExt cx="360" cy="1080"/>
            </a:xfrm>
          </p:grpSpPr>
          <p:sp>
            <p:nvSpPr>
              <p:cNvPr id="410644" name="Oval 20"/>
              <p:cNvSpPr>
                <a:spLocks noChangeArrowheads="1"/>
              </p:cNvSpPr>
              <p:nvPr/>
            </p:nvSpPr>
            <p:spPr bwMode="auto">
              <a:xfrm>
                <a:off x="3600" y="4903"/>
                <a:ext cx="360" cy="36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43" name="Line 19"/>
              <p:cNvSpPr>
                <a:spLocks noChangeShapeType="1"/>
              </p:cNvSpPr>
              <p:nvPr/>
            </p:nvSpPr>
            <p:spPr bwMode="auto">
              <a:xfrm>
                <a:off x="3600" y="510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42" name="Line 18"/>
              <p:cNvSpPr>
                <a:spLocks noChangeShapeType="1"/>
              </p:cNvSpPr>
              <p:nvPr/>
            </p:nvSpPr>
            <p:spPr bwMode="auto">
              <a:xfrm flipV="1">
                <a:off x="3780" y="454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41" name="Line 17"/>
              <p:cNvSpPr>
                <a:spLocks noChangeShapeType="1"/>
              </p:cNvSpPr>
              <p:nvPr/>
            </p:nvSpPr>
            <p:spPr bwMode="auto">
              <a:xfrm flipV="1">
                <a:off x="3779" y="526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10639" name="Line 15"/>
            <p:cNvSpPr>
              <a:spLocks noChangeShapeType="1"/>
            </p:cNvSpPr>
            <p:nvPr/>
          </p:nvSpPr>
          <p:spPr bwMode="auto">
            <a:xfrm flipH="1">
              <a:off x="3060" y="4903"/>
              <a:ext cx="270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38" name="Line 14"/>
            <p:cNvSpPr>
              <a:spLocks noChangeShapeType="1"/>
            </p:cNvSpPr>
            <p:nvPr/>
          </p:nvSpPr>
          <p:spPr bwMode="auto">
            <a:xfrm>
              <a:off x="5760" y="4903"/>
              <a:ext cx="12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37" name="Line 13"/>
            <p:cNvSpPr>
              <a:spLocks noChangeShapeType="1"/>
            </p:cNvSpPr>
            <p:nvPr/>
          </p:nvSpPr>
          <p:spPr bwMode="auto">
            <a:xfrm>
              <a:off x="3060" y="5983"/>
              <a:ext cx="39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36" name="Text Box 12"/>
            <p:cNvSpPr txBox="1">
              <a:spLocks noChangeArrowheads="1"/>
            </p:cNvSpPr>
            <p:nvPr/>
          </p:nvSpPr>
          <p:spPr bwMode="auto">
            <a:xfrm>
              <a:off x="6480" y="5263"/>
              <a:ext cx="216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to</a:t>
              </a:r>
              <a:r>
                <a:rPr kumimoji="0" lang="hu-HU" altLang="ko-KR" sz="14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T3Ster </a:t>
              </a: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channel</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35" name="Text Box 11"/>
            <p:cNvSpPr txBox="1">
              <a:spLocks noChangeArrowheads="1"/>
            </p:cNvSpPr>
            <p:nvPr/>
          </p:nvSpPr>
          <p:spPr bwMode="auto">
            <a:xfrm>
              <a:off x="3394" y="5263"/>
              <a:ext cx="853"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8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8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sense</a:t>
              </a:r>
              <a:endParaRPr kumimoji="0" lang="hu-HU" altLang="ko-K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34" name="Text Box 10"/>
            <p:cNvSpPr txBox="1">
              <a:spLocks noChangeArrowheads="1"/>
            </p:cNvSpPr>
            <p:nvPr/>
          </p:nvSpPr>
          <p:spPr bwMode="auto">
            <a:xfrm>
              <a:off x="2160" y="5263"/>
              <a:ext cx="90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8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8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force</a:t>
              </a:r>
              <a:endParaRPr kumimoji="0" lang="hu-HU" altLang="ko-K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33" name="Line 9"/>
            <p:cNvSpPr>
              <a:spLocks noChangeShapeType="1"/>
            </p:cNvSpPr>
            <p:nvPr/>
          </p:nvSpPr>
          <p:spPr bwMode="auto">
            <a:xfrm flipV="1">
              <a:off x="2829" y="5083"/>
              <a:ext cx="1" cy="7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10632" name="Line 8"/>
            <p:cNvSpPr>
              <a:spLocks noChangeShapeType="1"/>
            </p:cNvSpPr>
            <p:nvPr/>
          </p:nvSpPr>
          <p:spPr bwMode="auto">
            <a:xfrm flipV="1">
              <a:off x="4072" y="5083"/>
              <a:ext cx="1" cy="7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nvGrpSpPr>
            <p:cNvPr id="13" name="Group 3"/>
            <p:cNvGrpSpPr>
              <a:grpSpLocks/>
            </p:cNvGrpSpPr>
            <p:nvPr/>
          </p:nvGrpSpPr>
          <p:grpSpPr bwMode="auto">
            <a:xfrm>
              <a:off x="5554" y="6336"/>
              <a:ext cx="540" cy="398"/>
              <a:chOff x="6660" y="6326"/>
              <a:chExt cx="540" cy="398"/>
            </a:xfrm>
          </p:grpSpPr>
          <p:sp>
            <p:nvSpPr>
              <p:cNvPr id="410631" name="Line 7"/>
              <p:cNvSpPr>
                <a:spLocks noChangeShapeType="1"/>
              </p:cNvSpPr>
              <p:nvPr/>
            </p:nvSpPr>
            <p:spPr bwMode="auto">
              <a:xfrm>
                <a:off x="6660" y="6523"/>
                <a:ext cx="54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30" name="Line 6"/>
              <p:cNvSpPr>
                <a:spLocks noChangeShapeType="1"/>
              </p:cNvSpPr>
              <p:nvPr/>
            </p:nvSpPr>
            <p:spPr bwMode="auto">
              <a:xfrm>
                <a:off x="6755" y="6618"/>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29" name="Line 5"/>
              <p:cNvSpPr>
                <a:spLocks noChangeShapeType="1"/>
              </p:cNvSpPr>
              <p:nvPr/>
            </p:nvSpPr>
            <p:spPr bwMode="auto">
              <a:xfrm>
                <a:off x="6850" y="6723"/>
                <a:ext cx="18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28" name="Line 4"/>
              <p:cNvSpPr>
                <a:spLocks noChangeShapeType="1"/>
              </p:cNvSpPr>
              <p:nvPr/>
            </p:nvSpPr>
            <p:spPr bwMode="auto">
              <a:xfrm>
                <a:off x="6925" y="6326"/>
                <a:ext cx="1"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10626" name="Picture 2"/>
            <p:cNvPicPr>
              <a:picLocks noChangeAspect="1" noChangeArrowheads="1"/>
            </p:cNvPicPr>
            <p:nvPr/>
          </p:nvPicPr>
          <p:blipFill>
            <a:blip r:embed="rId4"/>
            <a:srcRect/>
            <a:stretch>
              <a:fillRect/>
            </a:stretch>
          </p:blipFill>
          <p:spPr bwMode="auto">
            <a:xfrm>
              <a:off x="5245" y="5083"/>
              <a:ext cx="692" cy="711"/>
            </a:xfrm>
            <a:prstGeom prst="rect">
              <a:avLst/>
            </a:prstGeom>
            <a:noFill/>
          </p:spPr>
        </p:pic>
      </p:grpSp>
      <p:sp>
        <p:nvSpPr>
          <p:cNvPr id="39" name="Rectangle 38"/>
          <p:cNvSpPr/>
          <p:nvPr/>
        </p:nvSpPr>
        <p:spPr>
          <a:xfrm>
            <a:off x="5400000" y="1536052"/>
            <a:ext cx="3347049" cy="369332"/>
          </a:xfrm>
          <a:prstGeom prst="rect">
            <a:avLst/>
          </a:prstGeom>
        </p:spPr>
        <p:txBody>
          <a:bodyPr wrap="square">
            <a:spAutoFit/>
          </a:bodyPr>
          <a:lstStyle/>
          <a:p>
            <a:r>
              <a:rPr lang="en-US" sz="1800" dirty="0" smtClean="0">
                <a:solidFill>
                  <a:srgbClr val="FF0000"/>
                </a:solidFill>
              </a:rPr>
              <a:t>Reverse diode measurement </a:t>
            </a:r>
            <a:endParaRPr lang="en-US" sz="1800" dirty="0">
              <a:solidFill>
                <a:srgbClr val="FF0000"/>
              </a:solidFill>
            </a:endParaRPr>
          </a:p>
        </p:txBody>
      </p:sp>
      <p:sp>
        <p:nvSpPr>
          <p:cNvPr id="410690" name="Rectangle 6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36"/>
          <p:cNvGrpSpPr>
            <a:grpSpLocks noChangeAspect="1"/>
          </p:cNvGrpSpPr>
          <p:nvPr/>
        </p:nvGrpSpPr>
        <p:grpSpPr bwMode="auto">
          <a:xfrm>
            <a:off x="246366" y="3020327"/>
            <a:ext cx="5143873" cy="1453356"/>
            <a:chOff x="2160" y="4903"/>
            <a:chExt cx="6480" cy="1831"/>
          </a:xfrm>
        </p:grpSpPr>
        <p:sp>
          <p:nvSpPr>
            <p:cNvPr id="410688" name="Line 64"/>
            <p:cNvSpPr>
              <a:spLocks noChangeShapeType="1"/>
            </p:cNvSpPr>
            <p:nvPr/>
          </p:nvSpPr>
          <p:spPr bwMode="auto">
            <a:xfrm flipH="1">
              <a:off x="4860" y="544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87" name="Line 63"/>
            <p:cNvSpPr>
              <a:spLocks noChangeShapeType="1"/>
            </p:cNvSpPr>
            <p:nvPr/>
          </p:nvSpPr>
          <p:spPr bwMode="auto">
            <a:xfrm flipV="1">
              <a:off x="4860" y="4903"/>
              <a:ext cx="1" cy="53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86" name="Line 62"/>
            <p:cNvSpPr>
              <a:spLocks noChangeShapeType="1"/>
            </p:cNvSpPr>
            <p:nvPr/>
          </p:nvSpPr>
          <p:spPr bwMode="auto">
            <a:xfrm>
              <a:off x="5811" y="4903"/>
              <a:ext cx="1"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85" name="Line 61"/>
            <p:cNvSpPr>
              <a:spLocks noChangeShapeType="1"/>
            </p:cNvSpPr>
            <p:nvPr/>
          </p:nvSpPr>
          <p:spPr bwMode="auto">
            <a:xfrm>
              <a:off x="5828" y="5786"/>
              <a:ext cx="1" cy="54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56"/>
            <p:cNvGrpSpPr>
              <a:grpSpLocks/>
            </p:cNvGrpSpPr>
            <p:nvPr/>
          </p:nvGrpSpPr>
          <p:grpSpPr bwMode="auto">
            <a:xfrm>
              <a:off x="2880" y="4903"/>
              <a:ext cx="360" cy="1080"/>
              <a:chOff x="3600" y="4543"/>
              <a:chExt cx="360" cy="1080"/>
            </a:xfrm>
          </p:grpSpPr>
          <p:sp>
            <p:nvSpPr>
              <p:cNvPr id="410684" name="Oval 60"/>
              <p:cNvSpPr>
                <a:spLocks noChangeArrowheads="1"/>
              </p:cNvSpPr>
              <p:nvPr/>
            </p:nvSpPr>
            <p:spPr bwMode="auto">
              <a:xfrm>
                <a:off x="3600" y="4903"/>
                <a:ext cx="360" cy="36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83" name="Line 59"/>
              <p:cNvSpPr>
                <a:spLocks noChangeShapeType="1"/>
              </p:cNvSpPr>
              <p:nvPr/>
            </p:nvSpPr>
            <p:spPr bwMode="auto">
              <a:xfrm>
                <a:off x="3600" y="510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82" name="Line 58"/>
              <p:cNvSpPr>
                <a:spLocks noChangeShapeType="1"/>
              </p:cNvSpPr>
              <p:nvPr/>
            </p:nvSpPr>
            <p:spPr bwMode="auto">
              <a:xfrm flipV="1">
                <a:off x="3780" y="454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81" name="Line 57"/>
              <p:cNvSpPr>
                <a:spLocks noChangeShapeType="1"/>
              </p:cNvSpPr>
              <p:nvPr/>
            </p:nvSpPr>
            <p:spPr bwMode="auto">
              <a:xfrm flipV="1">
                <a:off x="3779" y="526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51"/>
            <p:cNvGrpSpPr>
              <a:grpSpLocks/>
            </p:cNvGrpSpPr>
            <p:nvPr/>
          </p:nvGrpSpPr>
          <p:grpSpPr bwMode="auto">
            <a:xfrm>
              <a:off x="4140" y="4903"/>
              <a:ext cx="360" cy="1080"/>
              <a:chOff x="3600" y="4543"/>
              <a:chExt cx="360" cy="1080"/>
            </a:xfrm>
          </p:grpSpPr>
          <p:sp>
            <p:nvSpPr>
              <p:cNvPr id="410679" name="Oval 55"/>
              <p:cNvSpPr>
                <a:spLocks noChangeArrowheads="1"/>
              </p:cNvSpPr>
              <p:nvPr/>
            </p:nvSpPr>
            <p:spPr bwMode="auto">
              <a:xfrm>
                <a:off x="3600" y="4903"/>
                <a:ext cx="360" cy="36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78" name="Line 54"/>
              <p:cNvSpPr>
                <a:spLocks noChangeShapeType="1"/>
              </p:cNvSpPr>
              <p:nvPr/>
            </p:nvSpPr>
            <p:spPr bwMode="auto">
              <a:xfrm>
                <a:off x="3600" y="5100"/>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77" name="Line 53"/>
              <p:cNvSpPr>
                <a:spLocks noChangeShapeType="1"/>
              </p:cNvSpPr>
              <p:nvPr/>
            </p:nvSpPr>
            <p:spPr bwMode="auto">
              <a:xfrm flipV="1">
                <a:off x="3780" y="454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76" name="Line 52"/>
              <p:cNvSpPr>
                <a:spLocks noChangeShapeType="1"/>
              </p:cNvSpPr>
              <p:nvPr/>
            </p:nvSpPr>
            <p:spPr bwMode="auto">
              <a:xfrm flipV="1">
                <a:off x="3779" y="5263"/>
                <a:ext cx="1" cy="36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10674" name="Line 50"/>
            <p:cNvSpPr>
              <a:spLocks noChangeShapeType="1"/>
            </p:cNvSpPr>
            <p:nvPr/>
          </p:nvSpPr>
          <p:spPr bwMode="auto">
            <a:xfrm flipH="1">
              <a:off x="3060" y="4903"/>
              <a:ext cx="270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73" name="Line 49"/>
            <p:cNvSpPr>
              <a:spLocks noChangeShapeType="1"/>
            </p:cNvSpPr>
            <p:nvPr/>
          </p:nvSpPr>
          <p:spPr bwMode="auto">
            <a:xfrm>
              <a:off x="5760" y="4903"/>
              <a:ext cx="12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72" name="Line 48"/>
            <p:cNvSpPr>
              <a:spLocks noChangeShapeType="1"/>
            </p:cNvSpPr>
            <p:nvPr/>
          </p:nvSpPr>
          <p:spPr bwMode="auto">
            <a:xfrm>
              <a:off x="3060" y="5983"/>
              <a:ext cx="39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71" name="Text Box 47"/>
            <p:cNvSpPr txBox="1">
              <a:spLocks noChangeArrowheads="1"/>
            </p:cNvSpPr>
            <p:nvPr/>
          </p:nvSpPr>
          <p:spPr bwMode="auto">
            <a:xfrm>
              <a:off x="6480" y="5263"/>
              <a:ext cx="216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to</a:t>
              </a:r>
              <a:r>
                <a:rPr kumimoji="0" lang="hu-HU" altLang="ko-KR" sz="14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 T3Ster </a:t>
              </a: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channel</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70" name="Text Box 46"/>
            <p:cNvSpPr txBox="1">
              <a:spLocks noChangeArrowheads="1"/>
            </p:cNvSpPr>
            <p:nvPr/>
          </p:nvSpPr>
          <p:spPr bwMode="auto">
            <a:xfrm>
              <a:off x="3394" y="5263"/>
              <a:ext cx="864"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8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8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sense</a:t>
              </a:r>
              <a:endParaRPr kumimoji="0" lang="hu-HU" altLang="ko-K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69" name="Text Box 45"/>
            <p:cNvSpPr txBox="1">
              <a:spLocks noChangeArrowheads="1"/>
            </p:cNvSpPr>
            <p:nvPr/>
          </p:nvSpPr>
          <p:spPr bwMode="auto">
            <a:xfrm>
              <a:off x="2160" y="5263"/>
              <a:ext cx="90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8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8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force</a:t>
              </a:r>
              <a:endParaRPr kumimoji="0" lang="hu-HU" altLang="ko-K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668" name="Line 44"/>
            <p:cNvSpPr>
              <a:spLocks noChangeShapeType="1"/>
            </p:cNvSpPr>
            <p:nvPr/>
          </p:nvSpPr>
          <p:spPr bwMode="auto">
            <a:xfrm flipV="1">
              <a:off x="2829" y="5083"/>
              <a:ext cx="1" cy="7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10667" name="Line 43"/>
            <p:cNvSpPr>
              <a:spLocks noChangeShapeType="1"/>
            </p:cNvSpPr>
            <p:nvPr/>
          </p:nvSpPr>
          <p:spPr bwMode="auto">
            <a:xfrm flipV="1">
              <a:off x="4072" y="5083"/>
              <a:ext cx="1" cy="72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nvGrpSpPr>
            <p:cNvPr id="17" name="Group 38"/>
            <p:cNvGrpSpPr>
              <a:grpSpLocks/>
            </p:cNvGrpSpPr>
            <p:nvPr/>
          </p:nvGrpSpPr>
          <p:grpSpPr bwMode="auto">
            <a:xfrm>
              <a:off x="5563" y="6336"/>
              <a:ext cx="540" cy="398"/>
              <a:chOff x="6660" y="6326"/>
              <a:chExt cx="540" cy="398"/>
            </a:xfrm>
          </p:grpSpPr>
          <p:sp>
            <p:nvSpPr>
              <p:cNvPr id="410666" name="Line 42"/>
              <p:cNvSpPr>
                <a:spLocks noChangeShapeType="1"/>
              </p:cNvSpPr>
              <p:nvPr/>
            </p:nvSpPr>
            <p:spPr bwMode="auto">
              <a:xfrm>
                <a:off x="6660" y="6523"/>
                <a:ext cx="54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65" name="Line 41"/>
              <p:cNvSpPr>
                <a:spLocks noChangeShapeType="1"/>
              </p:cNvSpPr>
              <p:nvPr/>
            </p:nvSpPr>
            <p:spPr bwMode="auto">
              <a:xfrm>
                <a:off x="6755" y="6618"/>
                <a:ext cx="36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64" name="Line 40"/>
              <p:cNvSpPr>
                <a:spLocks noChangeShapeType="1"/>
              </p:cNvSpPr>
              <p:nvPr/>
            </p:nvSpPr>
            <p:spPr bwMode="auto">
              <a:xfrm>
                <a:off x="6850" y="6723"/>
                <a:ext cx="18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663" name="Line 39"/>
              <p:cNvSpPr>
                <a:spLocks noChangeShapeType="1"/>
              </p:cNvSpPr>
              <p:nvPr/>
            </p:nvSpPr>
            <p:spPr bwMode="auto">
              <a:xfrm>
                <a:off x="6925" y="6326"/>
                <a:ext cx="1"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10661" name="Picture 37"/>
            <p:cNvPicPr>
              <a:picLocks noChangeAspect="1" noChangeArrowheads="1"/>
            </p:cNvPicPr>
            <p:nvPr/>
          </p:nvPicPr>
          <p:blipFill>
            <a:blip r:embed="rId5"/>
            <a:srcRect/>
            <a:stretch>
              <a:fillRect/>
            </a:stretch>
          </p:blipFill>
          <p:spPr bwMode="auto">
            <a:xfrm>
              <a:off x="5240" y="5083"/>
              <a:ext cx="692" cy="711"/>
            </a:xfrm>
            <a:prstGeom prst="rect">
              <a:avLst/>
            </a:prstGeom>
            <a:noFill/>
          </p:spPr>
        </p:pic>
      </p:grpSp>
      <p:sp>
        <p:nvSpPr>
          <p:cNvPr id="71" name="Rectangle 70"/>
          <p:cNvSpPr/>
          <p:nvPr/>
        </p:nvSpPr>
        <p:spPr>
          <a:xfrm>
            <a:off x="5400000" y="3241186"/>
            <a:ext cx="3347049" cy="369332"/>
          </a:xfrm>
          <a:prstGeom prst="rect">
            <a:avLst/>
          </a:prstGeom>
        </p:spPr>
        <p:txBody>
          <a:bodyPr wrap="square">
            <a:spAutoFit/>
          </a:bodyPr>
          <a:lstStyle/>
          <a:p>
            <a:r>
              <a:rPr lang="en-US" sz="1800" dirty="0" smtClean="0">
                <a:solidFill>
                  <a:schemeClr val="accent6">
                    <a:lumMod val="75000"/>
                  </a:schemeClr>
                </a:solidFill>
              </a:rPr>
              <a:t>“MOS diode” measurement </a:t>
            </a:r>
            <a:endParaRPr lang="en-US" sz="1800" dirty="0">
              <a:solidFill>
                <a:schemeClr val="accent6">
                  <a:lumMod val="75000"/>
                </a:schemeClr>
              </a:solidFill>
            </a:endParaRPr>
          </a:p>
        </p:txBody>
      </p:sp>
      <p:sp>
        <p:nvSpPr>
          <p:cNvPr id="106" name="Line 63"/>
          <p:cNvSpPr>
            <a:spLocks noChangeShapeType="1"/>
          </p:cNvSpPr>
          <p:nvPr/>
        </p:nvSpPr>
        <p:spPr bwMode="auto">
          <a:xfrm flipV="1">
            <a:off x="2450956" y="5118268"/>
            <a:ext cx="794" cy="108000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Text Box 46"/>
          <p:cNvSpPr txBox="1">
            <a:spLocks noChangeArrowheads="1"/>
          </p:cNvSpPr>
          <p:nvPr/>
        </p:nvSpPr>
        <p:spPr bwMode="auto">
          <a:xfrm>
            <a:off x="2008594" y="6115218"/>
            <a:ext cx="685850" cy="428625"/>
          </a:xfrm>
          <a:prstGeom prst="rect">
            <a:avLst/>
          </a:prstGeom>
          <a:no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U</a:t>
            </a:r>
            <a:r>
              <a:rPr kumimoji="0" lang="en-US" altLang="ko-KR" sz="1800" b="0" i="0" u="none" strike="noStrike" cap="none" normalizeH="0" baseline="-25000" dirty="0" smtClean="0">
                <a:ln>
                  <a:noFill/>
                </a:ln>
                <a:solidFill>
                  <a:schemeClr val="tx1"/>
                </a:solidFill>
                <a:effectLst/>
                <a:latin typeface="Times New Roman" pitchFamily="18" charset="0"/>
                <a:ea typeface="Batang" pitchFamily="18" charset="-127"/>
                <a:cs typeface="Times New Roman" pitchFamily="18" charset="0"/>
              </a:rPr>
              <a:t>GE</a:t>
            </a:r>
            <a:endParaRPr kumimoji="0" lang="hu-HU" altLang="ko-KR" sz="1800" b="0" i="0" u="none" strike="noStrike" cap="none" normalizeH="0" baseline="-25000" dirty="0" smtClean="0">
              <a:ln>
                <a:noFill/>
              </a:ln>
              <a:solidFill>
                <a:schemeClr val="tx1"/>
              </a:solidFill>
              <a:effectLst/>
              <a:latin typeface="Arial" pitchFamily="34" charset="0"/>
              <a:cs typeface="Arial" pitchFamily="34" charset="0"/>
            </a:endParaRPr>
          </a:p>
        </p:txBody>
      </p:sp>
      <p:sp>
        <p:nvSpPr>
          <p:cNvPr id="108" name="Rectangle 107"/>
          <p:cNvSpPr/>
          <p:nvPr/>
        </p:nvSpPr>
        <p:spPr>
          <a:xfrm>
            <a:off x="5400000" y="4929099"/>
            <a:ext cx="3347049" cy="646331"/>
          </a:xfrm>
          <a:prstGeom prst="rect">
            <a:avLst/>
          </a:prstGeom>
        </p:spPr>
        <p:txBody>
          <a:bodyPr wrap="square">
            <a:spAutoFit/>
          </a:bodyPr>
          <a:lstStyle/>
          <a:p>
            <a:r>
              <a:rPr lang="en-US" sz="1800" dirty="0" smtClean="0">
                <a:solidFill>
                  <a:schemeClr val="accent2"/>
                </a:solidFill>
              </a:rPr>
              <a:t>Saturation mode measurement of IGBTs</a:t>
            </a:r>
            <a:endParaRPr lang="en-US" sz="1800" dirty="0">
              <a:solidFill>
                <a:schemeClr val="accent2"/>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3161</a:t>
            </a:r>
            <a:br>
              <a:rPr lang="en-US" dirty="0" smtClean="0"/>
            </a:br>
            <a:r>
              <a:rPr lang="en-US" dirty="0" smtClean="0"/>
              <a:t>Using the new </a:t>
            </a:r>
            <a:r>
              <a:rPr lang="en-US" dirty="0" smtClean="0">
                <a:solidFill>
                  <a:srgbClr val="FF0000"/>
                </a:solidFill>
              </a:rPr>
              <a:t>LS200A/10V</a:t>
            </a:r>
            <a:r>
              <a:rPr lang="en-US" dirty="0" smtClean="0"/>
              <a:t> boosters</a:t>
            </a:r>
            <a:endParaRPr lang="en-US" dirty="0"/>
          </a:p>
        </p:txBody>
      </p:sp>
      <p:sp>
        <p:nvSpPr>
          <p:cNvPr id="3" name="Content Placeholder 2"/>
          <p:cNvSpPr>
            <a:spLocks noGrp="1"/>
          </p:cNvSpPr>
          <p:nvPr>
            <p:ph idx="1"/>
          </p:nvPr>
        </p:nvSpPr>
        <p:spPr>
          <a:xfrm>
            <a:off x="-1" y="1316038"/>
            <a:ext cx="4387851" cy="5070475"/>
          </a:xfrm>
        </p:spPr>
        <p:txBody>
          <a:bodyPr/>
          <a:lstStyle/>
          <a:p>
            <a:r>
              <a:rPr lang="hu-HU" sz="2000" dirty="0" smtClean="0"/>
              <a:t>V</a:t>
            </a:r>
            <a:r>
              <a:rPr lang="en-US" sz="2000" baseline="-25000" dirty="0" smtClean="0"/>
              <a:t>G</a:t>
            </a:r>
            <a:r>
              <a:rPr lang="en-US" sz="2000" dirty="0" smtClean="0"/>
              <a:t> opens the power MOS transistor and high current is used for heating on </a:t>
            </a:r>
            <a:r>
              <a:rPr lang="en-US" sz="2000" dirty="0" err="1" smtClean="0"/>
              <a:t>R</a:t>
            </a:r>
            <a:r>
              <a:rPr lang="en-US" sz="2000" baseline="-25000" dirty="0" err="1" smtClean="0"/>
              <a:t>DSon</a:t>
            </a:r>
            <a:endParaRPr lang="en-US" sz="2000" baseline="-25000" dirty="0" smtClean="0"/>
          </a:p>
          <a:p>
            <a:r>
              <a:rPr lang="en-US" sz="2000" dirty="0" smtClean="0"/>
              <a:t>In measurement phase </a:t>
            </a:r>
            <a:r>
              <a:rPr lang="hu-HU" sz="2000" dirty="0" smtClean="0"/>
              <a:t>V</a:t>
            </a:r>
            <a:r>
              <a:rPr lang="en-US" sz="2000" baseline="-25000" dirty="0" smtClean="0"/>
              <a:t>G</a:t>
            </a:r>
            <a:r>
              <a:rPr lang="en-US" sz="2000" dirty="0" smtClean="0"/>
              <a:t> switched to 0 and reverse diode opened for sensing</a:t>
            </a:r>
            <a:endParaRPr lang="hu-HU" sz="2000" dirty="0" smtClean="0"/>
          </a:p>
          <a:p>
            <a:r>
              <a:rPr lang="en-US" sz="2000" dirty="0" smtClean="0"/>
              <a:t>The negative sense current is taken from T3Ster. </a:t>
            </a:r>
            <a:br>
              <a:rPr lang="en-US" sz="2000" dirty="0" smtClean="0"/>
            </a:br>
            <a:r>
              <a:rPr lang="hu-HU" sz="2000" dirty="0" smtClean="0">
                <a:solidFill>
                  <a:srgbClr val="6666FF"/>
                </a:solidFill>
              </a:rPr>
              <a:t>V</a:t>
            </a:r>
            <a:r>
              <a:rPr lang="en-US" sz="2000" baseline="-25000" dirty="0" smtClean="0">
                <a:solidFill>
                  <a:srgbClr val="6666FF"/>
                </a:solidFill>
              </a:rPr>
              <a:t>diode</a:t>
            </a:r>
            <a:r>
              <a:rPr lang="en-US" sz="2000" dirty="0" smtClean="0">
                <a:solidFill>
                  <a:srgbClr val="6666FF"/>
                </a:solidFill>
              </a:rPr>
              <a:t>≈-0.5V</a:t>
            </a:r>
          </a:p>
          <a:p>
            <a:endParaRPr lang="hu-HU" dirty="0" smtClean="0"/>
          </a:p>
        </p:txBody>
      </p:sp>
      <p:sp>
        <p:nvSpPr>
          <p:cNvPr id="110638" name="Rectangle 4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689" name="Rectangle 9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5"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46"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11</a:t>
            </a:fld>
            <a:endParaRPr lang="en-US" dirty="0"/>
          </a:p>
        </p:txBody>
      </p:sp>
      <p:pic>
        <p:nvPicPr>
          <p:cNvPr id="50" name="Picture 1"/>
          <p:cNvPicPr>
            <a:picLocks noChangeAspect="1" noChangeArrowheads="1"/>
          </p:cNvPicPr>
          <p:nvPr/>
        </p:nvPicPr>
        <p:blipFill>
          <a:blip r:embed="rId3" cstate="email"/>
          <a:srcRect/>
          <a:stretch>
            <a:fillRect/>
          </a:stretch>
        </p:blipFill>
        <p:spPr bwMode="auto">
          <a:xfrm>
            <a:off x="4816759" y="3543975"/>
            <a:ext cx="3673125" cy="2891330"/>
          </a:xfrm>
          <a:prstGeom prst="rect">
            <a:avLst/>
          </a:prstGeom>
          <a:noFill/>
          <a:ln w="3175">
            <a:solidFill>
              <a:schemeClr val="tx1"/>
            </a:solidFill>
            <a:miter lim="800000"/>
            <a:headEnd/>
            <a:tailEnd/>
          </a:ln>
        </p:spPr>
      </p:pic>
      <p:grpSp>
        <p:nvGrpSpPr>
          <p:cNvPr id="59" name="Group 58"/>
          <p:cNvGrpSpPr/>
          <p:nvPr/>
        </p:nvGrpSpPr>
        <p:grpSpPr>
          <a:xfrm>
            <a:off x="4452003" y="1124699"/>
            <a:ext cx="4947991" cy="2736000"/>
            <a:chOff x="4452003" y="1124699"/>
            <a:chExt cx="4947991" cy="2736000"/>
          </a:xfrm>
        </p:grpSpPr>
        <p:grpSp>
          <p:nvGrpSpPr>
            <p:cNvPr id="4" name="Group 56"/>
            <p:cNvGrpSpPr>
              <a:grpSpLocks noChangeAspect="1"/>
            </p:cNvGrpSpPr>
            <p:nvPr/>
          </p:nvGrpSpPr>
          <p:grpSpPr bwMode="auto">
            <a:xfrm>
              <a:off x="4452003" y="1124699"/>
              <a:ext cx="4947991" cy="2736000"/>
              <a:chOff x="2092" y="3103"/>
              <a:chExt cx="6935" cy="3836"/>
            </a:xfrm>
          </p:grpSpPr>
          <p:sp>
            <p:nvSpPr>
              <p:cNvPr id="110688" name="AutoShape 96"/>
              <p:cNvSpPr>
                <a:spLocks noChangeAspect="1" noChangeArrowheads="1" noTextEdit="1"/>
              </p:cNvSpPr>
              <p:nvPr/>
            </p:nvSpPr>
            <p:spPr bwMode="auto">
              <a:xfrm>
                <a:off x="2160" y="3103"/>
                <a:ext cx="6867" cy="3836"/>
              </a:xfrm>
              <a:prstGeom prst="rect">
                <a:avLst/>
              </a:prstGeom>
              <a:noFill/>
              <a:ln w="19050">
                <a:noFill/>
              </a:ln>
            </p:spPr>
            <p:txBody>
              <a:bodyPr vert="horz" wrap="square" lIns="91440" tIns="45720" rIns="91440" bIns="45720" numCol="1" anchor="t" anchorCtr="0" compatLnSpc="1">
                <a:prstTxWarp prst="textNoShape">
                  <a:avLst/>
                </a:prstTxWarp>
              </a:bodyPr>
              <a:lstStyle/>
              <a:p>
                <a:endParaRPr lang="en-US"/>
              </a:p>
            </p:txBody>
          </p:sp>
          <p:pic>
            <p:nvPicPr>
              <p:cNvPr id="110687" name="Picture 95" descr="FETN"/>
              <p:cNvPicPr>
                <a:picLocks noChangeAspect="1" noChangeArrowheads="1"/>
              </p:cNvPicPr>
              <p:nvPr/>
            </p:nvPicPr>
            <p:blipFill>
              <a:blip r:embed="rId4" cstate="email"/>
              <a:srcRect/>
              <a:stretch>
                <a:fillRect/>
              </a:stretch>
            </p:blipFill>
            <p:spPr bwMode="auto">
              <a:xfrm>
                <a:off x="5220" y="5083"/>
                <a:ext cx="720" cy="717"/>
              </a:xfrm>
              <a:prstGeom prst="rect">
                <a:avLst/>
              </a:prstGeom>
              <a:noFill/>
              <a:ln w="19050">
                <a:noFill/>
              </a:ln>
            </p:spPr>
          </p:pic>
          <p:sp>
            <p:nvSpPr>
              <p:cNvPr id="110686" name="Line 94"/>
              <p:cNvSpPr>
                <a:spLocks noChangeShapeType="1"/>
              </p:cNvSpPr>
              <p:nvPr/>
            </p:nvSpPr>
            <p:spPr bwMode="auto">
              <a:xfrm flipH="1">
                <a:off x="4860" y="5431"/>
                <a:ext cx="495" cy="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5" name="Line 93"/>
              <p:cNvSpPr>
                <a:spLocks noChangeShapeType="1"/>
              </p:cNvSpPr>
              <p:nvPr/>
            </p:nvSpPr>
            <p:spPr bwMode="auto">
              <a:xfrm flipV="1">
                <a:off x="4847" y="5036"/>
                <a:ext cx="1" cy="397"/>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4" name="Line 92"/>
              <p:cNvSpPr>
                <a:spLocks noChangeShapeType="1"/>
              </p:cNvSpPr>
              <p:nvPr/>
            </p:nvSpPr>
            <p:spPr bwMode="auto">
              <a:xfrm>
                <a:off x="5812" y="4355"/>
                <a:ext cx="1" cy="737"/>
              </a:xfrm>
              <a:prstGeom prst="line">
                <a:avLst/>
              </a:prstGeom>
              <a:noFill/>
              <a:ln w="19050">
                <a:solidFill>
                  <a:srgbClr val="000000"/>
                </a:solidFill>
                <a:round/>
                <a:headEnd type="oval"/>
                <a:tailEnd/>
              </a:ln>
            </p:spPr>
            <p:txBody>
              <a:bodyPr vert="horz" wrap="square" lIns="91440" tIns="45720" rIns="91440" bIns="45720" numCol="1" anchor="t" anchorCtr="0" compatLnSpc="1">
                <a:prstTxWarp prst="textNoShape">
                  <a:avLst/>
                </a:prstTxWarp>
              </a:bodyPr>
              <a:lstStyle/>
              <a:p>
                <a:endParaRPr lang="en-US"/>
              </a:p>
            </p:txBody>
          </p:sp>
          <p:sp>
            <p:nvSpPr>
              <p:cNvPr id="110683" name="Line 91"/>
              <p:cNvSpPr>
                <a:spLocks noChangeShapeType="1"/>
              </p:cNvSpPr>
              <p:nvPr/>
            </p:nvSpPr>
            <p:spPr bwMode="auto">
              <a:xfrm>
                <a:off x="5828" y="5795"/>
                <a:ext cx="1" cy="397"/>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2" name="Line 90"/>
              <p:cNvSpPr>
                <a:spLocks noChangeShapeType="1"/>
              </p:cNvSpPr>
              <p:nvPr/>
            </p:nvSpPr>
            <p:spPr bwMode="auto">
              <a:xfrm flipV="1">
                <a:off x="3105" y="5985"/>
                <a:ext cx="4445"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1" name="Line 89"/>
              <p:cNvSpPr>
                <a:spLocks noChangeShapeType="1"/>
              </p:cNvSpPr>
              <p:nvPr/>
            </p:nvSpPr>
            <p:spPr bwMode="auto">
              <a:xfrm>
                <a:off x="5835" y="4859"/>
                <a:ext cx="1732"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0" name="Line 88"/>
              <p:cNvSpPr>
                <a:spLocks noChangeShapeType="1"/>
              </p:cNvSpPr>
              <p:nvPr/>
            </p:nvSpPr>
            <p:spPr bwMode="auto">
              <a:xfrm>
                <a:off x="5828" y="3283"/>
                <a:ext cx="1" cy="54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 name="Group 85"/>
              <p:cNvGrpSpPr>
                <a:grpSpLocks/>
              </p:cNvGrpSpPr>
              <p:nvPr/>
            </p:nvGrpSpPr>
            <p:grpSpPr bwMode="auto">
              <a:xfrm>
                <a:off x="3960" y="5039"/>
                <a:ext cx="360" cy="964"/>
                <a:chOff x="2880" y="4676"/>
                <a:chExt cx="360" cy="964"/>
              </a:xfrm>
            </p:grpSpPr>
            <p:sp>
              <p:nvSpPr>
                <p:cNvPr id="110679" name="Oval 87"/>
                <p:cNvSpPr>
                  <a:spLocks noChangeArrowheads="1"/>
                </p:cNvSpPr>
                <p:nvPr/>
              </p:nvSpPr>
              <p:spPr bwMode="auto">
                <a:xfrm>
                  <a:off x="2880" y="4903"/>
                  <a:ext cx="360" cy="360"/>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8" name="Line 86"/>
                <p:cNvSpPr>
                  <a:spLocks noChangeShapeType="1"/>
                </p:cNvSpPr>
                <p:nvPr/>
              </p:nvSpPr>
              <p:spPr bwMode="auto">
                <a:xfrm>
                  <a:off x="3060" y="4676"/>
                  <a:ext cx="1" cy="964"/>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80"/>
              <p:cNvGrpSpPr>
                <a:grpSpLocks/>
              </p:cNvGrpSpPr>
              <p:nvPr/>
            </p:nvGrpSpPr>
            <p:grpSpPr bwMode="auto">
              <a:xfrm>
                <a:off x="2931" y="4183"/>
                <a:ext cx="360" cy="1080"/>
                <a:chOff x="3600" y="4543"/>
                <a:chExt cx="360" cy="1080"/>
              </a:xfrm>
            </p:grpSpPr>
            <p:sp>
              <p:nvSpPr>
                <p:cNvPr id="110676" name="Oval 84"/>
                <p:cNvSpPr>
                  <a:spLocks noChangeArrowheads="1"/>
                </p:cNvSpPr>
                <p:nvPr/>
              </p:nvSpPr>
              <p:spPr bwMode="auto">
                <a:xfrm>
                  <a:off x="3600" y="4903"/>
                  <a:ext cx="360" cy="360"/>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5" name="Line 83"/>
                <p:cNvSpPr>
                  <a:spLocks noChangeShapeType="1"/>
                </p:cNvSpPr>
                <p:nvPr/>
              </p:nvSpPr>
              <p:spPr bwMode="auto">
                <a:xfrm>
                  <a:off x="3600" y="5100"/>
                  <a:ext cx="36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4" name="Line 82"/>
                <p:cNvSpPr>
                  <a:spLocks noChangeShapeType="1"/>
                </p:cNvSpPr>
                <p:nvPr/>
              </p:nvSpPr>
              <p:spPr bwMode="auto">
                <a:xfrm flipV="1">
                  <a:off x="3780" y="4543"/>
                  <a:ext cx="1" cy="36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3" name="Line 81"/>
                <p:cNvSpPr>
                  <a:spLocks noChangeShapeType="1"/>
                </p:cNvSpPr>
                <p:nvPr/>
              </p:nvSpPr>
              <p:spPr bwMode="auto">
                <a:xfrm flipV="1">
                  <a:off x="3779" y="5263"/>
                  <a:ext cx="1" cy="36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75"/>
              <p:cNvGrpSpPr>
                <a:grpSpLocks/>
              </p:cNvGrpSpPr>
              <p:nvPr/>
            </p:nvGrpSpPr>
            <p:grpSpPr bwMode="auto">
              <a:xfrm>
                <a:off x="7373" y="4878"/>
                <a:ext cx="360" cy="1117"/>
                <a:chOff x="3600" y="4543"/>
                <a:chExt cx="360" cy="1117"/>
              </a:xfrm>
            </p:grpSpPr>
            <p:sp>
              <p:nvSpPr>
                <p:cNvPr id="110671" name="Oval 79"/>
                <p:cNvSpPr>
                  <a:spLocks noChangeArrowheads="1"/>
                </p:cNvSpPr>
                <p:nvPr/>
              </p:nvSpPr>
              <p:spPr bwMode="auto">
                <a:xfrm>
                  <a:off x="3600" y="4903"/>
                  <a:ext cx="360" cy="360"/>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0" name="Line 78"/>
                <p:cNvSpPr>
                  <a:spLocks noChangeShapeType="1"/>
                </p:cNvSpPr>
                <p:nvPr/>
              </p:nvSpPr>
              <p:spPr bwMode="auto">
                <a:xfrm>
                  <a:off x="3600" y="5100"/>
                  <a:ext cx="36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9" name="Line 77"/>
                <p:cNvSpPr>
                  <a:spLocks noChangeShapeType="1"/>
                </p:cNvSpPr>
                <p:nvPr/>
              </p:nvSpPr>
              <p:spPr bwMode="auto">
                <a:xfrm flipV="1">
                  <a:off x="3780" y="4543"/>
                  <a:ext cx="1" cy="36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8" name="Line 76"/>
                <p:cNvSpPr>
                  <a:spLocks noChangeShapeType="1"/>
                </p:cNvSpPr>
                <p:nvPr/>
              </p:nvSpPr>
              <p:spPr bwMode="auto">
                <a:xfrm flipV="1">
                  <a:off x="3779" y="5263"/>
                  <a:ext cx="1" cy="397"/>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666" name="Line 74"/>
              <p:cNvSpPr>
                <a:spLocks noChangeShapeType="1"/>
              </p:cNvSpPr>
              <p:nvPr/>
            </p:nvSpPr>
            <p:spPr bwMode="auto">
              <a:xfrm>
                <a:off x="4140" y="5036"/>
                <a:ext cx="720" cy="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5" name="Line 73"/>
              <p:cNvSpPr>
                <a:spLocks noChangeShapeType="1"/>
              </p:cNvSpPr>
              <p:nvPr/>
            </p:nvSpPr>
            <p:spPr bwMode="auto">
              <a:xfrm flipV="1">
                <a:off x="3111" y="3283"/>
                <a:ext cx="1" cy="90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4" name="Line 72"/>
              <p:cNvSpPr>
                <a:spLocks noChangeShapeType="1"/>
              </p:cNvSpPr>
              <p:nvPr/>
            </p:nvSpPr>
            <p:spPr bwMode="auto">
              <a:xfrm flipH="1">
                <a:off x="3128" y="3283"/>
                <a:ext cx="270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3" name="Line 71"/>
              <p:cNvSpPr>
                <a:spLocks noChangeShapeType="1"/>
              </p:cNvSpPr>
              <p:nvPr/>
            </p:nvSpPr>
            <p:spPr bwMode="auto">
              <a:xfrm>
                <a:off x="3111" y="5263"/>
                <a:ext cx="1" cy="72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2" name="Line 70"/>
              <p:cNvSpPr>
                <a:spLocks noChangeShapeType="1"/>
              </p:cNvSpPr>
              <p:nvPr/>
            </p:nvSpPr>
            <p:spPr bwMode="auto">
              <a:xfrm flipV="1">
                <a:off x="5811" y="3283"/>
                <a:ext cx="1209" cy="1569"/>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1" name="Line 69"/>
              <p:cNvSpPr>
                <a:spLocks noChangeShapeType="1"/>
              </p:cNvSpPr>
              <p:nvPr/>
            </p:nvSpPr>
            <p:spPr bwMode="auto">
              <a:xfrm flipV="1">
                <a:off x="5821" y="4363"/>
                <a:ext cx="1199" cy="1603"/>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0" name="Text Box 68"/>
              <p:cNvSpPr txBox="1">
                <a:spLocks noChangeArrowheads="1"/>
              </p:cNvSpPr>
              <p:nvPr/>
            </p:nvSpPr>
            <p:spPr bwMode="auto">
              <a:xfrm>
                <a:off x="6867" y="3643"/>
                <a:ext cx="2160" cy="54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2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to T3Ster channel</a:t>
                </a:r>
                <a:endParaRPr kumimoji="0" lang="hu-HU" altLang="ko-KR" sz="1800" b="0" i="0" u="none" strike="noStrike" cap="none" normalizeH="0" baseline="0" smtClean="0">
                  <a:ln>
                    <a:noFill/>
                  </a:ln>
                  <a:solidFill>
                    <a:schemeClr val="tx1"/>
                  </a:solidFill>
                  <a:effectLst/>
                  <a:latin typeface="Arial" pitchFamily="34" charset="0"/>
                  <a:cs typeface="Arial" pitchFamily="34" charset="0"/>
                </a:endParaRPr>
              </a:p>
            </p:txBody>
          </p:sp>
          <p:sp>
            <p:nvSpPr>
              <p:cNvPr id="110659" name="Text Box 67"/>
              <p:cNvSpPr txBox="1">
                <a:spLocks noChangeArrowheads="1"/>
              </p:cNvSpPr>
              <p:nvPr/>
            </p:nvSpPr>
            <p:spPr bwMode="auto">
              <a:xfrm>
                <a:off x="7803" y="5202"/>
                <a:ext cx="1031" cy="54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4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sense</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658" name="Text Box 66"/>
              <p:cNvSpPr txBox="1">
                <a:spLocks noChangeArrowheads="1"/>
              </p:cNvSpPr>
              <p:nvPr/>
            </p:nvSpPr>
            <p:spPr bwMode="auto">
              <a:xfrm>
                <a:off x="2092" y="4455"/>
                <a:ext cx="900" cy="54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4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force</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657" name="Line 65"/>
              <p:cNvSpPr>
                <a:spLocks noChangeShapeType="1"/>
              </p:cNvSpPr>
              <p:nvPr/>
            </p:nvSpPr>
            <p:spPr bwMode="auto">
              <a:xfrm flipV="1">
                <a:off x="2829" y="4390"/>
                <a:ext cx="1" cy="720"/>
              </a:xfrm>
              <a:prstGeom prst="line">
                <a:avLst/>
              </a:prstGeom>
              <a:noFill/>
              <a:ln w="31750">
                <a:solidFill>
                  <a:srgbClr val="C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10656" name="Line 64"/>
              <p:cNvSpPr>
                <a:spLocks noChangeShapeType="1"/>
              </p:cNvSpPr>
              <p:nvPr/>
            </p:nvSpPr>
            <p:spPr bwMode="auto">
              <a:xfrm>
                <a:off x="7825" y="5066"/>
                <a:ext cx="1" cy="720"/>
              </a:xfrm>
              <a:prstGeom prst="line">
                <a:avLst/>
              </a:prstGeom>
              <a:noFill/>
              <a:ln w="31750">
                <a:solidFill>
                  <a:srgbClr val="6666FF"/>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10655" name="Text Box 63"/>
              <p:cNvSpPr txBox="1">
                <a:spLocks noChangeArrowheads="1"/>
              </p:cNvSpPr>
              <p:nvPr/>
            </p:nvSpPr>
            <p:spPr bwMode="auto">
              <a:xfrm>
                <a:off x="3572" y="4774"/>
                <a:ext cx="720" cy="54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hu-HU" altLang="ko-KR" sz="1400" dirty="0" smtClean="0">
                    <a:latin typeface="Times New Roman" pitchFamily="18" charset="0"/>
                    <a:ea typeface="Batang" pitchFamily="18" charset="-127"/>
                    <a:cs typeface="Times New Roman" pitchFamily="18" charset="0"/>
                  </a:rPr>
                  <a:t>V</a:t>
                </a:r>
                <a:r>
                  <a:rPr kumimoji="0" lang="hu-HU" altLang="ko-KR" sz="1400" b="0"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G</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8" name="Group 58"/>
              <p:cNvGrpSpPr>
                <a:grpSpLocks/>
              </p:cNvGrpSpPr>
              <p:nvPr/>
            </p:nvGrpSpPr>
            <p:grpSpPr bwMode="auto">
              <a:xfrm>
                <a:off x="5563" y="6207"/>
                <a:ext cx="540" cy="201"/>
                <a:chOff x="6660" y="6197"/>
                <a:chExt cx="540" cy="201"/>
              </a:xfrm>
            </p:grpSpPr>
            <p:sp>
              <p:nvSpPr>
                <p:cNvPr id="110654" name="Line 62"/>
                <p:cNvSpPr>
                  <a:spLocks noChangeShapeType="1"/>
                </p:cNvSpPr>
                <p:nvPr/>
              </p:nvSpPr>
              <p:spPr bwMode="auto">
                <a:xfrm>
                  <a:off x="6660" y="6197"/>
                  <a:ext cx="540" cy="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53" name="Line 61"/>
                <p:cNvSpPr>
                  <a:spLocks noChangeShapeType="1"/>
                </p:cNvSpPr>
                <p:nvPr/>
              </p:nvSpPr>
              <p:spPr bwMode="auto">
                <a:xfrm>
                  <a:off x="6755" y="6292"/>
                  <a:ext cx="36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52" name="Line 60"/>
                <p:cNvSpPr>
                  <a:spLocks noChangeShapeType="1"/>
                </p:cNvSpPr>
                <p:nvPr/>
              </p:nvSpPr>
              <p:spPr bwMode="auto">
                <a:xfrm>
                  <a:off x="6850" y="6397"/>
                  <a:ext cx="18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cxnSp>
          <p:nvCxnSpPr>
            <p:cNvPr id="53" name="Straight Arrow Connector 52"/>
            <p:cNvCxnSpPr/>
            <p:nvPr/>
          </p:nvCxnSpPr>
          <p:spPr>
            <a:xfrm flipV="1">
              <a:off x="5872758" y="1758950"/>
              <a:ext cx="1042392" cy="640128"/>
            </a:xfrm>
            <a:prstGeom prst="straightConnector1">
              <a:avLst/>
            </a:prstGeom>
            <a:noFill/>
            <a:ln w="19050" cap="flat" cmpd="sng" algn="ctr">
              <a:solidFill>
                <a:srgbClr val="333333"/>
              </a:solidFill>
              <a:prstDash val="dash"/>
              <a:tailEnd type="arrow"/>
            </a:ln>
            <a:effectLst/>
          </p:spPr>
        </p:cxnSp>
      </p:grpSp>
      <p:sp>
        <p:nvSpPr>
          <p:cNvPr id="51" name="Line 92"/>
          <p:cNvSpPr>
            <a:spLocks noChangeShapeType="1"/>
          </p:cNvSpPr>
          <p:nvPr/>
        </p:nvSpPr>
        <p:spPr bwMode="auto">
          <a:xfrm>
            <a:off x="7113079" y="1622825"/>
            <a:ext cx="713" cy="525660"/>
          </a:xfrm>
          <a:prstGeom prst="line">
            <a:avLst/>
          </a:prstGeom>
          <a:noFill/>
          <a:ln w="19050">
            <a:solidFill>
              <a:srgbClr val="000000"/>
            </a:solidFill>
            <a:round/>
            <a:headEnd type="oval"/>
            <a:tailEnd/>
          </a:ln>
        </p:spPr>
        <p:txBody>
          <a:bodyPr vert="horz" wrap="square" lIns="91440" tIns="45720" rIns="91440" bIns="45720" numCol="1" anchor="t" anchorCtr="0" compatLnSpc="1">
            <a:prstTxWarp prst="textNoShape">
              <a:avLst/>
            </a:prstTxWarp>
          </a:bodyPr>
          <a:lstStyle/>
          <a:p>
            <a:endParaRPr lang="en-US"/>
          </a:p>
        </p:txBody>
      </p:sp>
      <p:sp>
        <p:nvSpPr>
          <p:cNvPr id="52" name="TextBox 51"/>
          <p:cNvSpPr txBox="1"/>
          <p:nvPr/>
        </p:nvSpPr>
        <p:spPr>
          <a:xfrm>
            <a:off x="5326380" y="1485900"/>
            <a:ext cx="1143000" cy="400110"/>
          </a:xfrm>
          <a:prstGeom prst="rect">
            <a:avLst/>
          </a:prstGeom>
          <a:noFill/>
        </p:spPr>
        <p:txBody>
          <a:bodyPr wrap="square" rtlCol="0">
            <a:spAutoFit/>
          </a:bodyPr>
          <a:lstStyle/>
          <a:p>
            <a:r>
              <a:rPr lang="en-US" sz="2000" dirty="0" smtClean="0">
                <a:solidFill>
                  <a:srgbClr val="C00000"/>
                </a:solidFill>
              </a:rPr>
              <a:t>heating</a:t>
            </a:r>
            <a:endParaRPr lang="en-US" sz="2000"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3161</a:t>
            </a:r>
            <a:br>
              <a:rPr lang="en-US" dirty="0" smtClean="0"/>
            </a:br>
            <a:r>
              <a:rPr lang="en-US" dirty="0" smtClean="0"/>
              <a:t>Using the new </a:t>
            </a:r>
            <a:r>
              <a:rPr lang="en-US" dirty="0" smtClean="0">
                <a:solidFill>
                  <a:srgbClr val="FF0000"/>
                </a:solidFill>
              </a:rPr>
              <a:t>LS200A/10V</a:t>
            </a:r>
            <a:r>
              <a:rPr lang="en-US" dirty="0" smtClean="0"/>
              <a:t> boosters</a:t>
            </a:r>
            <a:endParaRPr lang="en-US" dirty="0"/>
          </a:p>
        </p:txBody>
      </p:sp>
      <p:sp>
        <p:nvSpPr>
          <p:cNvPr id="3" name="Content Placeholder 2"/>
          <p:cNvSpPr>
            <a:spLocks noGrp="1"/>
          </p:cNvSpPr>
          <p:nvPr>
            <p:ph idx="1"/>
          </p:nvPr>
        </p:nvSpPr>
        <p:spPr>
          <a:xfrm>
            <a:off x="-1" y="1316038"/>
            <a:ext cx="4387851" cy="5070475"/>
          </a:xfrm>
        </p:spPr>
        <p:txBody>
          <a:bodyPr/>
          <a:lstStyle/>
          <a:p>
            <a:r>
              <a:rPr lang="hu-HU" sz="2000" dirty="0" smtClean="0"/>
              <a:t>V</a:t>
            </a:r>
            <a:r>
              <a:rPr lang="en-US" sz="2000" baseline="-25000" dirty="0" smtClean="0"/>
              <a:t>G</a:t>
            </a:r>
            <a:r>
              <a:rPr lang="en-US" sz="2000" dirty="0" smtClean="0"/>
              <a:t> opens the power MOS transistor and high current is used for heating on </a:t>
            </a:r>
            <a:r>
              <a:rPr lang="en-US" sz="2000" dirty="0" err="1" smtClean="0"/>
              <a:t>R</a:t>
            </a:r>
            <a:r>
              <a:rPr lang="en-US" sz="2000" baseline="-25000" dirty="0" err="1" smtClean="0"/>
              <a:t>DSon</a:t>
            </a:r>
            <a:endParaRPr lang="en-US" sz="2000" baseline="-25000" dirty="0" smtClean="0"/>
          </a:p>
          <a:p>
            <a:r>
              <a:rPr lang="en-US" sz="2000" dirty="0" smtClean="0"/>
              <a:t>In measurement phase </a:t>
            </a:r>
            <a:r>
              <a:rPr lang="hu-HU" sz="2000" dirty="0" smtClean="0"/>
              <a:t>V</a:t>
            </a:r>
            <a:r>
              <a:rPr lang="en-US" sz="2000" baseline="-25000" dirty="0" smtClean="0"/>
              <a:t>G</a:t>
            </a:r>
            <a:r>
              <a:rPr lang="en-US" sz="2000" dirty="0" smtClean="0"/>
              <a:t> switched to 0 and reverse diode opened for sensing</a:t>
            </a:r>
            <a:endParaRPr lang="hu-HU" sz="2000" dirty="0" smtClean="0"/>
          </a:p>
          <a:p>
            <a:r>
              <a:rPr lang="en-US" sz="2000" dirty="0" smtClean="0"/>
              <a:t>The negative sense current is taken from T3Ster. </a:t>
            </a:r>
            <a:br>
              <a:rPr lang="en-US" sz="2000" dirty="0" smtClean="0"/>
            </a:br>
            <a:r>
              <a:rPr lang="hu-HU" sz="2000" dirty="0" smtClean="0">
                <a:solidFill>
                  <a:srgbClr val="6666FF"/>
                </a:solidFill>
              </a:rPr>
              <a:t>V</a:t>
            </a:r>
            <a:r>
              <a:rPr lang="en-US" sz="2000" baseline="-25000" dirty="0" smtClean="0">
                <a:solidFill>
                  <a:srgbClr val="6666FF"/>
                </a:solidFill>
              </a:rPr>
              <a:t>diode</a:t>
            </a:r>
            <a:r>
              <a:rPr lang="en-US" sz="2000" dirty="0" smtClean="0">
                <a:solidFill>
                  <a:srgbClr val="6666FF"/>
                </a:solidFill>
              </a:rPr>
              <a:t>≈-0.5V</a:t>
            </a:r>
          </a:p>
          <a:p>
            <a:endParaRPr lang="hu-HU" dirty="0" smtClean="0"/>
          </a:p>
        </p:txBody>
      </p:sp>
      <p:sp>
        <p:nvSpPr>
          <p:cNvPr id="110638" name="Rectangle 4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0689" name="Rectangle 9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5"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46"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12</a:t>
            </a:fld>
            <a:endParaRPr lang="en-US" dirty="0"/>
          </a:p>
        </p:txBody>
      </p:sp>
      <p:pic>
        <p:nvPicPr>
          <p:cNvPr id="50" name="Picture 1"/>
          <p:cNvPicPr>
            <a:picLocks noChangeAspect="1" noChangeArrowheads="1"/>
          </p:cNvPicPr>
          <p:nvPr/>
        </p:nvPicPr>
        <p:blipFill>
          <a:blip r:embed="rId3" cstate="email"/>
          <a:srcRect/>
          <a:stretch>
            <a:fillRect/>
          </a:stretch>
        </p:blipFill>
        <p:spPr bwMode="auto">
          <a:xfrm>
            <a:off x="4816759" y="3543975"/>
            <a:ext cx="3673125" cy="2891330"/>
          </a:xfrm>
          <a:prstGeom prst="rect">
            <a:avLst/>
          </a:prstGeom>
          <a:noFill/>
          <a:ln w="3175">
            <a:solidFill>
              <a:schemeClr val="tx1"/>
            </a:solidFill>
            <a:miter lim="800000"/>
            <a:headEnd/>
            <a:tailEnd/>
          </a:ln>
        </p:spPr>
      </p:pic>
      <p:grpSp>
        <p:nvGrpSpPr>
          <p:cNvPr id="4" name="Group 58"/>
          <p:cNvGrpSpPr/>
          <p:nvPr/>
        </p:nvGrpSpPr>
        <p:grpSpPr>
          <a:xfrm>
            <a:off x="4452003" y="1124699"/>
            <a:ext cx="4947991" cy="2736000"/>
            <a:chOff x="4452003" y="1124699"/>
            <a:chExt cx="4947991" cy="2736000"/>
          </a:xfrm>
        </p:grpSpPr>
        <p:grpSp>
          <p:nvGrpSpPr>
            <p:cNvPr id="5" name="Group 56"/>
            <p:cNvGrpSpPr>
              <a:grpSpLocks noChangeAspect="1"/>
            </p:cNvGrpSpPr>
            <p:nvPr/>
          </p:nvGrpSpPr>
          <p:grpSpPr bwMode="auto">
            <a:xfrm>
              <a:off x="4452003" y="1124699"/>
              <a:ext cx="4947991" cy="2736000"/>
              <a:chOff x="2092" y="3103"/>
              <a:chExt cx="6935" cy="3836"/>
            </a:xfrm>
          </p:grpSpPr>
          <p:sp>
            <p:nvSpPr>
              <p:cNvPr id="110688" name="AutoShape 96"/>
              <p:cNvSpPr>
                <a:spLocks noChangeAspect="1" noChangeArrowheads="1" noTextEdit="1"/>
              </p:cNvSpPr>
              <p:nvPr/>
            </p:nvSpPr>
            <p:spPr bwMode="auto">
              <a:xfrm>
                <a:off x="2160" y="3103"/>
                <a:ext cx="6867" cy="3836"/>
              </a:xfrm>
              <a:prstGeom prst="rect">
                <a:avLst/>
              </a:prstGeom>
              <a:noFill/>
              <a:ln w="19050">
                <a:noFill/>
              </a:ln>
            </p:spPr>
            <p:txBody>
              <a:bodyPr vert="horz" wrap="square" lIns="91440" tIns="45720" rIns="91440" bIns="45720" numCol="1" anchor="t" anchorCtr="0" compatLnSpc="1">
                <a:prstTxWarp prst="textNoShape">
                  <a:avLst/>
                </a:prstTxWarp>
              </a:bodyPr>
              <a:lstStyle/>
              <a:p>
                <a:endParaRPr lang="en-US"/>
              </a:p>
            </p:txBody>
          </p:sp>
          <p:pic>
            <p:nvPicPr>
              <p:cNvPr id="110687" name="Picture 95" descr="FETN"/>
              <p:cNvPicPr>
                <a:picLocks noChangeAspect="1" noChangeArrowheads="1"/>
              </p:cNvPicPr>
              <p:nvPr/>
            </p:nvPicPr>
            <p:blipFill>
              <a:blip r:embed="rId4" cstate="email"/>
              <a:srcRect/>
              <a:stretch>
                <a:fillRect/>
              </a:stretch>
            </p:blipFill>
            <p:spPr bwMode="auto">
              <a:xfrm>
                <a:off x="5220" y="5083"/>
                <a:ext cx="720" cy="717"/>
              </a:xfrm>
              <a:prstGeom prst="rect">
                <a:avLst/>
              </a:prstGeom>
              <a:noFill/>
              <a:ln w="19050">
                <a:noFill/>
              </a:ln>
            </p:spPr>
          </p:pic>
          <p:sp>
            <p:nvSpPr>
              <p:cNvPr id="110686" name="Line 94"/>
              <p:cNvSpPr>
                <a:spLocks noChangeShapeType="1"/>
              </p:cNvSpPr>
              <p:nvPr/>
            </p:nvSpPr>
            <p:spPr bwMode="auto">
              <a:xfrm flipH="1">
                <a:off x="4860" y="5431"/>
                <a:ext cx="495" cy="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5" name="Line 93"/>
              <p:cNvSpPr>
                <a:spLocks noChangeShapeType="1"/>
              </p:cNvSpPr>
              <p:nvPr/>
            </p:nvSpPr>
            <p:spPr bwMode="auto">
              <a:xfrm flipV="1">
                <a:off x="4847" y="5036"/>
                <a:ext cx="1" cy="397"/>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4" name="Line 92"/>
              <p:cNvSpPr>
                <a:spLocks noChangeShapeType="1"/>
              </p:cNvSpPr>
              <p:nvPr/>
            </p:nvSpPr>
            <p:spPr bwMode="auto">
              <a:xfrm>
                <a:off x="5812" y="4355"/>
                <a:ext cx="1" cy="737"/>
              </a:xfrm>
              <a:prstGeom prst="line">
                <a:avLst/>
              </a:prstGeom>
              <a:noFill/>
              <a:ln w="19050">
                <a:solidFill>
                  <a:srgbClr val="000000"/>
                </a:solidFill>
                <a:round/>
                <a:headEnd type="oval"/>
                <a:tailEnd/>
              </a:ln>
            </p:spPr>
            <p:txBody>
              <a:bodyPr vert="horz" wrap="square" lIns="91440" tIns="45720" rIns="91440" bIns="45720" numCol="1" anchor="t" anchorCtr="0" compatLnSpc="1">
                <a:prstTxWarp prst="textNoShape">
                  <a:avLst/>
                </a:prstTxWarp>
              </a:bodyPr>
              <a:lstStyle/>
              <a:p>
                <a:endParaRPr lang="en-US"/>
              </a:p>
            </p:txBody>
          </p:sp>
          <p:sp>
            <p:nvSpPr>
              <p:cNvPr id="110683" name="Line 91"/>
              <p:cNvSpPr>
                <a:spLocks noChangeShapeType="1"/>
              </p:cNvSpPr>
              <p:nvPr/>
            </p:nvSpPr>
            <p:spPr bwMode="auto">
              <a:xfrm>
                <a:off x="5828" y="5795"/>
                <a:ext cx="1" cy="397"/>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2" name="Line 90"/>
              <p:cNvSpPr>
                <a:spLocks noChangeShapeType="1"/>
              </p:cNvSpPr>
              <p:nvPr/>
            </p:nvSpPr>
            <p:spPr bwMode="auto">
              <a:xfrm flipV="1">
                <a:off x="3105" y="5985"/>
                <a:ext cx="4445"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1" name="Line 89"/>
              <p:cNvSpPr>
                <a:spLocks noChangeShapeType="1"/>
              </p:cNvSpPr>
              <p:nvPr/>
            </p:nvSpPr>
            <p:spPr bwMode="auto">
              <a:xfrm>
                <a:off x="5835" y="4859"/>
                <a:ext cx="1732"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80" name="Line 88"/>
              <p:cNvSpPr>
                <a:spLocks noChangeShapeType="1"/>
              </p:cNvSpPr>
              <p:nvPr/>
            </p:nvSpPr>
            <p:spPr bwMode="auto">
              <a:xfrm>
                <a:off x="5828" y="3283"/>
                <a:ext cx="1" cy="54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85"/>
              <p:cNvGrpSpPr>
                <a:grpSpLocks/>
              </p:cNvGrpSpPr>
              <p:nvPr/>
            </p:nvGrpSpPr>
            <p:grpSpPr bwMode="auto">
              <a:xfrm>
                <a:off x="3960" y="5039"/>
                <a:ext cx="360" cy="964"/>
                <a:chOff x="2880" y="4676"/>
                <a:chExt cx="360" cy="964"/>
              </a:xfrm>
            </p:grpSpPr>
            <p:sp>
              <p:nvSpPr>
                <p:cNvPr id="110679" name="Oval 87"/>
                <p:cNvSpPr>
                  <a:spLocks noChangeArrowheads="1"/>
                </p:cNvSpPr>
                <p:nvPr/>
              </p:nvSpPr>
              <p:spPr bwMode="auto">
                <a:xfrm>
                  <a:off x="2880" y="4903"/>
                  <a:ext cx="360" cy="360"/>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8" name="Line 86"/>
                <p:cNvSpPr>
                  <a:spLocks noChangeShapeType="1"/>
                </p:cNvSpPr>
                <p:nvPr/>
              </p:nvSpPr>
              <p:spPr bwMode="auto">
                <a:xfrm>
                  <a:off x="3060" y="4676"/>
                  <a:ext cx="1" cy="964"/>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80"/>
              <p:cNvGrpSpPr>
                <a:grpSpLocks/>
              </p:cNvGrpSpPr>
              <p:nvPr/>
            </p:nvGrpSpPr>
            <p:grpSpPr bwMode="auto">
              <a:xfrm>
                <a:off x="2931" y="4183"/>
                <a:ext cx="360" cy="1080"/>
                <a:chOff x="3600" y="4543"/>
                <a:chExt cx="360" cy="1080"/>
              </a:xfrm>
            </p:grpSpPr>
            <p:sp>
              <p:nvSpPr>
                <p:cNvPr id="110676" name="Oval 84"/>
                <p:cNvSpPr>
                  <a:spLocks noChangeArrowheads="1"/>
                </p:cNvSpPr>
                <p:nvPr/>
              </p:nvSpPr>
              <p:spPr bwMode="auto">
                <a:xfrm>
                  <a:off x="3600" y="4903"/>
                  <a:ext cx="360" cy="360"/>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5" name="Line 83"/>
                <p:cNvSpPr>
                  <a:spLocks noChangeShapeType="1"/>
                </p:cNvSpPr>
                <p:nvPr/>
              </p:nvSpPr>
              <p:spPr bwMode="auto">
                <a:xfrm>
                  <a:off x="3600" y="5100"/>
                  <a:ext cx="36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4" name="Line 82"/>
                <p:cNvSpPr>
                  <a:spLocks noChangeShapeType="1"/>
                </p:cNvSpPr>
                <p:nvPr/>
              </p:nvSpPr>
              <p:spPr bwMode="auto">
                <a:xfrm flipV="1">
                  <a:off x="3780" y="4543"/>
                  <a:ext cx="1" cy="36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3" name="Line 81"/>
                <p:cNvSpPr>
                  <a:spLocks noChangeShapeType="1"/>
                </p:cNvSpPr>
                <p:nvPr/>
              </p:nvSpPr>
              <p:spPr bwMode="auto">
                <a:xfrm flipV="1">
                  <a:off x="3779" y="5263"/>
                  <a:ext cx="1" cy="36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75"/>
              <p:cNvGrpSpPr>
                <a:grpSpLocks/>
              </p:cNvGrpSpPr>
              <p:nvPr/>
            </p:nvGrpSpPr>
            <p:grpSpPr bwMode="auto">
              <a:xfrm>
                <a:off x="7373" y="4878"/>
                <a:ext cx="360" cy="1117"/>
                <a:chOff x="3600" y="4543"/>
                <a:chExt cx="360" cy="1117"/>
              </a:xfrm>
            </p:grpSpPr>
            <p:sp>
              <p:nvSpPr>
                <p:cNvPr id="110671" name="Oval 79"/>
                <p:cNvSpPr>
                  <a:spLocks noChangeArrowheads="1"/>
                </p:cNvSpPr>
                <p:nvPr/>
              </p:nvSpPr>
              <p:spPr bwMode="auto">
                <a:xfrm>
                  <a:off x="3600" y="4903"/>
                  <a:ext cx="360" cy="360"/>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70" name="Line 78"/>
                <p:cNvSpPr>
                  <a:spLocks noChangeShapeType="1"/>
                </p:cNvSpPr>
                <p:nvPr/>
              </p:nvSpPr>
              <p:spPr bwMode="auto">
                <a:xfrm>
                  <a:off x="3600" y="5100"/>
                  <a:ext cx="36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9" name="Line 77"/>
                <p:cNvSpPr>
                  <a:spLocks noChangeShapeType="1"/>
                </p:cNvSpPr>
                <p:nvPr/>
              </p:nvSpPr>
              <p:spPr bwMode="auto">
                <a:xfrm flipV="1">
                  <a:off x="3780" y="4543"/>
                  <a:ext cx="1" cy="36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8" name="Line 76"/>
                <p:cNvSpPr>
                  <a:spLocks noChangeShapeType="1"/>
                </p:cNvSpPr>
                <p:nvPr/>
              </p:nvSpPr>
              <p:spPr bwMode="auto">
                <a:xfrm flipV="1">
                  <a:off x="3779" y="5263"/>
                  <a:ext cx="1" cy="397"/>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666" name="Line 74"/>
              <p:cNvSpPr>
                <a:spLocks noChangeShapeType="1"/>
              </p:cNvSpPr>
              <p:nvPr/>
            </p:nvSpPr>
            <p:spPr bwMode="auto">
              <a:xfrm>
                <a:off x="4140" y="5036"/>
                <a:ext cx="720" cy="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5" name="Line 73"/>
              <p:cNvSpPr>
                <a:spLocks noChangeShapeType="1"/>
              </p:cNvSpPr>
              <p:nvPr/>
            </p:nvSpPr>
            <p:spPr bwMode="auto">
              <a:xfrm flipV="1">
                <a:off x="3111" y="3283"/>
                <a:ext cx="1" cy="90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4" name="Line 72"/>
              <p:cNvSpPr>
                <a:spLocks noChangeShapeType="1"/>
              </p:cNvSpPr>
              <p:nvPr/>
            </p:nvSpPr>
            <p:spPr bwMode="auto">
              <a:xfrm flipH="1">
                <a:off x="3128" y="3283"/>
                <a:ext cx="270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3" name="Line 71"/>
              <p:cNvSpPr>
                <a:spLocks noChangeShapeType="1"/>
              </p:cNvSpPr>
              <p:nvPr/>
            </p:nvSpPr>
            <p:spPr bwMode="auto">
              <a:xfrm>
                <a:off x="3111" y="5263"/>
                <a:ext cx="1" cy="72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2" name="Line 70"/>
              <p:cNvSpPr>
                <a:spLocks noChangeShapeType="1"/>
              </p:cNvSpPr>
              <p:nvPr/>
            </p:nvSpPr>
            <p:spPr bwMode="auto">
              <a:xfrm flipV="1">
                <a:off x="5811" y="3283"/>
                <a:ext cx="1209" cy="1569"/>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1" name="Line 69"/>
              <p:cNvSpPr>
                <a:spLocks noChangeShapeType="1"/>
              </p:cNvSpPr>
              <p:nvPr/>
            </p:nvSpPr>
            <p:spPr bwMode="auto">
              <a:xfrm flipV="1">
                <a:off x="5821" y="4363"/>
                <a:ext cx="1199" cy="1603"/>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60" name="Text Box 68"/>
              <p:cNvSpPr txBox="1">
                <a:spLocks noChangeArrowheads="1"/>
              </p:cNvSpPr>
              <p:nvPr/>
            </p:nvSpPr>
            <p:spPr bwMode="auto">
              <a:xfrm>
                <a:off x="6867" y="3643"/>
                <a:ext cx="2160" cy="54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2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to T3Ster channel</a:t>
                </a:r>
                <a:endParaRPr kumimoji="0" lang="hu-HU" altLang="ko-KR" sz="1800" b="0" i="0" u="none" strike="noStrike" cap="none" normalizeH="0" baseline="0" smtClean="0">
                  <a:ln>
                    <a:noFill/>
                  </a:ln>
                  <a:solidFill>
                    <a:schemeClr val="tx1"/>
                  </a:solidFill>
                  <a:effectLst/>
                  <a:latin typeface="Arial" pitchFamily="34" charset="0"/>
                  <a:cs typeface="Arial" pitchFamily="34" charset="0"/>
                </a:endParaRPr>
              </a:p>
            </p:txBody>
          </p:sp>
          <p:sp>
            <p:nvSpPr>
              <p:cNvPr id="110659" name="Text Box 67"/>
              <p:cNvSpPr txBox="1">
                <a:spLocks noChangeArrowheads="1"/>
              </p:cNvSpPr>
              <p:nvPr/>
            </p:nvSpPr>
            <p:spPr bwMode="auto">
              <a:xfrm>
                <a:off x="7803" y="5202"/>
                <a:ext cx="1031" cy="54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4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sense</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658" name="Text Box 66"/>
              <p:cNvSpPr txBox="1">
                <a:spLocks noChangeArrowheads="1"/>
              </p:cNvSpPr>
              <p:nvPr/>
            </p:nvSpPr>
            <p:spPr bwMode="auto">
              <a:xfrm>
                <a:off x="2092" y="4455"/>
                <a:ext cx="900" cy="54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ko-KR" sz="1400" b="0" i="0" u="none" strike="noStrike" cap="none" normalizeH="0" baseline="0" dirty="0" err="1" smtClean="0">
                    <a:ln>
                      <a:noFill/>
                    </a:ln>
                    <a:solidFill>
                      <a:schemeClr val="tx1"/>
                    </a:solidFill>
                    <a:effectLst/>
                    <a:latin typeface="Times New Roman" pitchFamily="18" charset="0"/>
                    <a:ea typeface="Batang" pitchFamily="18" charset="-127"/>
                    <a:cs typeface="Times New Roman" pitchFamily="18" charset="0"/>
                  </a:rPr>
                  <a:t>I</a:t>
                </a:r>
                <a:r>
                  <a:rPr kumimoji="0" lang="hu-HU" altLang="ko-KR" sz="1400" b="0" i="0" u="none" strike="noStrike" cap="none" normalizeH="0" baseline="-30000" dirty="0" err="1" smtClean="0">
                    <a:ln>
                      <a:noFill/>
                    </a:ln>
                    <a:solidFill>
                      <a:schemeClr val="tx1"/>
                    </a:solidFill>
                    <a:effectLst/>
                    <a:latin typeface="Times New Roman" pitchFamily="18" charset="0"/>
                    <a:ea typeface="Batang" pitchFamily="18" charset="-127"/>
                    <a:cs typeface="Times New Roman" pitchFamily="18" charset="0"/>
                  </a:rPr>
                  <a:t>force</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657" name="Line 65"/>
              <p:cNvSpPr>
                <a:spLocks noChangeShapeType="1"/>
              </p:cNvSpPr>
              <p:nvPr/>
            </p:nvSpPr>
            <p:spPr bwMode="auto">
              <a:xfrm flipV="1">
                <a:off x="2829" y="4390"/>
                <a:ext cx="1" cy="720"/>
              </a:xfrm>
              <a:prstGeom prst="line">
                <a:avLst/>
              </a:prstGeom>
              <a:noFill/>
              <a:ln w="31750">
                <a:solidFill>
                  <a:srgbClr val="C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10656" name="Line 64"/>
              <p:cNvSpPr>
                <a:spLocks noChangeShapeType="1"/>
              </p:cNvSpPr>
              <p:nvPr/>
            </p:nvSpPr>
            <p:spPr bwMode="auto">
              <a:xfrm>
                <a:off x="7825" y="5066"/>
                <a:ext cx="1" cy="720"/>
              </a:xfrm>
              <a:prstGeom prst="line">
                <a:avLst/>
              </a:prstGeom>
              <a:noFill/>
              <a:ln w="31750">
                <a:solidFill>
                  <a:srgbClr val="6666FF"/>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10655" name="Text Box 63"/>
              <p:cNvSpPr txBox="1">
                <a:spLocks noChangeArrowheads="1"/>
              </p:cNvSpPr>
              <p:nvPr/>
            </p:nvSpPr>
            <p:spPr bwMode="auto">
              <a:xfrm>
                <a:off x="3572" y="4774"/>
                <a:ext cx="720" cy="54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hu-HU" altLang="ko-KR" sz="1400" dirty="0" smtClean="0">
                    <a:latin typeface="Times New Roman" pitchFamily="18" charset="0"/>
                    <a:ea typeface="Batang" pitchFamily="18" charset="-127"/>
                    <a:cs typeface="Times New Roman" pitchFamily="18" charset="0"/>
                  </a:rPr>
                  <a:t>V</a:t>
                </a:r>
                <a:r>
                  <a:rPr kumimoji="0" lang="hu-HU" altLang="ko-KR" sz="1400" b="0" i="0" u="none" strike="noStrike" cap="none" normalizeH="0" baseline="-30000" dirty="0" smtClean="0">
                    <a:ln>
                      <a:noFill/>
                    </a:ln>
                    <a:solidFill>
                      <a:schemeClr val="tx1"/>
                    </a:solidFill>
                    <a:effectLst/>
                    <a:latin typeface="Times New Roman" pitchFamily="18" charset="0"/>
                    <a:ea typeface="Batang" pitchFamily="18" charset="-127"/>
                    <a:cs typeface="Times New Roman" pitchFamily="18" charset="0"/>
                  </a:rPr>
                  <a:t>G</a:t>
                </a:r>
                <a:endParaRPr kumimoji="0" lang="hu-HU" altLang="ko-KR" sz="14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9" name="Group 58"/>
              <p:cNvGrpSpPr>
                <a:grpSpLocks/>
              </p:cNvGrpSpPr>
              <p:nvPr/>
            </p:nvGrpSpPr>
            <p:grpSpPr bwMode="auto">
              <a:xfrm>
                <a:off x="5563" y="6207"/>
                <a:ext cx="540" cy="201"/>
                <a:chOff x="6660" y="6197"/>
                <a:chExt cx="540" cy="201"/>
              </a:xfrm>
            </p:grpSpPr>
            <p:sp>
              <p:nvSpPr>
                <p:cNvPr id="110654" name="Line 62"/>
                <p:cNvSpPr>
                  <a:spLocks noChangeShapeType="1"/>
                </p:cNvSpPr>
                <p:nvPr/>
              </p:nvSpPr>
              <p:spPr bwMode="auto">
                <a:xfrm>
                  <a:off x="6660" y="6197"/>
                  <a:ext cx="540" cy="0"/>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53" name="Line 61"/>
                <p:cNvSpPr>
                  <a:spLocks noChangeShapeType="1"/>
                </p:cNvSpPr>
                <p:nvPr/>
              </p:nvSpPr>
              <p:spPr bwMode="auto">
                <a:xfrm>
                  <a:off x="6755" y="6292"/>
                  <a:ext cx="36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52" name="Line 60"/>
                <p:cNvSpPr>
                  <a:spLocks noChangeShapeType="1"/>
                </p:cNvSpPr>
                <p:nvPr/>
              </p:nvSpPr>
              <p:spPr bwMode="auto">
                <a:xfrm>
                  <a:off x="6850" y="6397"/>
                  <a:ext cx="180" cy="1"/>
                </a:xfrm>
                <a:prstGeom prst="lin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0649" name="Line 57"/>
              <p:cNvSpPr>
                <a:spLocks noChangeShapeType="1"/>
              </p:cNvSpPr>
              <p:nvPr/>
            </p:nvSpPr>
            <p:spPr bwMode="auto">
              <a:xfrm flipV="1">
                <a:off x="5604" y="3806"/>
                <a:ext cx="223" cy="480"/>
              </a:xfrm>
              <a:prstGeom prst="line">
                <a:avLst/>
              </a:prstGeom>
              <a:noFill/>
              <a:ln w="19050">
                <a:solidFill>
                  <a:srgbClr val="000000"/>
                </a:solidFill>
                <a:round/>
                <a:headEnd type="none"/>
                <a:tailEnd type="oval"/>
              </a:ln>
            </p:spPr>
            <p:txBody>
              <a:bodyPr vert="horz" wrap="square" lIns="91440" tIns="45720" rIns="91440" bIns="45720" numCol="1" anchor="t" anchorCtr="0" compatLnSpc="1">
                <a:prstTxWarp prst="textNoShape">
                  <a:avLst/>
                </a:prstTxWarp>
              </a:bodyPr>
              <a:lstStyle/>
              <a:p>
                <a:endParaRPr lang="en-US"/>
              </a:p>
            </p:txBody>
          </p:sp>
        </p:grpSp>
        <p:cxnSp>
          <p:nvCxnSpPr>
            <p:cNvPr id="53" name="Straight Arrow Connector 52"/>
            <p:cNvCxnSpPr/>
            <p:nvPr/>
          </p:nvCxnSpPr>
          <p:spPr>
            <a:xfrm flipV="1">
              <a:off x="5872758" y="1758950"/>
              <a:ext cx="1042392" cy="640128"/>
            </a:xfrm>
            <a:prstGeom prst="straightConnector1">
              <a:avLst/>
            </a:prstGeom>
            <a:noFill/>
            <a:ln w="19050" cap="flat" cmpd="sng" algn="ctr">
              <a:solidFill>
                <a:srgbClr val="333333"/>
              </a:solidFill>
              <a:prstDash val="dash"/>
              <a:tailEnd type="arrow"/>
            </a:ln>
            <a:effectLst/>
          </p:spPr>
        </p:cxnSp>
      </p:grpSp>
      <p:sp>
        <p:nvSpPr>
          <p:cNvPr id="51" name="Rectangle 50"/>
          <p:cNvSpPr/>
          <p:nvPr/>
        </p:nvSpPr>
        <p:spPr>
          <a:xfrm>
            <a:off x="6116782" y="1198418"/>
            <a:ext cx="443345" cy="2098964"/>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55" name="TextBox 54"/>
          <p:cNvSpPr txBox="1"/>
          <p:nvPr/>
        </p:nvSpPr>
        <p:spPr>
          <a:xfrm>
            <a:off x="5326380" y="1485900"/>
            <a:ext cx="1143000" cy="400110"/>
          </a:xfrm>
          <a:prstGeom prst="rect">
            <a:avLst/>
          </a:prstGeom>
          <a:noFill/>
        </p:spPr>
        <p:txBody>
          <a:bodyPr wrap="square" rtlCol="0">
            <a:spAutoFit/>
          </a:bodyPr>
          <a:lstStyle/>
          <a:p>
            <a:r>
              <a:rPr lang="en-US" sz="2000" dirty="0" smtClean="0">
                <a:solidFill>
                  <a:schemeClr val="accent2"/>
                </a:solidFill>
              </a:rPr>
              <a:t>cooling</a:t>
            </a:r>
            <a:endParaRPr lang="en-US" sz="2000" dirty="0">
              <a:solidFill>
                <a:schemeClr val="accent2"/>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high current boosters – ratings</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t>Voltage limit: 10V of DUT voltage in all cases</a:t>
            </a:r>
          </a:p>
          <a:p>
            <a:r>
              <a:rPr lang="en-US" dirty="0" smtClean="0"/>
              <a:t>Power limits: 1600W/unit without Agilent</a:t>
            </a:r>
          </a:p>
          <a:p>
            <a:pPr marL="1714500" lvl="8" indent="-342900" eaLnBrk="0" hangingPunct="0">
              <a:spcBef>
                <a:spcPts val="850"/>
              </a:spcBef>
              <a:buClr>
                <a:srgbClr val="428C8A"/>
              </a:buClr>
              <a:buSzPct val="80000"/>
            </a:pPr>
            <a:r>
              <a:rPr lang="en-US" sz="2400" dirty="0" smtClean="0">
                <a:solidFill>
                  <a:schemeClr val="tx2"/>
                </a:solidFill>
                <a:cs typeface="ＭＳ Ｐゴシック"/>
              </a:rPr>
              <a:t>		    </a:t>
            </a:r>
            <a:r>
              <a:rPr lang="en-US" sz="2400" dirty="0" smtClean="0">
                <a:solidFill>
                  <a:srgbClr val="FF0000"/>
                </a:solidFill>
                <a:cs typeface="ＭＳ Ｐゴシック"/>
              </a:rPr>
              <a:t>2100W/unit with Agilent</a:t>
            </a:r>
          </a:p>
          <a:p>
            <a:r>
              <a:rPr lang="en-US" dirty="0" smtClean="0"/>
              <a:t>Below 40A heating provided by an additional Agilent N5743A DC System Power Supply, 12.5V, 60A, 750W</a:t>
            </a:r>
            <a:endParaRPr lang="hu-HU" dirty="0" smtClean="0"/>
          </a:p>
          <a:p>
            <a:r>
              <a:rPr lang="en-US" dirty="0" smtClean="0">
                <a:solidFill>
                  <a:srgbClr val="FF0000"/>
                </a:solidFill>
              </a:rPr>
              <a:t>Several systems can operate in parallel, allowing the measurements up to the kA range </a:t>
            </a:r>
          </a:p>
          <a:p>
            <a:r>
              <a:rPr lang="hu-HU" dirty="0" smtClean="0">
                <a:solidFill>
                  <a:srgbClr val="FF0000"/>
                </a:solidFill>
              </a:rPr>
              <a:t>1200A </a:t>
            </a:r>
            <a:r>
              <a:rPr lang="hu-HU" dirty="0" err="1" smtClean="0">
                <a:solidFill>
                  <a:srgbClr val="FF0000"/>
                </a:solidFill>
              </a:rPr>
              <a:t>system</a:t>
            </a:r>
            <a:r>
              <a:rPr lang="hu-HU" dirty="0" smtClean="0">
                <a:solidFill>
                  <a:srgbClr val="FF0000"/>
                </a:solidFill>
              </a:rPr>
              <a:t> </a:t>
            </a:r>
            <a:r>
              <a:rPr lang="en-US" dirty="0" smtClean="0">
                <a:solidFill>
                  <a:srgbClr val="FF0000"/>
                </a:solidFill>
              </a:rPr>
              <a:t>is in </a:t>
            </a:r>
            <a:r>
              <a:rPr lang="hu-HU" dirty="0" err="1" smtClean="0">
                <a:solidFill>
                  <a:srgbClr val="FF0000"/>
                </a:solidFill>
              </a:rPr>
              <a:t>operation</a:t>
            </a:r>
            <a:endParaRPr lang="en-US" dirty="0" smtClean="0">
              <a:solidFill>
                <a:srgbClr val="FF0000"/>
              </a:solidFill>
            </a:endParaRPr>
          </a:p>
          <a:p>
            <a:r>
              <a:rPr lang="en-US" dirty="0" smtClean="0"/>
              <a:t>The triple channel version has separate part number and can provide </a:t>
            </a:r>
            <a:r>
              <a:rPr lang="hu-HU" dirty="0" smtClean="0"/>
              <a:t>60</a:t>
            </a:r>
            <a:r>
              <a:rPr lang="en-US" dirty="0" smtClean="0"/>
              <a:t>0A</a:t>
            </a:r>
          </a:p>
          <a:p>
            <a:endParaRPr lang="en-US" dirty="0" smtClean="0"/>
          </a:p>
        </p:txBody>
      </p:sp>
      <p:sp>
        <p:nvSpPr>
          <p:cNvPr id="6"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9"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13</a:t>
            </a:fld>
            <a:endParaRPr lang="en-US"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features of the new booster line</a:t>
            </a:r>
            <a:endParaRPr lang="en-US" dirty="0"/>
          </a:p>
        </p:txBody>
      </p:sp>
      <p:sp>
        <p:nvSpPr>
          <p:cNvPr id="3" name="Content Placeholder 2"/>
          <p:cNvSpPr>
            <a:spLocks noGrp="1"/>
          </p:cNvSpPr>
          <p:nvPr>
            <p:ph idx="1"/>
          </p:nvPr>
        </p:nvSpPr>
        <p:spPr/>
        <p:txBody>
          <a:bodyPr/>
          <a:lstStyle/>
          <a:p>
            <a:r>
              <a:rPr lang="en-US" dirty="0" smtClean="0"/>
              <a:t>- Switching takes place physically next to the DUT to avoid disturbing electric effects</a:t>
            </a:r>
          </a:p>
          <a:p>
            <a:r>
              <a:rPr lang="en-US" dirty="0" smtClean="0"/>
              <a:t>- Switching box contains an additional 0.5A/10V sensor source and a 15V voltage source for gate driving</a:t>
            </a:r>
          </a:p>
          <a:p>
            <a:r>
              <a:rPr lang="en-US" dirty="0" smtClean="0"/>
              <a:t>- The system can help to perform reliability studies by making power cycles on the tested devices</a:t>
            </a:r>
          </a:p>
          <a:p>
            <a:r>
              <a:rPr lang="en-US" dirty="0" smtClean="0"/>
              <a:t>- Implicitly a reliability tester for high power semiconductor packages and assemblies</a:t>
            </a:r>
          </a:p>
          <a:p>
            <a:endParaRPr lang="en-US" dirty="0"/>
          </a:p>
        </p:txBody>
      </p:sp>
      <p:sp>
        <p:nvSpPr>
          <p:cNvPr id="4" name="Footer Placeholder 3"/>
          <p:cNvSpPr>
            <a:spLocks noGrp="1"/>
          </p:cNvSpPr>
          <p:nvPr>
            <p:ph type="ftr" sz="quarter" idx="10"/>
          </p:nvPr>
        </p:nvSpPr>
        <p:spPr/>
        <p:txBody>
          <a:bodyPr/>
          <a:lstStyle/>
          <a:p>
            <a:pPr>
              <a:defRPr/>
            </a:pPr>
            <a:r>
              <a:rPr lang="en-US" smtClean="0"/>
              <a:t>Gabor Farkas Mentor Graphics MAD</a:t>
            </a:r>
            <a:endParaRPr lang="en-US" dirty="0"/>
          </a:p>
        </p:txBody>
      </p:sp>
      <p:sp>
        <p:nvSpPr>
          <p:cNvPr id="5" name="Slide Number Placeholder 4"/>
          <p:cNvSpPr>
            <a:spLocks noGrp="1"/>
          </p:cNvSpPr>
          <p:nvPr>
            <p:ph type="sldNum" sz="quarter" idx="11"/>
          </p:nvPr>
        </p:nvSpPr>
        <p:spPr/>
        <p:txBody>
          <a:bodyPr/>
          <a:lstStyle/>
          <a:p>
            <a:pPr>
              <a:defRPr/>
            </a:pPr>
            <a:fld id="{439C17A9-4FB9-4737-85B9-E3897950B66B}" type="slidenum">
              <a:rPr lang="en-US" smtClean="0"/>
              <a:pPr>
                <a:defRPr/>
              </a:pPr>
              <a:t>14</a:t>
            </a:fld>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new </a:t>
            </a:r>
            <a:r>
              <a:rPr lang="en-US" dirty="0" smtClean="0">
                <a:solidFill>
                  <a:srgbClr val="FF0000"/>
                </a:solidFill>
              </a:rPr>
              <a:t>LS200A/10V</a:t>
            </a:r>
            <a:r>
              <a:rPr lang="en-US" dirty="0" smtClean="0"/>
              <a:t> boosters for</a:t>
            </a:r>
            <a:br>
              <a:rPr lang="en-US" dirty="0" smtClean="0"/>
            </a:br>
            <a:r>
              <a:rPr lang="en-US" dirty="0" smtClean="0"/>
              <a:t>power cycling</a:t>
            </a:r>
            <a:endParaRPr lang="en-US" dirty="0"/>
          </a:p>
        </p:txBody>
      </p:sp>
      <p:sp>
        <p:nvSpPr>
          <p:cNvPr id="3" name="Content Placeholder 2"/>
          <p:cNvSpPr>
            <a:spLocks noGrp="1"/>
          </p:cNvSpPr>
          <p:nvPr>
            <p:ph idx="1"/>
          </p:nvPr>
        </p:nvSpPr>
        <p:spPr>
          <a:xfrm>
            <a:off x="0" y="1316038"/>
            <a:ext cx="4716016" cy="5070475"/>
          </a:xfrm>
        </p:spPr>
        <p:txBody>
          <a:bodyPr/>
          <a:lstStyle/>
          <a:p>
            <a:r>
              <a:rPr lang="en-US" sz="2000" dirty="0" smtClean="0"/>
              <a:t>These boosters are aimed at the measurement of  high current MOSFET-s and IGBT devices in automotive applications, mainly motor driving circuits</a:t>
            </a:r>
          </a:p>
          <a:p>
            <a:r>
              <a:rPr lang="en-US" sz="2000" dirty="0" smtClean="0"/>
              <a:t>The system can help to perform reliability studies by making power cycles on the tested devices</a:t>
            </a:r>
          </a:p>
          <a:p>
            <a:r>
              <a:rPr lang="en-US" sz="2000" dirty="0" smtClean="0"/>
              <a:t>Several systems can operate parallel, allowing the measurements up to the kA range </a:t>
            </a:r>
          </a:p>
          <a:p>
            <a:r>
              <a:rPr lang="en-US" sz="2000" dirty="0" smtClean="0"/>
              <a:t>1200 A system already operational</a:t>
            </a:r>
          </a:p>
          <a:p>
            <a:endParaRPr lang="en-US" dirty="0" smtClean="0"/>
          </a:p>
          <a:p>
            <a:endParaRPr lang="en-US" dirty="0"/>
          </a:p>
        </p:txBody>
      </p:sp>
      <p:pic>
        <p:nvPicPr>
          <p:cNvPr id="9" name="Picture 8" descr="DSCF0913_m.jpg"/>
          <p:cNvPicPr>
            <a:picLocks noChangeAspect="1"/>
          </p:cNvPicPr>
          <p:nvPr/>
        </p:nvPicPr>
        <p:blipFill>
          <a:blip r:embed="rId3" cstate="email"/>
          <a:stretch>
            <a:fillRect/>
          </a:stretch>
        </p:blipFill>
        <p:spPr>
          <a:xfrm>
            <a:off x="4211960" y="4437112"/>
            <a:ext cx="4749134" cy="1930589"/>
          </a:xfrm>
          <a:prstGeom prst="rect">
            <a:avLst/>
          </a:prstGeom>
        </p:spPr>
      </p:pic>
      <p:sp>
        <p:nvSpPr>
          <p:cNvPr id="12"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smtClean="0"/>
              <a:t>Therminic </a:t>
            </a:r>
            <a:r>
              <a:rPr lang="en-US" dirty="0" smtClean="0"/>
              <a:t>Vendor Talk, </a:t>
            </a:r>
            <a:r>
              <a:rPr lang="hu-HU" dirty="0" smtClean="0"/>
              <a:t>09</a:t>
            </a:r>
            <a:r>
              <a:rPr lang="en-US" dirty="0" smtClean="0"/>
              <a:t>. 201</a:t>
            </a:r>
            <a:r>
              <a:rPr lang="hu-HU" dirty="0" smtClean="0"/>
              <a:t>2</a:t>
            </a:r>
            <a:endParaRPr lang="en-US" dirty="0"/>
          </a:p>
        </p:txBody>
      </p:sp>
      <p:pic>
        <p:nvPicPr>
          <p:cNvPr id="14" name="Picture 2"/>
          <p:cNvPicPr>
            <a:picLocks noChangeAspect="1" noChangeArrowheads="1"/>
          </p:cNvPicPr>
          <p:nvPr/>
        </p:nvPicPr>
        <p:blipFill>
          <a:blip r:embed="rId4" cstate="email"/>
          <a:srcRect/>
          <a:stretch>
            <a:fillRect/>
          </a:stretch>
        </p:blipFill>
        <p:spPr bwMode="auto">
          <a:xfrm>
            <a:off x="4788024" y="1246512"/>
            <a:ext cx="3763224" cy="283056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t>Measurement of </a:t>
            </a:r>
            <a:br>
              <a:rPr lang="en-US" cap="none" dirty="0" smtClean="0"/>
            </a:br>
            <a:r>
              <a:rPr lang="en-US" cap="none" dirty="0" smtClean="0"/>
              <a:t>TIM2 materials</a:t>
            </a:r>
            <a:endParaRPr lang="en-US" cap="none"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t>Your Initials, Presentation Title, Month Year</a:t>
            </a:r>
            <a:endParaRPr lang="en-US" dirty="0"/>
          </a:p>
        </p:txBody>
      </p:sp>
      <p:sp>
        <p:nvSpPr>
          <p:cNvPr id="5" name="Slide Number Placeholder 4"/>
          <p:cNvSpPr>
            <a:spLocks noGrp="1"/>
          </p:cNvSpPr>
          <p:nvPr>
            <p:ph type="sldNum" sz="quarter" idx="4294967295"/>
          </p:nvPr>
        </p:nvSpPr>
        <p:spPr>
          <a:xfrm>
            <a:off x="0" y="6626225"/>
            <a:ext cx="381000" cy="228600"/>
          </a:xfrm>
        </p:spPr>
        <p:txBody>
          <a:bodyPr/>
          <a:lstStyle/>
          <a:p>
            <a:pPr>
              <a:defRPr/>
            </a:pPr>
            <a:fld id="{439C17A9-4FB9-4737-85B9-E3897950B66B}" type="slidenum">
              <a:rPr lang="en-US" smtClean="0"/>
              <a:pPr>
                <a:defRPr/>
              </a:pPr>
              <a:t>16</a:t>
            </a:fld>
            <a:endParaRPr lang="en-US"/>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hu-HU" dirty="0" smtClean="0"/>
              <a:t/>
            </a:r>
            <a:br>
              <a:rPr lang="hu-HU" dirty="0" smtClean="0"/>
            </a:br>
            <a:r>
              <a:rPr lang="hu-HU" dirty="0" smtClean="0"/>
              <a:t/>
            </a:r>
            <a:br>
              <a:rPr lang="hu-HU" dirty="0" smtClean="0"/>
            </a:br>
            <a:r>
              <a:rPr lang="hu-HU" dirty="0" smtClean="0"/>
              <a:t/>
            </a:r>
            <a:br>
              <a:rPr lang="hu-HU" dirty="0" smtClean="0"/>
            </a:br>
            <a:r>
              <a:rPr lang="hu-HU" dirty="0" smtClean="0"/>
              <a:t/>
            </a:r>
            <a:br>
              <a:rPr lang="hu-HU" dirty="0" smtClean="0"/>
            </a:br>
            <a:r>
              <a:rPr lang="hu-HU" dirty="0" smtClean="0"/>
              <a:t/>
            </a:r>
            <a:br>
              <a:rPr lang="hu-HU" dirty="0" smtClean="0"/>
            </a:br>
            <a:r>
              <a:rPr lang="hu-HU" dirty="0" smtClean="0"/>
              <a:t/>
            </a:r>
            <a:br>
              <a:rPr lang="hu-HU" dirty="0" smtClean="0"/>
            </a:br>
            <a:r>
              <a:rPr lang="hu-HU" dirty="0" smtClean="0"/>
              <a:t/>
            </a:r>
            <a:br>
              <a:rPr lang="hu-HU" dirty="0" smtClean="0"/>
            </a:br>
            <a:r>
              <a:rPr lang="hu-HU" dirty="0" smtClean="0"/>
              <a:t>DynTIM -</a:t>
            </a:r>
            <a:br>
              <a:rPr lang="hu-HU" dirty="0" smtClean="0"/>
            </a:br>
            <a:r>
              <a:rPr lang="en-US" dirty="0" smtClean="0"/>
              <a:t>Automated TIM </a:t>
            </a:r>
            <a:r>
              <a:rPr lang="hu-HU" dirty="0" smtClean="0"/>
              <a:t>testing</a:t>
            </a:r>
            <a:endParaRPr lang="en-US" dirty="0" smtClean="0"/>
          </a:p>
        </p:txBody>
      </p:sp>
      <p:sp>
        <p:nvSpPr>
          <p:cNvPr id="24579" name="Content Placeholder 2"/>
          <p:cNvSpPr>
            <a:spLocks noGrp="1"/>
          </p:cNvSpPr>
          <p:nvPr>
            <p:ph idx="1"/>
          </p:nvPr>
        </p:nvSpPr>
        <p:spPr>
          <a:xfrm>
            <a:off x="0" y="1316038"/>
            <a:ext cx="4788024" cy="5070475"/>
          </a:xfrm>
        </p:spPr>
        <p:txBody>
          <a:bodyPr/>
          <a:lstStyle/>
          <a:p>
            <a:r>
              <a:rPr lang="en-US" dirty="0" smtClean="0"/>
              <a:t>Fine material thickness setting</a:t>
            </a:r>
          </a:p>
          <a:p>
            <a:pPr lvl="1"/>
            <a:r>
              <a:rPr lang="en-US" dirty="0" smtClean="0"/>
              <a:t>The accuracy of the set value can be even </a:t>
            </a:r>
            <a:r>
              <a:rPr lang="en-US" b="1" dirty="0" smtClean="0"/>
              <a:t>1</a:t>
            </a:r>
            <a:r>
              <a:rPr lang="en-US" b="1" dirty="0" smtClean="0">
                <a:latin typeface="Book Antiqua" pitchFamily="18" charset="0"/>
              </a:rPr>
              <a:t>µm</a:t>
            </a:r>
          </a:p>
          <a:p>
            <a:r>
              <a:rPr lang="en-US" dirty="0" smtClean="0"/>
              <a:t>All operations are software controlled</a:t>
            </a:r>
          </a:p>
          <a:p>
            <a:r>
              <a:rPr lang="en-US" dirty="0" smtClean="0"/>
              <a:t>Easy sample preparation and high throughput</a:t>
            </a:r>
          </a:p>
          <a:p>
            <a:r>
              <a:rPr lang="en-US" dirty="0" smtClean="0"/>
              <a:t>Automated measurement of compressible materials such as greases, pastes, soft pads, phase change materials</a:t>
            </a:r>
          </a:p>
          <a:p>
            <a:pPr>
              <a:buFont typeface="Wingdings" pitchFamily="2" charset="2"/>
              <a:buNone/>
            </a:pPr>
            <a:r>
              <a:rPr lang="en-US" dirty="0" smtClean="0"/>
              <a:t>	</a:t>
            </a:r>
            <a:endParaRPr lang="hu-HU" dirty="0" smtClean="0"/>
          </a:p>
          <a:p>
            <a:pPr>
              <a:buFont typeface="Wingdings" pitchFamily="2" charset="2"/>
              <a:buNone/>
            </a:pPr>
            <a:endParaRPr lang="en-US" dirty="0" smtClean="0"/>
          </a:p>
        </p:txBody>
      </p:sp>
      <p:pic>
        <p:nvPicPr>
          <p:cNvPr id="9" name="Picture 8"/>
          <p:cNvPicPr/>
          <p:nvPr/>
        </p:nvPicPr>
        <p:blipFill>
          <a:blip r:embed="rId3" cstate="print"/>
          <a:srcRect/>
          <a:stretch>
            <a:fillRect/>
          </a:stretch>
        </p:blipFill>
        <p:spPr bwMode="auto">
          <a:xfrm>
            <a:off x="4716016" y="1053670"/>
            <a:ext cx="4318925" cy="5479926"/>
          </a:xfrm>
          <a:prstGeom prst="rect">
            <a:avLst/>
          </a:prstGeom>
          <a:noFill/>
          <a:ln w="9525">
            <a:solidFill>
              <a:schemeClr val="bg2"/>
            </a:solidFill>
            <a:miter lim="800000"/>
            <a:headEnd/>
            <a:tailEnd/>
          </a:ln>
        </p:spPr>
      </p:pic>
      <p:sp>
        <p:nvSpPr>
          <p:cNvPr id="10"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smtClean="0"/>
              <a:t>Therminic </a:t>
            </a:r>
            <a:r>
              <a:rPr lang="en-US" dirty="0" smtClean="0"/>
              <a:t>Vendor Talk, </a:t>
            </a:r>
            <a:r>
              <a:rPr lang="hu-HU" dirty="0" smtClean="0"/>
              <a:t>09</a:t>
            </a:r>
            <a:r>
              <a:rPr lang="en-US" dirty="0" smtClean="0"/>
              <a:t>. 201</a:t>
            </a:r>
            <a:r>
              <a:rPr lang="hu-HU" dirty="0" smtClean="0"/>
              <a:t>2</a:t>
            </a: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Automated </a:t>
            </a:r>
            <a:r>
              <a:rPr lang="hu-HU" dirty="0" smtClean="0"/>
              <a:t/>
            </a:r>
            <a:br>
              <a:rPr lang="hu-HU" dirty="0" smtClean="0"/>
            </a:br>
            <a:r>
              <a:rPr lang="en-US" dirty="0" smtClean="0"/>
              <a:t>TIM </a:t>
            </a:r>
            <a:r>
              <a:rPr lang="hu-HU" dirty="0" smtClean="0"/>
              <a:t>testing </a:t>
            </a:r>
            <a:r>
              <a:rPr lang="en-US" dirty="0" smtClean="0"/>
              <a:t>fixture</a:t>
            </a:r>
          </a:p>
        </p:txBody>
      </p:sp>
      <p:sp>
        <p:nvSpPr>
          <p:cNvPr id="24579" name="Content Placeholder 2"/>
          <p:cNvSpPr>
            <a:spLocks noGrp="1"/>
          </p:cNvSpPr>
          <p:nvPr>
            <p:ph idx="1"/>
          </p:nvPr>
        </p:nvSpPr>
        <p:spPr/>
        <p:txBody>
          <a:bodyPr/>
          <a:lstStyle/>
          <a:p>
            <a:r>
              <a:rPr lang="en-US" dirty="0" smtClean="0"/>
              <a:t>Diode </a:t>
            </a:r>
            <a:r>
              <a:rPr lang="en-US" dirty="0" smtClean="0"/>
              <a:t>package moved on a rail </a:t>
            </a:r>
          </a:p>
          <a:p>
            <a:pPr>
              <a:buFont typeface="Wingdings" pitchFamily="2" charset="2"/>
              <a:buNone/>
            </a:pPr>
            <a:r>
              <a:rPr lang="en-US" dirty="0" smtClean="0"/>
              <a:t>	by a step motor</a:t>
            </a:r>
          </a:p>
          <a:p>
            <a:r>
              <a:rPr lang="en-US" dirty="0" smtClean="0"/>
              <a:t>The resolution of the BLT setting is </a:t>
            </a:r>
            <a:r>
              <a:rPr lang="en-US" b="1" dirty="0" smtClean="0"/>
              <a:t>0.1</a:t>
            </a:r>
            <a:r>
              <a:rPr lang="en-US" b="1" dirty="0" smtClean="0">
                <a:latin typeface="Book Antiqua" pitchFamily="18" charset="0"/>
              </a:rPr>
              <a:t>µm</a:t>
            </a:r>
          </a:p>
          <a:p>
            <a:r>
              <a:rPr lang="en-US" dirty="0" smtClean="0"/>
              <a:t>The accuracy of the set value is </a:t>
            </a:r>
            <a:r>
              <a:rPr lang="en-US" b="1" dirty="0" smtClean="0"/>
              <a:t>1</a:t>
            </a:r>
            <a:r>
              <a:rPr lang="en-US" b="1" dirty="0" smtClean="0">
                <a:latin typeface="Book Antiqua" pitchFamily="18" charset="0"/>
              </a:rPr>
              <a:t>µm</a:t>
            </a:r>
          </a:p>
          <a:p>
            <a:r>
              <a:rPr lang="en-US" dirty="0" smtClean="0"/>
              <a:t>All operations are software controlled</a:t>
            </a:r>
          </a:p>
          <a:p>
            <a:r>
              <a:rPr lang="en-US" dirty="0" smtClean="0"/>
              <a:t>Easy sample preparation and </a:t>
            </a:r>
          </a:p>
          <a:p>
            <a:pPr>
              <a:buNone/>
            </a:pPr>
            <a:r>
              <a:rPr lang="en-US" dirty="0" smtClean="0"/>
              <a:t>	high throughput</a:t>
            </a:r>
          </a:p>
          <a:p>
            <a:r>
              <a:rPr lang="en-US" dirty="0" smtClean="0"/>
              <a:t>Automated determination of minimum </a:t>
            </a:r>
          </a:p>
          <a:p>
            <a:pPr>
              <a:buNone/>
            </a:pPr>
            <a:r>
              <a:rPr lang="en-US" dirty="0" smtClean="0"/>
              <a:t>	achievable BLT value and pressure</a:t>
            </a:r>
          </a:p>
          <a:p>
            <a:pPr>
              <a:buFont typeface="Wingdings" pitchFamily="2" charset="2"/>
              <a:buNone/>
            </a:pPr>
            <a:r>
              <a:rPr lang="en-US" dirty="0" smtClean="0"/>
              <a:t>	</a:t>
            </a:r>
            <a:endParaRPr lang="hu-HU" dirty="0" smtClean="0"/>
          </a:p>
          <a:p>
            <a:pPr>
              <a:buFont typeface="Wingdings" pitchFamily="2" charset="2"/>
              <a:buNone/>
            </a:pPr>
            <a:endParaRPr lang="en-US" dirty="0" smtClean="0"/>
          </a:p>
        </p:txBody>
      </p:sp>
      <p:pic>
        <p:nvPicPr>
          <p:cNvPr id="24582" name="Picture 5" descr="_9245758_m.jpg"/>
          <p:cNvPicPr>
            <a:picLocks noChangeAspect="1"/>
          </p:cNvPicPr>
          <p:nvPr/>
        </p:nvPicPr>
        <p:blipFill>
          <a:blip r:embed="rId3"/>
          <a:srcRect/>
          <a:stretch>
            <a:fillRect/>
          </a:stretch>
        </p:blipFill>
        <p:spPr bwMode="auto">
          <a:xfrm>
            <a:off x="6557963" y="1484313"/>
            <a:ext cx="2335212" cy="4805362"/>
          </a:xfrm>
          <a:prstGeom prst="rect">
            <a:avLst/>
          </a:prstGeom>
          <a:noFill/>
          <a:ln w="9525">
            <a:noFill/>
            <a:miter lim="800000"/>
            <a:headEnd/>
            <a:tailEnd/>
          </a:ln>
        </p:spPr>
      </p:pic>
      <p:sp>
        <p:nvSpPr>
          <p:cNvPr id="7"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8"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18</a:t>
            </a:fld>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C:\Users\vvandras\Documents\Saját cikkek\MEJ2010\MEJ_Final_article\7.TIF"/>
          <p:cNvPicPr>
            <a:picLocks noChangeAspect="1" noChangeArrowheads="1"/>
          </p:cNvPicPr>
          <p:nvPr/>
        </p:nvPicPr>
        <p:blipFill>
          <a:blip r:embed="rId3"/>
          <a:srcRect/>
          <a:stretch>
            <a:fillRect/>
          </a:stretch>
        </p:blipFill>
        <p:spPr bwMode="auto">
          <a:xfrm>
            <a:off x="1115550" y="1201510"/>
            <a:ext cx="6896101" cy="5162550"/>
          </a:xfrm>
          <a:prstGeom prst="rect">
            <a:avLst/>
          </a:prstGeom>
          <a:noFill/>
        </p:spPr>
      </p:pic>
      <p:sp>
        <p:nvSpPr>
          <p:cNvPr id="19458" name="Title 1"/>
          <p:cNvSpPr>
            <a:spLocks noGrp="1"/>
          </p:cNvSpPr>
          <p:nvPr>
            <p:ph type="title"/>
          </p:nvPr>
        </p:nvSpPr>
        <p:spPr/>
        <p:txBody>
          <a:bodyPr/>
          <a:lstStyle/>
          <a:p>
            <a:pPr eaLnBrk="1" hangingPunct="1"/>
            <a:r>
              <a:rPr lang="en-US" smtClean="0"/>
              <a:t>Transient results </a:t>
            </a:r>
            <a:r>
              <a:rPr lang="hu-HU" smtClean="0"/>
              <a:t/>
            </a:r>
            <a:br>
              <a:rPr lang="hu-HU" smtClean="0"/>
            </a:br>
            <a:r>
              <a:rPr lang="en-US" smtClean="0"/>
              <a:t>and structure </a:t>
            </a:r>
            <a:r>
              <a:rPr lang="hu-HU" smtClean="0"/>
              <a:t>f</a:t>
            </a:r>
            <a:r>
              <a:rPr lang="en-US" smtClean="0"/>
              <a:t>unctions</a:t>
            </a:r>
          </a:p>
        </p:txBody>
      </p:sp>
      <p:sp>
        <p:nvSpPr>
          <p:cNvPr id="10"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2"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19</a:t>
            </a:fld>
            <a:endParaRPr lang="en-US" dirty="0"/>
          </a:p>
        </p:txBody>
      </p:sp>
      <p:cxnSp>
        <p:nvCxnSpPr>
          <p:cNvPr id="13" name="Straight Arrow Connector 12"/>
          <p:cNvCxnSpPr/>
          <p:nvPr/>
        </p:nvCxnSpPr>
        <p:spPr>
          <a:xfrm flipV="1">
            <a:off x="7959436" y="1787236"/>
            <a:ext cx="0" cy="3034146"/>
          </a:xfrm>
          <a:prstGeom prst="straightConnector1">
            <a:avLst/>
          </a:prstGeom>
          <a:noFill/>
          <a:ln w="76200" cap="flat" cmpd="sng" algn="ctr">
            <a:solidFill>
              <a:srgbClr val="C00000"/>
            </a:solidFill>
            <a:prstDash val="solid"/>
            <a:tailEnd type="arrow"/>
          </a:ln>
          <a:effectLst/>
        </p:spPr>
      </p:cxnSp>
      <p:sp>
        <p:nvSpPr>
          <p:cNvPr id="14" name="TextBox 13"/>
          <p:cNvSpPr txBox="1"/>
          <p:nvPr/>
        </p:nvSpPr>
        <p:spPr>
          <a:xfrm>
            <a:off x="7952509" y="3138055"/>
            <a:ext cx="789709" cy="400110"/>
          </a:xfrm>
          <a:prstGeom prst="rect">
            <a:avLst/>
          </a:prstGeom>
          <a:noFill/>
        </p:spPr>
        <p:txBody>
          <a:bodyPr wrap="square" rtlCol="0">
            <a:spAutoFit/>
          </a:bodyPr>
          <a:lstStyle/>
          <a:p>
            <a:r>
              <a:rPr lang="en-US" sz="2000" dirty="0" smtClean="0">
                <a:solidFill>
                  <a:srgbClr val="C00000"/>
                </a:solidFill>
              </a:rPr>
              <a:t>BLT</a:t>
            </a:r>
            <a:endParaRPr lang="en-US" sz="2000"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t>Measurement of high current semiconductor devices</a:t>
            </a:r>
            <a:endParaRPr lang="en-US" cap="none"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dirty="0" smtClean="0"/>
              <a:t>Your Initials, Presentation Title, Month Year</a:t>
            </a:r>
            <a:endParaRPr lang="en-US" dirty="0"/>
          </a:p>
        </p:txBody>
      </p:sp>
      <p:sp>
        <p:nvSpPr>
          <p:cNvPr id="5" name="Slide Number Placeholder 4"/>
          <p:cNvSpPr>
            <a:spLocks noGrp="1"/>
          </p:cNvSpPr>
          <p:nvPr>
            <p:ph type="sldNum" sz="quarter" idx="4294967295"/>
          </p:nvPr>
        </p:nvSpPr>
        <p:spPr>
          <a:xfrm>
            <a:off x="0" y="6626225"/>
            <a:ext cx="381000" cy="228600"/>
          </a:xfrm>
        </p:spPr>
        <p:txBody>
          <a:bodyPr/>
          <a:lstStyle/>
          <a:p>
            <a:pPr>
              <a:defRPr/>
            </a:pPr>
            <a:fld id="{439C17A9-4FB9-4737-85B9-E3897950B66B}" type="slidenum">
              <a:rPr lang="en-US" smtClean="0"/>
              <a:pPr>
                <a:defRPr/>
              </a:pPr>
              <a:t>2</a:t>
            </a:fld>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C:\Users\vvandras\Documents\Saját cikkek\MEJ2010\MEJ_Final_article\8.TIF"/>
          <p:cNvPicPr>
            <a:picLocks noChangeAspect="1" noChangeArrowheads="1"/>
          </p:cNvPicPr>
          <p:nvPr/>
        </p:nvPicPr>
        <p:blipFill>
          <a:blip r:embed="rId3"/>
          <a:srcRect/>
          <a:stretch>
            <a:fillRect/>
          </a:stretch>
        </p:blipFill>
        <p:spPr bwMode="auto">
          <a:xfrm>
            <a:off x="1000335" y="1498213"/>
            <a:ext cx="6896100" cy="5162550"/>
          </a:xfrm>
          <a:prstGeom prst="rect">
            <a:avLst/>
          </a:prstGeom>
          <a:noFill/>
        </p:spPr>
      </p:pic>
      <p:sp>
        <p:nvSpPr>
          <p:cNvPr id="19458" name="Title 1"/>
          <p:cNvSpPr>
            <a:spLocks noGrp="1"/>
          </p:cNvSpPr>
          <p:nvPr>
            <p:ph type="title"/>
          </p:nvPr>
        </p:nvSpPr>
        <p:spPr/>
        <p:txBody>
          <a:bodyPr/>
          <a:lstStyle/>
          <a:p>
            <a:pPr eaLnBrk="1" hangingPunct="1"/>
            <a:r>
              <a:rPr lang="en-US" smtClean="0"/>
              <a:t>Transient results </a:t>
            </a:r>
            <a:r>
              <a:rPr lang="hu-HU" smtClean="0"/>
              <a:t/>
            </a:r>
            <a:br>
              <a:rPr lang="hu-HU" smtClean="0"/>
            </a:br>
            <a:r>
              <a:rPr lang="en-US" smtClean="0"/>
              <a:t>and structure </a:t>
            </a:r>
            <a:r>
              <a:rPr lang="hu-HU" smtClean="0"/>
              <a:t>f</a:t>
            </a:r>
            <a:r>
              <a:rPr lang="en-US" smtClean="0"/>
              <a:t>unctions</a:t>
            </a:r>
          </a:p>
        </p:txBody>
      </p:sp>
      <p:cxnSp>
        <p:nvCxnSpPr>
          <p:cNvPr id="9" name="Straight Connector 8"/>
          <p:cNvCxnSpPr>
            <a:cxnSpLocks noChangeShapeType="1"/>
          </p:cNvCxnSpPr>
          <p:nvPr/>
        </p:nvCxnSpPr>
        <p:spPr bwMode="auto">
          <a:xfrm rot="10800000" flipV="1">
            <a:off x="1883650" y="2364325"/>
            <a:ext cx="5689600" cy="12700"/>
          </a:xfrm>
          <a:prstGeom prst="line">
            <a:avLst/>
          </a:prstGeom>
          <a:noFill/>
          <a:ln w="38100" algn="ctr">
            <a:solidFill>
              <a:srgbClr val="FF0000"/>
            </a:solidFill>
            <a:round/>
            <a:headEnd/>
            <a:tailEnd/>
          </a:ln>
        </p:spPr>
      </p:cxnSp>
      <p:sp>
        <p:nvSpPr>
          <p:cNvPr id="10"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2"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20</a:t>
            </a:fld>
            <a:endParaRPr lang="en-US" dirty="0"/>
          </a:p>
        </p:txBody>
      </p:sp>
      <p:cxnSp>
        <p:nvCxnSpPr>
          <p:cNvPr id="13" name="Straight Arrow Connector 12"/>
          <p:cNvCxnSpPr/>
          <p:nvPr/>
        </p:nvCxnSpPr>
        <p:spPr>
          <a:xfrm>
            <a:off x="3153987" y="1986049"/>
            <a:ext cx="4260273" cy="0"/>
          </a:xfrm>
          <a:prstGeom prst="straightConnector1">
            <a:avLst/>
          </a:prstGeom>
          <a:noFill/>
          <a:ln w="76200" cap="flat" cmpd="sng" algn="ctr">
            <a:solidFill>
              <a:srgbClr val="C00000"/>
            </a:solidFill>
            <a:prstDash val="solid"/>
            <a:tailEnd type="arrow"/>
          </a:ln>
          <a:effectLst/>
        </p:spPr>
      </p:cxnSp>
      <p:sp>
        <p:nvSpPr>
          <p:cNvPr id="14" name="TextBox 13"/>
          <p:cNvSpPr txBox="1"/>
          <p:nvPr/>
        </p:nvSpPr>
        <p:spPr>
          <a:xfrm>
            <a:off x="5857009" y="1492135"/>
            <a:ext cx="789709" cy="400110"/>
          </a:xfrm>
          <a:prstGeom prst="rect">
            <a:avLst/>
          </a:prstGeom>
          <a:solidFill>
            <a:schemeClr val="bg1"/>
          </a:solidFill>
        </p:spPr>
        <p:txBody>
          <a:bodyPr wrap="square" rtlCol="0">
            <a:spAutoFit/>
          </a:bodyPr>
          <a:lstStyle/>
          <a:p>
            <a:r>
              <a:rPr lang="en-US" sz="2000" dirty="0" smtClean="0">
                <a:solidFill>
                  <a:srgbClr val="C00000"/>
                </a:solidFill>
              </a:rPr>
              <a:t>BLT</a:t>
            </a:r>
            <a:endParaRPr lang="en-US" sz="2000"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p:cNvPicPr>
            <a:picLocks noChangeAspect="1" noChangeArrowheads="1"/>
          </p:cNvPicPr>
          <p:nvPr/>
        </p:nvPicPr>
        <p:blipFill>
          <a:blip r:embed="rId3"/>
          <a:srcRect/>
          <a:stretch>
            <a:fillRect/>
          </a:stretch>
        </p:blipFill>
        <p:spPr bwMode="auto">
          <a:xfrm>
            <a:off x="1" y="1257299"/>
            <a:ext cx="8232450" cy="5128923"/>
          </a:xfrm>
          <a:prstGeom prst="rect">
            <a:avLst/>
          </a:prstGeom>
          <a:noFill/>
          <a:ln w="9525">
            <a:noFill/>
            <a:miter lim="800000"/>
            <a:headEnd/>
            <a:tailEnd/>
          </a:ln>
        </p:spPr>
      </p:pic>
      <p:sp>
        <p:nvSpPr>
          <p:cNvPr id="2053" name="Title 1"/>
          <p:cNvSpPr>
            <a:spLocks noGrp="1"/>
          </p:cNvSpPr>
          <p:nvPr>
            <p:ph type="title"/>
          </p:nvPr>
        </p:nvSpPr>
        <p:spPr/>
        <p:txBody>
          <a:bodyPr/>
          <a:lstStyle/>
          <a:p>
            <a:pPr eaLnBrk="1" hangingPunct="1"/>
            <a:r>
              <a:rPr lang="en-US" dirty="0" smtClean="0"/>
              <a:t>Different</a:t>
            </a:r>
            <a:r>
              <a:rPr lang="hu-HU" dirty="0" smtClean="0"/>
              <a:t> </a:t>
            </a:r>
            <a:r>
              <a:rPr lang="en-US" dirty="0" smtClean="0"/>
              <a:t>materials</a:t>
            </a:r>
            <a:r>
              <a:rPr lang="hu-HU" dirty="0" smtClean="0"/>
              <a:t> </a:t>
            </a:r>
            <a:r>
              <a:rPr lang="en-US" dirty="0" smtClean="0"/>
              <a:t>tested</a:t>
            </a:r>
            <a:endParaRPr lang="en-US" dirty="0" smtClean="0"/>
          </a:p>
        </p:txBody>
      </p:sp>
      <p:sp>
        <p:nvSpPr>
          <p:cNvPr id="14"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smtClean="0"/>
              <a:t>Therminic </a:t>
            </a:r>
            <a:r>
              <a:rPr lang="en-US" dirty="0" smtClean="0"/>
              <a:t>Vendor Talk, </a:t>
            </a:r>
            <a:r>
              <a:rPr lang="hu-HU" dirty="0" smtClean="0"/>
              <a:t>09</a:t>
            </a:r>
            <a:r>
              <a:rPr lang="en-US" dirty="0" smtClean="0"/>
              <a:t>. 201</a:t>
            </a:r>
            <a:r>
              <a:rPr lang="hu-HU" dirty="0" smtClean="0"/>
              <a:t>2</a:t>
            </a:r>
            <a:endParaRPr lang="en-US" dirty="0"/>
          </a:p>
        </p:txBody>
      </p:sp>
      <p:sp>
        <p:nvSpPr>
          <p:cNvPr id="16" name="TextBox 15"/>
          <p:cNvSpPr txBox="1"/>
          <p:nvPr/>
        </p:nvSpPr>
        <p:spPr>
          <a:xfrm>
            <a:off x="899592" y="3861048"/>
            <a:ext cx="792088" cy="461665"/>
          </a:xfrm>
          <a:prstGeom prst="rect">
            <a:avLst/>
          </a:prstGeom>
          <a:solidFill>
            <a:schemeClr val="bg1"/>
          </a:solidFill>
          <a:ln>
            <a:solidFill>
              <a:schemeClr val="bg2"/>
            </a:solidFill>
          </a:ln>
        </p:spPr>
        <p:txBody>
          <a:bodyPr wrap="square" rtlCol="0">
            <a:spAutoFit/>
          </a:bodyPr>
          <a:lstStyle/>
          <a:p>
            <a:r>
              <a:rPr lang="en-US" sz="1200" b="1" dirty="0" smtClean="0"/>
              <a:t>Silicon grease</a:t>
            </a:r>
            <a:endParaRPr lang="en-US" sz="1200" b="1" dirty="0"/>
          </a:p>
        </p:txBody>
      </p:sp>
      <p:sp>
        <p:nvSpPr>
          <p:cNvPr id="17" name="TextBox 16"/>
          <p:cNvSpPr txBox="1"/>
          <p:nvPr/>
        </p:nvSpPr>
        <p:spPr>
          <a:xfrm>
            <a:off x="827584" y="5517232"/>
            <a:ext cx="1080120" cy="276999"/>
          </a:xfrm>
          <a:prstGeom prst="rect">
            <a:avLst/>
          </a:prstGeom>
          <a:solidFill>
            <a:schemeClr val="bg1"/>
          </a:solidFill>
          <a:ln>
            <a:solidFill>
              <a:schemeClr val="bg2"/>
            </a:solidFill>
          </a:ln>
        </p:spPr>
        <p:txBody>
          <a:bodyPr wrap="square" rtlCol="0">
            <a:spAutoFit/>
          </a:bodyPr>
          <a:lstStyle/>
          <a:p>
            <a:r>
              <a:rPr lang="hu-HU" sz="1200" b="1" dirty="0" smtClean="0"/>
              <a:t>CNT gr</a:t>
            </a:r>
            <a:r>
              <a:rPr lang="en-US" sz="1200" b="1" dirty="0" smtClean="0"/>
              <a:t>ease</a:t>
            </a:r>
            <a:endParaRPr lang="en-US" sz="1200" b="1" dirty="0"/>
          </a:p>
        </p:txBody>
      </p:sp>
      <p:sp>
        <p:nvSpPr>
          <p:cNvPr id="18" name="TextBox 17"/>
          <p:cNvSpPr txBox="1"/>
          <p:nvPr/>
        </p:nvSpPr>
        <p:spPr>
          <a:xfrm>
            <a:off x="4499992" y="2348880"/>
            <a:ext cx="936104" cy="276999"/>
          </a:xfrm>
          <a:prstGeom prst="rect">
            <a:avLst/>
          </a:prstGeom>
          <a:solidFill>
            <a:schemeClr val="bg1"/>
          </a:solidFill>
          <a:ln>
            <a:solidFill>
              <a:schemeClr val="bg2"/>
            </a:solidFill>
          </a:ln>
        </p:spPr>
        <p:txBody>
          <a:bodyPr wrap="square" rtlCol="0">
            <a:spAutoFit/>
          </a:bodyPr>
          <a:lstStyle/>
          <a:p>
            <a:r>
              <a:rPr lang="en-US" sz="1200" b="1" dirty="0" smtClean="0"/>
              <a:t>Gap pad</a:t>
            </a:r>
            <a:endParaRPr lang="en-US" sz="1200" b="1" dirty="0"/>
          </a:p>
        </p:txBody>
      </p:sp>
      <p:sp>
        <p:nvSpPr>
          <p:cNvPr id="19" name="TextBox 18"/>
          <p:cNvSpPr txBox="1"/>
          <p:nvPr/>
        </p:nvSpPr>
        <p:spPr>
          <a:xfrm>
            <a:off x="1907704" y="4149080"/>
            <a:ext cx="936104" cy="276999"/>
          </a:xfrm>
          <a:prstGeom prst="rect">
            <a:avLst/>
          </a:prstGeom>
          <a:solidFill>
            <a:schemeClr val="bg1"/>
          </a:solidFill>
          <a:ln>
            <a:solidFill>
              <a:schemeClr val="bg2"/>
            </a:solidFill>
          </a:ln>
        </p:spPr>
        <p:txBody>
          <a:bodyPr wrap="square" rtlCol="0">
            <a:spAutoFit/>
          </a:bodyPr>
          <a:lstStyle/>
          <a:p>
            <a:r>
              <a:rPr lang="hu-HU" sz="1200" b="1" dirty="0" err="1" smtClean="0"/>
              <a:t>Gap</a:t>
            </a:r>
            <a:r>
              <a:rPr lang="hu-HU" sz="1200" b="1" dirty="0" smtClean="0"/>
              <a:t> pad</a:t>
            </a:r>
            <a:endParaRPr lang="en-US" sz="1200" b="1" dirty="0"/>
          </a:p>
        </p:txBody>
      </p:sp>
      <p:sp>
        <p:nvSpPr>
          <p:cNvPr id="20" name="TextBox 19"/>
          <p:cNvSpPr txBox="1"/>
          <p:nvPr/>
        </p:nvSpPr>
        <p:spPr>
          <a:xfrm>
            <a:off x="3203848" y="4293096"/>
            <a:ext cx="936104" cy="276999"/>
          </a:xfrm>
          <a:prstGeom prst="rect">
            <a:avLst/>
          </a:prstGeom>
          <a:solidFill>
            <a:schemeClr val="bg1"/>
          </a:solidFill>
          <a:ln>
            <a:solidFill>
              <a:schemeClr val="bg2"/>
            </a:solidFill>
          </a:ln>
        </p:spPr>
        <p:txBody>
          <a:bodyPr wrap="square" rtlCol="0">
            <a:spAutoFit/>
          </a:bodyPr>
          <a:lstStyle/>
          <a:p>
            <a:r>
              <a:rPr lang="hu-HU" sz="1200" b="1" dirty="0" err="1" smtClean="0"/>
              <a:t>Gap</a:t>
            </a:r>
            <a:r>
              <a:rPr lang="hu-HU" sz="1200" b="1" dirty="0" smtClean="0"/>
              <a:t> pad</a:t>
            </a:r>
            <a:endParaRPr lang="en-US" sz="1200" b="1" dirty="0"/>
          </a:p>
        </p:txBody>
      </p:sp>
      <p:sp>
        <p:nvSpPr>
          <p:cNvPr id="21" name="TextBox 20"/>
          <p:cNvSpPr txBox="1"/>
          <p:nvPr/>
        </p:nvSpPr>
        <p:spPr>
          <a:xfrm>
            <a:off x="4932040" y="4653136"/>
            <a:ext cx="1296144" cy="276999"/>
          </a:xfrm>
          <a:prstGeom prst="rect">
            <a:avLst/>
          </a:prstGeom>
          <a:solidFill>
            <a:schemeClr val="bg1"/>
          </a:solidFill>
          <a:ln>
            <a:solidFill>
              <a:schemeClr val="bg2"/>
            </a:solidFill>
          </a:ln>
        </p:spPr>
        <p:txBody>
          <a:bodyPr wrap="square" rtlCol="0">
            <a:spAutoFit/>
          </a:bodyPr>
          <a:lstStyle/>
          <a:p>
            <a:r>
              <a:rPr lang="en-US" sz="1200" b="1" dirty="0" smtClean="0"/>
              <a:t>Stainless steel</a:t>
            </a:r>
            <a:endParaRPr lang="en-US" sz="1200" b="1" dirty="0"/>
          </a:p>
        </p:txBody>
      </p:sp>
      <p:pic>
        <p:nvPicPr>
          <p:cNvPr id="529411" name="Picture 3"/>
          <p:cNvPicPr>
            <a:picLocks noChangeAspect="1" noChangeArrowheads="1"/>
          </p:cNvPicPr>
          <p:nvPr/>
        </p:nvPicPr>
        <p:blipFill>
          <a:blip r:embed="rId4"/>
          <a:srcRect/>
          <a:stretch>
            <a:fillRect/>
          </a:stretch>
        </p:blipFill>
        <p:spPr bwMode="auto">
          <a:xfrm>
            <a:off x="885825" y="1620117"/>
            <a:ext cx="3257550" cy="15811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pPr eaLnBrk="1" hangingPunct="1"/>
            <a:r>
              <a:rPr lang="hu-HU" smtClean="0"/>
              <a:t>Some r</a:t>
            </a:r>
            <a:r>
              <a:rPr lang="en-US" smtClean="0"/>
              <a:t>esults</a:t>
            </a:r>
          </a:p>
        </p:txBody>
      </p:sp>
      <p:graphicFrame>
        <p:nvGraphicFramePr>
          <p:cNvPr id="2050" name="Object 2"/>
          <p:cNvGraphicFramePr>
            <a:graphicFrameLocks noChangeAspect="1"/>
          </p:cNvGraphicFramePr>
          <p:nvPr/>
        </p:nvGraphicFramePr>
        <p:xfrm>
          <a:off x="6229350" y="1943100"/>
          <a:ext cx="1524000" cy="914400"/>
        </p:xfrm>
        <a:graphic>
          <a:graphicData uri="http://schemas.openxmlformats.org/presentationml/2006/ole">
            <p:oleObj spid="_x0000_s408578" name="Equation" r:id="rId4" imgW="710891" imgH="431613" progId="Equation.3">
              <p:embed/>
            </p:oleObj>
          </a:graphicData>
        </a:graphic>
      </p:graphicFrame>
      <p:graphicFrame>
        <p:nvGraphicFramePr>
          <p:cNvPr id="2051" name="Object 3"/>
          <p:cNvGraphicFramePr>
            <a:graphicFrameLocks noChangeAspect="1"/>
          </p:cNvGraphicFramePr>
          <p:nvPr/>
        </p:nvGraphicFramePr>
        <p:xfrm>
          <a:off x="6218238" y="2990850"/>
          <a:ext cx="2640012" cy="901700"/>
        </p:xfrm>
        <a:graphic>
          <a:graphicData uri="http://schemas.openxmlformats.org/presentationml/2006/ole">
            <p:oleObj spid="_x0000_s408579" name="Equation" r:id="rId5" imgW="1257120" imgH="431640" progId="Equation.3">
              <p:embed/>
            </p:oleObj>
          </a:graphicData>
        </a:graphic>
      </p:graphicFrame>
      <p:graphicFrame>
        <p:nvGraphicFramePr>
          <p:cNvPr id="2052" name="Object 4"/>
          <p:cNvGraphicFramePr>
            <a:graphicFrameLocks noChangeAspect="1"/>
          </p:cNvGraphicFramePr>
          <p:nvPr/>
        </p:nvGraphicFramePr>
        <p:xfrm>
          <a:off x="6248400" y="4114800"/>
          <a:ext cx="1308100" cy="838200"/>
        </p:xfrm>
        <a:graphic>
          <a:graphicData uri="http://schemas.openxmlformats.org/presentationml/2006/ole">
            <p:oleObj spid="_x0000_s408580" name="Equation" r:id="rId6" imgW="609336" imgH="393529" progId="Equation.3">
              <p:embed/>
            </p:oleObj>
          </a:graphicData>
        </a:graphic>
      </p:graphicFrame>
      <p:sp>
        <p:nvSpPr>
          <p:cNvPr id="9" name="Rectangle 8"/>
          <p:cNvSpPr/>
          <p:nvPr/>
        </p:nvSpPr>
        <p:spPr>
          <a:xfrm>
            <a:off x="6019800" y="5334000"/>
            <a:ext cx="2077813" cy="424732"/>
          </a:xfrm>
          <a:prstGeom prst="rect">
            <a:avLst/>
          </a:prstGeom>
          <a:noFill/>
          <a:ln>
            <a:solidFill>
              <a:schemeClr val="bg2">
                <a:lumMod val="20000"/>
                <a:lumOff val="80000"/>
              </a:schemeClr>
            </a:solidFill>
          </a:ln>
        </p:spPr>
        <p:txBody>
          <a:bodyPr wrap="none">
            <a:spAutoFit/>
          </a:bodyPr>
          <a:lstStyle/>
          <a:p>
            <a:pPr>
              <a:lnSpc>
                <a:spcPct val="90000"/>
              </a:lnSpc>
              <a:spcBef>
                <a:spcPct val="20000"/>
              </a:spcBef>
              <a:buClr>
                <a:srgbClr val="910026"/>
              </a:buClr>
            </a:pPr>
            <a:r>
              <a:rPr lang="el-GR" sz="2400" b="1" dirty="0">
                <a:solidFill>
                  <a:srgbClr val="00004F"/>
                </a:solidFill>
                <a:latin typeface="Book Antiqua" pitchFamily="18" charset="0"/>
              </a:rPr>
              <a:t>λ</a:t>
            </a:r>
            <a:r>
              <a:rPr lang="hu-HU" sz="2400" b="1" dirty="0">
                <a:solidFill>
                  <a:srgbClr val="00004F"/>
                </a:solidFill>
                <a:latin typeface="Arial" pitchFamily="34" charset="0"/>
              </a:rPr>
              <a:t> = </a:t>
            </a:r>
            <a:r>
              <a:rPr lang="hu-HU" sz="2400" b="1" dirty="0" smtClean="0">
                <a:solidFill>
                  <a:srgbClr val="00004F"/>
                </a:solidFill>
                <a:latin typeface="Arial" pitchFamily="34" charset="0"/>
              </a:rPr>
              <a:t>4.1</a:t>
            </a:r>
            <a:r>
              <a:rPr lang="en-US" sz="2400" b="1" dirty="0" smtClean="0">
                <a:solidFill>
                  <a:srgbClr val="00004F"/>
                </a:solidFill>
                <a:latin typeface="Arial" pitchFamily="34" charset="0"/>
              </a:rPr>
              <a:t> </a:t>
            </a:r>
            <a:r>
              <a:rPr lang="en-US" sz="2400" b="1" dirty="0">
                <a:solidFill>
                  <a:srgbClr val="00004F"/>
                </a:solidFill>
                <a:latin typeface="Arial" pitchFamily="34" charset="0"/>
              </a:rPr>
              <a:t>W/</a:t>
            </a:r>
            <a:r>
              <a:rPr lang="en-US" sz="2400" b="1" dirty="0" err="1">
                <a:solidFill>
                  <a:srgbClr val="00004F"/>
                </a:solidFill>
                <a:latin typeface="Arial" pitchFamily="34" charset="0"/>
              </a:rPr>
              <a:t>mK</a:t>
            </a:r>
            <a:endParaRPr lang="en-US" sz="2400" b="1" dirty="0">
              <a:solidFill>
                <a:srgbClr val="00004F"/>
              </a:solidFill>
              <a:latin typeface="Arial" pitchFamily="34" charset="0"/>
            </a:endParaRPr>
          </a:p>
        </p:txBody>
      </p:sp>
      <p:pic>
        <p:nvPicPr>
          <p:cNvPr id="204805" name="Picture 5" descr="C:\Users\vvandras\Documents\Saját cikkek\MEJ2010\MEJ_Final_article\9.tif"/>
          <p:cNvPicPr>
            <a:picLocks noChangeAspect="1" noChangeArrowheads="1"/>
          </p:cNvPicPr>
          <p:nvPr/>
        </p:nvPicPr>
        <p:blipFill>
          <a:blip r:embed="rId7"/>
          <a:srcRect/>
          <a:stretch>
            <a:fillRect/>
          </a:stretch>
        </p:blipFill>
        <p:spPr bwMode="auto">
          <a:xfrm>
            <a:off x="188401" y="2238445"/>
            <a:ext cx="5727774" cy="3461735"/>
          </a:xfrm>
          <a:prstGeom prst="rect">
            <a:avLst/>
          </a:prstGeom>
          <a:noFill/>
        </p:spPr>
      </p:pic>
      <p:sp>
        <p:nvSpPr>
          <p:cNvPr id="12"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3"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22</a:t>
            </a:fld>
            <a:endParaRPr lang="en-US" dirty="0"/>
          </a:p>
        </p:txBody>
      </p:sp>
      <p:sp>
        <p:nvSpPr>
          <p:cNvPr id="10" name="Rectangle 9"/>
          <p:cNvSpPr/>
          <p:nvPr/>
        </p:nvSpPr>
        <p:spPr>
          <a:xfrm>
            <a:off x="1361209" y="6037118"/>
            <a:ext cx="3712876" cy="313932"/>
          </a:xfrm>
          <a:prstGeom prst="rect">
            <a:avLst/>
          </a:prstGeom>
          <a:noFill/>
          <a:ln>
            <a:solidFill>
              <a:schemeClr val="bg2">
                <a:lumMod val="20000"/>
                <a:lumOff val="80000"/>
              </a:schemeClr>
            </a:solidFill>
          </a:ln>
        </p:spPr>
        <p:txBody>
          <a:bodyPr wrap="none">
            <a:spAutoFit/>
          </a:bodyPr>
          <a:lstStyle/>
          <a:p>
            <a:pPr>
              <a:lnSpc>
                <a:spcPct val="90000"/>
              </a:lnSpc>
              <a:spcBef>
                <a:spcPct val="20000"/>
              </a:spcBef>
              <a:buClr>
                <a:srgbClr val="910026"/>
              </a:buClr>
            </a:pPr>
            <a:r>
              <a:rPr lang="en-US" sz="1600" b="1" dirty="0" smtClean="0">
                <a:solidFill>
                  <a:srgbClr val="00004F"/>
                </a:solidFill>
                <a:latin typeface="Arial" pitchFamily="34" charset="0"/>
                <a:cs typeface="Arial" pitchFamily="34" charset="0"/>
              </a:rPr>
              <a:t>k or </a:t>
            </a:r>
            <a:r>
              <a:rPr lang="el-GR" sz="1600" b="1" dirty="0" smtClean="0">
                <a:solidFill>
                  <a:srgbClr val="00004F"/>
                </a:solidFill>
                <a:latin typeface="Arial" pitchFamily="34" charset="0"/>
                <a:cs typeface="Arial" pitchFamily="34" charset="0"/>
              </a:rPr>
              <a:t>λ</a:t>
            </a:r>
            <a:r>
              <a:rPr lang="en-US" sz="1600" b="1" dirty="0" smtClean="0">
                <a:solidFill>
                  <a:srgbClr val="00004F"/>
                </a:solidFill>
                <a:latin typeface="Arial" pitchFamily="34" charset="0"/>
                <a:cs typeface="Arial" pitchFamily="34" charset="0"/>
              </a:rPr>
              <a:t> stays for thermal conductivity</a:t>
            </a:r>
            <a:endParaRPr lang="en-US" sz="1600" b="1" dirty="0">
              <a:solidFill>
                <a:srgbClr val="00004F"/>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Results - Repeatability</a:t>
            </a:r>
          </a:p>
        </p:txBody>
      </p:sp>
      <p:sp>
        <p:nvSpPr>
          <p:cNvPr id="20483" name="Content Placeholder 2"/>
          <p:cNvSpPr>
            <a:spLocks noGrp="1"/>
          </p:cNvSpPr>
          <p:nvPr>
            <p:ph idx="1"/>
          </p:nvPr>
        </p:nvSpPr>
        <p:spPr/>
        <p:txBody>
          <a:bodyPr/>
          <a:lstStyle/>
          <a:p>
            <a:pPr eaLnBrk="1" hangingPunct="1"/>
            <a:endParaRPr lang="en-US" smtClean="0"/>
          </a:p>
        </p:txBody>
      </p:sp>
      <p:graphicFrame>
        <p:nvGraphicFramePr>
          <p:cNvPr id="6" name="Group 2"/>
          <p:cNvGraphicFramePr>
            <a:graphicFrameLocks noGrp="1"/>
          </p:cNvGraphicFramePr>
          <p:nvPr/>
        </p:nvGraphicFramePr>
        <p:xfrm>
          <a:off x="2270125" y="4197350"/>
          <a:ext cx="4495800" cy="1457326"/>
        </p:xfrm>
        <a:graphic>
          <a:graphicData uri="http://schemas.openxmlformats.org/drawingml/2006/table">
            <a:tbl>
              <a:tblPr/>
              <a:tblGrid>
                <a:gridCol w="965200"/>
                <a:gridCol w="1670050"/>
                <a:gridCol w="1860550"/>
              </a:tblGrid>
              <a:tr h="449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TIM</a:t>
                      </a:r>
                    </a:p>
                  </a:txBody>
                  <a:tcPr marL="68580" marR="6858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λ</a:t>
                      </a:r>
                      <a:r>
                        <a:rPr kumimoji="0" lang="en-GB" sz="2000" b="0" i="0" u="none" strike="noStrike" cap="none" normalizeH="0" baseline="-25000" smtClean="0">
                          <a:ln>
                            <a:noFill/>
                          </a:ln>
                          <a:solidFill>
                            <a:schemeClr val="tx1"/>
                          </a:solidFill>
                          <a:effectLst/>
                          <a:latin typeface="Arial" pitchFamily="34" charset="0"/>
                          <a:ea typeface="MS PGothic" pitchFamily="34" charset="-128"/>
                          <a:cs typeface="Times New Roman" pitchFamily="18" charset="0"/>
                        </a:rPr>
                        <a:t>average</a:t>
                      </a: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 [W/mK]</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Standard deviation</a:t>
                      </a:r>
                    </a:p>
                  </a:txBody>
                  <a:tcPr marL="68580" marR="6858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4238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P70C</a:t>
                      </a:r>
                    </a:p>
                  </a:txBody>
                  <a:tcPr marL="68580" marR="6858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4.88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0.78%</a:t>
                      </a:r>
                    </a:p>
                  </a:txBody>
                  <a:tcPr marL="68580" marR="6858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63">
                <a:tc>
                  <a:txBody>
                    <a:bodyPr/>
                    <a:lstStyle/>
                    <a:p>
                      <a:pPr marL="0" marR="0" lvl="0" indent="0" algn="ctr" defTabSz="4572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P56A</a:t>
                      </a:r>
                    </a:p>
                  </a:txBody>
                  <a:tcPr marL="68580" marR="6858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10.83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 typeface="Arial" pitchFamily="34" charset="0"/>
                        <a:buNone/>
                        <a:tabLst/>
                      </a:pPr>
                      <a:r>
                        <a:rPr kumimoji="0" lang="en-GB" sz="20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5.75 %</a:t>
                      </a:r>
                    </a:p>
                  </a:txBody>
                  <a:tcPr marL="68580" marR="6858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0503" name="Chart 6"/>
          <p:cNvPicPr>
            <a:picLocks noChangeArrowheads="1"/>
          </p:cNvPicPr>
          <p:nvPr/>
        </p:nvPicPr>
        <p:blipFill>
          <a:blip r:embed="rId3"/>
          <a:srcRect b="-20"/>
          <a:stretch>
            <a:fillRect/>
          </a:stretch>
        </p:blipFill>
        <p:spPr bwMode="auto">
          <a:xfrm>
            <a:off x="4670425" y="1238250"/>
            <a:ext cx="4343400" cy="2743200"/>
          </a:xfrm>
          <a:prstGeom prst="rect">
            <a:avLst/>
          </a:prstGeom>
          <a:noFill/>
          <a:ln w="9525">
            <a:noFill/>
            <a:miter lim="800000"/>
            <a:headEnd/>
            <a:tailEnd/>
          </a:ln>
        </p:spPr>
      </p:pic>
      <p:pic>
        <p:nvPicPr>
          <p:cNvPr id="20504" name="Chart 8"/>
          <p:cNvPicPr>
            <a:picLocks noChangeArrowheads="1"/>
          </p:cNvPicPr>
          <p:nvPr/>
        </p:nvPicPr>
        <p:blipFill>
          <a:blip r:embed="rId4"/>
          <a:srcRect b="-20"/>
          <a:stretch>
            <a:fillRect/>
          </a:stretch>
        </p:blipFill>
        <p:spPr bwMode="auto">
          <a:xfrm>
            <a:off x="346075" y="1238250"/>
            <a:ext cx="4343400" cy="2743200"/>
          </a:xfrm>
          <a:prstGeom prst="rect">
            <a:avLst/>
          </a:prstGeom>
          <a:noFill/>
          <a:ln w="9525">
            <a:noFill/>
            <a:miter lim="800000"/>
            <a:headEnd/>
            <a:tailEnd/>
          </a:ln>
        </p:spPr>
      </p:pic>
      <p:sp>
        <p:nvSpPr>
          <p:cNvPr id="20505" name="TextBox 5"/>
          <p:cNvSpPr txBox="1">
            <a:spLocks noChangeArrowheads="1"/>
          </p:cNvSpPr>
          <p:nvPr/>
        </p:nvSpPr>
        <p:spPr bwMode="auto">
          <a:xfrm>
            <a:off x="323850" y="5818188"/>
            <a:ext cx="5862638" cy="457200"/>
          </a:xfrm>
          <a:prstGeom prst="rect">
            <a:avLst/>
          </a:prstGeom>
          <a:noFill/>
          <a:ln w="9525">
            <a:noFill/>
            <a:miter lim="800000"/>
            <a:headEnd/>
            <a:tailEnd/>
          </a:ln>
        </p:spPr>
        <p:txBody>
          <a:bodyPr>
            <a:spAutoFit/>
          </a:bodyPr>
          <a:lstStyle/>
          <a:p>
            <a:r>
              <a:rPr lang="en-GB" sz="2400" b="1">
                <a:solidFill>
                  <a:srgbClr val="00004F"/>
                </a:solidFill>
                <a:latin typeface="Arial" pitchFamily="34" charset="0"/>
              </a:rPr>
              <a:t>Difference in viscosity</a:t>
            </a:r>
          </a:p>
        </p:txBody>
      </p:sp>
      <p:sp>
        <p:nvSpPr>
          <p:cNvPr id="11"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2"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23</a:t>
            </a:fld>
            <a:endParaRPr 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Comparison with</a:t>
            </a:r>
            <a:br>
              <a:rPr lang="en-US" dirty="0" smtClean="0"/>
            </a:br>
            <a:r>
              <a:rPr lang="en-US" dirty="0" smtClean="0"/>
              <a:t>laboratory tester</a:t>
            </a:r>
          </a:p>
        </p:txBody>
      </p:sp>
      <p:pic>
        <p:nvPicPr>
          <p:cNvPr id="26627" name="Content Placeholder 5" descr="graph1.JPG"/>
          <p:cNvPicPr>
            <a:picLocks noGrp="1" noChangeAspect="1"/>
          </p:cNvPicPr>
          <p:nvPr>
            <p:ph idx="1"/>
          </p:nvPr>
        </p:nvPicPr>
        <p:blipFill>
          <a:blip r:embed="rId3"/>
          <a:srcRect/>
          <a:stretch>
            <a:fillRect/>
          </a:stretch>
        </p:blipFill>
        <p:spPr>
          <a:xfrm>
            <a:off x="619125" y="1417638"/>
            <a:ext cx="7905750" cy="4867275"/>
          </a:xfrm>
        </p:spPr>
      </p:pic>
      <p:sp>
        <p:nvSpPr>
          <p:cNvPr id="6" name="TextBox 5"/>
          <p:cNvSpPr txBox="1"/>
          <p:nvPr/>
        </p:nvSpPr>
        <p:spPr>
          <a:xfrm>
            <a:off x="5475769" y="4423145"/>
            <a:ext cx="2753832" cy="1015663"/>
          </a:xfrm>
          <a:prstGeom prst="rect">
            <a:avLst/>
          </a:prstGeom>
          <a:solidFill>
            <a:schemeClr val="accent4">
              <a:lumMod val="40000"/>
              <a:lumOff val="60000"/>
              <a:alpha val="48000"/>
            </a:schemeClr>
          </a:solidFill>
          <a:ln w="19050">
            <a:solidFill>
              <a:schemeClr val="bg1">
                <a:lumMod val="65000"/>
              </a:schemeClr>
            </a:solidFill>
          </a:ln>
        </p:spPr>
        <p:txBody>
          <a:bodyPr wrap="square" rtlCol="0">
            <a:spAutoFit/>
          </a:bodyPr>
          <a:lstStyle/>
          <a:p>
            <a:r>
              <a:rPr lang="en-US" sz="2000" dirty="0" smtClean="0"/>
              <a:t>Same slope, only offset difference</a:t>
            </a:r>
          </a:p>
          <a:p>
            <a:r>
              <a:rPr lang="en-US" sz="2000" dirty="0" smtClean="0"/>
              <a:t>Interfacial resistance?</a:t>
            </a:r>
          </a:p>
        </p:txBody>
      </p:sp>
      <p:sp>
        <p:nvSpPr>
          <p:cNvPr id="7"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8"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24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ea typeface="ＭＳ Ｐゴシック" pitchFamily="34" charset="-128"/>
              </a:rPr>
              <a:t>Measurement of the inherent thermal resistance of the system</a:t>
            </a:r>
          </a:p>
        </p:txBody>
      </p:sp>
      <p:sp>
        <p:nvSpPr>
          <p:cNvPr id="25603" name="Content Placeholder 2"/>
          <p:cNvSpPr>
            <a:spLocks noGrp="1"/>
          </p:cNvSpPr>
          <p:nvPr>
            <p:ph idx="1"/>
          </p:nvPr>
        </p:nvSpPr>
        <p:spPr/>
        <p:txBody>
          <a:bodyPr/>
          <a:lstStyle/>
          <a:p>
            <a:r>
              <a:rPr lang="en-US" dirty="0" smtClean="0">
                <a:ea typeface="ＭＳ Ｐゴシック" pitchFamily="34" charset="-128"/>
              </a:rPr>
              <a:t>In order to measure the resistance at 0 BLT, Indium based liquid metal alloy was used</a:t>
            </a:r>
          </a:p>
          <a:p>
            <a:endParaRPr lang="en-US" dirty="0" smtClean="0">
              <a:ea typeface="ＭＳ Ｐゴシック" pitchFamily="34" charset="-128"/>
            </a:endParaRPr>
          </a:p>
        </p:txBody>
      </p:sp>
      <p:pic>
        <p:nvPicPr>
          <p:cNvPr id="25606" name="Picture 5" descr="graph.JPG"/>
          <p:cNvPicPr>
            <a:picLocks noChangeAspect="1"/>
          </p:cNvPicPr>
          <p:nvPr/>
        </p:nvPicPr>
        <p:blipFill>
          <a:blip r:embed="rId3"/>
          <a:srcRect/>
          <a:stretch>
            <a:fillRect/>
          </a:stretch>
        </p:blipFill>
        <p:spPr bwMode="auto">
          <a:xfrm>
            <a:off x="1403350" y="2205038"/>
            <a:ext cx="6143625" cy="4159250"/>
          </a:xfrm>
          <a:prstGeom prst="rect">
            <a:avLst/>
          </a:prstGeom>
          <a:noFill/>
          <a:ln w="9525">
            <a:noFill/>
            <a:miter lim="800000"/>
            <a:headEnd/>
            <a:tailEnd/>
          </a:ln>
        </p:spPr>
      </p:pic>
      <p:sp>
        <p:nvSpPr>
          <p:cNvPr id="7"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8"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25</a:t>
            </a:fld>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Deviations from real data in datasheets</a:t>
            </a:r>
            <a:endParaRPr lang="en-US" dirty="0"/>
          </a:p>
        </p:txBody>
      </p:sp>
      <p:pic>
        <p:nvPicPr>
          <p:cNvPr id="206850" name="Picture 2" descr="C:\Users\vvandras\Documents\Saját cikkek\MEJ2010\MEJ_Final_article\14.tif"/>
          <p:cNvPicPr>
            <a:picLocks noGrp="1" noChangeAspect="1" noChangeArrowheads="1"/>
          </p:cNvPicPr>
          <p:nvPr>
            <p:ph idx="1"/>
          </p:nvPr>
        </p:nvPicPr>
        <p:blipFill>
          <a:blip r:embed="rId3"/>
          <a:srcRect/>
          <a:stretch>
            <a:fillRect/>
          </a:stretch>
        </p:blipFill>
        <p:spPr bwMode="auto">
          <a:xfrm>
            <a:off x="438150" y="1641475"/>
            <a:ext cx="8267700" cy="4419600"/>
          </a:xfrm>
          <a:prstGeom prst="rect">
            <a:avLst/>
          </a:prstGeom>
          <a:noFill/>
        </p:spPr>
      </p:pic>
      <p:sp>
        <p:nvSpPr>
          <p:cNvPr id="6"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7"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26</a:t>
            </a:fld>
            <a:endParaRPr 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t>Measurement of </a:t>
            </a:r>
            <a:br>
              <a:rPr lang="en-US" cap="none" dirty="0" smtClean="0"/>
            </a:br>
            <a:r>
              <a:rPr lang="en-US" cap="none" dirty="0" smtClean="0"/>
              <a:t>HEMT and MESFET devices</a:t>
            </a:r>
            <a:endParaRPr lang="en-US" cap="none"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t>Your Initials, Presentation Title, Month Year</a:t>
            </a:r>
            <a:endParaRPr lang="en-US" dirty="0"/>
          </a:p>
        </p:txBody>
      </p:sp>
      <p:sp>
        <p:nvSpPr>
          <p:cNvPr id="5" name="Slide Number Placeholder 4"/>
          <p:cNvSpPr>
            <a:spLocks noGrp="1"/>
          </p:cNvSpPr>
          <p:nvPr>
            <p:ph type="sldNum" sz="quarter" idx="4294967295"/>
          </p:nvPr>
        </p:nvSpPr>
        <p:spPr>
          <a:xfrm>
            <a:off x="0" y="6626225"/>
            <a:ext cx="381000" cy="228600"/>
          </a:xfrm>
        </p:spPr>
        <p:txBody>
          <a:bodyPr/>
          <a:lstStyle/>
          <a:p>
            <a:pPr>
              <a:defRPr/>
            </a:pPr>
            <a:fld id="{439C17A9-4FB9-4737-85B9-E3897950B66B}" type="slidenum">
              <a:rPr lang="en-US" smtClean="0"/>
              <a:pPr>
                <a:defRPr/>
              </a:pPr>
              <a:t>27</a:t>
            </a:fld>
            <a:endParaRPr lang="en-US"/>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HEMT and MESFET thermal measurements </a:t>
            </a:r>
            <a:endParaRPr lang="en-US" dirty="0"/>
          </a:p>
        </p:txBody>
      </p:sp>
      <p:pic>
        <p:nvPicPr>
          <p:cNvPr id="6" name="Picture 5"/>
          <p:cNvPicPr>
            <a:picLocks noChangeAspect="1"/>
          </p:cNvPicPr>
          <p:nvPr/>
        </p:nvPicPr>
        <p:blipFill>
          <a:blip r:embed="rId3" cstate="print"/>
          <a:srcRect/>
          <a:stretch>
            <a:fillRect/>
          </a:stretch>
        </p:blipFill>
        <p:spPr bwMode="auto">
          <a:xfrm>
            <a:off x="1056322" y="1938020"/>
            <a:ext cx="5267781" cy="3961905"/>
          </a:xfrm>
          <a:prstGeom prst="rect">
            <a:avLst/>
          </a:prstGeom>
          <a:noFill/>
          <a:ln w="9525">
            <a:noFill/>
            <a:miter lim="800000"/>
            <a:headEnd/>
            <a:tailEnd/>
          </a:ln>
        </p:spPr>
      </p:pic>
      <p:sp>
        <p:nvSpPr>
          <p:cNvPr id="7" name="TextBox 6"/>
          <p:cNvSpPr txBox="1"/>
          <p:nvPr/>
        </p:nvSpPr>
        <p:spPr>
          <a:xfrm>
            <a:off x="657224" y="1371600"/>
            <a:ext cx="7820026" cy="707886"/>
          </a:xfrm>
          <a:prstGeom prst="rect">
            <a:avLst/>
          </a:prstGeom>
          <a:noFill/>
        </p:spPr>
        <p:txBody>
          <a:bodyPr wrap="square" rtlCol="0">
            <a:spAutoFit/>
          </a:bodyPr>
          <a:lstStyle/>
          <a:p>
            <a:r>
              <a:rPr lang="en-US" sz="2000" dirty="0" smtClean="0"/>
              <a:t>A textbook scheme for measuring them is basically the following:</a:t>
            </a:r>
          </a:p>
          <a:p>
            <a:endParaRPr lang="en-US" sz="2000"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HEMT and MESFET thermal measurements </a:t>
            </a:r>
            <a:endParaRPr lang="en-US" dirty="0"/>
          </a:p>
        </p:txBody>
      </p:sp>
      <p:sp>
        <p:nvSpPr>
          <p:cNvPr id="7" name="TextBox 6"/>
          <p:cNvSpPr txBox="1"/>
          <p:nvPr/>
        </p:nvSpPr>
        <p:spPr>
          <a:xfrm>
            <a:off x="5391149" y="1114425"/>
            <a:ext cx="3371851" cy="707886"/>
          </a:xfrm>
          <a:prstGeom prst="rect">
            <a:avLst/>
          </a:prstGeom>
          <a:noFill/>
        </p:spPr>
        <p:txBody>
          <a:bodyPr wrap="square" rtlCol="0">
            <a:spAutoFit/>
          </a:bodyPr>
          <a:lstStyle/>
          <a:p>
            <a:r>
              <a:rPr lang="en-US" sz="2000" dirty="0" smtClean="0"/>
              <a:t>This can be decomposed on </a:t>
            </a:r>
          </a:p>
          <a:p>
            <a:endParaRPr lang="en-US" sz="2000" dirty="0"/>
          </a:p>
        </p:txBody>
      </p:sp>
      <p:pic>
        <p:nvPicPr>
          <p:cNvPr id="5" name="Picture 4"/>
          <p:cNvPicPr>
            <a:picLocks noChangeAspect="1"/>
          </p:cNvPicPr>
          <p:nvPr/>
        </p:nvPicPr>
        <p:blipFill>
          <a:blip r:embed="rId3" cstate="print"/>
          <a:srcRect l="2909" r="14819" b="14629"/>
          <a:stretch>
            <a:fillRect/>
          </a:stretch>
        </p:blipFill>
        <p:spPr bwMode="auto">
          <a:xfrm>
            <a:off x="333375" y="2008043"/>
            <a:ext cx="4333875" cy="3382318"/>
          </a:xfrm>
          <a:prstGeom prst="rect">
            <a:avLst/>
          </a:prstGeom>
          <a:noFill/>
          <a:ln w="9525">
            <a:noFill/>
            <a:miter lim="800000"/>
            <a:headEnd/>
            <a:tailEnd/>
          </a:ln>
        </p:spPr>
      </p:pic>
      <p:pic>
        <p:nvPicPr>
          <p:cNvPr id="8" name="Picture 7"/>
          <p:cNvPicPr>
            <a:picLocks noChangeAspect="1"/>
          </p:cNvPicPr>
          <p:nvPr/>
        </p:nvPicPr>
        <p:blipFill>
          <a:blip r:embed="rId4" cstate="print"/>
          <a:srcRect l="18114" b="9389"/>
          <a:stretch>
            <a:fillRect/>
          </a:stretch>
        </p:blipFill>
        <p:spPr bwMode="auto">
          <a:xfrm>
            <a:off x="4657725" y="1972542"/>
            <a:ext cx="4313549" cy="3589921"/>
          </a:xfrm>
          <a:prstGeom prst="rect">
            <a:avLst/>
          </a:prstGeom>
          <a:noFill/>
          <a:ln w="9525">
            <a:noFill/>
            <a:miter lim="800000"/>
            <a:headEnd/>
            <a:tailEnd/>
          </a:ln>
        </p:spPr>
      </p:pic>
      <p:sp>
        <p:nvSpPr>
          <p:cNvPr id="9" name="TextBox 8"/>
          <p:cNvSpPr txBox="1"/>
          <p:nvPr/>
        </p:nvSpPr>
        <p:spPr>
          <a:xfrm>
            <a:off x="1771649" y="4791075"/>
            <a:ext cx="3371851" cy="400110"/>
          </a:xfrm>
          <a:prstGeom prst="rect">
            <a:avLst/>
          </a:prstGeom>
          <a:noFill/>
        </p:spPr>
        <p:txBody>
          <a:bodyPr wrap="square" rtlCol="0">
            <a:spAutoFit/>
          </a:bodyPr>
          <a:lstStyle/>
          <a:p>
            <a:r>
              <a:rPr lang="en-US" sz="2000" b="1" dirty="0" smtClean="0">
                <a:solidFill>
                  <a:srgbClr val="C00000"/>
                </a:solidFill>
              </a:rPr>
              <a:t>HEATING</a:t>
            </a:r>
            <a:endParaRPr lang="en-US" sz="2000" b="1" dirty="0">
              <a:solidFill>
                <a:srgbClr val="C00000"/>
              </a:solidFill>
            </a:endParaRPr>
          </a:p>
        </p:txBody>
      </p:sp>
      <p:sp>
        <p:nvSpPr>
          <p:cNvPr id="10" name="TextBox 9"/>
          <p:cNvSpPr txBox="1"/>
          <p:nvPr/>
        </p:nvSpPr>
        <p:spPr>
          <a:xfrm>
            <a:off x="5772149" y="4724400"/>
            <a:ext cx="3371851" cy="400110"/>
          </a:xfrm>
          <a:prstGeom prst="rect">
            <a:avLst/>
          </a:prstGeom>
          <a:noFill/>
        </p:spPr>
        <p:txBody>
          <a:bodyPr wrap="square" rtlCol="0">
            <a:spAutoFit/>
          </a:bodyPr>
          <a:lstStyle/>
          <a:p>
            <a:r>
              <a:rPr lang="en-US" sz="2000" b="1" dirty="0" smtClean="0">
                <a:solidFill>
                  <a:srgbClr val="6666FF"/>
                </a:solidFill>
              </a:rPr>
              <a:t>COOLING</a:t>
            </a:r>
            <a:endParaRPr lang="en-US" sz="2000" b="1" dirty="0">
              <a:solidFill>
                <a:srgbClr val="6666FF"/>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Measurement of </a:t>
            </a:r>
            <a:r>
              <a:rPr lang="hu-HU" dirty="0" smtClean="0"/>
              <a:t/>
            </a:r>
            <a:br>
              <a:rPr lang="hu-HU" dirty="0" smtClean="0"/>
            </a:br>
            <a:r>
              <a:rPr lang="en-US" dirty="0" smtClean="0"/>
              <a:t>transistors in general</a:t>
            </a:r>
            <a:endParaRPr lang="en-US" dirty="0"/>
          </a:p>
        </p:txBody>
      </p:sp>
      <p:sp>
        <p:nvSpPr>
          <p:cNvPr id="5" name="Content Placeholder 4"/>
          <p:cNvSpPr>
            <a:spLocks noGrp="1"/>
          </p:cNvSpPr>
          <p:nvPr>
            <p:ph idx="1"/>
          </p:nvPr>
        </p:nvSpPr>
        <p:spPr/>
        <p:txBody>
          <a:bodyPr/>
          <a:lstStyle/>
          <a:p>
            <a:r>
              <a:rPr lang="en-US" dirty="0" smtClean="0"/>
              <a:t>We have a long history in measuring different transistor devices</a:t>
            </a:r>
          </a:p>
          <a:p>
            <a:pPr lvl="1"/>
            <a:r>
              <a:rPr lang="en-US" dirty="0" smtClean="0"/>
              <a:t>BJT-s, MOSFET-s, IGBT-s, HEMT-s </a:t>
            </a:r>
            <a:br>
              <a:rPr lang="en-US" dirty="0" smtClean="0"/>
            </a:br>
            <a:r>
              <a:rPr lang="en-US" dirty="0" smtClean="0"/>
              <a:t>can be tested</a:t>
            </a:r>
          </a:p>
          <a:p>
            <a:r>
              <a:rPr lang="en-US" dirty="0" smtClean="0"/>
              <a:t>Tests may have different purposes:</a:t>
            </a:r>
          </a:p>
          <a:p>
            <a:pPr lvl="1"/>
            <a:r>
              <a:rPr lang="en-US" dirty="0" smtClean="0"/>
              <a:t>Junction temperature measurement</a:t>
            </a:r>
          </a:p>
          <a:p>
            <a:pPr lvl="1"/>
            <a:r>
              <a:rPr lang="en-US" dirty="0" smtClean="0"/>
              <a:t>Structural analysis</a:t>
            </a:r>
          </a:p>
          <a:p>
            <a:pPr lvl="1"/>
            <a:r>
              <a:rPr lang="en-US" dirty="0" smtClean="0"/>
              <a:t>Reliability analysis</a:t>
            </a:r>
          </a:p>
          <a:p>
            <a:pPr lvl="1"/>
            <a:r>
              <a:rPr lang="en-US" dirty="0" smtClean="0"/>
              <a:t>Thermal model generation</a:t>
            </a:r>
          </a:p>
          <a:p>
            <a:pPr lvl="1"/>
            <a:r>
              <a:rPr lang="en-US" dirty="0" smtClean="0"/>
              <a:t>Measurement of standard </a:t>
            </a:r>
            <a:br>
              <a:rPr lang="en-US" dirty="0" smtClean="0"/>
            </a:br>
            <a:r>
              <a:rPr lang="en-US" dirty="0" smtClean="0"/>
              <a:t>datasheet values</a:t>
            </a:r>
            <a:endParaRPr lang="hu-HU" dirty="0" smtClean="0"/>
          </a:p>
          <a:p>
            <a:pPr lvl="1"/>
            <a:endParaRPr lang="en-US" dirty="0" smtClean="0"/>
          </a:p>
          <a:p>
            <a:r>
              <a:rPr lang="en-US" dirty="0" smtClean="0"/>
              <a:t>Our test methodology follows the </a:t>
            </a:r>
          </a:p>
          <a:p>
            <a:pPr>
              <a:buNone/>
            </a:pPr>
            <a:r>
              <a:rPr lang="en-US" dirty="0" smtClean="0"/>
              <a:t>	JEDEC 51-1 and the MIL-STD-750</a:t>
            </a:r>
            <a:r>
              <a:rPr lang="hu-HU" dirty="0" smtClean="0"/>
              <a:t>E</a:t>
            </a:r>
            <a:r>
              <a:rPr lang="en-US" dirty="0" smtClean="0"/>
              <a:t> series of standards</a:t>
            </a:r>
            <a:endParaRPr lang="en-US" dirty="0"/>
          </a:p>
        </p:txBody>
      </p:sp>
      <p:pic>
        <p:nvPicPr>
          <p:cNvPr id="60420" name="Picture 4" descr="https://encrypted-tbn3.google.com/images?q=tbn:ANd9GcS3yZzY56M-wUZX4RqCUTj1YZWuifqHZRKvIxj1TFuwRo7rxnv9"/>
          <p:cNvPicPr>
            <a:picLocks noChangeAspect="1" noChangeArrowheads="1"/>
          </p:cNvPicPr>
          <p:nvPr/>
        </p:nvPicPr>
        <p:blipFill>
          <a:blip r:embed="rId3" cstate="email"/>
          <a:srcRect/>
          <a:stretch>
            <a:fillRect/>
          </a:stretch>
        </p:blipFill>
        <p:spPr bwMode="auto">
          <a:xfrm>
            <a:off x="5784072" y="4350719"/>
            <a:ext cx="3242908" cy="1621455"/>
          </a:xfrm>
          <a:prstGeom prst="rect">
            <a:avLst/>
          </a:prstGeom>
          <a:noFill/>
        </p:spPr>
      </p:pic>
      <p:sp>
        <p:nvSpPr>
          <p:cNvPr id="8" name="Down Arrow 7"/>
          <p:cNvSpPr/>
          <p:nvPr/>
        </p:nvSpPr>
        <p:spPr>
          <a:xfrm rot="19825298">
            <a:off x="7836425" y="3851455"/>
            <a:ext cx="576075" cy="422455"/>
          </a:xfrm>
          <a:prstGeom prst="downArrow">
            <a:avLst/>
          </a:prstGeom>
          <a:solidFill>
            <a:schemeClr val="accent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FFFFFF"/>
              </a:solidFill>
              <a:effectLst/>
              <a:uLnTx/>
              <a:uFillTx/>
              <a:latin typeface="Tahoma"/>
              <a:ea typeface="+mn-ea"/>
              <a:cs typeface="+mn-cs"/>
            </a:endParaRPr>
          </a:p>
        </p:txBody>
      </p:sp>
      <p:sp>
        <p:nvSpPr>
          <p:cNvPr id="7"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9"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3</a:t>
            </a:fld>
            <a:endParaRPr lang="en-US" dirty="0"/>
          </a:p>
        </p:txBody>
      </p:sp>
      <p:pic>
        <p:nvPicPr>
          <p:cNvPr id="304131" name="Picture 3"/>
          <p:cNvPicPr>
            <a:picLocks noChangeAspect="1" noChangeArrowheads="1"/>
          </p:cNvPicPr>
          <p:nvPr/>
        </p:nvPicPr>
        <p:blipFill>
          <a:blip r:embed="rId4"/>
          <a:srcRect/>
          <a:stretch>
            <a:fillRect/>
          </a:stretch>
        </p:blipFill>
        <p:spPr bwMode="auto">
          <a:xfrm>
            <a:off x="6134679" y="1892591"/>
            <a:ext cx="1590095" cy="232569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HEMT and MESFET thermal measurements by T3Ster </a:t>
            </a:r>
            <a:endParaRPr lang="en-US" dirty="0"/>
          </a:p>
        </p:txBody>
      </p:sp>
      <p:sp>
        <p:nvSpPr>
          <p:cNvPr id="4" name="Footer Placeholder 3"/>
          <p:cNvSpPr>
            <a:spLocks noGrp="1"/>
          </p:cNvSpPr>
          <p:nvPr>
            <p:ph type="ftr" sz="quarter" idx="10"/>
          </p:nvPr>
        </p:nvSpPr>
        <p:spPr/>
        <p:txBody>
          <a:bodyPr/>
          <a:lstStyle/>
          <a:p>
            <a:pPr>
              <a:defRPr/>
            </a:pPr>
            <a:r>
              <a:rPr lang="en-US" smtClean="0"/>
              <a:t>Gabor Farkas Mentor Graphics MAD</a:t>
            </a:r>
            <a:endParaRPr lang="en-US" dirty="0"/>
          </a:p>
        </p:txBody>
      </p:sp>
      <p:sp>
        <p:nvSpPr>
          <p:cNvPr id="5" name="Slide Number Placeholder 4"/>
          <p:cNvSpPr>
            <a:spLocks noGrp="1"/>
          </p:cNvSpPr>
          <p:nvPr>
            <p:ph type="sldNum" sz="quarter" idx="11"/>
          </p:nvPr>
        </p:nvSpPr>
        <p:spPr/>
        <p:txBody>
          <a:bodyPr/>
          <a:lstStyle/>
          <a:p>
            <a:pPr>
              <a:defRPr/>
            </a:pPr>
            <a:fld id="{439C17A9-4FB9-4737-85B9-E3897950B66B}" type="slidenum">
              <a:rPr lang="en-US" smtClean="0"/>
              <a:pPr>
                <a:defRPr/>
              </a:pPr>
              <a:t>30</a:t>
            </a:fld>
            <a:endParaRPr lang="en-US"/>
          </a:p>
        </p:txBody>
      </p:sp>
      <p:pic>
        <p:nvPicPr>
          <p:cNvPr id="7" name="Picture 6"/>
          <p:cNvPicPr/>
          <p:nvPr/>
        </p:nvPicPr>
        <p:blipFill>
          <a:blip r:embed="rId3" cstate="print"/>
          <a:srcRect/>
          <a:stretch>
            <a:fillRect/>
          </a:stretch>
        </p:blipFill>
        <p:spPr bwMode="auto">
          <a:xfrm>
            <a:off x="460692" y="1385570"/>
            <a:ext cx="4869815" cy="2410460"/>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3854450" y="3535045"/>
            <a:ext cx="4772660" cy="2500630"/>
          </a:xfrm>
          <a:prstGeom prst="rect">
            <a:avLst/>
          </a:prstGeom>
          <a:noFill/>
          <a:ln w="9525">
            <a:noFill/>
            <a:miter lim="800000"/>
            <a:headEnd/>
            <a:tailEnd/>
          </a:ln>
        </p:spPr>
      </p:pic>
      <p:sp>
        <p:nvSpPr>
          <p:cNvPr id="9" name="TextBox 8"/>
          <p:cNvSpPr txBox="1"/>
          <p:nvPr/>
        </p:nvSpPr>
        <p:spPr>
          <a:xfrm>
            <a:off x="3432809" y="3282315"/>
            <a:ext cx="3371851" cy="400110"/>
          </a:xfrm>
          <a:prstGeom prst="rect">
            <a:avLst/>
          </a:prstGeom>
          <a:noFill/>
        </p:spPr>
        <p:txBody>
          <a:bodyPr wrap="square" rtlCol="0">
            <a:spAutoFit/>
          </a:bodyPr>
          <a:lstStyle/>
          <a:p>
            <a:r>
              <a:rPr lang="en-US" sz="2000" b="1" dirty="0" smtClean="0">
                <a:solidFill>
                  <a:srgbClr val="C00000"/>
                </a:solidFill>
              </a:rPr>
              <a:t>HEATING</a:t>
            </a:r>
            <a:endParaRPr lang="en-US" sz="2000" b="1" dirty="0">
              <a:solidFill>
                <a:srgbClr val="C00000"/>
              </a:solidFill>
            </a:endParaRPr>
          </a:p>
        </p:txBody>
      </p:sp>
      <p:sp>
        <p:nvSpPr>
          <p:cNvPr id="10" name="TextBox 9"/>
          <p:cNvSpPr txBox="1"/>
          <p:nvPr/>
        </p:nvSpPr>
        <p:spPr>
          <a:xfrm>
            <a:off x="4377689" y="5562600"/>
            <a:ext cx="3371851" cy="400110"/>
          </a:xfrm>
          <a:prstGeom prst="rect">
            <a:avLst/>
          </a:prstGeom>
          <a:noFill/>
        </p:spPr>
        <p:txBody>
          <a:bodyPr wrap="square" rtlCol="0">
            <a:spAutoFit/>
          </a:bodyPr>
          <a:lstStyle/>
          <a:p>
            <a:r>
              <a:rPr lang="en-US" sz="2000" b="1" dirty="0" smtClean="0">
                <a:solidFill>
                  <a:srgbClr val="6666FF"/>
                </a:solidFill>
              </a:rPr>
              <a:t>COOLING</a:t>
            </a:r>
            <a:endParaRPr lang="en-US" sz="2000" b="1" dirty="0">
              <a:solidFill>
                <a:srgbClr val="6666FF"/>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t>Measurement of </a:t>
            </a:r>
            <a:br>
              <a:rPr lang="en-US" cap="none" dirty="0" smtClean="0"/>
            </a:br>
            <a:r>
              <a:rPr lang="en-US" cap="none" dirty="0" smtClean="0"/>
              <a:t>high voltage device strings</a:t>
            </a:r>
            <a:endParaRPr lang="en-US" cap="none"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t>Your Initials, Presentation Title, Month Year</a:t>
            </a:r>
            <a:endParaRPr lang="en-US" dirty="0"/>
          </a:p>
        </p:txBody>
      </p:sp>
      <p:sp>
        <p:nvSpPr>
          <p:cNvPr id="5" name="Slide Number Placeholder 4"/>
          <p:cNvSpPr>
            <a:spLocks noGrp="1"/>
          </p:cNvSpPr>
          <p:nvPr>
            <p:ph type="sldNum" sz="quarter" idx="4294967295"/>
          </p:nvPr>
        </p:nvSpPr>
        <p:spPr>
          <a:xfrm>
            <a:off x="0" y="6626225"/>
            <a:ext cx="381000" cy="228600"/>
          </a:xfrm>
        </p:spPr>
        <p:txBody>
          <a:bodyPr/>
          <a:lstStyle/>
          <a:p>
            <a:pPr>
              <a:defRPr/>
            </a:pPr>
            <a:fld id="{439C17A9-4FB9-4737-85B9-E3897950B66B}" type="slidenum">
              <a:rPr lang="en-US" smtClean="0"/>
              <a:pPr>
                <a:defRPr/>
              </a:pPr>
              <a:t>31</a:t>
            </a:fld>
            <a:endParaRPr lang="en-US"/>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dirty="0" smtClean="0"/>
              <a:t>Measurement of</a:t>
            </a:r>
            <a:r>
              <a:rPr lang="hu-HU" dirty="0" smtClean="0"/>
              <a:t/>
            </a:r>
            <a:br>
              <a:rPr lang="hu-HU" dirty="0" smtClean="0"/>
            </a:br>
            <a:r>
              <a:rPr lang="en-US" dirty="0" smtClean="0"/>
              <a:t>individual LED-s in a chain</a:t>
            </a:r>
            <a:endParaRPr lang="en-US" dirty="0"/>
          </a:p>
        </p:txBody>
      </p:sp>
      <p:sp>
        <p:nvSpPr>
          <p:cNvPr id="5" name="Content Placeholder 4"/>
          <p:cNvSpPr>
            <a:spLocks noGrp="1"/>
          </p:cNvSpPr>
          <p:nvPr>
            <p:ph idx="1"/>
          </p:nvPr>
        </p:nvSpPr>
        <p:spPr>
          <a:xfrm>
            <a:off x="-1" y="1316038"/>
            <a:ext cx="8453888" cy="5070475"/>
          </a:xfrm>
        </p:spPr>
        <p:txBody>
          <a:bodyPr/>
          <a:lstStyle/>
          <a:p>
            <a:r>
              <a:rPr lang="en-US" sz="2800" dirty="0" smtClean="0"/>
              <a:t>The new LED string tapper device enables the test of individual junction temperatures in an LED chain</a:t>
            </a:r>
          </a:p>
          <a:p>
            <a:endParaRPr lang="hu-HU" sz="3200" dirty="0" smtClean="0"/>
          </a:p>
          <a:p>
            <a:endParaRPr lang="hu-HU" dirty="0" smtClean="0"/>
          </a:p>
          <a:p>
            <a:endParaRPr lang="hu-HU" dirty="0" smtClean="0"/>
          </a:p>
          <a:p>
            <a:endParaRPr lang="hu-HU" dirty="0" smtClean="0"/>
          </a:p>
          <a:p>
            <a:endParaRPr lang="hu-HU" dirty="0" smtClean="0"/>
          </a:p>
          <a:p>
            <a:pPr>
              <a:buNone/>
            </a:pPr>
            <a:endParaRPr lang="hu-HU" dirty="0" smtClean="0"/>
          </a:p>
          <a:p>
            <a:endParaRPr lang="en-US" dirty="0"/>
          </a:p>
        </p:txBody>
      </p:sp>
      <p:sp>
        <p:nvSpPr>
          <p:cNvPr id="12"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3"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32</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1331640" y="4657960"/>
            <a:ext cx="6067992" cy="707886"/>
          </a:xfrm>
          <a:prstGeom prst="rect">
            <a:avLst/>
          </a:prstGeom>
          <a:solidFill>
            <a:schemeClr val="bg1"/>
          </a:solidFill>
        </p:spPr>
        <p:txBody>
          <a:bodyPr wrap="square" rtlCol="0">
            <a:spAutoFit/>
          </a:bodyPr>
          <a:lstStyle/>
          <a:p>
            <a:r>
              <a:rPr lang="en-US" sz="2000" dirty="0" smtClean="0"/>
              <a:t>If voltage is between 58V and 12V, use </a:t>
            </a:r>
            <a:r>
              <a:rPr lang="en-US" sz="2000" b="1" dirty="0" smtClean="0"/>
              <a:t>LED string tapper</a:t>
            </a:r>
            <a:r>
              <a:rPr lang="en-US" sz="2000" dirty="0" smtClean="0"/>
              <a:t> for the measurement of individual LED-s</a:t>
            </a:r>
            <a:endParaRPr lang="en-US" sz="2000" dirty="0"/>
          </a:p>
        </p:txBody>
      </p:sp>
      <p:sp>
        <p:nvSpPr>
          <p:cNvPr id="2" name="Title 1"/>
          <p:cNvSpPr>
            <a:spLocks noGrp="1"/>
          </p:cNvSpPr>
          <p:nvPr>
            <p:ph type="title"/>
          </p:nvPr>
        </p:nvSpPr>
        <p:spPr/>
        <p:txBody>
          <a:bodyPr/>
          <a:lstStyle/>
          <a:p>
            <a:r>
              <a:rPr lang="en-US" dirty="0" smtClean="0"/>
              <a:t>Measurement of</a:t>
            </a:r>
            <a:r>
              <a:rPr lang="hu-HU" dirty="0" smtClean="0"/>
              <a:t/>
            </a:r>
            <a:br>
              <a:rPr lang="hu-HU" dirty="0" smtClean="0"/>
            </a:br>
            <a:r>
              <a:rPr lang="en-US" dirty="0" smtClean="0"/>
              <a:t>individual LED-s in a chain</a:t>
            </a:r>
            <a:endParaRPr lang="en-US" dirty="0"/>
          </a:p>
        </p:txBody>
      </p:sp>
      <p:sp>
        <p:nvSpPr>
          <p:cNvPr id="6" name="Content Placeholder 4"/>
          <p:cNvSpPr txBox="1">
            <a:spLocks/>
          </p:cNvSpPr>
          <p:nvPr/>
        </p:nvSpPr>
        <p:spPr bwMode="auto">
          <a:xfrm>
            <a:off x="0" y="1316038"/>
            <a:ext cx="9144000" cy="5070475"/>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850"/>
              </a:spcBef>
              <a:spcAft>
                <a:spcPct val="0"/>
              </a:spcAft>
              <a:buClr>
                <a:srgbClr val="428C8A"/>
              </a:buClr>
              <a:buSzPct val="80000"/>
              <a:buFont typeface="Wingdings" pitchFamily="2" charset="2"/>
              <a:buChar char="n"/>
              <a:tabLst/>
              <a:defRPr/>
            </a:pPr>
            <a:r>
              <a:rPr kumimoji="0" lang="en-US" sz="2400" b="0" i="0" u="none" strike="noStrike" kern="0" cap="none" spc="0" normalizeH="0" baseline="0" dirty="0" smtClean="0">
                <a:ln>
                  <a:noFill/>
                </a:ln>
                <a:solidFill>
                  <a:schemeClr val="tx2"/>
                </a:solidFill>
                <a:effectLst/>
                <a:uLnTx/>
                <a:uFillTx/>
                <a:latin typeface="+mn-lt"/>
                <a:ea typeface="ＭＳ Ｐゴシック" pitchFamily="-112" charset="-128"/>
                <a:cs typeface="ＭＳ Ｐゴシック"/>
              </a:rPr>
              <a:t>Electrical problem</a:t>
            </a:r>
            <a:endParaRPr kumimoji="0" lang="en-US" sz="2000" b="1" i="0" u="none" strike="noStrike" kern="0" cap="none" spc="0" normalizeH="0" baseline="0" dirty="0" smtClean="0">
              <a:ln>
                <a:noFill/>
              </a:ln>
              <a:solidFill>
                <a:schemeClr val="bg2"/>
              </a:solidFill>
              <a:effectLst/>
              <a:uLnTx/>
              <a:uFillTx/>
              <a:latin typeface="+mn-lt"/>
              <a:ea typeface="ＭＳ Ｐゴシック" pitchFamily="-112" charset="-128"/>
              <a:cs typeface="ＭＳ Ｐゴシック"/>
            </a:endParaRPr>
          </a:p>
          <a:p>
            <a:pPr marL="342900" marR="0" lvl="0" indent="-342900" algn="l" defTabSz="914400" rtl="0" eaLnBrk="0" fontAlgn="base" latinLnBrk="0" hangingPunct="0">
              <a:lnSpc>
                <a:spcPct val="100000"/>
              </a:lnSpc>
              <a:spcBef>
                <a:spcPts val="850"/>
              </a:spcBef>
              <a:spcAft>
                <a:spcPct val="0"/>
              </a:spcAft>
              <a:buClr>
                <a:srgbClr val="428C8A"/>
              </a:buClr>
              <a:buSzPct val="80000"/>
              <a:buFont typeface="Wingdings" pitchFamily="2" charset="2"/>
              <a:buChar char="n"/>
              <a:tabLst/>
              <a:defRPr/>
            </a:pPr>
            <a:endParaRPr kumimoji="0" lang="en-US" sz="2400" b="0" i="0" u="none" strike="noStrike" kern="0" cap="none" spc="0" normalizeH="0" baseline="0" noProof="0" dirty="0">
              <a:ln>
                <a:noFill/>
              </a:ln>
              <a:solidFill>
                <a:schemeClr val="tx2"/>
              </a:solidFill>
              <a:effectLst/>
              <a:uLnTx/>
              <a:uFillTx/>
              <a:latin typeface="+mn-lt"/>
              <a:ea typeface="ＭＳ Ｐゴシック" pitchFamily="-112" charset="-128"/>
              <a:cs typeface="ＭＳ Ｐゴシック"/>
            </a:endParaRPr>
          </a:p>
        </p:txBody>
      </p:sp>
      <p:grpSp>
        <p:nvGrpSpPr>
          <p:cNvPr id="3" name="Group 52"/>
          <p:cNvGrpSpPr/>
          <p:nvPr/>
        </p:nvGrpSpPr>
        <p:grpSpPr>
          <a:xfrm>
            <a:off x="1307575" y="1969610"/>
            <a:ext cx="6528850" cy="2995590"/>
            <a:chOff x="1307575" y="2123230"/>
            <a:chExt cx="6528850" cy="2995590"/>
          </a:xfrm>
        </p:grpSpPr>
        <p:sp>
          <p:nvSpPr>
            <p:cNvPr id="43010" name="Line 2"/>
            <p:cNvSpPr>
              <a:spLocks noChangeShapeType="1"/>
            </p:cNvSpPr>
            <p:nvPr/>
          </p:nvSpPr>
          <p:spPr bwMode="auto">
            <a:xfrm>
              <a:off x="1307575" y="2869298"/>
              <a:ext cx="6297403" cy="1036"/>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11" name="Line 3"/>
            <p:cNvSpPr>
              <a:spLocks noChangeShapeType="1"/>
            </p:cNvSpPr>
            <p:nvPr/>
          </p:nvSpPr>
          <p:spPr bwMode="auto">
            <a:xfrm>
              <a:off x="1307575" y="2869298"/>
              <a:ext cx="0" cy="2088991"/>
            </a:xfrm>
            <a:prstGeom prst="line">
              <a:avLst/>
            </a:prstGeom>
            <a:noFill/>
            <a:ln w="28575">
              <a:solidFill>
                <a:srgbClr val="000000"/>
              </a:solidFill>
              <a:round/>
              <a:headEnd/>
              <a:tailEnd type="oval" w="med" len="med"/>
            </a:ln>
          </p:spPr>
          <p:txBody>
            <a:bodyPr vert="horz" wrap="square" lIns="91440" tIns="45720" rIns="91440" bIns="45720" numCol="1" anchor="t" anchorCtr="0" compatLnSpc="1">
              <a:prstTxWarp prst="textNoShape">
                <a:avLst/>
              </a:prstTxWarp>
            </a:bodyPr>
            <a:lstStyle/>
            <a:p>
              <a:endParaRPr lang="en-US"/>
            </a:p>
          </p:txBody>
        </p:sp>
        <p:sp>
          <p:nvSpPr>
            <p:cNvPr id="43012" name="Line 4"/>
            <p:cNvSpPr>
              <a:spLocks noChangeShapeType="1"/>
            </p:cNvSpPr>
            <p:nvPr/>
          </p:nvSpPr>
          <p:spPr bwMode="auto">
            <a:xfrm>
              <a:off x="7604978" y="2869298"/>
              <a:ext cx="1017" cy="2088991"/>
            </a:xfrm>
            <a:prstGeom prst="line">
              <a:avLst/>
            </a:prstGeom>
            <a:noFill/>
            <a:ln w="28575">
              <a:solidFill>
                <a:srgbClr val="000000"/>
              </a:solidFill>
              <a:round/>
              <a:headEnd/>
              <a:tailEnd type="oval" w="med" len="med"/>
            </a:ln>
          </p:spPr>
          <p:txBody>
            <a:bodyPr vert="horz" wrap="square" lIns="91440" tIns="45720" rIns="91440" bIns="45720" numCol="1" anchor="t" anchorCtr="0" compatLnSpc="1">
              <a:prstTxWarp prst="textNoShape">
                <a:avLst/>
              </a:prstTxWarp>
            </a:bodyPr>
            <a:lstStyle/>
            <a:p>
              <a:endParaRPr lang="en-US"/>
            </a:p>
          </p:txBody>
        </p:sp>
        <p:grpSp>
          <p:nvGrpSpPr>
            <p:cNvPr id="4" name="Group 5"/>
            <p:cNvGrpSpPr>
              <a:grpSpLocks/>
            </p:cNvGrpSpPr>
            <p:nvPr/>
          </p:nvGrpSpPr>
          <p:grpSpPr bwMode="auto">
            <a:xfrm>
              <a:off x="1600477" y="2570871"/>
              <a:ext cx="585805" cy="596855"/>
              <a:chOff x="3213" y="4728"/>
              <a:chExt cx="576" cy="576"/>
            </a:xfrm>
          </p:grpSpPr>
          <p:sp>
            <p:nvSpPr>
              <p:cNvPr id="43014" name="AutoShape 6"/>
              <p:cNvSpPr>
                <a:spLocks noChangeArrowheads="1"/>
              </p:cNvSpPr>
              <p:nvPr/>
            </p:nvSpPr>
            <p:spPr bwMode="auto">
              <a:xfrm rot="5400000">
                <a:off x="3213" y="4728"/>
                <a:ext cx="576" cy="576"/>
              </a:xfrm>
              <a:prstGeom prst="triangle">
                <a:avLst>
                  <a:gd name="adj" fmla="val 50000"/>
                </a:avLst>
              </a:prstGeom>
              <a:solidFill>
                <a:srgbClr val="FFFF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15" name="Line 7"/>
              <p:cNvSpPr>
                <a:spLocks noChangeShapeType="1"/>
              </p:cNvSpPr>
              <p:nvPr/>
            </p:nvSpPr>
            <p:spPr bwMode="auto">
              <a:xfrm>
                <a:off x="3789" y="4728"/>
                <a:ext cx="0" cy="576"/>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11"/>
            <p:cNvGrpSpPr>
              <a:grpSpLocks/>
            </p:cNvGrpSpPr>
            <p:nvPr/>
          </p:nvGrpSpPr>
          <p:grpSpPr bwMode="auto">
            <a:xfrm>
              <a:off x="3504343" y="2570871"/>
              <a:ext cx="585805" cy="596855"/>
              <a:chOff x="3213" y="4728"/>
              <a:chExt cx="576" cy="576"/>
            </a:xfrm>
          </p:grpSpPr>
          <p:sp>
            <p:nvSpPr>
              <p:cNvPr id="43020" name="AutoShape 12"/>
              <p:cNvSpPr>
                <a:spLocks noChangeArrowheads="1"/>
              </p:cNvSpPr>
              <p:nvPr/>
            </p:nvSpPr>
            <p:spPr bwMode="auto">
              <a:xfrm rot="5400000">
                <a:off x="3213" y="4728"/>
                <a:ext cx="576" cy="576"/>
              </a:xfrm>
              <a:prstGeom prst="triangle">
                <a:avLst>
                  <a:gd name="adj" fmla="val 50000"/>
                </a:avLst>
              </a:prstGeom>
              <a:solidFill>
                <a:srgbClr val="FFFF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21" name="Line 13"/>
              <p:cNvSpPr>
                <a:spLocks noChangeShapeType="1"/>
              </p:cNvSpPr>
              <p:nvPr/>
            </p:nvSpPr>
            <p:spPr bwMode="auto">
              <a:xfrm>
                <a:off x="3789" y="4728"/>
                <a:ext cx="0" cy="576"/>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14"/>
            <p:cNvGrpSpPr>
              <a:grpSpLocks/>
            </p:cNvGrpSpPr>
            <p:nvPr/>
          </p:nvGrpSpPr>
          <p:grpSpPr bwMode="auto">
            <a:xfrm>
              <a:off x="4529502" y="2570871"/>
              <a:ext cx="585805" cy="596855"/>
              <a:chOff x="3213" y="4728"/>
              <a:chExt cx="576" cy="576"/>
            </a:xfrm>
          </p:grpSpPr>
          <p:sp>
            <p:nvSpPr>
              <p:cNvPr id="43023" name="AutoShape 15"/>
              <p:cNvSpPr>
                <a:spLocks noChangeArrowheads="1"/>
              </p:cNvSpPr>
              <p:nvPr/>
            </p:nvSpPr>
            <p:spPr bwMode="auto">
              <a:xfrm rot="5400000">
                <a:off x="3213" y="4728"/>
                <a:ext cx="576" cy="576"/>
              </a:xfrm>
              <a:prstGeom prst="triangle">
                <a:avLst>
                  <a:gd name="adj" fmla="val 50000"/>
                </a:avLst>
              </a:prstGeom>
              <a:solidFill>
                <a:srgbClr val="FFFF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24" name="Line 16"/>
              <p:cNvSpPr>
                <a:spLocks noChangeShapeType="1"/>
              </p:cNvSpPr>
              <p:nvPr/>
            </p:nvSpPr>
            <p:spPr bwMode="auto">
              <a:xfrm>
                <a:off x="3789" y="4728"/>
                <a:ext cx="0" cy="576"/>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17"/>
            <p:cNvGrpSpPr>
              <a:grpSpLocks/>
            </p:cNvGrpSpPr>
            <p:nvPr/>
          </p:nvGrpSpPr>
          <p:grpSpPr bwMode="auto">
            <a:xfrm>
              <a:off x="5554661" y="2570871"/>
              <a:ext cx="585805" cy="596855"/>
              <a:chOff x="3213" y="4728"/>
              <a:chExt cx="576" cy="576"/>
            </a:xfrm>
          </p:grpSpPr>
          <p:sp>
            <p:nvSpPr>
              <p:cNvPr id="43026" name="AutoShape 18"/>
              <p:cNvSpPr>
                <a:spLocks noChangeArrowheads="1"/>
              </p:cNvSpPr>
              <p:nvPr/>
            </p:nvSpPr>
            <p:spPr bwMode="auto">
              <a:xfrm rot="5400000">
                <a:off x="3213" y="4728"/>
                <a:ext cx="576" cy="576"/>
              </a:xfrm>
              <a:prstGeom prst="triangle">
                <a:avLst>
                  <a:gd name="adj" fmla="val 50000"/>
                </a:avLst>
              </a:prstGeom>
              <a:solidFill>
                <a:srgbClr val="FFFF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27" name="Line 19"/>
              <p:cNvSpPr>
                <a:spLocks noChangeShapeType="1"/>
              </p:cNvSpPr>
              <p:nvPr/>
            </p:nvSpPr>
            <p:spPr bwMode="auto">
              <a:xfrm>
                <a:off x="3789" y="4728"/>
                <a:ext cx="0" cy="576"/>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20"/>
            <p:cNvGrpSpPr>
              <a:grpSpLocks/>
            </p:cNvGrpSpPr>
            <p:nvPr/>
          </p:nvGrpSpPr>
          <p:grpSpPr bwMode="auto">
            <a:xfrm>
              <a:off x="6726271" y="2570871"/>
              <a:ext cx="585805" cy="596855"/>
              <a:chOff x="3213" y="4728"/>
              <a:chExt cx="576" cy="576"/>
            </a:xfrm>
          </p:grpSpPr>
          <p:sp>
            <p:nvSpPr>
              <p:cNvPr id="43029" name="AutoShape 21"/>
              <p:cNvSpPr>
                <a:spLocks noChangeArrowheads="1"/>
              </p:cNvSpPr>
              <p:nvPr/>
            </p:nvSpPr>
            <p:spPr bwMode="auto">
              <a:xfrm rot="5400000">
                <a:off x="3213" y="4728"/>
                <a:ext cx="576" cy="576"/>
              </a:xfrm>
              <a:prstGeom prst="triangle">
                <a:avLst>
                  <a:gd name="adj" fmla="val 50000"/>
                </a:avLst>
              </a:prstGeom>
              <a:solidFill>
                <a:srgbClr val="FFFF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30" name="Line 22"/>
              <p:cNvSpPr>
                <a:spLocks noChangeShapeType="1"/>
              </p:cNvSpPr>
              <p:nvPr/>
            </p:nvSpPr>
            <p:spPr bwMode="auto">
              <a:xfrm>
                <a:off x="3789" y="4728"/>
                <a:ext cx="0" cy="576"/>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3031" name="Line 23"/>
            <p:cNvSpPr>
              <a:spLocks noChangeShapeType="1"/>
            </p:cNvSpPr>
            <p:nvPr/>
          </p:nvSpPr>
          <p:spPr bwMode="auto">
            <a:xfrm>
              <a:off x="6433368" y="2123230"/>
              <a:ext cx="0" cy="746068"/>
            </a:xfrm>
            <a:prstGeom prst="line">
              <a:avLst/>
            </a:prstGeom>
            <a:noFill/>
            <a:ln w="28575">
              <a:solidFill>
                <a:srgbClr val="000000"/>
              </a:solidFill>
              <a:round/>
              <a:headEnd/>
              <a:tailEnd type="oval" w="med" len="med"/>
            </a:ln>
          </p:spPr>
          <p:txBody>
            <a:bodyPr vert="horz" wrap="square" lIns="91440" tIns="45720" rIns="91440" bIns="45720" numCol="1" anchor="t" anchorCtr="0" compatLnSpc="1">
              <a:prstTxWarp prst="textNoShape">
                <a:avLst/>
              </a:prstTxWarp>
            </a:bodyPr>
            <a:lstStyle/>
            <a:p>
              <a:endParaRPr lang="en-US"/>
            </a:p>
          </p:txBody>
        </p:sp>
        <p:sp>
          <p:nvSpPr>
            <p:cNvPr id="43032" name="Line 24"/>
            <p:cNvSpPr>
              <a:spLocks noChangeShapeType="1"/>
            </p:cNvSpPr>
            <p:nvPr/>
          </p:nvSpPr>
          <p:spPr bwMode="auto">
            <a:xfrm>
              <a:off x="5408209" y="2123230"/>
              <a:ext cx="1017" cy="746068"/>
            </a:xfrm>
            <a:prstGeom prst="line">
              <a:avLst/>
            </a:prstGeom>
            <a:noFill/>
            <a:ln w="28575">
              <a:solidFill>
                <a:srgbClr val="000000"/>
              </a:solidFill>
              <a:round/>
              <a:headEnd/>
              <a:tailEnd type="oval" w="med" len="med"/>
            </a:ln>
          </p:spPr>
          <p:txBody>
            <a:bodyPr vert="horz" wrap="square" lIns="91440" tIns="45720" rIns="91440" bIns="45720" numCol="1" anchor="t" anchorCtr="0" compatLnSpc="1">
              <a:prstTxWarp prst="textNoShape">
                <a:avLst/>
              </a:prstTxWarp>
            </a:bodyPr>
            <a:lstStyle/>
            <a:p>
              <a:endParaRPr lang="en-US"/>
            </a:p>
          </p:txBody>
        </p:sp>
        <p:sp>
          <p:nvSpPr>
            <p:cNvPr id="43033" name="Line 25"/>
            <p:cNvSpPr>
              <a:spLocks noChangeShapeType="1"/>
            </p:cNvSpPr>
            <p:nvPr/>
          </p:nvSpPr>
          <p:spPr bwMode="auto">
            <a:xfrm>
              <a:off x="4383051" y="2123230"/>
              <a:ext cx="1017" cy="746068"/>
            </a:xfrm>
            <a:prstGeom prst="line">
              <a:avLst/>
            </a:prstGeom>
            <a:noFill/>
            <a:ln w="28575">
              <a:solidFill>
                <a:srgbClr val="000000"/>
              </a:solidFill>
              <a:round/>
              <a:headEnd/>
              <a:tailEnd type="oval" w="med" len="med"/>
            </a:ln>
          </p:spPr>
          <p:txBody>
            <a:bodyPr vert="horz" wrap="square" lIns="91440" tIns="45720" rIns="91440" bIns="45720" numCol="1" anchor="t" anchorCtr="0" compatLnSpc="1">
              <a:prstTxWarp prst="textNoShape">
                <a:avLst/>
              </a:prstTxWarp>
            </a:bodyPr>
            <a:lstStyle/>
            <a:p>
              <a:endParaRPr lang="en-US"/>
            </a:p>
          </p:txBody>
        </p:sp>
        <p:sp>
          <p:nvSpPr>
            <p:cNvPr id="43034" name="Line 26"/>
            <p:cNvSpPr>
              <a:spLocks noChangeShapeType="1"/>
            </p:cNvSpPr>
            <p:nvPr/>
          </p:nvSpPr>
          <p:spPr bwMode="auto">
            <a:xfrm>
              <a:off x="3357892" y="2123230"/>
              <a:ext cx="1017" cy="746068"/>
            </a:xfrm>
            <a:prstGeom prst="line">
              <a:avLst/>
            </a:prstGeom>
            <a:noFill/>
            <a:ln w="28575">
              <a:solidFill>
                <a:srgbClr val="000000"/>
              </a:solidFill>
              <a:round/>
              <a:headEnd/>
              <a:tailEnd type="oval" w="med" len="med"/>
            </a:ln>
          </p:spPr>
          <p:txBody>
            <a:bodyPr vert="horz" wrap="square" lIns="91440" tIns="45720" rIns="91440" bIns="45720" numCol="1" anchor="t" anchorCtr="0" compatLnSpc="1">
              <a:prstTxWarp prst="textNoShape">
                <a:avLst/>
              </a:prstTxWarp>
            </a:bodyPr>
            <a:lstStyle/>
            <a:p>
              <a:endParaRPr lang="en-US"/>
            </a:p>
          </p:txBody>
        </p:sp>
        <p:sp>
          <p:nvSpPr>
            <p:cNvPr id="43035" name="Line 27"/>
            <p:cNvSpPr>
              <a:spLocks noChangeShapeType="1"/>
            </p:cNvSpPr>
            <p:nvPr/>
          </p:nvSpPr>
          <p:spPr bwMode="auto">
            <a:xfrm>
              <a:off x="2479185" y="2123230"/>
              <a:ext cx="1017" cy="746068"/>
            </a:xfrm>
            <a:prstGeom prst="line">
              <a:avLst/>
            </a:prstGeom>
            <a:noFill/>
            <a:ln w="28575">
              <a:solidFill>
                <a:srgbClr val="000000"/>
              </a:solidFill>
              <a:round/>
              <a:headEnd/>
              <a:tailEnd type="oval" w="med" len="med"/>
            </a:ln>
          </p:spPr>
          <p:txBody>
            <a:bodyPr vert="horz" wrap="square" lIns="91440" tIns="45720" rIns="91440" bIns="45720" numCol="1" anchor="t" anchorCtr="0" compatLnSpc="1">
              <a:prstTxWarp prst="textNoShape">
                <a:avLst/>
              </a:prstTxWarp>
            </a:bodyPr>
            <a:lstStyle/>
            <a:p>
              <a:endParaRPr lang="en-US"/>
            </a:p>
          </p:txBody>
        </p:sp>
        <p:sp>
          <p:nvSpPr>
            <p:cNvPr id="43036" name="Text Box 28"/>
            <p:cNvSpPr txBox="1">
              <a:spLocks noChangeArrowheads="1"/>
            </p:cNvSpPr>
            <p:nvPr/>
          </p:nvSpPr>
          <p:spPr bwMode="auto">
            <a:xfrm>
              <a:off x="1454026" y="3316939"/>
              <a:ext cx="732256" cy="298427"/>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hu-HU" sz="1600" b="0" i="0" u="none" strike="noStrike" cap="none" normalizeH="0" baseline="0" dirty="0" smtClean="0">
                  <a:ln>
                    <a:noFill/>
                  </a:ln>
                  <a:solidFill>
                    <a:schemeClr val="tx1"/>
                  </a:solidFill>
                  <a:effectLst/>
                  <a:latin typeface="Calibri" pitchFamily="34" charset="0"/>
                  <a:cs typeface="Arial" pitchFamily="34" charset="0"/>
                </a:rPr>
                <a:t>LED 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38" name="Text Box 30"/>
            <p:cNvSpPr txBox="1">
              <a:spLocks noChangeArrowheads="1"/>
            </p:cNvSpPr>
            <p:nvPr/>
          </p:nvSpPr>
          <p:spPr bwMode="auto">
            <a:xfrm>
              <a:off x="3357892" y="3316939"/>
              <a:ext cx="732256" cy="298427"/>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LED </a:t>
              </a:r>
              <a:r>
                <a:rPr kumimoji="0" lang="hu-HU" sz="1600" b="0" i="0" u="none" strike="noStrike" cap="none" normalizeH="0" baseline="0" dirty="0" smtClean="0">
                  <a:ln>
                    <a:noFill/>
                  </a:ln>
                  <a:solidFill>
                    <a:schemeClr val="tx1"/>
                  </a:solidFill>
                  <a:effectLst/>
                  <a:latin typeface="Calibri" pitchFamily="34" charset="0"/>
                  <a:cs typeface="Arial" pitchFamily="34" charset="0"/>
                </a:rPr>
                <a:t>4</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39" name="Text Box 31"/>
            <p:cNvSpPr txBox="1">
              <a:spLocks noChangeArrowheads="1"/>
            </p:cNvSpPr>
            <p:nvPr/>
          </p:nvSpPr>
          <p:spPr bwMode="auto">
            <a:xfrm>
              <a:off x="4383051" y="3316939"/>
              <a:ext cx="732256" cy="284731"/>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LED </a:t>
              </a:r>
              <a:r>
                <a:rPr kumimoji="0" lang="hu-HU" sz="1600" b="0" i="0" u="none" strike="noStrike" cap="none" normalizeH="0" baseline="0" dirty="0" smtClean="0">
                  <a:ln>
                    <a:noFill/>
                  </a:ln>
                  <a:solidFill>
                    <a:schemeClr val="tx1"/>
                  </a:solidFill>
                  <a:effectLst/>
                  <a:latin typeface="Calibri" pitchFamily="34" charset="0"/>
                  <a:cs typeface="Arial" pitchFamily="34" charset="0"/>
                </a:rPr>
                <a:t>3</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40" name="Text Box 32"/>
            <p:cNvSpPr txBox="1">
              <a:spLocks noChangeArrowheads="1"/>
            </p:cNvSpPr>
            <p:nvPr/>
          </p:nvSpPr>
          <p:spPr bwMode="auto">
            <a:xfrm>
              <a:off x="5554661" y="3316939"/>
              <a:ext cx="732256" cy="284731"/>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LED </a:t>
              </a:r>
              <a:r>
                <a:rPr kumimoji="0" lang="hu-HU" sz="1600" b="0" i="0" u="none" strike="noStrike" cap="none" normalizeH="0" baseline="0" dirty="0" smtClean="0">
                  <a:ln>
                    <a:noFill/>
                  </a:ln>
                  <a:solidFill>
                    <a:schemeClr val="tx1"/>
                  </a:solidFill>
                  <a:effectLst/>
                  <a:latin typeface="Calibri" pitchFamily="34" charset="0"/>
                  <a:cs typeface="Arial" pitchFamily="34" charset="0"/>
                </a:rPr>
                <a:t>2</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41" name="Text Box 33"/>
            <p:cNvSpPr txBox="1">
              <a:spLocks noChangeArrowheads="1"/>
            </p:cNvSpPr>
            <p:nvPr/>
          </p:nvSpPr>
          <p:spPr bwMode="auto">
            <a:xfrm>
              <a:off x="6726271" y="3316939"/>
              <a:ext cx="732256" cy="284731"/>
            </a:xfrm>
            <a:prstGeom prst="rect">
              <a:avLst/>
            </a:prstGeom>
            <a:noFill/>
            <a:ln w="2857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LED </a:t>
              </a:r>
              <a:r>
                <a:rPr kumimoji="0" lang="hu-HU" sz="1600" b="0" i="0" u="none" strike="noStrike" cap="none" normalizeH="0" baseline="0" dirty="0" smtClean="0">
                  <a:ln>
                    <a:noFill/>
                  </a:ln>
                  <a:solidFill>
                    <a:schemeClr val="tx1"/>
                  </a:solidFill>
                  <a:effectLst/>
                  <a:latin typeface="Calibri" pitchFamily="34" charset="0"/>
                  <a:cs typeface="Arial" pitchFamily="34" charset="0"/>
                </a:rPr>
                <a:t>1</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41"/>
            <p:cNvSpPr/>
            <p:nvPr/>
          </p:nvSpPr>
          <p:spPr>
            <a:xfrm>
              <a:off x="2574940" y="2776115"/>
              <a:ext cx="729695" cy="293140"/>
            </a:xfrm>
            <a:prstGeom prst="rect">
              <a:avLst/>
            </a:prstGeom>
            <a:solidFill>
              <a:schemeClr val="bg1"/>
            </a:solidFill>
            <a:ln w="285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43" name="TextBox 42"/>
            <p:cNvSpPr txBox="1"/>
            <p:nvPr/>
          </p:nvSpPr>
          <p:spPr>
            <a:xfrm>
              <a:off x="2651750" y="2606435"/>
              <a:ext cx="652885" cy="400110"/>
            </a:xfrm>
            <a:prstGeom prst="rect">
              <a:avLst/>
            </a:prstGeom>
            <a:noFill/>
            <a:ln w="28575">
              <a:noFill/>
            </a:ln>
          </p:spPr>
          <p:txBody>
            <a:bodyPr wrap="square" rtlCol="0">
              <a:spAutoFit/>
            </a:bodyPr>
            <a:lstStyle/>
            <a:p>
              <a:r>
                <a:rPr lang="hu-HU" sz="2000" dirty="0" smtClean="0"/>
                <a:t>……</a:t>
              </a:r>
              <a:endParaRPr lang="en-US" sz="2000" dirty="0"/>
            </a:p>
          </p:txBody>
        </p:sp>
        <p:sp>
          <p:nvSpPr>
            <p:cNvPr id="44" name="TextBox 43"/>
            <p:cNvSpPr txBox="1"/>
            <p:nvPr/>
          </p:nvSpPr>
          <p:spPr>
            <a:xfrm>
              <a:off x="2498130" y="3198570"/>
              <a:ext cx="652885" cy="400110"/>
            </a:xfrm>
            <a:prstGeom prst="rect">
              <a:avLst/>
            </a:prstGeom>
            <a:noFill/>
            <a:ln w="28575">
              <a:noFill/>
            </a:ln>
          </p:spPr>
          <p:txBody>
            <a:bodyPr wrap="square" rtlCol="0">
              <a:spAutoFit/>
            </a:bodyPr>
            <a:lstStyle/>
            <a:p>
              <a:r>
                <a:rPr lang="hu-HU" sz="2000" dirty="0" smtClean="0"/>
                <a:t>……</a:t>
              </a:r>
              <a:endParaRPr lang="en-US" sz="2000" dirty="0"/>
            </a:p>
          </p:txBody>
        </p:sp>
        <p:cxnSp>
          <p:nvCxnSpPr>
            <p:cNvPr id="46" name="Straight Connector 45"/>
            <p:cNvCxnSpPr/>
            <p:nvPr/>
          </p:nvCxnSpPr>
          <p:spPr>
            <a:xfrm flipH="1">
              <a:off x="7375565" y="4965200"/>
              <a:ext cx="460860" cy="0"/>
            </a:xfrm>
            <a:prstGeom prst="line">
              <a:avLst/>
            </a:prstGeom>
            <a:noFill/>
            <a:ln w="28575" cap="flat" cmpd="sng" algn="ctr">
              <a:solidFill>
                <a:srgbClr val="333333"/>
              </a:solidFill>
              <a:prstDash val="solid"/>
              <a:tailEnd type="none"/>
            </a:ln>
            <a:effectLst/>
          </p:spPr>
        </p:cxnSp>
        <p:cxnSp>
          <p:nvCxnSpPr>
            <p:cNvPr id="47" name="Straight Connector 46"/>
            <p:cNvCxnSpPr/>
            <p:nvPr/>
          </p:nvCxnSpPr>
          <p:spPr>
            <a:xfrm flipH="1">
              <a:off x="7452375" y="5042010"/>
              <a:ext cx="307240" cy="0"/>
            </a:xfrm>
            <a:prstGeom prst="line">
              <a:avLst/>
            </a:prstGeom>
            <a:noFill/>
            <a:ln w="28575" cap="flat" cmpd="sng" algn="ctr">
              <a:solidFill>
                <a:srgbClr val="333333"/>
              </a:solidFill>
              <a:prstDash val="solid"/>
              <a:tailEnd type="none"/>
            </a:ln>
            <a:effectLst/>
          </p:spPr>
        </p:cxnSp>
        <p:cxnSp>
          <p:nvCxnSpPr>
            <p:cNvPr id="48" name="Straight Connector 47"/>
            <p:cNvCxnSpPr/>
            <p:nvPr/>
          </p:nvCxnSpPr>
          <p:spPr>
            <a:xfrm flipH="1">
              <a:off x="7529185" y="5118820"/>
              <a:ext cx="153621" cy="0"/>
            </a:xfrm>
            <a:prstGeom prst="line">
              <a:avLst/>
            </a:prstGeom>
            <a:noFill/>
            <a:ln w="28575" cap="flat" cmpd="sng" algn="ctr">
              <a:solidFill>
                <a:srgbClr val="333333"/>
              </a:solidFill>
              <a:prstDash val="solid"/>
              <a:tailEnd type="none"/>
            </a:ln>
            <a:effectLst/>
          </p:spPr>
        </p:cxnSp>
      </p:grpSp>
      <p:cxnSp>
        <p:nvCxnSpPr>
          <p:cNvPr id="57" name="Straight Arrow Connector 56"/>
          <p:cNvCxnSpPr/>
          <p:nvPr/>
        </p:nvCxnSpPr>
        <p:spPr>
          <a:xfrm>
            <a:off x="3419545" y="2238445"/>
            <a:ext cx="0" cy="2304000"/>
          </a:xfrm>
          <a:prstGeom prst="straightConnector1">
            <a:avLst/>
          </a:prstGeom>
          <a:noFill/>
          <a:ln w="25400" cap="flat" cmpd="sng" algn="ctr">
            <a:solidFill>
              <a:srgbClr val="6666FF"/>
            </a:solidFill>
            <a:prstDash val="solid"/>
            <a:tailEnd type="none"/>
          </a:ln>
          <a:effectLst/>
        </p:spPr>
      </p:cxnSp>
      <p:cxnSp>
        <p:nvCxnSpPr>
          <p:cNvPr id="60" name="Straight Arrow Connector 59"/>
          <p:cNvCxnSpPr/>
          <p:nvPr/>
        </p:nvCxnSpPr>
        <p:spPr>
          <a:xfrm flipV="1">
            <a:off x="3486150" y="4504340"/>
            <a:ext cx="3889415" cy="985"/>
          </a:xfrm>
          <a:prstGeom prst="straightConnector1">
            <a:avLst/>
          </a:prstGeom>
          <a:noFill/>
          <a:ln w="25400" cap="flat" cmpd="sng" algn="ctr">
            <a:solidFill>
              <a:srgbClr val="6666FF"/>
            </a:solidFill>
            <a:prstDash val="solid"/>
            <a:tailEnd type="arrow"/>
          </a:ln>
          <a:effectLst/>
        </p:spPr>
      </p:cxnSp>
      <p:sp>
        <p:nvSpPr>
          <p:cNvPr id="63" name="TextBox 62"/>
          <p:cNvSpPr txBox="1"/>
          <p:nvPr/>
        </p:nvSpPr>
        <p:spPr>
          <a:xfrm>
            <a:off x="3650280" y="3774645"/>
            <a:ext cx="3994120" cy="707886"/>
          </a:xfrm>
          <a:prstGeom prst="rect">
            <a:avLst/>
          </a:prstGeom>
          <a:noFill/>
        </p:spPr>
        <p:txBody>
          <a:bodyPr wrap="square" rtlCol="0">
            <a:spAutoFit/>
          </a:bodyPr>
          <a:lstStyle/>
          <a:p>
            <a:r>
              <a:rPr lang="en-US" sz="2000" dirty="0" smtClean="0">
                <a:solidFill>
                  <a:schemeClr val="accent2"/>
                </a:solidFill>
              </a:rPr>
              <a:t>If voltage &lt; 12V, each LED can be attached to </a:t>
            </a:r>
            <a:r>
              <a:rPr lang="en-US" sz="2000" dirty="0" err="1" smtClean="0">
                <a:solidFill>
                  <a:schemeClr val="accent2"/>
                </a:solidFill>
              </a:rPr>
              <a:t>meas</a:t>
            </a:r>
            <a:r>
              <a:rPr lang="hu-HU" sz="2000" dirty="0" smtClean="0">
                <a:solidFill>
                  <a:schemeClr val="accent2"/>
                </a:solidFill>
              </a:rPr>
              <a:t>.</a:t>
            </a:r>
            <a:r>
              <a:rPr lang="en-US" sz="2000" dirty="0" smtClean="0">
                <a:solidFill>
                  <a:schemeClr val="accent2"/>
                </a:solidFill>
              </a:rPr>
              <a:t> channel</a:t>
            </a:r>
            <a:endParaRPr lang="en-US" sz="2000" dirty="0">
              <a:solidFill>
                <a:schemeClr val="accent2"/>
              </a:solidFill>
            </a:endParaRPr>
          </a:p>
        </p:txBody>
      </p:sp>
      <p:cxnSp>
        <p:nvCxnSpPr>
          <p:cNvPr id="65" name="Straight Arrow Connector 64"/>
          <p:cNvCxnSpPr/>
          <p:nvPr/>
        </p:nvCxnSpPr>
        <p:spPr>
          <a:xfrm>
            <a:off x="1461195" y="5387655"/>
            <a:ext cx="5914370" cy="0"/>
          </a:xfrm>
          <a:prstGeom prst="straightConnector1">
            <a:avLst/>
          </a:prstGeom>
          <a:noFill/>
          <a:ln w="25400" cap="flat" cmpd="sng" algn="ctr">
            <a:solidFill>
              <a:srgbClr val="CB3300"/>
            </a:solidFill>
            <a:prstDash val="solid"/>
            <a:tailEnd type="arrow"/>
          </a:ln>
          <a:effectLst/>
        </p:spPr>
      </p:cxnSp>
      <p:sp>
        <p:nvSpPr>
          <p:cNvPr id="69" name="TextBox 68"/>
          <p:cNvSpPr txBox="1"/>
          <p:nvPr/>
        </p:nvSpPr>
        <p:spPr>
          <a:xfrm>
            <a:off x="2997395" y="1838335"/>
            <a:ext cx="730915" cy="400110"/>
          </a:xfrm>
          <a:prstGeom prst="rect">
            <a:avLst/>
          </a:prstGeom>
          <a:solidFill>
            <a:schemeClr val="bg1"/>
          </a:solidFill>
        </p:spPr>
        <p:txBody>
          <a:bodyPr wrap="square" rtlCol="0">
            <a:spAutoFit/>
          </a:bodyPr>
          <a:lstStyle/>
          <a:p>
            <a:r>
              <a:rPr lang="hu-HU" sz="2000" dirty="0" smtClean="0">
                <a:solidFill>
                  <a:schemeClr val="accent2"/>
                </a:solidFill>
              </a:rPr>
              <a:t>12V</a:t>
            </a:r>
            <a:endParaRPr lang="en-US" sz="2000" dirty="0">
              <a:solidFill>
                <a:schemeClr val="accent2"/>
              </a:solidFill>
            </a:endParaRPr>
          </a:p>
        </p:txBody>
      </p:sp>
      <p:sp>
        <p:nvSpPr>
          <p:cNvPr id="71" name="TextBox 70"/>
          <p:cNvSpPr txBox="1"/>
          <p:nvPr/>
        </p:nvSpPr>
        <p:spPr>
          <a:xfrm>
            <a:off x="1576410" y="5656490"/>
            <a:ext cx="6336825" cy="707886"/>
          </a:xfrm>
          <a:prstGeom prst="rect">
            <a:avLst/>
          </a:prstGeom>
          <a:noFill/>
        </p:spPr>
        <p:txBody>
          <a:bodyPr wrap="square" rtlCol="0">
            <a:spAutoFit/>
          </a:bodyPr>
          <a:lstStyle/>
          <a:p>
            <a:r>
              <a:rPr lang="en-US" sz="2000" dirty="0" smtClean="0"/>
              <a:t>Above 58V the measurement can be carried out using individual </a:t>
            </a:r>
            <a:r>
              <a:rPr lang="hu-HU" sz="2000" b="1" dirty="0" smtClean="0"/>
              <a:t>10:1 </a:t>
            </a:r>
            <a:r>
              <a:rPr lang="hu-HU" sz="2000" b="1" dirty="0" err="1" smtClean="0"/>
              <a:t>or</a:t>
            </a:r>
            <a:r>
              <a:rPr lang="hu-HU" sz="2000" b="1" dirty="0" smtClean="0"/>
              <a:t> </a:t>
            </a:r>
            <a:r>
              <a:rPr lang="en-US" sz="2000" b="1" dirty="0" smtClean="0"/>
              <a:t>20:1 pre-</a:t>
            </a:r>
            <a:r>
              <a:rPr lang="en-US" sz="2000" b="1" dirty="0" err="1" smtClean="0"/>
              <a:t>scalers</a:t>
            </a:r>
            <a:endParaRPr lang="en-US" sz="2000" b="1" dirty="0"/>
          </a:p>
        </p:txBody>
      </p:sp>
      <p:sp>
        <p:nvSpPr>
          <p:cNvPr id="51"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52"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33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3" grpId="0"/>
      <p:bldP spid="7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string tapper</a:t>
            </a:r>
            <a:endParaRPr lang="en-US" dirty="0"/>
          </a:p>
        </p:txBody>
      </p:sp>
      <p:sp>
        <p:nvSpPr>
          <p:cNvPr id="6" name="Content Placeholder 5"/>
          <p:cNvSpPr>
            <a:spLocks noGrp="1"/>
          </p:cNvSpPr>
          <p:nvPr>
            <p:ph idx="1"/>
          </p:nvPr>
        </p:nvSpPr>
        <p:spPr/>
        <p:txBody>
          <a:bodyPr/>
          <a:lstStyle/>
          <a:p>
            <a:r>
              <a:rPr lang="en-US" dirty="0" smtClean="0"/>
              <a:t>Specifications</a:t>
            </a:r>
          </a:p>
          <a:p>
            <a:pPr lvl="1"/>
            <a:r>
              <a:rPr lang="en-US" dirty="0" smtClean="0"/>
              <a:t>Number of channels:			4</a:t>
            </a:r>
          </a:p>
          <a:p>
            <a:pPr lvl="1"/>
            <a:r>
              <a:rPr lang="en-US" dirty="0" smtClean="0"/>
              <a:t>Voltage of the LED above the ground	-10V .. 58V</a:t>
            </a:r>
          </a:p>
          <a:p>
            <a:pPr lvl="1"/>
            <a:r>
              <a:rPr lang="en-US" dirty="0" smtClean="0"/>
              <a:t>Voltage of a single LED			-5V .. 5V </a:t>
            </a:r>
          </a:p>
          <a:p>
            <a:pPr lvl="1"/>
            <a:r>
              <a:rPr lang="en-US" dirty="0" smtClean="0"/>
              <a:t>gain:					1</a:t>
            </a:r>
          </a:p>
          <a:p>
            <a:pPr lvl="1"/>
            <a:r>
              <a:rPr lang="en-US" dirty="0" smtClean="0"/>
              <a:t>input impedance:			20 MΏ</a:t>
            </a:r>
          </a:p>
          <a:p>
            <a:pPr lvl="1"/>
            <a:r>
              <a:rPr lang="en-US" dirty="0" smtClean="0"/>
              <a:t>supply voltage:				24V, typically from 							Booster</a:t>
            </a:r>
          </a:p>
          <a:p>
            <a:endParaRPr lang="en-US" dirty="0"/>
          </a:p>
        </p:txBody>
      </p:sp>
      <p:pic>
        <p:nvPicPr>
          <p:cNvPr id="54274" name="Picture 2"/>
          <p:cNvPicPr>
            <a:picLocks noChangeAspect="1" noChangeArrowheads="1"/>
          </p:cNvPicPr>
          <p:nvPr/>
        </p:nvPicPr>
        <p:blipFill>
          <a:blip r:embed="rId3" cstate="email"/>
          <a:srcRect/>
          <a:stretch>
            <a:fillRect/>
          </a:stretch>
        </p:blipFill>
        <p:spPr bwMode="auto">
          <a:xfrm>
            <a:off x="1691625" y="3966670"/>
            <a:ext cx="5491915" cy="2368551"/>
          </a:xfrm>
          <a:prstGeom prst="rect">
            <a:avLst/>
          </a:prstGeom>
          <a:noFill/>
          <a:ln w="9525">
            <a:noFill/>
            <a:miter lim="800000"/>
            <a:headEnd/>
            <a:tailEnd/>
          </a:ln>
        </p:spPr>
      </p:pic>
      <p:sp>
        <p:nvSpPr>
          <p:cNvPr id="9"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0"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34</a:t>
            </a:fld>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4"/>
          <p:cNvSpPr txBox="1">
            <a:spLocks noGrp="1"/>
          </p:cNvSpPr>
          <p:nvPr/>
        </p:nvSpPr>
        <p:spPr bwMode="auto">
          <a:xfrm>
            <a:off x="1835150" y="6329363"/>
            <a:ext cx="649288" cy="215900"/>
          </a:xfrm>
          <a:prstGeom prst="rect">
            <a:avLst/>
          </a:prstGeom>
          <a:noFill/>
          <a:ln w="9525">
            <a:noFill/>
            <a:miter lim="800000"/>
            <a:headEnd/>
            <a:tailEnd/>
          </a:ln>
        </p:spPr>
        <p:txBody>
          <a:bodyPr/>
          <a:lstStyle/>
          <a:p>
            <a:fld id="{ACAC3778-BABB-4883-BD9A-A32DB0B6C87E}" type="slidenum">
              <a:rPr lang="en-GB" sz="800">
                <a:solidFill>
                  <a:schemeClr val="bg1"/>
                </a:solidFill>
                <a:latin typeface="Arial" charset="0"/>
              </a:rPr>
              <a:pPr/>
              <a:t>35</a:t>
            </a:fld>
            <a:endParaRPr lang="en-GB" sz="800">
              <a:solidFill>
                <a:schemeClr val="bg1"/>
              </a:solidFill>
              <a:latin typeface="Arial" charset="0"/>
            </a:endParaRPr>
          </a:p>
        </p:txBody>
      </p:sp>
      <p:sp>
        <p:nvSpPr>
          <p:cNvPr id="22532" name="Text Box 21"/>
          <p:cNvSpPr txBox="1">
            <a:spLocks noChangeArrowheads="1"/>
          </p:cNvSpPr>
          <p:nvPr/>
        </p:nvSpPr>
        <p:spPr bwMode="auto">
          <a:xfrm>
            <a:off x="0" y="5731280"/>
            <a:ext cx="5133976" cy="794064"/>
          </a:xfrm>
          <a:prstGeom prst="rect">
            <a:avLst/>
          </a:prstGeom>
          <a:noFill/>
          <a:ln w="15875" algn="ctr">
            <a:noFill/>
            <a:miter lim="800000"/>
            <a:headEnd/>
            <a:tailEnd/>
          </a:ln>
        </p:spPr>
        <p:txBody>
          <a:bodyPr wrap="square">
            <a:spAutoFit/>
          </a:bodyPr>
          <a:lstStyle/>
          <a:p>
            <a:pPr eaLnBrk="0" hangingPunct="0">
              <a:lnSpc>
                <a:spcPct val="85000"/>
              </a:lnSpc>
              <a:spcBef>
                <a:spcPct val="20000"/>
              </a:spcBef>
            </a:pPr>
            <a:r>
              <a:rPr lang="en-US" sz="2400" dirty="0" smtClean="0">
                <a:solidFill>
                  <a:srgbClr val="FF0000"/>
                </a:solidFill>
                <a:latin typeface="Arial" charset="0"/>
              </a:rPr>
              <a:t>80 devices </a:t>
            </a:r>
            <a:r>
              <a:rPr lang="en-US" sz="2400" dirty="0">
                <a:solidFill>
                  <a:srgbClr val="FF0000"/>
                </a:solidFill>
                <a:latin typeface="Arial" charset="0"/>
              </a:rPr>
              <a:t>to be tested in one batch</a:t>
            </a:r>
          </a:p>
          <a:p>
            <a:pPr eaLnBrk="0" hangingPunct="0">
              <a:lnSpc>
                <a:spcPct val="85000"/>
              </a:lnSpc>
              <a:spcBef>
                <a:spcPct val="20000"/>
              </a:spcBef>
            </a:pPr>
            <a:r>
              <a:rPr lang="en-US" sz="2400" dirty="0">
                <a:solidFill>
                  <a:srgbClr val="FF0000"/>
                </a:solidFill>
                <a:latin typeface="Arial" charset="0"/>
              </a:rPr>
              <a:t>20 </a:t>
            </a:r>
            <a:r>
              <a:rPr lang="en-US" sz="2400" baseline="30000" dirty="0" err="1">
                <a:solidFill>
                  <a:srgbClr val="FF0000"/>
                </a:solidFill>
                <a:latin typeface="Arial" charset="0"/>
              </a:rPr>
              <a:t>o</a:t>
            </a:r>
            <a:r>
              <a:rPr lang="en-US" sz="2400" dirty="0" err="1">
                <a:solidFill>
                  <a:srgbClr val="FF0000"/>
                </a:solidFill>
                <a:latin typeface="Arial" charset="0"/>
              </a:rPr>
              <a:t>C</a:t>
            </a:r>
            <a:r>
              <a:rPr lang="en-US" sz="2400" dirty="0">
                <a:solidFill>
                  <a:srgbClr val="FF0000"/>
                </a:solidFill>
                <a:latin typeface="Arial" charset="0"/>
              </a:rPr>
              <a:t> to 80 </a:t>
            </a:r>
            <a:r>
              <a:rPr lang="en-US" sz="2400" baseline="30000" dirty="0" err="1">
                <a:solidFill>
                  <a:srgbClr val="FF0000"/>
                </a:solidFill>
                <a:latin typeface="Arial" charset="0"/>
              </a:rPr>
              <a:t>o</a:t>
            </a:r>
            <a:r>
              <a:rPr lang="en-US" sz="2400" dirty="0" err="1">
                <a:solidFill>
                  <a:srgbClr val="FF0000"/>
                </a:solidFill>
                <a:latin typeface="Arial" charset="0"/>
              </a:rPr>
              <a:t>C</a:t>
            </a:r>
            <a:r>
              <a:rPr lang="en-US" sz="2400" dirty="0">
                <a:solidFill>
                  <a:srgbClr val="FF0000"/>
                </a:solidFill>
                <a:latin typeface="Arial" charset="0"/>
              </a:rPr>
              <a:t> </a:t>
            </a:r>
          </a:p>
        </p:txBody>
      </p:sp>
      <p:grpSp>
        <p:nvGrpSpPr>
          <p:cNvPr id="2" name="Group 58"/>
          <p:cNvGrpSpPr>
            <a:grpSpLocks/>
          </p:cNvGrpSpPr>
          <p:nvPr/>
        </p:nvGrpSpPr>
        <p:grpSpPr bwMode="auto">
          <a:xfrm>
            <a:off x="212725" y="1203325"/>
            <a:ext cx="8715375" cy="4891088"/>
            <a:chOff x="134" y="758"/>
            <a:chExt cx="5490" cy="3081"/>
          </a:xfrm>
        </p:grpSpPr>
        <p:pic>
          <p:nvPicPr>
            <p:cNvPr id="22535" name="Picture 2"/>
            <p:cNvPicPr>
              <a:picLocks noChangeAspect="1" noChangeArrowheads="1"/>
            </p:cNvPicPr>
            <p:nvPr/>
          </p:nvPicPr>
          <p:blipFill>
            <a:blip r:embed="rId3" cstate="email"/>
            <a:srcRect/>
            <a:stretch>
              <a:fillRect/>
            </a:stretch>
          </p:blipFill>
          <p:spPr bwMode="auto">
            <a:xfrm>
              <a:off x="1208" y="1081"/>
              <a:ext cx="3592" cy="2222"/>
            </a:xfrm>
            <a:prstGeom prst="rect">
              <a:avLst/>
            </a:prstGeom>
            <a:noFill/>
            <a:ln w="9525" algn="ctr">
              <a:solidFill>
                <a:srgbClr val="C0C0C0"/>
              </a:solidFill>
              <a:miter lim="800000"/>
              <a:headEnd/>
              <a:tailEnd/>
            </a:ln>
          </p:spPr>
        </p:pic>
        <p:sp>
          <p:nvSpPr>
            <p:cNvPr id="22536" name="Right Arrow 10"/>
            <p:cNvSpPr>
              <a:spLocks noChangeArrowheads="1"/>
            </p:cNvSpPr>
            <p:nvPr/>
          </p:nvSpPr>
          <p:spPr bwMode="auto">
            <a:xfrm rot="-5400000">
              <a:off x="3784" y="3137"/>
              <a:ext cx="357" cy="234"/>
            </a:xfrm>
            <a:prstGeom prst="rightArrow">
              <a:avLst>
                <a:gd name="adj1" fmla="val 50000"/>
                <a:gd name="adj2" fmla="val 50000"/>
              </a:avLst>
            </a:prstGeom>
            <a:solidFill>
              <a:srgbClr val="4F81BD"/>
            </a:solidFill>
            <a:ln w="25400" algn="ctr">
              <a:solidFill>
                <a:srgbClr val="89A4A7"/>
              </a:solidFill>
              <a:miter lim="800000"/>
              <a:headEnd/>
              <a:tailEnd/>
            </a:ln>
          </p:spPr>
          <p:txBody>
            <a:bodyPr vert="eaVert" anchor="ctr"/>
            <a:lstStyle/>
            <a:p>
              <a:pPr algn="ctr"/>
              <a:endParaRPr lang="hu-HU" sz="1600">
                <a:solidFill>
                  <a:srgbClr val="FFFFFF"/>
                </a:solidFill>
                <a:latin typeface="Arial" charset="0"/>
              </a:endParaRPr>
            </a:p>
          </p:txBody>
        </p:sp>
        <p:sp>
          <p:nvSpPr>
            <p:cNvPr id="22537" name="Rectangle 11"/>
            <p:cNvSpPr>
              <a:spLocks noChangeArrowheads="1"/>
            </p:cNvSpPr>
            <p:nvPr/>
          </p:nvSpPr>
          <p:spPr bwMode="auto">
            <a:xfrm>
              <a:off x="3014" y="2289"/>
              <a:ext cx="1632" cy="762"/>
            </a:xfrm>
            <a:prstGeom prst="rect">
              <a:avLst/>
            </a:prstGeom>
            <a:noFill/>
            <a:ln w="25400" algn="ctr">
              <a:solidFill>
                <a:srgbClr val="FFFF00"/>
              </a:solidFill>
              <a:miter lim="800000"/>
              <a:headEnd/>
              <a:tailEnd/>
            </a:ln>
          </p:spPr>
          <p:txBody>
            <a:bodyPr anchor="ctr"/>
            <a:lstStyle/>
            <a:p>
              <a:pPr algn="ctr"/>
              <a:endParaRPr lang="hu-HU" sz="1600">
                <a:solidFill>
                  <a:srgbClr val="FFFFFF"/>
                </a:solidFill>
                <a:latin typeface="Arial" charset="0"/>
              </a:endParaRPr>
            </a:p>
          </p:txBody>
        </p:sp>
        <p:sp>
          <p:nvSpPr>
            <p:cNvPr id="22538" name="Right Arrow 12"/>
            <p:cNvSpPr>
              <a:spLocks noChangeArrowheads="1"/>
            </p:cNvSpPr>
            <p:nvPr/>
          </p:nvSpPr>
          <p:spPr bwMode="auto">
            <a:xfrm rot="5400000">
              <a:off x="3854" y="987"/>
              <a:ext cx="217" cy="234"/>
            </a:xfrm>
            <a:prstGeom prst="rightArrow">
              <a:avLst>
                <a:gd name="adj1" fmla="val 50000"/>
                <a:gd name="adj2" fmla="val 36449"/>
              </a:avLst>
            </a:prstGeom>
            <a:solidFill>
              <a:srgbClr val="4F81BD"/>
            </a:solidFill>
            <a:ln w="25400" algn="ctr">
              <a:solidFill>
                <a:srgbClr val="89A4A7"/>
              </a:solidFill>
              <a:miter lim="800000"/>
              <a:headEnd/>
              <a:tailEnd/>
            </a:ln>
          </p:spPr>
          <p:txBody>
            <a:bodyPr rot="10800000" vert="eaVert" anchor="ctr"/>
            <a:lstStyle/>
            <a:p>
              <a:pPr algn="ctr"/>
              <a:endParaRPr lang="hu-HU" sz="1600">
                <a:solidFill>
                  <a:srgbClr val="FFFFFF"/>
                </a:solidFill>
                <a:latin typeface="Arial" charset="0"/>
              </a:endParaRPr>
            </a:p>
          </p:txBody>
        </p:sp>
        <p:sp>
          <p:nvSpPr>
            <p:cNvPr id="22539" name="Rectangle 13"/>
            <p:cNvSpPr>
              <a:spLocks noChangeArrowheads="1"/>
            </p:cNvSpPr>
            <p:nvPr/>
          </p:nvSpPr>
          <p:spPr bwMode="auto">
            <a:xfrm>
              <a:off x="3011" y="1239"/>
              <a:ext cx="1635" cy="1020"/>
            </a:xfrm>
            <a:prstGeom prst="rect">
              <a:avLst/>
            </a:prstGeom>
            <a:noFill/>
            <a:ln w="25400" algn="ctr">
              <a:solidFill>
                <a:srgbClr val="FFFF00"/>
              </a:solidFill>
              <a:miter lim="800000"/>
              <a:headEnd/>
              <a:tailEnd/>
            </a:ln>
          </p:spPr>
          <p:txBody>
            <a:bodyPr anchor="ctr"/>
            <a:lstStyle/>
            <a:p>
              <a:pPr algn="ctr"/>
              <a:endParaRPr lang="hu-HU" sz="1600">
                <a:solidFill>
                  <a:srgbClr val="FFFFFF"/>
                </a:solidFill>
                <a:latin typeface="Arial" charset="0"/>
              </a:endParaRPr>
            </a:p>
          </p:txBody>
        </p:sp>
        <p:sp>
          <p:nvSpPr>
            <p:cNvPr id="22540" name="Right Arrow 14"/>
            <p:cNvSpPr>
              <a:spLocks noChangeArrowheads="1"/>
            </p:cNvSpPr>
            <p:nvPr/>
          </p:nvSpPr>
          <p:spPr bwMode="auto">
            <a:xfrm>
              <a:off x="775" y="1399"/>
              <a:ext cx="583" cy="234"/>
            </a:xfrm>
            <a:prstGeom prst="rightArrow">
              <a:avLst>
                <a:gd name="adj1" fmla="val 50000"/>
                <a:gd name="adj2" fmla="val 50002"/>
              </a:avLst>
            </a:prstGeom>
            <a:solidFill>
              <a:srgbClr val="4F81BD"/>
            </a:solidFill>
            <a:ln w="25400" algn="ctr">
              <a:solidFill>
                <a:srgbClr val="385D8A"/>
              </a:solidFill>
              <a:miter lim="800000"/>
              <a:headEnd/>
              <a:tailEnd/>
            </a:ln>
          </p:spPr>
          <p:txBody>
            <a:bodyPr anchor="ctr"/>
            <a:lstStyle/>
            <a:p>
              <a:pPr algn="ctr"/>
              <a:endParaRPr lang="hu-HU" sz="1600">
                <a:solidFill>
                  <a:srgbClr val="FFFFFF"/>
                </a:solidFill>
                <a:latin typeface="Arial" charset="0"/>
              </a:endParaRPr>
            </a:p>
          </p:txBody>
        </p:sp>
        <p:sp>
          <p:nvSpPr>
            <p:cNvPr id="22541" name="Right Arrow 15"/>
            <p:cNvSpPr>
              <a:spLocks noChangeArrowheads="1"/>
            </p:cNvSpPr>
            <p:nvPr/>
          </p:nvSpPr>
          <p:spPr bwMode="auto">
            <a:xfrm>
              <a:off x="1048" y="2527"/>
              <a:ext cx="307" cy="234"/>
            </a:xfrm>
            <a:prstGeom prst="rightArrow">
              <a:avLst>
                <a:gd name="adj1" fmla="val 50000"/>
                <a:gd name="adj2" fmla="val 50000"/>
              </a:avLst>
            </a:prstGeom>
            <a:solidFill>
              <a:srgbClr val="4F81BD"/>
            </a:solidFill>
            <a:ln w="25400" algn="ctr">
              <a:solidFill>
                <a:srgbClr val="385D8A"/>
              </a:solidFill>
              <a:miter lim="800000"/>
              <a:headEnd/>
              <a:tailEnd/>
            </a:ln>
          </p:spPr>
          <p:txBody>
            <a:bodyPr anchor="ctr"/>
            <a:lstStyle/>
            <a:p>
              <a:pPr algn="ctr"/>
              <a:endParaRPr lang="hu-HU" sz="1600">
                <a:solidFill>
                  <a:srgbClr val="FFFFFF"/>
                </a:solidFill>
                <a:latin typeface="Arial" charset="0"/>
              </a:endParaRPr>
            </a:p>
          </p:txBody>
        </p:sp>
        <p:sp>
          <p:nvSpPr>
            <p:cNvPr id="22542" name="Right Arrow 16"/>
            <p:cNvSpPr>
              <a:spLocks noChangeArrowheads="1"/>
            </p:cNvSpPr>
            <p:nvPr/>
          </p:nvSpPr>
          <p:spPr bwMode="auto">
            <a:xfrm>
              <a:off x="1081" y="1903"/>
              <a:ext cx="283" cy="234"/>
            </a:xfrm>
            <a:prstGeom prst="rightArrow">
              <a:avLst>
                <a:gd name="adj1" fmla="val 50000"/>
                <a:gd name="adj2" fmla="val 50000"/>
              </a:avLst>
            </a:prstGeom>
            <a:solidFill>
              <a:srgbClr val="4F81BD"/>
            </a:solidFill>
            <a:ln w="25400" algn="ctr">
              <a:solidFill>
                <a:srgbClr val="385D8A"/>
              </a:solidFill>
              <a:miter lim="800000"/>
              <a:headEnd/>
              <a:tailEnd/>
            </a:ln>
          </p:spPr>
          <p:txBody>
            <a:bodyPr anchor="ctr"/>
            <a:lstStyle/>
            <a:p>
              <a:pPr algn="ctr"/>
              <a:endParaRPr lang="hu-HU" sz="1600">
                <a:solidFill>
                  <a:srgbClr val="FFFFFF"/>
                </a:solidFill>
                <a:latin typeface="Arial" charset="0"/>
              </a:endParaRPr>
            </a:p>
          </p:txBody>
        </p:sp>
        <p:sp>
          <p:nvSpPr>
            <p:cNvPr id="22543" name="Rectangle 17"/>
            <p:cNvSpPr>
              <a:spLocks noChangeArrowheads="1"/>
            </p:cNvSpPr>
            <p:nvPr/>
          </p:nvSpPr>
          <p:spPr bwMode="auto">
            <a:xfrm>
              <a:off x="1382" y="1275"/>
              <a:ext cx="1407" cy="456"/>
            </a:xfrm>
            <a:prstGeom prst="rect">
              <a:avLst/>
            </a:prstGeom>
            <a:noFill/>
            <a:ln w="25400" algn="ctr">
              <a:solidFill>
                <a:srgbClr val="FFFF00"/>
              </a:solidFill>
              <a:miter lim="800000"/>
              <a:headEnd/>
              <a:tailEnd/>
            </a:ln>
          </p:spPr>
          <p:txBody>
            <a:bodyPr anchor="ctr"/>
            <a:lstStyle/>
            <a:p>
              <a:pPr algn="ctr"/>
              <a:endParaRPr lang="hu-HU" sz="1600">
                <a:solidFill>
                  <a:srgbClr val="FFFFFF"/>
                </a:solidFill>
                <a:latin typeface="Arial" charset="0"/>
              </a:endParaRPr>
            </a:p>
          </p:txBody>
        </p:sp>
        <p:sp>
          <p:nvSpPr>
            <p:cNvPr id="22544" name="Rectangle 18"/>
            <p:cNvSpPr>
              <a:spLocks noChangeArrowheads="1"/>
            </p:cNvSpPr>
            <p:nvPr/>
          </p:nvSpPr>
          <p:spPr bwMode="auto">
            <a:xfrm>
              <a:off x="1382" y="1749"/>
              <a:ext cx="1404" cy="498"/>
            </a:xfrm>
            <a:prstGeom prst="rect">
              <a:avLst/>
            </a:prstGeom>
            <a:noFill/>
            <a:ln w="25400" algn="ctr">
              <a:solidFill>
                <a:srgbClr val="FFFF00"/>
              </a:solidFill>
              <a:miter lim="800000"/>
              <a:headEnd/>
              <a:tailEnd/>
            </a:ln>
          </p:spPr>
          <p:txBody>
            <a:bodyPr anchor="ctr"/>
            <a:lstStyle/>
            <a:p>
              <a:pPr algn="ctr"/>
              <a:endParaRPr lang="hu-HU" sz="1600">
                <a:solidFill>
                  <a:srgbClr val="FFFFFF"/>
                </a:solidFill>
                <a:latin typeface="Arial" charset="0"/>
              </a:endParaRPr>
            </a:p>
          </p:txBody>
        </p:sp>
        <p:sp>
          <p:nvSpPr>
            <p:cNvPr id="22545" name="Rectangle 19"/>
            <p:cNvSpPr>
              <a:spLocks noChangeArrowheads="1"/>
            </p:cNvSpPr>
            <p:nvPr/>
          </p:nvSpPr>
          <p:spPr bwMode="auto">
            <a:xfrm>
              <a:off x="1373" y="2469"/>
              <a:ext cx="1401" cy="456"/>
            </a:xfrm>
            <a:prstGeom prst="rect">
              <a:avLst/>
            </a:prstGeom>
            <a:noFill/>
            <a:ln w="25400" algn="ctr">
              <a:solidFill>
                <a:srgbClr val="FFFF00"/>
              </a:solidFill>
              <a:miter lim="800000"/>
              <a:headEnd/>
              <a:tailEnd/>
            </a:ln>
          </p:spPr>
          <p:txBody>
            <a:bodyPr anchor="ctr"/>
            <a:lstStyle/>
            <a:p>
              <a:pPr algn="ctr"/>
              <a:endParaRPr lang="hu-HU" sz="1600">
                <a:solidFill>
                  <a:srgbClr val="FFFFFF"/>
                </a:solidFill>
                <a:latin typeface="Arial" charset="0"/>
              </a:endParaRPr>
            </a:p>
          </p:txBody>
        </p:sp>
        <p:sp>
          <p:nvSpPr>
            <p:cNvPr id="22546" name="TextBox 5"/>
            <p:cNvSpPr txBox="1">
              <a:spLocks noChangeArrowheads="1"/>
            </p:cNvSpPr>
            <p:nvPr/>
          </p:nvSpPr>
          <p:spPr bwMode="auto">
            <a:xfrm>
              <a:off x="146" y="1389"/>
              <a:ext cx="948" cy="266"/>
            </a:xfrm>
            <a:prstGeom prst="rect">
              <a:avLst/>
            </a:prstGeom>
            <a:solidFill>
              <a:srgbClr val="FFFFFF"/>
            </a:solidFill>
            <a:ln w="25400">
              <a:solidFill>
                <a:srgbClr val="4F81BD"/>
              </a:solidFill>
              <a:miter lim="800000"/>
              <a:headEnd/>
              <a:tailEnd/>
            </a:ln>
          </p:spPr>
          <p:txBody>
            <a:bodyPr>
              <a:spAutoFit/>
            </a:bodyPr>
            <a:lstStyle/>
            <a:p>
              <a:pPr algn="ctr"/>
              <a:r>
                <a:rPr lang="en-US" sz="2000" b="1" i="1">
                  <a:solidFill>
                    <a:srgbClr val="000000"/>
                  </a:solidFill>
                  <a:latin typeface="Arial" charset="0"/>
                </a:rPr>
                <a:t>T3Ster</a:t>
              </a:r>
            </a:p>
          </p:txBody>
        </p:sp>
        <p:sp>
          <p:nvSpPr>
            <p:cNvPr id="22547" name="TextBox 7"/>
            <p:cNvSpPr txBox="1">
              <a:spLocks noChangeArrowheads="1"/>
            </p:cNvSpPr>
            <p:nvPr/>
          </p:nvSpPr>
          <p:spPr bwMode="auto">
            <a:xfrm>
              <a:off x="134" y="1893"/>
              <a:ext cx="951" cy="266"/>
            </a:xfrm>
            <a:prstGeom prst="rect">
              <a:avLst/>
            </a:prstGeom>
            <a:solidFill>
              <a:srgbClr val="FFFFFF"/>
            </a:solidFill>
            <a:ln w="25400">
              <a:solidFill>
                <a:srgbClr val="4F81BD"/>
              </a:solidFill>
              <a:miter lim="800000"/>
              <a:headEnd/>
              <a:tailEnd/>
            </a:ln>
          </p:spPr>
          <p:txBody>
            <a:bodyPr wrap="none">
              <a:spAutoFit/>
            </a:bodyPr>
            <a:lstStyle/>
            <a:p>
              <a:pPr algn="ctr"/>
              <a:r>
                <a:rPr lang="en-US" sz="2000" b="1">
                  <a:solidFill>
                    <a:srgbClr val="000000"/>
                  </a:solidFill>
                  <a:latin typeface="Arial" charset="0"/>
                </a:rPr>
                <a:t>Sense Box</a:t>
              </a:r>
            </a:p>
          </p:txBody>
        </p:sp>
        <p:sp>
          <p:nvSpPr>
            <p:cNvPr id="22548" name="TextBox 6"/>
            <p:cNvSpPr txBox="1">
              <a:spLocks noChangeArrowheads="1"/>
            </p:cNvSpPr>
            <p:nvPr/>
          </p:nvSpPr>
          <p:spPr bwMode="auto">
            <a:xfrm>
              <a:off x="146" y="2505"/>
              <a:ext cx="948" cy="266"/>
            </a:xfrm>
            <a:prstGeom prst="rect">
              <a:avLst/>
            </a:prstGeom>
            <a:solidFill>
              <a:srgbClr val="FFFFFF"/>
            </a:solidFill>
            <a:ln w="25400">
              <a:solidFill>
                <a:srgbClr val="4F81BD"/>
              </a:solidFill>
              <a:miter lim="800000"/>
              <a:headEnd/>
              <a:tailEnd/>
            </a:ln>
          </p:spPr>
          <p:txBody>
            <a:bodyPr>
              <a:spAutoFit/>
            </a:bodyPr>
            <a:lstStyle/>
            <a:p>
              <a:pPr algn="ctr"/>
              <a:r>
                <a:rPr lang="en-US" sz="2000" b="1">
                  <a:solidFill>
                    <a:srgbClr val="000000"/>
                  </a:solidFill>
                  <a:latin typeface="Arial" charset="0"/>
                </a:rPr>
                <a:t>Force Box</a:t>
              </a:r>
            </a:p>
          </p:txBody>
        </p:sp>
        <p:sp>
          <p:nvSpPr>
            <p:cNvPr id="22549" name="TextBox 9"/>
            <p:cNvSpPr txBox="1">
              <a:spLocks noChangeArrowheads="1"/>
            </p:cNvSpPr>
            <p:nvPr/>
          </p:nvSpPr>
          <p:spPr bwMode="auto">
            <a:xfrm>
              <a:off x="3416" y="3381"/>
              <a:ext cx="2208" cy="458"/>
            </a:xfrm>
            <a:prstGeom prst="rect">
              <a:avLst/>
            </a:prstGeom>
            <a:solidFill>
              <a:srgbClr val="FFFFFF"/>
            </a:solidFill>
            <a:ln w="25400">
              <a:solidFill>
                <a:srgbClr val="4F81BD"/>
              </a:solidFill>
              <a:miter lim="800000"/>
              <a:headEnd/>
              <a:tailEnd/>
            </a:ln>
          </p:spPr>
          <p:txBody>
            <a:bodyPr>
              <a:spAutoFit/>
            </a:bodyPr>
            <a:lstStyle/>
            <a:p>
              <a:r>
                <a:rPr lang="en-US" sz="2000" b="1">
                  <a:solidFill>
                    <a:srgbClr val="000000"/>
                  </a:solidFill>
                  <a:latin typeface="Arial" charset="0"/>
                </a:rPr>
                <a:t>External power supplies 150V 10A</a:t>
              </a:r>
            </a:p>
          </p:txBody>
        </p:sp>
        <p:sp>
          <p:nvSpPr>
            <p:cNvPr id="22550" name="TextBox 8"/>
            <p:cNvSpPr txBox="1">
              <a:spLocks noChangeArrowheads="1"/>
            </p:cNvSpPr>
            <p:nvPr/>
          </p:nvSpPr>
          <p:spPr bwMode="auto">
            <a:xfrm>
              <a:off x="3416" y="758"/>
              <a:ext cx="2205" cy="266"/>
            </a:xfrm>
            <a:prstGeom prst="rect">
              <a:avLst/>
            </a:prstGeom>
            <a:solidFill>
              <a:srgbClr val="FFFFFF"/>
            </a:solidFill>
            <a:ln w="25400">
              <a:solidFill>
                <a:srgbClr val="4F81BD"/>
              </a:solidFill>
              <a:miter lim="800000"/>
              <a:headEnd/>
              <a:tailEnd/>
            </a:ln>
          </p:spPr>
          <p:txBody>
            <a:bodyPr>
              <a:spAutoFit/>
            </a:bodyPr>
            <a:lstStyle/>
            <a:p>
              <a:r>
                <a:rPr lang="en-US" sz="2000" b="1">
                  <a:solidFill>
                    <a:srgbClr val="FF0000"/>
                  </a:solidFill>
                  <a:latin typeface="Arial" charset="0"/>
                </a:rPr>
                <a:t>4 channel 1500 W Booster</a:t>
              </a:r>
            </a:p>
          </p:txBody>
        </p:sp>
      </p:grpSp>
      <p:sp>
        <p:nvSpPr>
          <p:cNvPr id="22534" name="Rectangle 24"/>
          <p:cNvSpPr>
            <a:spLocks noChangeArrowheads="1"/>
          </p:cNvSpPr>
          <p:nvPr/>
        </p:nvSpPr>
        <p:spPr bwMode="auto">
          <a:xfrm>
            <a:off x="0" y="0"/>
            <a:ext cx="9144000" cy="1066800"/>
          </a:xfrm>
          <a:prstGeom prst="rect">
            <a:avLst/>
          </a:prstGeom>
          <a:noFill/>
          <a:ln w="9525">
            <a:noFill/>
            <a:miter lim="800000"/>
            <a:headEnd/>
            <a:tailEnd/>
          </a:ln>
        </p:spPr>
        <p:txBody>
          <a:bodyPr lIns="457200" rIns="457200" anchor="b"/>
          <a:lstStyle/>
          <a:p>
            <a:pPr eaLnBrk="0" hangingPunct="0"/>
            <a:r>
              <a:rPr lang="en-US" sz="2800" b="1" dirty="0" smtClean="0">
                <a:solidFill>
                  <a:schemeClr val="tx2"/>
                </a:solidFill>
              </a:rPr>
              <a:t>New multiplexer scheme for large </a:t>
            </a:r>
            <a:r>
              <a:rPr lang="en-US" sz="2800" b="1" dirty="0">
                <a:solidFill>
                  <a:schemeClr val="tx2"/>
                </a:solidFill>
              </a:rPr>
              <a:t>scale industrial testing of </a:t>
            </a:r>
            <a:r>
              <a:rPr lang="en-US" sz="2800" b="1" dirty="0" smtClean="0">
                <a:solidFill>
                  <a:schemeClr val="tx2"/>
                </a:solidFill>
              </a:rPr>
              <a:t>parts</a:t>
            </a:r>
            <a:endParaRPr lang="hu-HU" sz="2800" b="1" dirty="0">
              <a:solidFill>
                <a:schemeClr val="tx2"/>
              </a:solidFill>
            </a:endParaRPr>
          </a:p>
        </p:txBody>
      </p:sp>
      <p:sp>
        <p:nvSpPr>
          <p:cNvPr id="25" name="Slide Number Placeholder 4"/>
          <p:cNvSpPr>
            <a:spLocks noGrp="1"/>
          </p:cNvSpPr>
          <p:nvPr>
            <p:ph type="sldNum" sz="quarter" idx="11"/>
          </p:nvPr>
        </p:nvSpPr>
        <p:spPr>
          <a:xfrm>
            <a:off x="0" y="6626225"/>
            <a:ext cx="381000" cy="228600"/>
          </a:xfrm>
        </p:spPr>
        <p:txBody>
          <a:bodyPr/>
          <a:lstStyle/>
          <a:p>
            <a:pPr>
              <a:defRPr/>
            </a:pPr>
            <a:fld id="{439C17A9-4FB9-4737-85B9-E3897950B66B}" type="slidenum">
              <a:rPr lang="en-US" smtClean="0"/>
              <a:pPr>
                <a:defRPr/>
              </a:pPr>
              <a:t>35</a:t>
            </a:fld>
            <a:endParaRPr lang="en-US" dirty="0"/>
          </a:p>
        </p:txBody>
      </p:sp>
      <p:sp>
        <p:nvSpPr>
          <p:cNvPr id="26" name="Footer Placeholder 3"/>
          <p:cNvSpPr>
            <a:spLocks noGrp="1"/>
          </p:cNvSpPr>
          <p:nvPr>
            <p:ph type="ftr" sz="quarter" idx="10"/>
          </p:nvPr>
        </p:nvSpPr>
        <p:spPr>
          <a:xfrm>
            <a:off x="381000" y="6626225"/>
            <a:ext cx="2889250" cy="231775"/>
          </a:xfrm>
        </p:spPr>
        <p:txBody>
          <a:bodyPr/>
          <a:lstStyle/>
          <a:p>
            <a:pPr>
              <a:defRPr/>
            </a:pPr>
            <a:r>
              <a:rPr lang="en-US" dirty="0" smtClean="0"/>
              <a:t>VVA, MicReD Technology update, December 2011</a:t>
            </a: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type="body" idx="1"/>
          </p:nvPr>
        </p:nvSpPr>
        <p:spPr>
          <a:xfrm>
            <a:off x="0" y="1316038"/>
            <a:ext cx="8991600" cy="873125"/>
          </a:xfrm>
        </p:spPr>
        <p:txBody>
          <a:bodyPr/>
          <a:lstStyle/>
          <a:p>
            <a:r>
              <a:rPr lang="en-US" dirty="0" smtClean="0"/>
              <a:t>High throughput testing of power LEDs in a customized test environment</a:t>
            </a:r>
          </a:p>
        </p:txBody>
      </p:sp>
      <p:graphicFrame>
        <p:nvGraphicFramePr>
          <p:cNvPr id="7170" name="Object 4"/>
          <p:cNvGraphicFramePr>
            <a:graphicFrameLocks noChangeAspect="1"/>
          </p:cNvGraphicFramePr>
          <p:nvPr/>
        </p:nvGraphicFramePr>
        <p:xfrm>
          <a:off x="755650" y="2120900"/>
          <a:ext cx="4346575" cy="3244850"/>
        </p:xfrm>
        <a:graphic>
          <a:graphicData uri="http://schemas.openxmlformats.org/presentationml/2006/ole">
            <p:oleObj spid="_x0000_s481282" name="Photo Editor Photo" r:id="rId4" imgW="11476190" imgH="8573697" progId="">
              <p:embed/>
            </p:oleObj>
          </a:graphicData>
        </a:graphic>
      </p:graphicFrame>
      <p:graphicFrame>
        <p:nvGraphicFramePr>
          <p:cNvPr id="7171" name="Object 5"/>
          <p:cNvGraphicFramePr>
            <a:graphicFrameLocks noChangeAspect="1"/>
          </p:cNvGraphicFramePr>
          <p:nvPr/>
        </p:nvGraphicFramePr>
        <p:xfrm>
          <a:off x="4430713" y="3397250"/>
          <a:ext cx="4427537" cy="3060700"/>
        </p:xfrm>
        <a:graphic>
          <a:graphicData uri="http://schemas.openxmlformats.org/presentationml/2006/ole">
            <p:oleObj spid="_x0000_s481283" name="Photo Editor Photo" r:id="rId5" imgW="7466667" imgH="5161905" progId="">
              <p:embed/>
            </p:oleObj>
          </a:graphicData>
        </a:graphic>
      </p:graphicFrame>
      <p:sp>
        <p:nvSpPr>
          <p:cNvPr id="7173" name="Text Box 6"/>
          <p:cNvSpPr txBox="1">
            <a:spLocks noChangeArrowheads="1"/>
          </p:cNvSpPr>
          <p:nvPr/>
        </p:nvSpPr>
        <p:spPr bwMode="auto">
          <a:xfrm>
            <a:off x="5095875" y="2017713"/>
            <a:ext cx="4000500" cy="641350"/>
          </a:xfrm>
          <a:prstGeom prst="rect">
            <a:avLst/>
          </a:prstGeom>
          <a:noFill/>
          <a:ln w="15875" algn="ctr">
            <a:noFill/>
            <a:miter lim="800000"/>
            <a:headEnd/>
            <a:tailEnd/>
          </a:ln>
        </p:spPr>
        <p:txBody>
          <a:bodyPr>
            <a:spAutoFit/>
          </a:bodyPr>
          <a:lstStyle/>
          <a:p>
            <a:pPr eaLnBrk="0" hangingPunct="0">
              <a:spcBef>
                <a:spcPct val="50000"/>
              </a:spcBef>
            </a:pPr>
            <a:r>
              <a:rPr lang="en-US" sz="1800" b="1"/>
              <a:t>Both</a:t>
            </a:r>
            <a:r>
              <a:rPr lang="en-US" sz="1800" b="1">
                <a:solidFill>
                  <a:srgbClr val="4F2780"/>
                </a:solidFill>
              </a:rPr>
              <a:t> </a:t>
            </a:r>
            <a:r>
              <a:rPr lang="en-US" sz="1800" b="1" i="1">
                <a:solidFill>
                  <a:schemeClr val="folHlink"/>
                </a:solidFill>
              </a:rPr>
              <a:t>parallel powering</a:t>
            </a:r>
            <a:r>
              <a:rPr lang="en-US" sz="1800" b="1">
                <a:solidFill>
                  <a:srgbClr val="4F2780"/>
                </a:solidFill>
              </a:rPr>
              <a:t> </a:t>
            </a:r>
            <a:r>
              <a:rPr lang="en-US" sz="1800" b="1"/>
              <a:t>and</a:t>
            </a:r>
            <a:r>
              <a:rPr lang="en-US" sz="1800" b="1">
                <a:solidFill>
                  <a:srgbClr val="4F2780"/>
                </a:solidFill>
              </a:rPr>
              <a:t> </a:t>
            </a:r>
            <a:r>
              <a:rPr lang="en-US" sz="1800" b="1" i="1">
                <a:solidFill>
                  <a:schemeClr val="folHlink"/>
                </a:solidFill>
              </a:rPr>
              <a:t>serial DUT connection</a:t>
            </a:r>
            <a:r>
              <a:rPr lang="en-US" sz="1800" b="1">
                <a:solidFill>
                  <a:srgbClr val="4F2780"/>
                </a:solidFill>
              </a:rPr>
              <a:t> </a:t>
            </a:r>
            <a:r>
              <a:rPr lang="en-US" sz="1800" b="1"/>
              <a:t>applied.</a:t>
            </a:r>
            <a:r>
              <a:rPr lang="en-US" sz="1800" b="1">
                <a:solidFill>
                  <a:srgbClr val="4F2780"/>
                </a:solidFill>
              </a:rPr>
              <a:t> </a:t>
            </a:r>
          </a:p>
        </p:txBody>
      </p:sp>
      <p:sp>
        <p:nvSpPr>
          <p:cNvPr id="7174" name="Text Box 7"/>
          <p:cNvSpPr txBox="1">
            <a:spLocks noChangeArrowheads="1"/>
          </p:cNvSpPr>
          <p:nvPr/>
        </p:nvSpPr>
        <p:spPr bwMode="auto">
          <a:xfrm>
            <a:off x="0" y="5541963"/>
            <a:ext cx="4294188" cy="923330"/>
          </a:xfrm>
          <a:prstGeom prst="rect">
            <a:avLst/>
          </a:prstGeom>
          <a:noFill/>
          <a:ln w="15875" algn="ctr">
            <a:noFill/>
            <a:miter lim="800000"/>
            <a:headEnd/>
            <a:tailEnd/>
          </a:ln>
        </p:spPr>
        <p:txBody>
          <a:bodyPr>
            <a:spAutoFit/>
          </a:bodyPr>
          <a:lstStyle/>
          <a:p>
            <a:pPr eaLnBrk="0" hangingPunct="0">
              <a:spcBef>
                <a:spcPct val="50000"/>
              </a:spcBef>
            </a:pPr>
            <a:r>
              <a:rPr lang="en-US" sz="1800" b="1" dirty="0" smtClean="0"/>
              <a:t>Multiplexers can be used with 3</a:t>
            </a:r>
            <a:r>
              <a:rPr lang="en-US" sz="1800" b="1" baseline="30000" dirty="0" smtClean="0"/>
              <a:t>rd</a:t>
            </a:r>
            <a:r>
              <a:rPr lang="en-US" sz="1800" b="1" dirty="0" smtClean="0"/>
              <a:t> party </a:t>
            </a:r>
            <a:r>
              <a:rPr lang="en-US" sz="1800" b="1" i="1" dirty="0" smtClean="0">
                <a:solidFill>
                  <a:schemeClr val="folHlink"/>
                </a:solidFill>
              </a:rPr>
              <a:t>temperature </a:t>
            </a:r>
            <a:r>
              <a:rPr lang="en-US" sz="1800" b="1" i="1" dirty="0">
                <a:solidFill>
                  <a:schemeClr val="folHlink"/>
                </a:solidFill>
              </a:rPr>
              <a:t>controlled customized test chambers.</a:t>
            </a:r>
          </a:p>
        </p:txBody>
      </p:sp>
      <p:sp>
        <p:nvSpPr>
          <p:cNvPr id="113672" name="Text Box 8"/>
          <p:cNvSpPr txBox="1">
            <a:spLocks noChangeArrowheads="1"/>
          </p:cNvSpPr>
          <p:nvPr/>
        </p:nvSpPr>
        <p:spPr bwMode="auto">
          <a:xfrm>
            <a:off x="1497013" y="2622550"/>
            <a:ext cx="6132512" cy="473075"/>
          </a:xfrm>
          <a:prstGeom prst="rect">
            <a:avLst/>
          </a:prstGeom>
          <a:solidFill>
            <a:schemeClr val="bg1"/>
          </a:solidFill>
          <a:ln w="15875" algn="ctr">
            <a:solidFill>
              <a:srgbClr val="D5262B"/>
            </a:solidFill>
            <a:miter lim="800000"/>
            <a:headEnd/>
            <a:tailEnd/>
          </a:ln>
        </p:spPr>
        <p:txBody>
          <a:bodyPr>
            <a:spAutoFit/>
          </a:bodyPr>
          <a:lstStyle/>
          <a:p>
            <a:pPr algn="ctr" eaLnBrk="0" hangingPunct="0">
              <a:spcBef>
                <a:spcPct val="50000"/>
              </a:spcBef>
            </a:pPr>
            <a:r>
              <a:rPr lang="en-US" sz="2400" b="1"/>
              <a:t>Used for large scale reliability studies</a:t>
            </a:r>
          </a:p>
        </p:txBody>
      </p:sp>
      <p:sp>
        <p:nvSpPr>
          <p:cNvPr id="7176" name="Rectangle 9"/>
          <p:cNvSpPr>
            <a:spLocks noChangeArrowheads="1"/>
          </p:cNvSpPr>
          <p:nvPr/>
        </p:nvSpPr>
        <p:spPr bwMode="auto">
          <a:xfrm>
            <a:off x="0" y="0"/>
            <a:ext cx="9144000" cy="1066800"/>
          </a:xfrm>
          <a:prstGeom prst="rect">
            <a:avLst/>
          </a:prstGeom>
          <a:noFill/>
          <a:ln w="9525">
            <a:noFill/>
            <a:miter lim="800000"/>
            <a:headEnd/>
            <a:tailEnd/>
          </a:ln>
        </p:spPr>
        <p:txBody>
          <a:bodyPr lIns="457200" rIns="457200" anchor="b"/>
          <a:lstStyle/>
          <a:p>
            <a:pPr eaLnBrk="0" hangingPunct="0"/>
            <a:r>
              <a:rPr lang="en-US" sz="2800" b="1" i="1">
                <a:solidFill>
                  <a:schemeClr val="tx2"/>
                </a:solidFill>
                <a:latin typeface="Arial" charset="0"/>
              </a:rPr>
              <a:t>T3Ster</a:t>
            </a:r>
            <a:r>
              <a:rPr lang="en-US" sz="2800" b="1">
                <a:solidFill>
                  <a:schemeClr val="tx2"/>
                </a:solidFill>
                <a:latin typeface="Arial" charset="0"/>
              </a:rPr>
              <a:t> </a:t>
            </a:r>
            <a:r>
              <a:rPr lang="hu-HU" sz="2800" b="1">
                <a:solidFill>
                  <a:schemeClr val="tx2"/>
                </a:solidFill>
              </a:rPr>
              <a:t>U</a:t>
            </a:r>
            <a:r>
              <a:rPr lang="en-US" sz="2800" b="1">
                <a:solidFill>
                  <a:schemeClr val="tx2"/>
                </a:solidFill>
              </a:rPr>
              <a:t>sed in </a:t>
            </a:r>
            <a:r>
              <a:rPr lang="hu-HU" sz="2800" b="1">
                <a:solidFill>
                  <a:schemeClr val="tx2"/>
                </a:solidFill>
              </a:rPr>
              <a:t>L</a:t>
            </a:r>
            <a:r>
              <a:rPr lang="en-US" sz="2800" b="1">
                <a:solidFill>
                  <a:schemeClr val="tx2"/>
                </a:solidFill>
              </a:rPr>
              <a:t>arge </a:t>
            </a:r>
            <a:r>
              <a:rPr lang="hu-HU" sz="2800" b="1">
                <a:solidFill>
                  <a:schemeClr val="tx2"/>
                </a:solidFill>
              </a:rPr>
              <a:t>S</a:t>
            </a:r>
            <a:r>
              <a:rPr lang="en-US" sz="2800" b="1">
                <a:solidFill>
                  <a:schemeClr val="tx2"/>
                </a:solidFill>
              </a:rPr>
              <a:t>cale </a:t>
            </a:r>
            <a:r>
              <a:rPr lang="hu-HU" sz="2800" b="1">
                <a:solidFill>
                  <a:schemeClr val="tx2"/>
                </a:solidFill>
              </a:rPr>
              <a:t>T</a:t>
            </a:r>
            <a:r>
              <a:rPr lang="en-US" sz="2800" b="1">
                <a:solidFill>
                  <a:schemeClr val="tx2"/>
                </a:solidFill>
              </a:rPr>
              <a:t>esting:</a:t>
            </a:r>
            <a:endParaRPr lang="hu-HU" sz="2800" b="1">
              <a:solidFill>
                <a:schemeClr val="tx2"/>
              </a:solidFill>
            </a:endParaRPr>
          </a:p>
        </p:txBody>
      </p:sp>
      <p:sp>
        <p:nvSpPr>
          <p:cNvPr id="9" name="Slide Number Placeholder 4"/>
          <p:cNvSpPr>
            <a:spLocks noGrp="1"/>
          </p:cNvSpPr>
          <p:nvPr>
            <p:ph type="sldNum" sz="quarter" idx="11"/>
          </p:nvPr>
        </p:nvSpPr>
        <p:spPr>
          <a:xfrm>
            <a:off x="0" y="6626225"/>
            <a:ext cx="381000" cy="228600"/>
          </a:xfrm>
        </p:spPr>
        <p:txBody>
          <a:bodyPr/>
          <a:lstStyle/>
          <a:p>
            <a:pPr>
              <a:defRPr/>
            </a:pPr>
            <a:fld id="{439C17A9-4FB9-4737-85B9-E3897950B66B}" type="slidenum">
              <a:rPr lang="en-US" smtClean="0"/>
              <a:pPr>
                <a:defRPr/>
              </a:pPr>
              <a:t>36</a:t>
            </a:fld>
            <a:endParaRPr lang="en-US" dirty="0"/>
          </a:p>
        </p:txBody>
      </p:sp>
      <p:sp>
        <p:nvSpPr>
          <p:cNvPr id="10" name="Footer Placeholder 3"/>
          <p:cNvSpPr>
            <a:spLocks noGrp="1"/>
          </p:cNvSpPr>
          <p:nvPr>
            <p:ph type="ftr" sz="quarter" idx="10"/>
          </p:nvPr>
        </p:nvSpPr>
        <p:spPr>
          <a:xfrm>
            <a:off x="381000" y="6626225"/>
            <a:ext cx="2889250" cy="231775"/>
          </a:xfrm>
        </p:spPr>
        <p:txBody>
          <a:bodyPr/>
          <a:lstStyle/>
          <a:p>
            <a:pPr>
              <a:defRPr/>
            </a:pPr>
            <a:r>
              <a:rPr lang="en-US" dirty="0" smtClean="0"/>
              <a:t>VVA, MicReD Technology update, December 2011</a:t>
            </a:r>
            <a:endParaRPr lang="en-US" dirty="0"/>
          </a:p>
        </p:txBody>
      </p:sp>
    </p:spTree>
  </p:cSld>
  <p:clrMapOvr>
    <a:masterClrMapping/>
  </p:clrMapOvr>
  <p:transition advTm="1415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t>Enhancement of </a:t>
            </a:r>
            <a:br>
              <a:rPr lang="en-US" cap="none" dirty="0" smtClean="0"/>
            </a:br>
            <a:r>
              <a:rPr lang="en-US" cap="none" dirty="0" smtClean="0"/>
              <a:t>the Teraled system</a:t>
            </a:r>
            <a:endParaRPr lang="en-US" cap="none"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t>Your Initials, Presentation Title, Month Year</a:t>
            </a:r>
            <a:endParaRPr lang="en-US" dirty="0"/>
          </a:p>
        </p:txBody>
      </p:sp>
      <p:sp>
        <p:nvSpPr>
          <p:cNvPr id="5" name="Slide Number Placeholder 4"/>
          <p:cNvSpPr>
            <a:spLocks noGrp="1"/>
          </p:cNvSpPr>
          <p:nvPr>
            <p:ph type="sldNum" sz="quarter" idx="4294967295"/>
          </p:nvPr>
        </p:nvSpPr>
        <p:spPr>
          <a:xfrm>
            <a:off x="0" y="6626225"/>
            <a:ext cx="381000" cy="228600"/>
          </a:xfrm>
        </p:spPr>
        <p:txBody>
          <a:bodyPr/>
          <a:lstStyle/>
          <a:p>
            <a:pPr>
              <a:defRPr/>
            </a:pPr>
            <a:fld id="{439C17A9-4FB9-4737-85B9-E3897950B66B}" type="slidenum">
              <a:rPr lang="en-US" smtClean="0"/>
              <a:pPr>
                <a:defRPr/>
              </a:pPr>
              <a:t>37</a:t>
            </a:fld>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Enhancements of the TERALED system -</a:t>
            </a:r>
            <a:br>
              <a:rPr lang="en-US" dirty="0" smtClean="0"/>
            </a:br>
            <a:r>
              <a:rPr lang="en-US" dirty="0" smtClean="0">
                <a:solidFill>
                  <a:schemeClr val="tx1"/>
                </a:solidFill>
                <a:latin typeface="Arial" pitchFamily="34" charset="0"/>
                <a:sym typeface="Symbol"/>
              </a:rPr>
              <a:t> 50cm sphere coming soon</a:t>
            </a:r>
            <a:endParaRPr lang="en-US" dirty="0"/>
          </a:p>
        </p:txBody>
      </p:sp>
      <p:sp>
        <p:nvSpPr>
          <p:cNvPr id="5" name="Content Placeholder 4"/>
          <p:cNvSpPr>
            <a:spLocks noGrp="1"/>
          </p:cNvSpPr>
          <p:nvPr>
            <p:ph idx="1"/>
          </p:nvPr>
        </p:nvSpPr>
        <p:spPr/>
        <p:txBody>
          <a:bodyPr/>
          <a:lstStyle/>
          <a:p>
            <a:pPr eaLnBrk="1" hangingPunct="1">
              <a:spcBef>
                <a:spcPts val="200"/>
              </a:spcBef>
            </a:pPr>
            <a:r>
              <a:rPr lang="en-US" sz="2000" dirty="0" smtClean="0">
                <a:solidFill>
                  <a:schemeClr val="tx1"/>
                </a:solidFill>
              </a:rPr>
              <a:t>The sphere must be sized according to the power of the LED tested</a:t>
            </a:r>
          </a:p>
          <a:p>
            <a:r>
              <a:rPr lang="en-US" sz="2000" dirty="0" smtClean="0"/>
              <a:t>The temperature controlled DUT holder should be able to stay stable during the test – sufficient heat sinking capability</a:t>
            </a:r>
            <a:endParaRPr lang="en-US" sz="2000" dirty="0"/>
          </a:p>
        </p:txBody>
      </p:sp>
      <p:grpSp>
        <p:nvGrpSpPr>
          <p:cNvPr id="6" name="Group 29"/>
          <p:cNvGrpSpPr>
            <a:grpSpLocks/>
          </p:cNvGrpSpPr>
          <p:nvPr/>
        </p:nvGrpSpPr>
        <p:grpSpPr bwMode="auto">
          <a:xfrm>
            <a:off x="4008450" y="2481992"/>
            <a:ext cx="4635218" cy="3721577"/>
            <a:chOff x="5738060" y="3745485"/>
            <a:chExt cx="3513381" cy="2700707"/>
          </a:xfrm>
        </p:grpSpPr>
        <p:pic>
          <p:nvPicPr>
            <p:cNvPr id="7" name="Picture 4"/>
            <p:cNvPicPr>
              <a:picLocks noChangeAspect="1" noChangeArrowheads="1"/>
            </p:cNvPicPr>
            <p:nvPr/>
          </p:nvPicPr>
          <p:blipFill>
            <a:blip r:embed="rId4" cstate="email"/>
            <a:srcRect/>
            <a:stretch>
              <a:fillRect/>
            </a:stretch>
          </p:blipFill>
          <p:spPr bwMode="auto">
            <a:xfrm>
              <a:off x="5974564" y="3745485"/>
              <a:ext cx="2750001" cy="2069776"/>
            </a:xfrm>
            <a:prstGeom prst="rect">
              <a:avLst/>
            </a:prstGeom>
            <a:noFill/>
            <a:ln w="3175">
              <a:solidFill>
                <a:srgbClr val="C0C0C0"/>
              </a:solidFill>
              <a:miter lim="800000"/>
              <a:headEnd/>
              <a:tailEnd/>
            </a:ln>
          </p:spPr>
        </p:pic>
        <p:sp>
          <p:nvSpPr>
            <p:cNvPr id="8" name="TextBox 7"/>
            <p:cNvSpPr txBox="1"/>
            <p:nvPr/>
          </p:nvSpPr>
          <p:spPr>
            <a:xfrm>
              <a:off x="5738060" y="5843147"/>
              <a:ext cx="3513381" cy="603045"/>
            </a:xfrm>
            <a:prstGeom prst="rect">
              <a:avLst/>
            </a:prstGeom>
            <a:noFill/>
          </p:spPr>
          <p:txBody>
            <a:bodyPr wrap="square">
              <a:spAutoFit/>
            </a:bodyPr>
            <a:lstStyle/>
            <a:p>
              <a:pPr eaLnBrk="0" hangingPunct="0">
                <a:spcBef>
                  <a:spcPct val="50000"/>
                </a:spcBef>
                <a:defRPr/>
              </a:pPr>
              <a:r>
                <a:rPr lang="en-US" sz="1050" dirty="0">
                  <a:solidFill>
                    <a:schemeClr val="accent2"/>
                  </a:solidFill>
                  <a:latin typeface="Arial" pitchFamily="34" charset="0"/>
                  <a:cs typeface="+mn-cs"/>
                  <a:sym typeface="Symbol"/>
                </a:rPr>
                <a:t> </a:t>
              </a:r>
              <a:r>
                <a:rPr lang="en-US" sz="1600" dirty="0">
                  <a:solidFill>
                    <a:schemeClr val="accent2"/>
                  </a:solidFill>
                  <a:latin typeface="Arial" pitchFamily="34" charset="0"/>
                  <a:cs typeface="+mn-cs"/>
                  <a:sym typeface="Symbol"/>
                </a:rPr>
                <a:t>A </a:t>
              </a:r>
              <a:r>
                <a:rPr lang="en-US" sz="1600" dirty="0">
                  <a:solidFill>
                    <a:srgbClr val="C00000"/>
                  </a:solidFill>
                  <a:latin typeface="Arial" pitchFamily="34" charset="0"/>
                  <a:cs typeface="+mn-cs"/>
                  <a:sym typeface="Symbol"/>
                </a:rPr>
                <a:t>50cm sphere </a:t>
              </a:r>
              <a:r>
                <a:rPr lang="en-US" sz="1600" dirty="0">
                  <a:solidFill>
                    <a:schemeClr val="accent2"/>
                  </a:solidFill>
                  <a:latin typeface="Arial" pitchFamily="34" charset="0"/>
                  <a:cs typeface="+mn-cs"/>
                  <a:sym typeface="Symbol"/>
                </a:rPr>
                <a:t>with a </a:t>
              </a:r>
              <a:r>
                <a:rPr lang="en-US" sz="1600" dirty="0">
                  <a:solidFill>
                    <a:srgbClr val="C00000"/>
                  </a:solidFill>
                  <a:latin typeface="Arial" pitchFamily="34" charset="0"/>
                  <a:cs typeface="+mn-cs"/>
                  <a:sym typeface="Symbol"/>
                </a:rPr>
                <a:t>150mm DUT LED </a:t>
              </a:r>
              <a:r>
                <a:rPr lang="en-US" sz="1600" dirty="0">
                  <a:solidFill>
                    <a:schemeClr val="accent2"/>
                  </a:solidFill>
                  <a:latin typeface="Arial" pitchFamily="34" charset="0"/>
                  <a:cs typeface="+mn-cs"/>
                  <a:sym typeface="Symbol"/>
                </a:rPr>
                <a:t>port for LEDs up to </a:t>
              </a:r>
              <a:r>
                <a:rPr lang="en-US" sz="1600" dirty="0">
                  <a:solidFill>
                    <a:srgbClr val="C00000"/>
                  </a:solidFill>
                  <a:latin typeface="Arial" pitchFamily="34" charset="0"/>
                  <a:cs typeface="+mn-cs"/>
                  <a:sym typeface="Symbol"/>
                </a:rPr>
                <a:t>50W</a:t>
              </a:r>
              <a:r>
                <a:rPr lang="en-US" sz="1600" dirty="0">
                  <a:solidFill>
                    <a:schemeClr val="accent2"/>
                  </a:solidFill>
                  <a:latin typeface="Arial" pitchFamily="34" charset="0"/>
                  <a:cs typeface="+mn-cs"/>
                  <a:sym typeface="Symbol"/>
                </a:rPr>
                <a:t> with a filter based detector system </a:t>
              </a:r>
              <a:r>
                <a:rPr lang="en-US" sz="1600" dirty="0" smtClean="0">
                  <a:solidFill>
                    <a:schemeClr val="accent2"/>
                  </a:solidFill>
                  <a:latin typeface="Arial" pitchFamily="34" charset="0"/>
                  <a:cs typeface="+mn-cs"/>
                  <a:sym typeface="Symbol"/>
                </a:rPr>
                <a:t>and with an array </a:t>
              </a:r>
              <a:r>
                <a:rPr lang="en-US" sz="1600" dirty="0">
                  <a:solidFill>
                    <a:schemeClr val="accent2"/>
                  </a:solidFill>
                  <a:latin typeface="Arial" pitchFamily="34" charset="0"/>
                  <a:cs typeface="+mn-cs"/>
                  <a:sym typeface="Symbol"/>
                </a:rPr>
                <a:t>spectrometer.</a:t>
              </a:r>
              <a:endParaRPr lang="en-US" sz="1600" dirty="0">
                <a:solidFill>
                  <a:schemeClr val="accent2"/>
                </a:solidFill>
                <a:latin typeface="Arial" pitchFamily="34" charset="0"/>
                <a:cs typeface="+mn-cs"/>
              </a:endParaRPr>
            </a:p>
          </p:txBody>
        </p:sp>
      </p:grpSp>
      <p:graphicFrame>
        <p:nvGraphicFramePr>
          <p:cNvPr id="9" name="Object 4"/>
          <p:cNvGraphicFramePr>
            <a:graphicFrameLocks noChangeAspect="1"/>
          </p:cNvGraphicFramePr>
          <p:nvPr/>
        </p:nvGraphicFramePr>
        <p:xfrm>
          <a:off x="411256" y="2455818"/>
          <a:ext cx="1945136" cy="2298798"/>
        </p:xfrm>
        <a:graphic>
          <a:graphicData uri="http://schemas.openxmlformats.org/presentationml/2006/ole">
            <p:oleObj spid="_x0000_s194562" name="Photo Editor Photo" r:id="rId5" imgW="8580952" imgH="10104762" progId="">
              <p:embed/>
            </p:oleObj>
          </a:graphicData>
        </a:graphic>
      </p:graphicFrame>
      <p:sp>
        <p:nvSpPr>
          <p:cNvPr id="10" name="TextBox 9"/>
          <p:cNvSpPr txBox="1"/>
          <p:nvPr/>
        </p:nvSpPr>
        <p:spPr>
          <a:xfrm>
            <a:off x="417638" y="4785690"/>
            <a:ext cx="3248588" cy="1077218"/>
          </a:xfrm>
          <a:prstGeom prst="rect">
            <a:avLst/>
          </a:prstGeom>
          <a:noFill/>
        </p:spPr>
        <p:txBody>
          <a:bodyPr wrap="square">
            <a:spAutoFit/>
          </a:bodyPr>
          <a:lstStyle/>
          <a:p>
            <a:pPr eaLnBrk="0" hangingPunct="0">
              <a:spcBef>
                <a:spcPct val="50000"/>
              </a:spcBef>
              <a:defRPr/>
            </a:pPr>
            <a:r>
              <a:rPr lang="en-US" sz="1600" dirty="0" smtClean="0">
                <a:solidFill>
                  <a:schemeClr val="accent2"/>
                </a:solidFill>
                <a:latin typeface="Arial" pitchFamily="34" charset="0"/>
                <a:cs typeface="+mn-cs"/>
                <a:sym typeface="Symbol"/>
              </a:rPr>
              <a:t>Previous system: </a:t>
            </a:r>
            <a:r>
              <a:rPr lang="en-US" sz="1600" dirty="0" smtClean="0">
                <a:solidFill>
                  <a:srgbClr val="C00000"/>
                </a:solidFill>
                <a:latin typeface="Arial" pitchFamily="34" charset="0"/>
                <a:cs typeface="+mn-cs"/>
                <a:sym typeface="Symbol"/>
              </a:rPr>
              <a:t></a:t>
            </a:r>
            <a:r>
              <a:rPr lang="en-US" sz="1600" dirty="0">
                <a:solidFill>
                  <a:srgbClr val="C00000"/>
                </a:solidFill>
                <a:latin typeface="Arial" pitchFamily="34" charset="0"/>
                <a:cs typeface="+mn-cs"/>
                <a:sym typeface="Symbol"/>
              </a:rPr>
              <a:t>30cm sphere </a:t>
            </a:r>
            <a:r>
              <a:rPr lang="en-US" sz="1600" dirty="0">
                <a:solidFill>
                  <a:schemeClr val="accent2"/>
                </a:solidFill>
                <a:latin typeface="Arial" pitchFamily="34" charset="0"/>
                <a:cs typeface="+mn-cs"/>
                <a:sym typeface="Symbol"/>
              </a:rPr>
              <a:t>with a </a:t>
            </a:r>
            <a:r>
              <a:rPr lang="en-US" sz="1600" dirty="0">
                <a:solidFill>
                  <a:srgbClr val="C00000"/>
                </a:solidFill>
                <a:latin typeface="Arial" pitchFamily="34" charset="0"/>
                <a:cs typeface="+mn-cs"/>
                <a:sym typeface="Symbol"/>
              </a:rPr>
              <a:t>60mm DUT LED port </a:t>
            </a:r>
            <a:r>
              <a:rPr lang="en-US" sz="1600" dirty="0">
                <a:solidFill>
                  <a:schemeClr val="accent2"/>
                </a:solidFill>
                <a:latin typeface="Arial" pitchFamily="34" charset="0"/>
                <a:cs typeface="+mn-cs"/>
                <a:sym typeface="Symbol"/>
              </a:rPr>
              <a:t>for LEDs up to </a:t>
            </a:r>
            <a:r>
              <a:rPr lang="en-US" sz="1600" dirty="0">
                <a:solidFill>
                  <a:srgbClr val="C00000"/>
                </a:solidFill>
                <a:latin typeface="Arial" pitchFamily="34" charset="0"/>
                <a:cs typeface="+mn-cs"/>
                <a:sym typeface="Symbol"/>
              </a:rPr>
              <a:t>10W</a:t>
            </a:r>
            <a:r>
              <a:rPr lang="en-US" sz="1600" dirty="0">
                <a:solidFill>
                  <a:schemeClr val="accent2"/>
                </a:solidFill>
                <a:latin typeface="Arial" pitchFamily="34" charset="0"/>
                <a:cs typeface="+mn-cs"/>
                <a:sym typeface="Symbol"/>
              </a:rPr>
              <a:t> with a filter based detector system. </a:t>
            </a:r>
            <a:endParaRPr lang="en-US" sz="1600" dirty="0">
              <a:solidFill>
                <a:schemeClr val="accent2"/>
              </a:solidFill>
              <a:latin typeface="Arial" pitchFamily="34" charset="0"/>
              <a:cs typeface="+mn-cs"/>
            </a:endParaRPr>
          </a:p>
        </p:txBody>
      </p:sp>
      <p:sp>
        <p:nvSpPr>
          <p:cNvPr id="12"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3"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38</a:t>
            </a:fld>
            <a:endParaRPr lang="en-U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characteristics</a:t>
            </a:r>
            <a:endParaRPr lang="en-US" dirty="0"/>
          </a:p>
        </p:txBody>
      </p:sp>
      <p:sp>
        <p:nvSpPr>
          <p:cNvPr id="3" name="Content Placeholder 2"/>
          <p:cNvSpPr>
            <a:spLocks noGrp="1"/>
          </p:cNvSpPr>
          <p:nvPr>
            <p:ph idx="1"/>
          </p:nvPr>
        </p:nvSpPr>
        <p:spPr/>
        <p:txBody>
          <a:bodyPr/>
          <a:lstStyle/>
          <a:p>
            <a:r>
              <a:rPr lang="en-US" dirty="0" smtClean="0"/>
              <a:t>The best optical filter based photo detector system</a:t>
            </a:r>
          </a:p>
          <a:p>
            <a:pPr lvl="1"/>
            <a:r>
              <a:rPr lang="en-US" dirty="0" smtClean="0"/>
              <a:t>Range matched to the needs of most advanced HB LEDs </a:t>
            </a:r>
          </a:p>
          <a:p>
            <a:pPr lvl="1"/>
            <a:r>
              <a:rPr lang="en-US" dirty="0" smtClean="0"/>
              <a:t>This is the only option to test AC driven LEDs as the waveform of the emitted optical power is needed</a:t>
            </a:r>
          </a:p>
          <a:p>
            <a:r>
              <a:rPr lang="en-US" dirty="0" smtClean="0"/>
              <a:t>Spectrometer support:</a:t>
            </a:r>
          </a:p>
          <a:p>
            <a:pPr lvl="1" eaLnBrk="1" hangingPunct="1">
              <a:spcBef>
                <a:spcPts val="200"/>
              </a:spcBef>
            </a:pPr>
            <a:r>
              <a:rPr lang="en-US" dirty="0" smtClean="0">
                <a:solidFill>
                  <a:srgbClr val="0000FF"/>
                </a:solidFill>
              </a:rPr>
              <a:t>Low-end, cheap array spectrometers </a:t>
            </a:r>
            <a:r>
              <a:rPr lang="en-US" dirty="0" smtClean="0"/>
              <a:t>can only be used to measure relative spectral power distribution; absolute flux values are to be taken from calibrated filter based detectors; needed for CRI only</a:t>
            </a:r>
          </a:p>
          <a:p>
            <a:pPr lvl="1" eaLnBrk="1" hangingPunct="1">
              <a:spcBef>
                <a:spcPts val="200"/>
              </a:spcBef>
            </a:pPr>
            <a:r>
              <a:rPr lang="en-US" dirty="0" smtClean="0">
                <a:solidFill>
                  <a:srgbClr val="FF0000"/>
                </a:solidFill>
              </a:rPr>
              <a:t>Temperature stabilized array spectrometers </a:t>
            </a:r>
            <a:r>
              <a:rPr lang="en-US" dirty="0" smtClean="0"/>
              <a:t>are typically used to assure high accuracy – for AC LEDs still, </a:t>
            </a:r>
            <a:r>
              <a:rPr lang="en-US" dirty="0" err="1" smtClean="0"/>
              <a:t>photodetector</a:t>
            </a:r>
            <a:r>
              <a:rPr lang="en-US" dirty="0" smtClean="0"/>
              <a:t> needed</a:t>
            </a:r>
          </a:p>
          <a:p>
            <a:pPr eaLnBrk="1" hangingPunct="1"/>
            <a:r>
              <a:rPr lang="en-US" dirty="0" smtClean="0"/>
              <a:t>Enhanced cooling solutions:</a:t>
            </a:r>
          </a:p>
          <a:p>
            <a:pPr lvl="1" eaLnBrk="1" hangingPunct="1"/>
            <a:r>
              <a:rPr lang="en-US" dirty="0" err="1" smtClean="0"/>
              <a:t>Peltier</a:t>
            </a:r>
            <a:r>
              <a:rPr lang="en-US" dirty="0" smtClean="0"/>
              <a:t>-based solutions provide fast settling time and easy electronic control – up to 30W</a:t>
            </a:r>
          </a:p>
          <a:p>
            <a:pPr lvl="1" eaLnBrk="1" hangingPunct="1"/>
            <a:r>
              <a:rPr lang="en-US" dirty="0" smtClean="0"/>
              <a:t>Liquid-cooled cold-plates practically have no limits in heat-sinking capability</a:t>
            </a:r>
          </a:p>
          <a:p>
            <a:pPr eaLnBrk="1" hangingPunct="1">
              <a:spcBef>
                <a:spcPts val="200"/>
              </a:spcBef>
            </a:pPr>
            <a:endParaRPr lang="en-US" dirty="0" smtClean="0"/>
          </a:p>
          <a:p>
            <a:endParaRPr lang="en-US" dirty="0"/>
          </a:p>
        </p:txBody>
      </p:sp>
      <p:sp>
        <p:nvSpPr>
          <p:cNvPr id="6"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7"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39</a:t>
            </a:fld>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amsung.png"/>
          <p:cNvPicPr>
            <a:picLocks noChangeAspect="1"/>
          </p:cNvPicPr>
          <p:nvPr/>
        </p:nvPicPr>
        <p:blipFill>
          <a:blip r:embed="rId3" cstate="email">
            <a:clrChange>
              <a:clrFrom>
                <a:srgbClr val="FEFFFF"/>
              </a:clrFrom>
              <a:clrTo>
                <a:srgbClr val="FEFFFF">
                  <a:alpha val="0"/>
                </a:srgbClr>
              </a:clrTo>
            </a:clrChange>
          </a:blip>
          <a:stretch>
            <a:fillRect/>
          </a:stretch>
        </p:blipFill>
        <p:spPr>
          <a:xfrm>
            <a:off x="4346575" y="1719263"/>
            <a:ext cx="4176713" cy="2187575"/>
          </a:xfrm>
          <a:prstGeom prst="rect">
            <a:avLst/>
          </a:prstGeom>
          <a:ln>
            <a:noFill/>
          </a:ln>
          <a:effectLst>
            <a:outerShdw blurRad="292100" dist="139700" dir="2700000" algn="tl" rotWithShape="0">
              <a:srgbClr val="333333">
                <a:alpha val="65000"/>
              </a:srgbClr>
            </a:outerShdw>
          </a:effectLst>
        </p:spPr>
      </p:pic>
      <p:sp>
        <p:nvSpPr>
          <p:cNvPr id="23555" name="Line 10"/>
          <p:cNvSpPr>
            <a:spLocks noChangeShapeType="1"/>
          </p:cNvSpPr>
          <p:nvPr/>
        </p:nvSpPr>
        <p:spPr bwMode="auto">
          <a:xfrm flipV="1">
            <a:off x="4103688" y="3449638"/>
            <a:ext cx="746125" cy="808037"/>
          </a:xfrm>
          <a:prstGeom prst="line">
            <a:avLst/>
          </a:prstGeom>
          <a:noFill/>
          <a:ln w="22225">
            <a:solidFill>
              <a:schemeClr val="tx1"/>
            </a:solidFill>
            <a:round/>
            <a:headEnd/>
            <a:tailEnd type="triangle" w="lg" len="med"/>
          </a:ln>
        </p:spPr>
        <p:txBody>
          <a:bodyPr/>
          <a:lstStyle/>
          <a:p>
            <a:endParaRPr lang="en-US"/>
          </a:p>
        </p:txBody>
      </p:sp>
      <p:pic>
        <p:nvPicPr>
          <p:cNvPr id="23556" name="Picture 20"/>
          <p:cNvPicPr>
            <a:picLocks noChangeAspect="1" noChangeArrowheads="1"/>
          </p:cNvPicPr>
          <p:nvPr/>
        </p:nvPicPr>
        <p:blipFill>
          <a:blip r:embed="rId4" cstate="email"/>
          <a:srcRect/>
          <a:stretch>
            <a:fillRect/>
          </a:stretch>
        </p:blipFill>
        <p:spPr bwMode="auto">
          <a:xfrm>
            <a:off x="2519363" y="4275138"/>
            <a:ext cx="3254375" cy="1820862"/>
          </a:xfrm>
          <a:prstGeom prst="rect">
            <a:avLst/>
          </a:prstGeom>
          <a:noFill/>
          <a:ln w="9525">
            <a:noFill/>
            <a:miter lim="800000"/>
            <a:headEnd/>
            <a:tailEnd/>
          </a:ln>
        </p:spPr>
      </p:pic>
      <p:sp>
        <p:nvSpPr>
          <p:cNvPr id="23557" name="Title 1"/>
          <p:cNvSpPr>
            <a:spLocks/>
          </p:cNvSpPr>
          <p:nvPr/>
        </p:nvSpPr>
        <p:spPr bwMode="auto">
          <a:xfrm>
            <a:off x="0" y="0"/>
            <a:ext cx="9144000" cy="1066800"/>
          </a:xfrm>
          <a:prstGeom prst="rect">
            <a:avLst/>
          </a:prstGeom>
          <a:noFill/>
          <a:ln w="9525">
            <a:noFill/>
            <a:miter lim="800000"/>
            <a:headEnd/>
            <a:tailEnd/>
          </a:ln>
        </p:spPr>
        <p:txBody>
          <a:bodyPr lIns="457200" rIns="457200" anchor="b"/>
          <a:lstStyle/>
          <a:p>
            <a:pPr algn="l" eaLnBrk="0" hangingPunct="0"/>
            <a:r>
              <a:rPr lang="en-US" sz="2800" b="1" dirty="0">
                <a:solidFill>
                  <a:schemeClr val="tx2"/>
                </a:solidFill>
              </a:rPr>
              <a:t>Helping  Manufacturers: </a:t>
            </a:r>
            <a:br>
              <a:rPr lang="en-US" sz="2800" b="1" dirty="0">
                <a:solidFill>
                  <a:schemeClr val="tx2"/>
                </a:solidFill>
              </a:rPr>
            </a:br>
            <a:r>
              <a:rPr lang="en-US" sz="2800" b="1" dirty="0">
                <a:solidFill>
                  <a:schemeClr val="tx2"/>
                </a:solidFill>
              </a:rPr>
              <a:t>Samsung - IGBT for Driving a Motor</a:t>
            </a:r>
          </a:p>
        </p:txBody>
      </p:sp>
      <p:sp>
        <p:nvSpPr>
          <p:cNvPr id="8" name="Content Placeholder 7"/>
          <p:cNvSpPr>
            <a:spLocks noGrp="1"/>
          </p:cNvSpPr>
          <p:nvPr>
            <p:ph idx="1"/>
          </p:nvPr>
        </p:nvSpPr>
        <p:spPr>
          <a:xfrm>
            <a:off x="-285750" y="1316038"/>
            <a:ext cx="4933950" cy="5070475"/>
          </a:xfrm>
        </p:spPr>
        <p:txBody>
          <a:bodyPr/>
          <a:lstStyle/>
          <a:p>
            <a:r>
              <a:rPr lang="en-US" dirty="0" smtClean="0"/>
              <a:t>High current full bridge for automotive</a:t>
            </a:r>
          </a:p>
          <a:p>
            <a:r>
              <a:rPr lang="en-US" dirty="0" smtClean="0"/>
              <a:t>Power scalable in </a:t>
            </a:r>
            <a:r>
              <a:rPr lang="en-US" b="1" dirty="0" smtClean="0"/>
              <a:t>multiples of 250A/1.6 kW</a:t>
            </a:r>
            <a:endParaRPr lang="en-US" b="1" dirty="0"/>
          </a:p>
        </p:txBody>
      </p:sp>
      <p:sp>
        <p:nvSpPr>
          <p:cNvPr id="10"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1"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4</a:t>
            </a:fld>
            <a:endParaRPr lang="en-US"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Summary</a:t>
            </a:r>
            <a:r>
              <a:rPr lang="hu-HU" dirty="0" smtClean="0"/>
              <a:t> of </a:t>
            </a:r>
            <a:r>
              <a:rPr lang="hu-HU" dirty="0" err="1" smtClean="0"/>
              <a:t>items</a:t>
            </a:r>
            <a:r>
              <a:rPr lang="hu-HU" dirty="0" smtClean="0"/>
              <a:t> </a:t>
            </a:r>
            <a:r>
              <a:rPr lang="hu-HU" dirty="0" err="1" smtClean="0"/>
              <a:t>to</a:t>
            </a:r>
            <a:r>
              <a:rPr lang="hu-HU" dirty="0" smtClean="0"/>
              <a:t> </a:t>
            </a:r>
            <a:r>
              <a:rPr lang="hu-HU" dirty="0" err="1" smtClean="0"/>
              <a:t>consider</a:t>
            </a:r>
            <a:endParaRPr lang="en-US" dirty="0"/>
          </a:p>
        </p:txBody>
      </p:sp>
      <p:sp>
        <p:nvSpPr>
          <p:cNvPr id="3" name="Content Placeholder 2"/>
          <p:cNvSpPr>
            <a:spLocks noGrp="1"/>
          </p:cNvSpPr>
          <p:nvPr>
            <p:ph idx="1"/>
          </p:nvPr>
        </p:nvSpPr>
        <p:spPr/>
        <p:txBody>
          <a:bodyPr/>
          <a:lstStyle/>
          <a:p>
            <a:pPr eaLnBrk="1" hangingPunct="1"/>
            <a:r>
              <a:rPr lang="en-US" dirty="0" smtClean="0"/>
              <a:t>Appropriate level of forward voltage / current has to be provided </a:t>
            </a:r>
          </a:p>
          <a:p>
            <a:pPr lvl="1" eaLnBrk="1" hangingPunct="1"/>
            <a:r>
              <a:rPr lang="en-US" dirty="0" smtClean="0"/>
              <a:t>Test equipment cannot cover everything, therefore vendors offer so called LED boosters</a:t>
            </a:r>
          </a:p>
          <a:p>
            <a:pPr eaLnBrk="1" hangingPunct="1"/>
            <a:r>
              <a:rPr lang="en-US" dirty="0" smtClean="0"/>
              <a:t>Cold-plate must provide appropriate level of heat-sinking capability, matched to the dissipation of the LEDs to be tested</a:t>
            </a:r>
          </a:p>
          <a:p>
            <a:pPr eaLnBrk="1" hangingPunct="1"/>
            <a:r>
              <a:rPr lang="en-US" dirty="0" smtClean="0"/>
              <a:t>Integrating sphere should be sized according to the power of the LED</a:t>
            </a:r>
            <a:endParaRPr lang="hu-HU" dirty="0" smtClean="0"/>
          </a:p>
          <a:p>
            <a:pPr>
              <a:buNone/>
            </a:pPr>
            <a:endParaRPr lang="en-US" dirty="0"/>
          </a:p>
        </p:txBody>
      </p:sp>
      <p:sp>
        <p:nvSpPr>
          <p:cNvPr id="9"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0"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40</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4" cstate="email"/>
          <a:srcRect/>
          <a:stretch>
            <a:fillRect/>
          </a:stretch>
        </p:blipFill>
        <p:spPr bwMode="auto">
          <a:xfrm>
            <a:off x="4746007" y="3659430"/>
            <a:ext cx="3628088" cy="2852152"/>
          </a:xfrm>
          <a:prstGeom prst="rect">
            <a:avLst/>
          </a:prstGeom>
          <a:noFill/>
          <a:ln w="3175">
            <a:solidFill>
              <a:srgbClr val="C0C0C0"/>
            </a:solidFill>
            <a:miter lim="800000"/>
            <a:headEnd/>
            <a:tailEnd/>
          </a:ln>
        </p:spPr>
      </p:pic>
      <p:sp>
        <p:nvSpPr>
          <p:cNvPr id="2" name="Title 1"/>
          <p:cNvSpPr>
            <a:spLocks noGrp="1"/>
          </p:cNvSpPr>
          <p:nvPr>
            <p:ph type="title"/>
          </p:nvPr>
        </p:nvSpPr>
        <p:spPr/>
        <p:txBody>
          <a:bodyPr/>
          <a:lstStyle/>
          <a:p>
            <a:r>
              <a:rPr lang="hu-HU" dirty="0" err="1" smtClean="0"/>
              <a:t>Summary</a:t>
            </a:r>
            <a:r>
              <a:rPr lang="hu-HU" dirty="0" smtClean="0"/>
              <a:t> of </a:t>
            </a:r>
            <a:r>
              <a:rPr lang="hu-HU" dirty="0" err="1" smtClean="0"/>
              <a:t>items</a:t>
            </a:r>
            <a:r>
              <a:rPr lang="hu-HU" dirty="0" smtClean="0"/>
              <a:t> </a:t>
            </a:r>
            <a:r>
              <a:rPr lang="hu-HU" dirty="0" err="1" smtClean="0"/>
              <a:t>to</a:t>
            </a:r>
            <a:r>
              <a:rPr lang="hu-HU" dirty="0" smtClean="0"/>
              <a:t> </a:t>
            </a:r>
            <a:r>
              <a:rPr lang="hu-HU" dirty="0" err="1" smtClean="0"/>
              <a:t>consider</a:t>
            </a:r>
            <a:endParaRPr lang="en-US" dirty="0"/>
          </a:p>
        </p:txBody>
      </p:sp>
      <p:graphicFrame>
        <p:nvGraphicFramePr>
          <p:cNvPr id="6" name="Object 2"/>
          <p:cNvGraphicFramePr>
            <a:graphicFrameLocks noChangeAspect="1"/>
          </p:cNvGraphicFramePr>
          <p:nvPr/>
        </p:nvGraphicFramePr>
        <p:xfrm>
          <a:off x="309045" y="1355130"/>
          <a:ext cx="4997065" cy="3360222"/>
        </p:xfrm>
        <a:graphic>
          <a:graphicData uri="http://schemas.openxmlformats.org/presentationml/2006/ole">
            <p:oleObj spid="_x0000_s195586" name="Photo Editor Photo" r:id="rId5" imgW="5504762" imgH="3761905" progId="">
              <p:embed/>
            </p:oleObj>
          </a:graphicData>
        </a:graphic>
      </p:graphicFrame>
      <p:graphicFrame>
        <p:nvGraphicFramePr>
          <p:cNvPr id="195587" name="Object 3"/>
          <p:cNvGraphicFramePr>
            <a:graphicFrameLocks noChangeAspect="1"/>
          </p:cNvGraphicFramePr>
          <p:nvPr/>
        </p:nvGraphicFramePr>
        <p:xfrm>
          <a:off x="6069795" y="740650"/>
          <a:ext cx="2445540" cy="2888370"/>
        </p:xfrm>
        <a:graphic>
          <a:graphicData uri="http://schemas.openxmlformats.org/presentationml/2006/ole">
            <p:oleObj spid="_x0000_s195587" name="Photo Editor Photo" r:id="rId6" imgW="8580952" imgH="10104762" progId="">
              <p:embed/>
            </p:oleObj>
          </a:graphicData>
        </a:graphic>
      </p:graphicFrame>
      <p:sp>
        <p:nvSpPr>
          <p:cNvPr id="9"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0"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41</a:t>
            </a:fld>
            <a:endParaRPr lang="en-US" dirty="0"/>
          </a:p>
        </p:txBody>
      </p:sp>
      <p:sp>
        <p:nvSpPr>
          <p:cNvPr id="11" name="Content Placeholder 10"/>
          <p:cNvSpPr>
            <a:spLocks noGrp="1"/>
          </p:cNvSpPr>
          <p:nvPr>
            <p:ph idx="1"/>
          </p:nvPr>
        </p:nvSpPr>
        <p:spPr/>
        <p:txBody>
          <a:bodyPr/>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9558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Software changes</a:t>
            </a:r>
            <a:endParaRPr lang="en-US"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t>Your Initials, Presentation Title, Month Year</a:t>
            </a:r>
            <a:endParaRPr lang="en-US" dirty="0"/>
          </a:p>
        </p:txBody>
      </p:sp>
      <p:sp>
        <p:nvSpPr>
          <p:cNvPr id="5" name="Slide Number Placeholder 4"/>
          <p:cNvSpPr>
            <a:spLocks noGrp="1"/>
          </p:cNvSpPr>
          <p:nvPr>
            <p:ph type="sldNum" sz="quarter" idx="4294967295"/>
          </p:nvPr>
        </p:nvSpPr>
        <p:spPr>
          <a:xfrm>
            <a:off x="0" y="6626225"/>
            <a:ext cx="381000" cy="228600"/>
          </a:xfrm>
        </p:spPr>
        <p:txBody>
          <a:bodyPr/>
          <a:lstStyle/>
          <a:p>
            <a:pPr>
              <a:defRPr/>
            </a:pPr>
            <a:fld id="{439C17A9-4FB9-4737-85B9-E3897950B66B}" type="slidenum">
              <a:rPr lang="en-US" smtClean="0"/>
              <a:pPr>
                <a:defRPr/>
              </a:pPr>
              <a:t>42</a:t>
            </a:fld>
            <a:endParaRPr lang="en-US"/>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T3Ster-Master </a:t>
            </a:r>
            <a:r>
              <a:rPr lang="hu-HU" dirty="0" smtClean="0"/>
              <a:t/>
            </a:r>
            <a:br>
              <a:rPr lang="hu-HU" dirty="0" smtClean="0"/>
            </a:br>
            <a:r>
              <a:rPr lang="en-US" dirty="0" smtClean="0"/>
              <a:t>new features</a:t>
            </a:r>
            <a:endParaRPr lang="en-US" dirty="0"/>
          </a:p>
        </p:txBody>
      </p:sp>
      <p:sp>
        <p:nvSpPr>
          <p:cNvPr id="3" name="Content Placeholder 2"/>
          <p:cNvSpPr>
            <a:spLocks noGrp="1"/>
          </p:cNvSpPr>
          <p:nvPr>
            <p:ph idx="1"/>
          </p:nvPr>
        </p:nvSpPr>
        <p:spPr>
          <a:xfrm>
            <a:off x="-1" y="1316038"/>
            <a:ext cx="5148075" cy="5070475"/>
          </a:xfrm>
        </p:spPr>
        <p:txBody>
          <a:bodyPr/>
          <a:lstStyle/>
          <a:p>
            <a:pPr>
              <a:buNone/>
            </a:pPr>
            <a:endParaRPr lang="hu-HU" dirty="0" smtClean="0"/>
          </a:p>
          <a:p>
            <a:pPr>
              <a:buNone/>
            </a:pPr>
            <a:endParaRPr lang="hu-HU" dirty="0" smtClean="0"/>
          </a:p>
          <a:p>
            <a:r>
              <a:rPr lang="en-US" dirty="0" smtClean="0"/>
              <a:t> “Record Parameters” view is editable.</a:t>
            </a:r>
          </a:p>
          <a:p>
            <a:r>
              <a:rPr lang="en-US" dirty="0" smtClean="0"/>
              <a:t>The software </a:t>
            </a:r>
            <a:r>
              <a:rPr lang="en-US" b="1" dirty="0" smtClean="0"/>
              <a:t>handles the non-linearity </a:t>
            </a:r>
            <a:r>
              <a:rPr lang="en-US" dirty="0" smtClean="0"/>
              <a:t>of the k-factor. </a:t>
            </a:r>
          </a:p>
          <a:p>
            <a:r>
              <a:rPr lang="en-US" dirty="0" smtClean="0"/>
              <a:t>Stores and uses the non-linear characteristics of thermocouples</a:t>
            </a:r>
          </a:p>
          <a:p>
            <a:r>
              <a:rPr lang="en-US" dirty="0" smtClean="0">
                <a:solidFill>
                  <a:srgbClr val="FF0000"/>
                </a:solidFill>
              </a:rPr>
              <a:t>Existing customers watch out for the next release! on </a:t>
            </a:r>
            <a:r>
              <a:rPr lang="en-US" dirty="0" err="1" smtClean="0">
                <a:solidFill>
                  <a:srgbClr val="FF0000"/>
                </a:solidFill>
              </a:rPr>
              <a:t>Supportnet</a:t>
            </a:r>
            <a:r>
              <a:rPr lang="en-US" dirty="0" smtClean="0">
                <a:solidFill>
                  <a:srgbClr val="FF0000"/>
                </a:solidFill>
              </a:rPr>
              <a:t> </a:t>
            </a:r>
            <a:r>
              <a:rPr lang="en-US" dirty="0" smtClean="0">
                <a:solidFill>
                  <a:srgbClr val="FF0000"/>
                </a:solidFill>
                <a:sym typeface="Wingdings" pitchFamily="2" charset="2"/>
              </a:rPr>
              <a:t></a:t>
            </a:r>
            <a:endParaRPr lang="en-US" dirty="0" smtClean="0">
              <a:solidFill>
                <a:srgbClr val="FF0000"/>
              </a:solidFill>
            </a:endParaRPr>
          </a:p>
        </p:txBody>
      </p:sp>
      <p:sp>
        <p:nvSpPr>
          <p:cNvPr id="6"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7"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43</a:t>
            </a:fld>
            <a:endParaRPr lang="en-US" dirty="0"/>
          </a:p>
        </p:txBody>
      </p:sp>
      <p:pic>
        <p:nvPicPr>
          <p:cNvPr id="204802" name="Picture 2"/>
          <p:cNvPicPr>
            <a:picLocks noChangeAspect="1" noChangeArrowheads="1"/>
          </p:cNvPicPr>
          <p:nvPr/>
        </p:nvPicPr>
        <p:blipFill>
          <a:blip r:embed="rId3"/>
          <a:srcRect/>
          <a:stretch>
            <a:fillRect/>
          </a:stretch>
        </p:blipFill>
        <p:spPr bwMode="auto">
          <a:xfrm>
            <a:off x="3458255" y="279790"/>
            <a:ext cx="5491915" cy="1954122"/>
          </a:xfrm>
          <a:prstGeom prst="rect">
            <a:avLst/>
          </a:prstGeom>
          <a:noFill/>
          <a:ln w="3175">
            <a:solidFill>
              <a:schemeClr val="bg1">
                <a:lumMod val="85000"/>
              </a:schemeClr>
            </a:solidFill>
            <a:miter lim="800000"/>
            <a:headEnd/>
            <a:tailEnd/>
          </a:ln>
        </p:spPr>
      </p:pic>
      <p:pic>
        <p:nvPicPr>
          <p:cNvPr id="204804" name="Picture 4"/>
          <p:cNvPicPr>
            <a:picLocks noChangeAspect="1" noChangeArrowheads="1"/>
          </p:cNvPicPr>
          <p:nvPr/>
        </p:nvPicPr>
        <p:blipFill>
          <a:blip r:embed="rId4"/>
          <a:srcRect/>
          <a:stretch>
            <a:fillRect/>
          </a:stretch>
        </p:blipFill>
        <p:spPr bwMode="auto">
          <a:xfrm>
            <a:off x="5375868" y="2353075"/>
            <a:ext cx="3267062" cy="4071515"/>
          </a:xfrm>
          <a:prstGeom prst="rect">
            <a:avLst/>
          </a:prstGeom>
          <a:noFill/>
          <a:ln w="9525">
            <a:solidFill>
              <a:schemeClr val="bg1">
                <a:lumMod val="85000"/>
              </a:schemeClr>
            </a:solid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t>Case study : complex testing of LED assemblies</a:t>
            </a:r>
            <a:endParaRPr lang="en-US" cap="none"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t>Your Initials, Presentation Title, Month Year</a:t>
            </a:r>
            <a:endParaRPr lang="en-US" dirty="0"/>
          </a:p>
        </p:txBody>
      </p:sp>
      <p:sp>
        <p:nvSpPr>
          <p:cNvPr id="5" name="Slide Number Placeholder 4"/>
          <p:cNvSpPr>
            <a:spLocks noGrp="1"/>
          </p:cNvSpPr>
          <p:nvPr>
            <p:ph type="sldNum" sz="quarter" idx="4294967295"/>
          </p:nvPr>
        </p:nvSpPr>
        <p:spPr>
          <a:xfrm>
            <a:off x="0" y="6626225"/>
            <a:ext cx="381000" cy="228600"/>
          </a:xfrm>
        </p:spPr>
        <p:txBody>
          <a:bodyPr/>
          <a:lstStyle/>
          <a:p>
            <a:pPr>
              <a:defRPr/>
            </a:pPr>
            <a:fld id="{439C17A9-4FB9-4737-85B9-E3897950B66B}" type="slidenum">
              <a:rPr lang="en-US" smtClean="0"/>
              <a:pPr>
                <a:defRPr/>
              </a:pPr>
              <a:t>44</a:t>
            </a:fld>
            <a:endParaRPr lang="en-US"/>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r>
              <a:rPr lang="hu-HU" dirty="0" smtClean="0"/>
              <a:t> – </a:t>
            </a:r>
            <a:br>
              <a:rPr lang="hu-HU" dirty="0" smtClean="0"/>
            </a:br>
            <a:r>
              <a:rPr lang="hu-HU" dirty="0" smtClean="0"/>
              <a:t>for the KÖZLED project</a:t>
            </a:r>
            <a:endParaRPr lang="en-US" dirty="0"/>
          </a:p>
        </p:txBody>
      </p:sp>
      <p:sp>
        <p:nvSpPr>
          <p:cNvPr id="3" name="Content Placeholder 2"/>
          <p:cNvSpPr>
            <a:spLocks noGrp="1"/>
          </p:cNvSpPr>
          <p:nvPr>
            <p:ph idx="1"/>
          </p:nvPr>
        </p:nvSpPr>
        <p:spPr/>
        <p:txBody>
          <a:bodyPr/>
          <a:lstStyle/>
          <a:p>
            <a:r>
              <a:rPr lang="en-US" dirty="0" smtClean="0"/>
              <a:t>3 different assemblies</a:t>
            </a:r>
            <a:r>
              <a:rPr lang="hu-HU" dirty="0" smtClean="0"/>
              <a:t> with high</a:t>
            </a:r>
            <a:r>
              <a:rPr lang="en-US" dirty="0" smtClean="0"/>
              <a:t>-</a:t>
            </a:r>
            <a:r>
              <a:rPr lang="hu-HU" dirty="0" smtClean="0"/>
              <a:t>en</a:t>
            </a:r>
            <a:r>
              <a:rPr lang="en-US" dirty="0" smtClean="0"/>
              <a:t>d</a:t>
            </a:r>
            <a:r>
              <a:rPr lang="hu-HU" dirty="0" smtClean="0"/>
              <a:t> 10W white LEDs</a:t>
            </a:r>
          </a:p>
          <a:p>
            <a:pPr lvl="1"/>
            <a:r>
              <a:rPr lang="hu-HU" dirty="0" smtClean="0"/>
              <a:t>FR4 PCB, TIM between the heat-slug and the Cu block</a:t>
            </a:r>
          </a:p>
          <a:p>
            <a:pPr lvl="1"/>
            <a:endParaRPr lang="hu-HU" dirty="0" smtClean="0"/>
          </a:p>
          <a:p>
            <a:pPr lvl="1"/>
            <a:endParaRPr lang="hu-HU" dirty="0" smtClean="0"/>
          </a:p>
          <a:p>
            <a:pPr lvl="1"/>
            <a:endParaRPr lang="hu-HU" dirty="0" smtClean="0"/>
          </a:p>
          <a:p>
            <a:pPr lvl="1"/>
            <a:endParaRPr lang="hu-HU" dirty="0" smtClean="0"/>
          </a:p>
          <a:p>
            <a:pPr lvl="1"/>
            <a:endParaRPr lang="hu-HU" sz="1100" dirty="0" smtClean="0"/>
          </a:p>
          <a:p>
            <a:pPr lvl="1"/>
            <a:r>
              <a:rPr lang="hu-HU" dirty="0" smtClean="0"/>
              <a:t>FR4 PCB, heat-slug soldered to the Cu block </a:t>
            </a:r>
          </a:p>
          <a:p>
            <a:pPr lvl="1"/>
            <a:endParaRPr lang="hu-HU" dirty="0" smtClean="0"/>
          </a:p>
          <a:p>
            <a:pPr lvl="1"/>
            <a:endParaRPr lang="hu-HU" dirty="0" smtClean="0"/>
          </a:p>
          <a:p>
            <a:pPr lvl="1"/>
            <a:endParaRPr lang="hu-HU" dirty="0" smtClean="0"/>
          </a:p>
          <a:p>
            <a:pPr lvl="1"/>
            <a:endParaRPr lang="hu-HU" dirty="0" smtClean="0"/>
          </a:p>
          <a:p>
            <a:pPr lvl="1"/>
            <a:endParaRPr lang="hu-HU" sz="1100" dirty="0" smtClean="0"/>
          </a:p>
          <a:p>
            <a:pPr lvl="1"/>
            <a:r>
              <a:rPr lang="hu-HU" dirty="0" smtClean="0"/>
              <a:t>MCPCB-s made of Al and Cu, heat-slug soldered  </a:t>
            </a:r>
          </a:p>
          <a:p>
            <a:pPr lvl="1"/>
            <a:endParaRPr lang="en-US" dirty="0" smtClean="0"/>
          </a:p>
          <a:p>
            <a:pPr lvl="1"/>
            <a:endParaRPr lang="en-US" dirty="0" smtClean="0"/>
          </a:p>
          <a:p>
            <a:endParaRPr lang="en-US" dirty="0"/>
          </a:p>
        </p:txBody>
      </p:sp>
      <p:sp>
        <p:nvSpPr>
          <p:cNvPr id="5" name="Slide Number Placeholder 4"/>
          <p:cNvSpPr>
            <a:spLocks noGrp="1"/>
          </p:cNvSpPr>
          <p:nvPr>
            <p:ph type="sldNum" sz="quarter" idx="11"/>
          </p:nvPr>
        </p:nvSpPr>
        <p:spPr/>
        <p:txBody>
          <a:bodyPr/>
          <a:lstStyle/>
          <a:p>
            <a:fld id="{7341E6BB-FB75-4698-897E-651A92B57587}" type="slidenum">
              <a:rPr lang="en-US" smtClean="0"/>
              <a:pPr/>
              <a:t>45</a:t>
            </a:fld>
            <a:endParaRPr lang="en-US"/>
          </a:p>
        </p:txBody>
      </p:sp>
      <p:graphicFrame>
        <p:nvGraphicFramePr>
          <p:cNvPr id="8" name="Object 5"/>
          <p:cNvGraphicFramePr>
            <a:graphicFrameLocks/>
          </p:cNvGraphicFramePr>
          <p:nvPr/>
        </p:nvGraphicFramePr>
        <p:xfrm>
          <a:off x="1345927" y="2075309"/>
          <a:ext cx="1285875" cy="1200150"/>
        </p:xfrm>
        <a:graphic>
          <a:graphicData uri="http://schemas.openxmlformats.org/presentationml/2006/ole">
            <p:oleObj spid="_x0000_s277506" name="Photo Editor Photo" r:id="rId4" imgW="4019048" imgH="3772427" progId="">
              <p:embed/>
            </p:oleObj>
          </a:graphicData>
        </a:graphic>
      </p:graphicFrame>
      <p:graphicFrame>
        <p:nvGraphicFramePr>
          <p:cNvPr id="9" name="Object 7"/>
          <p:cNvGraphicFramePr>
            <a:graphicFrameLocks/>
          </p:cNvGraphicFramePr>
          <p:nvPr/>
        </p:nvGraphicFramePr>
        <p:xfrm>
          <a:off x="2993752" y="2084834"/>
          <a:ext cx="1285875" cy="1200150"/>
        </p:xfrm>
        <a:graphic>
          <a:graphicData uri="http://schemas.openxmlformats.org/presentationml/2006/ole">
            <p:oleObj spid="_x0000_s277507" name="Photo Editor Photo" r:id="rId5" imgW="4019048" imgH="3772427" progId="">
              <p:embed/>
            </p:oleObj>
          </a:graphicData>
        </a:graphic>
      </p:graphicFrame>
      <p:graphicFrame>
        <p:nvGraphicFramePr>
          <p:cNvPr id="10" name="Object 9"/>
          <p:cNvGraphicFramePr>
            <a:graphicFrameLocks noChangeAspect="1"/>
          </p:cNvGraphicFramePr>
          <p:nvPr/>
        </p:nvGraphicFramePr>
        <p:xfrm>
          <a:off x="6241777" y="2061022"/>
          <a:ext cx="1209675" cy="1209675"/>
        </p:xfrm>
        <a:graphic>
          <a:graphicData uri="http://schemas.openxmlformats.org/presentationml/2006/ole">
            <p:oleObj spid="_x0000_s277508" name="Photo Editor Photo" r:id="rId6" imgW="2838846" imgH="2828571" progId="">
              <p:embed/>
            </p:oleObj>
          </a:graphicData>
        </a:graphic>
      </p:graphicFrame>
      <p:graphicFrame>
        <p:nvGraphicFramePr>
          <p:cNvPr id="11" name="Object 11"/>
          <p:cNvGraphicFramePr>
            <a:graphicFrameLocks/>
          </p:cNvGraphicFramePr>
          <p:nvPr/>
        </p:nvGraphicFramePr>
        <p:xfrm>
          <a:off x="1331640" y="3717032"/>
          <a:ext cx="1285875" cy="1200150"/>
        </p:xfrm>
        <a:graphic>
          <a:graphicData uri="http://schemas.openxmlformats.org/presentationml/2006/ole">
            <p:oleObj spid="_x0000_s277509" name="Photo Editor Photo" r:id="rId7" imgW="4019048" imgH="3772427" progId="">
              <p:embed/>
            </p:oleObj>
          </a:graphicData>
        </a:graphic>
      </p:graphicFrame>
      <p:pic>
        <p:nvPicPr>
          <p:cNvPr id="12" name="Picture 12" descr="xlamp_cree_mc-e_pcb_3"/>
          <p:cNvPicPr>
            <a:picLocks noChangeAspect="1" noChangeArrowheads="1"/>
          </p:cNvPicPr>
          <p:nvPr/>
        </p:nvPicPr>
        <p:blipFill>
          <a:blip r:embed="rId8" cstate="email"/>
          <a:srcRect/>
          <a:stretch>
            <a:fillRect/>
          </a:stretch>
        </p:blipFill>
        <p:spPr bwMode="auto">
          <a:xfrm>
            <a:off x="2984227" y="3736082"/>
            <a:ext cx="1285875" cy="1200150"/>
          </a:xfrm>
          <a:prstGeom prst="rect">
            <a:avLst/>
          </a:prstGeom>
          <a:noFill/>
          <a:ln w="9525">
            <a:solidFill>
              <a:srgbClr val="C0C0C0"/>
            </a:solidFill>
            <a:miter lim="800000"/>
            <a:headEnd/>
            <a:tailEnd/>
          </a:ln>
        </p:spPr>
      </p:pic>
      <p:graphicFrame>
        <p:nvGraphicFramePr>
          <p:cNvPr id="13" name="Object 14"/>
          <p:cNvGraphicFramePr>
            <a:graphicFrameLocks noChangeAspect="1"/>
          </p:cNvGraphicFramePr>
          <p:nvPr/>
        </p:nvGraphicFramePr>
        <p:xfrm>
          <a:off x="6260827" y="3713857"/>
          <a:ext cx="1209675" cy="1222375"/>
        </p:xfrm>
        <a:graphic>
          <a:graphicData uri="http://schemas.openxmlformats.org/presentationml/2006/ole">
            <p:oleObj spid="_x0000_s277510" name="Photo Editor Photo" r:id="rId9" imgW="2838846" imgH="2847619" progId="">
              <p:embed/>
            </p:oleObj>
          </a:graphicData>
        </a:graphic>
      </p:graphicFrame>
      <p:graphicFrame>
        <p:nvGraphicFramePr>
          <p:cNvPr id="14" name="Object 16"/>
          <p:cNvGraphicFramePr>
            <a:graphicFrameLocks noChangeAspect="1"/>
          </p:cNvGraphicFramePr>
          <p:nvPr/>
        </p:nvGraphicFramePr>
        <p:xfrm>
          <a:off x="1331640" y="5390282"/>
          <a:ext cx="1285875" cy="1038225"/>
        </p:xfrm>
        <a:graphic>
          <a:graphicData uri="http://schemas.openxmlformats.org/presentationml/2006/ole">
            <p:oleObj spid="_x0000_s277511" name="Photo Editor Photo" r:id="rId10" imgW="4019048" imgH="3247619" progId="">
              <p:embed/>
            </p:oleObj>
          </a:graphicData>
        </a:graphic>
      </p:graphicFrame>
      <p:graphicFrame>
        <p:nvGraphicFramePr>
          <p:cNvPr id="15" name="Object 18"/>
          <p:cNvGraphicFramePr>
            <a:graphicFrameLocks noChangeAspect="1"/>
          </p:cNvGraphicFramePr>
          <p:nvPr/>
        </p:nvGraphicFramePr>
        <p:xfrm>
          <a:off x="2984227" y="5399807"/>
          <a:ext cx="1285875" cy="1038225"/>
        </p:xfrm>
        <a:graphic>
          <a:graphicData uri="http://schemas.openxmlformats.org/presentationml/2006/ole">
            <p:oleObj spid="_x0000_s277512" name="Photo Editor Photo" r:id="rId11" imgW="4019048" imgH="3247619" progId="">
              <p:embed/>
            </p:oleObj>
          </a:graphicData>
        </a:graphic>
      </p:graphicFrame>
      <p:graphicFrame>
        <p:nvGraphicFramePr>
          <p:cNvPr id="16" name="Object 20"/>
          <p:cNvGraphicFramePr>
            <a:graphicFrameLocks noChangeAspect="1"/>
          </p:cNvGraphicFramePr>
          <p:nvPr/>
        </p:nvGraphicFramePr>
        <p:xfrm>
          <a:off x="6260827" y="5404569"/>
          <a:ext cx="1295400" cy="1057275"/>
        </p:xfrm>
        <a:graphic>
          <a:graphicData uri="http://schemas.openxmlformats.org/presentationml/2006/ole">
            <p:oleObj spid="_x0000_s277513" name="Photo Editor Photo" r:id="rId12" imgW="2172003" imgH="2066667" progId="">
              <p:embed/>
            </p:oleObj>
          </a:graphicData>
        </a:graphic>
      </p:graphicFrame>
      <p:sp>
        <p:nvSpPr>
          <p:cNvPr id="17" name="Text Box 21"/>
          <p:cNvSpPr txBox="1">
            <a:spLocks noChangeArrowheads="1"/>
          </p:cNvSpPr>
          <p:nvPr/>
        </p:nvSpPr>
        <p:spPr bwMode="auto">
          <a:xfrm>
            <a:off x="4451077" y="5976069"/>
            <a:ext cx="1266825" cy="549275"/>
          </a:xfrm>
          <a:prstGeom prst="rect">
            <a:avLst/>
          </a:prstGeom>
          <a:noFill/>
          <a:ln w="9525" algn="ctr">
            <a:noFill/>
            <a:miter lim="800000"/>
            <a:headEnd/>
            <a:tailEnd/>
          </a:ln>
          <a:effectLst/>
        </p:spPr>
        <p:txBody>
          <a:bodyPr>
            <a:spAutoFit/>
          </a:bodyPr>
          <a:lstStyle/>
          <a:p>
            <a:pPr>
              <a:lnSpc>
                <a:spcPct val="100000"/>
              </a:lnSpc>
              <a:spcBef>
                <a:spcPct val="50000"/>
              </a:spcBef>
            </a:pPr>
            <a:r>
              <a:rPr lang="en-US" sz="1000" b="1" dirty="0">
                <a:solidFill>
                  <a:schemeClr val="bg2"/>
                </a:solidFill>
                <a:latin typeface="Arial" pitchFamily="34" charset="0"/>
              </a:rPr>
              <a:t>CAD images by courtesy of </a:t>
            </a:r>
            <a:r>
              <a:rPr lang="en-US" sz="1000" b="1" dirty="0" err="1">
                <a:solidFill>
                  <a:schemeClr val="bg2"/>
                </a:solidFill>
                <a:latin typeface="Arial" pitchFamily="34" charset="0"/>
              </a:rPr>
              <a:t>OptimalOptik</a:t>
            </a:r>
            <a:r>
              <a:rPr lang="en-US" sz="1000" b="1" dirty="0">
                <a:solidFill>
                  <a:schemeClr val="bg2"/>
                </a:solidFill>
                <a:latin typeface="Arial" pitchFamily="34" charset="0"/>
              </a:rPr>
              <a:t> Ltd.</a:t>
            </a:r>
            <a:endParaRPr lang="hu-HU" sz="1000" b="1" dirty="0">
              <a:solidFill>
                <a:schemeClr val="bg2"/>
              </a:solidFill>
              <a:latin typeface="Arial" pitchFamily="34" charset="0"/>
            </a:endParaRPr>
          </a:p>
        </p:txBody>
      </p:sp>
      <p:sp>
        <p:nvSpPr>
          <p:cNvPr id="18" name="Footer Placeholder 3"/>
          <p:cNvSpPr>
            <a:spLocks noGrp="1"/>
          </p:cNvSpPr>
          <p:nvPr>
            <p:ph type="ftr" sz="quarter" idx="10"/>
          </p:nvPr>
        </p:nvSpPr>
        <p:spPr>
          <a:xfrm>
            <a:off x="381000" y="6626225"/>
            <a:ext cx="2889250" cy="231775"/>
          </a:xfrm>
        </p:spPr>
        <p:txBody>
          <a:bodyPr/>
          <a:lstStyle/>
          <a:p>
            <a:pPr>
              <a:defRPr/>
            </a:pPr>
            <a:r>
              <a:rPr lang="en-US" dirty="0" smtClean="0"/>
              <a:t>VVA, MicReD Technology update, December 2011</a:t>
            </a:r>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10W white LEDs</a:t>
            </a:r>
            <a:endParaRPr lang="en-US" dirty="0"/>
          </a:p>
        </p:txBody>
      </p:sp>
      <p:sp>
        <p:nvSpPr>
          <p:cNvPr id="3" name="Content Placeholder 2"/>
          <p:cNvSpPr>
            <a:spLocks noGrp="1"/>
          </p:cNvSpPr>
          <p:nvPr>
            <p:ph idx="1"/>
          </p:nvPr>
        </p:nvSpPr>
        <p:spPr/>
        <p:txBody>
          <a:bodyPr/>
          <a:lstStyle/>
          <a:p>
            <a:r>
              <a:rPr lang="en-US" dirty="0" smtClean="0"/>
              <a:t>Measured at 700 </a:t>
            </a:r>
            <a:r>
              <a:rPr lang="en-US" dirty="0" err="1" smtClean="0"/>
              <a:t>mA</a:t>
            </a:r>
            <a:r>
              <a:rPr lang="en-US" dirty="0" smtClean="0"/>
              <a:t> and 85</a:t>
            </a:r>
            <a:r>
              <a:rPr lang="en-US" baseline="30000" dirty="0" smtClean="0"/>
              <a:t>o</a:t>
            </a:r>
            <a:r>
              <a:rPr lang="en-US" dirty="0" smtClean="0"/>
              <a:t>C</a:t>
            </a:r>
          </a:p>
          <a:p>
            <a:pPr lvl="1"/>
            <a:r>
              <a:rPr lang="en-US" dirty="0" smtClean="0"/>
              <a:t>Structure functions of </a:t>
            </a:r>
            <a:r>
              <a:rPr lang="en-US" dirty="0" smtClean="0">
                <a:solidFill>
                  <a:srgbClr val="FF0000"/>
                </a:solidFill>
              </a:rPr>
              <a:t>3 samples</a:t>
            </a:r>
            <a:r>
              <a:rPr lang="en-US" dirty="0" smtClean="0"/>
              <a:t>, power corrected with </a:t>
            </a:r>
            <a:r>
              <a:rPr lang="en-US" i="1" dirty="0" err="1" smtClean="0"/>
              <a:t>P</a:t>
            </a:r>
            <a:r>
              <a:rPr lang="en-US" i="1" baseline="-25000" dirty="0" err="1" smtClean="0"/>
              <a:t>opt</a:t>
            </a:r>
            <a:endParaRPr lang="hu-HU" i="1" baseline="-25000"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en-US" i="1" dirty="0" smtClean="0"/>
          </a:p>
          <a:p>
            <a:endParaRPr lang="en-US" dirty="0"/>
          </a:p>
        </p:txBody>
      </p:sp>
      <p:sp>
        <p:nvSpPr>
          <p:cNvPr id="5" name="Slide Number Placeholder 4"/>
          <p:cNvSpPr>
            <a:spLocks noGrp="1"/>
          </p:cNvSpPr>
          <p:nvPr>
            <p:ph type="sldNum" sz="quarter" idx="11"/>
          </p:nvPr>
        </p:nvSpPr>
        <p:spPr/>
        <p:txBody>
          <a:bodyPr/>
          <a:lstStyle/>
          <a:p>
            <a:fld id="{7341E6BB-FB75-4698-897E-651A92B57587}" type="slidenum">
              <a:rPr lang="en-US" smtClean="0"/>
              <a:pPr/>
              <a:t>46</a:t>
            </a:fld>
            <a:endParaRPr lang="en-US"/>
          </a:p>
        </p:txBody>
      </p:sp>
      <p:sp>
        <p:nvSpPr>
          <p:cNvPr id="11" name="Line 10"/>
          <p:cNvSpPr>
            <a:spLocks noChangeShapeType="1"/>
          </p:cNvSpPr>
          <p:nvPr/>
        </p:nvSpPr>
        <p:spPr bwMode="auto">
          <a:xfrm flipV="1">
            <a:off x="3705226" y="4123208"/>
            <a:ext cx="0" cy="1701800"/>
          </a:xfrm>
          <a:prstGeom prst="line">
            <a:avLst/>
          </a:prstGeom>
          <a:noFill/>
          <a:ln w="31750">
            <a:solidFill>
              <a:srgbClr val="FF0000"/>
            </a:solidFill>
            <a:round/>
            <a:headEnd/>
            <a:tailEnd/>
          </a:ln>
          <a:effectLst/>
        </p:spPr>
        <p:txBody>
          <a:bodyPr/>
          <a:lstStyle/>
          <a:p>
            <a:endParaRPr lang="en-US"/>
          </a:p>
        </p:txBody>
      </p:sp>
      <p:grpSp>
        <p:nvGrpSpPr>
          <p:cNvPr id="4" name="Group 14"/>
          <p:cNvGrpSpPr/>
          <p:nvPr/>
        </p:nvGrpSpPr>
        <p:grpSpPr>
          <a:xfrm>
            <a:off x="2813124" y="1713383"/>
            <a:ext cx="5575300" cy="4379913"/>
            <a:chOff x="1790701" y="1713383"/>
            <a:chExt cx="5575300" cy="4379913"/>
          </a:xfrm>
        </p:grpSpPr>
        <p:graphicFrame>
          <p:nvGraphicFramePr>
            <p:cNvPr id="7" name="Object 5"/>
            <p:cNvGraphicFramePr>
              <a:graphicFrameLocks noChangeAspect="1"/>
            </p:cNvGraphicFramePr>
            <p:nvPr/>
          </p:nvGraphicFramePr>
          <p:xfrm>
            <a:off x="1790701" y="1713383"/>
            <a:ext cx="5575300" cy="4379913"/>
          </p:xfrm>
          <a:graphic>
            <a:graphicData uri="http://schemas.openxmlformats.org/presentationml/2006/ole">
              <p:oleObj spid="_x0000_s278530" name="Photo Editor Photo" r:id="rId4" imgW="8326012" imgH="6400000" progId="">
                <p:embed/>
              </p:oleObj>
            </a:graphicData>
          </a:graphic>
        </p:graphicFrame>
        <p:sp>
          <p:nvSpPr>
            <p:cNvPr id="8" name="Text Box 6"/>
            <p:cNvSpPr txBox="1">
              <a:spLocks noChangeAspect="1" noChangeArrowheads="1"/>
            </p:cNvSpPr>
            <p:nvPr/>
          </p:nvSpPr>
          <p:spPr bwMode="auto">
            <a:xfrm>
              <a:off x="5778500" y="3705696"/>
              <a:ext cx="709613" cy="214313"/>
            </a:xfrm>
            <a:prstGeom prst="rect">
              <a:avLst/>
            </a:prstGeom>
            <a:solidFill>
              <a:srgbClr val="FFFFFF"/>
            </a:solidFill>
            <a:ln w="9525">
              <a:noFill/>
              <a:miter lim="800000"/>
              <a:headEnd/>
              <a:tailEnd/>
            </a:ln>
          </p:spPr>
          <p:txBody>
            <a:bodyPr lIns="0" tIns="0" rIns="0" bIns="0"/>
            <a:lstStyle/>
            <a:p>
              <a:pPr algn="r">
                <a:lnSpc>
                  <a:spcPct val="100000"/>
                </a:lnSpc>
                <a:spcBef>
                  <a:spcPct val="50000"/>
                </a:spcBef>
              </a:pPr>
              <a:r>
                <a:rPr lang="hu-HU" altLang="zh-CN" sz="1600" b="1" dirty="0">
                  <a:solidFill>
                    <a:srgbClr val="FF0000"/>
                  </a:solidFill>
                  <a:latin typeface="Arial" pitchFamily="34" charset="0"/>
                  <a:ea typeface="SimSun" pitchFamily="2" charset="-122"/>
                </a:rPr>
                <a:t>FSF52</a:t>
              </a:r>
              <a:endParaRPr lang="hu-HU" sz="3200" dirty="0">
                <a:solidFill>
                  <a:srgbClr val="4F2780"/>
                </a:solidFill>
                <a:latin typeface="Arial" pitchFamily="34" charset="0"/>
              </a:endParaRPr>
            </a:p>
          </p:txBody>
        </p:sp>
        <p:sp>
          <p:nvSpPr>
            <p:cNvPr id="9" name="Text Box 7"/>
            <p:cNvSpPr txBox="1">
              <a:spLocks noChangeAspect="1" noChangeArrowheads="1"/>
            </p:cNvSpPr>
            <p:nvPr/>
          </p:nvSpPr>
          <p:spPr bwMode="auto">
            <a:xfrm>
              <a:off x="4965700" y="3704108"/>
              <a:ext cx="284163" cy="214313"/>
            </a:xfrm>
            <a:prstGeom prst="rect">
              <a:avLst/>
            </a:prstGeom>
            <a:solidFill>
              <a:srgbClr val="FFFFFF"/>
            </a:solidFill>
            <a:ln w="9525">
              <a:noFill/>
              <a:miter lim="800000"/>
              <a:headEnd/>
              <a:tailEnd/>
            </a:ln>
          </p:spPr>
          <p:txBody>
            <a:bodyPr lIns="0" tIns="0" rIns="0" bIns="0"/>
            <a:lstStyle/>
            <a:p>
              <a:pPr>
                <a:lnSpc>
                  <a:spcPct val="100000"/>
                </a:lnSpc>
                <a:spcBef>
                  <a:spcPct val="50000"/>
                </a:spcBef>
              </a:pPr>
              <a:r>
                <a:rPr lang="hu-HU" altLang="zh-CN" sz="1600" b="1">
                  <a:solidFill>
                    <a:srgbClr val="008000"/>
                  </a:solidFill>
                  <a:latin typeface="Arial" pitchFamily="34" charset="0"/>
                  <a:ea typeface="SimSun" pitchFamily="2" charset="-122"/>
                </a:rPr>
                <a:t>AL</a:t>
              </a:r>
              <a:endParaRPr lang="hu-HU" sz="3200">
                <a:solidFill>
                  <a:srgbClr val="4F2780"/>
                </a:solidFill>
                <a:latin typeface="Arial" pitchFamily="34" charset="0"/>
              </a:endParaRPr>
            </a:p>
          </p:txBody>
        </p:sp>
        <p:sp>
          <p:nvSpPr>
            <p:cNvPr id="10" name="Text Box 8"/>
            <p:cNvSpPr txBox="1">
              <a:spLocks noChangeAspect="1" noChangeArrowheads="1"/>
            </p:cNvSpPr>
            <p:nvPr/>
          </p:nvSpPr>
          <p:spPr bwMode="auto">
            <a:xfrm>
              <a:off x="3259138" y="3697758"/>
              <a:ext cx="776288" cy="214313"/>
            </a:xfrm>
            <a:prstGeom prst="rect">
              <a:avLst/>
            </a:prstGeom>
            <a:solidFill>
              <a:srgbClr val="FFFFFF"/>
            </a:solidFill>
            <a:ln w="9525">
              <a:noFill/>
              <a:miter lim="800000"/>
              <a:headEnd/>
              <a:tailEnd/>
            </a:ln>
          </p:spPr>
          <p:txBody>
            <a:bodyPr lIns="0" tIns="0" rIns="0" bIns="0"/>
            <a:lstStyle/>
            <a:p>
              <a:pPr algn="r">
                <a:lnSpc>
                  <a:spcPct val="100000"/>
                </a:lnSpc>
                <a:spcBef>
                  <a:spcPct val="50000"/>
                </a:spcBef>
              </a:pPr>
              <a:r>
                <a:rPr lang="hu-HU" altLang="zh-CN" sz="1600" b="1">
                  <a:solidFill>
                    <a:srgbClr val="0000FF"/>
                  </a:solidFill>
                  <a:latin typeface="Arial" pitchFamily="34" charset="0"/>
                  <a:ea typeface="SimSun" pitchFamily="2" charset="-122"/>
                </a:rPr>
                <a:t>TG2500</a:t>
              </a:r>
              <a:endParaRPr lang="hu-HU" sz="3200">
                <a:solidFill>
                  <a:srgbClr val="4F2780"/>
                </a:solidFill>
                <a:latin typeface="Arial" pitchFamily="34" charset="0"/>
              </a:endParaRPr>
            </a:p>
          </p:txBody>
        </p:sp>
        <p:sp>
          <p:nvSpPr>
            <p:cNvPr id="12" name="Text Box 12"/>
            <p:cNvSpPr txBox="1">
              <a:spLocks noChangeArrowheads="1"/>
            </p:cNvSpPr>
            <p:nvPr/>
          </p:nvSpPr>
          <p:spPr bwMode="auto">
            <a:xfrm>
              <a:off x="2397126" y="4948708"/>
              <a:ext cx="2184400" cy="396875"/>
            </a:xfrm>
            <a:prstGeom prst="rect">
              <a:avLst/>
            </a:prstGeom>
            <a:noFill/>
            <a:ln w="9525" algn="ctr">
              <a:noFill/>
              <a:miter lim="800000"/>
              <a:headEnd/>
              <a:tailEnd/>
            </a:ln>
            <a:effectLst/>
          </p:spPr>
          <p:txBody>
            <a:bodyPr>
              <a:spAutoFit/>
            </a:bodyPr>
            <a:lstStyle/>
            <a:p>
              <a:pPr algn="ctr">
                <a:lnSpc>
                  <a:spcPct val="100000"/>
                </a:lnSpc>
                <a:spcBef>
                  <a:spcPct val="50000"/>
                </a:spcBef>
              </a:pPr>
              <a:r>
                <a:rPr lang="en-US" sz="2000" b="1" dirty="0">
                  <a:solidFill>
                    <a:srgbClr val="FF0000"/>
                  </a:solidFill>
                  <a:latin typeface="Arial" pitchFamily="34" charset="0"/>
                </a:rPr>
                <a:t>R</a:t>
              </a:r>
              <a:r>
                <a:rPr lang="en-US" sz="2000" b="1" baseline="-25000" dirty="0">
                  <a:solidFill>
                    <a:srgbClr val="FF0000"/>
                  </a:solidFill>
                  <a:latin typeface="Arial" pitchFamily="34" charset="0"/>
                </a:rPr>
                <a:t>thJC real</a:t>
              </a:r>
              <a:r>
                <a:rPr lang="en-US" sz="2000" b="1" dirty="0">
                  <a:solidFill>
                    <a:srgbClr val="FF0000"/>
                  </a:solidFill>
                  <a:latin typeface="Arial" pitchFamily="34" charset="0"/>
                </a:rPr>
                <a:t> </a:t>
              </a:r>
              <a:r>
                <a:rPr lang="en-US" sz="2000" b="1" dirty="0">
                  <a:solidFill>
                    <a:srgbClr val="FF0000"/>
                  </a:solidFill>
                  <a:latin typeface="Arial" pitchFamily="34" charset="0"/>
                  <a:cs typeface="Arial" pitchFamily="34" charset="0"/>
                </a:rPr>
                <a:t>≈ 2 K/W</a:t>
              </a:r>
            </a:p>
          </p:txBody>
        </p:sp>
        <p:sp>
          <p:nvSpPr>
            <p:cNvPr id="13" name="Line 11"/>
            <p:cNvSpPr>
              <a:spLocks noChangeShapeType="1"/>
            </p:cNvSpPr>
            <p:nvPr/>
          </p:nvSpPr>
          <p:spPr bwMode="auto">
            <a:xfrm rot="5400000" flipH="1" flipV="1">
              <a:off x="3014663" y="3816970"/>
              <a:ext cx="0" cy="1384300"/>
            </a:xfrm>
            <a:prstGeom prst="line">
              <a:avLst/>
            </a:prstGeom>
            <a:noFill/>
            <a:ln w="31750">
              <a:solidFill>
                <a:srgbClr val="FF0000"/>
              </a:solidFill>
              <a:round/>
              <a:headEnd type="stealth" w="med" len="lg"/>
              <a:tailEnd type="stealth" w="med" len="lg"/>
            </a:ln>
            <a:effectLst/>
          </p:spPr>
          <p:txBody>
            <a:bodyPr/>
            <a:lstStyle/>
            <a:p>
              <a:endParaRPr lang="en-US"/>
            </a:p>
          </p:txBody>
        </p:sp>
      </p:grpSp>
      <p:graphicFrame>
        <p:nvGraphicFramePr>
          <p:cNvPr id="310275" name="Object 3"/>
          <p:cNvGraphicFramePr>
            <a:graphicFrameLocks noChangeAspect="1"/>
          </p:cNvGraphicFramePr>
          <p:nvPr/>
        </p:nvGraphicFramePr>
        <p:xfrm>
          <a:off x="226417" y="2369022"/>
          <a:ext cx="2545383" cy="3518860"/>
        </p:xfrm>
        <a:graphic>
          <a:graphicData uri="http://schemas.openxmlformats.org/presentationml/2006/ole">
            <p:oleObj spid="_x0000_s278531" name="Photo Editor Photo" r:id="rId5" imgW="5514286" imgH="7621064" progId="">
              <p:embed/>
            </p:oleObj>
          </a:graphicData>
        </a:graphic>
      </p:graphicFrame>
      <p:sp>
        <p:nvSpPr>
          <p:cNvPr id="16" name="TextBox 15"/>
          <p:cNvSpPr txBox="1"/>
          <p:nvPr/>
        </p:nvSpPr>
        <p:spPr>
          <a:xfrm>
            <a:off x="2483768" y="5805264"/>
            <a:ext cx="6624736" cy="646331"/>
          </a:xfrm>
          <a:prstGeom prst="rect">
            <a:avLst/>
          </a:prstGeom>
          <a:solidFill>
            <a:schemeClr val="bg1"/>
          </a:solidFill>
          <a:ln>
            <a:solidFill>
              <a:schemeClr val="tx1"/>
            </a:solidFill>
          </a:ln>
        </p:spPr>
        <p:txBody>
          <a:bodyPr wrap="square" rtlCol="0">
            <a:spAutoFit/>
          </a:bodyPr>
          <a:lstStyle/>
          <a:p>
            <a:pPr marL="0" lvl="1"/>
            <a:r>
              <a:rPr lang="en-US" sz="1800" dirty="0" smtClean="0"/>
              <a:t>R</a:t>
            </a:r>
            <a:r>
              <a:rPr lang="en-US" sz="1800" baseline="-25000" dirty="0" smtClean="0"/>
              <a:t>thJC</a:t>
            </a:r>
            <a:r>
              <a:rPr lang="en-US" sz="1800" dirty="0" smtClean="0"/>
              <a:t> is identified in a way similar to the </a:t>
            </a:r>
            <a:r>
              <a:rPr lang="en-US" sz="1800" i="1" dirty="0" smtClean="0"/>
              <a:t>transient double interface method</a:t>
            </a:r>
            <a:r>
              <a:rPr lang="en-US" sz="1800" dirty="0" smtClean="0"/>
              <a:t>, </a:t>
            </a:r>
            <a:r>
              <a:rPr lang="en-US" sz="1800" dirty="0" smtClean="0">
                <a:solidFill>
                  <a:srgbClr val="FF0000"/>
                </a:solidFill>
              </a:rPr>
              <a:t>standardized by the JEDEC JC15 committee</a:t>
            </a:r>
            <a:endParaRPr lang="hu-HU" sz="1800" dirty="0" smtClean="0">
              <a:solidFill>
                <a:srgbClr val="FF0000"/>
              </a:solidFill>
            </a:endParaRPr>
          </a:p>
        </p:txBody>
      </p:sp>
      <p:sp>
        <p:nvSpPr>
          <p:cNvPr id="17" name="Footer Placeholder 3"/>
          <p:cNvSpPr>
            <a:spLocks noGrp="1"/>
          </p:cNvSpPr>
          <p:nvPr>
            <p:ph type="ftr" sz="quarter" idx="10"/>
          </p:nvPr>
        </p:nvSpPr>
        <p:spPr>
          <a:xfrm>
            <a:off x="381000" y="6626225"/>
            <a:ext cx="2889250" cy="231775"/>
          </a:xfrm>
        </p:spPr>
        <p:txBody>
          <a:bodyPr/>
          <a:lstStyle/>
          <a:p>
            <a:pPr>
              <a:defRPr/>
            </a:pPr>
            <a:r>
              <a:rPr lang="en-US" dirty="0" smtClean="0"/>
              <a:t>VVA, MicReD Technology update, December 2011</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7334200" y="2273127"/>
            <a:ext cx="838200" cy="3457575"/>
          </a:xfrm>
          <a:prstGeom prst="rect">
            <a:avLst/>
          </a:prstGeom>
          <a:gradFill rotWithShape="1">
            <a:gsLst>
              <a:gs pos="0">
                <a:srgbClr val="FFFFCC"/>
              </a:gs>
              <a:gs pos="100000">
                <a:srgbClr val="CCFFCC">
                  <a:alpha val="75000"/>
                </a:srgbClr>
              </a:gs>
            </a:gsLst>
            <a:lin ang="0" scaled="1"/>
          </a:gradFill>
          <a:ln w="9525">
            <a:noFill/>
            <a:miter lim="800000"/>
            <a:headEnd/>
            <a:tailEnd/>
          </a:ln>
        </p:spPr>
        <p:txBody>
          <a:bodyPr/>
          <a:lstStyle/>
          <a:p>
            <a:endParaRPr lang="en-US"/>
          </a:p>
        </p:txBody>
      </p:sp>
      <p:sp>
        <p:nvSpPr>
          <p:cNvPr id="13" name="Rectangle 3"/>
          <p:cNvSpPr>
            <a:spLocks noChangeArrowheads="1"/>
          </p:cNvSpPr>
          <p:nvPr/>
        </p:nvSpPr>
        <p:spPr bwMode="auto">
          <a:xfrm>
            <a:off x="6773812" y="2296939"/>
            <a:ext cx="508000" cy="1247775"/>
          </a:xfrm>
          <a:prstGeom prst="rect">
            <a:avLst/>
          </a:prstGeom>
          <a:solidFill>
            <a:srgbClr val="FFFFCC">
              <a:alpha val="75000"/>
            </a:srgbClr>
          </a:solidFill>
          <a:ln w="9525">
            <a:noFill/>
            <a:miter lim="800000"/>
            <a:headEnd/>
            <a:tailEnd/>
          </a:ln>
        </p:spPr>
        <p:txBody>
          <a:bodyPr/>
          <a:lstStyle/>
          <a:p>
            <a:endParaRPr lang="en-US"/>
          </a:p>
        </p:txBody>
      </p:sp>
      <p:sp>
        <p:nvSpPr>
          <p:cNvPr id="14" name="Rectangle 4"/>
          <p:cNvSpPr>
            <a:spLocks noChangeArrowheads="1"/>
          </p:cNvSpPr>
          <p:nvPr/>
        </p:nvSpPr>
        <p:spPr bwMode="auto">
          <a:xfrm>
            <a:off x="5843537" y="3544714"/>
            <a:ext cx="1455738" cy="2209800"/>
          </a:xfrm>
          <a:prstGeom prst="rect">
            <a:avLst/>
          </a:prstGeom>
          <a:solidFill>
            <a:srgbClr val="FFFFCC">
              <a:alpha val="75000"/>
            </a:srgbClr>
          </a:solidFill>
          <a:ln w="9525">
            <a:noFill/>
            <a:miter lim="800000"/>
            <a:headEnd/>
            <a:tailEnd/>
          </a:ln>
        </p:spPr>
        <p:txBody>
          <a:bodyPr/>
          <a:lstStyle/>
          <a:p>
            <a:endParaRPr lang="en-US"/>
          </a:p>
        </p:txBody>
      </p:sp>
      <p:graphicFrame>
        <p:nvGraphicFramePr>
          <p:cNvPr id="311299" name="Object 3"/>
          <p:cNvGraphicFramePr>
            <a:graphicFrameLocks noChangeAspect="1"/>
          </p:cNvGraphicFramePr>
          <p:nvPr/>
        </p:nvGraphicFramePr>
        <p:xfrm>
          <a:off x="2771800" y="1628800"/>
          <a:ext cx="5541963" cy="4379912"/>
        </p:xfrm>
        <a:graphic>
          <a:graphicData uri="http://schemas.openxmlformats.org/presentationml/2006/ole">
            <p:oleObj spid="_x0000_s279554" name="Photo Editor Photo" r:id="rId4" imgW="8326012" imgH="6400000" progId="">
              <p:embed/>
            </p:oleObj>
          </a:graphicData>
        </a:graphic>
      </p:graphicFrame>
      <p:sp>
        <p:nvSpPr>
          <p:cNvPr id="15" name="Oval 16"/>
          <p:cNvSpPr>
            <a:spLocks noChangeArrowheads="1"/>
          </p:cNvSpPr>
          <p:nvPr/>
        </p:nvSpPr>
        <p:spPr bwMode="auto">
          <a:xfrm>
            <a:off x="6813500" y="2204864"/>
            <a:ext cx="1358900" cy="1739900"/>
          </a:xfrm>
          <a:prstGeom prst="ellipse">
            <a:avLst/>
          </a:prstGeom>
          <a:noFill/>
          <a:ln w="31750" algn="ctr">
            <a:solidFill>
              <a:srgbClr val="FF0000"/>
            </a:solidFill>
            <a:round/>
            <a:headEnd/>
            <a:tailEnd/>
          </a:ln>
          <a:effectLst/>
        </p:spPr>
        <p:txBody>
          <a:bodyPr wrap="none" anchor="ctr"/>
          <a:lstStyle/>
          <a:p>
            <a:endParaRPr lang="en-US"/>
          </a:p>
        </p:txBody>
      </p:sp>
      <p:sp>
        <p:nvSpPr>
          <p:cNvPr id="3" name="Content Placeholder 2"/>
          <p:cNvSpPr>
            <a:spLocks noGrp="1"/>
          </p:cNvSpPr>
          <p:nvPr>
            <p:ph idx="1"/>
          </p:nvPr>
        </p:nvSpPr>
        <p:spPr>
          <a:xfrm>
            <a:off x="-180528" y="1268760"/>
            <a:ext cx="9144000" cy="5070475"/>
          </a:xfrm>
        </p:spPr>
        <p:txBody>
          <a:bodyPr/>
          <a:lstStyle/>
          <a:p>
            <a:pPr lvl="0"/>
            <a:r>
              <a:rPr lang="en-US" dirty="0" smtClean="0"/>
              <a:t>Measured at 700 </a:t>
            </a:r>
            <a:r>
              <a:rPr lang="en-US" dirty="0" err="1" smtClean="0"/>
              <a:t>mA</a:t>
            </a:r>
            <a:r>
              <a:rPr lang="en-US" dirty="0" smtClean="0"/>
              <a:t> &amp; between </a:t>
            </a:r>
            <a:r>
              <a:rPr lang="en-US" dirty="0" smtClean="0">
                <a:solidFill>
                  <a:srgbClr val="FF0000"/>
                </a:solidFill>
              </a:rPr>
              <a:t>15</a:t>
            </a:r>
            <a:r>
              <a:rPr lang="en-US" baseline="30000" dirty="0" smtClean="0">
                <a:solidFill>
                  <a:srgbClr val="FF0000"/>
                </a:solidFill>
              </a:rPr>
              <a:t>o</a:t>
            </a:r>
            <a:r>
              <a:rPr lang="en-US" dirty="0" smtClean="0">
                <a:solidFill>
                  <a:srgbClr val="FF0000"/>
                </a:solidFill>
              </a:rPr>
              <a:t>C and 85</a:t>
            </a:r>
            <a:r>
              <a:rPr lang="en-US" baseline="30000" dirty="0" smtClean="0">
                <a:solidFill>
                  <a:srgbClr val="FF0000"/>
                </a:solidFill>
              </a:rPr>
              <a:t>o</a:t>
            </a:r>
            <a:r>
              <a:rPr lang="en-US" dirty="0" smtClean="0">
                <a:solidFill>
                  <a:srgbClr val="FF0000"/>
                </a:solidFill>
              </a:rPr>
              <a:t>C</a:t>
            </a:r>
            <a:endParaRPr lang="hu-HU" dirty="0" smtClean="0">
              <a:solidFill>
                <a:srgbClr val="FF0000"/>
              </a:solidFill>
            </a:endParaRPr>
          </a:p>
          <a:p>
            <a:pPr lvl="1"/>
            <a:r>
              <a:rPr lang="en-US" dirty="0" smtClean="0">
                <a:solidFill>
                  <a:schemeClr val="bg2"/>
                </a:solidFill>
              </a:rPr>
              <a:t>Structure functions of sample AL-2, power corrected with </a:t>
            </a:r>
            <a:r>
              <a:rPr lang="en-US" i="1" dirty="0" err="1" smtClean="0">
                <a:solidFill>
                  <a:schemeClr val="bg2"/>
                </a:solidFill>
              </a:rPr>
              <a:t>P</a:t>
            </a:r>
            <a:r>
              <a:rPr lang="en-US" i="1" baseline="-25000" dirty="0" err="1" smtClean="0">
                <a:solidFill>
                  <a:schemeClr val="bg2"/>
                </a:solidFill>
              </a:rPr>
              <a:t>opt</a:t>
            </a:r>
            <a:endParaRPr lang="hu-HU" i="1" baseline="-25000" dirty="0" smtClean="0">
              <a:solidFill>
                <a:schemeClr val="bg2"/>
              </a:solidFill>
            </a:endParaRPr>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r>
              <a:rPr lang="en-US" dirty="0" smtClean="0"/>
              <a:t>As temperature changed, </a:t>
            </a:r>
            <a:r>
              <a:rPr lang="en-US" b="1" dirty="0" smtClean="0"/>
              <a:t>TIM quality changed</a:t>
            </a:r>
            <a:endParaRPr lang="en-US" b="1" baseline="-25000" dirty="0" smtClean="0"/>
          </a:p>
          <a:p>
            <a:pPr lvl="1"/>
            <a:endParaRPr lang="en-US" i="1" dirty="0" smtClean="0">
              <a:solidFill>
                <a:schemeClr val="bg2"/>
              </a:solidFill>
            </a:endParaRPr>
          </a:p>
          <a:p>
            <a:pPr lvl="0"/>
            <a:endParaRPr lang="en-US" dirty="0" smtClean="0"/>
          </a:p>
          <a:p>
            <a:endParaRPr lang="en-US" dirty="0"/>
          </a:p>
        </p:txBody>
      </p:sp>
      <p:sp>
        <p:nvSpPr>
          <p:cNvPr id="2" name="Title 1"/>
          <p:cNvSpPr>
            <a:spLocks noGrp="1"/>
          </p:cNvSpPr>
          <p:nvPr>
            <p:ph type="title"/>
          </p:nvPr>
        </p:nvSpPr>
        <p:spPr/>
        <p:txBody>
          <a:bodyPr/>
          <a:lstStyle/>
          <a:p>
            <a:r>
              <a:rPr lang="en-US" dirty="0" smtClean="0"/>
              <a:t>Results for 10W white LEDs</a:t>
            </a:r>
            <a:endParaRPr lang="en-US" dirty="0"/>
          </a:p>
        </p:txBody>
      </p:sp>
      <p:sp>
        <p:nvSpPr>
          <p:cNvPr id="5" name="Slide Number Placeholder 4"/>
          <p:cNvSpPr>
            <a:spLocks noGrp="1"/>
          </p:cNvSpPr>
          <p:nvPr>
            <p:ph type="sldNum" sz="quarter" idx="11"/>
          </p:nvPr>
        </p:nvSpPr>
        <p:spPr/>
        <p:txBody>
          <a:bodyPr/>
          <a:lstStyle/>
          <a:p>
            <a:fld id="{7341E6BB-FB75-4698-897E-651A92B57587}" type="slidenum">
              <a:rPr lang="en-US" smtClean="0"/>
              <a:pPr/>
              <a:t>47</a:t>
            </a:fld>
            <a:endParaRPr lang="en-US"/>
          </a:p>
        </p:txBody>
      </p:sp>
      <p:sp>
        <p:nvSpPr>
          <p:cNvPr id="8" name="Rectangle 7"/>
          <p:cNvSpPr txBox="1">
            <a:spLocks noChangeArrowheads="1"/>
          </p:cNvSpPr>
          <p:nvPr/>
        </p:nvSpPr>
        <p:spPr bwMode="auto">
          <a:xfrm>
            <a:off x="467544" y="1395412"/>
            <a:ext cx="8501062" cy="5462588"/>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p:txBody>
      </p:sp>
      <p:sp>
        <p:nvSpPr>
          <p:cNvPr id="9" name="Text Box 13"/>
          <p:cNvSpPr txBox="1">
            <a:spLocks noChangeArrowheads="1"/>
          </p:cNvSpPr>
          <p:nvPr/>
        </p:nvSpPr>
        <p:spPr bwMode="auto">
          <a:xfrm>
            <a:off x="3936355" y="5013176"/>
            <a:ext cx="1355725" cy="561975"/>
          </a:xfrm>
          <a:prstGeom prst="rect">
            <a:avLst/>
          </a:prstGeom>
          <a:noFill/>
          <a:ln w="9525">
            <a:noFill/>
            <a:miter lim="800000"/>
            <a:headEnd/>
            <a:tailEnd/>
          </a:ln>
        </p:spPr>
        <p:txBody>
          <a:bodyPr lIns="0" tIns="0" rIns="0" bIns="0"/>
          <a:lstStyle/>
          <a:p>
            <a:pPr algn="ctr">
              <a:lnSpc>
                <a:spcPct val="100000"/>
              </a:lnSpc>
              <a:spcBef>
                <a:spcPct val="50000"/>
              </a:spcBef>
            </a:pPr>
            <a:r>
              <a:rPr lang="hu-HU" altLang="zh-CN" sz="1600" b="1" dirty="0">
                <a:latin typeface="Arial" pitchFamily="34" charset="0"/>
                <a:ea typeface="SimSun" pitchFamily="2" charset="-122"/>
              </a:rPr>
              <a:t>LED package: </a:t>
            </a:r>
            <a:r>
              <a:rPr lang="hu-HU" altLang="zh-CN" sz="1600" b="1" i="1" dirty="0">
                <a:latin typeface="Arial" pitchFamily="34" charset="0"/>
                <a:ea typeface="SimSun" pitchFamily="2" charset="-122"/>
              </a:rPr>
              <a:t>no variation</a:t>
            </a:r>
            <a:endParaRPr lang="hu-HU" sz="3200" dirty="0">
              <a:latin typeface="Arial" pitchFamily="34" charset="0"/>
            </a:endParaRPr>
          </a:p>
        </p:txBody>
      </p:sp>
      <p:sp>
        <p:nvSpPr>
          <p:cNvPr id="10" name="Text Box 14"/>
          <p:cNvSpPr txBox="1">
            <a:spLocks noChangeArrowheads="1"/>
          </p:cNvSpPr>
          <p:nvPr/>
        </p:nvSpPr>
        <p:spPr bwMode="auto">
          <a:xfrm>
            <a:off x="5949106" y="4509120"/>
            <a:ext cx="2157412" cy="871537"/>
          </a:xfrm>
          <a:prstGeom prst="rect">
            <a:avLst/>
          </a:prstGeom>
          <a:noFill/>
          <a:ln w="9525">
            <a:noFill/>
            <a:miter lim="800000"/>
            <a:headEnd/>
            <a:tailEnd/>
          </a:ln>
        </p:spPr>
        <p:txBody>
          <a:bodyPr lIns="0" tIns="0" rIns="0" bIns="0"/>
          <a:lstStyle/>
          <a:p>
            <a:pPr algn="ctr">
              <a:lnSpc>
                <a:spcPct val="100000"/>
              </a:lnSpc>
              <a:spcBef>
                <a:spcPct val="50000"/>
              </a:spcBef>
            </a:pPr>
            <a:r>
              <a:rPr lang="hu-HU" altLang="zh-CN" sz="1600" b="1" dirty="0">
                <a:latin typeface="Arial" pitchFamily="34" charset="0"/>
                <a:ea typeface="SimSun" pitchFamily="2" charset="-122"/>
              </a:rPr>
              <a:t>Al MCPCB &amp;TIMs: temperature dependence </a:t>
            </a:r>
            <a:endParaRPr lang="hu-HU" sz="3200" dirty="0">
              <a:latin typeface="Arial" pitchFamily="34" charset="0"/>
            </a:endParaRPr>
          </a:p>
        </p:txBody>
      </p:sp>
      <p:graphicFrame>
        <p:nvGraphicFramePr>
          <p:cNvPr id="311300" name="Object 4"/>
          <p:cNvGraphicFramePr>
            <a:graphicFrameLocks noChangeAspect="1"/>
          </p:cNvGraphicFramePr>
          <p:nvPr/>
        </p:nvGraphicFramePr>
        <p:xfrm>
          <a:off x="227013" y="2368550"/>
          <a:ext cx="2544762" cy="3519488"/>
        </p:xfrm>
        <a:graphic>
          <a:graphicData uri="http://schemas.openxmlformats.org/presentationml/2006/ole">
            <p:oleObj spid="_x0000_s279555" name="Photo Editor Photo" r:id="rId5" imgW="5514286" imgH="7621064" progId="">
              <p:embed/>
            </p:oleObj>
          </a:graphicData>
        </a:graphic>
      </p:graphicFrame>
      <p:sp>
        <p:nvSpPr>
          <p:cNvPr id="16" name="Footer Placeholder 3"/>
          <p:cNvSpPr>
            <a:spLocks noGrp="1"/>
          </p:cNvSpPr>
          <p:nvPr>
            <p:ph type="ftr" sz="quarter" idx="10"/>
          </p:nvPr>
        </p:nvSpPr>
        <p:spPr>
          <a:xfrm>
            <a:off x="381000" y="6626225"/>
            <a:ext cx="2889250" cy="231775"/>
          </a:xfrm>
        </p:spPr>
        <p:txBody>
          <a:bodyPr/>
          <a:lstStyle/>
          <a:p>
            <a:pPr>
              <a:defRPr/>
            </a:pPr>
            <a:r>
              <a:rPr lang="en-US" dirty="0" smtClean="0"/>
              <a:t>VVA, MicReD Technology update, December 2011</a:t>
            </a:r>
            <a:endParaRPr lang="en-US"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LM80 Tests @ Univ. of Pannonia,</a:t>
            </a:r>
            <a:r>
              <a:rPr lang="hu-HU" dirty="0" smtClean="0"/>
              <a:t/>
            </a:r>
            <a:br>
              <a:rPr lang="hu-HU" dirty="0" smtClean="0"/>
            </a:br>
            <a:r>
              <a:rPr lang="en-US" dirty="0" smtClean="0"/>
              <a:t>Hungary</a:t>
            </a:r>
            <a:endParaRPr lang="en-US" dirty="0"/>
          </a:p>
        </p:txBody>
      </p:sp>
      <p:sp>
        <p:nvSpPr>
          <p:cNvPr id="3" name="Content Placeholder 2"/>
          <p:cNvSpPr>
            <a:spLocks noGrp="1"/>
          </p:cNvSpPr>
          <p:nvPr>
            <p:ph idx="1"/>
          </p:nvPr>
        </p:nvSpPr>
        <p:spPr/>
        <p:txBody>
          <a:bodyPr/>
          <a:lstStyle/>
          <a:p>
            <a:r>
              <a:rPr lang="en-US" dirty="0" smtClean="0">
                <a:latin typeface="Arial" pitchFamily="34" charset="0"/>
                <a:ea typeface="MS PGothic" pitchFamily="34" charset="-128"/>
              </a:rPr>
              <a:t>LM80 test chamber with all the LEDs assembled</a:t>
            </a:r>
            <a:endParaRPr lang="hu-HU" dirty="0" smtClean="0">
              <a:latin typeface="Arial" pitchFamily="34" charset="0"/>
              <a:ea typeface="MS PGothic" pitchFamily="34" charset="-128"/>
            </a:endParaRPr>
          </a:p>
          <a:p>
            <a:r>
              <a:rPr lang="en-US" dirty="0" smtClean="0">
                <a:latin typeface="Arial" pitchFamily="34" charset="0"/>
                <a:ea typeface="MS PGothic" pitchFamily="34" charset="-128"/>
              </a:rPr>
              <a:t>All measurements are done in-situ to eliminate any </a:t>
            </a:r>
            <a:r>
              <a:rPr lang="hu-HU" smtClean="0">
                <a:latin typeface="Arial" pitchFamily="34" charset="0"/>
                <a:ea typeface="MS PGothic" pitchFamily="34" charset="-128"/>
              </a:rPr>
              <a:t/>
            </a:r>
            <a:br>
              <a:rPr lang="hu-HU" smtClean="0">
                <a:latin typeface="Arial" pitchFamily="34" charset="0"/>
                <a:ea typeface="MS PGothic" pitchFamily="34" charset="-128"/>
              </a:rPr>
            </a:br>
            <a:r>
              <a:rPr lang="en-US" smtClean="0">
                <a:latin typeface="Arial" pitchFamily="34" charset="0"/>
                <a:ea typeface="MS PGothic" pitchFamily="34" charset="-128"/>
              </a:rPr>
              <a:t>R</a:t>
            </a:r>
            <a:r>
              <a:rPr lang="en-US" baseline="-25000" smtClean="0">
                <a:latin typeface="Arial" pitchFamily="34" charset="0"/>
                <a:ea typeface="MS PGothic" pitchFamily="34" charset="-128"/>
              </a:rPr>
              <a:t>th</a:t>
            </a:r>
            <a:r>
              <a:rPr lang="en-US" baseline="-25000" dirty="0" smtClean="0">
                <a:latin typeface="Arial" pitchFamily="34" charset="0"/>
                <a:ea typeface="MS PGothic" pitchFamily="34" charset="-128"/>
              </a:rPr>
              <a:t> </a:t>
            </a:r>
            <a:r>
              <a:rPr lang="en-US" dirty="0" smtClean="0">
                <a:latin typeface="Arial" pitchFamily="34" charset="0"/>
                <a:ea typeface="MS PGothic" pitchFamily="34" charset="-128"/>
              </a:rPr>
              <a:t>change which is NOT due to ageing</a:t>
            </a:r>
            <a:endParaRPr lang="hu-HU" dirty="0" smtClean="0">
              <a:latin typeface="Arial" pitchFamily="34" charset="0"/>
              <a:ea typeface="MS PGothic" pitchFamily="34" charset="-128"/>
            </a:endParaRPr>
          </a:p>
          <a:p>
            <a:r>
              <a:rPr lang="en-US" dirty="0" smtClean="0">
                <a:latin typeface="Arial" pitchFamily="34" charset="0"/>
                <a:ea typeface="MS PGothic" pitchFamily="34" charset="-128"/>
              </a:rPr>
              <a:t>In-situ thermal transient measurement</a:t>
            </a:r>
            <a:endParaRPr lang="hu-HU" dirty="0" smtClean="0">
              <a:latin typeface="Arial" pitchFamily="34" charset="0"/>
              <a:ea typeface="MS PGothic" pitchFamily="34" charset="-128"/>
            </a:endParaRPr>
          </a:p>
          <a:p>
            <a:r>
              <a:rPr lang="en-US" dirty="0" smtClean="0">
                <a:latin typeface="Arial" pitchFamily="34" charset="0"/>
                <a:ea typeface="MS PGothic" pitchFamily="34" charset="-128"/>
              </a:rPr>
              <a:t>In-situ light output measurement</a:t>
            </a:r>
            <a:endParaRPr lang="hu-HU" dirty="0" smtClean="0">
              <a:latin typeface="Arial" pitchFamily="34" charset="0"/>
              <a:ea typeface="MS PGothic" pitchFamily="34" charset="-128"/>
            </a:endParaRPr>
          </a:p>
          <a:p>
            <a:pPr>
              <a:buNone/>
            </a:pPr>
            <a:endParaRPr lang="hu-HU" dirty="0" smtClean="0">
              <a:latin typeface="Arial" pitchFamily="34" charset="0"/>
              <a:ea typeface="MS PGothic" pitchFamily="34" charset="-128"/>
            </a:endParaRPr>
          </a:p>
          <a:p>
            <a:endParaRPr lang="hu-HU" dirty="0" smtClean="0">
              <a:latin typeface="Arial" pitchFamily="34" charset="0"/>
              <a:ea typeface="MS PGothic" pitchFamily="34" charset="-128"/>
            </a:endParaRPr>
          </a:p>
          <a:p>
            <a:endParaRPr lang="hu-HU" dirty="0" smtClean="0">
              <a:latin typeface="Arial" pitchFamily="34" charset="0"/>
              <a:ea typeface="MS PGothic" pitchFamily="34" charset="-128"/>
            </a:endParaRPr>
          </a:p>
          <a:p>
            <a:endParaRPr lang="hu-HU" dirty="0" smtClean="0">
              <a:latin typeface="Arial" pitchFamily="34" charset="0"/>
              <a:ea typeface="MS PGothic" pitchFamily="34" charset="-128"/>
            </a:endParaRPr>
          </a:p>
          <a:p>
            <a:endParaRPr lang="en-US" dirty="0"/>
          </a:p>
        </p:txBody>
      </p:sp>
      <p:sp>
        <p:nvSpPr>
          <p:cNvPr id="5" name="Slide Number Placeholder 4"/>
          <p:cNvSpPr>
            <a:spLocks noGrp="1"/>
          </p:cNvSpPr>
          <p:nvPr>
            <p:ph type="sldNum" sz="quarter" idx="11"/>
          </p:nvPr>
        </p:nvSpPr>
        <p:spPr/>
        <p:txBody>
          <a:bodyPr/>
          <a:lstStyle/>
          <a:p>
            <a:fld id="{7341E6BB-FB75-4698-897E-651A92B57587}" type="slidenum">
              <a:rPr lang="en-US" smtClean="0"/>
              <a:pPr/>
              <a:t>48</a:t>
            </a:fld>
            <a:endParaRPr lang="en-US"/>
          </a:p>
        </p:txBody>
      </p:sp>
      <p:graphicFrame>
        <p:nvGraphicFramePr>
          <p:cNvPr id="312323" name="Object 3"/>
          <p:cNvGraphicFramePr>
            <a:graphicFrameLocks noChangeAspect="1"/>
          </p:cNvGraphicFramePr>
          <p:nvPr/>
        </p:nvGraphicFramePr>
        <p:xfrm>
          <a:off x="251520" y="3815358"/>
          <a:ext cx="3255962" cy="2493962"/>
        </p:xfrm>
        <a:graphic>
          <a:graphicData uri="http://schemas.openxmlformats.org/presentationml/2006/ole">
            <p:oleObj spid="_x0000_s297986" r:id="rId4" imgW="7163800" imgH="5485714" progId="">
              <p:embed/>
            </p:oleObj>
          </a:graphicData>
        </a:graphic>
      </p:graphicFrame>
      <p:pic>
        <p:nvPicPr>
          <p:cNvPr id="10" name="Picture 8"/>
          <p:cNvPicPr>
            <a:picLocks noChangeAspect="1" noChangeArrowheads="1"/>
          </p:cNvPicPr>
          <p:nvPr/>
        </p:nvPicPr>
        <p:blipFill>
          <a:blip r:embed="rId5" cstate="email"/>
          <a:srcRect/>
          <a:stretch>
            <a:fillRect/>
          </a:stretch>
        </p:blipFill>
        <p:spPr bwMode="auto">
          <a:xfrm>
            <a:off x="3851920" y="3568835"/>
            <a:ext cx="2051720" cy="2740485"/>
          </a:xfrm>
          <a:prstGeom prst="rect">
            <a:avLst/>
          </a:prstGeom>
          <a:noFill/>
          <a:ln w="9525">
            <a:solidFill>
              <a:srgbClr val="C0C0C0"/>
            </a:solidFill>
            <a:miter lim="800000"/>
            <a:headEnd/>
            <a:tailEnd/>
          </a:ln>
        </p:spPr>
      </p:pic>
      <p:graphicFrame>
        <p:nvGraphicFramePr>
          <p:cNvPr id="312324" name="Object 4"/>
          <p:cNvGraphicFramePr>
            <a:graphicFrameLocks noChangeAspect="1"/>
          </p:cNvGraphicFramePr>
          <p:nvPr/>
        </p:nvGraphicFramePr>
        <p:xfrm>
          <a:off x="6228184" y="2708920"/>
          <a:ext cx="2668588" cy="3556000"/>
        </p:xfrm>
        <a:graphic>
          <a:graphicData uri="http://schemas.openxmlformats.org/presentationml/2006/ole">
            <p:oleObj spid="_x0000_s297987" r:id="rId6" imgW="5830114" imgH="7771429" progId="">
              <p:embed/>
            </p:oleObj>
          </a:graphicData>
        </a:graphic>
      </p:graphicFrame>
      <p:sp>
        <p:nvSpPr>
          <p:cNvPr id="9" name="Footer Placeholder 3"/>
          <p:cNvSpPr>
            <a:spLocks noGrp="1"/>
          </p:cNvSpPr>
          <p:nvPr>
            <p:ph type="ftr" sz="quarter" idx="10"/>
          </p:nvPr>
        </p:nvSpPr>
        <p:spPr>
          <a:xfrm>
            <a:off x="381000" y="6626225"/>
            <a:ext cx="2889250" cy="231775"/>
          </a:xfrm>
        </p:spPr>
        <p:txBody>
          <a:bodyPr/>
          <a:lstStyle/>
          <a:p>
            <a:pPr>
              <a:defRPr/>
            </a:pPr>
            <a:r>
              <a:rPr lang="en-US" dirty="0" smtClean="0"/>
              <a:t>VVA, MicReD Technology update, December 2011</a:t>
            </a:r>
            <a:endParaRPr lang="en-US" dirty="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from LM80 test of different LEDs</a:t>
            </a:r>
            <a:endParaRPr lang="en-US" dirty="0"/>
          </a:p>
        </p:txBody>
      </p:sp>
      <p:sp>
        <p:nvSpPr>
          <p:cNvPr id="3" name="Content Placeholder 2"/>
          <p:cNvSpPr>
            <a:spLocks noGrp="1"/>
          </p:cNvSpPr>
          <p:nvPr>
            <p:ph idx="1"/>
          </p:nvPr>
        </p:nvSpPr>
        <p:spPr/>
        <p:txBody>
          <a:bodyPr/>
          <a:lstStyle/>
          <a:p>
            <a:pPr>
              <a:lnSpc>
                <a:spcPct val="85000"/>
              </a:lnSpc>
            </a:pPr>
            <a:r>
              <a:rPr lang="en-US" dirty="0" smtClean="0"/>
              <a:t>In cooperation with University of Pannonia, </a:t>
            </a:r>
            <a:r>
              <a:rPr lang="en-US" dirty="0" err="1" smtClean="0"/>
              <a:t>Veszpr</a:t>
            </a:r>
            <a:r>
              <a:rPr lang="hu-HU" dirty="0" smtClean="0"/>
              <a:t>ém (Hungary), </a:t>
            </a:r>
            <a:r>
              <a:rPr lang="en-US" dirty="0" smtClean="0"/>
              <a:t>within the K</a:t>
            </a:r>
            <a:r>
              <a:rPr lang="hu-HU" dirty="0" smtClean="0"/>
              <a:t>öZLED project</a:t>
            </a:r>
          </a:p>
          <a:p>
            <a:pPr>
              <a:lnSpc>
                <a:spcPct val="85000"/>
              </a:lnSpc>
            </a:pPr>
            <a:r>
              <a:rPr lang="hu-HU" dirty="0" smtClean="0"/>
              <a:t>8</a:t>
            </a:r>
            <a:r>
              <a:rPr lang="en-US" dirty="0" smtClean="0"/>
              <a:t> different kinds of LEDs from 4 vendors, so far 4000h burning time </a:t>
            </a:r>
            <a:endParaRPr lang="hu-HU" dirty="0" smtClean="0"/>
          </a:p>
          <a:p>
            <a:endParaRPr lang="en-US" dirty="0"/>
          </a:p>
        </p:txBody>
      </p:sp>
      <p:sp>
        <p:nvSpPr>
          <p:cNvPr id="5" name="Slide Number Placeholder 4"/>
          <p:cNvSpPr>
            <a:spLocks noGrp="1"/>
          </p:cNvSpPr>
          <p:nvPr>
            <p:ph type="sldNum" sz="quarter" idx="11"/>
          </p:nvPr>
        </p:nvSpPr>
        <p:spPr/>
        <p:txBody>
          <a:bodyPr/>
          <a:lstStyle/>
          <a:p>
            <a:fld id="{7341E6BB-FB75-4698-897E-651A92B57587}" type="slidenum">
              <a:rPr lang="en-US" smtClean="0"/>
              <a:pPr/>
              <a:t>49</a:t>
            </a:fld>
            <a:endParaRPr lang="en-US"/>
          </a:p>
        </p:txBody>
      </p:sp>
      <p:graphicFrame>
        <p:nvGraphicFramePr>
          <p:cNvPr id="25" name="Object 16"/>
          <p:cNvGraphicFramePr>
            <a:graphicFrameLocks noChangeAspect="1"/>
          </p:cNvGraphicFramePr>
          <p:nvPr/>
        </p:nvGraphicFramePr>
        <p:xfrm>
          <a:off x="5013960" y="3435350"/>
          <a:ext cx="4139565" cy="2801962"/>
        </p:xfrm>
        <a:graphic>
          <a:graphicData uri="http://schemas.openxmlformats.org/presentationml/2006/ole">
            <p:oleObj spid="_x0000_s299011" r:id="rId4" imgW="6923810" imgH="4686954" progId="">
              <p:embed/>
            </p:oleObj>
          </a:graphicData>
        </a:graphic>
      </p:graphicFrame>
      <p:grpSp>
        <p:nvGrpSpPr>
          <p:cNvPr id="4" name="Group 2"/>
          <p:cNvGrpSpPr>
            <a:grpSpLocks/>
          </p:cNvGrpSpPr>
          <p:nvPr/>
        </p:nvGrpSpPr>
        <p:grpSpPr bwMode="auto">
          <a:xfrm>
            <a:off x="323386" y="2996294"/>
            <a:ext cx="4778176" cy="3616120"/>
            <a:chOff x="201" y="1523"/>
            <a:chExt cx="3288" cy="2382"/>
          </a:xfrm>
          <a:solidFill>
            <a:schemeClr val="bg1"/>
          </a:solidFill>
        </p:grpSpPr>
        <p:grpSp>
          <p:nvGrpSpPr>
            <p:cNvPr id="6" name="Group 3"/>
            <p:cNvGrpSpPr>
              <a:grpSpLocks/>
            </p:cNvGrpSpPr>
            <p:nvPr/>
          </p:nvGrpSpPr>
          <p:grpSpPr bwMode="auto">
            <a:xfrm>
              <a:off x="201" y="1523"/>
              <a:ext cx="3288" cy="2382"/>
              <a:chOff x="353" y="1523"/>
              <a:chExt cx="3288" cy="2382"/>
            </a:xfrm>
            <a:grpFill/>
          </p:grpSpPr>
          <p:graphicFrame>
            <p:nvGraphicFramePr>
              <p:cNvPr id="12" name="Object 4"/>
              <p:cNvGraphicFramePr>
                <a:graphicFrameLocks noChangeAspect="1"/>
              </p:cNvGraphicFramePr>
              <p:nvPr/>
            </p:nvGraphicFramePr>
            <p:xfrm>
              <a:off x="353" y="1523"/>
              <a:ext cx="3288" cy="2016"/>
            </p:xfrm>
            <a:graphic>
              <a:graphicData uri="http://schemas.openxmlformats.org/presentationml/2006/ole">
                <p:oleObj spid="_x0000_s299010" name="Chart" r:id="rId5" imgW="5715000" imgH="3314700" progId="Excel.Sheet.8">
                  <p:embed/>
                </p:oleObj>
              </a:graphicData>
            </a:graphic>
          </p:graphicFrame>
          <p:sp>
            <p:nvSpPr>
              <p:cNvPr id="13" name="Rectangle 5"/>
              <p:cNvSpPr>
                <a:spLocks noChangeArrowheads="1"/>
              </p:cNvSpPr>
              <p:nvPr/>
            </p:nvSpPr>
            <p:spPr bwMode="auto">
              <a:xfrm>
                <a:off x="786" y="1658"/>
                <a:ext cx="1016" cy="154"/>
              </a:xfrm>
              <a:prstGeom prst="rect">
                <a:avLst/>
              </a:prstGeom>
              <a:grpFill/>
              <a:ln w="9525" algn="ctr">
                <a:solidFill>
                  <a:schemeClr val="bg1"/>
                </a:solidFill>
                <a:miter lim="800000"/>
                <a:headEnd/>
                <a:tailEnd/>
              </a:ln>
              <a:effectLst/>
            </p:spPr>
            <p:txBody>
              <a:bodyPr wrap="none" anchor="ctr"/>
              <a:lstStyle/>
              <a:p>
                <a:endParaRPr lang="en-US"/>
              </a:p>
            </p:txBody>
          </p:sp>
          <p:grpSp>
            <p:nvGrpSpPr>
              <p:cNvPr id="7" name="Group 14"/>
              <p:cNvGrpSpPr>
                <a:grpSpLocks/>
              </p:cNvGrpSpPr>
              <p:nvPr/>
            </p:nvGrpSpPr>
            <p:grpSpPr bwMode="auto">
              <a:xfrm>
                <a:off x="682" y="2824"/>
                <a:ext cx="1986" cy="728"/>
                <a:chOff x="682" y="2824"/>
                <a:chExt cx="1986" cy="848"/>
              </a:xfrm>
              <a:grpFill/>
            </p:grpSpPr>
            <p:sp>
              <p:nvSpPr>
                <p:cNvPr id="18" name="Line 8"/>
                <p:cNvSpPr>
                  <a:spLocks noChangeShapeType="1"/>
                </p:cNvSpPr>
                <p:nvPr/>
              </p:nvSpPr>
              <p:spPr bwMode="auto">
                <a:xfrm flipV="1">
                  <a:off x="682" y="2824"/>
                  <a:ext cx="0" cy="840"/>
                </a:xfrm>
                <a:prstGeom prst="line">
                  <a:avLst/>
                </a:prstGeom>
                <a:grpFill/>
                <a:ln w="25400">
                  <a:solidFill>
                    <a:srgbClr val="009900"/>
                  </a:solidFill>
                  <a:round/>
                  <a:headEnd/>
                  <a:tailEnd type="stealth" w="med" len="lg"/>
                </a:ln>
                <a:effectLst/>
              </p:spPr>
              <p:txBody>
                <a:bodyPr/>
                <a:lstStyle/>
                <a:p>
                  <a:endParaRPr lang="en-US"/>
                </a:p>
              </p:txBody>
            </p:sp>
            <p:sp>
              <p:nvSpPr>
                <p:cNvPr id="19" name="Line 9"/>
                <p:cNvSpPr>
                  <a:spLocks noChangeShapeType="1"/>
                </p:cNvSpPr>
                <p:nvPr/>
              </p:nvSpPr>
              <p:spPr bwMode="auto">
                <a:xfrm flipV="1">
                  <a:off x="1675" y="2832"/>
                  <a:ext cx="0" cy="840"/>
                </a:xfrm>
                <a:prstGeom prst="line">
                  <a:avLst/>
                </a:prstGeom>
                <a:grpFill/>
                <a:ln w="25400">
                  <a:solidFill>
                    <a:srgbClr val="009900"/>
                  </a:solidFill>
                  <a:round/>
                  <a:headEnd/>
                  <a:tailEnd type="stealth" w="med" len="lg"/>
                </a:ln>
                <a:effectLst/>
              </p:spPr>
              <p:txBody>
                <a:bodyPr/>
                <a:lstStyle/>
                <a:p>
                  <a:endParaRPr lang="en-US"/>
                </a:p>
              </p:txBody>
            </p:sp>
            <p:sp>
              <p:nvSpPr>
                <p:cNvPr id="20" name="Line 10"/>
                <p:cNvSpPr>
                  <a:spLocks noChangeShapeType="1"/>
                </p:cNvSpPr>
                <p:nvPr/>
              </p:nvSpPr>
              <p:spPr bwMode="auto">
                <a:xfrm flipV="1">
                  <a:off x="2668" y="2832"/>
                  <a:ext cx="0" cy="840"/>
                </a:xfrm>
                <a:prstGeom prst="line">
                  <a:avLst/>
                </a:prstGeom>
                <a:grpFill/>
                <a:ln w="25400">
                  <a:solidFill>
                    <a:srgbClr val="009900"/>
                  </a:solidFill>
                  <a:round/>
                  <a:headEnd/>
                  <a:tailEnd type="stealth" w="med" len="lg"/>
                </a:ln>
                <a:effectLst/>
              </p:spPr>
              <p:txBody>
                <a:bodyPr/>
                <a:lstStyle/>
                <a:p>
                  <a:endParaRPr lang="en-US"/>
                </a:p>
              </p:txBody>
            </p:sp>
          </p:grpSp>
          <p:sp>
            <p:nvSpPr>
              <p:cNvPr id="16" name="Text Box 11"/>
              <p:cNvSpPr txBox="1">
                <a:spLocks noChangeArrowheads="1"/>
              </p:cNvSpPr>
              <p:nvPr/>
            </p:nvSpPr>
            <p:spPr bwMode="auto">
              <a:xfrm>
                <a:off x="537" y="3532"/>
                <a:ext cx="2512" cy="373"/>
              </a:xfrm>
              <a:prstGeom prst="rect">
                <a:avLst/>
              </a:prstGeom>
              <a:grpFill/>
              <a:ln w="9525" algn="ctr">
                <a:noFill/>
                <a:miter lim="800000"/>
                <a:headEnd/>
                <a:tailEnd/>
              </a:ln>
              <a:effectLst/>
            </p:spPr>
            <p:txBody>
              <a:bodyPr>
                <a:spAutoFit/>
              </a:bodyPr>
              <a:lstStyle/>
              <a:p>
                <a:pPr>
                  <a:spcBef>
                    <a:spcPct val="20000"/>
                  </a:spcBef>
                </a:pPr>
                <a:r>
                  <a:rPr lang="en-US" sz="1400" dirty="0">
                    <a:solidFill>
                      <a:srgbClr val="009900"/>
                    </a:solidFill>
                    <a:latin typeface="+mj-lt"/>
                  </a:rPr>
                  <a:t>Structure functions taken at </a:t>
                </a:r>
              </a:p>
              <a:p>
                <a:pPr>
                  <a:spcBef>
                    <a:spcPct val="20000"/>
                  </a:spcBef>
                </a:pPr>
                <a:r>
                  <a:rPr lang="en-US" sz="1400" dirty="0">
                    <a:solidFill>
                      <a:srgbClr val="009900"/>
                    </a:solidFill>
                    <a:latin typeface="+mj-lt"/>
                  </a:rPr>
                  <a:t>0h,              </a:t>
                </a:r>
                <a:r>
                  <a:rPr lang="hu-HU" sz="1400" dirty="0" smtClean="0">
                    <a:solidFill>
                      <a:srgbClr val="009900"/>
                    </a:solidFill>
                    <a:latin typeface="+mj-lt"/>
                  </a:rPr>
                  <a:t>   </a:t>
                </a:r>
                <a:r>
                  <a:rPr lang="en-US" sz="1400" dirty="0" smtClean="0">
                    <a:solidFill>
                      <a:srgbClr val="009900"/>
                    </a:solidFill>
                    <a:latin typeface="+mj-lt"/>
                  </a:rPr>
                  <a:t>    </a:t>
                </a:r>
                <a:r>
                  <a:rPr lang="en-US" sz="1400" dirty="0">
                    <a:solidFill>
                      <a:srgbClr val="009900"/>
                    </a:solidFill>
                    <a:latin typeface="+mj-lt"/>
                  </a:rPr>
                  <a:t>500h,            </a:t>
                </a:r>
                <a:r>
                  <a:rPr lang="hu-HU" sz="1400" dirty="0" smtClean="0">
                    <a:solidFill>
                      <a:srgbClr val="009900"/>
                    </a:solidFill>
                    <a:latin typeface="+mj-lt"/>
                  </a:rPr>
                  <a:t>     </a:t>
                </a:r>
                <a:r>
                  <a:rPr lang="en-US" sz="1400" dirty="0" smtClean="0">
                    <a:solidFill>
                      <a:srgbClr val="009900"/>
                    </a:solidFill>
                    <a:latin typeface="+mj-lt"/>
                  </a:rPr>
                  <a:t> 1000h</a:t>
                </a:r>
                <a:endParaRPr lang="hu-HU" sz="1400" dirty="0">
                  <a:solidFill>
                    <a:srgbClr val="009900"/>
                  </a:solidFill>
                  <a:latin typeface="+mj-lt"/>
                </a:endParaRPr>
              </a:p>
            </p:txBody>
          </p:sp>
          <p:sp>
            <p:nvSpPr>
              <p:cNvPr id="17" name="Text Box 12"/>
              <p:cNvSpPr txBox="1">
                <a:spLocks noChangeArrowheads="1"/>
              </p:cNvSpPr>
              <p:nvPr/>
            </p:nvSpPr>
            <p:spPr bwMode="auto">
              <a:xfrm>
                <a:off x="2184" y="1556"/>
                <a:ext cx="1264" cy="442"/>
              </a:xfrm>
              <a:prstGeom prst="rect">
                <a:avLst/>
              </a:prstGeom>
              <a:grpFill/>
              <a:ln w="9525" algn="ctr">
                <a:noFill/>
                <a:miter lim="800000"/>
                <a:headEnd/>
                <a:tailEnd/>
              </a:ln>
              <a:effectLst/>
            </p:spPr>
            <p:txBody>
              <a:bodyPr>
                <a:spAutoFit/>
              </a:bodyPr>
              <a:lstStyle/>
              <a:p>
                <a:pPr algn="ctr">
                  <a:lnSpc>
                    <a:spcPct val="100000"/>
                  </a:lnSpc>
                  <a:spcBef>
                    <a:spcPct val="50000"/>
                  </a:spcBef>
                </a:pPr>
                <a:r>
                  <a:rPr lang="en-US" sz="2000" dirty="0">
                    <a:solidFill>
                      <a:srgbClr val="4F2780"/>
                    </a:solidFill>
                    <a:latin typeface="+mn-lt"/>
                  </a:rPr>
                  <a:t>Relative luminous flux</a:t>
                </a:r>
                <a:endParaRPr lang="hu-HU" sz="2000" dirty="0">
                  <a:solidFill>
                    <a:srgbClr val="4F2780"/>
                  </a:solidFill>
                  <a:latin typeface="+mn-lt"/>
                </a:endParaRPr>
              </a:p>
            </p:txBody>
          </p:sp>
        </p:grpSp>
        <p:sp>
          <p:nvSpPr>
            <p:cNvPr id="11" name="Text Box 13"/>
            <p:cNvSpPr txBox="1">
              <a:spLocks noChangeArrowheads="1"/>
            </p:cNvSpPr>
            <p:nvPr/>
          </p:nvSpPr>
          <p:spPr bwMode="auto">
            <a:xfrm>
              <a:off x="2792" y="3328"/>
              <a:ext cx="576" cy="154"/>
            </a:xfrm>
            <a:prstGeom prst="rect">
              <a:avLst/>
            </a:prstGeom>
            <a:grpFill/>
            <a:ln w="9525" algn="ctr">
              <a:noFill/>
              <a:miter lim="800000"/>
              <a:headEnd/>
              <a:tailEnd/>
            </a:ln>
            <a:effectLst/>
          </p:spPr>
          <p:txBody>
            <a:bodyPr>
              <a:spAutoFit/>
            </a:bodyPr>
            <a:lstStyle/>
            <a:p>
              <a:pPr>
                <a:lnSpc>
                  <a:spcPct val="100000"/>
                </a:lnSpc>
                <a:spcBef>
                  <a:spcPct val="50000"/>
                </a:spcBef>
              </a:pPr>
              <a:r>
                <a:rPr lang="en-US" sz="1000">
                  <a:latin typeface="Arial" pitchFamily="34" charset="0"/>
                </a:rPr>
                <a:t>Time [h]</a:t>
              </a:r>
              <a:endParaRPr lang="hu-HU" sz="1000">
                <a:latin typeface="Arial" pitchFamily="34" charset="0"/>
              </a:endParaRPr>
            </a:p>
          </p:txBody>
        </p:sp>
      </p:grpSp>
      <p:grpSp>
        <p:nvGrpSpPr>
          <p:cNvPr id="8" name="Group 20"/>
          <p:cNvGrpSpPr>
            <a:grpSpLocks/>
          </p:cNvGrpSpPr>
          <p:nvPr/>
        </p:nvGrpSpPr>
        <p:grpSpPr bwMode="auto">
          <a:xfrm>
            <a:off x="1979614" y="2349152"/>
            <a:ext cx="7164389" cy="2735263"/>
            <a:chOff x="1247" y="1173"/>
            <a:chExt cx="4513" cy="1723"/>
          </a:xfrm>
        </p:grpSpPr>
        <p:sp>
          <p:nvSpPr>
            <p:cNvPr id="22" name="Oval 21"/>
            <p:cNvSpPr>
              <a:spLocks noChangeArrowheads="1"/>
            </p:cNvSpPr>
            <p:nvPr/>
          </p:nvSpPr>
          <p:spPr bwMode="auto">
            <a:xfrm>
              <a:off x="1247" y="2409"/>
              <a:ext cx="320" cy="352"/>
            </a:xfrm>
            <a:prstGeom prst="ellipse">
              <a:avLst/>
            </a:prstGeom>
            <a:noFill/>
            <a:ln w="38100" algn="ctr">
              <a:solidFill>
                <a:srgbClr val="FF0000"/>
              </a:solidFill>
              <a:round/>
              <a:headEnd/>
              <a:tailEnd/>
            </a:ln>
            <a:effectLst/>
          </p:spPr>
          <p:txBody>
            <a:bodyPr wrap="none" anchor="ctr"/>
            <a:lstStyle/>
            <a:p>
              <a:endParaRPr lang="en-US"/>
            </a:p>
          </p:txBody>
        </p:sp>
        <p:sp>
          <p:nvSpPr>
            <p:cNvPr id="23" name="Oval 22"/>
            <p:cNvSpPr>
              <a:spLocks noChangeArrowheads="1"/>
            </p:cNvSpPr>
            <p:nvPr/>
          </p:nvSpPr>
          <p:spPr bwMode="auto">
            <a:xfrm>
              <a:off x="5352" y="1853"/>
              <a:ext cx="408" cy="1043"/>
            </a:xfrm>
            <a:prstGeom prst="ellipse">
              <a:avLst/>
            </a:prstGeom>
            <a:noFill/>
            <a:ln w="38100" algn="ctr">
              <a:solidFill>
                <a:srgbClr val="FF0000"/>
              </a:solidFill>
              <a:round/>
              <a:headEnd/>
              <a:tailEnd/>
            </a:ln>
            <a:effectLst/>
          </p:spPr>
          <p:txBody>
            <a:bodyPr wrap="none" anchor="ctr"/>
            <a:lstStyle/>
            <a:p>
              <a:endParaRPr lang="en-US"/>
            </a:p>
          </p:txBody>
        </p:sp>
        <p:sp>
          <p:nvSpPr>
            <p:cNvPr id="24" name="Text Box 23"/>
            <p:cNvSpPr txBox="1">
              <a:spLocks noChangeArrowheads="1"/>
            </p:cNvSpPr>
            <p:nvPr/>
          </p:nvSpPr>
          <p:spPr bwMode="auto">
            <a:xfrm>
              <a:off x="3496" y="1173"/>
              <a:ext cx="2112" cy="756"/>
            </a:xfrm>
            <a:prstGeom prst="rect">
              <a:avLst/>
            </a:prstGeom>
            <a:noFill/>
            <a:ln w="9525" algn="ctr">
              <a:noFill/>
              <a:miter lim="800000"/>
              <a:headEnd/>
              <a:tailEnd/>
            </a:ln>
            <a:effectLst/>
          </p:spPr>
          <p:txBody>
            <a:bodyPr>
              <a:spAutoFit/>
            </a:bodyPr>
            <a:lstStyle/>
            <a:p>
              <a:pPr algn="ctr">
                <a:lnSpc>
                  <a:spcPct val="100000"/>
                </a:lnSpc>
                <a:spcBef>
                  <a:spcPct val="50000"/>
                </a:spcBef>
              </a:pPr>
              <a:r>
                <a:rPr lang="en-US" sz="1800" dirty="0" err="1" smtClean="0">
                  <a:solidFill>
                    <a:srgbClr val="FF0000"/>
                  </a:solidFill>
                  <a:latin typeface="+mn-lt"/>
                </a:rPr>
                <a:t>Ligh</a:t>
              </a:r>
              <a:r>
                <a:rPr lang="hu-HU" sz="1800" dirty="0" smtClean="0">
                  <a:solidFill>
                    <a:srgbClr val="FF0000"/>
                  </a:solidFill>
                  <a:latin typeface="+mn-lt"/>
                </a:rPr>
                <a:t>t</a:t>
              </a:r>
              <a:r>
                <a:rPr lang="en-US" sz="1800" dirty="0" smtClean="0">
                  <a:solidFill>
                    <a:srgbClr val="FF0000"/>
                  </a:solidFill>
                  <a:latin typeface="+mn-lt"/>
                </a:rPr>
                <a:t> </a:t>
              </a:r>
              <a:r>
                <a:rPr lang="en-US" sz="1800" dirty="0">
                  <a:solidFill>
                    <a:srgbClr val="FF0000"/>
                  </a:solidFill>
                  <a:latin typeface="+mn-lt"/>
                </a:rPr>
                <a:t>output drop likely due to increased </a:t>
              </a:r>
              <a:r>
                <a:rPr lang="en-US" sz="1800" dirty="0" err="1">
                  <a:solidFill>
                    <a:srgbClr val="FF0000"/>
                  </a:solidFill>
                  <a:latin typeface="+mn-lt"/>
                </a:rPr>
                <a:t>R</a:t>
              </a:r>
              <a:r>
                <a:rPr lang="en-US" sz="1800" baseline="-25000" dirty="0" err="1">
                  <a:solidFill>
                    <a:srgbClr val="FF0000"/>
                  </a:solidFill>
                  <a:latin typeface="+mn-lt"/>
                </a:rPr>
                <a:t>th</a:t>
              </a:r>
              <a:r>
                <a:rPr lang="en-US" sz="1800" dirty="0">
                  <a:solidFill>
                    <a:srgbClr val="FF0000"/>
                  </a:solidFill>
                  <a:latin typeface="+mn-lt"/>
                </a:rPr>
                <a:t> caused by TIM degradation, not by LED degradation</a:t>
              </a:r>
              <a:endParaRPr lang="hu-HU" sz="1800" dirty="0">
                <a:solidFill>
                  <a:srgbClr val="FF0000"/>
                </a:solidFill>
                <a:latin typeface="+mn-lt"/>
              </a:endParaRPr>
            </a:p>
          </p:txBody>
        </p:sp>
      </p:grpSp>
      <p:grpSp>
        <p:nvGrpSpPr>
          <p:cNvPr id="9" name="Group 17"/>
          <p:cNvGrpSpPr>
            <a:grpSpLocks/>
          </p:cNvGrpSpPr>
          <p:nvPr/>
        </p:nvGrpSpPr>
        <p:grpSpPr bwMode="auto">
          <a:xfrm>
            <a:off x="5483225" y="3619500"/>
            <a:ext cx="2768600" cy="2400300"/>
            <a:chOff x="3448" y="2400"/>
            <a:chExt cx="1744" cy="1512"/>
          </a:xfrm>
        </p:grpSpPr>
        <p:sp>
          <p:nvSpPr>
            <p:cNvPr id="27" name="Text Box 18"/>
            <p:cNvSpPr txBox="1">
              <a:spLocks noChangeArrowheads="1"/>
            </p:cNvSpPr>
            <p:nvPr/>
          </p:nvSpPr>
          <p:spPr bwMode="auto">
            <a:xfrm>
              <a:off x="3448" y="2745"/>
              <a:ext cx="1432" cy="442"/>
            </a:xfrm>
            <a:prstGeom prst="rect">
              <a:avLst/>
            </a:prstGeom>
            <a:noFill/>
            <a:ln w="9525" algn="ctr">
              <a:noFill/>
              <a:miter lim="800000"/>
              <a:headEnd/>
              <a:tailEnd/>
            </a:ln>
            <a:effectLst/>
          </p:spPr>
          <p:txBody>
            <a:bodyPr>
              <a:spAutoFit/>
            </a:bodyPr>
            <a:lstStyle/>
            <a:p>
              <a:pPr algn="ctr">
                <a:lnSpc>
                  <a:spcPct val="100000"/>
                </a:lnSpc>
                <a:spcBef>
                  <a:spcPct val="50000"/>
                </a:spcBef>
              </a:pPr>
              <a:r>
                <a:rPr lang="en-US" sz="2000" dirty="0">
                  <a:solidFill>
                    <a:srgbClr val="4F2780"/>
                  </a:solidFill>
                  <a:latin typeface="Arial" pitchFamily="34" charset="0"/>
                </a:rPr>
                <a:t>No change inside the LED package</a:t>
              </a:r>
              <a:endParaRPr lang="hu-HU" sz="2000" dirty="0">
                <a:solidFill>
                  <a:srgbClr val="4F2780"/>
                </a:solidFill>
                <a:latin typeface="Arial" pitchFamily="34" charset="0"/>
              </a:endParaRPr>
            </a:p>
          </p:txBody>
        </p:sp>
        <p:sp>
          <p:nvSpPr>
            <p:cNvPr id="28" name="Line 19"/>
            <p:cNvSpPr>
              <a:spLocks noChangeShapeType="1"/>
            </p:cNvSpPr>
            <p:nvPr/>
          </p:nvSpPr>
          <p:spPr bwMode="auto">
            <a:xfrm>
              <a:off x="5192" y="2400"/>
              <a:ext cx="0" cy="1512"/>
            </a:xfrm>
            <a:prstGeom prst="line">
              <a:avLst/>
            </a:prstGeom>
            <a:noFill/>
            <a:ln w="25400">
              <a:solidFill>
                <a:srgbClr val="371178"/>
              </a:solidFill>
              <a:round/>
              <a:headEnd/>
              <a:tailEnd/>
            </a:ln>
            <a:effectLst/>
          </p:spPr>
          <p:txBody>
            <a:bodyPr/>
            <a:lstStyle/>
            <a:p>
              <a:endParaRPr lang="en-US"/>
            </a:p>
          </p:txBody>
        </p:sp>
      </p:grpSp>
      <p:sp>
        <p:nvSpPr>
          <p:cNvPr id="29" name="TextBox 28"/>
          <p:cNvSpPr txBox="1"/>
          <p:nvPr/>
        </p:nvSpPr>
        <p:spPr>
          <a:xfrm>
            <a:off x="683568" y="3140968"/>
            <a:ext cx="2304256" cy="553998"/>
          </a:xfrm>
          <a:prstGeom prst="rect">
            <a:avLst/>
          </a:prstGeom>
          <a:solidFill>
            <a:schemeClr val="bg1"/>
          </a:solidFill>
          <a:ln w="3175">
            <a:solidFill>
              <a:schemeClr val="tx1"/>
            </a:solidFill>
          </a:ln>
        </p:spPr>
        <p:txBody>
          <a:bodyPr wrap="square" rtlCol="0">
            <a:spAutoFit/>
          </a:bodyPr>
          <a:lstStyle/>
          <a:p>
            <a:r>
              <a:rPr lang="hu-HU" sz="1400" dirty="0" smtClean="0"/>
              <a:t>Vendor O. 350 mA</a:t>
            </a:r>
          </a:p>
          <a:p>
            <a:endParaRPr lang="en-US" sz="1600" dirty="0"/>
          </a:p>
        </p:txBody>
      </p:sp>
      <p:sp>
        <p:nvSpPr>
          <p:cNvPr id="26" name="Footer Placeholder 3"/>
          <p:cNvSpPr>
            <a:spLocks noGrp="1"/>
          </p:cNvSpPr>
          <p:nvPr>
            <p:ph type="ftr" sz="quarter" idx="10"/>
          </p:nvPr>
        </p:nvSpPr>
        <p:spPr>
          <a:xfrm>
            <a:off x="381000" y="6626225"/>
            <a:ext cx="2889250" cy="231775"/>
          </a:xfrm>
        </p:spPr>
        <p:txBody>
          <a:bodyPr/>
          <a:lstStyle/>
          <a:p>
            <a:pPr>
              <a:defRPr/>
            </a:pPr>
            <a:r>
              <a:rPr lang="en-US" dirty="0" smtClean="0"/>
              <a:t>VVA, MicReD Technology update, December 2011</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1" y="3600450"/>
            <a:ext cx="4505326" cy="3019425"/>
            <a:chOff x="3045" y="1371"/>
            <a:chExt cx="2471" cy="1539"/>
          </a:xfrm>
        </p:grpSpPr>
        <p:graphicFrame>
          <p:nvGraphicFramePr>
            <p:cNvPr id="2050" name="Object 2"/>
            <p:cNvGraphicFramePr>
              <a:graphicFrameLocks/>
            </p:cNvGraphicFramePr>
            <p:nvPr/>
          </p:nvGraphicFramePr>
          <p:xfrm>
            <a:off x="3378" y="1371"/>
            <a:ext cx="2138" cy="1539"/>
          </p:xfrm>
          <a:graphic>
            <a:graphicData uri="http://schemas.openxmlformats.org/presentationml/2006/ole">
              <p:oleObj spid="_x0000_s300034" name="Photo Editor Photo" r:id="rId4" imgW="3123810" imgH="2247619" progId="">
                <p:embed/>
              </p:oleObj>
            </a:graphicData>
          </a:graphic>
        </p:graphicFrame>
        <p:sp>
          <p:nvSpPr>
            <p:cNvPr id="2056" name="Line 6"/>
            <p:cNvSpPr>
              <a:spLocks noChangeShapeType="1"/>
            </p:cNvSpPr>
            <p:nvPr/>
          </p:nvSpPr>
          <p:spPr bwMode="auto">
            <a:xfrm>
              <a:off x="3360" y="2620"/>
              <a:ext cx="209" cy="47"/>
            </a:xfrm>
            <a:prstGeom prst="line">
              <a:avLst/>
            </a:prstGeom>
            <a:noFill/>
            <a:ln w="15875">
              <a:solidFill>
                <a:srgbClr val="4F2780"/>
              </a:solidFill>
              <a:round/>
              <a:headEnd/>
              <a:tailEnd type="stealth" w="med" len="lg"/>
            </a:ln>
          </p:spPr>
          <p:txBody>
            <a:bodyPr lIns="0" rIns="0"/>
            <a:lstStyle/>
            <a:p>
              <a:endParaRPr lang="en-US"/>
            </a:p>
          </p:txBody>
        </p:sp>
        <p:sp>
          <p:nvSpPr>
            <p:cNvPr id="2057" name="Line 7"/>
            <p:cNvSpPr>
              <a:spLocks noChangeShapeType="1"/>
            </p:cNvSpPr>
            <p:nvPr/>
          </p:nvSpPr>
          <p:spPr bwMode="auto">
            <a:xfrm flipH="1">
              <a:off x="3594" y="2568"/>
              <a:ext cx="274" cy="63"/>
            </a:xfrm>
            <a:prstGeom prst="line">
              <a:avLst/>
            </a:prstGeom>
            <a:noFill/>
            <a:ln w="15875">
              <a:solidFill>
                <a:srgbClr val="4F2780"/>
              </a:solidFill>
              <a:round/>
              <a:headEnd/>
              <a:tailEnd type="stealth" w="med" len="lg"/>
            </a:ln>
          </p:spPr>
          <p:txBody>
            <a:bodyPr lIns="0" rIns="0"/>
            <a:lstStyle/>
            <a:p>
              <a:endParaRPr lang="en-US"/>
            </a:p>
          </p:txBody>
        </p:sp>
        <p:sp>
          <p:nvSpPr>
            <p:cNvPr id="2058" name="Line 8"/>
            <p:cNvSpPr>
              <a:spLocks noChangeShapeType="1"/>
            </p:cNvSpPr>
            <p:nvPr/>
          </p:nvSpPr>
          <p:spPr bwMode="auto">
            <a:xfrm flipV="1">
              <a:off x="3360" y="2364"/>
              <a:ext cx="273" cy="115"/>
            </a:xfrm>
            <a:prstGeom prst="line">
              <a:avLst/>
            </a:prstGeom>
            <a:noFill/>
            <a:ln w="15875">
              <a:solidFill>
                <a:srgbClr val="4F2780"/>
              </a:solidFill>
              <a:round/>
              <a:headEnd/>
              <a:tailEnd type="stealth" w="med" len="lg"/>
            </a:ln>
          </p:spPr>
          <p:txBody>
            <a:bodyPr lIns="0" rIns="0"/>
            <a:lstStyle/>
            <a:p>
              <a:endParaRPr lang="en-US"/>
            </a:p>
          </p:txBody>
        </p:sp>
        <p:sp>
          <p:nvSpPr>
            <p:cNvPr id="2059" name="Line 9"/>
            <p:cNvSpPr>
              <a:spLocks noChangeShapeType="1"/>
            </p:cNvSpPr>
            <p:nvPr/>
          </p:nvSpPr>
          <p:spPr bwMode="auto">
            <a:xfrm flipH="1" flipV="1">
              <a:off x="3731" y="2348"/>
              <a:ext cx="377" cy="122"/>
            </a:xfrm>
            <a:prstGeom prst="line">
              <a:avLst/>
            </a:prstGeom>
            <a:noFill/>
            <a:ln w="15875">
              <a:solidFill>
                <a:srgbClr val="4F2780"/>
              </a:solidFill>
              <a:round/>
              <a:headEnd/>
              <a:tailEnd type="stealth" w="med" len="lg"/>
            </a:ln>
          </p:spPr>
          <p:txBody>
            <a:bodyPr lIns="0" rIns="0"/>
            <a:lstStyle/>
            <a:p>
              <a:endParaRPr lang="en-US"/>
            </a:p>
          </p:txBody>
        </p:sp>
        <p:sp>
          <p:nvSpPr>
            <p:cNvPr id="2060" name="Line 10"/>
            <p:cNvSpPr>
              <a:spLocks noChangeShapeType="1"/>
            </p:cNvSpPr>
            <p:nvPr/>
          </p:nvSpPr>
          <p:spPr bwMode="auto">
            <a:xfrm flipH="1">
              <a:off x="4060" y="1982"/>
              <a:ext cx="168" cy="0"/>
            </a:xfrm>
            <a:prstGeom prst="line">
              <a:avLst/>
            </a:prstGeom>
            <a:noFill/>
            <a:ln w="15875">
              <a:solidFill>
                <a:srgbClr val="4F2780"/>
              </a:solidFill>
              <a:round/>
              <a:headEnd/>
              <a:tailEnd type="stealth" w="med" len="lg"/>
            </a:ln>
          </p:spPr>
          <p:txBody>
            <a:bodyPr lIns="0" rIns="0"/>
            <a:lstStyle/>
            <a:p>
              <a:endParaRPr lang="en-US"/>
            </a:p>
          </p:txBody>
        </p:sp>
        <p:sp>
          <p:nvSpPr>
            <p:cNvPr id="2061" name="Line 11"/>
            <p:cNvSpPr>
              <a:spLocks noChangeShapeType="1"/>
            </p:cNvSpPr>
            <p:nvPr/>
          </p:nvSpPr>
          <p:spPr bwMode="auto">
            <a:xfrm flipV="1">
              <a:off x="4802" y="1730"/>
              <a:ext cx="125" cy="230"/>
            </a:xfrm>
            <a:prstGeom prst="line">
              <a:avLst/>
            </a:prstGeom>
            <a:noFill/>
            <a:ln w="15875">
              <a:solidFill>
                <a:srgbClr val="4F2780"/>
              </a:solidFill>
              <a:round/>
              <a:headEnd/>
              <a:tailEnd type="stealth" w="med" len="lg"/>
            </a:ln>
          </p:spPr>
          <p:txBody>
            <a:bodyPr lIns="0" rIns="0"/>
            <a:lstStyle/>
            <a:p>
              <a:endParaRPr lang="en-US"/>
            </a:p>
          </p:txBody>
        </p:sp>
        <p:sp>
          <p:nvSpPr>
            <p:cNvPr id="2062" name="Line 12"/>
            <p:cNvSpPr>
              <a:spLocks noChangeShapeType="1"/>
            </p:cNvSpPr>
            <p:nvPr/>
          </p:nvSpPr>
          <p:spPr bwMode="auto">
            <a:xfrm flipV="1">
              <a:off x="5253" y="1639"/>
              <a:ext cx="140" cy="279"/>
            </a:xfrm>
            <a:prstGeom prst="line">
              <a:avLst/>
            </a:prstGeom>
            <a:noFill/>
            <a:ln w="15875">
              <a:solidFill>
                <a:srgbClr val="4F2780"/>
              </a:solidFill>
              <a:round/>
              <a:headEnd/>
              <a:tailEnd type="stealth" w="med" len="lg"/>
            </a:ln>
          </p:spPr>
          <p:txBody>
            <a:bodyPr lIns="0" rIns="0"/>
            <a:lstStyle/>
            <a:p>
              <a:endParaRPr lang="en-US"/>
            </a:p>
          </p:txBody>
        </p:sp>
        <p:sp>
          <p:nvSpPr>
            <p:cNvPr id="2063" name="Text Box 13"/>
            <p:cNvSpPr txBox="1">
              <a:spLocks noChangeArrowheads="1"/>
            </p:cNvSpPr>
            <p:nvPr/>
          </p:nvSpPr>
          <p:spPr bwMode="auto">
            <a:xfrm>
              <a:off x="3045" y="2554"/>
              <a:ext cx="274" cy="141"/>
            </a:xfrm>
            <a:prstGeom prst="rect">
              <a:avLst/>
            </a:prstGeom>
            <a:noFill/>
            <a:ln w="9525" algn="ctr">
              <a:noFill/>
              <a:miter lim="800000"/>
              <a:headEnd/>
              <a:tailEnd/>
            </a:ln>
          </p:spPr>
          <p:txBody>
            <a:bodyPr lIns="0" rIns="0">
              <a:spAutoFit/>
            </a:bodyPr>
            <a:lstStyle/>
            <a:p>
              <a:pPr marL="342900" indent="-342900" algn="r">
                <a:spcBef>
                  <a:spcPct val="50000"/>
                </a:spcBef>
                <a:buClr>
                  <a:srgbClr val="D5262B"/>
                </a:buClr>
                <a:buSzPct val="80000"/>
                <a:buFont typeface="Arial" pitchFamily="34" charset="0"/>
                <a:buNone/>
              </a:pPr>
              <a:r>
                <a:rPr lang="hu-HU" sz="1200" b="1" dirty="0">
                  <a:solidFill>
                    <a:srgbClr val="4F2780"/>
                  </a:solidFill>
                  <a:latin typeface="Arial" pitchFamily="34" charset="0"/>
                </a:rPr>
                <a:t>Chip</a:t>
              </a:r>
            </a:p>
          </p:txBody>
        </p:sp>
        <p:sp>
          <p:nvSpPr>
            <p:cNvPr id="2064" name="Text Box 14"/>
            <p:cNvSpPr txBox="1">
              <a:spLocks noChangeArrowheads="1"/>
            </p:cNvSpPr>
            <p:nvPr/>
          </p:nvSpPr>
          <p:spPr bwMode="auto">
            <a:xfrm>
              <a:off x="3878" y="2489"/>
              <a:ext cx="212" cy="141"/>
            </a:xfrm>
            <a:prstGeom prst="rect">
              <a:avLst/>
            </a:prstGeom>
            <a:noFill/>
            <a:ln w="9525" algn="ctr">
              <a:noFill/>
              <a:miter lim="800000"/>
              <a:headEnd/>
              <a:tailEnd/>
            </a:ln>
          </p:spPr>
          <p:txBody>
            <a:bodyPr lIns="0" rIns="0">
              <a:spAutoFit/>
            </a:bodyPr>
            <a:lstStyle/>
            <a:p>
              <a:pPr marL="342900" indent="-342900">
                <a:spcBef>
                  <a:spcPct val="50000"/>
                </a:spcBef>
                <a:buClr>
                  <a:srgbClr val="D5262B"/>
                </a:buClr>
                <a:buSzPct val="80000"/>
                <a:buFont typeface="Arial" pitchFamily="34" charset="0"/>
                <a:buNone/>
              </a:pPr>
              <a:r>
                <a:rPr lang="hu-HU" sz="1200" b="1" dirty="0">
                  <a:solidFill>
                    <a:srgbClr val="4F2780"/>
                  </a:solidFill>
                  <a:latin typeface="Arial" pitchFamily="34" charset="0"/>
                </a:rPr>
                <a:t>DA</a:t>
              </a:r>
            </a:p>
          </p:txBody>
        </p:sp>
        <p:sp>
          <p:nvSpPr>
            <p:cNvPr id="2065" name="Text Box 15"/>
            <p:cNvSpPr txBox="1">
              <a:spLocks noChangeArrowheads="1"/>
            </p:cNvSpPr>
            <p:nvPr/>
          </p:nvSpPr>
          <p:spPr bwMode="auto">
            <a:xfrm>
              <a:off x="3046" y="2395"/>
              <a:ext cx="274" cy="141"/>
            </a:xfrm>
            <a:prstGeom prst="rect">
              <a:avLst/>
            </a:prstGeom>
            <a:noFill/>
            <a:ln w="9525" algn="ctr">
              <a:noFill/>
              <a:miter lim="800000"/>
              <a:headEnd/>
              <a:tailEnd/>
            </a:ln>
          </p:spPr>
          <p:txBody>
            <a:bodyPr lIns="0" rIns="0">
              <a:spAutoFit/>
            </a:bodyPr>
            <a:lstStyle/>
            <a:p>
              <a:pPr marL="342900" indent="-342900" algn="r">
                <a:spcBef>
                  <a:spcPct val="50000"/>
                </a:spcBef>
                <a:buClr>
                  <a:srgbClr val="D5262B"/>
                </a:buClr>
                <a:buSzPct val="80000"/>
                <a:buFont typeface="Arial" pitchFamily="34" charset="0"/>
                <a:buNone/>
              </a:pPr>
              <a:r>
                <a:rPr lang="hu-HU" sz="1200" b="1" dirty="0" err="1">
                  <a:solidFill>
                    <a:srgbClr val="4F2780"/>
                  </a:solidFill>
                  <a:latin typeface="Arial" pitchFamily="34" charset="0"/>
                </a:rPr>
                <a:t>Cu</a:t>
              </a:r>
              <a:endParaRPr lang="hu-HU" sz="1200" b="1" dirty="0">
                <a:solidFill>
                  <a:srgbClr val="4F2780"/>
                </a:solidFill>
                <a:latin typeface="Arial" pitchFamily="34" charset="0"/>
              </a:endParaRPr>
            </a:p>
          </p:txBody>
        </p:sp>
        <p:sp>
          <p:nvSpPr>
            <p:cNvPr id="2066" name="Text Box 17"/>
            <p:cNvSpPr txBox="1">
              <a:spLocks noChangeArrowheads="1"/>
            </p:cNvSpPr>
            <p:nvPr/>
          </p:nvSpPr>
          <p:spPr bwMode="auto">
            <a:xfrm>
              <a:off x="4126" y="2395"/>
              <a:ext cx="437" cy="141"/>
            </a:xfrm>
            <a:prstGeom prst="rect">
              <a:avLst/>
            </a:prstGeom>
            <a:noFill/>
            <a:ln w="9525" algn="ctr">
              <a:noFill/>
              <a:miter lim="800000"/>
              <a:headEnd/>
              <a:tailEnd/>
            </a:ln>
          </p:spPr>
          <p:txBody>
            <a:bodyPr lIns="0" rIns="0">
              <a:spAutoFit/>
            </a:bodyPr>
            <a:lstStyle/>
            <a:p>
              <a:pPr marL="342900" indent="-342900">
                <a:spcBef>
                  <a:spcPct val="50000"/>
                </a:spcBef>
                <a:buClr>
                  <a:srgbClr val="D5262B"/>
                </a:buClr>
                <a:buSzPct val="80000"/>
                <a:buFont typeface="Arial" pitchFamily="34" charset="0"/>
                <a:buNone/>
              </a:pPr>
              <a:r>
                <a:rPr lang="hu-HU" sz="1200" b="1" dirty="0" err="1">
                  <a:solidFill>
                    <a:srgbClr val="4F2780"/>
                  </a:solidFill>
                  <a:latin typeface="Arial" pitchFamily="34" charset="0"/>
                </a:rPr>
                <a:t>Insulator</a:t>
              </a:r>
              <a:endParaRPr lang="hu-HU" sz="1200" b="1" dirty="0">
                <a:solidFill>
                  <a:srgbClr val="4F2780"/>
                </a:solidFill>
                <a:latin typeface="Arial" pitchFamily="34" charset="0"/>
              </a:endParaRPr>
            </a:p>
          </p:txBody>
        </p:sp>
        <p:sp>
          <p:nvSpPr>
            <p:cNvPr id="2067" name="Text Box 18"/>
            <p:cNvSpPr txBox="1">
              <a:spLocks noChangeArrowheads="1"/>
            </p:cNvSpPr>
            <p:nvPr/>
          </p:nvSpPr>
          <p:spPr bwMode="auto">
            <a:xfrm>
              <a:off x="4616" y="1938"/>
              <a:ext cx="321" cy="220"/>
            </a:xfrm>
            <a:prstGeom prst="rect">
              <a:avLst/>
            </a:prstGeom>
            <a:noFill/>
            <a:ln w="9525" algn="ctr">
              <a:noFill/>
              <a:miter lim="800000"/>
              <a:headEnd/>
              <a:tailEnd/>
            </a:ln>
          </p:spPr>
          <p:txBody>
            <a:bodyPr wrap="square" lIns="0" rIns="0">
              <a:spAutoFit/>
            </a:bodyPr>
            <a:lstStyle/>
            <a:p>
              <a:pPr marL="342900" indent="-342900">
                <a:spcBef>
                  <a:spcPct val="50000"/>
                </a:spcBef>
                <a:buClr>
                  <a:srgbClr val="D5262B"/>
                </a:buClr>
                <a:buSzPct val="80000"/>
                <a:buFont typeface="Arial" pitchFamily="34" charset="0"/>
                <a:buNone/>
              </a:pPr>
              <a:r>
                <a:rPr lang="hu-HU" sz="1100" b="1" dirty="0" err="1">
                  <a:solidFill>
                    <a:srgbClr val="4F2780"/>
                  </a:solidFill>
                  <a:latin typeface="Arial" pitchFamily="34" charset="0"/>
                </a:rPr>
                <a:t>Aver</a:t>
              </a:r>
              <a:r>
                <a:rPr lang="en-US" sz="1100" b="1" dirty="0" smtClean="0">
                  <a:solidFill>
                    <a:srgbClr val="4F2780"/>
                  </a:solidFill>
                  <a:latin typeface="Arial" pitchFamily="34" charset="0"/>
                </a:rPr>
                <a:t>age </a:t>
              </a:r>
              <a:r>
                <a:rPr lang="hu-HU" sz="1100" b="1" dirty="0" err="1">
                  <a:solidFill>
                    <a:srgbClr val="4F2780"/>
                  </a:solidFill>
                  <a:latin typeface="Arial" pitchFamily="34" charset="0"/>
                </a:rPr>
                <a:t>Al</a:t>
              </a:r>
              <a:endParaRPr lang="hu-HU" sz="1100" b="1" dirty="0">
                <a:solidFill>
                  <a:srgbClr val="4F2780"/>
                </a:solidFill>
                <a:latin typeface="Arial" pitchFamily="34" charset="0"/>
              </a:endParaRPr>
            </a:p>
          </p:txBody>
        </p:sp>
        <p:sp>
          <p:nvSpPr>
            <p:cNvPr id="2068" name="Text Box 30"/>
            <p:cNvSpPr txBox="1">
              <a:spLocks noChangeArrowheads="1"/>
            </p:cNvSpPr>
            <p:nvPr/>
          </p:nvSpPr>
          <p:spPr bwMode="auto">
            <a:xfrm>
              <a:off x="4145" y="1873"/>
              <a:ext cx="531" cy="220"/>
            </a:xfrm>
            <a:prstGeom prst="rect">
              <a:avLst/>
            </a:prstGeom>
            <a:noFill/>
            <a:ln w="9525">
              <a:noFill/>
              <a:miter lim="800000"/>
              <a:headEnd/>
              <a:tailEnd/>
            </a:ln>
          </p:spPr>
          <p:txBody>
            <a:bodyPr>
              <a:spAutoFit/>
            </a:bodyPr>
            <a:lstStyle/>
            <a:p>
              <a:pPr>
                <a:spcBef>
                  <a:spcPct val="50000"/>
                </a:spcBef>
              </a:pPr>
              <a:r>
                <a:rPr lang="en-US" sz="1100" b="1" dirty="0">
                  <a:solidFill>
                    <a:srgbClr val="4F2780"/>
                  </a:solidFill>
                  <a:latin typeface="Arial" pitchFamily="34" charset="0"/>
                </a:rPr>
                <a:t>Minimum Al</a:t>
              </a:r>
              <a:endParaRPr lang="hu-HU" sz="1100" b="1" dirty="0">
                <a:solidFill>
                  <a:srgbClr val="4F2780"/>
                </a:solidFill>
                <a:latin typeface="Arial" pitchFamily="34" charset="0"/>
              </a:endParaRPr>
            </a:p>
          </p:txBody>
        </p:sp>
        <p:sp>
          <p:nvSpPr>
            <p:cNvPr id="2069" name="Text Box 31"/>
            <p:cNvSpPr txBox="1">
              <a:spLocks noChangeArrowheads="1"/>
            </p:cNvSpPr>
            <p:nvPr/>
          </p:nvSpPr>
          <p:spPr bwMode="auto">
            <a:xfrm>
              <a:off x="4915" y="1900"/>
              <a:ext cx="543" cy="220"/>
            </a:xfrm>
            <a:prstGeom prst="rect">
              <a:avLst/>
            </a:prstGeom>
            <a:noFill/>
            <a:ln w="9525">
              <a:noFill/>
              <a:miter lim="800000"/>
              <a:headEnd/>
              <a:tailEnd/>
            </a:ln>
          </p:spPr>
          <p:txBody>
            <a:bodyPr wrap="square">
              <a:spAutoFit/>
            </a:bodyPr>
            <a:lstStyle/>
            <a:p>
              <a:pPr algn="ctr">
                <a:spcBef>
                  <a:spcPct val="50000"/>
                </a:spcBef>
              </a:pPr>
              <a:r>
                <a:rPr lang="en-US" sz="1100" b="1" dirty="0">
                  <a:solidFill>
                    <a:srgbClr val="4F2780"/>
                  </a:solidFill>
                  <a:latin typeface="Arial" pitchFamily="34" charset="0"/>
                </a:rPr>
                <a:t>Maximum Al</a:t>
              </a:r>
              <a:endParaRPr lang="hu-HU" sz="1100" b="1" dirty="0">
                <a:solidFill>
                  <a:srgbClr val="4F2780"/>
                </a:solidFill>
                <a:latin typeface="Arial" pitchFamily="34" charset="0"/>
              </a:endParaRPr>
            </a:p>
          </p:txBody>
        </p:sp>
      </p:grpSp>
      <p:pic>
        <p:nvPicPr>
          <p:cNvPr id="2054" name="Picture 33"/>
          <p:cNvPicPr>
            <a:picLocks noChangeAspect="1" noChangeArrowheads="1"/>
          </p:cNvPicPr>
          <p:nvPr/>
        </p:nvPicPr>
        <p:blipFill>
          <a:blip r:embed="rId5" cstate="email"/>
          <a:srcRect/>
          <a:stretch>
            <a:fillRect/>
          </a:stretch>
        </p:blipFill>
        <p:spPr bwMode="auto">
          <a:xfrm>
            <a:off x="513819" y="1184275"/>
            <a:ext cx="4049643" cy="2563535"/>
          </a:xfrm>
          <a:prstGeom prst="rect">
            <a:avLst/>
          </a:prstGeom>
          <a:noFill/>
          <a:ln w="9525">
            <a:solidFill>
              <a:srgbClr val="C0C0C0"/>
            </a:solidFill>
            <a:miter lim="800000"/>
            <a:headEnd/>
            <a:tailEnd/>
          </a:ln>
        </p:spPr>
      </p:pic>
      <p:sp>
        <p:nvSpPr>
          <p:cNvPr id="29" name="Title 1"/>
          <p:cNvSpPr>
            <a:spLocks/>
          </p:cNvSpPr>
          <p:nvPr/>
        </p:nvSpPr>
        <p:spPr bwMode="auto">
          <a:xfrm>
            <a:off x="0" y="0"/>
            <a:ext cx="9144000" cy="1066800"/>
          </a:xfrm>
          <a:prstGeom prst="rect">
            <a:avLst/>
          </a:prstGeom>
          <a:noFill/>
          <a:ln w="9525">
            <a:noFill/>
            <a:miter lim="800000"/>
            <a:headEnd/>
            <a:tailEnd/>
          </a:ln>
        </p:spPr>
        <p:txBody>
          <a:bodyPr lIns="457200" rIns="457200" anchor="b"/>
          <a:lstStyle/>
          <a:p>
            <a:pPr algn="l" eaLnBrk="0" hangingPunct="0"/>
            <a:r>
              <a:rPr lang="en-US" sz="2800" b="1" dirty="0">
                <a:solidFill>
                  <a:schemeClr val="tx2"/>
                </a:solidFill>
              </a:rPr>
              <a:t>Helping  Manufacturers: </a:t>
            </a:r>
            <a:br>
              <a:rPr lang="en-US" sz="2800" b="1" dirty="0">
                <a:solidFill>
                  <a:schemeClr val="tx2"/>
                </a:solidFill>
              </a:rPr>
            </a:br>
            <a:r>
              <a:rPr lang="en-US" sz="2800" b="1" dirty="0">
                <a:solidFill>
                  <a:schemeClr val="tx2"/>
                </a:solidFill>
              </a:rPr>
              <a:t>Samsung - IGBT for Driving a Motor</a:t>
            </a:r>
          </a:p>
        </p:txBody>
      </p:sp>
      <p:sp>
        <p:nvSpPr>
          <p:cNvPr id="25"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26"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5</a:t>
            </a:fld>
            <a:endParaRPr lang="en-US" dirty="0"/>
          </a:p>
        </p:txBody>
      </p:sp>
      <p:pic>
        <p:nvPicPr>
          <p:cNvPr id="24" name="Picture 1"/>
          <p:cNvPicPr>
            <a:picLocks noChangeAspect="1" noChangeArrowheads="1"/>
          </p:cNvPicPr>
          <p:nvPr/>
        </p:nvPicPr>
        <p:blipFill>
          <a:blip r:embed="rId6" cstate="email"/>
          <a:srcRect/>
          <a:stretch>
            <a:fillRect/>
          </a:stretch>
        </p:blipFill>
        <p:spPr bwMode="auto">
          <a:xfrm>
            <a:off x="5179355" y="1448715"/>
            <a:ext cx="3673125" cy="2891330"/>
          </a:xfrm>
          <a:prstGeom prst="rect">
            <a:avLst/>
          </a:prstGeom>
          <a:noFill/>
          <a:ln w="317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cap="none" dirty="0" smtClean="0"/>
              <a:t>Case study: </a:t>
            </a:r>
            <a:br>
              <a:rPr lang="en-US" cap="none" dirty="0" smtClean="0"/>
            </a:br>
            <a:r>
              <a:rPr lang="en-US" cap="none" dirty="0" smtClean="0"/>
              <a:t>Thermal Interface Material testing In Situ</a:t>
            </a:r>
            <a:endParaRPr lang="en-US" cap="none" dirty="0"/>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26225"/>
            <a:ext cx="2889250" cy="231775"/>
          </a:xfrm>
        </p:spPr>
        <p:txBody>
          <a:bodyPr/>
          <a:lstStyle/>
          <a:p>
            <a:pPr>
              <a:defRPr/>
            </a:pPr>
            <a:r>
              <a:rPr lang="en-US" smtClean="0"/>
              <a:t>Your Initials, Presentation Title, Month Year</a:t>
            </a:r>
            <a:endParaRPr lang="en-US" dirty="0"/>
          </a:p>
        </p:txBody>
      </p:sp>
      <p:sp>
        <p:nvSpPr>
          <p:cNvPr id="5" name="Slide Number Placeholder 4"/>
          <p:cNvSpPr>
            <a:spLocks noGrp="1"/>
          </p:cNvSpPr>
          <p:nvPr>
            <p:ph type="sldNum" sz="quarter" idx="4294967295"/>
          </p:nvPr>
        </p:nvSpPr>
        <p:spPr>
          <a:xfrm>
            <a:off x="0" y="6626225"/>
            <a:ext cx="381000" cy="228600"/>
          </a:xfrm>
        </p:spPr>
        <p:txBody>
          <a:bodyPr/>
          <a:lstStyle/>
          <a:p>
            <a:pPr>
              <a:defRPr/>
            </a:pPr>
            <a:fld id="{439C17A9-4FB9-4737-85B9-E3897950B66B}" type="slidenum">
              <a:rPr lang="en-US" smtClean="0"/>
              <a:pPr>
                <a:defRPr/>
              </a:pPr>
              <a:t>50</a:t>
            </a:fld>
            <a:endParaRPr lang="en-US"/>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7B4316C3-244B-4FF1-BFBC-B5E4B42ADEAD}" type="slidenum">
              <a:rPr lang="en-GB"/>
              <a:pPr/>
              <a:t>51</a:t>
            </a:fld>
            <a:endParaRPr lang="en-GB"/>
          </a:p>
        </p:txBody>
      </p:sp>
      <p:sp>
        <p:nvSpPr>
          <p:cNvPr id="3460098" name="Rectangle 2"/>
          <p:cNvSpPr>
            <a:spLocks noGrp="1" noChangeArrowheads="1"/>
          </p:cNvSpPr>
          <p:nvPr>
            <p:ph type="title"/>
          </p:nvPr>
        </p:nvSpPr>
        <p:spPr/>
        <p:txBody>
          <a:bodyPr/>
          <a:lstStyle/>
          <a:p>
            <a:r>
              <a:rPr lang="en-US"/>
              <a:t>Board prepared for testing</a:t>
            </a:r>
            <a:endParaRPr lang="hu-HU"/>
          </a:p>
        </p:txBody>
      </p:sp>
      <p:pic>
        <p:nvPicPr>
          <p:cNvPr id="3460100" name="Picture 4"/>
          <p:cNvPicPr>
            <a:picLocks noChangeAspect="1" noChangeArrowheads="1"/>
          </p:cNvPicPr>
          <p:nvPr/>
        </p:nvPicPr>
        <p:blipFill>
          <a:blip r:embed="rId3"/>
          <a:srcRect/>
          <a:stretch>
            <a:fillRect/>
          </a:stretch>
        </p:blipFill>
        <p:spPr bwMode="auto">
          <a:xfrm>
            <a:off x="193676" y="1158936"/>
            <a:ext cx="8053178" cy="5356164"/>
          </a:xfrm>
          <a:prstGeom prst="rect">
            <a:avLst/>
          </a:prstGeom>
          <a:noFill/>
          <a:ln w="25400" algn="ctr">
            <a:noFill/>
            <a:miter lim="800000"/>
            <a:headEnd/>
            <a:tailEnd/>
          </a:ln>
          <a:effectLst/>
        </p:spPr>
      </p:pic>
      <p:grpSp>
        <p:nvGrpSpPr>
          <p:cNvPr id="2" name="Group 7"/>
          <p:cNvGrpSpPr>
            <a:grpSpLocks/>
          </p:cNvGrpSpPr>
          <p:nvPr/>
        </p:nvGrpSpPr>
        <p:grpSpPr bwMode="auto">
          <a:xfrm>
            <a:off x="3531978" y="1846053"/>
            <a:ext cx="4456082" cy="3740749"/>
            <a:chOff x="2502" y="918"/>
            <a:chExt cx="2939" cy="2498"/>
          </a:xfrm>
        </p:grpSpPr>
        <p:sp>
          <p:nvSpPr>
            <p:cNvPr id="3460101" name="Oval 5"/>
            <p:cNvSpPr>
              <a:spLocks noChangeArrowheads="1"/>
            </p:cNvSpPr>
            <p:nvPr/>
          </p:nvSpPr>
          <p:spPr bwMode="auto">
            <a:xfrm>
              <a:off x="2502" y="918"/>
              <a:ext cx="2367" cy="1143"/>
            </a:xfrm>
            <a:prstGeom prst="ellipse">
              <a:avLst/>
            </a:prstGeom>
            <a:noFill/>
            <a:ln w="57150" algn="ctr">
              <a:solidFill>
                <a:srgbClr val="FF0000"/>
              </a:solidFill>
              <a:round/>
              <a:headEnd/>
              <a:tailEnd/>
            </a:ln>
            <a:effectLst/>
          </p:spPr>
          <p:txBody>
            <a:bodyPr lIns="0" tIns="0" rIns="0" bIns="0" anchor="ctr">
              <a:spAutoFit/>
            </a:bodyPr>
            <a:lstStyle/>
            <a:p>
              <a:endParaRPr lang="en-US"/>
            </a:p>
          </p:txBody>
        </p:sp>
        <p:sp>
          <p:nvSpPr>
            <p:cNvPr id="3460102" name="Oval 6"/>
            <p:cNvSpPr>
              <a:spLocks noChangeArrowheads="1"/>
            </p:cNvSpPr>
            <p:nvPr/>
          </p:nvSpPr>
          <p:spPr bwMode="auto">
            <a:xfrm>
              <a:off x="4694" y="2741"/>
              <a:ext cx="747" cy="675"/>
            </a:xfrm>
            <a:prstGeom prst="ellipse">
              <a:avLst/>
            </a:prstGeom>
            <a:noFill/>
            <a:ln w="57150" algn="ctr">
              <a:solidFill>
                <a:srgbClr val="FFFF00"/>
              </a:solidFill>
              <a:round/>
              <a:headEnd/>
              <a:tailEnd/>
            </a:ln>
            <a:effectLst/>
          </p:spPr>
          <p:txBody>
            <a:bodyPr lIns="0" tIns="0" rIns="0" bIns="0" anchor="ctr">
              <a:spAutoFit/>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68CAF023-4768-40E5-931E-825BEEFF6C9B}" type="slidenum">
              <a:rPr lang="en-GB"/>
              <a:pPr/>
              <a:t>52</a:t>
            </a:fld>
            <a:endParaRPr lang="en-GB"/>
          </a:p>
        </p:txBody>
      </p:sp>
      <p:sp>
        <p:nvSpPr>
          <p:cNvPr id="3459074" name="Rectangle 2"/>
          <p:cNvSpPr>
            <a:spLocks noGrp="1" noChangeArrowheads="1"/>
          </p:cNvSpPr>
          <p:nvPr>
            <p:ph type="title"/>
          </p:nvPr>
        </p:nvSpPr>
        <p:spPr/>
        <p:txBody>
          <a:bodyPr/>
          <a:lstStyle/>
          <a:p>
            <a:r>
              <a:rPr lang="en-US"/>
              <a:t>Test stand for in-situ TIM measurement </a:t>
            </a:r>
            <a:endParaRPr lang="hu-HU"/>
          </a:p>
        </p:txBody>
      </p:sp>
      <p:pic>
        <p:nvPicPr>
          <p:cNvPr id="3459076" name="Picture 4"/>
          <p:cNvPicPr>
            <a:picLocks noChangeAspect="1" noChangeArrowheads="1"/>
          </p:cNvPicPr>
          <p:nvPr/>
        </p:nvPicPr>
        <p:blipFill>
          <a:blip r:embed="rId3"/>
          <a:srcRect/>
          <a:stretch>
            <a:fillRect/>
          </a:stretch>
        </p:blipFill>
        <p:spPr bwMode="auto">
          <a:xfrm>
            <a:off x="508958" y="1188971"/>
            <a:ext cx="8039820" cy="4864166"/>
          </a:xfrm>
          <a:prstGeom prst="rect">
            <a:avLst/>
          </a:prstGeom>
          <a:noFill/>
          <a:ln w="25400" algn="ctr">
            <a:noFill/>
            <a:miter lim="800000"/>
            <a:headEnd/>
            <a:tailEnd/>
          </a:ln>
          <a:effectLst/>
        </p:spPr>
      </p:pic>
      <p:sp>
        <p:nvSpPr>
          <p:cNvPr id="3459077" name="Text Box 5"/>
          <p:cNvSpPr txBox="1">
            <a:spLocks noChangeArrowheads="1"/>
          </p:cNvSpPr>
          <p:nvPr/>
        </p:nvSpPr>
        <p:spPr bwMode="auto">
          <a:xfrm>
            <a:off x="951062" y="1405567"/>
            <a:ext cx="3171825" cy="762000"/>
          </a:xfrm>
          <a:prstGeom prst="rect">
            <a:avLst/>
          </a:prstGeom>
          <a:noFill/>
          <a:ln w="25400" algn="ctr">
            <a:noFill/>
            <a:miter lim="800000"/>
            <a:headEnd/>
            <a:tailEnd/>
          </a:ln>
          <a:effectLst/>
        </p:spPr>
        <p:txBody>
          <a:bodyPr lIns="0" tIns="0" rIns="0" bIns="0">
            <a:spAutoFit/>
          </a:bodyPr>
          <a:lstStyle/>
          <a:p>
            <a:r>
              <a:rPr lang="en-US" sz="2000" dirty="0"/>
              <a:t>Pressure control</a:t>
            </a:r>
          </a:p>
          <a:p>
            <a:r>
              <a:rPr lang="en-US" sz="2000" dirty="0"/>
              <a:t>No BLT control</a:t>
            </a:r>
            <a:endParaRPr lang="hu-HU" sz="2000"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882F48-6BF3-4670-B785-C9DF1D609DD8}" type="slidenum">
              <a:rPr lang="en-GB"/>
              <a:pPr/>
              <a:t>53</a:t>
            </a:fld>
            <a:endParaRPr lang="en-GB"/>
          </a:p>
        </p:txBody>
      </p:sp>
      <p:sp>
        <p:nvSpPr>
          <p:cNvPr id="3461122" name="Rectangle 2"/>
          <p:cNvSpPr>
            <a:spLocks noGrp="1" noChangeArrowheads="1"/>
          </p:cNvSpPr>
          <p:nvPr>
            <p:ph type="title"/>
          </p:nvPr>
        </p:nvSpPr>
        <p:spPr/>
        <p:txBody>
          <a:bodyPr/>
          <a:lstStyle/>
          <a:p>
            <a:r>
              <a:rPr lang="en-US"/>
              <a:t>Ready to launch</a:t>
            </a:r>
            <a:endParaRPr lang="hu-HU"/>
          </a:p>
        </p:txBody>
      </p:sp>
      <p:pic>
        <p:nvPicPr>
          <p:cNvPr id="3461124" name="Picture 4"/>
          <p:cNvPicPr>
            <a:picLocks noChangeAspect="1" noChangeArrowheads="1"/>
          </p:cNvPicPr>
          <p:nvPr/>
        </p:nvPicPr>
        <p:blipFill>
          <a:blip r:embed="rId3"/>
          <a:srcRect/>
          <a:stretch>
            <a:fillRect/>
          </a:stretch>
        </p:blipFill>
        <p:spPr bwMode="auto">
          <a:xfrm>
            <a:off x="1066800" y="1181819"/>
            <a:ext cx="6491492" cy="5363443"/>
          </a:xfrm>
          <a:prstGeom prst="rect">
            <a:avLst/>
          </a:prstGeom>
          <a:noFill/>
          <a:ln w="25400" algn="ctr">
            <a:noFill/>
            <a:miter lim="800000"/>
            <a:headEnd/>
            <a:tailEnd/>
          </a:ln>
          <a:effectLst/>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50E28D2A-9D64-4B2E-BC13-7E711C81D1BF}" type="slidenum">
              <a:rPr lang="en-GB"/>
              <a:pPr/>
              <a:t>54</a:t>
            </a:fld>
            <a:endParaRPr lang="en-GB"/>
          </a:p>
        </p:txBody>
      </p:sp>
      <p:sp>
        <p:nvSpPr>
          <p:cNvPr id="3473410" name="Rectangle 2"/>
          <p:cNvSpPr>
            <a:spLocks noGrp="1" noChangeArrowheads="1"/>
          </p:cNvSpPr>
          <p:nvPr>
            <p:ph type="title"/>
          </p:nvPr>
        </p:nvSpPr>
        <p:spPr/>
        <p:txBody>
          <a:bodyPr/>
          <a:lstStyle/>
          <a:p>
            <a:r>
              <a:rPr lang="en-US" dirty="0"/>
              <a:t>Zth, </a:t>
            </a:r>
            <a:r>
              <a:rPr lang="en-US" dirty="0" smtClean="0"/>
              <a:t>comparison</a:t>
            </a:r>
            <a:br>
              <a:rPr lang="en-US" dirty="0" smtClean="0"/>
            </a:br>
            <a:endParaRPr lang="hu-HU" dirty="0"/>
          </a:p>
        </p:txBody>
      </p:sp>
      <p:pic>
        <p:nvPicPr>
          <p:cNvPr id="3473414" name="Picture 6"/>
          <p:cNvPicPr>
            <a:picLocks noChangeAspect="1" noChangeArrowheads="1"/>
          </p:cNvPicPr>
          <p:nvPr/>
        </p:nvPicPr>
        <p:blipFill>
          <a:blip r:embed="rId3"/>
          <a:srcRect/>
          <a:stretch>
            <a:fillRect/>
          </a:stretch>
        </p:blipFill>
        <p:spPr bwMode="auto">
          <a:xfrm>
            <a:off x="912813" y="912813"/>
            <a:ext cx="6940550" cy="4713287"/>
          </a:xfrm>
          <a:prstGeom prst="rect">
            <a:avLst/>
          </a:prstGeom>
          <a:noFill/>
        </p:spPr>
      </p:pic>
      <p:pic>
        <p:nvPicPr>
          <p:cNvPr id="3473415" name="Picture 7"/>
          <p:cNvPicPr>
            <a:picLocks noChangeAspect="1" noChangeArrowheads="1"/>
          </p:cNvPicPr>
          <p:nvPr/>
        </p:nvPicPr>
        <p:blipFill>
          <a:blip r:embed="rId4"/>
          <a:srcRect/>
          <a:stretch>
            <a:fillRect/>
          </a:stretch>
        </p:blipFill>
        <p:spPr bwMode="auto">
          <a:xfrm>
            <a:off x="912813" y="912813"/>
            <a:ext cx="6940550" cy="4713287"/>
          </a:xfrm>
          <a:prstGeom prst="rect">
            <a:avLst/>
          </a:prstGeom>
          <a:noFill/>
        </p:spPr>
      </p:pic>
      <p:pic>
        <p:nvPicPr>
          <p:cNvPr id="3473416" name="Picture 8"/>
          <p:cNvPicPr>
            <a:picLocks noChangeAspect="1" noChangeArrowheads="1"/>
          </p:cNvPicPr>
          <p:nvPr/>
        </p:nvPicPr>
        <p:blipFill>
          <a:blip r:embed="rId5"/>
          <a:srcRect/>
          <a:stretch>
            <a:fillRect/>
          </a:stretch>
        </p:blipFill>
        <p:spPr bwMode="auto">
          <a:xfrm>
            <a:off x="912813" y="912813"/>
            <a:ext cx="6940550" cy="4713287"/>
          </a:xfrm>
          <a:prstGeom prst="rect">
            <a:avLst/>
          </a:prstGeom>
          <a:noFill/>
        </p:spPr>
      </p:pic>
      <p:pic>
        <p:nvPicPr>
          <p:cNvPr id="3473417" name="Picture 9"/>
          <p:cNvPicPr>
            <a:picLocks noChangeAspect="1" noChangeArrowheads="1"/>
          </p:cNvPicPr>
          <p:nvPr/>
        </p:nvPicPr>
        <p:blipFill>
          <a:blip r:embed="rId6"/>
          <a:srcRect/>
          <a:stretch>
            <a:fillRect/>
          </a:stretch>
        </p:blipFill>
        <p:spPr bwMode="auto">
          <a:xfrm>
            <a:off x="912813" y="912813"/>
            <a:ext cx="6940550" cy="4713287"/>
          </a:xfrm>
          <a:prstGeom prst="rect">
            <a:avLst/>
          </a:prstGeom>
          <a:noFill/>
        </p:spPr>
      </p:pic>
      <p:pic>
        <p:nvPicPr>
          <p:cNvPr id="3473418" name="Picture 10"/>
          <p:cNvPicPr>
            <a:picLocks noChangeAspect="1" noChangeArrowheads="1"/>
          </p:cNvPicPr>
          <p:nvPr/>
        </p:nvPicPr>
        <p:blipFill>
          <a:blip r:embed="rId7"/>
          <a:srcRect/>
          <a:stretch>
            <a:fillRect/>
          </a:stretch>
        </p:blipFill>
        <p:spPr bwMode="auto">
          <a:xfrm>
            <a:off x="912813" y="912813"/>
            <a:ext cx="6940550" cy="4713287"/>
          </a:xfrm>
          <a:prstGeom prst="rect">
            <a:avLst/>
          </a:prstGeom>
          <a:noFill/>
        </p:spPr>
      </p:pic>
      <p:sp>
        <p:nvSpPr>
          <p:cNvPr id="3473419" name="Text Box 11"/>
          <p:cNvSpPr txBox="1">
            <a:spLocks noChangeArrowheads="1"/>
          </p:cNvSpPr>
          <p:nvPr/>
        </p:nvSpPr>
        <p:spPr bwMode="auto">
          <a:xfrm>
            <a:off x="414338" y="5343525"/>
            <a:ext cx="2600325" cy="609600"/>
          </a:xfrm>
          <a:prstGeom prst="rect">
            <a:avLst/>
          </a:prstGeom>
          <a:noFill/>
          <a:ln w="25400" algn="ctr">
            <a:noFill/>
            <a:miter lim="800000"/>
            <a:headEnd/>
            <a:tailEnd/>
          </a:ln>
          <a:effectLst/>
        </p:spPr>
        <p:txBody>
          <a:bodyPr lIns="0" tIns="0" rIns="0" bIns="0">
            <a:spAutoFit/>
          </a:bodyPr>
          <a:lstStyle/>
          <a:p>
            <a:pPr algn="l"/>
            <a:r>
              <a:rPr lang="en-US" sz="2000" b="0"/>
              <a:t>No change at any pressure</a:t>
            </a:r>
            <a:endParaRPr lang="hu-HU" sz="2000" b="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3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73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734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734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73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34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5CB206AA-31EE-446A-A059-3EAB57B6C60E}" type="slidenum">
              <a:rPr lang="en-GB"/>
              <a:pPr/>
              <a:t>55</a:t>
            </a:fld>
            <a:endParaRPr lang="en-GB"/>
          </a:p>
        </p:txBody>
      </p:sp>
      <p:grpSp>
        <p:nvGrpSpPr>
          <p:cNvPr id="2" name="Group 15"/>
          <p:cNvGrpSpPr>
            <a:grpSpLocks/>
          </p:cNvGrpSpPr>
          <p:nvPr/>
        </p:nvGrpSpPr>
        <p:grpSpPr bwMode="auto">
          <a:xfrm>
            <a:off x="854075" y="1147313"/>
            <a:ext cx="7901736" cy="5503959"/>
            <a:chOff x="1338" y="2159"/>
            <a:chExt cx="9219" cy="5617"/>
          </a:xfrm>
        </p:grpSpPr>
        <p:pic>
          <p:nvPicPr>
            <p:cNvPr id="3474448" name="Picture 16"/>
            <p:cNvPicPr>
              <a:picLocks noChangeAspect="1" noChangeArrowheads="1"/>
            </p:cNvPicPr>
            <p:nvPr/>
          </p:nvPicPr>
          <p:blipFill>
            <a:blip r:embed="rId3"/>
            <a:srcRect t="4553" b="5464"/>
            <a:stretch>
              <a:fillRect/>
            </a:stretch>
          </p:blipFill>
          <p:spPr bwMode="auto">
            <a:xfrm>
              <a:off x="1338" y="2159"/>
              <a:ext cx="9219" cy="5617"/>
            </a:xfrm>
            <a:prstGeom prst="rect">
              <a:avLst/>
            </a:prstGeom>
            <a:noFill/>
            <a:ln w="9525">
              <a:noFill/>
              <a:miter lim="800000"/>
              <a:headEnd/>
              <a:tailEnd/>
            </a:ln>
          </p:spPr>
        </p:pic>
        <p:grpSp>
          <p:nvGrpSpPr>
            <p:cNvPr id="3" name="Group 17"/>
            <p:cNvGrpSpPr>
              <a:grpSpLocks/>
            </p:cNvGrpSpPr>
            <p:nvPr/>
          </p:nvGrpSpPr>
          <p:grpSpPr bwMode="auto">
            <a:xfrm>
              <a:off x="4666" y="3665"/>
              <a:ext cx="1735" cy="1516"/>
              <a:chOff x="4666" y="3665"/>
              <a:chExt cx="1735" cy="1516"/>
            </a:xfrm>
          </p:grpSpPr>
          <p:sp>
            <p:nvSpPr>
              <p:cNvPr id="3474450" name="Text Box 18"/>
              <p:cNvSpPr txBox="1">
                <a:spLocks noChangeArrowheads="1"/>
              </p:cNvSpPr>
              <p:nvPr/>
            </p:nvSpPr>
            <p:spPr bwMode="auto">
              <a:xfrm>
                <a:off x="5475" y="3665"/>
                <a:ext cx="926" cy="412"/>
              </a:xfrm>
              <a:prstGeom prst="rect">
                <a:avLst/>
              </a:prstGeom>
              <a:solidFill>
                <a:srgbClr val="FFFFFF"/>
              </a:solidFill>
              <a:ln w="9525">
                <a:noFill/>
                <a:miter lim="800000"/>
                <a:headEnd/>
                <a:tailEnd/>
              </a:ln>
            </p:spPr>
            <p:txBody>
              <a:bodyPr/>
              <a:lstStyle/>
              <a:p>
                <a:pPr algn="l"/>
                <a:r>
                  <a:rPr lang="en-US" altLang="ja-JP" sz="1200" b="0">
                    <a:latin typeface="Times New Roman" pitchFamily="18" charset="0"/>
                    <a:ea typeface="Batang" pitchFamily="18" charset="-127"/>
                  </a:rPr>
                  <a:t>grease</a:t>
                </a:r>
                <a:endParaRPr lang="hu-HU" sz="2000" b="0"/>
              </a:p>
            </p:txBody>
          </p:sp>
          <p:sp>
            <p:nvSpPr>
              <p:cNvPr id="3474451" name="Line 19"/>
              <p:cNvSpPr>
                <a:spLocks noChangeShapeType="1"/>
              </p:cNvSpPr>
              <p:nvPr/>
            </p:nvSpPr>
            <p:spPr bwMode="auto">
              <a:xfrm flipV="1">
                <a:off x="4666" y="3986"/>
                <a:ext cx="862" cy="1195"/>
              </a:xfrm>
              <a:prstGeom prst="line">
                <a:avLst/>
              </a:prstGeom>
              <a:noFill/>
              <a:ln w="12700">
                <a:solidFill>
                  <a:srgbClr val="000000"/>
                </a:solidFill>
                <a:round/>
                <a:headEnd type="triangle" w="med" len="med"/>
                <a:tailEnd/>
              </a:ln>
            </p:spPr>
            <p:txBody>
              <a:bodyPr/>
              <a:lstStyle/>
              <a:p>
                <a:endParaRPr lang="en-US"/>
              </a:p>
            </p:txBody>
          </p:sp>
        </p:grpSp>
        <p:grpSp>
          <p:nvGrpSpPr>
            <p:cNvPr id="4" name="Group 20"/>
            <p:cNvGrpSpPr>
              <a:grpSpLocks/>
            </p:cNvGrpSpPr>
            <p:nvPr/>
          </p:nvGrpSpPr>
          <p:grpSpPr bwMode="auto">
            <a:xfrm>
              <a:off x="4859" y="5272"/>
              <a:ext cx="1080" cy="1267"/>
              <a:chOff x="4859" y="5272"/>
              <a:chExt cx="1080" cy="1267"/>
            </a:xfrm>
          </p:grpSpPr>
          <p:sp>
            <p:nvSpPr>
              <p:cNvPr id="3474453" name="Line 21"/>
              <p:cNvSpPr>
                <a:spLocks noChangeShapeType="1"/>
              </p:cNvSpPr>
              <p:nvPr/>
            </p:nvSpPr>
            <p:spPr bwMode="auto">
              <a:xfrm>
                <a:off x="4859" y="5272"/>
                <a:ext cx="798" cy="953"/>
              </a:xfrm>
              <a:prstGeom prst="line">
                <a:avLst/>
              </a:prstGeom>
              <a:noFill/>
              <a:ln w="12700">
                <a:solidFill>
                  <a:srgbClr val="0000FF"/>
                </a:solidFill>
                <a:round/>
                <a:headEnd type="triangle" w="med" len="med"/>
                <a:tailEnd/>
              </a:ln>
            </p:spPr>
            <p:txBody>
              <a:bodyPr/>
              <a:lstStyle/>
              <a:p>
                <a:endParaRPr lang="en-US"/>
              </a:p>
            </p:txBody>
          </p:sp>
          <p:sp>
            <p:nvSpPr>
              <p:cNvPr id="3474454" name="Text Box 22"/>
              <p:cNvSpPr txBox="1">
                <a:spLocks noChangeArrowheads="1"/>
              </p:cNvSpPr>
              <p:nvPr/>
            </p:nvSpPr>
            <p:spPr bwMode="auto">
              <a:xfrm>
                <a:off x="5309" y="6127"/>
                <a:ext cx="630" cy="412"/>
              </a:xfrm>
              <a:prstGeom prst="rect">
                <a:avLst/>
              </a:prstGeom>
              <a:solidFill>
                <a:srgbClr val="FFFFFF"/>
              </a:solidFill>
              <a:ln w="9525">
                <a:noFill/>
                <a:miter lim="800000"/>
                <a:headEnd/>
                <a:tailEnd/>
              </a:ln>
            </p:spPr>
            <p:txBody>
              <a:bodyPr/>
              <a:lstStyle/>
              <a:p>
                <a:pPr algn="l"/>
                <a:r>
                  <a:rPr lang="en-US" altLang="ja-JP" sz="1200" b="0">
                    <a:solidFill>
                      <a:srgbClr val="0000FF"/>
                    </a:solidFill>
                    <a:latin typeface="Times New Roman" pitchFamily="18" charset="0"/>
                    <a:ea typeface="Batang" pitchFamily="18" charset="-127"/>
                  </a:rPr>
                  <a:t>foil</a:t>
                </a:r>
                <a:endParaRPr lang="hu-HU" sz="2000" b="0"/>
              </a:p>
            </p:txBody>
          </p:sp>
        </p:grpSp>
        <p:grpSp>
          <p:nvGrpSpPr>
            <p:cNvPr id="5" name="Group 23"/>
            <p:cNvGrpSpPr>
              <a:grpSpLocks/>
            </p:cNvGrpSpPr>
            <p:nvPr/>
          </p:nvGrpSpPr>
          <p:grpSpPr bwMode="auto">
            <a:xfrm>
              <a:off x="4186" y="5499"/>
              <a:ext cx="630" cy="945"/>
              <a:chOff x="4186" y="5499"/>
              <a:chExt cx="630" cy="945"/>
            </a:xfrm>
          </p:grpSpPr>
          <p:sp>
            <p:nvSpPr>
              <p:cNvPr id="3474456" name="Line 24"/>
              <p:cNvSpPr>
                <a:spLocks noChangeShapeType="1"/>
              </p:cNvSpPr>
              <p:nvPr/>
            </p:nvSpPr>
            <p:spPr bwMode="auto">
              <a:xfrm flipH="1">
                <a:off x="4457" y="5499"/>
                <a:ext cx="295" cy="593"/>
              </a:xfrm>
              <a:prstGeom prst="line">
                <a:avLst/>
              </a:prstGeom>
              <a:noFill/>
              <a:ln w="12700">
                <a:solidFill>
                  <a:srgbClr val="FF0000"/>
                </a:solidFill>
                <a:round/>
                <a:headEnd type="triangle" w="med" len="med"/>
                <a:tailEnd/>
              </a:ln>
            </p:spPr>
            <p:txBody>
              <a:bodyPr/>
              <a:lstStyle/>
              <a:p>
                <a:endParaRPr lang="en-US"/>
              </a:p>
            </p:txBody>
          </p:sp>
          <p:sp>
            <p:nvSpPr>
              <p:cNvPr id="3474457" name="Text Box 25"/>
              <p:cNvSpPr txBox="1">
                <a:spLocks noChangeArrowheads="1"/>
              </p:cNvSpPr>
              <p:nvPr/>
            </p:nvSpPr>
            <p:spPr bwMode="auto">
              <a:xfrm>
                <a:off x="4186" y="6032"/>
                <a:ext cx="630" cy="412"/>
              </a:xfrm>
              <a:prstGeom prst="rect">
                <a:avLst/>
              </a:prstGeom>
              <a:solidFill>
                <a:srgbClr val="FFFFFF"/>
              </a:solidFill>
              <a:ln w="9525">
                <a:noFill/>
                <a:miter lim="800000"/>
                <a:headEnd/>
                <a:tailEnd/>
              </a:ln>
            </p:spPr>
            <p:txBody>
              <a:bodyPr/>
              <a:lstStyle/>
              <a:p>
                <a:pPr algn="l"/>
                <a:r>
                  <a:rPr lang="en-US" altLang="ja-JP" sz="1200" b="0">
                    <a:solidFill>
                      <a:srgbClr val="FF0000"/>
                    </a:solidFill>
                    <a:latin typeface="Times New Roman" pitchFamily="18" charset="0"/>
                    <a:ea typeface="Batang" pitchFamily="18" charset="-127"/>
                  </a:rPr>
                  <a:t>air</a:t>
                </a:r>
                <a:endParaRPr lang="hu-HU" sz="2000" b="0"/>
              </a:p>
            </p:txBody>
          </p:sp>
        </p:grpSp>
      </p:grpSp>
      <p:sp>
        <p:nvSpPr>
          <p:cNvPr id="3474434" name="Rectangle 2"/>
          <p:cNvSpPr>
            <a:spLocks noGrp="1" noChangeArrowheads="1"/>
          </p:cNvSpPr>
          <p:nvPr>
            <p:ph type="title"/>
          </p:nvPr>
        </p:nvSpPr>
        <p:spPr>
          <a:xfrm>
            <a:off x="0" y="707332"/>
            <a:ext cx="9144000" cy="759125"/>
          </a:xfrm>
        </p:spPr>
        <p:txBody>
          <a:bodyPr/>
          <a:lstStyle/>
          <a:p>
            <a:r>
              <a:rPr lang="en-US" dirty="0"/>
              <a:t>Cumulative structure </a:t>
            </a:r>
            <a:r>
              <a:rPr lang="en-US" dirty="0" smtClean="0"/>
              <a:t>functions, </a:t>
            </a:r>
            <a:br>
              <a:rPr lang="en-US" dirty="0" smtClean="0"/>
            </a:br>
            <a:r>
              <a:rPr lang="en-US" dirty="0" smtClean="0"/>
              <a:t>all materials, all pressures</a:t>
            </a:r>
            <a:br>
              <a:rPr lang="en-US" dirty="0" smtClean="0"/>
            </a:br>
            <a:r>
              <a:rPr lang="en-US" dirty="0" smtClean="0"/>
              <a:t> </a:t>
            </a:r>
            <a:endParaRPr lang="hu-HU" dirty="0"/>
          </a:p>
        </p:txBody>
      </p:sp>
      <p:sp>
        <p:nvSpPr>
          <p:cNvPr id="3474458" name="Text Box 26"/>
          <p:cNvSpPr txBox="1">
            <a:spLocks noChangeArrowheads="1"/>
          </p:cNvSpPr>
          <p:nvPr/>
        </p:nvSpPr>
        <p:spPr bwMode="auto">
          <a:xfrm>
            <a:off x="214313" y="3643313"/>
            <a:ext cx="3014662" cy="615553"/>
          </a:xfrm>
          <a:prstGeom prst="rect">
            <a:avLst/>
          </a:prstGeom>
          <a:solidFill>
            <a:schemeClr val="bg1"/>
          </a:solidFill>
          <a:ln w="25400" algn="ctr">
            <a:noFill/>
            <a:miter lim="800000"/>
            <a:headEnd/>
            <a:tailEnd/>
          </a:ln>
          <a:effectLst/>
        </p:spPr>
        <p:txBody>
          <a:bodyPr lIns="0" tIns="0" rIns="0" bIns="0">
            <a:spAutoFit/>
          </a:bodyPr>
          <a:lstStyle/>
          <a:p>
            <a:r>
              <a:rPr lang="en-US" sz="2000" dirty="0"/>
              <a:t>Grease at high pressure performs best</a:t>
            </a:r>
            <a:endParaRPr lang="hu-HU" sz="2000" dirty="0"/>
          </a:p>
        </p:txBody>
      </p:sp>
      <p:sp>
        <p:nvSpPr>
          <p:cNvPr id="3474459" name="Text Box 27"/>
          <p:cNvSpPr txBox="1">
            <a:spLocks noChangeArrowheads="1"/>
          </p:cNvSpPr>
          <p:nvPr/>
        </p:nvSpPr>
        <p:spPr bwMode="auto">
          <a:xfrm>
            <a:off x="4511675" y="1670050"/>
            <a:ext cx="1816100" cy="615553"/>
          </a:xfrm>
          <a:prstGeom prst="rect">
            <a:avLst/>
          </a:prstGeom>
          <a:solidFill>
            <a:schemeClr val="bg1"/>
          </a:solidFill>
          <a:ln w="25400" algn="ctr">
            <a:noFill/>
            <a:miter lim="800000"/>
            <a:headEnd/>
            <a:tailEnd/>
          </a:ln>
          <a:effectLst/>
        </p:spPr>
        <p:txBody>
          <a:bodyPr lIns="0" tIns="0" rIns="0" bIns="0">
            <a:spAutoFit/>
          </a:bodyPr>
          <a:lstStyle/>
          <a:p>
            <a:r>
              <a:rPr lang="en-US" sz="2000" dirty="0"/>
              <a:t>Heating/cooling symmetry?</a:t>
            </a:r>
            <a:endParaRPr lang="hu-HU"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4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4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4458" grpId="0" animBg="1"/>
      <p:bldP spid="347445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Your Initials, Presentation Title, Month Year</a:t>
            </a:r>
          </a:p>
        </p:txBody>
      </p:sp>
      <p:sp>
        <p:nvSpPr>
          <p:cNvPr id="10243" name="Slide Number Placeholder 2"/>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fld id="{7C40FDA4-E6AE-410E-92A3-2C0C0B7EFD4F}" type="slidenum">
              <a:rPr lang="en-US" smtClean="0">
                <a:latin typeface="Tahoma" pitchFamily="34" charset="0"/>
                <a:ea typeface="ＭＳ Ｐゴシック" pitchFamily="34" charset="-128"/>
              </a:rPr>
              <a:pPr/>
              <a:t>56</a:t>
            </a:fld>
            <a:endParaRPr lang="en-US" smtClean="0">
              <a:latin typeface="Tahoma" pitchFamily="34" charset="0"/>
              <a:ea typeface="ＭＳ Ｐゴシック" pitchFamily="34" charset="-128"/>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MIL-STD-750 </a:t>
            </a:r>
            <a:r>
              <a:rPr lang="hu-HU" dirty="0" err="1" smtClean="0"/>
              <a:t>compliant</a:t>
            </a:r>
            <a:r>
              <a:rPr lang="hu-HU" dirty="0" smtClean="0"/>
              <a:t/>
            </a:r>
            <a:br>
              <a:rPr lang="hu-HU" dirty="0" smtClean="0"/>
            </a:br>
            <a:r>
              <a:rPr lang="en-US" dirty="0" smtClean="0"/>
              <a:t>characterization</a:t>
            </a:r>
            <a:endParaRPr lang="en-US" dirty="0"/>
          </a:p>
        </p:txBody>
      </p:sp>
      <p:sp>
        <p:nvSpPr>
          <p:cNvPr id="3" name="Content Placeholder 2"/>
          <p:cNvSpPr>
            <a:spLocks noGrp="1"/>
          </p:cNvSpPr>
          <p:nvPr>
            <p:ph idx="1"/>
          </p:nvPr>
        </p:nvSpPr>
        <p:spPr/>
        <p:txBody>
          <a:bodyPr/>
          <a:lstStyle/>
          <a:p>
            <a:r>
              <a:rPr lang="en-US" dirty="0" smtClean="0"/>
              <a:t>The MIL-STD-750 standard dates from the early 70-s and suggests different methodologies for different devices</a:t>
            </a:r>
          </a:p>
          <a:p>
            <a:r>
              <a:rPr lang="en-US" dirty="0" smtClean="0"/>
              <a:t>It describes slightly different powering for BJTs, MOSFETs, IGBTs</a:t>
            </a:r>
          </a:p>
          <a:p>
            <a:r>
              <a:rPr lang="en-US" dirty="0" smtClean="0"/>
              <a:t>The most commonly referenced methods are</a:t>
            </a:r>
            <a:endParaRPr lang="hu-HU" dirty="0" smtClean="0"/>
          </a:p>
          <a:p>
            <a:pPr lvl="1"/>
            <a:r>
              <a:rPr lang="en-US" dirty="0" smtClean="0"/>
              <a:t>Method 3101 for diodes and other 2-pole device</a:t>
            </a:r>
            <a:r>
              <a:rPr lang="hu-HU" dirty="0" smtClean="0"/>
              <a:t>s</a:t>
            </a:r>
            <a:endParaRPr lang="en-US" dirty="0" smtClean="0"/>
          </a:p>
          <a:p>
            <a:pPr lvl="1"/>
            <a:r>
              <a:rPr lang="en-US" dirty="0" smtClean="0"/>
              <a:t>Method 3131 for BJT-s (can be applied for the others, too)</a:t>
            </a:r>
          </a:p>
          <a:p>
            <a:pPr lvl="1"/>
            <a:r>
              <a:rPr lang="en-US" dirty="0" smtClean="0"/>
              <a:t>Method 3103 for IGBT-s</a:t>
            </a:r>
          </a:p>
          <a:p>
            <a:pPr lvl="1"/>
            <a:r>
              <a:rPr lang="en-US" dirty="0" smtClean="0"/>
              <a:t>Method 3161 for MOSFET-s heated on the </a:t>
            </a:r>
            <a:r>
              <a:rPr lang="en-US" dirty="0" err="1" smtClean="0"/>
              <a:t>R</a:t>
            </a:r>
            <a:r>
              <a:rPr lang="en-US" baseline="-25000" dirty="0" err="1" smtClean="0"/>
              <a:t>dson</a:t>
            </a:r>
            <a:r>
              <a:rPr lang="en-US" dirty="0" smtClean="0"/>
              <a:t> channel resistance </a:t>
            </a:r>
          </a:p>
          <a:p>
            <a:r>
              <a:rPr lang="en-US" dirty="0" smtClean="0"/>
              <a:t>T3Ster technology realizes all measurement techniques for all device categories.</a:t>
            </a:r>
          </a:p>
          <a:p>
            <a:endParaRPr lang="en-US" dirty="0"/>
          </a:p>
        </p:txBody>
      </p:sp>
      <p:sp>
        <p:nvSpPr>
          <p:cNvPr id="6"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7"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6</a:t>
            </a:fld>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3131</a:t>
            </a:r>
            <a:r>
              <a:rPr lang="hu-HU" dirty="0" smtClean="0"/>
              <a:t>:</a:t>
            </a:r>
            <a:r>
              <a:rPr lang="en-US" dirty="0" smtClean="0"/>
              <a:t/>
            </a:r>
            <a:br>
              <a:rPr lang="en-US" dirty="0" smtClean="0"/>
            </a:br>
            <a:r>
              <a:rPr lang="en-US" dirty="0" smtClean="0"/>
              <a:t>High power applications</a:t>
            </a:r>
            <a:endParaRPr lang="en-US" dirty="0"/>
          </a:p>
        </p:txBody>
      </p:sp>
      <p:sp>
        <p:nvSpPr>
          <p:cNvPr id="3" name="Content Placeholder 2"/>
          <p:cNvSpPr>
            <a:spLocks noGrp="1"/>
          </p:cNvSpPr>
          <p:nvPr>
            <p:ph idx="1"/>
          </p:nvPr>
        </p:nvSpPr>
        <p:spPr/>
        <p:txBody>
          <a:bodyPr/>
          <a:lstStyle/>
          <a:p>
            <a:r>
              <a:rPr lang="en-US" dirty="0" smtClean="0"/>
              <a:t>An additional power booster and a V</a:t>
            </a:r>
            <a:r>
              <a:rPr lang="en-US" baseline="-25000" dirty="0" smtClean="0"/>
              <a:t>CB</a:t>
            </a:r>
            <a:r>
              <a:rPr lang="en-US" dirty="0" smtClean="0"/>
              <a:t> generator for </a:t>
            </a:r>
            <a:br>
              <a:rPr lang="en-US" dirty="0" smtClean="0"/>
            </a:br>
            <a:r>
              <a:rPr lang="en-US" dirty="0" smtClean="0"/>
              <a:t>MIL-</a:t>
            </a:r>
            <a:r>
              <a:rPr lang="hu-HU" dirty="0" smtClean="0"/>
              <a:t>STD-</a:t>
            </a:r>
            <a:r>
              <a:rPr lang="en-US" dirty="0" smtClean="0"/>
              <a:t>750 standard characterization is required </a:t>
            </a:r>
          </a:p>
          <a:p>
            <a:pPr lvl="1"/>
            <a:endParaRPr lang="hu-HU" b="1" dirty="0" smtClean="0"/>
          </a:p>
          <a:p>
            <a:pPr lvl="1"/>
            <a:endParaRPr lang="en-US" b="1" dirty="0" smtClean="0"/>
          </a:p>
          <a:p>
            <a:endParaRPr lang="en-US" dirty="0"/>
          </a:p>
        </p:txBody>
      </p:sp>
      <p:pic>
        <p:nvPicPr>
          <p:cNvPr id="7169" name="Picture 25"/>
          <p:cNvPicPr>
            <a:picLocks noChangeAspect="1" noChangeArrowheads="1"/>
          </p:cNvPicPr>
          <p:nvPr/>
        </p:nvPicPr>
        <p:blipFill>
          <a:blip r:embed="rId3" cstate="email"/>
          <a:srcRect/>
          <a:stretch>
            <a:fillRect/>
          </a:stretch>
        </p:blipFill>
        <p:spPr bwMode="auto">
          <a:xfrm>
            <a:off x="808310" y="2699305"/>
            <a:ext cx="7565785" cy="3110805"/>
          </a:xfrm>
          <a:prstGeom prst="rect">
            <a:avLst/>
          </a:prstGeom>
          <a:noFill/>
          <a:ln w="9525">
            <a:noFill/>
            <a:miter lim="800000"/>
            <a:headEnd/>
            <a:tailEnd/>
          </a:ln>
        </p:spPr>
      </p:pic>
      <p:sp>
        <p:nvSpPr>
          <p:cNvPr id="7" name="Oval 6"/>
          <p:cNvSpPr/>
          <p:nvPr/>
        </p:nvSpPr>
        <p:spPr>
          <a:xfrm>
            <a:off x="1576410" y="3582620"/>
            <a:ext cx="1766630" cy="1728225"/>
          </a:xfrm>
          <a:prstGeom prst="ellipse">
            <a:avLst/>
          </a:prstGeom>
          <a:noFill/>
          <a:ln w="9525" cap="flat" cmpd="sng" algn="ctr">
            <a:solidFill>
              <a:srgbClr val="C00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8" name="Oval 7"/>
          <p:cNvSpPr/>
          <p:nvPr/>
        </p:nvSpPr>
        <p:spPr>
          <a:xfrm>
            <a:off x="4226355" y="2814520"/>
            <a:ext cx="3264425" cy="3226020"/>
          </a:xfrm>
          <a:prstGeom prst="ellipse">
            <a:avLst/>
          </a:prstGeom>
          <a:noFill/>
          <a:ln w="9525" cap="flat" cmpd="sng" algn="ctr">
            <a:solidFill>
              <a:srgbClr val="6666FF"/>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rgbClr val="FFFFFF"/>
              </a:solidFill>
              <a:effectLst/>
              <a:uLnTx/>
              <a:uFillTx/>
              <a:latin typeface="Tahoma"/>
              <a:ea typeface="+mn-ea"/>
              <a:cs typeface="+mn-cs"/>
            </a:endParaRPr>
          </a:p>
        </p:txBody>
      </p:sp>
      <p:sp>
        <p:nvSpPr>
          <p:cNvPr id="9" name="Rounded Rectangular Callout 8"/>
          <p:cNvSpPr/>
          <p:nvPr/>
        </p:nvSpPr>
        <p:spPr>
          <a:xfrm>
            <a:off x="7221945" y="2315255"/>
            <a:ext cx="1190555" cy="960125"/>
          </a:xfrm>
          <a:prstGeom prst="wedgeRoundRectCallout">
            <a:avLst>
              <a:gd name="adj1" fmla="val -44669"/>
              <a:gd name="adj2" fmla="val 83846"/>
              <a:gd name="adj3" fmla="val 16667"/>
            </a:avLst>
          </a:prstGeom>
          <a:noFill/>
          <a:ln w="9525" cap="flat" cmpd="sng" algn="ctr">
            <a:solidFill>
              <a:srgbClr val="6666FF"/>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800" b="0" i="0" u="none" strike="noStrike" kern="0" cap="none" spc="0" normalizeH="0" baseline="0" dirty="0" smtClean="0">
                <a:ln>
                  <a:noFill/>
                </a:ln>
                <a:effectLst/>
                <a:uLnTx/>
                <a:uFillTx/>
                <a:latin typeface="Tahoma"/>
                <a:ea typeface="+mn-ea"/>
                <a:cs typeface="+mn-cs"/>
              </a:rPr>
              <a:t>Exists in booster</a:t>
            </a:r>
          </a:p>
        </p:txBody>
      </p:sp>
      <p:sp>
        <p:nvSpPr>
          <p:cNvPr id="10" name="Rounded Rectangular Callout 9"/>
          <p:cNvSpPr/>
          <p:nvPr/>
        </p:nvSpPr>
        <p:spPr>
          <a:xfrm>
            <a:off x="193830" y="2584090"/>
            <a:ext cx="1613010" cy="1152150"/>
          </a:xfrm>
          <a:prstGeom prst="wedgeRoundRectCallout">
            <a:avLst>
              <a:gd name="adj1" fmla="val 36329"/>
              <a:gd name="adj2" fmla="val 78920"/>
              <a:gd name="adj3" fmla="val 16667"/>
            </a:avLst>
          </a:prstGeom>
          <a:noFill/>
          <a:ln w="9525" cap="flat" cmpd="sng" algn="ctr">
            <a:solidFill>
              <a:srgbClr val="C00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sz="1800" kern="0" dirty="0" smtClean="0">
                <a:latin typeface="Tahoma"/>
                <a:ea typeface="+mn-ea"/>
              </a:rPr>
              <a:t>Additional high current voltage</a:t>
            </a:r>
            <a:r>
              <a:rPr lang="hu-HU" sz="1800" kern="0" dirty="0" smtClean="0">
                <a:latin typeface="Tahoma"/>
                <a:ea typeface="+mn-ea"/>
              </a:rPr>
              <a:t> </a:t>
            </a:r>
            <a:r>
              <a:rPr lang="en-US" sz="1800" kern="0" dirty="0" smtClean="0">
                <a:latin typeface="Tahoma"/>
                <a:ea typeface="+mn-ea"/>
              </a:rPr>
              <a:t>source</a:t>
            </a:r>
            <a:endParaRPr kumimoji="0" lang="en-US" sz="1800" b="0" i="0" u="none" strike="noStrike" kern="0" cap="none" spc="0" normalizeH="0" baseline="0" dirty="0" smtClean="0">
              <a:ln>
                <a:noFill/>
              </a:ln>
              <a:effectLst/>
              <a:uLnTx/>
              <a:uFillTx/>
              <a:latin typeface="Tahoma"/>
              <a:ea typeface="+mn-ea"/>
              <a:cs typeface="+mn-cs"/>
            </a:endParaRPr>
          </a:p>
        </p:txBody>
      </p:sp>
      <p:sp>
        <p:nvSpPr>
          <p:cNvPr id="13"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4"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rcRect/>
          <a:stretch>
            <a:fillRect/>
          </a:stretch>
        </p:blipFill>
        <p:spPr bwMode="auto">
          <a:xfrm>
            <a:off x="4737206" y="3927600"/>
            <a:ext cx="3358209" cy="242538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 simple circuit transformation helps …</a:t>
            </a:r>
            <a:endParaRPr lang="en-US" dirty="0"/>
          </a:p>
        </p:txBody>
      </p:sp>
      <p:sp>
        <p:nvSpPr>
          <p:cNvPr id="4" name="Footer Placeholder 3"/>
          <p:cNvSpPr>
            <a:spLocks noGrp="1"/>
          </p:cNvSpPr>
          <p:nvPr>
            <p:ph type="ftr" sz="quarter" idx="10"/>
          </p:nvPr>
        </p:nvSpPr>
        <p:spPr/>
        <p:txBody>
          <a:bodyPr/>
          <a:lstStyle/>
          <a:p>
            <a:pPr>
              <a:defRPr/>
            </a:pPr>
            <a:r>
              <a:rPr lang="en-US" smtClean="0"/>
              <a:t>Gabor Farkas Mentor Graphics MAD</a:t>
            </a:r>
            <a:endParaRPr lang="en-US" dirty="0"/>
          </a:p>
        </p:txBody>
      </p:sp>
      <p:sp>
        <p:nvSpPr>
          <p:cNvPr id="5" name="Slide Number Placeholder 4"/>
          <p:cNvSpPr>
            <a:spLocks noGrp="1"/>
          </p:cNvSpPr>
          <p:nvPr>
            <p:ph type="sldNum" sz="quarter" idx="11"/>
          </p:nvPr>
        </p:nvSpPr>
        <p:spPr/>
        <p:txBody>
          <a:bodyPr/>
          <a:lstStyle/>
          <a:p>
            <a:pPr>
              <a:defRPr/>
            </a:pPr>
            <a:fld id="{439C17A9-4FB9-4737-85B9-E3897950B66B}" type="slidenum">
              <a:rPr lang="en-US" smtClean="0"/>
              <a:pPr>
                <a:defRPr/>
              </a:pPr>
              <a:t>8</a:t>
            </a:fld>
            <a:endParaRPr lang="en-US"/>
          </a:p>
        </p:txBody>
      </p:sp>
      <p:pic>
        <p:nvPicPr>
          <p:cNvPr id="7" name="Picture 6"/>
          <p:cNvPicPr>
            <a:picLocks noChangeAspect="1"/>
          </p:cNvPicPr>
          <p:nvPr/>
        </p:nvPicPr>
        <p:blipFill>
          <a:blip r:embed="rId4" cstate="print"/>
          <a:srcRect r="51528"/>
          <a:stretch>
            <a:fillRect/>
          </a:stretch>
        </p:blipFill>
        <p:spPr bwMode="auto">
          <a:xfrm>
            <a:off x="4732932" y="3930148"/>
            <a:ext cx="1491713" cy="2419604"/>
          </a:xfrm>
          <a:prstGeom prst="rect">
            <a:avLst/>
          </a:prstGeom>
          <a:noFill/>
          <a:ln w="9525">
            <a:noFill/>
            <a:miter lim="800000"/>
            <a:headEnd/>
            <a:tailEnd/>
          </a:ln>
        </p:spPr>
      </p:pic>
      <p:pic>
        <p:nvPicPr>
          <p:cNvPr id="9" name="Picture 8"/>
          <p:cNvPicPr>
            <a:picLocks noChangeAspect="1"/>
          </p:cNvPicPr>
          <p:nvPr/>
        </p:nvPicPr>
        <p:blipFill>
          <a:blip r:embed="rId3" cstate="print"/>
          <a:srcRect/>
          <a:stretch>
            <a:fillRect/>
          </a:stretch>
        </p:blipFill>
        <p:spPr bwMode="auto">
          <a:xfrm>
            <a:off x="508106" y="1699399"/>
            <a:ext cx="3358209" cy="2425388"/>
          </a:xfrm>
          <a:prstGeom prst="rect">
            <a:avLst/>
          </a:prstGeom>
          <a:noFill/>
          <a:ln w="9525">
            <a:noFill/>
            <a:miter lim="800000"/>
            <a:headEnd/>
            <a:tailEnd/>
          </a:ln>
        </p:spPr>
      </p:pic>
      <p:sp>
        <p:nvSpPr>
          <p:cNvPr id="10" name="TextBox 9"/>
          <p:cNvSpPr txBox="1"/>
          <p:nvPr/>
        </p:nvSpPr>
        <p:spPr>
          <a:xfrm>
            <a:off x="4572000" y="1504950"/>
            <a:ext cx="3810000" cy="1015663"/>
          </a:xfrm>
          <a:prstGeom prst="rect">
            <a:avLst/>
          </a:prstGeom>
          <a:noFill/>
        </p:spPr>
        <p:txBody>
          <a:bodyPr wrap="square" rtlCol="0">
            <a:spAutoFit/>
          </a:bodyPr>
          <a:lstStyle/>
          <a:p>
            <a:r>
              <a:rPr lang="en-US" sz="2000" dirty="0" smtClean="0"/>
              <a:t>The transistor “does not know” how are currents and voltages ensured on the three pins …</a:t>
            </a:r>
            <a:endParaRPr lang="en-US" sz="20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en-US" baseline="-25000" dirty="0" smtClean="0"/>
              <a:t>CB</a:t>
            </a:r>
            <a:r>
              <a:rPr lang="en-US" dirty="0" smtClean="0"/>
              <a:t> generator for </a:t>
            </a:r>
            <a:br>
              <a:rPr lang="en-US" dirty="0" smtClean="0"/>
            </a:br>
            <a:r>
              <a:rPr lang="en-US" dirty="0" smtClean="0"/>
              <a:t>MIL-750 standard characterization</a:t>
            </a:r>
            <a:endParaRPr lang="en-US" dirty="0"/>
          </a:p>
        </p:txBody>
      </p:sp>
      <p:sp>
        <p:nvSpPr>
          <p:cNvPr id="3" name="Content Placeholder 2"/>
          <p:cNvSpPr>
            <a:spLocks noGrp="1"/>
          </p:cNvSpPr>
          <p:nvPr>
            <p:ph idx="1"/>
          </p:nvPr>
        </p:nvSpPr>
        <p:spPr/>
        <p:txBody>
          <a:bodyPr/>
          <a:lstStyle/>
          <a:p>
            <a:r>
              <a:rPr lang="en-US" dirty="0" smtClean="0"/>
              <a:t>Simple fixture to generate the voltage</a:t>
            </a:r>
          </a:p>
          <a:p>
            <a:endParaRPr lang="en-US" dirty="0"/>
          </a:p>
        </p:txBody>
      </p:sp>
      <p:sp>
        <p:nvSpPr>
          <p:cNvPr id="10" name="Footer Placeholder 3"/>
          <p:cNvSpPr>
            <a:spLocks noGrp="1"/>
          </p:cNvSpPr>
          <p:nvPr>
            <p:ph type="ftr" sz="quarter" idx="10"/>
          </p:nvPr>
        </p:nvSpPr>
        <p:spPr>
          <a:xfrm>
            <a:off x="381000" y="6626225"/>
            <a:ext cx="3758952" cy="231775"/>
          </a:xfrm>
        </p:spPr>
        <p:txBody>
          <a:bodyPr/>
          <a:lstStyle/>
          <a:p>
            <a:r>
              <a:rPr lang="en-US" dirty="0" smtClean="0"/>
              <a:t>Andras V.V., </a:t>
            </a:r>
            <a:r>
              <a:rPr lang="hu-HU" dirty="0" err="1" smtClean="0"/>
              <a:t>Semi-Therm</a:t>
            </a:r>
            <a:r>
              <a:rPr lang="hu-HU" dirty="0" smtClean="0"/>
              <a:t> </a:t>
            </a:r>
            <a:r>
              <a:rPr lang="en-US" dirty="0" smtClean="0"/>
              <a:t>Vendor Talk,  </a:t>
            </a:r>
            <a:r>
              <a:rPr lang="hu-HU" dirty="0" smtClean="0"/>
              <a:t>03</a:t>
            </a:r>
            <a:r>
              <a:rPr lang="en-US" dirty="0" smtClean="0"/>
              <a:t>. 201</a:t>
            </a:r>
            <a:r>
              <a:rPr lang="hu-HU" dirty="0" smtClean="0"/>
              <a:t>2</a:t>
            </a:r>
            <a:endParaRPr lang="en-US" dirty="0"/>
          </a:p>
        </p:txBody>
      </p:sp>
      <p:sp>
        <p:nvSpPr>
          <p:cNvPr id="11" name="Slide Number Placeholder 4"/>
          <p:cNvSpPr>
            <a:spLocks noGrp="1"/>
          </p:cNvSpPr>
          <p:nvPr>
            <p:ph type="sldNum" sz="quarter" idx="11"/>
          </p:nvPr>
        </p:nvSpPr>
        <p:spPr>
          <a:xfrm>
            <a:off x="0" y="6626225"/>
            <a:ext cx="381000" cy="228600"/>
          </a:xfrm>
        </p:spPr>
        <p:txBody>
          <a:bodyPr/>
          <a:lstStyle/>
          <a:p>
            <a:fld id="{7C8819B1-4A18-490B-98BE-1ED06C07AA2F}" type="slidenum">
              <a:rPr lang="en-US" smtClean="0"/>
              <a:pPr/>
              <a:t>9</a:t>
            </a:fld>
            <a:endParaRPr lang="en-US" dirty="0"/>
          </a:p>
        </p:txBody>
      </p:sp>
      <p:pic>
        <p:nvPicPr>
          <p:cNvPr id="268289" name="Picture 1" descr="C:\Users\vvandras\Desktop\Official T3Ster images\Official T3Ster and TERALED images in HIRES\high-current-yellow copy.jpg"/>
          <p:cNvPicPr>
            <a:picLocks noChangeAspect="1" noChangeArrowheads="1"/>
          </p:cNvPicPr>
          <p:nvPr/>
        </p:nvPicPr>
        <p:blipFill>
          <a:blip r:embed="rId3"/>
          <a:srcRect t="14131" b="18505"/>
          <a:stretch>
            <a:fillRect/>
          </a:stretch>
        </p:blipFill>
        <p:spPr bwMode="auto">
          <a:xfrm>
            <a:off x="3270252" y="1759787"/>
            <a:ext cx="6166752" cy="3174521"/>
          </a:xfrm>
          <a:prstGeom prst="rect">
            <a:avLst/>
          </a:prstGeom>
          <a:noFill/>
        </p:spPr>
      </p:pic>
      <p:pic>
        <p:nvPicPr>
          <p:cNvPr id="356356" name="Picture 4"/>
          <p:cNvPicPr>
            <a:picLocks noChangeAspect="1" noChangeArrowheads="1"/>
          </p:cNvPicPr>
          <p:nvPr/>
        </p:nvPicPr>
        <p:blipFill>
          <a:blip r:embed="rId4"/>
          <a:srcRect/>
          <a:stretch>
            <a:fillRect/>
          </a:stretch>
        </p:blipFill>
        <p:spPr bwMode="auto">
          <a:xfrm>
            <a:off x="-1645" y="3997831"/>
            <a:ext cx="4142324" cy="21355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281&quot;&gt;&lt;property id=&quot;20148&quot; value=&quot;5&quot;/&gt;&lt;property id=&quot;20300&quot; value=&quot;Slide 1 - &amp;quot;Mentor Graphics MicReD Product Line&amp;quot;&quot;/&gt;&lt;property id=&quot;20307&quot; value=&quot;428&quot;/&gt;&lt;/object&gt;&lt;object type=&quot;3&quot; unique_id=&quot;10283&quot;&gt;&lt;property id=&quot;20148&quot; value=&quot;5&quot;/&gt;&lt;property id=&quot;20300&quot; value=&quot;Slide 48&quot;/&gt;&lt;property id=&quot;20307&quot; value=&quot;427&quot;/&gt;&lt;/object&gt;&lt;object type=&quot;3&quot; unique_id=&quot;10374&quot;&gt;&lt;property id=&quot;20148&quot; value=&quot;5&quot;/&gt;&lt;property id=&quot;20300&quot; value=&quot;Slide 2 - &amp;quot;Agenda&amp;quot;&quot;/&gt;&lt;property id=&quot;20307&quot; value=&quot;430&quot;/&gt;&lt;/object&gt;&lt;object type=&quot;3&quot; unique_id=&quot;10379&quot;&gt;&lt;property id=&quot;20148&quot; value=&quot;5&quot;/&gt;&lt;property id=&quot;20300&quot; value=&quot;Slide 15 - &amp;quot;Measurement and modeling&amp;quot;&quot;/&gt;&lt;property id=&quot;20307&quot; value=&quot;435&quot;/&gt;&lt;/object&gt;&lt;object type=&quot;3&quot; unique_id=&quot;10390&quot;&gt;&lt;property id=&quot;20148&quot; value=&quot;5&quot;/&gt;&lt;property id=&quot;20300&quot; value=&quot;Slide 47 - &amp;quot;Questions?&amp;quot;&quot;/&gt;&lt;property id=&quot;20307&quot; value=&quot;446&quot;/&gt;&lt;/object&gt;&lt;object type=&quot;3&quot; unique_id=&quot;10606&quot;&gt;&lt;property id=&quot;20148&quot; value=&quot;5&quot;/&gt;&lt;property id=&quot;20300&quot; value=&quot;Slide 42 - &amp;quot;Measurement of&amp;#x0D;&amp;#x0A;individual LED-s in a chain&amp;quot;&quot;/&gt;&lt;property id=&quot;20307&quot; value=&quot;448&quot;/&gt;&lt;/object&gt;&lt;object type=&quot;3&quot; unique_id=&quot;11243&quot;&gt;&lt;property id=&quot;20148&quot; value=&quot;5&quot;/&gt;&lt;property id=&quot;20300&quot; value=&quot;Slide 43 - &amp;quot;LED string tapper&amp;quot;&quot;/&gt;&lt;property id=&quot;20307&quot; value=&quot;455&quot;/&gt;&lt;/object&gt;&lt;object type=&quot;3&quot; unique_id=&quot;12024&quot;&gt;&lt;property id=&quot;20148&quot; value=&quot;5&quot;/&gt;&lt;property id=&quot;20300&quot; value=&quot;Slide 44 - &amp;quot;Software changes&amp;quot;&quot;/&gt;&lt;property id=&quot;20307&quot; value=&quot;462&quot;/&gt;&lt;/object&gt;&lt;object type=&quot;3&quot; unique_id=&quot;12662&quot;&gt;&lt;property id=&quot;20148&quot; value=&quot;5&quot;/&gt;&lt;property id=&quot;20300&quot; value=&quot;Slide 46 - &amp;quot;T3Ster-Master &amp;#x0D;&amp;#x0A;new features&amp;quot;&quot;/&gt;&lt;property id=&quot;20307&quot; value=&quot;468&quot;/&gt;&lt;/object&gt;&lt;object type=&quot;3&quot; unique_id=&quot;12663&quot;&gt;&lt;property id=&quot;20148&quot; value=&quot;5&quot;/&gt;&lt;property id=&quot;20300&quot; value=&quot;Slide 45 - &amp;quot;Our award winning&amp;#x0D;&amp;#x0A;support system&amp;quot;&quot;/&gt;&lt;property id=&quot;20307&quot; value=&quot;469&quot;/&gt;&lt;/object&gt;&lt;object type=&quot;3&quot; unique_id=&quot;13010&quot;&gt;&lt;property id=&quot;20148&quot; value=&quot;5&quot;/&gt;&lt;property id=&quot;20300&quot; value=&quot;Slide 3 - &amp;quot;A few facts about &amp;#x0D;&amp;#x0A;Mentor Graphics Corporation&amp;quot;&quot;/&gt;&lt;property id=&quot;20307&quot; value=&quot;472&quot;/&gt;&lt;/object&gt;&lt;object type=&quot;3&quot; unique_id=&quot;13011&quot;&gt;&lt;property id=&quot;20148&quot; value=&quot;5&quot;/&gt;&lt;property id=&quot;20300&quot; value=&quot;Slide 4 - &amp;quot;Position of MicReD &amp;#x0D;&amp;#x0A;within Mentor Graphics &amp;quot;&quot;/&gt;&lt;property id=&quot;20307&quot; value=&quot;473&quot;/&gt;&lt;/object&gt;&lt;object type=&quot;3&quot; unique_id=&quot;13559&quot;&gt;&lt;property id=&quot;20148&quot; value=&quot;5&quot;/&gt;&lt;property id=&quot;20300&quot; value=&quot;Slide 5 - &amp;quot;Results of the Nanopack project&amp;quot;&quot;/&gt;&lt;property id=&quot;20307&quot; value=&quot;476&quot;/&gt;&lt;/object&gt;&lt;object type=&quot;3&quot; unique_id=&quot;22830&quot;&gt;&lt;property id=&quot;20148&quot; value=&quot;5&quot;/&gt;&lt;property id=&quot;20300&quot; value=&quot;Slide 16 - &amp;quot;How simulation and measurements can support each other&amp;quot;&quot;/&gt;&lt;property id=&quot;20307&quot; value=&quot;493&quot;/&gt;&lt;/object&gt;&lt;object type=&quot;3&quot; unique_id=&quot;22831&quot;&gt;&lt;property id=&quot;20148&quot; value=&quot;5&quot;/&gt;&lt;property id=&quot;20300&quot; value=&quot;Slide 17 - &amp;quot;Detailed thermal &amp;#x0D;&amp;#x0A;model calibration&amp;quot;&quot;/&gt;&lt;property id=&quot;20307&quot; value=&quot;494&quot;/&gt;&lt;/object&gt;&lt;object type=&quot;3&quot; unique_id=&quot;22832&quot;&gt;&lt;property id=&quot;20148&quot; value=&quot;5&quot;/&gt;&lt;property id=&quot;20300&quot; value=&quot;Slide 18 - &amp;quot;Problems with &amp;#x0D;&amp;#x0A;the initial model&amp;quot;&quot;/&gt;&lt;property id=&quot;20307&quot; value=&quot;495&quot;/&gt;&lt;/object&gt;&lt;object type=&quot;3&quot; unique_id=&quot;22833&quot;&gt;&lt;property id=&quot;20148&quot; value=&quot;5&quot;/&gt;&lt;property id=&quot;20300&quot; value=&quot;Slide 19 - &amp;quot;Typical (best guess) &amp;#x0D;&amp;#x0A;results&amp;quot;&quot;/&gt;&lt;property id=&quot;20307&quot; value=&quot;496&quot;/&gt;&lt;/object&gt;&lt;object type=&quot;3&quot; unique_id=&quot;22834&quot;&gt;&lt;property id=&quot;20148&quot; value=&quot;5&quot;/&gt;&lt;property id=&quot;20300&quot; value=&quot;Slide 20 - &amp;quot;Model &amp;#x0D;&amp;#x0A;refinement&amp;quot;&quot;/&gt;&lt;property id=&quot;20307&quot; value=&quot;497&quot;/&gt;&lt;/object&gt;&lt;object type=&quot;3&quot; unique_id=&quot;22836&quot;&gt;&lt;property id=&quot;20148&quot; value=&quot;5&quot;/&gt;&lt;property id=&quot;20300&quot; value=&quot;Slide 21 - &amp;quot;Model &amp;#x0D;&amp;#x0A;refinement&amp;quot;&quot;/&gt;&lt;property id=&quot;20307&quot; value=&quot;499&quot;/&gt;&lt;/object&gt;&lt;object type=&quot;3&quot; unique_id=&quot;22837&quot;&gt;&lt;property id=&quot;20148&quot; value=&quot;5&quot;/&gt;&lt;property id=&quot;20300&quot; value=&quot;Slide 22 - &amp;quot;Model &amp;#x0D;&amp;#x0A;refinement&amp;quot;&quot;/&gt;&lt;property id=&quot;20307&quot; value=&quot;500&quot;/&gt;&lt;/object&gt;&lt;object type=&quot;3&quot; unique_id=&quot;22838&quot;&gt;&lt;property id=&quot;20148&quot; value=&quot;5&quot;/&gt;&lt;property id=&quot;20300&quot; value=&quot;Slide 23 - &amp;quot;Model &amp;#x0D;&amp;#x0A;refinement&amp;quot;&quot;/&gt;&lt;property id=&quot;20307&quot; value=&quot;501&quot;/&gt;&lt;/object&gt;&lt;object type=&quot;3&quot; unique_id=&quot;22839&quot;&gt;&lt;property id=&quot;20148&quot; value=&quot;5&quot;/&gt;&lt;property id=&quot;20300&quot; value=&quot;Slide 24 - &amp;quot;Measurement based &amp;#x0D;&amp;#x0A;compact model creation&amp;quot;&quot;/&gt;&lt;property id=&quot;20307&quot; value=&quot;502&quot;/&gt;&lt;/object&gt;&lt;object type=&quot;3&quot; unique_id=&quot;22846&quot;&gt;&lt;property id=&quot;20148&quot; value=&quot;5&quot;/&gt;&lt;property id=&quot;20300&quot; value=&quot;Slide 26 - &amp;quot;Simulation with imported R-C network until the case node&amp;quot;&quot;/&gt;&lt;property id=&quot;20307&quot; value=&quot;509&quot;/&gt;&lt;/object&gt;&lt;object type=&quot;3&quot; unique_id=&quot;23538&quot;&gt;&lt;property id=&quot;20148&quot; value=&quot;5&quot;/&gt;&lt;property id=&quot;20300&quot; value=&quot;Slide 27 - &amp;quot;New hardware &amp;#x0D;&amp;#x0A;solutions&amp;quot;&quot;/&gt;&lt;property id=&quot;20307&quot; value=&quot;512&quot;/&gt;&lt;/object&gt;&lt;object type=&quot;3&quot; unique_id=&quot;23539&quot;&gt;&lt;property id=&quot;20148&quot; value=&quot;5&quot;/&gt;&lt;property id=&quot;20300&quot; value=&quot;Slide 41 - &amp;quot;High voltage boosters &amp;#x0D;&amp;#x0A;and upgrade options &amp;quot;&quot;/&gt;&lt;property id=&quot;20307&quot; value=&quot;513&quot;/&gt;&lt;/object&gt;&lt;object type=&quot;3&quot; unique_id=&quot;24235&quot;&gt;&lt;property id=&quot;20148&quot; value=&quot;5&quot;/&gt;&lt;property id=&quot;20300&quot; value=&quot;Slide 38 - &amp;quot;Enhancements of the TERALED system -&amp;#x0D;&amp;#x0A; 50cm sphere coming soon&amp;quot;&quot;/&gt;&lt;property id=&quot;20307&quot; value=&quot;517&quot;/&gt;&lt;/object&gt;&lt;object type=&quot;3&quot; unique_id=&quot;24236&quot;&gt;&lt;property id=&quot;20148&quot; value=&quot;5&quot;/&gt;&lt;property id=&quot;20300&quot; value=&quot;Slide 39 - &amp;quot;System characteristics&amp;quot;&quot;/&gt;&lt;property id=&quot;20307&quot; value=&quot;518&quot;/&gt;&lt;/object&gt;&lt;object type=&quot;3&quot; unique_id=&quot;24237&quot;&gt;&lt;property id=&quot;20148&quot; value=&quot;5&quot;/&gt;&lt;property id=&quot;20300&quot; value=&quot;Slide 40 - &amp;quot;Summary of items to consider&amp;quot;&quot;/&gt;&lt;property id=&quot;20307&quot; value=&quot;519&quot;/&gt;&lt;/object&gt;&lt;object type=&quot;3&quot; unique_id=&quot;25798&quot;&gt;&lt;property id=&quot;20148&quot; value=&quot;5&quot;/&gt;&lt;property id=&quot;20300&quot; value=&quot;Slide 8 - &amp;quot;Automated &amp;#x0D;&amp;#x0A;TIM testing fixture&amp;quot;&quot;/&gt;&lt;property id=&quot;20307&quot; value=&quot;535&quot;/&gt;&lt;/object&gt;&lt;object type=&quot;3&quot; unique_id=&quot;25799&quot;&gt;&lt;property id=&quot;20148&quot; value=&quot;5&quot;/&gt;&lt;property id=&quot;20300&quot; value=&quot;Slide 9 - &amp;quot;Transient results &amp;#x0D;&amp;#x0A;and structure functions&amp;quot;&quot;/&gt;&lt;property id=&quot;20307&quot; value=&quot;538&quot;/&gt;&lt;/object&gt;&lt;object type=&quot;3&quot; unique_id=&quot;25800&quot;&gt;&lt;property id=&quot;20148&quot; value=&quot;5&quot;/&gt;&lt;property id=&quot;20300&quot; value=&quot;Slide 10 - &amp;quot;Some results&amp;quot;&quot;/&gt;&lt;property id=&quot;20307&quot; value=&quot;539&quot;/&gt;&lt;/object&gt;&lt;object type=&quot;3&quot; unique_id=&quot;25801&quot;&gt;&lt;property id=&quot;20148&quot; value=&quot;5&quot;/&gt;&lt;property id=&quot;20300&quot; value=&quot;Slide 11 - &amp;quot;Results - Repeatability&amp;quot;&quot;/&gt;&lt;property id=&quot;20307&quot; value=&quot;532&quot;/&gt;&lt;/object&gt;&lt;object type=&quot;3&quot; unique_id=&quot;25802&quot;&gt;&lt;property id=&quot;20148&quot; value=&quot;5&quot;/&gt;&lt;property id=&quot;20300&quot; value=&quot;Slide 12 - &amp;quot;Comparison with&amp;#x0D;&amp;#x0A;laboratory tester&amp;quot;&quot;/&gt;&lt;property id=&quot;20307&quot; value=&quot;537&quot;/&gt;&lt;/object&gt;&lt;object type=&quot;3&quot; unique_id=&quot;25803&quot;&gt;&lt;property id=&quot;20148&quot; value=&quot;5&quot;/&gt;&lt;property id=&quot;20300&quot; value=&quot;Slide 14 - &amp;quot;Possible deviations &amp;#x0D;&amp;#x0A;from real data in datasheets&amp;quot;&quot;/&gt;&lt;property id=&quot;20307&quot; value=&quot;540&quot;/&gt;&lt;/object&gt;&lt;object type=&quot;3&quot; unique_id=&quot;25804&quot;&gt;&lt;property id=&quot;20148&quot; value=&quot;5&quot;/&gt;&lt;property id=&quot;20300&quot; value=&quot;Slide 28 - &amp;quot;Measurement of &amp;#x0D;&amp;#x0A;transistors in general&amp;quot;&quot;/&gt;&lt;property id=&quot;20307&quot; value=&quot;520&quot;/&gt;&lt;/object&gt;&lt;object type=&quot;3&quot; unique_id=&quot;25805&quot;&gt;&lt;property id=&quot;20148&quot; value=&quot;5&quot;/&gt;&lt;property id=&quot;20300&quot; value=&quot;Slide 29&quot;/&gt;&lt;property id=&quot;20307&quot; value=&quot;521&quot;/&gt;&lt;/object&gt;&lt;object type=&quot;3&quot; unique_id=&quot;25806&quot;&gt;&lt;property id=&quot;20148&quot; value=&quot;5&quot;/&gt;&lt;property id=&quot;20300&quot; value=&quot;Slide 30&quot;/&gt;&lt;property id=&quot;20307&quot; value=&quot;522&quot;/&gt;&lt;/object&gt;&lt;object type=&quot;3&quot; unique_id=&quot;25807&quot;&gt;&lt;property id=&quot;20148&quot; value=&quot;5&quot;/&gt;&lt;property id=&quot;20300&quot; value=&quot;Slide 31 - &amp;quot;MIL-STD-750 compliant&amp;#x0D;&amp;#x0A;characterization&amp;quot;&quot;/&gt;&lt;property id=&quot;20307&quot; value=&quot;523&quot;/&gt;&lt;/object&gt;&lt;object type=&quot;3&quot; unique_id=&quot;25809&quot;&gt;&lt;property id=&quot;20148&quot; value=&quot;5&quot;/&gt;&lt;property id=&quot;20300&quot; value=&quot;Slide 32 - &amp;quot;Method 3131:&amp;#x0D;&amp;#x0A;High power applications&amp;quot;&quot;/&gt;&lt;property id=&quot;20307&quot; value=&quot;525&quot;/&gt;&lt;/object&gt;&lt;object type=&quot;3&quot; unique_id=&quot;25810&quot;&gt;&lt;property id=&quot;20148&quot; value=&quot;5&quot;/&gt;&lt;property id=&quot;20300&quot; value=&quot;Slide 33 - &amp;quot;VCB generator for &amp;#x0D;&amp;#x0A;MIL-750 standard characterization&amp;quot;&quot;/&gt;&lt;property id=&quot;20307&quot; value=&quot;526&quot;/&gt;&lt;/object&gt;&lt;object type=&quot;3&quot; unique_id=&quot;25812&quot;&gt;&lt;property id=&quot;20148&quot; value=&quot;5&quot;/&gt;&lt;property id=&quot;20300&quot; value=&quot;Slide 34 - &amp;quot;Method 3161&amp;#x0D;&amp;#x0A;Using the new LS200A/10V boosters&amp;quot;&quot;/&gt;&lt;property id=&quot;20307&quot; value=&quot;528&quot;/&gt;&lt;/object&gt;&lt;object type=&quot;3&quot; unique_id=&quot;25813&quot;&gt;&lt;property id=&quot;20148&quot; value=&quot;5&quot;/&gt;&lt;property id=&quot;20300&quot; value=&quot;Slide 35 - &amp;quot;New high current boosters:&amp;#x0D;&amp;#x0A;ratings&amp;quot;&quot;/&gt;&lt;property id=&quot;20307&quot; value=&quot;529&quot;/&gt;&lt;/object&gt;&lt;object type=&quot;3&quot; unique_id=&quot;25814&quot;&gt;&lt;property id=&quot;20148&quot; value=&quot;5&quot;/&gt;&lt;property id=&quot;20300&quot; value=&quot;Slide 36 - &amp;quot;New high current boosters:&amp;#x0D;&amp;#x0A;ratings&amp;quot;&quot;/&gt;&lt;property id=&quot;20307&quot; value=&quot;530&quot;/&gt;&lt;/object&gt;&lt;object type=&quot;3&quot; unique_id=&quot;25815&quot;&gt;&lt;property id=&quot;20148&quot; value=&quot;5&quot;/&gt;&lt;property id=&quot;20300&quot; value=&quot;Slide 37 - &amp;quot;New high current boosters&amp;#x0D;&amp;#x0A;Single and 3 channel configurations&amp;quot;&quot;/&gt;&lt;property id=&quot;20307&quot; value=&quot;531&quot;/&gt;&lt;/object&gt;&lt;object type=&quot;3&quot; unique_id=&quot;26610&quot;&gt;&lt;property id=&quot;20148&quot; value=&quot;5&quot;/&gt;&lt;property id=&quot;20300&quot; value=&quot;Slide 6 - &amp;quot;New TIM materials and TIM measurement methods from the Nanopack FP7 EU project&amp;quot;&quot;/&gt;&lt;property id=&quot;20307&quot; value=&quot;541&quot;/&gt;&lt;/object&gt;&lt;object type=&quot;3&quot; unique_id=&quot;26611&quot;&gt;&lt;property id=&quot;20148&quot; value=&quot;5&quot;/&gt;&lt;property id=&quot;20300&quot; value=&quot;Slide 7 - &amp;quot;Scatter of results among different ASTM realizations&amp;quot;&quot;/&gt;&lt;property id=&quot;20307&quot; value=&quot;542&quot;/&gt;&lt;/object&gt;&lt;object type=&quot;3&quot; unique_id=&quot;26612&quot;&gt;&lt;property id=&quot;20148&quot; value=&quot;5&quot;/&gt;&lt;property id=&quot;20300&quot; value=&quot;Slide 25 - &amp;quot;„Side product” of finding RthJC per JESD51-14: creating compact models &amp;quot;&quot;/&gt;&lt;property id=&quot;20307&quot; value=&quot;543&quot;/&gt;&lt;/object&gt;&lt;object type=&quot;3&quot; unique_id=&quot;26819&quot;&gt;&lt;property id=&quot;20148&quot; value=&quot;5&quot;/&gt;&lt;property id=&quot;20300&quot; value=&quot;Slide 13 - &amp;quot;Measurement of the inherent thermal resistance of the system&amp;quot;&quot;/&gt;&lt;property id=&quot;20307&quot; value=&quot;544&quot;/&gt;&lt;/object&gt;&lt;/object&gt;&lt;/object&gt;&lt;/database&gt;"/>
  <p:tag name="SECTOMILLISECCONVERTED" val="1"/>
</p:tagLst>
</file>

<file path=ppt/theme/theme1.xml><?xml version="1.0" encoding="utf-8"?>
<a:theme xmlns:a="http://schemas.openxmlformats.org/drawingml/2006/main" name="Default Design">
  <a:themeElements>
    <a:clrScheme name="Mentor Template C April 2010">
      <a:dk1>
        <a:srgbClr val="333333"/>
      </a:dk1>
      <a:lt1>
        <a:srgbClr val="FFFFFF"/>
      </a:lt1>
      <a:dk2>
        <a:srgbClr val="333333"/>
      </a:dk2>
      <a:lt2>
        <a:srgbClr val="5F5F5F"/>
      </a:lt2>
      <a:accent1>
        <a:srgbClr val="3398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Mentor2007  rev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FFFFFF"/>
            </a:solidFill>
            <a:effectLst/>
            <a:uLnTx/>
            <a:uFillTx/>
            <a:latin typeface="Tahoma"/>
            <a:ea typeface="+mn-ea"/>
            <a:cs typeface="+mn-cs"/>
          </a:defRPr>
        </a:defPPr>
      </a:lstStyle>
    </a:spDef>
    <a:lnDef>
      <a:spPr>
        <a:noFill/>
        <a:ln w="19050" cap="flat" cmpd="sng" algn="ctr">
          <a:solidFill>
            <a:srgbClr val="333333"/>
          </a:solidFill>
          <a:prstDash val="solid"/>
          <a:tailEnd type="arrow"/>
        </a:ln>
        <a:effectLst/>
      </a:spPr>
      <a:bodyPr/>
      <a:lstStyle/>
    </a:lnDef>
    <a:txDef>
      <a:spPr>
        <a:noFill/>
      </a:spPr>
      <a:bodyPr wrap="square" rtlCol="0">
        <a:spAutoFit/>
      </a:bodyPr>
      <a:lstStyle>
        <a:defPPr>
          <a:defRPr sz="2000" dirty="0"/>
        </a:defPPr>
      </a:lstStyle>
    </a:tx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rter_Rev_E2">
  <a:themeElements>
    <a:clrScheme name="Mentor Template C April 2010">
      <a:dk1>
        <a:srgbClr val="333333"/>
      </a:dk1>
      <a:lt1>
        <a:srgbClr val="FFFFFF"/>
      </a:lt1>
      <a:dk2>
        <a:srgbClr val="333333"/>
      </a:dk2>
      <a:lt2>
        <a:srgbClr val="5F5F5F"/>
      </a:lt2>
      <a:accent1>
        <a:srgbClr val="3398FF"/>
      </a:accent1>
      <a:accent2>
        <a:srgbClr val="333399"/>
      </a:accent2>
      <a:accent3>
        <a:srgbClr val="009999"/>
      </a:accent3>
      <a:accent4>
        <a:srgbClr val="99CC00"/>
      </a:accent4>
      <a:accent5>
        <a:srgbClr val="AE67FF"/>
      </a:accent5>
      <a:accent6>
        <a:srgbClr val="F9A70F"/>
      </a:accent6>
      <a:hlink>
        <a:srgbClr val="1950FF"/>
      </a:hlink>
      <a:folHlink>
        <a:srgbClr val="EA0000"/>
      </a:folHlink>
    </a:clrScheme>
    <a:fontScheme name="Mentor2007  rev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9525" cap="flat" cmpd="sng" algn="ctr">
          <a:solidFill>
            <a:schemeClr val="bg1"/>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rgbClr val="FFFFFF"/>
            </a:solidFill>
            <a:effectLst/>
            <a:uLnTx/>
            <a:uFillTx/>
            <a:latin typeface="Tahoma"/>
            <a:ea typeface="+mn-ea"/>
            <a:cs typeface="+mn-cs"/>
          </a:defRPr>
        </a:defPPr>
      </a:lstStyle>
    </a:spDef>
    <a:lnDef>
      <a:spPr>
        <a:noFill/>
        <a:ln w="19050" cap="flat" cmpd="sng" algn="ctr">
          <a:solidFill>
            <a:schemeClr val="tx1"/>
          </a:solidFill>
          <a:prstDash val="solid"/>
          <a:tailEnd type="none"/>
        </a:ln>
        <a:effectLst/>
      </a:spPr>
      <a:bodyPr/>
      <a:lstStyle/>
    </a:lnDef>
    <a:txDef>
      <a:spPr>
        <a:noFill/>
      </a:spPr>
      <a:bodyPr wrap="square" rtlCol="0">
        <a:spAutoFit/>
      </a:bodyPr>
      <a:lstStyle>
        <a:defPPr>
          <a:defRPr sz="2000" dirty="0"/>
        </a:defPPr>
      </a:lstStyle>
    </a:tx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1C1C1C"/>
        </a:dk1>
        <a:lt1>
          <a:srgbClr val="FFFFFF"/>
        </a:lt1>
        <a:dk2>
          <a:srgbClr val="1C1C1C"/>
        </a:dk2>
        <a:lt2>
          <a:srgbClr val="808080"/>
        </a:lt2>
        <a:accent1>
          <a:srgbClr val="FFCC00"/>
        </a:accent1>
        <a:accent2>
          <a:srgbClr val="6666FF"/>
        </a:accent2>
        <a:accent3>
          <a:srgbClr val="FFFFFF"/>
        </a:accent3>
        <a:accent4>
          <a:srgbClr val="161616"/>
        </a:accent4>
        <a:accent5>
          <a:srgbClr val="FFE2AA"/>
        </a:accent5>
        <a:accent6>
          <a:srgbClr val="5C5CE7"/>
        </a:accent6>
        <a:hlink>
          <a:srgbClr val="FF6600"/>
        </a:hlink>
        <a:folHlink>
          <a:srgbClr val="00CC99"/>
        </a:folHlink>
      </a:clrScheme>
      <a:clrMap bg1="lt1" tx1="dk1" bg2="lt2" tx2="dk2" accent1="accent1" accent2="accent2" accent3="accent3" accent4="accent4" accent5="accent5" accent6="accent6" hlink="hlink" folHlink="folHlink"/>
    </a:extraClrScheme>
    <a:extraClrScheme>
      <a:clrScheme name="Default Design 4">
        <a:dk1>
          <a:srgbClr val="1C1C1C"/>
        </a:dk1>
        <a:lt1>
          <a:srgbClr val="FFFFFF"/>
        </a:lt1>
        <a:dk2>
          <a:srgbClr val="1C1C1C"/>
        </a:dk2>
        <a:lt2>
          <a:srgbClr val="808080"/>
        </a:lt2>
        <a:accent1>
          <a:srgbClr val="FF9900"/>
        </a:accent1>
        <a:accent2>
          <a:srgbClr val="333399"/>
        </a:accent2>
        <a:accent3>
          <a:srgbClr val="FFFFFF"/>
        </a:accent3>
        <a:accent4>
          <a:srgbClr val="161616"/>
        </a:accent4>
        <a:accent5>
          <a:srgbClr val="FFCAAA"/>
        </a:accent5>
        <a:accent6>
          <a:srgbClr val="2D2D8A"/>
        </a:accent6>
        <a:hlink>
          <a:srgbClr val="A50021"/>
        </a:hlink>
        <a:folHlink>
          <a:srgbClr val="009999"/>
        </a:folHlink>
      </a:clrScheme>
      <a:clrMap bg1="lt1" tx1="dk1" bg2="lt2" tx2="dk2" accent1="accent1" accent2="accent2" accent3="accent3" accent4="accent4" accent5="accent5" accent6="accent6" hlink="hlink" folHlink="folHlink"/>
    </a:extraClrScheme>
    <a:extraClrScheme>
      <a:clrScheme name="Default Design 5">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EA0000"/>
        </a:folHlink>
      </a:clrScheme>
      <a:clrMap bg1="lt1" tx1="dk1" bg2="lt2" tx2="dk2" accent1="accent1" accent2="accent2" accent3="accent3" accent4="accent4" accent5="accent5" accent6="accent6" hlink="hlink" folHlink="folHlink"/>
    </a:extraClrScheme>
    <a:extraClrScheme>
      <a:clrScheme name="Default Design 6">
        <a:dk1>
          <a:srgbClr val="1C1C1C"/>
        </a:dk1>
        <a:lt1>
          <a:srgbClr val="FFFFFF"/>
        </a:lt1>
        <a:dk2>
          <a:srgbClr val="1C1C1C"/>
        </a:dk2>
        <a:lt2>
          <a:srgbClr val="808080"/>
        </a:lt2>
        <a:accent1>
          <a:srgbClr val="99CC00"/>
        </a:accent1>
        <a:accent2>
          <a:srgbClr val="008BEA"/>
        </a:accent2>
        <a:accent3>
          <a:srgbClr val="FFFFFF"/>
        </a:accent3>
        <a:accent4>
          <a:srgbClr val="161616"/>
        </a:accent4>
        <a:accent5>
          <a:srgbClr val="CAE2AA"/>
        </a:accent5>
        <a:accent6>
          <a:srgbClr val="007DD4"/>
        </a:accent6>
        <a:hlink>
          <a:srgbClr val="F9A70F"/>
        </a:hlink>
        <a:folHlink>
          <a:srgbClr val="BB0ED8"/>
        </a:folHlink>
      </a:clrScheme>
      <a:clrMap bg1="lt1" tx1="dk1" bg2="lt2" tx2="dk2" accent1="accent1" accent2="accent2" accent3="accent3" accent4="accent4" accent5="accent5" accent6="accent6" hlink="hlink" folHlink="folHlink"/>
    </a:extraClrScheme>
    <a:extraClrScheme>
      <a:clrScheme name="Default Design 7">
        <a:dk1>
          <a:srgbClr val="333333"/>
        </a:dk1>
        <a:lt1>
          <a:srgbClr val="FFFFFF"/>
        </a:lt1>
        <a:dk2>
          <a:srgbClr val="333333"/>
        </a:dk2>
        <a:lt2>
          <a:srgbClr val="5F5F5F"/>
        </a:lt2>
        <a:accent1>
          <a:srgbClr val="BBE0E3"/>
        </a:accent1>
        <a:accent2>
          <a:srgbClr val="333399"/>
        </a:accent2>
        <a:accent3>
          <a:srgbClr val="FFFFFF"/>
        </a:accent3>
        <a:accent4>
          <a:srgbClr val="2A2A2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8">
        <a:dk1>
          <a:srgbClr val="333333"/>
        </a:dk1>
        <a:lt1>
          <a:srgbClr val="FFFFFF"/>
        </a:lt1>
        <a:dk2>
          <a:srgbClr val="333333"/>
        </a:dk2>
        <a:lt2>
          <a:srgbClr val="5F5F5F"/>
        </a:lt2>
        <a:accent1>
          <a:srgbClr val="99CCFF"/>
        </a:accent1>
        <a:accent2>
          <a:srgbClr val="333399"/>
        </a:accent2>
        <a:accent3>
          <a:srgbClr val="FFFFFF"/>
        </a:accent3>
        <a:accent4>
          <a:srgbClr val="2A2A2A"/>
        </a:accent4>
        <a:accent5>
          <a:srgbClr val="CAE2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46302</TotalTime>
  <Words>3684</Words>
  <Application>Microsoft Office PowerPoint</Application>
  <PresentationFormat>Letter Paper (8.5x11 in)</PresentationFormat>
  <Paragraphs>542</Paragraphs>
  <Slides>56</Slides>
  <Notes>56</Notes>
  <HiddenSlides>5</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56</vt:i4>
      </vt:variant>
    </vt:vector>
  </HeadingPairs>
  <TitlesOfParts>
    <vt:vector size="61" baseType="lpstr">
      <vt:lpstr>Default Design</vt:lpstr>
      <vt:lpstr>Starter_Rev_E2</vt:lpstr>
      <vt:lpstr>Photo Editor Photo</vt:lpstr>
      <vt:lpstr>Equation</vt:lpstr>
      <vt:lpstr>Chart</vt:lpstr>
      <vt:lpstr>High power thermal transient testing: challenges and chances</vt:lpstr>
      <vt:lpstr>Measurement of high current semiconductor devices</vt:lpstr>
      <vt:lpstr>Measurement of  transistors in general</vt:lpstr>
      <vt:lpstr>Slide 4</vt:lpstr>
      <vt:lpstr>Slide 5</vt:lpstr>
      <vt:lpstr>MIL-STD-750 compliant characterization</vt:lpstr>
      <vt:lpstr>Method 3131: High power applications</vt:lpstr>
      <vt:lpstr>A simple circuit transformation helps …</vt:lpstr>
      <vt:lpstr>VCB generator for  MIL-750 standard characterization</vt:lpstr>
      <vt:lpstr>For diode or transistor measurement all MIL standard methods are available</vt:lpstr>
      <vt:lpstr>Method 3161 Using the new LS200A/10V boosters</vt:lpstr>
      <vt:lpstr>Method 3161 Using the new LS200A/10V boosters</vt:lpstr>
      <vt:lpstr>New high current boosters – ratings</vt:lpstr>
      <vt:lpstr>Other features of the new booster line</vt:lpstr>
      <vt:lpstr>Using the new LS200A/10V boosters for power cycling</vt:lpstr>
      <vt:lpstr>Measurement of  TIM2 materials</vt:lpstr>
      <vt:lpstr>       DynTIM - Automated TIM testing</vt:lpstr>
      <vt:lpstr>Automated  TIM testing fixture</vt:lpstr>
      <vt:lpstr>Transient results  and structure functions</vt:lpstr>
      <vt:lpstr>Transient results  and structure functions</vt:lpstr>
      <vt:lpstr>Different materials tested</vt:lpstr>
      <vt:lpstr>Some results</vt:lpstr>
      <vt:lpstr>Results - Repeatability</vt:lpstr>
      <vt:lpstr>Comparison with laboratory tester</vt:lpstr>
      <vt:lpstr>Measurement of the inherent thermal resistance of the system</vt:lpstr>
      <vt:lpstr>Deviations from real data in datasheets</vt:lpstr>
      <vt:lpstr>Measurement of  HEMT and MESFET devices</vt:lpstr>
      <vt:lpstr>HEMT and MESFET thermal measurements </vt:lpstr>
      <vt:lpstr>HEMT and MESFET thermal measurements </vt:lpstr>
      <vt:lpstr>HEMT and MESFET thermal measurements by T3Ster </vt:lpstr>
      <vt:lpstr>Measurement of  high voltage device strings</vt:lpstr>
      <vt:lpstr>Measurement of individual LED-s in a chain</vt:lpstr>
      <vt:lpstr>Measurement of individual LED-s in a chain</vt:lpstr>
      <vt:lpstr>LED string tapper</vt:lpstr>
      <vt:lpstr>Slide 35</vt:lpstr>
      <vt:lpstr>Slide 36</vt:lpstr>
      <vt:lpstr>Enhancement of  the Teraled system</vt:lpstr>
      <vt:lpstr>Enhancements of the TERALED system -  50cm sphere coming soon</vt:lpstr>
      <vt:lpstr>System characteristics</vt:lpstr>
      <vt:lpstr>Summary of items to consider</vt:lpstr>
      <vt:lpstr>Summary of items to consider</vt:lpstr>
      <vt:lpstr>Software changes</vt:lpstr>
      <vt:lpstr>T3Ster-Master  new features</vt:lpstr>
      <vt:lpstr>Case study : complex testing of LED assemblies</vt:lpstr>
      <vt:lpstr>Case study –  for the KÖZLED project</vt:lpstr>
      <vt:lpstr>Results for 10W white LEDs</vt:lpstr>
      <vt:lpstr>Results for 10W white LEDs</vt:lpstr>
      <vt:lpstr>LM80 Tests @ Univ. of Pannonia, Hungary</vt:lpstr>
      <vt:lpstr>Results from LM80 test of different LEDs</vt:lpstr>
      <vt:lpstr>Case study:  Thermal Interface Material testing In Situ</vt:lpstr>
      <vt:lpstr>Board prepared for testing</vt:lpstr>
      <vt:lpstr>Test stand for in-situ TIM measurement </vt:lpstr>
      <vt:lpstr>Ready to launch</vt:lpstr>
      <vt:lpstr>Zth, comparison </vt:lpstr>
      <vt:lpstr>Cumulative structure functions,  all materials, all pressures  </vt:lpstr>
      <vt:lpstr>Slide 56</vt:lpstr>
    </vt:vector>
  </TitlesOfParts>
  <Company>Mentor Graphics</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MGC</dc:creator>
  <cp:lastModifiedBy>gaborf</cp:lastModifiedBy>
  <cp:revision>744</cp:revision>
  <dcterms:created xsi:type="dcterms:W3CDTF">2010-01-29T19:50:02Z</dcterms:created>
  <dcterms:modified xsi:type="dcterms:W3CDTF">2012-09-30T19:34:42Z</dcterms:modified>
</cp:coreProperties>
</file>