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49"/>
  </p:notesMasterIdLst>
  <p:handoutMasterIdLst>
    <p:handoutMasterId r:id="rId50"/>
  </p:handoutMasterIdLst>
  <p:sldIdLst>
    <p:sldId id="325" r:id="rId2"/>
    <p:sldId id="470" r:id="rId3"/>
    <p:sldId id="487" r:id="rId4"/>
    <p:sldId id="488" r:id="rId5"/>
    <p:sldId id="489" r:id="rId6"/>
    <p:sldId id="490" r:id="rId7"/>
    <p:sldId id="452" r:id="rId8"/>
    <p:sldId id="486" r:id="rId9"/>
    <p:sldId id="436" r:id="rId10"/>
    <p:sldId id="466" r:id="rId11"/>
    <p:sldId id="467" r:id="rId12"/>
    <p:sldId id="474" r:id="rId13"/>
    <p:sldId id="475" r:id="rId14"/>
    <p:sldId id="476" r:id="rId15"/>
    <p:sldId id="458" r:id="rId16"/>
    <p:sldId id="463" r:id="rId17"/>
    <p:sldId id="459" r:id="rId18"/>
    <p:sldId id="457" r:id="rId19"/>
    <p:sldId id="437" r:id="rId20"/>
    <p:sldId id="491" r:id="rId21"/>
    <p:sldId id="462" r:id="rId22"/>
    <p:sldId id="481" r:id="rId23"/>
    <p:sldId id="461" r:id="rId24"/>
    <p:sldId id="492" r:id="rId25"/>
    <p:sldId id="483" r:id="rId26"/>
    <p:sldId id="493" r:id="rId27"/>
    <p:sldId id="485" r:id="rId28"/>
    <p:sldId id="460" r:id="rId29"/>
    <p:sldId id="482" r:id="rId30"/>
    <p:sldId id="484" r:id="rId31"/>
    <p:sldId id="435" r:id="rId32"/>
    <p:sldId id="438" r:id="rId33"/>
    <p:sldId id="439" r:id="rId34"/>
    <p:sldId id="440" r:id="rId35"/>
    <p:sldId id="441" r:id="rId36"/>
    <p:sldId id="442" r:id="rId37"/>
    <p:sldId id="443" r:id="rId38"/>
    <p:sldId id="444" r:id="rId39"/>
    <p:sldId id="473" r:id="rId40"/>
    <p:sldId id="471" r:id="rId41"/>
    <p:sldId id="468" r:id="rId42"/>
    <p:sldId id="446" r:id="rId43"/>
    <p:sldId id="447" r:id="rId44"/>
    <p:sldId id="448" r:id="rId45"/>
    <p:sldId id="449" r:id="rId46"/>
    <p:sldId id="456" r:id="rId47"/>
    <p:sldId id="472" r:id="rId48"/>
  </p:sldIdLst>
  <p:sldSz cx="9144000" cy="6858000" type="screen4x3"/>
  <p:notesSz cx="7099300" cy="10234613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CC00"/>
    <a:srgbClr val="BFFD40"/>
    <a:srgbClr val="298B28"/>
    <a:srgbClr val="990033"/>
    <a:srgbClr val="F999E0"/>
    <a:srgbClr val="900028"/>
    <a:srgbClr val="068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7133" autoAdjust="0"/>
  </p:normalViewPr>
  <p:slideViewPr>
    <p:cSldViewPr>
      <p:cViewPr varScale="1">
        <p:scale>
          <a:sx n="108" d="100"/>
          <a:sy n="108" d="100"/>
        </p:scale>
        <p:origin x="111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lukacs\Asztal\SPRi_results_12_21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346126386685644"/>
          <c:y val="0.1285635479446175"/>
          <c:w val="0.78746464817749251"/>
          <c:h val="0.72119901969088462"/>
        </c:manualLayout>
      </c:layout>
      <c:scatterChart>
        <c:scatterStyle val="lineMarker"/>
        <c:varyColors val="0"/>
        <c:ser>
          <c:idx val="0"/>
          <c:order val="0"/>
          <c:tx>
            <c:v>HCR</c:v>
          </c:tx>
          <c:spPr>
            <a:ln w="28575">
              <a:noFill/>
            </a:ln>
          </c:spPr>
          <c:marker>
            <c:symbol val="diamond"/>
            <c:size val="7"/>
          </c:marker>
          <c:errBars>
            <c:errDir val="y"/>
            <c:errBarType val="both"/>
            <c:errValType val="cust"/>
            <c:noEndCap val="0"/>
            <c:plus>
              <c:numRef>
                <c:f>'Target conc. varied'!$K$16:$Q$16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0</c:v>
                  </c:pt>
                  <c:pt idx="2">
                    <c:v>13.197006841693346</c:v>
                  </c:pt>
                  <c:pt idx="3">
                    <c:v>18.215070683365422</c:v>
                  </c:pt>
                  <c:pt idx="4">
                    <c:v>10.224043936881868</c:v>
                  </c:pt>
                  <c:pt idx="5">
                    <c:v>7.4811897449537135</c:v>
                  </c:pt>
                  <c:pt idx="6">
                    <c:v>0</c:v>
                  </c:pt>
                </c:numCache>
              </c:numRef>
            </c:plus>
            <c:minus>
              <c:numRef>
                <c:f>'Target conc. varied'!$K$16:$Q$16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0</c:v>
                  </c:pt>
                  <c:pt idx="2">
                    <c:v>13.197006841693346</c:v>
                  </c:pt>
                  <c:pt idx="3">
                    <c:v>18.215070683365422</c:v>
                  </c:pt>
                  <c:pt idx="4">
                    <c:v>10.224043936881868</c:v>
                  </c:pt>
                  <c:pt idx="5">
                    <c:v>7.4811897449537135</c:v>
                  </c:pt>
                  <c:pt idx="6">
                    <c:v>0</c:v>
                  </c:pt>
                </c:numCache>
              </c:numRef>
            </c:minus>
          </c:errBars>
          <c:xVal>
            <c:numRef>
              <c:f>'Target conc. varied'!$K$14:$Q$14</c:f>
              <c:numCache>
                <c:formatCode>General</c:formatCode>
                <c:ptCount val="7"/>
                <c:pt idx="0">
                  <c:v>100</c:v>
                </c:pt>
                <c:pt idx="1">
                  <c:v>10</c:v>
                </c:pt>
                <c:pt idx="2">
                  <c:v>5</c:v>
                </c:pt>
                <c:pt idx="3">
                  <c:v>2.5</c:v>
                </c:pt>
                <c:pt idx="4">
                  <c:v>1.25</c:v>
                </c:pt>
                <c:pt idx="5">
                  <c:v>0.62500000000000366</c:v>
                </c:pt>
                <c:pt idx="6">
                  <c:v>0.25</c:v>
                </c:pt>
              </c:numCache>
            </c:numRef>
          </c:xVal>
          <c:yVal>
            <c:numRef>
              <c:f>'Target conc. varied'!$K$15:$Q$15</c:f>
              <c:numCache>
                <c:formatCode>General</c:formatCode>
                <c:ptCount val="7"/>
                <c:pt idx="0">
                  <c:v>280.67</c:v>
                </c:pt>
                <c:pt idx="1">
                  <c:v>247.29</c:v>
                </c:pt>
                <c:pt idx="2">
                  <c:v>157.4116930291255</c:v>
                </c:pt>
                <c:pt idx="3">
                  <c:v>119.67999999999998</c:v>
                </c:pt>
                <c:pt idx="4">
                  <c:v>60.742094637273929</c:v>
                </c:pt>
                <c:pt idx="5">
                  <c:v>27.509999999999987</c:v>
                </c:pt>
                <c:pt idx="6">
                  <c:v>6.05</c:v>
                </c:pt>
              </c:numCache>
            </c:numRef>
          </c:yVal>
          <c:smooth val="0"/>
        </c:ser>
        <c:ser>
          <c:idx val="1"/>
          <c:order val="1"/>
          <c:tx>
            <c:v>HCR + target</c:v>
          </c:tx>
          <c:spPr>
            <a:ln w="28575">
              <a:noFill/>
            </a:ln>
          </c:spPr>
          <c:marker>
            <c:symbol val="square"/>
            <c:size val="6"/>
          </c:marker>
          <c:errBars>
            <c:errDir val="y"/>
            <c:errBarType val="both"/>
            <c:errValType val="cust"/>
            <c:noEndCap val="0"/>
            <c:plus>
              <c:numRef>
                <c:f>'Target conc. varied'!$S$16:$Y$16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0</c:v>
                  </c:pt>
                  <c:pt idx="2">
                    <c:v>16.789109290120678</c:v>
                  </c:pt>
                  <c:pt idx="3">
                    <c:v>31.317759338752285</c:v>
                  </c:pt>
                  <c:pt idx="4">
                    <c:v>19.01462782575949</c:v>
                  </c:pt>
                  <c:pt idx="5">
                    <c:v>8.6620580695352078</c:v>
                  </c:pt>
                  <c:pt idx="6">
                    <c:v>0</c:v>
                  </c:pt>
                </c:numCache>
              </c:numRef>
            </c:plus>
            <c:minus>
              <c:numRef>
                <c:f>'Target conc. varied'!$S$16:$Y$16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0</c:v>
                  </c:pt>
                  <c:pt idx="2">
                    <c:v>16.789109290120678</c:v>
                  </c:pt>
                  <c:pt idx="3">
                    <c:v>31.317759338752285</c:v>
                  </c:pt>
                  <c:pt idx="4">
                    <c:v>19.01462782575949</c:v>
                  </c:pt>
                  <c:pt idx="5">
                    <c:v>8.6620580695352078</c:v>
                  </c:pt>
                  <c:pt idx="6">
                    <c:v>0</c:v>
                  </c:pt>
                </c:numCache>
              </c:numRef>
            </c:minus>
          </c:errBars>
          <c:xVal>
            <c:numRef>
              <c:f>'Target conc. varied'!$S$14:$Y$14</c:f>
              <c:numCache>
                <c:formatCode>General</c:formatCode>
                <c:ptCount val="7"/>
                <c:pt idx="0">
                  <c:v>100</c:v>
                </c:pt>
                <c:pt idx="1">
                  <c:v>10</c:v>
                </c:pt>
                <c:pt idx="2">
                  <c:v>5</c:v>
                </c:pt>
                <c:pt idx="3">
                  <c:v>2.5</c:v>
                </c:pt>
                <c:pt idx="4">
                  <c:v>1.25</c:v>
                </c:pt>
                <c:pt idx="5">
                  <c:v>0.62500000000000366</c:v>
                </c:pt>
                <c:pt idx="6">
                  <c:v>0.25</c:v>
                </c:pt>
              </c:numCache>
            </c:numRef>
          </c:xVal>
          <c:yVal>
            <c:numRef>
              <c:f>'Target conc. varied'!$S$15:$Y$15</c:f>
              <c:numCache>
                <c:formatCode>General</c:formatCode>
                <c:ptCount val="7"/>
                <c:pt idx="0">
                  <c:v>362.74</c:v>
                </c:pt>
                <c:pt idx="1">
                  <c:v>294.81</c:v>
                </c:pt>
                <c:pt idx="2">
                  <c:v>184.84169302912576</c:v>
                </c:pt>
                <c:pt idx="3">
                  <c:v>142.27499999999998</c:v>
                </c:pt>
                <c:pt idx="4">
                  <c:v>76.418761303940585</c:v>
                </c:pt>
                <c:pt idx="5">
                  <c:v>32.255000000000003</c:v>
                </c:pt>
                <c:pt idx="6">
                  <c:v>6.05</c:v>
                </c:pt>
              </c:numCache>
            </c:numRef>
          </c:yVal>
          <c:smooth val="0"/>
        </c:ser>
        <c:ser>
          <c:idx val="2"/>
          <c:order val="2"/>
          <c:tx>
            <c:v>target</c:v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00CC00"/>
              </a:solidFill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'Target conc. varied'!$C$16:$I$16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0</c:v>
                  </c:pt>
                  <c:pt idx="2">
                    <c:v>3.5921024484276582</c:v>
                  </c:pt>
                  <c:pt idx="3">
                    <c:v>13.102688655386796</c:v>
                  </c:pt>
                  <c:pt idx="4">
                    <c:v>8.8574845940219014</c:v>
                  </c:pt>
                  <c:pt idx="5">
                    <c:v>1.1808683245815466</c:v>
                  </c:pt>
                  <c:pt idx="6">
                    <c:v>0</c:v>
                  </c:pt>
                </c:numCache>
              </c:numRef>
            </c:plus>
            <c:minus>
              <c:numRef>
                <c:f>'Target conc. varied'!$C$16:$I$16</c:f>
                <c:numCache>
                  <c:formatCode>General</c:formatCode>
                  <c:ptCount val="7"/>
                  <c:pt idx="0">
                    <c:v>0</c:v>
                  </c:pt>
                  <c:pt idx="1">
                    <c:v>0</c:v>
                  </c:pt>
                  <c:pt idx="2">
                    <c:v>3.5921024484276582</c:v>
                  </c:pt>
                  <c:pt idx="3">
                    <c:v>13.102688655386796</c:v>
                  </c:pt>
                  <c:pt idx="4">
                    <c:v>8.8574845940219014</c:v>
                  </c:pt>
                  <c:pt idx="5">
                    <c:v>1.1808683245815466</c:v>
                  </c:pt>
                  <c:pt idx="6">
                    <c:v>0</c:v>
                  </c:pt>
                </c:numCache>
              </c:numRef>
            </c:minus>
          </c:errBars>
          <c:xVal>
            <c:numRef>
              <c:f>'Target conc. varied'!$C$14:$I$14</c:f>
              <c:numCache>
                <c:formatCode>General</c:formatCode>
                <c:ptCount val="7"/>
                <c:pt idx="0">
                  <c:v>100</c:v>
                </c:pt>
                <c:pt idx="1">
                  <c:v>10</c:v>
                </c:pt>
                <c:pt idx="2">
                  <c:v>5</c:v>
                </c:pt>
                <c:pt idx="3">
                  <c:v>2.5</c:v>
                </c:pt>
                <c:pt idx="4">
                  <c:v>1.25</c:v>
                </c:pt>
                <c:pt idx="5">
                  <c:v>0.62500000000000366</c:v>
                </c:pt>
                <c:pt idx="6">
                  <c:v>0.25</c:v>
                </c:pt>
              </c:numCache>
            </c:numRef>
          </c:xVal>
          <c:yVal>
            <c:numRef>
              <c:f>'Target conc. varied'!$C$15:$I$15</c:f>
              <c:numCache>
                <c:formatCode>General</c:formatCode>
                <c:ptCount val="7"/>
                <c:pt idx="0">
                  <c:v>82.07</c:v>
                </c:pt>
                <c:pt idx="1">
                  <c:v>47.52</c:v>
                </c:pt>
                <c:pt idx="2">
                  <c:v>27.43</c:v>
                </c:pt>
                <c:pt idx="3">
                  <c:v>22.594999999999999</c:v>
                </c:pt>
                <c:pt idx="4">
                  <c:v>15.676666666666724</c:v>
                </c:pt>
                <c:pt idx="5">
                  <c:v>4.7450000000000001</c:v>
                </c:pt>
                <c:pt idx="6">
                  <c:v>-4.7300000000000004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244384"/>
        <c:axId val="160244944"/>
      </c:scatterChart>
      <c:valAx>
        <c:axId val="160244384"/>
        <c:scaling>
          <c:logBase val="10"/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hu-HU" sz="1400" dirty="0" err="1"/>
                  <a:t>Logaritmic</a:t>
                </a:r>
                <a:r>
                  <a:rPr lang="hu-HU" sz="1400" dirty="0"/>
                  <a:t> </a:t>
                </a:r>
                <a:r>
                  <a:rPr lang="hu-HU" sz="1400" dirty="0" err="1"/>
                  <a:t>target</a:t>
                </a:r>
                <a:r>
                  <a:rPr lang="hu-HU" sz="1400" dirty="0"/>
                  <a:t> </a:t>
                </a:r>
                <a:r>
                  <a:rPr lang="hu-HU" sz="1400" dirty="0" err="1"/>
                  <a:t>concentration</a:t>
                </a:r>
                <a:r>
                  <a:rPr lang="hu-HU" sz="1400" dirty="0"/>
                  <a:t> (</a:t>
                </a:r>
                <a:r>
                  <a:rPr lang="hu-HU" sz="1400" dirty="0" err="1"/>
                  <a:t>nM</a:t>
                </a:r>
                <a:r>
                  <a:rPr lang="hu-HU" sz="1400" dirty="0"/>
                  <a:t>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60244944"/>
        <c:crosses val="autoZero"/>
        <c:crossBetween val="midCat"/>
      </c:valAx>
      <c:valAx>
        <c:axId val="160244944"/>
        <c:scaling>
          <c:logBase val="1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hu-HU" sz="1400" dirty="0"/>
                  <a:t>Log</a:t>
                </a:r>
                <a:r>
                  <a:rPr lang="hu-HU" sz="1400" baseline="0" dirty="0"/>
                  <a:t> </a:t>
                </a:r>
                <a:r>
                  <a:rPr lang="hu-HU" sz="1400" dirty="0" err="1"/>
                  <a:t>Signal</a:t>
                </a:r>
                <a:r>
                  <a:rPr lang="hu-HU" sz="1400" dirty="0"/>
                  <a:t> (A.U.)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60244384"/>
        <c:crossesAt val="0.1"/>
        <c:crossBetween val="midCat"/>
      </c:valAx>
    </c:plotArea>
    <c:legend>
      <c:legendPos val="r"/>
      <c:layout>
        <c:manualLayout>
          <c:xMode val="edge"/>
          <c:yMode val="edge"/>
          <c:x val="0.15100082179164148"/>
          <c:y val="0.14828342573539083"/>
          <c:w val="0.26882441911912403"/>
          <c:h val="0.1674343832021025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pPr>
              <a:defRPr/>
            </a:pPr>
            <a:fld id="{0E4BB04D-197E-4911-BF3B-023BAE7B9B4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958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pPr>
              <a:defRPr/>
            </a:pPr>
            <a:fld id="{61D8BCFE-967B-4523-963F-9693B64DCBA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766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Surface_plasmon_resonance" TargetMode="External"/><Relationship Id="rId3" Type="http://schemas.openxmlformats.org/officeDocument/2006/relationships/hyperlink" Target="http://en.wikipedia.org/wiki/Valence_electron" TargetMode="External"/><Relationship Id="rId7" Type="http://schemas.openxmlformats.org/officeDocument/2006/relationships/hyperlink" Target="http://en.wikipedia.org/wiki/Photo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Resonance" TargetMode="External"/><Relationship Id="rId5" Type="http://schemas.openxmlformats.org/officeDocument/2006/relationships/hyperlink" Target="http://en.wikipedia.org/wiki/Solid" TargetMode="External"/><Relationship Id="rId4" Type="http://schemas.openxmlformats.org/officeDocument/2006/relationships/hyperlink" Target="http://en.wikipedia.org/wiki/Wikipedia:Citation_needed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6F98F-8110-4E4C-B698-AE689D4A2F85}" type="slidenum">
              <a:rPr lang="hu-HU" smtClean="0"/>
              <a:pPr/>
              <a:t>1</a:t>
            </a:fld>
            <a:endParaRPr lang="hu-H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90924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smtClean="0"/>
              <a:t>Laterális felbontás ~6um</a:t>
            </a:r>
          </a:p>
          <a:p>
            <a:r>
              <a:rPr lang="hu-HU" smtClean="0"/>
              <a:t>Plazmonok szabad úthossza ~1um</a:t>
            </a:r>
          </a:p>
          <a:p>
            <a:r>
              <a:rPr lang="hu-HU" smtClean="0"/>
              <a:t>Vizsgált terület ~10mm*10mm</a:t>
            </a:r>
          </a:p>
          <a:p>
            <a:r>
              <a:rPr lang="hu-HU" smtClean="0"/>
              <a:t>100*100 pixel átlagolásával van értelme -&gt; pixelszám növelése 1M/10.000=100 -&gt; 10x10 boksz</a:t>
            </a:r>
          </a:p>
          <a:p>
            <a:r>
              <a:rPr lang="hu-HU" smtClean="0"/>
              <a:t>Kamera AD: 12 bit, 4096-os szürkeárnyalat skála</a:t>
            </a:r>
            <a:endParaRPr lang="en-GB" smtClean="0"/>
          </a:p>
        </p:txBody>
      </p:sp>
      <p:sp>
        <p:nvSpPr>
          <p:cNvPr id="6861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39AA31-9C49-4A1E-A26D-C8452A2722C7}" type="slidenum">
              <a:rPr lang="hu-HU" smtClean="0"/>
              <a:pPr/>
              <a:t>38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086584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963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296C44-2E1D-472A-9862-CCB84E307A33}" type="slidenum">
              <a:rPr lang="hu-HU" smtClean="0"/>
              <a:pPr/>
              <a:t>39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790314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smtClean="0">
                <a:latin typeface="Arial" pitchFamily="34" charset="0"/>
              </a:rPr>
              <a:t>SensEdu – DNA chip, példa a fluoreszcens jelölésre, kiértékelésre</a:t>
            </a:r>
            <a:endParaRPr lang="en-GB" smtClean="0">
              <a:latin typeface="Arial" pitchFamily="34" charset="0"/>
            </a:endParaRPr>
          </a:p>
        </p:txBody>
      </p:sp>
      <p:sp>
        <p:nvSpPr>
          <p:cNvPr id="6042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EE506-B1DB-44E7-926E-63CB92E963F7}" type="slidenum">
              <a:rPr lang="hu-HU" smtClean="0">
                <a:latin typeface="Arial" pitchFamily="34" charset="0"/>
              </a:rPr>
              <a:pPr/>
              <a:t>41</a:t>
            </a:fld>
            <a:endParaRPr lang="hu-H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38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5939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50AEBB-2F4C-4A18-B756-14E1885F348E}" type="slidenum">
              <a:rPr lang="hu-HU" smtClean="0">
                <a:latin typeface="Arial" pitchFamily="34" charset="0"/>
              </a:rPr>
              <a:pPr/>
              <a:t>3</a:t>
            </a:fld>
            <a:endParaRPr lang="hu-H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420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smtClean="0">
                <a:latin typeface="Arial" pitchFamily="34" charset="0"/>
              </a:rPr>
              <a:t>SensEdu – DNA chip, példa a fluoreszcens jelölésre, kiértékelésre</a:t>
            </a:r>
            <a:endParaRPr lang="en-GB" smtClean="0">
              <a:latin typeface="Arial" pitchFamily="34" charset="0"/>
            </a:endParaRPr>
          </a:p>
        </p:txBody>
      </p:sp>
      <p:sp>
        <p:nvSpPr>
          <p:cNvPr id="60420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EE506-B1DB-44E7-926E-63CB92E963F7}" type="slidenum">
              <a:rPr lang="hu-HU" smtClean="0">
                <a:latin typeface="Arial" pitchFamily="34" charset="0"/>
              </a:rPr>
              <a:pPr/>
              <a:t>4</a:t>
            </a:fld>
            <a:endParaRPr lang="hu-H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988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Surface </a:t>
            </a:r>
            <a:r>
              <a:rPr lang="en-US" b="1" dirty="0" err="1" smtClean="0"/>
              <a:t>plasmon</a:t>
            </a:r>
            <a:r>
              <a:rPr lang="en-US" b="1" dirty="0" smtClean="0"/>
              <a:t> resonance</a:t>
            </a:r>
            <a:r>
              <a:rPr lang="en-US" dirty="0" smtClean="0"/>
              <a:t> (SPR) is the collective oscillation of </a:t>
            </a:r>
            <a:r>
              <a:rPr lang="en-US" dirty="0" smtClean="0">
                <a:hlinkClick r:id="rId3" tooltip="Valence electron"/>
              </a:rPr>
              <a:t>valence electrons</a:t>
            </a:r>
            <a:r>
              <a:rPr lang="en-US" baseline="30000" dirty="0" smtClean="0"/>
              <a:t>[</a:t>
            </a:r>
            <a:r>
              <a:rPr lang="en-US" i="1" baseline="30000" dirty="0" smtClean="0">
                <a:hlinkClick r:id="rId4" tooltip="Wikipedia:Citation needed"/>
              </a:rPr>
              <a:t>citation needed</a:t>
            </a:r>
            <a:r>
              <a:rPr lang="en-US" baseline="30000" dirty="0" smtClean="0"/>
              <a:t>]</a:t>
            </a:r>
            <a:r>
              <a:rPr lang="en-US" dirty="0" smtClean="0"/>
              <a:t> in a </a:t>
            </a:r>
            <a:r>
              <a:rPr lang="en-US" dirty="0" smtClean="0">
                <a:hlinkClick r:id="rId5" tooltip="Solid"/>
              </a:rPr>
              <a:t>solid</a:t>
            </a:r>
            <a:r>
              <a:rPr lang="en-US" dirty="0" smtClean="0"/>
              <a:t> stimulated by incident light. The </a:t>
            </a:r>
            <a:r>
              <a:rPr lang="en-US" dirty="0" smtClean="0">
                <a:hlinkClick r:id="rId6" tooltip="Resonance"/>
              </a:rPr>
              <a:t>resonance</a:t>
            </a:r>
            <a:r>
              <a:rPr lang="en-US" dirty="0" smtClean="0"/>
              <a:t> condition is established when the frequency of light </a:t>
            </a:r>
            <a:r>
              <a:rPr lang="en-US" dirty="0" smtClean="0">
                <a:hlinkClick r:id="rId7" tooltip="Photon"/>
              </a:rPr>
              <a:t>photons</a:t>
            </a:r>
            <a:r>
              <a:rPr lang="en-US" dirty="0" smtClean="0"/>
              <a:t> matches the natural frequency of surface electrons oscillating against the restoring force of positive nuclei. SPR in nanometer-sized structures is called </a:t>
            </a:r>
            <a:r>
              <a:rPr lang="en-US" b="1" dirty="0" smtClean="0"/>
              <a:t>localized surface </a:t>
            </a:r>
            <a:r>
              <a:rPr lang="en-US" b="1" dirty="0" err="1" smtClean="0"/>
              <a:t>plasmon</a:t>
            </a:r>
            <a:r>
              <a:rPr lang="en-US" b="1" dirty="0" smtClean="0"/>
              <a:t> resonance</a:t>
            </a:r>
            <a:r>
              <a:rPr lang="en-US" baseline="30000" dirty="0" smtClean="0">
                <a:hlinkClick r:id="rId8"/>
              </a:rPr>
              <a:t>[1]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D8BCFE-967B-4523-963F-9693B64DCBAF}" type="slidenum">
              <a:rPr lang="hu-HU" smtClean="0"/>
              <a:pPr>
                <a:defRPr/>
              </a:pPr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9869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Quasi</a:t>
            </a:r>
            <a:r>
              <a:rPr lang="hu-HU" dirty="0" smtClean="0"/>
              <a:t> </a:t>
            </a:r>
            <a:r>
              <a:rPr lang="hu-HU" dirty="0" err="1" smtClean="0"/>
              <a:t>particle</a:t>
            </a:r>
            <a:r>
              <a:rPr lang="hu-HU" dirty="0" smtClean="0"/>
              <a:t> </a:t>
            </a:r>
            <a:r>
              <a:rPr lang="hu-HU" dirty="0" err="1" smtClean="0"/>
              <a:t>suc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photon</a:t>
            </a:r>
            <a:r>
              <a:rPr lang="hu-HU" baseline="0" dirty="0" smtClean="0"/>
              <a:t> and </a:t>
            </a:r>
            <a:r>
              <a:rPr lang="hu-HU" baseline="0" dirty="0" err="1" smtClean="0"/>
              <a:t>phonon</a:t>
            </a:r>
            <a:r>
              <a:rPr lang="hu-HU" baseline="0" dirty="0" smtClean="0"/>
              <a:t> </a:t>
            </a:r>
            <a:r>
              <a:rPr lang="hu-HU" baseline="0" dirty="0" err="1" smtClean="0"/>
              <a:t>for</a:t>
            </a:r>
            <a:r>
              <a:rPr lang="hu-HU" baseline="0" dirty="0" smtClean="0"/>
              <a:t> </a:t>
            </a:r>
            <a:r>
              <a:rPr lang="hu-HU" baseline="0" dirty="0" err="1" smtClean="0"/>
              <a:t>electromagnetic</a:t>
            </a:r>
            <a:r>
              <a:rPr lang="hu-HU" baseline="0" dirty="0" smtClean="0"/>
              <a:t> </a:t>
            </a:r>
            <a:r>
              <a:rPr lang="hu-HU" baseline="0" dirty="0" err="1" smtClean="0"/>
              <a:t>and</a:t>
            </a:r>
            <a:r>
              <a:rPr lang="hu-HU" baseline="0" dirty="0" smtClean="0"/>
              <a:t> </a:t>
            </a:r>
            <a:r>
              <a:rPr lang="hu-HU" baseline="0" dirty="0" err="1" smtClean="0"/>
              <a:t>mechanical</a:t>
            </a:r>
            <a:r>
              <a:rPr lang="hu-HU" baseline="0" dirty="0" smtClean="0"/>
              <a:t> </a:t>
            </a:r>
            <a:r>
              <a:rPr lang="hu-HU" baseline="0" dirty="0" err="1" smtClean="0"/>
              <a:t>vibrations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D8BCFE-967B-4523-963F-9693B64DCBAF}" type="slidenum">
              <a:rPr lang="hu-HU" smtClean="0"/>
              <a:pPr>
                <a:defRPr/>
              </a:pPr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5351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D8BCFE-967B-4523-963F-9693B64DCBAF}" type="slidenum">
              <a:rPr lang="hu-HU" smtClean="0"/>
              <a:pPr>
                <a:defRPr/>
              </a:pPr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8766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D8BCFE-967B-4523-963F-9693B64DCBAF}" type="slidenum">
              <a:rPr lang="hu-HU" smtClean="0"/>
              <a:pPr>
                <a:defRPr/>
              </a:pPr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13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D8BCFE-967B-4523-963F-9693B64DCBAF}" type="slidenum">
              <a:rPr lang="hu-HU" smtClean="0"/>
              <a:pPr>
                <a:defRPr/>
              </a:pPr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9548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r>
              <a:rPr lang="hu-HU" b="1" smtClean="0"/>
              <a:t>TÉNYEK:</a:t>
            </a:r>
          </a:p>
          <a:p>
            <a:pPr algn="just"/>
            <a:r>
              <a:rPr lang="hu-HU" smtClean="0"/>
              <a:t>Az egyiptomi lakosság több, mint 20%-a Hepatitis C fertőzött</a:t>
            </a:r>
          </a:p>
          <a:p>
            <a:pPr algn="just"/>
            <a:r>
              <a:rPr lang="hu-HU" smtClean="0"/>
              <a:t>Drasztikusan növekszik a HIV fertőzöttek száma</a:t>
            </a:r>
          </a:p>
          <a:p>
            <a:pPr algn="just"/>
            <a:r>
              <a:rPr lang="hu-HU" smtClean="0"/>
              <a:t>A jelenlegi kapacitások nem elegendőek a fertőzöttek kiszűrésére</a:t>
            </a:r>
          </a:p>
          <a:p>
            <a:pPr algn="just"/>
            <a:r>
              <a:rPr lang="hu-HU" smtClean="0"/>
              <a:t>A Rasp eszközzel legalább napi 200 vizsgálatot lehetne elvégezni</a:t>
            </a:r>
          </a:p>
          <a:p>
            <a:endParaRPr lang="en-GB" smtClean="0"/>
          </a:p>
        </p:txBody>
      </p:sp>
      <p:sp>
        <p:nvSpPr>
          <p:cNvPr id="6758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D807DA-7C2A-4446-B892-A089A9B25028}" type="slidenum">
              <a:rPr lang="hu-HU" smtClean="0"/>
              <a:pPr/>
              <a:t>31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079931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85750"/>
            <a:ext cx="17145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1438" y="0"/>
            <a:ext cx="2032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51888" y="322263"/>
            <a:ext cx="1778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9"/>
          <p:cNvSpPr txBox="1"/>
          <p:nvPr userDrawn="1"/>
        </p:nvSpPr>
        <p:spPr>
          <a:xfrm>
            <a:off x="2987675" y="5929313"/>
            <a:ext cx="5942013" cy="549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500" b="0"/>
              <a:t>BUDAPEST UNIVERSITY OF TECHNOLOGY AND ECONOMICS</a:t>
            </a:r>
          </a:p>
          <a:p>
            <a:pPr algn="r">
              <a:defRPr/>
            </a:pPr>
            <a:r>
              <a:rPr lang="en-GB" sz="1500" b="0"/>
              <a:t>DEPARTMENT OF ELECTRONICS TECHNOLOGY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5856288"/>
            <a:ext cx="2428875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7" name="Cím helye 1"/>
          <p:cNvSpPr>
            <a:spLocks noGrp="1"/>
          </p:cNvSpPr>
          <p:nvPr>
            <p:ph type="ctrTitle"/>
          </p:nvPr>
        </p:nvSpPr>
        <p:spPr>
          <a:xfrm>
            <a:off x="941388" y="2071688"/>
            <a:ext cx="7053262" cy="1470025"/>
          </a:xfrm>
        </p:spPr>
        <p:txBody>
          <a:bodyPr/>
          <a:lstStyle>
            <a:lvl1pPr>
              <a:defRPr sz="3600" b="0"/>
            </a:lvl1pPr>
          </a:lstStyle>
          <a:p>
            <a:r>
              <a:rPr lang="en-GB"/>
              <a:t>MINTACÍM SZERKESZTÉSE</a:t>
            </a:r>
          </a:p>
        </p:txBody>
      </p:sp>
      <p:sp>
        <p:nvSpPr>
          <p:cNvPr id="71688" name="Szöveg helye 2"/>
          <p:cNvSpPr>
            <a:spLocks noGrp="1"/>
          </p:cNvSpPr>
          <p:nvPr>
            <p:ph type="subTitle" idx="1"/>
          </p:nvPr>
        </p:nvSpPr>
        <p:spPr>
          <a:xfrm>
            <a:off x="941388" y="3684588"/>
            <a:ext cx="7053262" cy="1752600"/>
          </a:xfrm>
        </p:spPr>
        <p:txBody>
          <a:bodyPr/>
          <a:lstStyle>
            <a:lvl1pPr marL="0" indent="0">
              <a:buFont typeface="Arial" charset="0"/>
              <a:buNone/>
              <a:defRPr sz="2100"/>
            </a:lvl1pPr>
          </a:lstStyle>
          <a:p>
            <a:r>
              <a:rPr lang="en-GB"/>
              <a:t>Alcím mintájának szerkesztése</a:t>
            </a:r>
          </a:p>
        </p:txBody>
      </p:sp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7A2B6-DD1A-4388-B245-48AF38F36B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A79C8-907B-49BC-BD0E-CAF3ACA64B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8CA48-4A8E-49A9-971B-83D474A3DC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4A09A-91EE-483A-AE36-543B6A3CE9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5456A-9B25-4515-B549-0D16A551EF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C713-5968-4449-B042-55C1CEB29F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33C60-96CF-467D-82BE-6D4E8514A6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3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A9BCC-D796-461B-993B-4B23E66E1A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94EBA-D7B5-4131-A6E2-F72B63DF02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BF85C-69B7-49F8-BAAB-5AF0CFC1B9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Logo BMEETT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8913" y="6362700"/>
            <a:ext cx="1550987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4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964613" y="0"/>
            <a:ext cx="179387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963025" y="3000375"/>
            <a:ext cx="1809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MINTACÍM SZERKESZTÉSE</a:t>
            </a:r>
          </a:p>
        </p:txBody>
      </p:sp>
      <p:sp>
        <p:nvSpPr>
          <p:cNvPr id="6150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Mintaszöveg szerkesztése</a:t>
            </a:r>
          </a:p>
          <a:p>
            <a:pPr lvl="1"/>
            <a:r>
              <a:rPr lang="en-GB" smtClean="0"/>
              <a:t>Második szint</a:t>
            </a:r>
          </a:p>
          <a:p>
            <a:pPr lvl="2"/>
            <a:r>
              <a:rPr lang="en-GB" smtClean="0"/>
              <a:t>Harmadik szint</a:t>
            </a:r>
          </a:p>
          <a:p>
            <a:pPr lvl="3"/>
            <a:r>
              <a:rPr lang="en-GB" smtClean="0"/>
              <a:t>Negyedik szint</a:t>
            </a:r>
          </a:p>
          <a:p>
            <a:pPr lvl="4"/>
            <a:r>
              <a:rPr lang="en-GB" smtClean="0"/>
              <a:t>Ötödik szint</a:t>
            </a:r>
          </a:p>
        </p:txBody>
      </p:sp>
      <p:sp>
        <p:nvSpPr>
          <p:cNvPr id="11" name="Élőláb helye 4"/>
          <p:cNvSpPr>
            <a:spLocks noGrp="1"/>
          </p:cNvSpPr>
          <p:nvPr>
            <p:ph type="ftr" sz="quarter" idx="3"/>
          </p:nvPr>
        </p:nvSpPr>
        <p:spPr>
          <a:xfrm>
            <a:off x="2571750" y="6381750"/>
            <a:ext cx="40719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595959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Nézet -&gt; Élőfej és élőláb</a:t>
            </a:r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7345363" y="6386513"/>
            <a:ext cx="12858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595959"/>
                </a:solidFill>
                <a:cs typeface="Arial" charset="0"/>
              </a:defRPr>
            </a:lvl1pPr>
          </a:lstStyle>
          <a:p>
            <a:pPr>
              <a:defRPr/>
            </a:pPr>
            <a:fld id="{2D414A0E-4F6C-4242-8ADA-A7428E8F37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0666" name="Rectangle 10"/>
          <p:cNvSpPr>
            <a:spLocks noChangeArrowheads="1"/>
          </p:cNvSpPr>
          <p:nvPr userDrawn="1"/>
        </p:nvSpPr>
        <p:spPr bwMode="auto">
          <a:xfrm>
            <a:off x="8443913" y="6386513"/>
            <a:ext cx="430212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GB" sz="1400" b="0" dirty="0" smtClean="0">
                <a:solidFill>
                  <a:srgbClr val="595959"/>
                </a:solidFill>
                <a:cs typeface="Arial" charset="0"/>
              </a:rPr>
              <a:t>/</a:t>
            </a:r>
            <a:r>
              <a:rPr lang="hu-HU" sz="1400" b="0" dirty="0" smtClean="0">
                <a:solidFill>
                  <a:srgbClr val="595959"/>
                </a:solidFill>
                <a:cs typeface="Arial" charset="0"/>
              </a:rPr>
              <a:t>47</a:t>
            </a:r>
            <a:endParaRPr lang="hu-HU" sz="1400" b="0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>
          <a:solidFill>
            <a:srgbClr val="1E1E1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1E1E1E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1E1E1E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1E1E1E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1E1E1E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1E1E1E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1E1E1E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1E1E1E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1E1E1E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onyar@ett.bme.h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dns_chip.exe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3"/>
          <p:cNvSpPr>
            <a:spLocks noGrp="1"/>
          </p:cNvSpPr>
          <p:nvPr>
            <p:ph type="ctrTitle"/>
          </p:nvPr>
        </p:nvSpPr>
        <p:spPr>
          <a:xfrm>
            <a:off x="468313" y="1989138"/>
            <a:ext cx="8207375" cy="1470025"/>
          </a:xfrm>
        </p:spPr>
        <p:txBody>
          <a:bodyPr/>
          <a:lstStyle/>
          <a:p>
            <a:pPr eaLnBrk="1" hangingPunct="1"/>
            <a:r>
              <a:rPr lang="hu-HU" sz="2800" b="1" dirty="0" err="1"/>
              <a:t>Bioérzékelők</a:t>
            </a:r>
            <a:r>
              <a:rPr lang="hu-HU" sz="2800" b="1" dirty="0"/>
              <a:t>, Felületi </a:t>
            </a:r>
            <a:r>
              <a:rPr lang="hu-HU" sz="2800" b="1" dirty="0" err="1"/>
              <a:t>plazmon</a:t>
            </a:r>
            <a:r>
              <a:rPr lang="hu-HU" sz="2800" b="1" dirty="0"/>
              <a:t> rezonanciás képalkotás (</a:t>
            </a:r>
            <a:r>
              <a:rPr lang="hu-HU" sz="2800" b="1" dirty="0" err="1"/>
              <a:t>SPRi</a:t>
            </a:r>
            <a:r>
              <a:rPr lang="hu-HU" sz="2800" b="1" dirty="0"/>
              <a:t>)</a:t>
            </a:r>
            <a:r>
              <a:rPr lang="hu-HU" b="1" dirty="0" smtClean="0"/>
              <a:t/>
            </a:r>
            <a:br>
              <a:rPr lang="hu-HU" b="1" dirty="0" smtClean="0"/>
            </a:br>
            <a:endParaRPr lang="hu-HU" b="1" dirty="0" smtClean="0"/>
          </a:p>
        </p:txBody>
      </p:sp>
      <p:sp>
        <p:nvSpPr>
          <p:cNvPr id="8195" name="Rectangle 14"/>
          <p:cNvSpPr>
            <a:spLocks noGrp="1"/>
          </p:cNvSpPr>
          <p:nvPr>
            <p:ph type="subTitle" idx="1"/>
          </p:nvPr>
        </p:nvSpPr>
        <p:spPr>
          <a:xfrm>
            <a:off x="542925" y="3933825"/>
            <a:ext cx="7053263" cy="1752600"/>
          </a:xfrm>
        </p:spPr>
        <p:txBody>
          <a:bodyPr/>
          <a:lstStyle/>
          <a:p>
            <a:pPr eaLnBrk="1" hangingPunct="1"/>
            <a:r>
              <a:rPr lang="hu-HU" dirty="0" smtClean="0"/>
              <a:t>Dr. Bonyár Attila</a:t>
            </a:r>
          </a:p>
          <a:p>
            <a:pPr eaLnBrk="1" hangingPunct="1"/>
            <a:r>
              <a:rPr lang="hu-HU" sz="1600" dirty="0" err="1" smtClean="0">
                <a:hlinkClick r:id="rId3"/>
              </a:rPr>
              <a:t>bonyar</a:t>
            </a:r>
            <a:r>
              <a:rPr lang="hu-HU" sz="1600" dirty="0" smtClean="0">
                <a:hlinkClick r:id="rId3"/>
              </a:rPr>
              <a:t>@</a:t>
            </a:r>
            <a:r>
              <a:rPr lang="hu-HU" sz="1600" dirty="0" err="1" smtClean="0">
                <a:hlinkClick r:id="rId3"/>
              </a:rPr>
              <a:t>ett.bme.hu</a:t>
            </a:r>
            <a:endParaRPr lang="hu-HU" sz="1600" dirty="0" smtClean="0"/>
          </a:p>
          <a:p>
            <a:pPr eaLnBrk="1" hangingPunct="1"/>
            <a:endParaRPr lang="hu-HU" sz="1600" dirty="0" smtClean="0"/>
          </a:p>
          <a:p>
            <a:pPr eaLnBrk="1" hangingPunct="1"/>
            <a:r>
              <a:rPr lang="hu-HU" sz="1800" dirty="0" smtClean="0"/>
              <a:t>Budapest, </a:t>
            </a:r>
            <a:r>
              <a:rPr lang="hu-HU" sz="1800" dirty="0" smtClean="0"/>
              <a:t>2015.04.13</a:t>
            </a:r>
            <a:r>
              <a:rPr lang="hu-HU" sz="18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1. Elméleti háttér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/>
              <a:t>A felületi plazmon rezonancia (SPR) elméleti háttere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17032"/>
            <a:ext cx="4374817" cy="2269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églalap 9"/>
          <p:cNvSpPr/>
          <p:nvPr/>
        </p:nvSpPr>
        <p:spPr>
          <a:xfrm>
            <a:off x="395536" y="602128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http://szou.cos.ucf.edu/outreach/webpage/Page383.htm</a:t>
            </a:r>
            <a:endParaRPr lang="en-US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913311"/>
            <a:ext cx="29337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zövegdoboz 11"/>
          <p:cNvSpPr txBox="1"/>
          <p:nvPr/>
        </p:nvSpPr>
        <p:spPr>
          <a:xfrm>
            <a:off x="6228184" y="6217567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0" dirty="0" err="1" smtClean="0"/>
              <a:t>Lycurgus</a:t>
            </a:r>
            <a:r>
              <a:rPr lang="hu-HU" sz="1400" b="0" dirty="0" smtClean="0"/>
              <a:t> kupa</a:t>
            </a:r>
            <a:endParaRPr lang="en-US" sz="1400" b="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0132" y="1124744"/>
            <a:ext cx="2736304" cy="27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zövegdoboz 14"/>
          <p:cNvSpPr txBox="1"/>
          <p:nvPr/>
        </p:nvSpPr>
        <p:spPr>
          <a:xfrm>
            <a:off x="179512" y="1384315"/>
            <a:ext cx="51485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u="sng" dirty="0" smtClean="0"/>
              <a:t>Megfigyelt jelenség: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hu-HU" b="0" dirty="0" smtClean="0"/>
              <a:t> </a:t>
            </a:r>
            <a:r>
              <a:rPr lang="hu-HU" sz="1600" b="0" dirty="0" smtClean="0"/>
              <a:t>fémes </a:t>
            </a:r>
            <a:r>
              <a:rPr lang="hu-HU" sz="1600" b="0" dirty="0" err="1" smtClean="0"/>
              <a:t>nanorészecskéket</a:t>
            </a:r>
            <a:r>
              <a:rPr lang="hu-HU" sz="1600" b="0" dirty="0" smtClean="0"/>
              <a:t> tartalmazó oldal színének változása a szemcseátmérő függvényében a 100 nm alatti tartományon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hu-HU" sz="1600" b="0" dirty="0" smtClean="0"/>
              <a:t> </a:t>
            </a:r>
            <a:r>
              <a:rPr lang="hu-HU" sz="1600" dirty="0" smtClean="0"/>
              <a:t>Kvantumméret-effektus! </a:t>
            </a:r>
            <a:r>
              <a:rPr lang="hu-HU" sz="1600" b="0" dirty="0" smtClean="0"/>
              <a:t>Optikai és vezetési tulajdonságok megváltozása az elektronszerkezet változására vezethető vissza.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912260" y="2240869"/>
            <a:ext cx="1332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0" dirty="0" smtClean="0"/>
              <a:t>Pl. 30 nm </a:t>
            </a:r>
          </a:p>
          <a:p>
            <a:pPr algn="ctr"/>
            <a:r>
              <a:rPr lang="hu-HU" sz="1200" b="0" dirty="0" smtClean="0"/>
              <a:t>(vörös szín)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1. Elméleti háttér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/>
              <a:t>A felületi plazmon rezonancia (SPR) elméleti háttere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79512" y="1384315"/>
            <a:ext cx="87129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u="sng" dirty="0" smtClean="0"/>
              <a:t>A jelenség magyarázata (</a:t>
            </a:r>
            <a:r>
              <a:rPr lang="hu-HU" u="sng" dirty="0" err="1" smtClean="0"/>
              <a:t>Xia</a:t>
            </a:r>
            <a:r>
              <a:rPr lang="hu-HU" u="sng" dirty="0" smtClean="0"/>
              <a:t>, 2005):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hu-HU" b="0" dirty="0" smtClean="0"/>
              <a:t> Számos fémet (pl. alkálifémek, Mg, </a:t>
            </a:r>
            <a:r>
              <a:rPr lang="hu-HU" b="0" dirty="0" err="1" smtClean="0"/>
              <a:t>Al</a:t>
            </a:r>
            <a:r>
              <a:rPr lang="hu-HU" b="0" dirty="0" smtClean="0"/>
              <a:t>, </a:t>
            </a:r>
            <a:r>
              <a:rPr lang="hu-HU" b="0" dirty="0" err="1" smtClean="0"/>
              <a:t>Ag</a:t>
            </a:r>
            <a:r>
              <a:rPr lang="hu-HU" b="0" dirty="0" smtClean="0"/>
              <a:t>, </a:t>
            </a:r>
            <a:r>
              <a:rPr lang="hu-HU" dirty="0" smtClean="0"/>
              <a:t>Au</a:t>
            </a:r>
            <a:r>
              <a:rPr lang="hu-HU" b="0" dirty="0" smtClean="0"/>
              <a:t>) </a:t>
            </a:r>
            <a:r>
              <a:rPr lang="hu-HU" dirty="0" smtClean="0"/>
              <a:t>szabadelektron rendszernek </a:t>
            </a:r>
            <a:r>
              <a:rPr lang="hu-HU" b="0" dirty="0" smtClean="0"/>
              <a:t>tekinthetjük -&gt; vezetési és optikai tulajdonságaikat döntően a </a:t>
            </a:r>
            <a:r>
              <a:rPr lang="hu-HU" dirty="0" smtClean="0"/>
              <a:t>vezetési elektronok </a:t>
            </a:r>
            <a:r>
              <a:rPr lang="hu-HU" b="0" dirty="0" smtClean="0"/>
              <a:t>határozzák meg.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hu-HU" b="0" dirty="0" smtClean="0"/>
              <a:t> Bizonyos az értelemben ezek a fémek </a:t>
            </a:r>
            <a:r>
              <a:rPr lang="hu-HU" dirty="0" smtClean="0"/>
              <a:t>plazmának</a:t>
            </a:r>
            <a:r>
              <a:rPr lang="hu-HU" b="0" dirty="0" smtClean="0"/>
              <a:t> tekinthetőek, mivel rögzített helyzetben lévő pozitív (atomtörzsek) és nagyon mozgékony negatív töltéseket (vezetési elektronok tartalmaznak).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hu-HU" b="0" dirty="0" smtClean="0"/>
              <a:t> Elektromágneses tér hatására a szabad elektronok koherens módon rezegnek </a:t>
            </a:r>
            <a:r>
              <a:rPr lang="hu-HU" b="0" i="1" dirty="0" smtClean="0">
                <a:latin typeface="Symbol" pitchFamily="18" charset="2"/>
              </a:rPr>
              <a:t>w</a:t>
            </a:r>
            <a:r>
              <a:rPr lang="hu-HU" b="0" i="1" baseline="-25000" dirty="0" smtClean="0"/>
              <a:t>p</a:t>
            </a:r>
            <a:r>
              <a:rPr lang="hu-HU" b="0" i="1" dirty="0" smtClean="0"/>
              <a:t> </a:t>
            </a:r>
            <a:r>
              <a:rPr lang="hu-HU" b="0" dirty="0" smtClean="0"/>
              <a:t>plazmafrekvenciával. </a:t>
            </a:r>
            <a:r>
              <a:rPr lang="hu-HU" dirty="0" smtClean="0"/>
              <a:t>A </a:t>
            </a:r>
            <a:r>
              <a:rPr lang="hu-HU" dirty="0" err="1" smtClean="0"/>
              <a:t>kvantált</a:t>
            </a:r>
            <a:r>
              <a:rPr lang="hu-HU" dirty="0" smtClean="0"/>
              <a:t> plazmarezgés a plazmon.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hu-HU" b="0" dirty="0" smtClean="0"/>
              <a:t> Ha a fém geometriai méretei (részecskeátmérő vagy rétegvastagság) lényegesen kisebben az EM hullám hullámhosszánál (fény) akkor a szabad elektronok a maghoz képest elmozdulnak és dipólus jön létre (a Coulomb erő hat az EM hatás ellen) -&gt; </a:t>
            </a:r>
            <a:r>
              <a:rPr lang="hu-HU" dirty="0" smtClean="0"/>
              <a:t>lokalizált </a:t>
            </a:r>
            <a:r>
              <a:rPr lang="hu-HU" dirty="0" err="1" smtClean="0"/>
              <a:t>plazmonrezgés</a:t>
            </a:r>
            <a:r>
              <a:rPr lang="hu-HU" dirty="0" smtClean="0"/>
              <a:t>.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hu-HU" b="0" dirty="0" smtClean="0"/>
              <a:t> Ha a beeső fény és a </a:t>
            </a:r>
            <a:r>
              <a:rPr lang="hu-HU" b="0" dirty="0" err="1" smtClean="0"/>
              <a:t>plazmonrezgés</a:t>
            </a:r>
            <a:r>
              <a:rPr lang="hu-HU" b="0" dirty="0" smtClean="0"/>
              <a:t> frekvenciája közel megegyezik, akkor </a:t>
            </a:r>
            <a:r>
              <a:rPr lang="hu-HU" dirty="0" smtClean="0"/>
              <a:t>rezonancia</a:t>
            </a:r>
            <a:r>
              <a:rPr lang="hu-HU" b="0" dirty="0" smtClean="0"/>
              <a:t> jön létre -&gt; diszkrét </a:t>
            </a:r>
            <a:r>
              <a:rPr lang="hu-HU" dirty="0" smtClean="0"/>
              <a:t>elnyelési sávok </a:t>
            </a:r>
            <a:r>
              <a:rPr lang="hu-HU" b="0" dirty="0" smtClean="0"/>
              <a:t>alakulnak ki.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1. Elméleti háttér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/>
              <a:t>A felületi plazmon rezonancia (SPR) elméleti háttere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79512" y="1384315"/>
            <a:ext cx="871296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hu-HU" dirty="0" smtClean="0"/>
              <a:t>A plazmon rezonancia hullámhossza (</a:t>
            </a:r>
            <a:r>
              <a:rPr lang="hu-HU" i="1" dirty="0" err="1" smtClean="0">
                <a:latin typeface="Symbol" pitchFamily="18" charset="2"/>
              </a:rPr>
              <a:t>w</a:t>
            </a:r>
            <a:r>
              <a:rPr lang="hu-HU" i="1" baseline="-25000" dirty="0" err="1" smtClean="0"/>
              <a:t>r</a:t>
            </a:r>
            <a:r>
              <a:rPr lang="hu-HU" dirty="0" smtClean="0"/>
              <a:t>) függ:</a:t>
            </a:r>
          </a:p>
          <a:p>
            <a:pPr lvl="1">
              <a:spcAft>
                <a:spcPts val="1200"/>
              </a:spcAft>
              <a:buFont typeface="Wingdings" pitchFamily="2" charset="2"/>
              <a:buChar char="Ø"/>
            </a:pPr>
            <a:r>
              <a:rPr lang="hu-HU" b="0" dirty="0" smtClean="0"/>
              <a:t> réteg esetén: fém anyagától (elektronsűrűségtől), réteg vastagságától, beesési szögtől, közeg </a:t>
            </a:r>
            <a:r>
              <a:rPr lang="hu-HU" b="0" dirty="0" err="1" smtClean="0"/>
              <a:t>dielektromos</a:t>
            </a:r>
            <a:r>
              <a:rPr lang="hu-HU" b="0" dirty="0" smtClean="0"/>
              <a:t> tulajdonságaitól.</a:t>
            </a:r>
          </a:p>
          <a:p>
            <a:pPr lvl="1">
              <a:spcAft>
                <a:spcPts val="1200"/>
              </a:spcAft>
              <a:buFont typeface="Wingdings" pitchFamily="2" charset="2"/>
              <a:buChar char="Ø"/>
            </a:pPr>
            <a:r>
              <a:rPr lang="hu-HU" b="0" dirty="0" smtClean="0"/>
              <a:t> részecskék esetén: fém anyagától (elektronsűrűségtől), részecske geometriai tulajdonságaitól (alak, méret), közeg </a:t>
            </a:r>
            <a:r>
              <a:rPr lang="hu-HU" b="0" dirty="0" err="1" smtClean="0"/>
              <a:t>dielektromos</a:t>
            </a:r>
            <a:r>
              <a:rPr lang="hu-HU" b="0" dirty="0" smtClean="0"/>
              <a:t> tulajdonságaitól.</a:t>
            </a:r>
          </a:p>
          <a:p>
            <a:pPr lvl="1">
              <a:spcAft>
                <a:spcPts val="1200"/>
              </a:spcAft>
              <a:buFont typeface="Wingdings" pitchFamily="2" charset="2"/>
              <a:buChar char="Ø"/>
            </a:pPr>
            <a:endParaRPr lang="hu-HU" b="0" dirty="0" smtClean="0"/>
          </a:p>
          <a:p>
            <a:pPr>
              <a:spcAft>
                <a:spcPts val="1200"/>
              </a:spcAft>
            </a:pPr>
            <a:r>
              <a:rPr lang="hu-HU" dirty="0" smtClean="0"/>
              <a:t>Ezek együtt egy komplex paraméterteret alkotnak. </a:t>
            </a:r>
          </a:p>
          <a:p>
            <a:pPr>
              <a:spcAft>
                <a:spcPts val="1200"/>
              </a:spcAft>
            </a:pPr>
            <a:r>
              <a:rPr lang="hu-HU" dirty="0" smtClean="0"/>
              <a:t>Érzékelésre a közeg </a:t>
            </a:r>
            <a:r>
              <a:rPr lang="hu-HU" dirty="0" err="1" smtClean="0"/>
              <a:t>dielektromos</a:t>
            </a:r>
            <a:r>
              <a:rPr lang="hu-HU" dirty="0" smtClean="0"/>
              <a:t> tulajdonságaitól való függést tudjuk felhasználni.</a:t>
            </a:r>
            <a:r>
              <a:rPr lang="hu-HU" b="0" dirty="0" smtClean="0"/>
              <a:t> Például: rögzített anyagú és vastagságú fémrétegben (pl. 50 nm Au), rögzített hullámhosszon (pl. 680 nm) mérjük a rezonancia létrejöttéhez szükséges beesési szöget, ami így csak a közeg </a:t>
            </a:r>
            <a:r>
              <a:rPr lang="hu-HU" b="0" dirty="0" err="1" smtClean="0"/>
              <a:t>dielektromos</a:t>
            </a:r>
            <a:r>
              <a:rPr lang="hu-HU" b="0" dirty="0" smtClean="0"/>
              <a:t> tulajdonságaitól függ.</a:t>
            </a:r>
          </a:p>
          <a:p>
            <a:pPr>
              <a:spcAft>
                <a:spcPts val="1200"/>
              </a:spcAft>
            </a:pPr>
            <a:r>
              <a:rPr lang="hu-HU" dirty="0" smtClean="0"/>
              <a:t>Az aranyat és az ezüstöt </a:t>
            </a:r>
            <a:r>
              <a:rPr lang="hu-HU" b="0" dirty="0" smtClean="0"/>
              <a:t>azért szeretjük erre a célra alkalmazni, mert esetükben a rezonancia hullámhossza a látható fény tartományába esik.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44705"/>
            <a:ext cx="3816424" cy="492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1. Elméleti háttér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/>
              <a:t>A felületi plazmon rezonancia (SPR) elméleti háttere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626" y="1699645"/>
            <a:ext cx="3495278" cy="4681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143508" y="1268760"/>
            <a:ext cx="8748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 smtClean="0"/>
              <a:t>A beesési szög és a rezonancia hullámhosszának kapcsolata rögzített rétegvastagság esetén</a:t>
            </a:r>
            <a:endParaRPr lang="en-US" sz="1600" b="0" dirty="0"/>
          </a:p>
        </p:txBody>
      </p:sp>
      <p:sp>
        <p:nvSpPr>
          <p:cNvPr id="9" name="Szövegdoboz 8"/>
          <p:cNvSpPr txBox="1"/>
          <p:nvPr/>
        </p:nvSpPr>
        <p:spPr>
          <a:xfrm>
            <a:off x="1943708" y="638132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Forrás:  Prof. </a:t>
            </a:r>
            <a:r>
              <a:rPr lang="hu-HU" sz="1200" b="0" dirty="0" err="1" smtClean="0"/>
              <a:t>Kroó</a:t>
            </a:r>
            <a:r>
              <a:rPr lang="hu-HU" sz="1200" b="0" dirty="0" smtClean="0"/>
              <a:t> Norbert (MTA)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1. Elméleti háttér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/>
              <a:t>A felületi plazmon rezonancia (SPR) elméleti háttere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43508" y="1268760"/>
            <a:ext cx="8748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 smtClean="0"/>
              <a:t>A komplex paramétertér kapcsolatának vizsgálata arany </a:t>
            </a:r>
            <a:r>
              <a:rPr lang="hu-HU" sz="1600" b="0" smtClean="0"/>
              <a:t>rétegre </a:t>
            </a:r>
            <a:endParaRPr lang="en-US" sz="1600" b="0" dirty="0"/>
          </a:p>
        </p:txBody>
      </p:sp>
      <p:sp>
        <p:nvSpPr>
          <p:cNvPr id="9" name="Szövegdoboz 8"/>
          <p:cNvSpPr txBox="1"/>
          <p:nvPr/>
        </p:nvSpPr>
        <p:spPr>
          <a:xfrm>
            <a:off x="1943708" y="6273316"/>
            <a:ext cx="392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Forrás:  H.R. </a:t>
            </a:r>
            <a:r>
              <a:rPr lang="hu-HU" sz="1200" b="0" dirty="0" err="1" smtClean="0"/>
              <a:t>Gwon</a:t>
            </a:r>
            <a:r>
              <a:rPr lang="hu-HU" sz="1200" b="0" dirty="0" smtClean="0"/>
              <a:t>, S. H. Lee, </a:t>
            </a:r>
            <a:r>
              <a:rPr lang="en-US" sz="1200" b="0" dirty="0" smtClean="0"/>
              <a:t>Materials Transactions, Vol. 51, No. 6 (2010) pp. 1150 to 1155</a:t>
            </a:r>
          </a:p>
          <a:p>
            <a:endParaRPr lang="en-US" sz="1200" b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286849"/>
            <a:ext cx="2880320" cy="259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356992"/>
            <a:ext cx="3024336" cy="25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9669" y="3356992"/>
            <a:ext cx="2960483" cy="255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zövegdoboz 12"/>
          <p:cNvSpPr txBox="1"/>
          <p:nvPr/>
        </p:nvSpPr>
        <p:spPr>
          <a:xfrm>
            <a:off x="143508" y="1961545"/>
            <a:ext cx="8460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hu-HU" sz="1600" b="0" dirty="0" smtClean="0"/>
              <a:t>a rétegvastagság és a beesési szög kapcsolata, rögzített hullámhosszon (633 nm),</a:t>
            </a:r>
          </a:p>
          <a:p>
            <a:pPr marL="342900" indent="-342900">
              <a:buFontTx/>
              <a:buAutoNum type="alphaUcParenR"/>
            </a:pPr>
            <a:r>
              <a:rPr lang="hu-HU" sz="1600" b="0" dirty="0" smtClean="0"/>
              <a:t>a beesési szög és a hullámhossz kapcsolata, rögzített rétegvastagságnál (52 nm),</a:t>
            </a:r>
          </a:p>
          <a:p>
            <a:pPr marL="342900" indent="-342900">
              <a:buFontTx/>
              <a:buAutoNum type="alphaUcParenR"/>
            </a:pPr>
            <a:r>
              <a:rPr lang="hu-HU" sz="1600" b="0" dirty="0" smtClean="0"/>
              <a:t>a rétegvastagság és a hullámhossz kapcsolata, rögzített beesési szögnél (43</a:t>
            </a:r>
            <a:r>
              <a:rPr lang="hu-HU" sz="1600" b="0" baseline="30000" dirty="0" smtClean="0"/>
              <a:t>o</a:t>
            </a:r>
            <a:r>
              <a:rPr lang="hu-HU" sz="1600" b="0" dirty="0" smtClean="0"/>
              <a:t>),</a:t>
            </a:r>
          </a:p>
          <a:p>
            <a:pPr marL="342900" indent="-342900">
              <a:buFontTx/>
              <a:buAutoNum type="alphaUcParenR"/>
            </a:pPr>
            <a:endParaRPr lang="hu-HU" sz="1600" b="0" dirty="0" smtClean="0"/>
          </a:p>
          <a:p>
            <a:pPr marL="342900" indent="-342900">
              <a:buAutoNum type="alphaUcParenR"/>
            </a:pPr>
            <a:endParaRPr lang="en-US" sz="1600" b="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539552" y="3465004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</a:t>
            </a:r>
            <a:endParaRPr lang="en-US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3455876" y="3465004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</a:t>
            </a:r>
            <a:endParaRPr lang="en-US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6444208" y="3491716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1. Elméleti háttér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/>
              <a:t>A felületi plazmon rezonancia (SPR) elméleti háttere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7143750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812032"/>
            <a:ext cx="32480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476328"/>
            <a:ext cx="36957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zövegdoboz 12"/>
          <p:cNvSpPr txBox="1"/>
          <p:nvPr/>
        </p:nvSpPr>
        <p:spPr>
          <a:xfrm>
            <a:off x="251520" y="4581128"/>
            <a:ext cx="4752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0" dirty="0" smtClean="0"/>
              <a:t>A </a:t>
            </a:r>
            <a:r>
              <a:rPr lang="hu-HU" b="0" dirty="0" err="1" smtClean="0"/>
              <a:t>plazmonok</a:t>
            </a:r>
            <a:r>
              <a:rPr lang="hu-HU" b="0" dirty="0" smtClean="0"/>
              <a:t> </a:t>
            </a:r>
            <a:r>
              <a:rPr lang="hu-HU" b="0" dirty="0" err="1" smtClean="0"/>
              <a:t>a</a:t>
            </a:r>
            <a:r>
              <a:rPr lang="hu-HU" b="0" dirty="0" smtClean="0"/>
              <a:t> vezetési elektronok mozgásához kapcsolódó energiasűrűség hullámok</a:t>
            </a:r>
          </a:p>
          <a:p>
            <a:pPr algn="just">
              <a:buFont typeface="Arial" pitchFamily="34" charset="0"/>
              <a:buChar char="•"/>
            </a:pPr>
            <a:r>
              <a:rPr lang="hu-HU" b="0" dirty="0" smtClean="0"/>
              <a:t> vezethetőek;</a:t>
            </a:r>
          </a:p>
          <a:p>
            <a:pPr algn="just">
              <a:buFont typeface="Arial" pitchFamily="34" charset="0"/>
              <a:buChar char="•"/>
            </a:pPr>
            <a:r>
              <a:rPr lang="hu-HU" b="0" dirty="0" smtClean="0"/>
              <a:t> lokalizálhatóak (pl. </a:t>
            </a:r>
            <a:r>
              <a:rPr lang="hu-HU" b="0" dirty="0" err="1" smtClean="0"/>
              <a:t>nanorészecskéken</a:t>
            </a:r>
            <a:r>
              <a:rPr lang="hu-HU" b="0" dirty="0" smtClean="0"/>
              <a:t>).</a:t>
            </a:r>
            <a:endParaRPr lang="en-US" b="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6012160" y="141277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Nagy elektromos tér!</a:t>
            </a:r>
            <a:endParaRPr lang="en-US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79512" y="141277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 smtClean="0"/>
              <a:t>k: hullámszám</a:t>
            </a:r>
            <a:br>
              <a:rPr lang="hu-HU" sz="1600" b="0" dirty="0" smtClean="0"/>
            </a:br>
            <a:r>
              <a:rPr lang="hu-HU" sz="1600" b="0" dirty="0" smtClean="0"/>
              <a:t>k=2</a:t>
            </a:r>
            <a:r>
              <a:rPr lang="hu-HU" sz="1600" b="0" dirty="0" smtClean="0">
                <a:sym typeface="Symbol"/>
              </a:rPr>
              <a:t>/</a:t>
            </a:r>
            <a:br>
              <a:rPr lang="hu-HU" sz="1600" b="0" dirty="0" smtClean="0">
                <a:sym typeface="Symbol"/>
              </a:rPr>
            </a:br>
            <a:r>
              <a:rPr lang="hu-HU" sz="1600" b="0" dirty="0" smtClean="0">
                <a:sym typeface="Symbol"/>
              </a:rPr>
              <a:t>E=h*f=h*c/ </a:t>
            </a:r>
            <a:endParaRPr lang="en-US" sz="1600" b="0" dirty="0"/>
          </a:p>
        </p:txBody>
      </p:sp>
      <p:sp>
        <p:nvSpPr>
          <p:cNvPr id="17" name="Ellipszis 16"/>
          <p:cNvSpPr/>
          <p:nvPr/>
        </p:nvSpPr>
        <p:spPr bwMode="auto">
          <a:xfrm>
            <a:off x="467544" y="3356992"/>
            <a:ext cx="864096" cy="79208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1403648" y="3645024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5580112" y="6309320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Forrás:  Prof. </a:t>
            </a:r>
            <a:r>
              <a:rPr lang="hu-HU" sz="1200" b="0" dirty="0" err="1" smtClean="0"/>
              <a:t>Kroó</a:t>
            </a:r>
            <a:r>
              <a:rPr lang="hu-HU" sz="1200" b="0" dirty="0" smtClean="0"/>
              <a:t> Norbert (MTA)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0998" y="4293096"/>
            <a:ext cx="47434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1. Elméleti háttér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/>
              <a:t>A felületi plazmon rezonancia (SPR) elméleti háttere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71972"/>
            <a:ext cx="623887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zövegdoboz 11"/>
          <p:cNvSpPr txBox="1"/>
          <p:nvPr/>
        </p:nvSpPr>
        <p:spPr>
          <a:xfrm>
            <a:off x="5796136" y="1772816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b="0" dirty="0" smtClean="0"/>
              <a:t> Cirkulárisan polarizált fény,</a:t>
            </a:r>
          </a:p>
          <a:p>
            <a:pPr>
              <a:buFont typeface="Arial" pitchFamily="34" charset="0"/>
              <a:buChar char="•"/>
            </a:pPr>
            <a:r>
              <a:rPr lang="hu-HU" b="0" dirty="0" smtClean="0"/>
              <a:t> Lineárisan polarizált fény:</a:t>
            </a:r>
          </a:p>
          <a:p>
            <a:pPr lvl="1">
              <a:buFont typeface="Wingdings" pitchFamily="2" charset="2"/>
              <a:buChar char="Ø"/>
            </a:pPr>
            <a:r>
              <a:rPr lang="hu-HU" b="0" dirty="0" smtClean="0"/>
              <a:t> </a:t>
            </a:r>
            <a:r>
              <a:rPr lang="hu-HU" dirty="0" err="1" smtClean="0"/>
              <a:t>p-polarizált</a:t>
            </a:r>
            <a:r>
              <a:rPr lang="hu-HU" b="0" dirty="0" smtClean="0"/>
              <a:t>,</a:t>
            </a:r>
          </a:p>
          <a:p>
            <a:pPr lvl="1">
              <a:buFont typeface="Wingdings" pitchFamily="2" charset="2"/>
              <a:buChar char="Ø"/>
            </a:pPr>
            <a:r>
              <a:rPr lang="hu-HU" b="0" dirty="0" smtClean="0"/>
              <a:t> s-polarizált.</a:t>
            </a:r>
          </a:p>
          <a:p>
            <a:endParaRPr lang="en-US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6156176" y="134076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fény polarizációja</a:t>
            </a:r>
            <a:endParaRPr lang="en-US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107504" y="5016078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hu-HU" b="0" dirty="0" smtClean="0"/>
              <a:t> A p/s polarizáltsághoz használt vonatkoztatási rendszer (jobbra)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hu-HU" b="0" dirty="0" smtClean="0"/>
              <a:t> </a:t>
            </a:r>
            <a:r>
              <a:rPr lang="hu-HU" dirty="0" err="1" smtClean="0"/>
              <a:t>SPR-hez</a:t>
            </a:r>
            <a:r>
              <a:rPr lang="hu-HU" dirty="0" smtClean="0"/>
              <a:t> </a:t>
            </a:r>
            <a:r>
              <a:rPr lang="hu-HU" dirty="0" err="1" smtClean="0"/>
              <a:t>p-polaizált</a:t>
            </a:r>
            <a:r>
              <a:rPr lang="hu-HU" dirty="0" smtClean="0"/>
              <a:t> fény kell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1. Elméleti háttér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2060029"/>
            <a:ext cx="66294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/>
              <a:t>A felületi plazmon rezonancia (SPR) elméleti háttere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79512" y="134076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</a:t>
            </a:r>
            <a:r>
              <a:rPr lang="hu-HU" dirty="0" err="1" smtClean="0"/>
              <a:t>plazmonok</a:t>
            </a:r>
            <a:r>
              <a:rPr lang="hu-HU" dirty="0" smtClean="0"/>
              <a:t> következménye a nagy térerősség a vezető-dielektrikum határfelületen</a:t>
            </a:r>
            <a:endParaRPr lang="en-US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3779912" y="638132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Forrás:  Prof. </a:t>
            </a:r>
            <a:r>
              <a:rPr lang="hu-HU" sz="1200" b="0" dirty="0" err="1" smtClean="0"/>
              <a:t>Kroó</a:t>
            </a:r>
            <a:r>
              <a:rPr lang="hu-HU" sz="1200" b="0" dirty="0" smtClean="0"/>
              <a:t> Norbert (MTA)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1. Elméleti háttér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/>
              <a:t>A felületi plazmon rezonancia (SPR) elméleti háttere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01008"/>
            <a:ext cx="5328592" cy="2587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bonyar\Desktop\1466_fi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451479"/>
            <a:ext cx="3423319" cy="2641817"/>
          </a:xfrm>
          <a:prstGeom prst="rect">
            <a:avLst/>
          </a:prstGeom>
          <a:noFill/>
        </p:spPr>
      </p:pic>
      <p:sp>
        <p:nvSpPr>
          <p:cNvPr id="12" name="Szövegdoboz 11"/>
          <p:cNvSpPr txBox="1"/>
          <p:nvPr/>
        </p:nvSpPr>
        <p:spPr>
          <a:xfrm>
            <a:off x="179512" y="1447616"/>
            <a:ext cx="8208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Evaneszcens</a:t>
            </a:r>
            <a:r>
              <a:rPr lang="hu-HU" dirty="0" smtClean="0"/>
              <a:t> régió: az átmenettől kb. 1/2*</a:t>
            </a:r>
            <a:r>
              <a:rPr lang="hu-HU" dirty="0" smtClean="0">
                <a:sym typeface="Symbol"/>
              </a:rPr>
              <a:t> távolságra hatol be a tér a dielektrikumba (kb. 200 nm)</a:t>
            </a:r>
          </a:p>
          <a:p>
            <a:r>
              <a:rPr lang="hu-HU" dirty="0" smtClean="0">
                <a:sym typeface="Symbol"/>
              </a:rPr>
              <a:t>Függhet:</a:t>
            </a:r>
          </a:p>
          <a:p>
            <a:pPr lvl="1">
              <a:buFont typeface="Wingdings" pitchFamily="2" charset="2"/>
              <a:buChar char="Ø"/>
            </a:pPr>
            <a:r>
              <a:rPr lang="hu-HU" b="0" dirty="0" smtClean="0">
                <a:sym typeface="Symbol"/>
              </a:rPr>
              <a:t> fém minőségétől,</a:t>
            </a:r>
          </a:p>
          <a:p>
            <a:pPr lvl="1">
              <a:buFont typeface="Wingdings" pitchFamily="2" charset="2"/>
              <a:buChar char="Ø"/>
            </a:pPr>
            <a:r>
              <a:rPr lang="hu-HU" b="0" dirty="0" smtClean="0">
                <a:sym typeface="Symbol"/>
              </a:rPr>
              <a:t> a felület geometriájától (</a:t>
            </a:r>
            <a:r>
              <a:rPr lang="hu-HU" b="0" dirty="0" err="1" smtClean="0">
                <a:sym typeface="Symbol"/>
              </a:rPr>
              <a:t>nanostrukturáltságától</a:t>
            </a:r>
            <a:r>
              <a:rPr lang="hu-HU" b="0" dirty="0" smtClean="0">
                <a:sym typeface="Symbol"/>
              </a:rPr>
              <a:t>).</a:t>
            </a:r>
            <a:r>
              <a:rPr lang="hu-HU" dirty="0" smtClean="0"/>
              <a:t> </a:t>
            </a:r>
          </a:p>
          <a:p>
            <a:pPr lvl="1">
              <a:buFont typeface="Wingdings" pitchFamily="2" charset="2"/>
              <a:buChar char="Ø"/>
            </a:pPr>
            <a:endParaRPr lang="hu-HU" dirty="0" smtClean="0"/>
          </a:p>
          <a:p>
            <a:r>
              <a:rPr lang="hu-HU" dirty="0" smtClean="0"/>
              <a:t>Nagy </a:t>
            </a:r>
            <a:r>
              <a:rPr lang="hu-HU" dirty="0" err="1" smtClean="0"/>
              <a:t>közeltér-erősítés</a:t>
            </a:r>
            <a:r>
              <a:rPr lang="hu-HU" dirty="0" smtClean="0"/>
              <a:t> érhető el.</a:t>
            </a:r>
          </a:p>
        </p:txBody>
      </p:sp>
      <p:cxnSp>
        <p:nvCxnSpPr>
          <p:cNvPr id="16" name="Egyenes összekötő nyíllal 15"/>
          <p:cNvCxnSpPr/>
          <p:nvPr/>
        </p:nvCxnSpPr>
        <p:spPr bwMode="auto">
          <a:xfrm flipH="1">
            <a:off x="1331640" y="4293096"/>
            <a:ext cx="504056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Szövegdoboz 16"/>
          <p:cNvSpPr txBox="1"/>
          <p:nvPr/>
        </p:nvSpPr>
        <p:spPr>
          <a:xfrm>
            <a:off x="1907704" y="4077072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0" dirty="0" smtClean="0"/>
              <a:t>Arannyal borítva</a:t>
            </a:r>
            <a:endParaRPr lang="en-US" sz="1400" b="0" dirty="0"/>
          </a:p>
        </p:txBody>
      </p:sp>
      <p:sp>
        <p:nvSpPr>
          <p:cNvPr id="18" name="Téglalap 17"/>
          <p:cNvSpPr/>
          <p:nvPr/>
        </p:nvSpPr>
        <p:spPr>
          <a:xfrm>
            <a:off x="6084168" y="6289575"/>
            <a:ext cx="22333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http://spie.org/x33074.xml</a:t>
            </a:r>
            <a:endParaRPr lang="en-US" sz="14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012160" y="3068960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0" dirty="0" err="1" smtClean="0"/>
              <a:t>Nanostrukturált</a:t>
            </a:r>
            <a:r>
              <a:rPr lang="hu-HU" sz="1400" b="0" dirty="0" smtClean="0"/>
              <a:t> </a:t>
            </a:r>
            <a:r>
              <a:rPr lang="hu-HU" sz="1400" b="0" dirty="0" err="1" smtClean="0"/>
              <a:t>Si</a:t>
            </a:r>
            <a:r>
              <a:rPr lang="hu-HU" sz="1400" b="0" dirty="0" smtClean="0"/>
              <a:t> felület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ia számának hely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1ACC1AF-1E0F-4A37-A1CD-DBD8C6B05564}" type="slidenum">
              <a:rPr lang="en-GB" smtClean="0"/>
              <a:pPr/>
              <a:t>19</a:t>
            </a:fld>
            <a:endParaRPr lang="en-GB" smtClean="0"/>
          </a:p>
        </p:txBody>
      </p:sp>
      <p:pic>
        <p:nvPicPr>
          <p:cNvPr id="35843" name="Picture 6" descr="spr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2133600"/>
            <a:ext cx="42862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Box 30"/>
          <p:cNvSpPr txBox="1">
            <a:spLocks noChangeArrowheads="1"/>
          </p:cNvSpPr>
          <p:nvPr/>
        </p:nvSpPr>
        <p:spPr bwMode="auto">
          <a:xfrm>
            <a:off x="2734592" y="6392863"/>
            <a:ext cx="4357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 i="1" dirty="0">
                <a:latin typeface="Calibri" pitchFamily="34" charset="0"/>
              </a:rPr>
              <a:t>Forrás: http://nfs.unipv.it/nfs/minf/dispense/immunology/spr.gif</a:t>
            </a:r>
          </a:p>
        </p:txBody>
      </p:sp>
      <p:sp>
        <p:nvSpPr>
          <p:cNvPr id="35845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1. Elméleti háttér</a:t>
            </a:r>
          </a:p>
        </p:txBody>
      </p:sp>
      <p:sp>
        <p:nvSpPr>
          <p:cNvPr id="35846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/>
              <a:t>A felületi plazmon rezonancia (SPR) elméleti háttere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07950" y="1628775"/>
            <a:ext cx="4176713" cy="2308225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hu-HU" sz="2000" b="0" kern="0" dirty="0">
                <a:solidFill>
                  <a:srgbClr val="1E1E1E"/>
                </a:solidFill>
                <a:latin typeface="+mn-lt"/>
              </a:rPr>
              <a:t>A vékonyréteg külső felületén keletkezik elnyelődés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hu-HU" sz="2000" b="0" kern="0" dirty="0">
                <a:solidFill>
                  <a:srgbClr val="1E1E1E"/>
                </a:solidFill>
                <a:latin typeface="+mn-lt"/>
              </a:rPr>
              <a:t>Az elnyelés szöge függ a </a:t>
            </a:r>
            <a:r>
              <a:rPr lang="hu-HU" sz="2000" kern="0" dirty="0">
                <a:solidFill>
                  <a:srgbClr val="1E1E1E"/>
                </a:solidFill>
                <a:latin typeface="+mn-lt"/>
              </a:rPr>
              <a:t>törésmutatótól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hu-HU" sz="2000" b="0" kern="0" dirty="0">
                <a:solidFill>
                  <a:srgbClr val="1E1E1E"/>
                </a:solidFill>
                <a:latin typeface="+mn-lt"/>
              </a:rPr>
              <a:t>A törésmutató függ a külső réteg </a:t>
            </a:r>
            <a:r>
              <a:rPr lang="hu-HU" sz="2000" b="0" kern="0" dirty="0" smtClean="0">
                <a:solidFill>
                  <a:srgbClr val="1E1E1E"/>
                </a:solidFill>
                <a:latin typeface="+mn-lt"/>
              </a:rPr>
              <a:t>minőségétől</a:t>
            </a:r>
            <a:endParaRPr lang="hu-HU" sz="2000" b="0" kern="0" dirty="0">
              <a:solidFill>
                <a:srgbClr val="1E1E1E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hu-HU" sz="2000" kern="0" dirty="0" err="1">
                <a:solidFill>
                  <a:srgbClr val="1E1E1E"/>
                </a:solidFill>
                <a:latin typeface="+mn-lt"/>
              </a:rPr>
              <a:t>Evaneszcens</a:t>
            </a:r>
            <a:r>
              <a:rPr lang="hu-HU" sz="2000" kern="0" dirty="0">
                <a:solidFill>
                  <a:srgbClr val="1E1E1E"/>
                </a:solidFill>
                <a:latin typeface="+mn-lt"/>
              </a:rPr>
              <a:t> régió </a:t>
            </a:r>
            <a:r>
              <a:rPr lang="hu-HU" sz="2000" b="0" kern="0" dirty="0">
                <a:solidFill>
                  <a:srgbClr val="1E1E1E"/>
                </a:solidFill>
                <a:latin typeface="+mn-lt"/>
              </a:rPr>
              <a:t>(~ 200 nm)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000" b="0" kern="0" dirty="0">
                <a:solidFill>
                  <a:srgbClr val="1E1E1E"/>
                </a:solidFill>
                <a:latin typeface="+mn-lt"/>
              </a:rPr>
              <a:t> Amire mi használjuk:</a:t>
            </a:r>
          </a:p>
          <a:p>
            <a:pPr marL="685800" lvl="1" indent="-2286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hu-HU" sz="2000" b="0" kern="0" dirty="0">
                <a:solidFill>
                  <a:srgbClr val="1E1E1E"/>
                </a:solidFill>
                <a:latin typeface="+mn-lt"/>
              </a:rPr>
              <a:t>törésmutató változás detektálása</a:t>
            </a:r>
          </a:p>
          <a:p>
            <a:pPr marL="685800" lvl="1" indent="-2286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hu-HU" sz="2000" b="0" kern="0" dirty="0" err="1">
                <a:solidFill>
                  <a:srgbClr val="1E1E1E"/>
                </a:solidFill>
                <a:latin typeface="+mn-lt"/>
              </a:rPr>
              <a:t>bioérzékelés</a:t>
            </a:r>
            <a:endParaRPr lang="hu-HU" sz="2000" b="0" kern="0" dirty="0">
              <a:solidFill>
                <a:srgbClr val="1E1E1E"/>
              </a:solidFill>
              <a:latin typeface="+mn-lt"/>
            </a:endParaRPr>
          </a:p>
          <a:p>
            <a:pPr marL="685800" lvl="1" indent="-2286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hu-HU" sz="2000" b="0" kern="0" dirty="0">
                <a:solidFill>
                  <a:srgbClr val="1E1E1E"/>
                </a:solidFill>
                <a:latin typeface="+mn-lt"/>
              </a:rPr>
              <a:t>bekötődés esetén eltolódik az elnyelési szög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hu-HU" sz="2800" b="0" kern="0" dirty="0">
              <a:solidFill>
                <a:srgbClr val="1E1E1E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B507CA1-EB46-4C66-BCD0-442FB2D833D5}" type="slidenum">
              <a:rPr lang="en-GB" smtClean="0"/>
              <a:pPr/>
              <a:t>2</a:t>
            </a:fld>
            <a:endParaRPr lang="en-GB" smtClean="0"/>
          </a:p>
        </p:txBody>
      </p:sp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smtClean="0"/>
              <a:t>Áttekintés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1763705" y="1308824"/>
            <a:ext cx="5256567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 sz="2400" b="0" dirty="0" smtClean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hu-HU" sz="2400" b="0" dirty="0" smtClean="0">
                <a:cs typeface="Arial" charset="0"/>
              </a:rPr>
              <a:t>Bevezetés - </a:t>
            </a:r>
            <a:r>
              <a:rPr lang="hu-HU" sz="2400" b="0" dirty="0" err="1" smtClean="0">
                <a:cs typeface="Arial" charset="0"/>
              </a:rPr>
              <a:t>Bioérzékelők</a:t>
            </a:r>
            <a:endParaRPr lang="hu-HU" sz="2400" b="0" dirty="0" smtClean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endParaRPr lang="hu-HU" sz="2400" b="0" dirty="0" smtClean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hu-HU" sz="2400" b="0" dirty="0" smtClean="0">
                <a:cs typeface="Arial" charset="0"/>
              </a:rPr>
              <a:t>Az SPR elméleti háttere</a:t>
            </a:r>
          </a:p>
          <a:p>
            <a:pPr marL="342900" indent="-342900">
              <a:buFontTx/>
              <a:buAutoNum type="arabicPeriod"/>
            </a:pPr>
            <a:endParaRPr lang="hu-HU" sz="2400" b="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hu-HU" sz="2400" b="0" dirty="0" smtClean="0">
                <a:cs typeface="Arial" charset="0"/>
              </a:rPr>
              <a:t>Lokalizált SPR</a:t>
            </a:r>
            <a:endParaRPr lang="hu-HU" sz="2400" b="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endParaRPr lang="hu-HU" sz="2400" b="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hu-HU" sz="2400" b="0" dirty="0" smtClean="0">
                <a:cs typeface="Arial" charset="0"/>
              </a:rPr>
              <a:t>Saját fejlesztésű SPRi berendezés</a:t>
            </a:r>
          </a:p>
          <a:p>
            <a:pPr marL="342900" indent="-342900">
              <a:buFontTx/>
              <a:buAutoNum type="arabicPeriod"/>
            </a:pPr>
            <a:endParaRPr lang="hu-HU" sz="2400" b="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hu-HU" sz="2400" b="0" dirty="0" smtClean="0">
                <a:cs typeface="Arial" charset="0"/>
              </a:rPr>
              <a:t>HCR alkalmazási példa</a:t>
            </a:r>
            <a:endParaRPr lang="hu-HU" sz="2400" b="0" dirty="0">
              <a:cs typeface="Arial" charset="0"/>
            </a:endParaRPr>
          </a:p>
          <a:p>
            <a:pPr marL="342900" indent="-342900"/>
            <a:endParaRPr lang="hu-HU" sz="2400" b="0" dirty="0">
              <a:cs typeface="Arial" charset="0"/>
            </a:endParaRPr>
          </a:p>
          <a:p>
            <a:pPr marL="342900" indent="-342900"/>
            <a:endParaRPr lang="hu-HU" sz="2400" b="0" dirty="0">
              <a:cs typeface="Arial" charset="0"/>
            </a:endParaRPr>
          </a:p>
          <a:p>
            <a:pPr marL="342900" indent="-342900"/>
            <a:endParaRPr lang="hu-HU" sz="2400" dirty="0">
              <a:latin typeface="Calibri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763688" y="5435932"/>
            <a:ext cx="428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(HCR: hibridizációs láncreakció)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/>
              <a:t>1. Elméleti háttér</a:t>
            </a:r>
            <a:endParaRPr lang="hu-HU" dirty="0" smtClean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 smtClean="0"/>
              <a:t>Az SPR kinetika illusztrációja</a:t>
            </a:r>
            <a:endParaRPr lang="hu-HU" sz="2000" b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7096125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2015716" y="6129300"/>
            <a:ext cx="57966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200" b="0" i="1" dirty="0" err="1" smtClean="0">
                <a:latin typeface="Calibri" pitchFamily="34" charset="0"/>
                <a:cs typeface="Calibri" pitchFamily="34" charset="0"/>
              </a:rPr>
              <a:t>Source</a:t>
            </a:r>
            <a:r>
              <a:rPr lang="hu-HU" sz="1200" b="0" i="1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Liu, Chang, "Localized Surface Plasmon Resonance Biosensors for Real-Time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Biomolecular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Binding Study" (2013). </a:t>
            </a:r>
            <a:r>
              <a:rPr lang="en-US" sz="1200" b="0" i="1" dirty="0" smtClean="0">
                <a:latin typeface="Calibri" pitchFamily="34" charset="0"/>
                <a:cs typeface="Calibri" pitchFamily="34" charset="0"/>
              </a:rPr>
              <a:t>FIU Electronic</a:t>
            </a:r>
            <a:r>
              <a:rPr lang="hu-HU" sz="1200" b="0" i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200" b="0" i="1" dirty="0" smtClean="0">
                <a:latin typeface="Calibri" pitchFamily="34" charset="0"/>
                <a:cs typeface="Calibri" pitchFamily="34" charset="0"/>
              </a:rPr>
              <a:t>Theses and Dissertations. Paper 837</a:t>
            </a:r>
            <a:r>
              <a:rPr lang="en-US" sz="1200" i="1" dirty="0" smtClean="0"/>
              <a:t>.</a:t>
            </a:r>
            <a:endParaRPr lang="hu-HU" sz="1200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3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1. Elméleti háttér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/>
              <a:t>A felületi plazmon rezonancia (SPR) elméleti háttere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809105"/>
            <a:ext cx="6552728" cy="350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zövegdoboz 11"/>
          <p:cNvSpPr txBox="1"/>
          <p:nvPr/>
        </p:nvSpPr>
        <p:spPr>
          <a:xfrm>
            <a:off x="179512" y="1447616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/>
              <a:t>A fény becsatolásának lehetséges módjai:</a:t>
            </a:r>
            <a:br>
              <a:rPr lang="hu-HU" b="0" dirty="0" smtClean="0"/>
            </a:br>
            <a:r>
              <a:rPr lang="hu-HU" b="0" dirty="0" smtClean="0"/>
              <a:t>a) </a:t>
            </a:r>
            <a:r>
              <a:rPr lang="hu-HU" b="0" dirty="0" err="1" smtClean="0"/>
              <a:t>Ktretschmann</a:t>
            </a:r>
            <a:r>
              <a:rPr lang="hu-HU" b="0" dirty="0" smtClean="0"/>
              <a:t> elrendezés, b) többrétegű </a:t>
            </a:r>
            <a:r>
              <a:rPr lang="hu-HU" b="0" dirty="0" err="1" smtClean="0"/>
              <a:t>Kretschmann</a:t>
            </a:r>
            <a:r>
              <a:rPr lang="hu-HU" b="0" dirty="0" smtClean="0"/>
              <a:t> elrendezés, c) Otto elrendezés, d) pásztázó </a:t>
            </a:r>
            <a:r>
              <a:rPr lang="hu-HU" b="0" dirty="0" err="1" smtClean="0"/>
              <a:t>közeltér</a:t>
            </a:r>
            <a:r>
              <a:rPr lang="hu-HU" b="0" dirty="0" smtClean="0"/>
              <a:t> mikroszkóp szondájával, e) optikai ráccsal, </a:t>
            </a:r>
          </a:p>
          <a:p>
            <a:r>
              <a:rPr lang="hu-HU" b="0" dirty="0" smtClean="0"/>
              <a:t>f) felületi </a:t>
            </a:r>
            <a:r>
              <a:rPr lang="hu-HU" b="0" dirty="0" err="1" smtClean="0"/>
              <a:t>nanostruktúrán</a:t>
            </a:r>
            <a:r>
              <a:rPr lang="hu-HU" b="0" dirty="0" smtClean="0"/>
              <a:t> lokalizálva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4148" y="4654073"/>
            <a:ext cx="2052228" cy="172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2. Lokalizált SPR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79512" y="1016732"/>
            <a:ext cx="86769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u="sng" dirty="0" smtClean="0"/>
              <a:t>A megválaszolandó kérdések (LSPR lehetőségei):</a:t>
            </a:r>
          </a:p>
          <a:p>
            <a:endParaRPr lang="hu-HU" dirty="0" smtClean="0"/>
          </a:p>
          <a:p>
            <a:r>
              <a:rPr lang="hu-HU" dirty="0" smtClean="0"/>
              <a:t>Lehetséges lenne-e az SPR elv integrálása…</a:t>
            </a:r>
          </a:p>
          <a:p>
            <a:endParaRPr lang="hu-HU" dirty="0" smtClean="0"/>
          </a:p>
          <a:p>
            <a:pPr>
              <a:buFont typeface="Wingdings" pitchFamily="2" charset="2"/>
              <a:buChar char="Ø"/>
            </a:pPr>
            <a:r>
              <a:rPr lang="hu-HU" dirty="0" smtClean="0"/>
              <a:t> kis méretű, kézi mérőműszerekbe?</a:t>
            </a:r>
          </a:p>
          <a:p>
            <a:pPr>
              <a:buFont typeface="Wingdings" pitchFamily="2" charset="2"/>
              <a:buChar char="Ø"/>
            </a:pPr>
            <a:endParaRPr lang="hu-HU" dirty="0" smtClean="0"/>
          </a:p>
          <a:p>
            <a:pPr>
              <a:buFont typeface="Wingdings" pitchFamily="2" charset="2"/>
              <a:buChar char="Ø"/>
            </a:pPr>
            <a:r>
              <a:rPr lang="hu-HU" dirty="0" smtClean="0"/>
              <a:t> jelentős érzékenységvesztés nélkül?</a:t>
            </a:r>
          </a:p>
          <a:p>
            <a:pPr>
              <a:buFont typeface="Wingdings" pitchFamily="2" charset="2"/>
              <a:buChar char="Ø"/>
            </a:pPr>
            <a:endParaRPr lang="hu-HU" dirty="0" smtClean="0"/>
          </a:p>
          <a:p>
            <a:pPr>
              <a:buFont typeface="Wingdings" pitchFamily="2" charset="2"/>
              <a:buChar char="Ø"/>
            </a:pPr>
            <a:r>
              <a:rPr lang="hu-HU" dirty="0" smtClean="0"/>
              <a:t> a képalkotási képesség megőrzésével (párhuzamos mérések lehetősége)?</a:t>
            </a:r>
          </a:p>
          <a:p>
            <a:pPr>
              <a:buFont typeface="Wingdings" pitchFamily="2" charset="2"/>
              <a:buChar char="Ø"/>
            </a:pPr>
            <a:endParaRPr lang="hu-HU" dirty="0" smtClean="0"/>
          </a:p>
          <a:p>
            <a:pPr>
              <a:buFont typeface="Wingdings" pitchFamily="2" charset="2"/>
              <a:buChar char="Ø"/>
            </a:pPr>
            <a:r>
              <a:rPr lang="hu-HU" dirty="0" smtClean="0"/>
              <a:t> alacsony költségű akár eldobható érzékelő elemekkel (</a:t>
            </a:r>
            <a:r>
              <a:rPr lang="hu-HU" dirty="0" err="1" smtClean="0"/>
              <a:t>cartridge</a:t>
            </a:r>
            <a:r>
              <a:rPr lang="hu-HU" dirty="0" smtClean="0"/>
              <a:t>/chip)?</a:t>
            </a:r>
            <a:endParaRPr lang="en-US" dirty="0"/>
          </a:p>
        </p:txBody>
      </p:sp>
      <p:pic>
        <p:nvPicPr>
          <p:cNvPr id="9" name="Picture 2" descr="C:\Users\bonyar\Desktop\2012_2013_tanév\Nanotudomány előadások\biacore_3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213817"/>
            <a:ext cx="2664296" cy="2203515"/>
          </a:xfrm>
          <a:prstGeom prst="rect">
            <a:avLst/>
          </a:prstGeom>
          <a:noFill/>
        </p:spPr>
      </p:pic>
      <p:cxnSp>
        <p:nvCxnSpPr>
          <p:cNvPr id="11" name="Egyenes összekötő nyíllal 10"/>
          <p:cNvCxnSpPr/>
          <p:nvPr/>
        </p:nvCxnSpPr>
        <p:spPr bwMode="auto">
          <a:xfrm>
            <a:off x="3275856" y="5661248"/>
            <a:ext cx="2268252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0354" name="Picture 2" descr="C:\Users\bonyar\AppData\Local\Microsoft\Windows\Temporary Internet Files\Content.IE5\EI4QFNHZ\MC90044142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581128"/>
            <a:ext cx="940705" cy="940705"/>
          </a:xfrm>
          <a:prstGeom prst="rect">
            <a:avLst/>
          </a:prstGeom>
          <a:noFill/>
        </p:spPr>
      </p:pic>
      <p:sp>
        <p:nvSpPr>
          <p:cNvPr id="13" name="Szövegdoboz 12"/>
          <p:cNvSpPr txBox="1"/>
          <p:nvPr/>
        </p:nvSpPr>
        <p:spPr>
          <a:xfrm>
            <a:off x="6156176" y="4329100"/>
            <a:ext cx="2412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0" dirty="0" smtClean="0"/>
              <a:t>(vércukor érzékelő)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66287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/>
              <a:t>2. Lokalizált SPR</a:t>
            </a:r>
            <a:endParaRPr lang="hu-HU" dirty="0" smtClean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 smtClean="0"/>
              <a:t>Az LSPR elméleti </a:t>
            </a:r>
            <a:r>
              <a:rPr lang="hu-HU" sz="2000" b="0" dirty="0"/>
              <a:t>háttere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79512" y="3861048"/>
            <a:ext cx="5534025" cy="2282825"/>
            <a:chOff x="1000" y="2606"/>
            <a:chExt cx="3486" cy="1438"/>
          </a:xfrm>
        </p:grpSpPr>
        <p:pic>
          <p:nvPicPr>
            <p:cNvPr id="11" name="Picture 1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0" y="2606"/>
              <a:ext cx="3486" cy="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Oval 18"/>
            <p:cNvSpPr>
              <a:spLocks noChangeArrowheads="1"/>
            </p:cNvSpPr>
            <p:nvPr/>
          </p:nvSpPr>
          <p:spPr bwMode="auto">
            <a:xfrm>
              <a:off x="2760" y="3187"/>
              <a:ext cx="349" cy="27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9"/>
            <p:cNvSpPr>
              <a:spLocks noChangeArrowheads="1"/>
            </p:cNvSpPr>
            <p:nvPr/>
          </p:nvSpPr>
          <p:spPr bwMode="auto">
            <a:xfrm>
              <a:off x="3919" y="3152"/>
              <a:ext cx="349" cy="27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700808"/>
            <a:ext cx="3024336" cy="147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bonyar\Desktop\colloid_sem_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219400"/>
            <a:ext cx="3161928" cy="3161928"/>
          </a:xfrm>
          <a:prstGeom prst="rect">
            <a:avLst/>
          </a:prstGeom>
          <a:noFill/>
        </p:spPr>
      </p:pic>
      <p:sp>
        <p:nvSpPr>
          <p:cNvPr id="16" name="Szövegdoboz 15"/>
          <p:cNvSpPr txBox="1"/>
          <p:nvPr/>
        </p:nvSpPr>
        <p:spPr>
          <a:xfrm>
            <a:off x="179512" y="1447616"/>
            <a:ext cx="5544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b="0" dirty="0" smtClean="0"/>
              <a:t> </a:t>
            </a:r>
            <a:r>
              <a:rPr lang="hu-HU" b="0" dirty="0" err="1" smtClean="0"/>
              <a:t>Nanorészecskékben</a:t>
            </a:r>
            <a:r>
              <a:rPr lang="hu-HU" b="0" dirty="0" smtClean="0"/>
              <a:t> is létrehozhatunk fénnyel plazmon rezonanciát, ha </a:t>
            </a:r>
            <a:r>
              <a:rPr lang="hu-HU" dirty="0" smtClean="0"/>
              <a:t>d &lt;&lt; </a:t>
            </a:r>
            <a:r>
              <a:rPr lang="hu-HU" dirty="0" smtClean="0">
                <a:sym typeface="Symbol"/>
              </a:rPr>
              <a:t></a:t>
            </a:r>
          </a:p>
          <a:p>
            <a:endParaRPr lang="hu-HU" b="0" dirty="0" smtClean="0">
              <a:sym typeface="Symbol"/>
            </a:endParaRPr>
          </a:p>
          <a:p>
            <a:pPr>
              <a:buFont typeface="Wingdings" pitchFamily="2" charset="2"/>
              <a:buChar char="Ø"/>
            </a:pPr>
            <a:r>
              <a:rPr lang="hu-HU" b="0" dirty="0" smtClean="0">
                <a:sym typeface="Symbol"/>
              </a:rPr>
              <a:t> A fény gerjesztés hatására a fém </a:t>
            </a:r>
            <a:r>
              <a:rPr lang="hu-HU" b="0" dirty="0" err="1" smtClean="0">
                <a:sym typeface="Symbol"/>
              </a:rPr>
              <a:t>nanorészecskében</a:t>
            </a:r>
            <a:r>
              <a:rPr lang="hu-HU" b="0" dirty="0" smtClean="0">
                <a:sym typeface="Symbol"/>
              </a:rPr>
              <a:t> lévő szabadelektronok oszcillálni kezdenek.</a:t>
            </a:r>
            <a:br>
              <a:rPr lang="hu-HU" b="0" dirty="0" smtClean="0">
                <a:sym typeface="Symbol"/>
              </a:rPr>
            </a:br>
            <a:endParaRPr lang="hu-HU" b="0" dirty="0" smtClean="0">
              <a:sym typeface="Symbol"/>
            </a:endParaRPr>
          </a:p>
          <a:p>
            <a:pPr>
              <a:buFont typeface="Wingdings" pitchFamily="2" charset="2"/>
              <a:buChar char="Ø"/>
            </a:pPr>
            <a:r>
              <a:rPr lang="hu-HU" b="0" dirty="0" smtClean="0">
                <a:sym typeface="Symbol"/>
              </a:rPr>
              <a:t> Felületen: lokalizálhatóak a </a:t>
            </a:r>
            <a:r>
              <a:rPr lang="hu-HU" b="0" dirty="0" err="1" smtClean="0">
                <a:sym typeface="Symbol"/>
              </a:rPr>
              <a:t>plazmonok</a:t>
            </a:r>
            <a:endParaRPr lang="hu-HU" b="0" dirty="0" smtClean="0"/>
          </a:p>
        </p:txBody>
      </p:sp>
      <p:sp>
        <p:nvSpPr>
          <p:cNvPr id="17" name="Szövegdoboz 16"/>
          <p:cNvSpPr txBox="1"/>
          <p:nvPr/>
        </p:nvSpPr>
        <p:spPr>
          <a:xfrm>
            <a:off x="2771800" y="6381328"/>
            <a:ext cx="4752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Példa arany </a:t>
            </a:r>
            <a:r>
              <a:rPr lang="hu-HU" sz="1200" b="0" dirty="0" err="1" smtClean="0"/>
              <a:t>nanoréstecskék</a:t>
            </a:r>
            <a:r>
              <a:rPr lang="hu-HU" sz="1200" b="0" dirty="0" smtClean="0"/>
              <a:t> a felületen (AFM-es kép)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2. Lokalizált SPR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 smtClean="0"/>
              <a:t>SPR vs. LSPR</a:t>
            </a:r>
            <a:endParaRPr lang="hu-HU" sz="2000" b="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276872"/>
            <a:ext cx="7698060" cy="3166403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15516" y="1484784"/>
            <a:ext cx="802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1. Egyszerűbb gerjeszthetőség</a:t>
            </a:r>
            <a:endParaRPr lang="en-US" dirty="0"/>
          </a:p>
        </p:txBody>
      </p:sp>
      <p:sp>
        <p:nvSpPr>
          <p:cNvPr id="2" name="Szövegdoboz 1"/>
          <p:cNvSpPr txBox="1"/>
          <p:nvPr/>
        </p:nvSpPr>
        <p:spPr>
          <a:xfrm>
            <a:off x="611560" y="5661248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Forrás: Springer: </a:t>
            </a:r>
            <a:r>
              <a:rPr lang="hu-HU" sz="1200" b="0" dirty="0" err="1" smtClean="0"/>
              <a:t>Nanoplasmonic</a:t>
            </a:r>
            <a:r>
              <a:rPr lang="hu-HU" sz="1200" b="0" dirty="0" smtClean="0"/>
              <a:t> </a:t>
            </a:r>
            <a:r>
              <a:rPr lang="hu-HU" sz="1200" b="0" dirty="0" err="1" smtClean="0"/>
              <a:t>Sensors</a:t>
            </a:r>
            <a:r>
              <a:rPr lang="hu-HU" sz="1200" b="0" dirty="0" smtClean="0"/>
              <a:t> (2012)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295332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323528" y="2636912"/>
            <a:ext cx="77408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Ahol:</a:t>
            </a:r>
          </a:p>
          <a:p>
            <a:r>
              <a:rPr lang="hu-HU" i="1" dirty="0" err="1" smtClean="0">
                <a:latin typeface="Symbol" pitchFamily="18" charset="2"/>
              </a:rPr>
              <a:t>w</a:t>
            </a:r>
            <a:r>
              <a:rPr lang="hu-HU" i="1" baseline="-25000" dirty="0" err="1" smtClean="0"/>
              <a:t>r</a:t>
            </a:r>
            <a:r>
              <a:rPr lang="hu-HU" i="1" dirty="0" smtClean="0"/>
              <a:t>: </a:t>
            </a:r>
            <a:r>
              <a:rPr lang="hu-HU" b="0" i="1" dirty="0" err="1" smtClean="0"/>
              <a:t>plazmon</a:t>
            </a:r>
            <a:r>
              <a:rPr lang="hu-HU" b="0" i="1" dirty="0" smtClean="0"/>
              <a:t> rezonancia hullámhossza,</a:t>
            </a:r>
          </a:p>
          <a:p>
            <a:r>
              <a:rPr lang="hu-HU" i="1" dirty="0" smtClean="0"/>
              <a:t>N</a:t>
            </a:r>
            <a:r>
              <a:rPr lang="hu-HU" i="1" baseline="-25000" dirty="0" smtClean="0"/>
              <a:t>e</a:t>
            </a:r>
            <a:r>
              <a:rPr lang="hu-HU" i="1" dirty="0" smtClean="0"/>
              <a:t>: </a:t>
            </a:r>
            <a:r>
              <a:rPr lang="hu-HU" b="0" i="1" dirty="0" smtClean="0"/>
              <a:t>elektron sűrűségfüggvény a fémben,</a:t>
            </a:r>
          </a:p>
          <a:p>
            <a:r>
              <a:rPr lang="hu-HU" i="1" dirty="0" smtClean="0"/>
              <a:t>n: </a:t>
            </a:r>
            <a:r>
              <a:rPr lang="hu-HU" b="0" i="1" dirty="0" smtClean="0"/>
              <a:t>a </a:t>
            </a:r>
            <a:r>
              <a:rPr lang="hu-HU" b="0" i="1" dirty="0" err="1" smtClean="0"/>
              <a:t>dielektromos</a:t>
            </a:r>
            <a:r>
              <a:rPr lang="hu-HU" b="0" i="1" dirty="0" smtClean="0"/>
              <a:t> közeg törésmutatója (~</a:t>
            </a:r>
            <a:r>
              <a:rPr lang="hu-HU" b="0" i="1" dirty="0" err="1" smtClean="0"/>
              <a:t>ɛ</a:t>
            </a:r>
            <a:r>
              <a:rPr lang="hu-HU" b="0" i="1" baseline="-25000" dirty="0" err="1" smtClean="0"/>
              <a:t>r</a:t>
            </a:r>
            <a:r>
              <a:rPr lang="hu-HU" b="0" i="1" dirty="0" smtClean="0"/>
              <a:t>),</a:t>
            </a:r>
          </a:p>
          <a:p>
            <a:r>
              <a:rPr lang="hu-HU" i="1" dirty="0" smtClean="0"/>
              <a:t>d: </a:t>
            </a:r>
            <a:r>
              <a:rPr lang="hu-HU" b="0" i="1" dirty="0" smtClean="0"/>
              <a:t>a fémréteg vastagsága,</a:t>
            </a:r>
          </a:p>
          <a:p>
            <a:r>
              <a:rPr lang="hu-HU" i="1" dirty="0" smtClean="0">
                <a:sym typeface="Symbol"/>
              </a:rPr>
              <a:t></a:t>
            </a:r>
            <a:r>
              <a:rPr lang="hu-HU" i="1" dirty="0" smtClean="0"/>
              <a:t>: </a:t>
            </a:r>
            <a:r>
              <a:rPr lang="hu-HU" b="0" i="1" dirty="0" smtClean="0"/>
              <a:t>a fény beesési szöge,</a:t>
            </a:r>
          </a:p>
          <a:p>
            <a:r>
              <a:rPr lang="hu-HU" i="1" dirty="0" err="1" smtClean="0">
                <a:latin typeface="Symbol" pitchFamily="18" charset="2"/>
              </a:rPr>
              <a:t>w</a:t>
            </a:r>
            <a:r>
              <a:rPr lang="hu-HU" i="1" baseline="-25000" dirty="0" err="1" smtClean="0"/>
              <a:t>ls</a:t>
            </a:r>
            <a:r>
              <a:rPr lang="hu-HU" i="1" dirty="0" smtClean="0"/>
              <a:t>: </a:t>
            </a:r>
            <a:r>
              <a:rPr lang="hu-HU" b="0" i="1" dirty="0" smtClean="0"/>
              <a:t>a beeső fény hullámhossza,</a:t>
            </a:r>
          </a:p>
          <a:p>
            <a:r>
              <a:rPr lang="hu-HU" i="1" dirty="0" smtClean="0"/>
              <a:t>I</a:t>
            </a:r>
            <a:r>
              <a:rPr lang="hu-HU" i="1" baseline="-25000" dirty="0" smtClean="0"/>
              <a:t>min</a:t>
            </a:r>
            <a:r>
              <a:rPr lang="hu-HU" i="1" dirty="0" smtClean="0"/>
              <a:t>:</a:t>
            </a:r>
            <a:r>
              <a:rPr lang="hu-HU" b="0" i="1" dirty="0" smtClean="0"/>
              <a:t> az SPR csúcsban mérhető intenzitás,</a:t>
            </a:r>
          </a:p>
          <a:p>
            <a:r>
              <a:rPr lang="hu-HU" i="1" dirty="0" smtClean="0"/>
              <a:t>r:</a:t>
            </a:r>
            <a:r>
              <a:rPr lang="hu-HU" b="0" i="1" dirty="0" smtClean="0"/>
              <a:t> gömb alakú </a:t>
            </a:r>
            <a:r>
              <a:rPr lang="hu-HU" b="0" i="1" dirty="0" err="1" smtClean="0"/>
              <a:t>nanorészecske</a:t>
            </a:r>
            <a:r>
              <a:rPr lang="hu-HU" b="0" i="1" dirty="0" smtClean="0"/>
              <a:t> sugara.</a:t>
            </a:r>
          </a:p>
          <a:p>
            <a:endParaRPr lang="hu-HU" dirty="0" smtClean="0"/>
          </a:p>
          <a:p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/>
              <a:t>2. Lokalizált SPR</a:t>
            </a:r>
            <a:endParaRPr lang="hu-HU" dirty="0" smtClean="0"/>
          </a:p>
        </p:txBody>
      </p:sp>
      <p:pic>
        <p:nvPicPr>
          <p:cNvPr id="58370" name="Picture 2" descr="C:\Users\bonyar\Desktop\ISSE_2014\EA\1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000" y="1880828"/>
            <a:ext cx="3593145" cy="860966"/>
          </a:xfrm>
          <a:prstGeom prst="rect">
            <a:avLst/>
          </a:prstGeom>
          <a:noFill/>
        </p:spPr>
      </p:pic>
      <p:pic>
        <p:nvPicPr>
          <p:cNvPr id="58371" name="Picture 3" descr="C:\Users\bonyar\Desktop\ISSE_2014\EA\2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183" y="5485916"/>
            <a:ext cx="3467713" cy="933760"/>
          </a:xfrm>
          <a:prstGeom prst="rect">
            <a:avLst/>
          </a:prstGeom>
          <a:noFill/>
        </p:spPr>
      </p:pic>
      <p:pic>
        <p:nvPicPr>
          <p:cNvPr id="58372" name="Picture 4" descr="C:\Users\bonyar\Desktop\ISSE_2014\EA\3_2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6036" y="2168860"/>
            <a:ext cx="4031679" cy="870955"/>
          </a:xfrm>
          <a:prstGeom prst="rect">
            <a:avLst/>
          </a:prstGeom>
          <a:noFill/>
        </p:spPr>
      </p:pic>
      <p:pic>
        <p:nvPicPr>
          <p:cNvPr id="58373" name="Picture 5" descr="C:\Users\bonyar\Desktop\ISSE_2014\EA\4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6036" y="5517232"/>
            <a:ext cx="3692384" cy="897756"/>
          </a:xfrm>
          <a:prstGeom prst="rect">
            <a:avLst/>
          </a:prstGeom>
          <a:noFill/>
        </p:spPr>
      </p:pic>
      <p:sp>
        <p:nvSpPr>
          <p:cNvPr id="13" name="Jobbra nyíl 12"/>
          <p:cNvSpPr/>
          <p:nvPr/>
        </p:nvSpPr>
        <p:spPr bwMode="auto">
          <a:xfrm rot="20810519">
            <a:off x="3859649" y="1845094"/>
            <a:ext cx="972108" cy="18002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Jobbra nyíl 13"/>
          <p:cNvSpPr/>
          <p:nvPr/>
        </p:nvSpPr>
        <p:spPr bwMode="auto">
          <a:xfrm>
            <a:off x="3743908" y="5951624"/>
            <a:ext cx="972108" cy="18002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Jobbra nyíl 15"/>
          <p:cNvSpPr/>
          <p:nvPr/>
        </p:nvSpPr>
        <p:spPr bwMode="auto">
          <a:xfrm rot="928218">
            <a:off x="3858319" y="2403261"/>
            <a:ext cx="972108" cy="18002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8375" name="Picture 7" descr="C:\Users\bonyar\Desktop\ISSE_2014\EA\6.e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5804" y="1376772"/>
            <a:ext cx="4218196" cy="810940"/>
          </a:xfrm>
          <a:prstGeom prst="rect">
            <a:avLst/>
          </a:prstGeom>
          <a:noFill/>
        </p:spPr>
      </p:pic>
      <p:sp>
        <p:nvSpPr>
          <p:cNvPr id="18" name="Szövegdoboz 17"/>
          <p:cNvSpPr txBox="1"/>
          <p:nvPr/>
        </p:nvSpPr>
        <p:spPr>
          <a:xfrm>
            <a:off x="251012" y="1484784"/>
            <a:ext cx="2844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 smtClean="0"/>
              <a:t>SPR:</a:t>
            </a:r>
            <a:endParaRPr lang="en-US" sz="2400" u="sng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251520" y="944724"/>
            <a:ext cx="5508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 mérés elvének összehasonlítása:</a:t>
            </a:r>
            <a:endParaRPr lang="en-US" sz="24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287524" y="5199583"/>
            <a:ext cx="463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sng" dirty="0" smtClean="0"/>
              <a:t>LSPR (pl. </a:t>
            </a:r>
            <a:r>
              <a:rPr lang="hu-HU" sz="2400" u="sng" dirty="0" err="1" smtClean="0"/>
              <a:t>nanorészecskén</a:t>
            </a:r>
            <a:r>
              <a:rPr lang="hu-HU" sz="2400" u="sng" dirty="0" smtClean="0"/>
              <a:t>):</a:t>
            </a:r>
            <a:endParaRPr lang="en-US" sz="2400" u="sng" dirty="0"/>
          </a:p>
        </p:txBody>
      </p:sp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24028" y="3897052"/>
            <a:ext cx="1921768" cy="144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97241" y="3933056"/>
            <a:ext cx="1995239" cy="1391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40252" y="4221088"/>
            <a:ext cx="203778" cy="69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Szövegdoboz 23"/>
          <p:cNvSpPr txBox="1"/>
          <p:nvPr/>
        </p:nvSpPr>
        <p:spPr>
          <a:xfrm>
            <a:off x="4031940" y="1448780"/>
            <a:ext cx="4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1.</a:t>
            </a:r>
            <a:endParaRPr lang="en-US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4031940" y="2087560"/>
            <a:ext cx="4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2.</a:t>
            </a:r>
            <a:endParaRPr lang="en-US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5688124" y="3501008"/>
            <a:ext cx="46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1.</a:t>
            </a:r>
            <a:endParaRPr lang="en-US" sz="2000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7632340" y="3501008"/>
            <a:ext cx="46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2.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542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2. Lokalizált SPR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 smtClean="0"/>
              <a:t>SPR vs. LSPR</a:t>
            </a:r>
            <a:endParaRPr lang="hu-HU" sz="2000" b="0" dirty="0"/>
          </a:p>
        </p:txBody>
      </p:sp>
      <p:sp>
        <p:nvSpPr>
          <p:cNvPr id="9" name="Szövegdoboz 8"/>
          <p:cNvSpPr txBox="1"/>
          <p:nvPr/>
        </p:nvSpPr>
        <p:spPr>
          <a:xfrm>
            <a:off x="215516" y="1484784"/>
            <a:ext cx="802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2. Tömbi érzékenységek összevetése</a:t>
            </a:r>
            <a:endParaRPr lang="en-US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40" y="2095261"/>
            <a:ext cx="8156650" cy="319173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03548" y="5589240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LSPR/ SPR válasz összehasonlítása, Víz/</a:t>
            </a:r>
            <a:r>
              <a:rPr lang="hu-HU" sz="1200" b="0" dirty="0" err="1" smtClean="0"/>
              <a:t>glikol</a:t>
            </a:r>
            <a:r>
              <a:rPr lang="hu-HU" sz="1200" b="0" dirty="0" smtClean="0"/>
              <a:t> keverékre</a:t>
            </a:r>
            <a:endParaRPr lang="en-US" sz="1200" b="0" dirty="0"/>
          </a:p>
        </p:txBody>
      </p:sp>
      <p:sp>
        <p:nvSpPr>
          <p:cNvPr id="4" name="Szövegdoboz 3"/>
          <p:cNvSpPr txBox="1"/>
          <p:nvPr/>
        </p:nvSpPr>
        <p:spPr>
          <a:xfrm>
            <a:off x="899592" y="1952836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LSPR (</a:t>
            </a:r>
            <a:r>
              <a:rPr lang="hu-HU" sz="1200" dirty="0" err="1" smtClean="0"/>
              <a:t>nanodisc</a:t>
            </a:r>
            <a:r>
              <a:rPr lang="hu-HU" sz="1200" dirty="0" smtClean="0"/>
              <a:t>)</a:t>
            </a:r>
            <a:endParaRPr lang="en-US" sz="12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546281" y="1885549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SPR (50 nm Au)</a:t>
            </a:r>
            <a:endParaRPr lang="en-US" sz="12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03548" y="5866239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Forrás: Springer: </a:t>
            </a:r>
            <a:r>
              <a:rPr lang="hu-HU" sz="1200" b="0" dirty="0" err="1" smtClean="0"/>
              <a:t>Nanoplasmonic</a:t>
            </a:r>
            <a:r>
              <a:rPr lang="hu-HU" sz="1200" b="0" dirty="0" smtClean="0"/>
              <a:t> </a:t>
            </a:r>
            <a:r>
              <a:rPr lang="hu-HU" sz="1200" b="0" dirty="0" err="1" smtClean="0"/>
              <a:t>Sensors</a:t>
            </a:r>
            <a:r>
              <a:rPr lang="hu-HU" sz="1200" b="0" dirty="0" smtClean="0"/>
              <a:t> (2012)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418389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/>
              <a:t>2. Lokalizált SPR</a:t>
            </a:r>
            <a:endParaRPr lang="hu-HU" dirty="0" smtClean="0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8" y="1016732"/>
            <a:ext cx="4935049" cy="523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4535996" y="4185084"/>
            <a:ext cx="4428492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Mérlegelendő szempontok az alkalmazni kívánt </a:t>
            </a:r>
            <a:r>
              <a:rPr lang="hu-HU" dirty="0" err="1" smtClean="0"/>
              <a:t>nanorészecske</a:t>
            </a:r>
            <a:r>
              <a:rPr lang="hu-HU" dirty="0" smtClean="0"/>
              <a:t> és előállítási technológia kiválasztásánál:</a:t>
            </a:r>
          </a:p>
          <a:p>
            <a:pPr algn="ctr"/>
            <a:endParaRPr lang="hu-HU" dirty="0" smtClean="0"/>
          </a:p>
          <a:p>
            <a:pPr algn="ctr">
              <a:buFont typeface="Wingdings" pitchFamily="2" charset="2"/>
              <a:buChar char="Ø"/>
            </a:pPr>
            <a:r>
              <a:rPr lang="hu-HU" dirty="0" smtClean="0"/>
              <a:t> </a:t>
            </a:r>
            <a:r>
              <a:rPr lang="hu-HU" b="0" dirty="0" smtClean="0"/>
              <a:t>érzékenység és </a:t>
            </a:r>
            <a:r>
              <a:rPr lang="hu-HU" b="0" dirty="0" err="1" smtClean="0"/>
              <a:t>det</a:t>
            </a:r>
            <a:r>
              <a:rPr lang="hu-HU" b="0" dirty="0" smtClean="0"/>
              <a:t>. küszöb,</a:t>
            </a:r>
          </a:p>
          <a:p>
            <a:pPr algn="ctr">
              <a:buFont typeface="Wingdings" pitchFamily="2" charset="2"/>
              <a:buChar char="Ø"/>
            </a:pPr>
            <a:r>
              <a:rPr lang="hu-HU" b="0" dirty="0" smtClean="0"/>
              <a:t> a kész termék (chip) költsége,</a:t>
            </a:r>
          </a:p>
          <a:p>
            <a:pPr algn="ctr">
              <a:buFont typeface="Wingdings" pitchFamily="2" charset="2"/>
              <a:buChar char="Ø"/>
            </a:pPr>
            <a:r>
              <a:rPr lang="hu-HU" b="0" dirty="0" smtClean="0"/>
              <a:t> reprodukálhatóság és stabilitás.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340768"/>
            <a:ext cx="4464496" cy="264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zövegdoboz 10"/>
          <p:cNvSpPr txBox="1"/>
          <p:nvPr/>
        </p:nvSpPr>
        <p:spPr>
          <a:xfrm>
            <a:off x="1907704" y="6381328"/>
            <a:ext cx="518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0" dirty="0" err="1" smtClean="0"/>
              <a:t>Sources</a:t>
            </a:r>
            <a:r>
              <a:rPr lang="hu-HU" sz="1200" b="0" dirty="0" smtClean="0"/>
              <a:t>: M.H. </a:t>
            </a:r>
            <a:r>
              <a:rPr lang="hu-HU" sz="1200" b="0" dirty="0" err="1" smtClean="0"/>
              <a:t>Tu</a:t>
            </a:r>
            <a:r>
              <a:rPr lang="hu-HU" sz="1200" b="0" dirty="0" smtClean="0"/>
              <a:t> et .</a:t>
            </a:r>
            <a:r>
              <a:rPr lang="hu-HU" sz="1200" b="0" dirty="0" err="1" smtClean="0"/>
              <a:t>al</a:t>
            </a:r>
            <a:r>
              <a:rPr lang="hu-HU" sz="1200" b="0" dirty="0" smtClean="0"/>
              <a:t>. (2014) and N. </a:t>
            </a:r>
            <a:r>
              <a:rPr lang="hu-HU" sz="1200" b="0" dirty="0" err="1" smtClean="0"/>
              <a:t>Khlebtsov</a:t>
            </a:r>
            <a:r>
              <a:rPr lang="hu-HU" sz="1200" b="0" dirty="0" smtClean="0"/>
              <a:t> et. </a:t>
            </a:r>
            <a:r>
              <a:rPr lang="hu-HU" sz="1200" b="0" dirty="0" err="1" smtClean="0"/>
              <a:t>al</a:t>
            </a:r>
            <a:r>
              <a:rPr lang="hu-HU" sz="1200" b="0" dirty="0" smtClean="0"/>
              <a:t>. (2013)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38022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/>
              <a:t>2. Lokalizált SPR</a:t>
            </a:r>
            <a:endParaRPr lang="hu-HU" dirty="0" smtClean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203848" y="948959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dirty="0" smtClean="0"/>
              <a:t>3. </a:t>
            </a:r>
            <a:r>
              <a:rPr lang="hu-HU" sz="2000" dirty="0" err="1" smtClean="0"/>
              <a:t>Közeltér</a:t>
            </a:r>
            <a:r>
              <a:rPr lang="hu-HU" sz="2000" dirty="0" smtClean="0"/>
              <a:t> erősítés</a:t>
            </a:r>
            <a:endParaRPr lang="hu-H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2122" y="1556792"/>
            <a:ext cx="58483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86250"/>
            <a:ext cx="58864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zövegdoboz 15"/>
          <p:cNvSpPr txBox="1"/>
          <p:nvPr/>
        </p:nvSpPr>
        <p:spPr>
          <a:xfrm>
            <a:off x="251520" y="1628800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Példa: </a:t>
            </a:r>
            <a:r>
              <a:rPr lang="hu-HU" b="0" dirty="0" smtClean="0"/>
              <a:t>arany </a:t>
            </a:r>
            <a:r>
              <a:rPr lang="hu-HU" b="0" dirty="0" err="1" smtClean="0"/>
              <a:t>nanorészecskék</a:t>
            </a:r>
            <a:r>
              <a:rPr lang="hu-HU" b="0" dirty="0" smtClean="0"/>
              <a:t> a felületen, pásztázó alagútmikroszkópos kép (STM)</a:t>
            </a:r>
            <a:endParaRPr lang="en-US" b="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6444208" y="4964975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/>
              <a:t>Pásztázó </a:t>
            </a:r>
            <a:r>
              <a:rPr lang="hu-HU" b="0" dirty="0" err="1" smtClean="0"/>
              <a:t>közeltér</a:t>
            </a:r>
            <a:r>
              <a:rPr lang="hu-HU" b="0" dirty="0" smtClean="0"/>
              <a:t> mikroszkópos kép az azonos felületről -&gt; nagy lokalizált tér!</a:t>
            </a:r>
            <a:endParaRPr lang="en-US" b="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4139952" y="6464369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Forrás:  Prof. </a:t>
            </a:r>
            <a:r>
              <a:rPr lang="hu-HU" sz="1200" b="0" dirty="0" err="1" smtClean="0"/>
              <a:t>Kroó</a:t>
            </a:r>
            <a:r>
              <a:rPr lang="hu-HU" sz="1200" b="0" dirty="0" smtClean="0"/>
              <a:t> Norbert (MTA)</a:t>
            </a:r>
            <a:endParaRPr lang="en-US" sz="1200" b="0" dirty="0"/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95275" y="966788"/>
            <a:ext cx="267684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000" b="0" dirty="0" smtClean="0"/>
              <a:t>SPR vs. LSPR</a:t>
            </a:r>
            <a:endParaRPr lang="hu-HU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741536"/>
            <a:ext cx="2895159" cy="301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736812"/>
            <a:ext cx="3867526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548" y="1893030"/>
            <a:ext cx="3240360" cy="1504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524" y="1808820"/>
            <a:ext cx="3744416" cy="251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/>
              <a:t>2. Lokalizált SPR</a:t>
            </a:r>
            <a:endParaRPr lang="hu-HU" dirty="0" smtClean="0"/>
          </a:p>
        </p:txBody>
      </p:sp>
      <p:sp>
        <p:nvSpPr>
          <p:cNvPr id="11" name="Szövegdoboz 10"/>
          <p:cNvSpPr txBox="1"/>
          <p:nvPr/>
        </p:nvSpPr>
        <p:spPr>
          <a:xfrm>
            <a:off x="143508" y="1309488"/>
            <a:ext cx="532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u="sng" dirty="0" smtClean="0"/>
              <a:t>Gömb alakú arany nanorészecskék (GNP):</a:t>
            </a:r>
            <a:endParaRPr lang="en-US" sz="1600" u="sng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436096" y="1315875"/>
            <a:ext cx="532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u="sng" dirty="0" smtClean="0"/>
              <a:t>Arany </a:t>
            </a:r>
            <a:r>
              <a:rPr lang="hu-HU" sz="1600" u="sng" dirty="0" err="1" smtClean="0"/>
              <a:t>nanorudak</a:t>
            </a:r>
            <a:r>
              <a:rPr lang="hu-HU" sz="1600" u="sng" dirty="0" smtClean="0"/>
              <a:t> (GNR):</a:t>
            </a:r>
            <a:endParaRPr lang="en-US" sz="1600" u="sng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79512" y="443711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Mérési konfigurációk:</a:t>
            </a:r>
            <a:endParaRPr lang="en-US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44016" y="836712"/>
            <a:ext cx="5328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Tipikus LSPR elnyelési spektrumok:</a:t>
            </a:r>
            <a:endParaRPr lang="en-US" sz="2000" dirty="0"/>
          </a:p>
        </p:txBody>
      </p:sp>
      <p:sp>
        <p:nvSpPr>
          <p:cNvPr id="15" name="Téglalap 14"/>
          <p:cNvSpPr/>
          <p:nvPr/>
        </p:nvSpPr>
        <p:spPr bwMode="auto">
          <a:xfrm>
            <a:off x="5796136" y="4432388"/>
            <a:ext cx="1872208" cy="3240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151334"/>
            <a:ext cx="2160240" cy="170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zövegdoboz 16"/>
          <p:cNvSpPr txBox="1"/>
          <p:nvPr/>
        </p:nvSpPr>
        <p:spPr>
          <a:xfrm>
            <a:off x="287524" y="482386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1) Chip </a:t>
            </a:r>
            <a:r>
              <a:rPr lang="hu-HU" dirty="0" err="1" smtClean="0"/>
              <a:t>alpú</a:t>
            </a:r>
            <a:r>
              <a:rPr lang="hu-HU" dirty="0" smtClean="0"/>
              <a:t> (</a:t>
            </a:r>
            <a:r>
              <a:rPr lang="hu-HU" dirty="0" err="1" smtClean="0"/>
              <a:t>trans</a:t>
            </a:r>
            <a:r>
              <a:rPr lang="hu-HU" dirty="0" smtClean="0"/>
              <a:t>.)</a:t>
            </a:r>
            <a:endParaRPr lang="en-US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3203848" y="483315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2) Optikai szál alapú (</a:t>
            </a:r>
            <a:r>
              <a:rPr lang="hu-HU" dirty="0" err="1" smtClean="0"/>
              <a:t>refr</a:t>
            </a:r>
            <a:r>
              <a:rPr lang="hu-HU" dirty="0" smtClean="0"/>
              <a:t>.)</a:t>
            </a:r>
            <a:endParaRPr lang="en-US" dirty="0"/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55876" y="5324475"/>
            <a:ext cx="284797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zövegdoboz 19"/>
          <p:cNvSpPr txBox="1"/>
          <p:nvPr/>
        </p:nvSpPr>
        <p:spPr>
          <a:xfrm>
            <a:off x="6480720" y="4834897"/>
            <a:ext cx="269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3) </a:t>
            </a:r>
            <a:r>
              <a:rPr lang="hu-HU" dirty="0" err="1" smtClean="0"/>
              <a:t>Kolllid</a:t>
            </a:r>
            <a:r>
              <a:rPr lang="hu-HU" dirty="0" smtClean="0"/>
              <a:t> alapú </a:t>
            </a:r>
            <a:br>
              <a:rPr lang="hu-HU" dirty="0" smtClean="0"/>
            </a:br>
            <a:r>
              <a:rPr lang="hu-HU" dirty="0" smtClean="0"/>
              <a:t>(</a:t>
            </a:r>
            <a:r>
              <a:rPr lang="hu-HU" dirty="0" err="1" smtClean="0"/>
              <a:t>trans</a:t>
            </a:r>
            <a:r>
              <a:rPr lang="hu-HU" dirty="0" smtClean="0"/>
              <a:t>.)</a:t>
            </a:r>
            <a:endParaRPr lang="en-US" dirty="0"/>
          </a:p>
        </p:txBody>
      </p: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8344" y="5481228"/>
            <a:ext cx="334015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Jobbra nyíl 21"/>
          <p:cNvSpPr/>
          <p:nvPr/>
        </p:nvSpPr>
        <p:spPr bwMode="auto">
          <a:xfrm>
            <a:off x="7020272" y="6093296"/>
            <a:ext cx="574053" cy="18146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Jobbra nyíl 22"/>
          <p:cNvSpPr/>
          <p:nvPr/>
        </p:nvSpPr>
        <p:spPr bwMode="auto">
          <a:xfrm>
            <a:off x="8064388" y="6093296"/>
            <a:ext cx="574053" cy="18146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5400092" y="98072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b="0" dirty="0" err="1" smtClean="0"/>
              <a:t>Source</a:t>
            </a:r>
            <a:r>
              <a:rPr lang="hu-HU" sz="1200" b="0" dirty="0" smtClean="0"/>
              <a:t>: J. </a:t>
            </a:r>
            <a:r>
              <a:rPr lang="hu-HU" sz="1200" b="0" dirty="0" err="1" smtClean="0"/>
              <a:t>Cao</a:t>
            </a:r>
            <a:r>
              <a:rPr lang="hu-HU" sz="1200" b="0" dirty="0" smtClean="0"/>
              <a:t> et </a:t>
            </a:r>
            <a:r>
              <a:rPr lang="hu-HU" sz="1200" b="0" dirty="0" err="1" smtClean="0"/>
              <a:t>al</a:t>
            </a:r>
            <a:r>
              <a:rPr lang="hu-HU" sz="1200" b="0" dirty="0" smtClean="0"/>
              <a:t>. </a:t>
            </a:r>
            <a:r>
              <a:rPr lang="hu-HU" sz="1200" b="0" smtClean="0"/>
              <a:t>(2014)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10803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7" grpId="0"/>
      <p:bldP spid="18" grpId="0"/>
      <p:bldP spid="20" grpId="0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D9241CF-BB39-4A01-8EB6-1F4D91206D43}" type="slidenum">
              <a:rPr lang="en-GB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0. Bevezetés - Bioérzékelők</a:t>
            </a: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142875" y="836613"/>
            <a:ext cx="86439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Bioérzékelők</a:t>
            </a:r>
          </a:p>
          <a:p>
            <a:pPr>
              <a:buFont typeface="Wingdings" pitchFamily="2" charset="2"/>
              <a:buChar char="Ø"/>
            </a:pPr>
            <a:r>
              <a:rPr lang="hu-HU" b="0"/>
              <a:t> természetben előforduló „kulcs-zár” bekötődési mechanizmusok</a:t>
            </a:r>
          </a:p>
          <a:p>
            <a:pPr>
              <a:buFont typeface="Wingdings" pitchFamily="2" charset="2"/>
              <a:buChar char="Ø"/>
            </a:pPr>
            <a:r>
              <a:rPr lang="hu-HU" b="0"/>
              <a:t> szelektivitás -&gt; komplex mintában is helyes az eredmény (pl. vér, nyál)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066800" y="1804988"/>
            <a:ext cx="5848350" cy="1552575"/>
            <a:chOff x="1396" y="10370"/>
            <a:chExt cx="9210" cy="2445"/>
          </a:xfrm>
        </p:grpSpPr>
        <p:sp>
          <p:nvSpPr>
            <p:cNvPr id="18456" name="Text Box 12"/>
            <p:cNvSpPr txBox="1">
              <a:spLocks noChangeArrowheads="1"/>
            </p:cNvSpPr>
            <p:nvPr/>
          </p:nvSpPr>
          <p:spPr bwMode="auto">
            <a:xfrm>
              <a:off x="5195" y="10370"/>
              <a:ext cx="1754" cy="4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hu-HU" sz="1200" b="0">
                  <a:cs typeface="Arial" pitchFamily="34" charset="0"/>
                </a:rPr>
                <a:t>bioérzékelők</a:t>
              </a:r>
              <a:endParaRPr lang="hu-HU">
                <a:cs typeface="Arial" pitchFamily="34" charset="0"/>
              </a:endParaRPr>
            </a:p>
          </p:txBody>
        </p:sp>
        <p:sp>
          <p:nvSpPr>
            <p:cNvPr id="18457" name="Text Box 13"/>
            <p:cNvSpPr txBox="1">
              <a:spLocks noChangeArrowheads="1"/>
            </p:cNvSpPr>
            <p:nvPr/>
          </p:nvSpPr>
          <p:spPr bwMode="auto">
            <a:xfrm>
              <a:off x="7298" y="11170"/>
              <a:ext cx="2453" cy="43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hu-HU" sz="1100" b="0">
                  <a:cs typeface="Arial" pitchFamily="34" charset="0"/>
                </a:rPr>
                <a:t>reaktív bioérzékelők</a:t>
              </a:r>
              <a:endParaRPr lang="hu-HU">
                <a:cs typeface="Arial" pitchFamily="34" charset="0"/>
              </a:endParaRPr>
            </a:p>
          </p:txBody>
        </p:sp>
        <p:sp>
          <p:nvSpPr>
            <p:cNvPr id="18458" name="Text Box 14"/>
            <p:cNvSpPr txBox="1">
              <a:spLocks noChangeArrowheads="1"/>
            </p:cNvSpPr>
            <p:nvPr/>
          </p:nvSpPr>
          <p:spPr bwMode="auto">
            <a:xfrm>
              <a:off x="2431" y="11194"/>
              <a:ext cx="2471" cy="43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hu-HU" sz="1100" b="0">
                  <a:cs typeface="Arial" pitchFamily="34" charset="0"/>
                </a:rPr>
                <a:t>affinitás bioérzékelők</a:t>
              </a:r>
              <a:endParaRPr lang="hu-HU">
                <a:cs typeface="Arial" pitchFamily="34" charset="0"/>
              </a:endParaRPr>
            </a:p>
          </p:txBody>
        </p:sp>
        <p:sp>
          <p:nvSpPr>
            <p:cNvPr id="18459" name="Text Box 15"/>
            <p:cNvSpPr txBox="1">
              <a:spLocks noChangeArrowheads="1"/>
            </p:cNvSpPr>
            <p:nvPr/>
          </p:nvSpPr>
          <p:spPr bwMode="auto">
            <a:xfrm>
              <a:off x="3947" y="12130"/>
              <a:ext cx="1540" cy="6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hu-HU" sz="1100" b="0">
                  <a:cs typeface="Arial" pitchFamily="34" charset="0"/>
                </a:rPr>
                <a:t>nukleotid-szenzorok</a:t>
              </a:r>
              <a:endParaRPr lang="hu-HU">
                <a:cs typeface="Arial" pitchFamily="34" charset="0"/>
              </a:endParaRPr>
            </a:p>
          </p:txBody>
        </p:sp>
        <p:sp>
          <p:nvSpPr>
            <p:cNvPr id="18460" name="Text Box 16"/>
            <p:cNvSpPr txBox="1">
              <a:spLocks noChangeArrowheads="1"/>
            </p:cNvSpPr>
            <p:nvPr/>
          </p:nvSpPr>
          <p:spPr bwMode="auto">
            <a:xfrm>
              <a:off x="6435" y="12116"/>
              <a:ext cx="1660" cy="69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hu-HU" sz="1100" b="0">
                  <a:cs typeface="Arial" pitchFamily="34" charset="0"/>
                </a:rPr>
                <a:t>biokatalitikus érzékelők</a:t>
              </a:r>
              <a:endParaRPr lang="hu-HU">
                <a:cs typeface="Arial" pitchFamily="34" charset="0"/>
              </a:endParaRPr>
            </a:p>
          </p:txBody>
        </p:sp>
        <p:sp>
          <p:nvSpPr>
            <p:cNvPr id="18461" name="Text Box 17"/>
            <p:cNvSpPr txBox="1">
              <a:spLocks noChangeArrowheads="1"/>
            </p:cNvSpPr>
            <p:nvPr/>
          </p:nvSpPr>
          <p:spPr bwMode="auto">
            <a:xfrm>
              <a:off x="1396" y="12130"/>
              <a:ext cx="1641" cy="6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hu-HU" sz="1100" b="0">
                  <a:latin typeface="Calibri" pitchFamily="34" charset="0"/>
                </a:rPr>
                <a:t>i</a:t>
              </a:r>
              <a:r>
                <a:rPr lang="hu-HU" sz="1100" b="0">
                  <a:cs typeface="Arial" pitchFamily="34" charset="0"/>
                </a:rPr>
                <a:t>mmuno-szenzorok</a:t>
              </a:r>
              <a:endParaRPr lang="hu-HU">
                <a:cs typeface="Arial" pitchFamily="34" charset="0"/>
              </a:endParaRPr>
            </a:p>
          </p:txBody>
        </p:sp>
        <p:sp>
          <p:nvSpPr>
            <p:cNvPr id="18462" name="Text Box 18"/>
            <p:cNvSpPr txBox="1">
              <a:spLocks noChangeArrowheads="1"/>
            </p:cNvSpPr>
            <p:nvPr/>
          </p:nvSpPr>
          <p:spPr bwMode="auto">
            <a:xfrm>
              <a:off x="8427" y="12108"/>
              <a:ext cx="2179" cy="7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hu-HU" sz="1100" b="0">
                  <a:cs typeface="Arial" pitchFamily="34" charset="0"/>
                </a:rPr>
                <a:t>élő sejt alapú bioszenzorok</a:t>
              </a:r>
              <a:endParaRPr lang="hu-HU">
                <a:cs typeface="Arial" pitchFamily="34" charset="0"/>
              </a:endParaRPr>
            </a:p>
          </p:txBody>
        </p:sp>
        <p:cxnSp>
          <p:nvCxnSpPr>
            <p:cNvPr id="18463" name="AutoShape 19"/>
            <p:cNvCxnSpPr>
              <a:cxnSpLocks noChangeShapeType="1"/>
            </p:cNvCxnSpPr>
            <p:nvPr/>
          </p:nvCxnSpPr>
          <p:spPr bwMode="auto">
            <a:xfrm>
              <a:off x="6322" y="10858"/>
              <a:ext cx="862" cy="438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8464" name="AutoShape 20"/>
            <p:cNvCxnSpPr>
              <a:cxnSpLocks noChangeShapeType="1"/>
            </p:cNvCxnSpPr>
            <p:nvPr/>
          </p:nvCxnSpPr>
          <p:spPr bwMode="auto">
            <a:xfrm>
              <a:off x="8881" y="11715"/>
              <a:ext cx="471" cy="291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8465" name="AutoShape 21"/>
            <p:cNvCxnSpPr>
              <a:cxnSpLocks noChangeShapeType="1"/>
            </p:cNvCxnSpPr>
            <p:nvPr/>
          </p:nvCxnSpPr>
          <p:spPr bwMode="auto">
            <a:xfrm flipH="1">
              <a:off x="7734" y="11715"/>
              <a:ext cx="491" cy="323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8466" name="AutoShape 22"/>
            <p:cNvCxnSpPr>
              <a:cxnSpLocks noChangeShapeType="1"/>
            </p:cNvCxnSpPr>
            <p:nvPr/>
          </p:nvCxnSpPr>
          <p:spPr bwMode="auto">
            <a:xfrm flipH="1">
              <a:off x="4968" y="10874"/>
              <a:ext cx="906" cy="454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8467" name="AutoShape 23"/>
            <p:cNvCxnSpPr>
              <a:cxnSpLocks noChangeShapeType="1"/>
            </p:cNvCxnSpPr>
            <p:nvPr/>
          </p:nvCxnSpPr>
          <p:spPr bwMode="auto">
            <a:xfrm>
              <a:off x="3810" y="11715"/>
              <a:ext cx="471" cy="291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8468" name="AutoShape 24"/>
            <p:cNvCxnSpPr>
              <a:cxnSpLocks noChangeShapeType="1"/>
            </p:cNvCxnSpPr>
            <p:nvPr/>
          </p:nvCxnSpPr>
          <p:spPr bwMode="auto">
            <a:xfrm flipH="1">
              <a:off x="2663" y="11715"/>
              <a:ext cx="491" cy="323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pic>
        <p:nvPicPr>
          <p:cNvPr id="18438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4508500"/>
            <a:ext cx="12096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Szövegdoboz 26"/>
          <p:cNvSpPr txBox="1">
            <a:spLocks noChangeArrowheads="1"/>
          </p:cNvSpPr>
          <p:nvPr/>
        </p:nvSpPr>
        <p:spPr bwMode="auto">
          <a:xfrm>
            <a:off x="3059113" y="3789363"/>
            <a:ext cx="1441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/>
              <a:t>szubsztrát</a:t>
            </a:r>
            <a:endParaRPr lang="en-GB" sz="1400"/>
          </a:p>
        </p:txBody>
      </p:sp>
      <p:cxnSp>
        <p:nvCxnSpPr>
          <p:cNvPr id="18440" name="Egyenes összekötő nyíllal 27"/>
          <p:cNvCxnSpPr>
            <a:cxnSpLocks noChangeShapeType="1"/>
          </p:cNvCxnSpPr>
          <p:nvPr/>
        </p:nvCxnSpPr>
        <p:spPr bwMode="auto">
          <a:xfrm rot="5400000">
            <a:off x="3382963" y="4257675"/>
            <a:ext cx="360362" cy="158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8441" name="Szövegdoboz 31"/>
          <p:cNvSpPr txBox="1">
            <a:spLocks noChangeArrowheads="1"/>
          </p:cNvSpPr>
          <p:nvPr/>
        </p:nvSpPr>
        <p:spPr bwMode="auto">
          <a:xfrm>
            <a:off x="2916238" y="6237288"/>
            <a:ext cx="14398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/>
              <a:t>enzim</a:t>
            </a:r>
            <a:endParaRPr lang="en-GB" sz="1400"/>
          </a:p>
        </p:txBody>
      </p:sp>
      <p:cxnSp>
        <p:nvCxnSpPr>
          <p:cNvPr id="18442" name="Egyenes összekötő nyíllal 32"/>
          <p:cNvCxnSpPr>
            <a:cxnSpLocks noChangeShapeType="1"/>
            <a:stCxn id="18441" idx="0"/>
          </p:cNvCxnSpPr>
          <p:nvPr/>
        </p:nvCxnSpPr>
        <p:spPr bwMode="auto">
          <a:xfrm rot="16200000" flipV="1">
            <a:off x="3487737" y="6089651"/>
            <a:ext cx="252413" cy="4286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8443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4292600"/>
            <a:ext cx="4762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351338"/>
            <a:ext cx="8667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5" name="Jobbra nyíl 38"/>
          <p:cNvSpPr>
            <a:spLocks noChangeArrowheads="1"/>
          </p:cNvSpPr>
          <p:nvPr/>
        </p:nvSpPr>
        <p:spPr bwMode="auto">
          <a:xfrm>
            <a:off x="1187450" y="4941888"/>
            <a:ext cx="6477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446" name="Szövegdoboz 39"/>
          <p:cNvSpPr txBox="1">
            <a:spLocks noChangeArrowheads="1"/>
          </p:cNvSpPr>
          <p:nvPr/>
        </p:nvSpPr>
        <p:spPr bwMode="auto">
          <a:xfrm>
            <a:off x="34925" y="5661025"/>
            <a:ext cx="1441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/>
              <a:t>ss-DNS szálak</a:t>
            </a:r>
            <a:endParaRPr lang="en-GB" sz="1400"/>
          </a:p>
        </p:txBody>
      </p:sp>
      <p:sp>
        <p:nvSpPr>
          <p:cNvPr id="18447" name="Szövegdoboz 40"/>
          <p:cNvSpPr txBox="1">
            <a:spLocks noChangeArrowheads="1"/>
          </p:cNvSpPr>
          <p:nvPr/>
        </p:nvSpPr>
        <p:spPr bwMode="auto">
          <a:xfrm>
            <a:off x="1476375" y="5661025"/>
            <a:ext cx="1439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/>
              <a:t>ds-DNS</a:t>
            </a:r>
            <a:endParaRPr lang="en-GB" sz="1400"/>
          </a:p>
        </p:txBody>
      </p:sp>
      <p:sp>
        <p:nvSpPr>
          <p:cNvPr id="18448" name="Szövegdoboz 41"/>
          <p:cNvSpPr txBox="1">
            <a:spLocks noChangeArrowheads="1"/>
          </p:cNvSpPr>
          <p:nvPr/>
        </p:nvSpPr>
        <p:spPr bwMode="auto">
          <a:xfrm>
            <a:off x="0" y="3768725"/>
            <a:ext cx="11160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/>
              <a:t>receptor</a:t>
            </a:r>
            <a:endParaRPr lang="en-GB" sz="1400"/>
          </a:p>
        </p:txBody>
      </p:sp>
      <p:sp>
        <p:nvSpPr>
          <p:cNvPr id="18449" name="Szövegdoboz 42"/>
          <p:cNvSpPr txBox="1">
            <a:spLocks noChangeArrowheads="1"/>
          </p:cNvSpPr>
          <p:nvPr/>
        </p:nvSpPr>
        <p:spPr bwMode="auto">
          <a:xfrm>
            <a:off x="755650" y="3768725"/>
            <a:ext cx="1439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/>
              <a:t>target</a:t>
            </a:r>
            <a:endParaRPr lang="en-GB" sz="1400"/>
          </a:p>
        </p:txBody>
      </p:sp>
      <p:cxnSp>
        <p:nvCxnSpPr>
          <p:cNvPr id="18450" name="Egyenes összekötő nyíllal 43"/>
          <p:cNvCxnSpPr>
            <a:cxnSpLocks noChangeShapeType="1"/>
          </p:cNvCxnSpPr>
          <p:nvPr/>
        </p:nvCxnSpPr>
        <p:spPr bwMode="auto">
          <a:xfrm rot="5400000">
            <a:off x="396081" y="4220369"/>
            <a:ext cx="288925" cy="158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8451" name="Egyenes összekötő nyíllal 45"/>
          <p:cNvCxnSpPr>
            <a:cxnSpLocks noChangeShapeType="1"/>
          </p:cNvCxnSpPr>
          <p:nvPr/>
        </p:nvCxnSpPr>
        <p:spPr bwMode="auto">
          <a:xfrm rot="10800000" flipV="1">
            <a:off x="971550" y="4076700"/>
            <a:ext cx="433388" cy="4318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8452" name="Ellipszis 36"/>
          <p:cNvSpPr>
            <a:spLocks noChangeArrowheads="1"/>
          </p:cNvSpPr>
          <p:nvPr/>
        </p:nvSpPr>
        <p:spPr bwMode="auto">
          <a:xfrm>
            <a:off x="827088" y="2205038"/>
            <a:ext cx="3097212" cy="1511300"/>
          </a:xfrm>
          <a:prstGeom prst="ellipse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8453" name="Picture 37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3860800"/>
            <a:ext cx="4360862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4" name="TextBox 10"/>
          <p:cNvSpPr txBox="1">
            <a:spLocks noChangeArrowheads="1"/>
          </p:cNvSpPr>
          <p:nvPr/>
        </p:nvSpPr>
        <p:spPr bwMode="auto">
          <a:xfrm>
            <a:off x="4572000" y="3676650"/>
            <a:ext cx="42862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>
                <a:cs typeface="Arial" pitchFamily="34" charset="0"/>
              </a:rPr>
              <a:t>DNS chip – receptormátrix</a:t>
            </a:r>
          </a:p>
          <a:p>
            <a:endParaRPr lang="hu-HU"/>
          </a:p>
        </p:txBody>
      </p:sp>
      <p:pic>
        <p:nvPicPr>
          <p:cNvPr id="1845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125" y="260350"/>
            <a:ext cx="21431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810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 35"/>
          <p:cNvSpPr/>
          <p:nvPr/>
        </p:nvSpPr>
        <p:spPr bwMode="auto">
          <a:xfrm>
            <a:off x="0" y="5949280"/>
            <a:ext cx="2843808" cy="9087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/>
              <a:t>2. Lokalizált SPR</a:t>
            </a:r>
            <a:endParaRPr lang="hu-HU" dirty="0" smtClean="0"/>
          </a:p>
        </p:txBody>
      </p:sp>
      <p:sp>
        <p:nvSpPr>
          <p:cNvPr id="9" name="Szövegdoboz 8"/>
          <p:cNvSpPr txBox="1"/>
          <p:nvPr/>
        </p:nvSpPr>
        <p:spPr>
          <a:xfrm>
            <a:off x="539552" y="3433060"/>
            <a:ext cx="230425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1600" dirty="0" smtClean="0"/>
          </a:p>
          <a:p>
            <a:pPr algn="ctr"/>
            <a:r>
              <a:rPr lang="hu-HU" sz="1600" b="0" dirty="0" smtClean="0"/>
              <a:t>Képalkotás lehetséges</a:t>
            </a:r>
          </a:p>
          <a:p>
            <a:pPr algn="ctr"/>
            <a:endParaRPr lang="hu-HU" sz="1600" b="0" dirty="0" smtClean="0"/>
          </a:p>
          <a:p>
            <a:pPr algn="ctr"/>
            <a:r>
              <a:rPr lang="hu-HU" sz="1600" b="0" dirty="0" smtClean="0"/>
              <a:t>Csak az </a:t>
            </a:r>
            <a:r>
              <a:rPr lang="hu-HU" sz="1600" b="0" dirty="0" err="1" smtClean="0"/>
              <a:t>evaneszcens</a:t>
            </a:r>
            <a:r>
              <a:rPr lang="hu-HU" sz="1600" b="0" dirty="0" smtClean="0"/>
              <a:t> régió változásaira érzékeny (~200 nm a felülettől)</a:t>
            </a:r>
          </a:p>
          <a:p>
            <a:pPr algn="ctr"/>
            <a:endParaRPr lang="hu-HU" sz="1600" b="0" dirty="0" smtClean="0"/>
          </a:p>
          <a:p>
            <a:pPr algn="ctr"/>
            <a:r>
              <a:rPr lang="hu-HU" sz="1600" b="0" dirty="0" smtClean="0"/>
              <a:t>Nehezen integrálható</a:t>
            </a:r>
          </a:p>
          <a:p>
            <a:pPr algn="ctr"/>
            <a:endParaRPr lang="hu-HU" sz="1600" b="0" dirty="0" smtClean="0"/>
          </a:p>
          <a:p>
            <a:pPr algn="ctr"/>
            <a:endParaRPr lang="hu-HU" sz="1600" b="0" dirty="0" smtClean="0"/>
          </a:p>
          <a:p>
            <a:pPr algn="ctr"/>
            <a:r>
              <a:rPr lang="hu-HU" sz="1600" b="0" dirty="0" smtClean="0"/>
              <a:t>Jó érzékenység</a:t>
            </a:r>
          </a:p>
          <a:p>
            <a:pPr algn="ctr"/>
            <a:endParaRPr lang="hu-HU" dirty="0" smtClean="0"/>
          </a:p>
          <a:p>
            <a:pPr algn="ctr"/>
            <a:endParaRPr lang="en-US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383868" y="3465004"/>
            <a:ext cx="22682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1400" dirty="0" smtClean="0"/>
          </a:p>
          <a:p>
            <a:pPr algn="ctr"/>
            <a:r>
              <a:rPr lang="hu-HU" sz="1600" b="0" dirty="0"/>
              <a:t>Képalkotás lehetséges</a:t>
            </a:r>
          </a:p>
          <a:p>
            <a:pPr algn="ctr"/>
            <a:endParaRPr lang="hu-HU" sz="1600" b="0" dirty="0" smtClean="0"/>
          </a:p>
          <a:p>
            <a:pPr algn="ctr"/>
            <a:endParaRPr lang="hu-HU" sz="1600" b="0" dirty="0" smtClean="0"/>
          </a:p>
          <a:p>
            <a:pPr algn="ctr"/>
            <a:r>
              <a:rPr lang="hu-HU" sz="1600" b="0" dirty="0" smtClean="0"/>
              <a:t>A teljes mintán keresztül mér</a:t>
            </a:r>
          </a:p>
          <a:p>
            <a:pPr algn="ctr"/>
            <a:endParaRPr lang="hu-HU" sz="1600" b="0" dirty="0" smtClean="0"/>
          </a:p>
          <a:p>
            <a:pPr algn="ctr"/>
            <a:endParaRPr lang="hu-HU" sz="1600" b="0" dirty="0" smtClean="0"/>
          </a:p>
          <a:p>
            <a:pPr algn="ctr"/>
            <a:r>
              <a:rPr lang="hu-HU" sz="1600" b="0" dirty="0" smtClean="0"/>
              <a:t>Könnyen integrálható</a:t>
            </a:r>
          </a:p>
          <a:p>
            <a:pPr algn="ctr"/>
            <a:endParaRPr lang="hu-HU" sz="1600" b="0" dirty="0" smtClean="0"/>
          </a:p>
          <a:p>
            <a:pPr algn="ctr"/>
            <a:r>
              <a:rPr lang="hu-HU" sz="1600" b="0" dirty="0" smtClean="0"/>
              <a:t>Az érzékenység függ az alkalmazott </a:t>
            </a:r>
            <a:r>
              <a:rPr lang="hu-HU" sz="1600" b="0" dirty="0" err="1" smtClean="0"/>
              <a:t>nanorészecskéktől</a:t>
            </a:r>
            <a:endParaRPr lang="hu-HU" sz="1600" b="0" dirty="0" smtClean="0"/>
          </a:p>
          <a:p>
            <a:pPr algn="ctr"/>
            <a:endParaRPr lang="en-US" b="0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988840"/>
            <a:ext cx="1404156" cy="160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zövegdoboz 11"/>
          <p:cNvSpPr txBox="1"/>
          <p:nvPr/>
        </p:nvSpPr>
        <p:spPr>
          <a:xfrm>
            <a:off x="143508" y="764704"/>
            <a:ext cx="5508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különböző konstrukciók előnyei és hátrányai:</a:t>
            </a:r>
            <a:endParaRPr lang="en-US" dirty="0"/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3868" y="1973720"/>
            <a:ext cx="2088232" cy="164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zövegdoboz 13"/>
          <p:cNvSpPr txBox="1"/>
          <p:nvPr/>
        </p:nvSpPr>
        <p:spPr>
          <a:xfrm>
            <a:off x="251520" y="1160748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u="sng" dirty="0" smtClean="0"/>
              <a:t>SPR</a:t>
            </a:r>
          </a:p>
          <a:p>
            <a:pPr algn="ctr"/>
            <a:r>
              <a:rPr lang="hu-HU" b="0" dirty="0" smtClean="0"/>
              <a:t>(</a:t>
            </a:r>
            <a:r>
              <a:rPr lang="hu-HU" b="0" dirty="0" err="1" smtClean="0"/>
              <a:t>Kretschmann</a:t>
            </a:r>
            <a:r>
              <a:rPr lang="hu-HU" b="0" dirty="0" smtClean="0"/>
              <a:t> elrendezés)</a:t>
            </a:r>
            <a:endParaRPr lang="en-US" b="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3131840" y="1173522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u="sng" dirty="0" smtClean="0"/>
              <a:t>LSPR </a:t>
            </a:r>
          </a:p>
          <a:p>
            <a:pPr algn="ctr"/>
            <a:r>
              <a:rPr lang="hu-HU" b="0" dirty="0" smtClean="0"/>
              <a:t>(chip alapú, </a:t>
            </a:r>
            <a:r>
              <a:rPr lang="hu-HU" b="0" dirty="0" err="1" smtClean="0"/>
              <a:t>transzttancia</a:t>
            </a:r>
            <a:r>
              <a:rPr lang="hu-HU" b="0" dirty="0" smtClean="0"/>
              <a:t> elvű)</a:t>
            </a:r>
            <a:endParaRPr lang="en-US" b="0" dirty="0"/>
          </a:p>
        </p:txBody>
      </p:sp>
      <p:pic>
        <p:nvPicPr>
          <p:cNvPr id="73732" name="Picture 4" descr="C:\Users\bonyar\AppData\Local\Microsoft\Windows\Temporary Internet Files\Content.IE5\R9OG60BB\MC90043380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645024"/>
            <a:ext cx="522995" cy="522995"/>
          </a:xfrm>
          <a:prstGeom prst="rect">
            <a:avLst/>
          </a:prstGeom>
          <a:noFill/>
        </p:spPr>
      </p:pic>
      <p:pic>
        <p:nvPicPr>
          <p:cNvPr id="17" name="Picture 4" descr="C:\Users\bonyar\AppData\Local\Microsoft\Windows\Temporary Internet Files\Content.IE5\R9OG60BB\MC90043380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632344"/>
            <a:ext cx="522995" cy="522995"/>
          </a:xfrm>
          <a:prstGeom prst="rect">
            <a:avLst/>
          </a:prstGeom>
          <a:noFill/>
        </p:spPr>
      </p:pic>
      <p:pic>
        <p:nvPicPr>
          <p:cNvPr id="18" name="Picture 4" descr="C:\Users\bonyar\AppData\Local\Microsoft\Windows\Temporary Internet Files\Content.IE5\R9OG60BB\MC90043380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526185"/>
            <a:ext cx="522995" cy="522995"/>
          </a:xfrm>
          <a:prstGeom prst="rect">
            <a:avLst/>
          </a:prstGeom>
          <a:noFill/>
        </p:spPr>
      </p:pic>
      <p:pic>
        <p:nvPicPr>
          <p:cNvPr id="19" name="Picture 4" descr="C:\Users\bonyar\AppData\Local\Microsoft\Windows\Temporary Internet Files\Content.IE5\R9OG60BB\MC90043380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6074357"/>
            <a:ext cx="522995" cy="522995"/>
          </a:xfrm>
          <a:prstGeom prst="rect">
            <a:avLst/>
          </a:prstGeom>
          <a:noFill/>
        </p:spPr>
      </p:pic>
      <p:pic>
        <p:nvPicPr>
          <p:cNvPr id="20" name="Picture 4" descr="C:\Users\bonyar\AppData\Local\Microsoft\Windows\Temporary Internet Files\Content.IE5\R9OG60BB\MC90043380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5288528"/>
            <a:ext cx="522995" cy="522995"/>
          </a:xfrm>
          <a:prstGeom prst="rect">
            <a:avLst/>
          </a:prstGeom>
          <a:noFill/>
        </p:spPr>
      </p:pic>
      <p:pic>
        <p:nvPicPr>
          <p:cNvPr id="73733" name="Picture 5" descr="C:\Users\bonyar\AppData\Local\Microsoft\Windows\Temporary Internet Files\Content.IE5\EI4QFNHZ\MC90043155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500" y="5265204"/>
            <a:ext cx="540060" cy="540060"/>
          </a:xfrm>
          <a:prstGeom prst="rect">
            <a:avLst/>
          </a:prstGeom>
          <a:noFill/>
        </p:spPr>
      </p:pic>
      <p:pic>
        <p:nvPicPr>
          <p:cNvPr id="73734" name="Picture 6" descr="C:\Users\bonyar\AppData\Local\Microsoft\Windows\Temporary Internet Files\Content.IE5\Z2Y6N3Q2\MC900433797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6080616"/>
            <a:ext cx="540060" cy="540060"/>
          </a:xfrm>
          <a:prstGeom prst="rect">
            <a:avLst/>
          </a:prstGeom>
          <a:noFill/>
        </p:spPr>
      </p:pic>
      <p:pic>
        <p:nvPicPr>
          <p:cNvPr id="24" name="Picture 5" descr="C:\Users\bonyar\AppData\Local\Microsoft\Windows\Temporary Internet Files\Content.IE5\EI4QFNHZ\MC90043155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9812" y="4460436"/>
            <a:ext cx="540060" cy="540060"/>
          </a:xfrm>
          <a:prstGeom prst="rect">
            <a:avLst/>
          </a:prstGeom>
          <a:noFill/>
        </p:spPr>
      </p:pic>
      <p:sp>
        <p:nvSpPr>
          <p:cNvPr id="23" name="Szövegdoboz 22"/>
          <p:cNvSpPr txBox="1"/>
          <p:nvPr/>
        </p:nvSpPr>
        <p:spPr>
          <a:xfrm>
            <a:off x="6156176" y="1160748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u="sng" dirty="0" smtClean="0"/>
              <a:t>LSPR </a:t>
            </a:r>
          </a:p>
          <a:p>
            <a:pPr algn="ctr"/>
            <a:r>
              <a:rPr lang="hu-HU" b="0" dirty="0" smtClean="0"/>
              <a:t>(optikai szál alapú, reflexiós elvű)</a:t>
            </a:r>
            <a:endParaRPr lang="en-US" b="0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6408204" y="3465004"/>
            <a:ext cx="21962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1400" dirty="0" smtClean="0"/>
          </a:p>
          <a:p>
            <a:pPr algn="ctr"/>
            <a:r>
              <a:rPr lang="hu-HU" sz="1600" b="0" dirty="0" smtClean="0"/>
              <a:t>Képalkotás nem lehetséges</a:t>
            </a:r>
          </a:p>
          <a:p>
            <a:pPr algn="ctr"/>
            <a:endParaRPr lang="hu-HU" sz="1600" b="0" dirty="0" smtClean="0"/>
          </a:p>
          <a:p>
            <a:pPr algn="ctr"/>
            <a:r>
              <a:rPr lang="hu-HU" sz="1600" b="0" dirty="0" smtClean="0"/>
              <a:t>Csak az </a:t>
            </a:r>
            <a:r>
              <a:rPr lang="hu-HU" sz="1600" b="0" dirty="0" err="1" smtClean="0"/>
              <a:t>evanescensz</a:t>
            </a:r>
            <a:r>
              <a:rPr lang="hu-HU" sz="1600" b="0" dirty="0" smtClean="0"/>
              <a:t> régióban érzékeny</a:t>
            </a:r>
          </a:p>
          <a:p>
            <a:pPr algn="ctr"/>
            <a:endParaRPr lang="hu-HU" sz="1600" b="0" dirty="0"/>
          </a:p>
          <a:p>
            <a:pPr algn="ctr"/>
            <a:endParaRPr lang="hu-HU" sz="1600" b="0" dirty="0" smtClean="0"/>
          </a:p>
          <a:p>
            <a:pPr algn="ctr"/>
            <a:r>
              <a:rPr lang="hu-HU" sz="1600" b="0" dirty="0" smtClean="0"/>
              <a:t>Optikai szál alapú</a:t>
            </a:r>
          </a:p>
          <a:p>
            <a:pPr algn="ctr"/>
            <a:endParaRPr lang="hu-HU" sz="1600" b="0" dirty="0" smtClean="0"/>
          </a:p>
          <a:p>
            <a:pPr algn="ctr"/>
            <a:r>
              <a:rPr lang="hu-HU" sz="1600" b="0" dirty="0"/>
              <a:t>Az érzékenység függ az alkalmazott </a:t>
            </a:r>
            <a:r>
              <a:rPr lang="hu-HU" sz="1600" b="0" dirty="0" err="1"/>
              <a:t>nanorészecskéktől</a:t>
            </a:r>
            <a:endParaRPr lang="hu-HU" sz="1600" b="0" dirty="0"/>
          </a:p>
          <a:p>
            <a:pPr algn="ctr"/>
            <a:endParaRPr lang="en-US" b="0" dirty="0"/>
          </a:p>
        </p:txBody>
      </p:sp>
      <p:pic>
        <p:nvPicPr>
          <p:cNvPr id="30" name="Picture 4" descr="C:\Users\bonyar\AppData\Local\Microsoft\Windows\Temporary Internet Files\Content.IE5\R9OG60BB\MC90043380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473116"/>
            <a:ext cx="522995" cy="522995"/>
          </a:xfrm>
          <a:prstGeom prst="rect">
            <a:avLst/>
          </a:prstGeom>
          <a:noFill/>
        </p:spPr>
      </p:pic>
      <p:pic>
        <p:nvPicPr>
          <p:cNvPr id="32" name="Picture 6" descr="C:\Users\bonyar\AppData\Local\Microsoft\Windows\Temporary Internet Files\Content.IE5\Z2Y6N3Q2\MC900433797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6093296"/>
            <a:ext cx="540060" cy="540060"/>
          </a:xfrm>
          <a:prstGeom prst="rect">
            <a:avLst/>
          </a:prstGeom>
          <a:noFill/>
        </p:spPr>
      </p:pic>
      <p:pic>
        <p:nvPicPr>
          <p:cNvPr id="33" name="Picture 5" descr="C:\Users\bonyar\AppData\Local\Microsoft\Windows\Temporary Internet Files\Content.IE5\EI4QFNHZ\MC90043155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32140" y="3681028"/>
            <a:ext cx="540060" cy="540060"/>
          </a:xfrm>
          <a:prstGeom prst="rect">
            <a:avLst/>
          </a:prstGeom>
          <a:noFill/>
        </p:spPr>
      </p:pic>
      <p:pic>
        <p:nvPicPr>
          <p:cNvPr id="34" name="Picture 5" descr="C:\Users\bonyar\AppData\Local\Microsoft\Windows\Temporary Internet Files\Content.IE5\EI4QFNHZ\MC90043155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32140" y="5301208"/>
            <a:ext cx="540060" cy="540060"/>
          </a:xfrm>
          <a:prstGeom prst="rect">
            <a:avLst/>
          </a:prstGeom>
          <a:noFill/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2168860"/>
            <a:ext cx="2628292" cy="141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55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73EF10-BBBE-4A75-AF81-77FF79D1A077}" type="slidenum">
              <a:rPr lang="en-GB" smtClean="0"/>
              <a:pPr/>
              <a:t>31</a:t>
            </a:fld>
            <a:endParaRPr lang="en-GB" smtClean="0"/>
          </a:p>
        </p:txBody>
      </p:sp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3. SPRi berendezés</a:t>
            </a:r>
          </a:p>
        </p:txBody>
      </p:sp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/>
              <a:t>Felületi plazmon rezonancia (SPR)</a:t>
            </a:r>
          </a:p>
        </p:txBody>
      </p:sp>
      <p:pic>
        <p:nvPicPr>
          <p:cNvPr id="33797" name="Picture 2" descr="H:\RaSP anyagok\rasp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786063"/>
            <a:ext cx="776287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 Box 15"/>
          <p:cNvSpPr txBox="1">
            <a:spLocks noChangeArrowheads="1"/>
          </p:cNvSpPr>
          <p:nvPr/>
        </p:nvSpPr>
        <p:spPr bwMode="auto">
          <a:xfrm>
            <a:off x="142875" y="1714500"/>
            <a:ext cx="8001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 b="0"/>
              <a:t>A cél kifejleszteni egy gyors, mobilis és költséghatékony SPR eszközt több mint 100 patogén vérmintából történő párhuzamos detektálására. Az elsődleges célpontok a HIV, Hepatitis B, C és sifilis vírsok.</a:t>
            </a:r>
          </a:p>
        </p:txBody>
      </p:sp>
      <p:sp>
        <p:nvSpPr>
          <p:cNvPr id="33799" name="TextBox 9"/>
          <p:cNvSpPr txBox="1">
            <a:spLocks noChangeArrowheads="1"/>
          </p:cNvSpPr>
          <p:nvPr/>
        </p:nvSpPr>
        <p:spPr bwMode="auto">
          <a:xfrm>
            <a:off x="142875" y="1243013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/>
              <a:t>Alkalmazása: </a:t>
            </a:r>
            <a:r>
              <a:rPr lang="hu-HU" sz="2000" b="0" dirty="0" err="1" smtClean="0"/>
              <a:t>RaSP</a:t>
            </a:r>
            <a:r>
              <a:rPr lang="hu-HU" sz="2000" b="0" dirty="0" smtClean="0"/>
              <a:t> FP-6 (EU) nemzetközi </a:t>
            </a:r>
            <a:r>
              <a:rPr lang="hu-HU" sz="2000" b="0" dirty="0"/>
              <a:t>projekt (Rapid SPR </a:t>
            </a:r>
            <a:r>
              <a:rPr lang="hu-HU" sz="2000" b="0" dirty="0" err="1"/>
              <a:t>Imaging</a:t>
            </a:r>
            <a:r>
              <a:rPr lang="hu-HU" sz="2000" b="0" dirty="0"/>
              <a:t>)</a:t>
            </a:r>
          </a:p>
        </p:txBody>
      </p:sp>
      <p:pic>
        <p:nvPicPr>
          <p:cNvPr id="3380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50" y="142875"/>
            <a:ext cx="10858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3" y="142875"/>
            <a:ext cx="21431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2" name="TextBox 83"/>
          <p:cNvSpPr txBox="1">
            <a:spLocks noChangeArrowheads="1"/>
          </p:cNvSpPr>
          <p:nvPr/>
        </p:nvSpPr>
        <p:spPr bwMode="auto">
          <a:xfrm>
            <a:off x="3571875" y="3071813"/>
            <a:ext cx="21431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/>
              <a:t>Detektor dióda mátrix</a:t>
            </a:r>
          </a:p>
        </p:txBody>
      </p:sp>
      <p:sp>
        <p:nvSpPr>
          <p:cNvPr id="33803" name="TextBox 83"/>
          <p:cNvSpPr txBox="1">
            <a:spLocks noChangeArrowheads="1"/>
          </p:cNvSpPr>
          <p:nvPr/>
        </p:nvSpPr>
        <p:spPr bwMode="auto">
          <a:xfrm>
            <a:off x="785813" y="5929313"/>
            <a:ext cx="21431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/>
              <a:t>Fluidikai csatorna</a:t>
            </a:r>
          </a:p>
        </p:txBody>
      </p:sp>
      <p:sp>
        <p:nvSpPr>
          <p:cNvPr id="33804" name="TextBox 83"/>
          <p:cNvSpPr txBox="1">
            <a:spLocks noChangeArrowheads="1"/>
          </p:cNvSpPr>
          <p:nvPr/>
        </p:nvSpPr>
        <p:spPr bwMode="auto">
          <a:xfrm>
            <a:off x="7000875" y="4714875"/>
            <a:ext cx="1785938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200"/>
              <a:t>Arany vékonyréteggel (~50 nm) bevont üveghordozó</a:t>
            </a:r>
          </a:p>
        </p:txBody>
      </p:sp>
      <p:sp>
        <p:nvSpPr>
          <p:cNvPr id="33805" name="TextBox 83"/>
          <p:cNvSpPr txBox="1">
            <a:spLocks noChangeArrowheads="1"/>
          </p:cNvSpPr>
          <p:nvPr/>
        </p:nvSpPr>
        <p:spPr bwMode="auto">
          <a:xfrm>
            <a:off x="7215188" y="5572125"/>
            <a:ext cx="1143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/>
              <a:t>Receptor molekulák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FAA7E7-954A-4E4D-933C-435541B635A0}" type="slidenum">
              <a:rPr lang="en-GB" smtClean="0"/>
              <a:pPr/>
              <a:t>32</a:t>
            </a:fld>
            <a:endParaRPr lang="en-GB" smtClean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3. SPRi berendezés</a:t>
            </a:r>
          </a:p>
        </p:txBody>
      </p:sp>
      <p:sp>
        <p:nvSpPr>
          <p:cNvPr id="36868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/>
              <a:t>Felületi plazmon rezonancia imaging (SPRi) – az első prototípus</a:t>
            </a:r>
          </a:p>
        </p:txBody>
      </p:sp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0" y="142875"/>
            <a:ext cx="10858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3" cstate="print"/>
          <a:srcRect l="8333" r="8333" b="3333"/>
          <a:stretch>
            <a:fillRect/>
          </a:stretch>
        </p:blipFill>
        <p:spPr bwMode="auto">
          <a:xfrm>
            <a:off x="1071563" y="1195388"/>
            <a:ext cx="7072312" cy="5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C13D06-7DCB-4010-8318-E28E180629B0}" type="slidenum">
              <a:rPr lang="en-GB" smtClean="0"/>
              <a:pPr/>
              <a:t>33</a:t>
            </a:fld>
            <a:endParaRPr lang="en-GB" smtClean="0"/>
          </a:p>
        </p:txBody>
      </p:sp>
      <p:sp>
        <p:nvSpPr>
          <p:cNvPr id="37891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3. SPRi berendezés</a:t>
            </a:r>
          </a:p>
        </p:txBody>
      </p:sp>
      <p:sp>
        <p:nvSpPr>
          <p:cNvPr id="37892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/>
              <a:t>SPRi – mozgó fényforrás és detektor elrendezés prizmatartója</a:t>
            </a: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 cstate="print"/>
          <a:srcRect l="8333" t="833" r="8333" b="-2"/>
          <a:stretch>
            <a:fillRect/>
          </a:stretch>
        </p:blipFill>
        <p:spPr bwMode="auto">
          <a:xfrm>
            <a:off x="1143000" y="1270000"/>
            <a:ext cx="6786563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0" y="142875"/>
            <a:ext cx="10858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ia számának hely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C5A1032-6D61-4C29-BDEE-AB40DC5BB959}" type="slidenum">
              <a:rPr lang="en-GB" smtClean="0"/>
              <a:pPr/>
              <a:t>34</a:t>
            </a:fld>
            <a:endParaRPr lang="en-GB" smtClean="0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268413"/>
            <a:ext cx="628967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3. SPRi berendezés</a:t>
            </a:r>
          </a:p>
        </p:txBody>
      </p:sp>
      <p:sp>
        <p:nvSpPr>
          <p:cNvPr id="38917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/>
              <a:t>SPRi – rögzített fényforrás és detektor elrendezés</a:t>
            </a:r>
          </a:p>
        </p:txBody>
      </p:sp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0" y="142875"/>
            <a:ext cx="10858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919" name="Egyenes összekötő nyíllal 9"/>
          <p:cNvCxnSpPr>
            <a:cxnSpLocks noChangeShapeType="1"/>
          </p:cNvCxnSpPr>
          <p:nvPr/>
        </p:nvCxnSpPr>
        <p:spPr bwMode="auto">
          <a:xfrm flipH="1">
            <a:off x="3851275" y="1773238"/>
            <a:ext cx="1728788" cy="8636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8920" name="Egyenes összekötő nyíllal 10"/>
          <p:cNvCxnSpPr>
            <a:cxnSpLocks noChangeShapeType="1"/>
          </p:cNvCxnSpPr>
          <p:nvPr/>
        </p:nvCxnSpPr>
        <p:spPr bwMode="auto">
          <a:xfrm flipH="1">
            <a:off x="3851275" y="6165850"/>
            <a:ext cx="1225550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8921" name="Egyenes összekötő nyíllal 11"/>
          <p:cNvCxnSpPr>
            <a:cxnSpLocks noChangeShapeType="1"/>
          </p:cNvCxnSpPr>
          <p:nvPr/>
        </p:nvCxnSpPr>
        <p:spPr bwMode="auto">
          <a:xfrm flipH="1">
            <a:off x="6732240" y="2708275"/>
            <a:ext cx="349" cy="1296789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38922" name="Szövegdoboz 15"/>
          <p:cNvSpPr txBox="1">
            <a:spLocks noChangeArrowheads="1"/>
          </p:cNvSpPr>
          <p:nvPr/>
        </p:nvSpPr>
        <p:spPr bwMode="auto">
          <a:xfrm>
            <a:off x="3419599" y="3645024"/>
            <a:ext cx="2232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polarizátorok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8923" name="Szövegdoboz 17"/>
          <p:cNvSpPr txBox="1">
            <a:spLocks noChangeArrowheads="1"/>
          </p:cNvSpPr>
          <p:nvPr/>
        </p:nvSpPr>
        <p:spPr bwMode="auto">
          <a:xfrm>
            <a:off x="5580112" y="1556792"/>
            <a:ext cx="2016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CCD kamera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8924" name="Szövegdoboz 18"/>
          <p:cNvSpPr txBox="1">
            <a:spLocks noChangeArrowheads="1"/>
          </p:cNvSpPr>
          <p:nvPr/>
        </p:nvSpPr>
        <p:spPr bwMode="auto">
          <a:xfrm>
            <a:off x="5076825" y="5940425"/>
            <a:ext cx="27352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rgbClr val="FF0000"/>
                </a:solidFill>
              </a:rPr>
              <a:t>forgatható prizmatartó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14" name="Szövegdoboz 15"/>
          <p:cNvSpPr txBox="1">
            <a:spLocks noChangeArrowheads="1"/>
          </p:cNvSpPr>
          <p:nvPr/>
        </p:nvSpPr>
        <p:spPr bwMode="auto">
          <a:xfrm>
            <a:off x="6156176" y="2276872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lézerdióda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6" name="Egyenes összekötő nyíllal 11"/>
          <p:cNvCxnSpPr>
            <a:cxnSpLocks noChangeShapeType="1"/>
          </p:cNvCxnSpPr>
          <p:nvPr/>
        </p:nvCxnSpPr>
        <p:spPr bwMode="auto">
          <a:xfrm>
            <a:off x="4356326" y="4005064"/>
            <a:ext cx="431698" cy="108012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8" name="Egyenes összekötő nyíllal 11"/>
          <p:cNvCxnSpPr>
            <a:cxnSpLocks noChangeShapeType="1"/>
          </p:cNvCxnSpPr>
          <p:nvPr/>
        </p:nvCxnSpPr>
        <p:spPr bwMode="auto">
          <a:xfrm flipH="1">
            <a:off x="3347864" y="4005064"/>
            <a:ext cx="792438" cy="576064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ia számának hely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4A3907-A50F-42FA-9450-DC0D790A9D3A}" type="slidenum">
              <a:rPr lang="en-GB" smtClean="0"/>
              <a:pPr/>
              <a:t>35</a:t>
            </a:fld>
            <a:endParaRPr lang="en-GB" smtClean="0"/>
          </a:p>
        </p:txBody>
      </p:sp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3. SPRi berendezés</a:t>
            </a:r>
          </a:p>
        </p:txBody>
      </p:sp>
      <p:sp>
        <p:nvSpPr>
          <p:cNvPr id="39940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/>
              <a:t>SPRi – rögzített fényforrás és detektor elrendezés prizmatartója</a:t>
            </a:r>
          </a:p>
        </p:txBody>
      </p:sp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0" y="142875"/>
            <a:ext cx="10858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2" descr="G:\publikációk\2010. szeptember - SENSORS&amp;ACTUAT\képek\vegleges\TIFF\fig_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916238"/>
            <a:ext cx="8531225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Szövegdoboz 13"/>
          <p:cNvSpPr txBox="1">
            <a:spLocks noChangeArrowheads="1"/>
          </p:cNvSpPr>
          <p:nvPr/>
        </p:nvSpPr>
        <p:spPr bwMode="auto">
          <a:xfrm>
            <a:off x="179388" y="1484313"/>
            <a:ext cx="38877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/>
              <a:t>Prizmatartó (gyártva 3D RPT-vel) és PDMS fluidikai cella </a:t>
            </a:r>
          </a:p>
        </p:txBody>
      </p:sp>
      <p:pic>
        <p:nvPicPr>
          <p:cNvPr id="39944" name="Picture 3" descr="G:\publikációk\2010. szeptember - SENSORS&amp;ACTUAT\képek\vegleges\cell 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1412875"/>
            <a:ext cx="2303463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945" name="Egyenes összekötő nyíllal 12"/>
          <p:cNvCxnSpPr>
            <a:cxnSpLocks noChangeShapeType="1"/>
          </p:cNvCxnSpPr>
          <p:nvPr/>
        </p:nvCxnSpPr>
        <p:spPr bwMode="auto">
          <a:xfrm flipH="1">
            <a:off x="3419475" y="3068638"/>
            <a:ext cx="647700" cy="57626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242FD3-BFD9-4952-BBBB-2095A4CA17E1}" type="slidenum">
              <a:rPr lang="en-GB" smtClean="0"/>
              <a:pPr/>
              <a:t>36</a:t>
            </a:fld>
            <a:endParaRPr lang="en-GB" smtClean="0"/>
          </a:p>
        </p:txBody>
      </p:sp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3. SPRi berendezés</a:t>
            </a:r>
          </a:p>
        </p:txBody>
      </p:sp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/>
              <a:t>SPRi – a mérőberendezés CAD terve (Autodesk Inventor)</a:t>
            </a: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011363"/>
            <a:ext cx="6018212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0" y="142875"/>
            <a:ext cx="10858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1412875"/>
            <a:ext cx="3679825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2575" y="4184650"/>
            <a:ext cx="34575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969" name="Egyenes összekötő nyíllal 15"/>
          <p:cNvCxnSpPr>
            <a:cxnSpLocks noChangeShapeType="1"/>
          </p:cNvCxnSpPr>
          <p:nvPr/>
        </p:nvCxnSpPr>
        <p:spPr bwMode="auto">
          <a:xfrm flipH="1" flipV="1">
            <a:off x="3276600" y="5732463"/>
            <a:ext cx="790575" cy="64928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0970" name="Egyenes összekötő nyíllal 16"/>
          <p:cNvCxnSpPr>
            <a:cxnSpLocks noChangeShapeType="1"/>
          </p:cNvCxnSpPr>
          <p:nvPr/>
        </p:nvCxnSpPr>
        <p:spPr bwMode="auto">
          <a:xfrm flipH="1">
            <a:off x="3492500" y="3141663"/>
            <a:ext cx="287338" cy="8636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0971" name="Egyenes összekötő nyíllal 17"/>
          <p:cNvCxnSpPr>
            <a:cxnSpLocks noChangeShapeType="1"/>
          </p:cNvCxnSpPr>
          <p:nvPr/>
        </p:nvCxnSpPr>
        <p:spPr bwMode="auto">
          <a:xfrm flipV="1">
            <a:off x="827088" y="4292600"/>
            <a:ext cx="288925" cy="13684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0972" name="Szövegdoboz 23"/>
          <p:cNvSpPr txBox="1">
            <a:spLocks noChangeArrowheads="1"/>
          </p:cNvSpPr>
          <p:nvPr/>
        </p:nvSpPr>
        <p:spPr bwMode="auto">
          <a:xfrm>
            <a:off x="3132138" y="2781300"/>
            <a:ext cx="151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rgbClr val="FF0000"/>
                </a:solidFill>
              </a:rPr>
              <a:t>prizmatartó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40973" name="Szövegdoboz 24"/>
          <p:cNvSpPr txBox="1">
            <a:spLocks noChangeArrowheads="1"/>
          </p:cNvSpPr>
          <p:nvPr/>
        </p:nvSpPr>
        <p:spPr bwMode="auto">
          <a:xfrm>
            <a:off x="179388" y="5724525"/>
            <a:ext cx="16557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rgbClr val="FF0000"/>
                </a:solidFill>
              </a:rPr>
              <a:t>Puffer tároló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40974" name="Szövegdoboz 25"/>
          <p:cNvSpPr txBox="1">
            <a:spLocks noChangeArrowheads="1"/>
          </p:cNvSpPr>
          <p:nvPr/>
        </p:nvSpPr>
        <p:spPr bwMode="auto">
          <a:xfrm>
            <a:off x="2627313" y="6372225"/>
            <a:ext cx="5184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rgbClr val="FF0000"/>
                </a:solidFill>
              </a:rPr>
              <a:t>Perisztaltikus pumpák (mintamozgatás)</a:t>
            </a:r>
            <a:endParaRPr lang="en-GB">
              <a:solidFill>
                <a:srgbClr val="FF0000"/>
              </a:solidFill>
            </a:endParaRPr>
          </a:p>
        </p:txBody>
      </p:sp>
      <p:cxnSp>
        <p:nvCxnSpPr>
          <p:cNvPr id="40975" name="Egyenes összekötő nyíllal 28"/>
          <p:cNvCxnSpPr>
            <a:cxnSpLocks noChangeShapeType="1"/>
          </p:cNvCxnSpPr>
          <p:nvPr/>
        </p:nvCxnSpPr>
        <p:spPr bwMode="auto">
          <a:xfrm flipH="1" flipV="1">
            <a:off x="3995738" y="5589588"/>
            <a:ext cx="144462" cy="79216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0976" name="Szövegdoboz 30"/>
          <p:cNvSpPr txBox="1">
            <a:spLocks noChangeArrowheads="1"/>
          </p:cNvSpPr>
          <p:nvPr/>
        </p:nvSpPr>
        <p:spPr bwMode="auto">
          <a:xfrm>
            <a:off x="6156325" y="3789363"/>
            <a:ext cx="27368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rgbClr val="FF0000"/>
                </a:solidFill>
              </a:rPr>
              <a:t>Optikai elrendezés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40977" name="Curved Right Arrow 43"/>
          <p:cNvSpPr>
            <a:spLocks noChangeArrowheads="1"/>
          </p:cNvSpPr>
          <p:nvPr/>
        </p:nvSpPr>
        <p:spPr bwMode="auto">
          <a:xfrm rot="20099267" flipH="1">
            <a:off x="8191500" y="2062163"/>
            <a:ext cx="504825" cy="2230437"/>
          </a:xfrm>
          <a:prstGeom prst="curvedRightArrow">
            <a:avLst>
              <a:gd name="adj1" fmla="val 24996"/>
              <a:gd name="adj2" fmla="val 49951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ia számának hely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C3A8EFD-B69D-4F24-BA52-948E9E5A2FB8}" type="slidenum">
              <a:rPr lang="en-GB" smtClean="0"/>
              <a:pPr/>
              <a:t>37</a:t>
            </a:fld>
            <a:endParaRPr lang="en-GB" smtClean="0"/>
          </a:p>
        </p:txBody>
      </p:sp>
      <p:sp>
        <p:nvSpPr>
          <p:cNvPr id="41987" name="Szövegdoboz 10"/>
          <p:cNvSpPr txBox="1">
            <a:spLocks noChangeArrowheads="1"/>
          </p:cNvSpPr>
          <p:nvPr/>
        </p:nvSpPr>
        <p:spPr bwMode="auto">
          <a:xfrm>
            <a:off x="3276600" y="1376363"/>
            <a:ext cx="5759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hu-HU"/>
              <a:t> Kretschmann konfiguráció 1 MP CCD kamerával</a:t>
            </a:r>
          </a:p>
          <a:p>
            <a:pPr>
              <a:buFont typeface="Arial" charset="0"/>
              <a:buChar char="•"/>
            </a:pPr>
            <a:r>
              <a:rPr lang="hu-HU"/>
              <a:t> Moduláris mikrofluidikai cella és prizmatartó</a:t>
            </a:r>
          </a:p>
          <a:p>
            <a:pPr>
              <a:buFont typeface="Arial" charset="0"/>
              <a:buChar char="•"/>
            </a:pPr>
            <a:r>
              <a:rPr lang="hu-HU"/>
              <a:t> 10 * 10 mm</a:t>
            </a:r>
            <a:r>
              <a:rPr lang="hu-HU" baseline="30000"/>
              <a:t>2</a:t>
            </a:r>
            <a:r>
              <a:rPr lang="hu-HU"/>
              <a:t> chipen akár 100 funkcionalizált pont</a:t>
            </a:r>
            <a:endParaRPr lang="hu-HU" baseline="30000"/>
          </a:p>
          <a:p>
            <a:endParaRPr lang="en-GB"/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392238"/>
            <a:ext cx="3024188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3789363"/>
            <a:ext cx="302418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2349500"/>
            <a:ext cx="5724525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/>
              <a:t>Felületi plazmon rezonancia imaging (SPRi) – a kész mérőberendezés</a:t>
            </a:r>
          </a:p>
        </p:txBody>
      </p:sp>
      <p:pic>
        <p:nvPicPr>
          <p:cNvPr id="4199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5250" y="142875"/>
            <a:ext cx="10858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993" name="Egyenes összekötő nyíllal 10"/>
          <p:cNvCxnSpPr>
            <a:cxnSpLocks noChangeShapeType="1"/>
          </p:cNvCxnSpPr>
          <p:nvPr/>
        </p:nvCxnSpPr>
        <p:spPr bwMode="auto">
          <a:xfrm>
            <a:off x="3492500" y="6092825"/>
            <a:ext cx="5040313" cy="158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triangle" w="med" len="med"/>
            <a:tailEnd type="arrow" w="med" len="med"/>
          </a:ln>
        </p:spPr>
      </p:cxnSp>
      <p:sp>
        <p:nvSpPr>
          <p:cNvPr id="41994" name="Szövegdoboz 32"/>
          <p:cNvSpPr txBox="1">
            <a:spLocks noChangeArrowheads="1"/>
          </p:cNvSpPr>
          <p:nvPr/>
        </p:nvSpPr>
        <p:spPr bwMode="auto">
          <a:xfrm>
            <a:off x="5724525" y="6092825"/>
            <a:ext cx="23764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/>
              <a:t>51 cm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2875" y="215900"/>
            <a:ext cx="8229600" cy="6207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3200" dirty="0" smtClean="0"/>
              <a:t>3. SPRi berendezés</a:t>
            </a:r>
            <a:endParaRPr lang="hu-HU" sz="3200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ia számának hely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EA10D0-C2B9-4E18-9A0B-6EFE14BD2FE2}" type="slidenum">
              <a:rPr lang="en-GB" smtClean="0"/>
              <a:pPr/>
              <a:t>38</a:t>
            </a:fld>
            <a:endParaRPr lang="en-GB" smtClean="0"/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3. SPRi berendezés</a:t>
            </a:r>
          </a:p>
        </p:txBody>
      </p:sp>
      <p:sp>
        <p:nvSpPr>
          <p:cNvPr id="43012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/>
              <a:t>Felületi plazmon rezonancia imaging (SPRi) – szoftver mérőablak </a:t>
            </a:r>
          </a:p>
        </p:txBody>
      </p:sp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0" y="142875"/>
            <a:ext cx="10858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844675"/>
            <a:ext cx="875030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Szövegdoboz 10"/>
          <p:cNvSpPr txBox="1">
            <a:spLocks noChangeArrowheads="1"/>
          </p:cNvSpPr>
          <p:nvPr/>
        </p:nvSpPr>
        <p:spPr bwMode="auto">
          <a:xfrm>
            <a:off x="179388" y="1331913"/>
            <a:ext cx="84248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hu-HU" b="0"/>
              <a:t>laterális felbontás ~ 6 </a:t>
            </a:r>
            <a:r>
              <a:rPr lang="hu-HU" b="0">
                <a:latin typeface="Symbol" pitchFamily="18" charset="2"/>
              </a:rPr>
              <a:t>m</a:t>
            </a:r>
            <a:r>
              <a:rPr lang="hu-HU" b="0"/>
              <a:t>m, mérő zónák max. száma kb. 10x10</a:t>
            </a:r>
            <a:endParaRPr lang="en-GB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ia számának hely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B4022D-631C-49D0-BA07-FCFD41ABC780}" type="slidenum">
              <a:rPr lang="en-GB" smtClean="0"/>
              <a:pPr/>
              <a:t>39</a:t>
            </a:fld>
            <a:endParaRPr lang="en-GB" smtClean="0"/>
          </a:p>
        </p:txBody>
      </p:sp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3. SPRi berendezés</a:t>
            </a:r>
          </a:p>
        </p:txBody>
      </p:sp>
      <p:sp>
        <p:nvSpPr>
          <p:cNvPr id="44036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/>
              <a:t>Felületi plazmon rezonancia imaging (SPRi) – Érzékenység </a:t>
            </a:r>
          </a:p>
        </p:txBody>
      </p:sp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0" y="142875"/>
            <a:ext cx="10858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51200"/>
            <a:ext cx="4681538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3357563"/>
            <a:ext cx="4105275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Szövegdoboz 10"/>
          <p:cNvSpPr txBox="1">
            <a:spLocks noChangeArrowheads="1"/>
          </p:cNvSpPr>
          <p:nvPr/>
        </p:nvSpPr>
        <p:spPr bwMode="auto">
          <a:xfrm>
            <a:off x="179388" y="2781300"/>
            <a:ext cx="3527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hu-HU"/>
              <a:t>NaCl hígítási sor jelválasza</a:t>
            </a:r>
          </a:p>
        </p:txBody>
      </p:sp>
      <p:sp>
        <p:nvSpPr>
          <p:cNvPr id="44041" name="Szövegdoboz 10"/>
          <p:cNvSpPr txBox="1">
            <a:spLocks noChangeArrowheads="1"/>
          </p:cNvSpPr>
          <p:nvPr/>
        </p:nvSpPr>
        <p:spPr bwMode="auto">
          <a:xfrm>
            <a:off x="5003800" y="2781300"/>
            <a:ext cx="4140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hu-HU"/>
              <a:t>Az SPRi berendezés érzékenysége</a:t>
            </a:r>
            <a:endParaRPr lang="en-GB"/>
          </a:p>
        </p:txBody>
      </p:sp>
      <p:pic>
        <p:nvPicPr>
          <p:cNvPr id="4404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1341438"/>
            <a:ext cx="2236788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3" name="Téglalap 16"/>
          <p:cNvSpPr>
            <a:spLocks noChangeArrowheads="1"/>
          </p:cNvSpPr>
          <p:nvPr/>
        </p:nvSpPr>
        <p:spPr bwMode="auto">
          <a:xfrm>
            <a:off x="179388" y="1773238"/>
            <a:ext cx="8496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0"/>
              <a:t>Ahol: </a:t>
            </a:r>
            <a:r>
              <a:rPr lang="hu-HU" b="0" i="1"/>
              <a:t>S</a:t>
            </a:r>
            <a:r>
              <a:rPr lang="hu-HU" b="0"/>
              <a:t>: érzékenység [RU*], </a:t>
            </a:r>
            <a:r>
              <a:rPr lang="hu-HU" b="0" i="1"/>
              <a:t>dndc</a:t>
            </a:r>
            <a:r>
              <a:rPr lang="hu-HU" b="0"/>
              <a:t>: specifikus törésmutató növekmény [ml/g], </a:t>
            </a:r>
            <a:r>
              <a:rPr lang="hu-HU" b="0" i="1"/>
              <a:t>C</a:t>
            </a:r>
            <a:r>
              <a:rPr lang="hu-HU" b="0"/>
              <a:t>: koncentráció [g/ml], </a:t>
            </a:r>
            <a:r>
              <a:rPr lang="hu-HU" b="0" i="1">
                <a:latin typeface="Symbol" pitchFamily="18" charset="2"/>
              </a:rPr>
              <a:t>D</a:t>
            </a:r>
            <a:r>
              <a:rPr lang="hu-HU" b="0" i="1"/>
              <a:t>I</a:t>
            </a:r>
            <a:r>
              <a:rPr lang="hu-HU" b="0"/>
              <a:t>: intenzitás növekmény [A.U.]</a:t>
            </a:r>
          </a:p>
          <a:p>
            <a:r>
              <a:rPr lang="hu-HU" b="0"/>
              <a:t>*RU: Biacore egység. 1 RU = 1E-6 RIU, azaz törésmutató egység</a:t>
            </a:r>
          </a:p>
          <a:p>
            <a:endParaRPr lang="hu-HU" b="0"/>
          </a:p>
        </p:txBody>
      </p:sp>
      <p:sp>
        <p:nvSpPr>
          <p:cNvPr id="44044" name="Ellipszis 11"/>
          <p:cNvSpPr>
            <a:spLocks noChangeArrowheads="1"/>
          </p:cNvSpPr>
          <p:nvPr/>
        </p:nvSpPr>
        <p:spPr bwMode="auto">
          <a:xfrm>
            <a:off x="6588125" y="3789363"/>
            <a:ext cx="1584325" cy="647700"/>
          </a:xfrm>
          <a:prstGeom prst="ellipse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E1D7353-3F99-44DF-BBA2-2DD746780EAB}" type="slidenum">
              <a:rPr lang="en-GB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0. Bevezetés - Bioérzékelők</a:t>
            </a:r>
          </a:p>
        </p:txBody>
      </p:sp>
      <p:pic>
        <p:nvPicPr>
          <p:cNvPr id="19460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75" y="2214563"/>
            <a:ext cx="5095875" cy="412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1" name="Picture 14" descr="logo_dinamic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13" y="1500188"/>
            <a:ext cx="2281237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4" descr="Hibridizaci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" y="2014538"/>
            <a:ext cx="358933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TextBox 4"/>
          <p:cNvSpPr txBox="1">
            <a:spLocks noChangeArrowheads="1"/>
          </p:cNvSpPr>
          <p:nvPr/>
        </p:nvSpPr>
        <p:spPr bwMode="auto">
          <a:xfrm>
            <a:off x="142875" y="885825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/>
              <a:t>Hogyan lesz ebből bioérzékelés?</a:t>
            </a:r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42875" y="1428750"/>
            <a:ext cx="6357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0"/>
              <a:t>Az érzékelés egy többlépcsős folyamat részét képezi</a:t>
            </a:r>
          </a:p>
        </p:txBody>
      </p:sp>
      <p:pic>
        <p:nvPicPr>
          <p:cNvPr id="1946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5588" y="692150"/>
            <a:ext cx="21431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4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4. HCR – alkalmazási példa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2875" y="973177"/>
            <a:ext cx="86439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 smtClean="0"/>
              <a:t>Az alkalmazási példa apropója:</a:t>
            </a:r>
          </a:p>
          <a:p>
            <a:endParaRPr lang="hu-HU" sz="2000" b="0" dirty="0" smtClean="0"/>
          </a:p>
          <a:p>
            <a:r>
              <a:rPr lang="hu-HU" sz="2000" b="0" dirty="0" smtClean="0"/>
              <a:t>Eredményeink nemrég megjelentek egy rangos folyóiratban:</a:t>
            </a:r>
            <a:endParaRPr lang="hu-HU" sz="2000" b="0" dirty="0"/>
          </a:p>
        </p:txBody>
      </p:sp>
      <p:sp>
        <p:nvSpPr>
          <p:cNvPr id="8" name="Téglalap 7"/>
          <p:cNvSpPr/>
          <p:nvPr/>
        </p:nvSpPr>
        <p:spPr>
          <a:xfrm>
            <a:off x="143508" y="2092203"/>
            <a:ext cx="846094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/>
              <a:t>Fabio M </a:t>
            </a:r>
            <a:r>
              <a:rPr lang="en-US" sz="1600" b="0" dirty="0" err="1" smtClean="0"/>
              <a:t>Spiga</a:t>
            </a:r>
            <a:r>
              <a:rPr lang="en-US" sz="1600" b="0" dirty="0" smtClean="0"/>
              <a:t>, </a:t>
            </a:r>
            <a:r>
              <a:rPr lang="en-US" sz="1600" b="0" u="sng" dirty="0" smtClean="0"/>
              <a:t>Attila Bonyár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Balázs</a:t>
            </a:r>
            <a:r>
              <a:rPr lang="en-US" sz="1600" b="0" dirty="0" smtClean="0"/>
              <a:t> Ring, </a:t>
            </a:r>
            <a:r>
              <a:rPr lang="en-US" sz="1600" b="0" dirty="0" err="1" smtClean="0"/>
              <a:t>Manuele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Onofri</a:t>
            </a:r>
            <a:r>
              <a:rPr lang="en-US" sz="1600" b="0" dirty="0" smtClean="0"/>
              <a:t>, Alessandra </a:t>
            </a:r>
            <a:r>
              <a:rPr lang="en-US" sz="1600" b="0" dirty="0" err="1" smtClean="0"/>
              <a:t>Vinelli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Hunor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Sántha</a:t>
            </a:r>
            <a:r>
              <a:rPr lang="en-US" sz="1600" b="0" dirty="0" smtClean="0"/>
              <a:t>, Carlotta </a:t>
            </a:r>
            <a:r>
              <a:rPr lang="en-US" sz="1600" b="0" dirty="0" err="1" smtClean="0"/>
              <a:t>Guiducci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Giampaolo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Zuccheri</a:t>
            </a:r>
            <a:endParaRPr lang="en-US" sz="1600" b="0" dirty="0" smtClean="0"/>
          </a:p>
          <a:p>
            <a:r>
              <a:rPr lang="hu-HU" sz="1600" b="0" dirty="0" smtClean="0"/>
              <a:t>”</a:t>
            </a:r>
            <a:r>
              <a:rPr lang="en-US" sz="1600" b="0" dirty="0" smtClean="0"/>
              <a:t>Hybridization Chain Reaction performed on a metal surface as a means of signal amplification in SPR and electrochemical biosensors.</a:t>
            </a:r>
            <a:r>
              <a:rPr lang="hu-HU" sz="1600" b="0" dirty="0" smtClean="0"/>
              <a:t>”</a:t>
            </a:r>
            <a:endParaRPr lang="en-US" sz="1600" b="0" dirty="0" smtClean="0"/>
          </a:p>
          <a:p>
            <a:r>
              <a:rPr lang="en-US" sz="1600" dirty="0" smtClean="0"/>
              <a:t>BIOSENSORS &amp; BIOELECTRONICS </a:t>
            </a:r>
            <a:r>
              <a:rPr lang="en-US" sz="1600" b="0" dirty="0" smtClean="0"/>
              <a:t>54: pp. 102-108. (2014)</a:t>
            </a:r>
            <a:endParaRPr lang="hu-HU" sz="1600" b="0" dirty="0" smtClean="0"/>
          </a:p>
          <a:p>
            <a:endParaRPr lang="hu-HU" sz="1600" b="0" dirty="0" smtClean="0"/>
          </a:p>
          <a:p>
            <a:endParaRPr lang="hu-HU" sz="1600" b="0" dirty="0" smtClean="0"/>
          </a:p>
          <a:p>
            <a:r>
              <a:rPr lang="hu-HU" dirty="0" smtClean="0"/>
              <a:t>IF: 6.5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7884" y="3789040"/>
            <a:ext cx="1944216" cy="255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E1D7353-3F99-44DF-BBA2-2DD746780EAB}" type="slidenum">
              <a:rPr lang="en-GB" smtClean="0">
                <a:latin typeface="Arial" pitchFamily="34" charset="0"/>
                <a:cs typeface="Arial" pitchFamily="34" charset="0"/>
              </a:rPr>
              <a:pPr/>
              <a:t>41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4. HCR – alkalmazási példa</a:t>
            </a:r>
          </a:p>
        </p:txBody>
      </p:sp>
      <p:pic>
        <p:nvPicPr>
          <p:cNvPr id="19460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75" y="2214563"/>
            <a:ext cx="5095875" cy="412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1" name="Picture 14" descr="logo_dinamic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13" y="1500188"/>
            <a:ext cx="2281237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4" descr="Hibridizaci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" y="2014538"/>
            <a:ext cx="358933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TextBox 4"/>
          <p:cNvSpPr txBox="1">
            <a:spLocks noChangeArrowheads="1"/>
          </p:cNvSpPr>
          <p:nvPr/>
        </p:nvSpPr>
        <p:spPr bwMode="auto">
          <a:xfrm>
            <a:off x="142875" y="885825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 smtClean="0"/>
              <a:t>A detektálási küszöb javításának fontossága</a:t>
            </a:r>
            <a:endParaRPr lang="hu-HU" sz="2000" b="0" dirty="0"/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42875" y="1428750"/>
            <a:ext cx="6357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0"/>
              <a:t>Az érzékelés egy többlépcsős folyamat részét képezi</a:t>
            </a:r>
          </a:p>
        </p:txBody>
      </p:sp>
      <p:pic>
        <p:nvPicPr>
          <p:cNvPr id="1946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5588" y="692150"/>
            <a:ext cx="21431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églalap 9"/>
          <p:cNvSpPr/>
          <p:nvPr/>
        </p:nvSpPr>
        <p:spPr bwMode="auto">
          <a:xfrm>
            <a:off x="0" y="1988840"/>
            <a:ext cx="3671900" cy="1404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79512" y="2168860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Cél: </a:t>
            </a:r>
            <a:r>
              <a:rPr lang="hu-HU" b="0" dirty="0" err="1" smtClean="0"/>
              <a:t>multi-bioérzékelő</a:t>
            </a:r>
            <a:r>
              <a:rPr lang="hu-HU" b="0" dirty="0" smtClean="0"/>
              <a:t> </a:t>
            </a:r>
            <a:r>
              <a:rPr lang="hu-HU" b="0" dirty="0" err="1" smtClean="0"/>
              <a:t>patogének</a:t>
            </a:r>
            <a:r>
              <a:rPr lang="hu-HU" b="0" dirty="0" smtClean="0"/>
              <a:t> detektálására ivóvízből</a:t>
            </a:r>
            <a:endParaRPr lang="en-US" b="0" dirty="0"/>
          </a:p>
        </p:txBody>
      </p:sp>
      <p:cxnSp>
        <p:nvCxnSpPr>
          <p:cNvPr id="13" name="Egyenes összekötő nyíllal 12"/>
          <p:cNvCxnSpPr/>
          <p:nvPr/>
        </p:nvCxnSpPr>
        <p:spPr bwMode="auto">
          <a:xfrm flipH="1">
            <a:off x="1547664" y="4653136"/>
            <a:ext cx="2808312" cy="32403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ia számának hely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2ED945A-AFAF-4112-828E-46EA05889A51}" type="slidenum">
              <a:rPr lang="en-GB" smtClean="0"/>
              <a:pPr/>
              <a:t>42</a:t>
            </a:fld>
            <a:endParaRPr lang="en-GB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2875" y="215900"/>
            <a:ext cx="8229600" cy="6207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3200" dirty="0" smtClean="0"/>
              <a:t>4. HCR – alkalmazási példa</a:t>
            </a:r>
            <a:endParaRPr lang="hu-HU" sz="32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124744"/>
            <a:ext cx="4860540" cy="313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églalap 8"/>
          <p:cNvSpPr/>
          <p:nvPr/>
        </p:nvSpPr>
        <p:spPr>
          <a:xfrm>
            <a:off x="107504" y="4820959"/>
            <a:ext cx="3780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Jelölések:</a:t>
            </a:r>
          </a:p>
          <a:p>
            <a:r>
              <a:rPr lang="hu-HU" dirty="0" smtClean="0"/>
              <a:t>P</a:t>
            </a:r>
            <a:r>
              <a:rPr lang="hu-HU" b="0" dirty="0" smtClean="0"/>
              <a:t>: </a:t>
            </a:r>
            <a:r>
              <a:rPr lang="hu-HU" b="0" dirty="0" err="1" smtClean="0"/>
              <a:t>probe-DNA</a:t>
            </a:r>
            <a:endParaRPr lang="hu-HU" b="0" dirty="0" smtClean="0"/>
          </a:p>
          <a:p>
            <a:r>
              <a:rPr lang="hu-HU" dirty="0" smtClean="0"/>
              <a:t>T</a:t>
            </a:r>
            <a:r>
              <a:rPr lang="hu-HU" b="0" dirty="0" smtClean="0"/>
              <a:t>: </a:t>
            </a:r>
            <a:r>
              <a:rPr lang="hu-HU" b="0" dirty="0" err="1" smtClean="0"/>
              <a:t>target-DNA</a:t>
            </a:r>
            <a:r>
              <a:rPr lang="hu-HU" b="0" dirty="0" smtClean="0"/>
              <a:t> – </a:t>
            </a:r>
            <a:r>
              <a:rPr lang="hu-HU" b="0" dirty="0" err="1" smtClean="0"/>
              <a:t>iniciator</a:t>
            </a:r>
            <a:r>
              <a:rPr lang="hu-HU" b="0" dirty="0" smtClean="0"/>
              <a:t> of HCR</a:t>
            </a:r>
          </a:p>
          <a:p>
            <a:r>
              <a:rPr lang="hu-HU" dirty="0" smtClean="0"/>
              <a:t>H1, H2</a:t>
            </a:r>
            <a:r>
              <a:rPr lang="hu-HU" b="0" dirty="0" smtClean="0"/>
              <a:t>: </a:t>
            </a:r>
            <a:r>
              <a:rPr lang="hu-HU" b="0" dirty="0" err="1" smtClean="0"/>
              <a:t>hairpin</a:t>
            </a:r>
            <a:r>
              <a:rPr lang="hu-HU" b="0" dirty="0" smtClean="0"/>
              <a:t> </a:t>
            </a:r>
            <a:r>
              <a:rPr lang="hu-HU" b="0" dirty="0" err="1" smtClean="0"/>
              <a:t>DNAs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1860" y="4245926"/>
            <a:ext cx="5542582" cy="213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Szövegdoboz 10"/>
          <p:cNvSpPr txBox="1">
            <a:spLocks noChangeArrowheads="1"/>
          </p:cNvSpPr>
          <p:nvPr/>
        </p:nvSpPr>
        <p:spPr bwMode="auto">
          <a:xfrm>
            <a:off x="107950" y="1341438"/>
            <a:ext cx="5759450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/>
              <a:t>A jelerősítés szükségességének oka:</a:t>
            </a:r>
          </a:p>
          <a:p>
            <a:pPr>
              <a:buFont typeface="Arial" charset="0"/>
              <a:buChar char="•"/>
            </a:pPr>
            <a:r>
              <a:rPr lang="hu-HU" dirty="0"/>
              <a:t> </a:t>
            </a:r>
            <a:r>
              <a:rPr lang="hu-HU" b="0" dirty="0"/>
              <a:t>a detektálási küszöb (LOD) emelése</a:t>
            </a:r>
          </a:p>
          <a:p>
            <a:pPr>
              <a:buFont typeface="Arial" charset="0"/>
              <a:buChar char="•"/>
            </a:pPr>
            <a:r>
              <a:rPr lang="hu-HU" b="0" dirty="0"/>
              <a:t> a természetben előforduló kis</a:t>
            </a:r>
          </a:p>
          <a:p>
            <a:r>
              <a:rPr lang="hu-HU" b="0" dirty="0"/>
              <a:t>  kinyerhető mintamennyiség </a:t>
            </a:r>
          </a:p>
          <a:p>
            <a:endParaRPr lang="hu-HU" b="0" dirty="0"/>
          </a:p>
          <a:p>
            <a:r>
              <a:rPr lang="hu-HU" dirty="0"/>
              <a:t>A vizsgálataink célja:</a:t>
            </a:r>
            <a:endParaRPr lang="hu-HU" b="0" dirty="0"/>
          </a:p>
          <a:p>
            <a:pPr>
              <a:buFont typeface="Arial" charset="0"/>
              <a:buChar char="•"/>
            </a:pPr>
            <a:r>
              <a:rPr lang="hu-HU" b="0" dirty="0"/>
              <a:t> a HCR </a:t>
            </a:r>
            <a:r>
              <a:rPr lang="hu-HU" b="0" dirty="0" err="1"/>
              <a:t>validálás</a:t>
            </a:r>
            <a:r>
              <a:rPr lang="hu-HU" b="0" dirty="0"/>
              <a:t> </a:t>
            </a:r>
            <a:r>
              <a:rPr lang="hu-HU" b="0" dirty="0" err="1"/>
              <a:t>biofunkcionalizált</a:t>
            </a:r>
            <a:r>
              <a:rPr lang="hu-HU" b="0" dirty="0"/>
              <a:t> </a:t>
            </a:r>
          </a:p>
          <a:p>
            <a:r>
              <a:rPr lang="hu-HU" b="0" dirty="0"/>
              <a:t>  felületen</a:t>
            </a:r>
          </a:p>
          <a:p>
            <a:pPr>
              <a:buFont typeface="Arial" charset="0"/>
              <a:buChar char="•"/>
            </a:pPr>
            <a:r>
              <a:rPr lang="hu-HU" b="0" dirty="0"/>
              <a:t> LOD meghatározása a </a:t>
            </a:r>
          </a:p>
          <a:p>
            <a:r>
              <a:rPr lang="hu-HU" b="0" dirty="0"/>
              <a:t>  karakterizálni kívánt </a:t>
            </a:r>
          </a:p>
          <a:p>
            <a:r>
              <a:rPr lang="hu-HU" b="0" dirty="0"/>
              <a:t>  </a:t>
            </a:r>
            <a:r>
              <a:rPr lang="hu-HU" b="0" dirty="0" err="1"/>
              <a:t>receptorrétegekre</a:t>
            </a:r>
            <a:endParaRPr lang="hu-HU" dirty="0"/>
          </a:p>
        </p:txBody>
      </p:sp>
      <p:sp>
        <p:nvSpPr>
          <p:cNvPr id="45060" name="TextBox 4"/>
          <p:cNvSpPr txBox="1">
            <a:spLocks noChangeArrowheads="1"/>
          </p:cNvSpPr>
          <p:nvPr/>
        </p:nvSpPr>
        <p:spPr bwMode="auto">
          <a:xfrm>
            <a:off x="142875" y="765175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/>
              <a:t>SPRi példa: A hibridizációs láncreakció (HCR) jelerősítési mechanizmus: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3455876" y="638132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Korábban csak </a:t>
            </a:r>
            <a:r>
              <a:rPr lang="hu-HU" dirty="0" err="1" smtClean="0">
                <a:solidFill>
                  <a:srgbClr val="FF0000"/>
                </a:solidFill>
              </a:rPr>
              <a:t>elektroforézissel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validálva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ia számának hely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6CCCB8-96DA-4678-8AA7-95E023A3E504}" type="slidenum">
              <a:rPr lang="en-GB" smtClean="0"/>
              <a:pPr/>
              <a:t>43</a:t>
            </a:fld>
            <a:endParaRPr lang="en-GB" smtClean="0"/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81375"/>
            <a:ext cx="3241675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2708275"/>
            <a:ext cx="50228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357563"/>
            <a:ext cx="3624262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2875" y="215900"/>
            <a:ext cx="8229600" cy="6207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3200" dirty="0" smtClean="0"/>
              <a:t>4. HCR – alkalmazási példa</a:t>
            </a:r>
            <a:endParaRPr lang="hu-HU" sz="32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46087" name="Text Box 8"/>
          <p:cNvSpPr txBox="1">
            <a:spLocks noChangeArrowheads="1"/>
          </p:cNvSpPr>
          <p:nvPr/>
        </p:nvSpPr>
        <p:spPr bwMode="auto">
          <a:xfrm>
            <a:off x="107950" y="1477963"/>
            <a:ext cx="691197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/>
              <a:t>Csatorna 1: running buffer (control)</a:t>
            </a:r>
          </a:p>
          <a:p>
            <a:pPr>
              <a:spcBef>
                <a:spcPct val="50000"/>
              </a:spcBef>
            </a:pPr>
            <a:r>
              <a:rPr lang="hu-HU" sz="1600"/>
              <a:t>Csatorna 2: non-specific target-DNA (control)</a:t>
            </a:r>
          </a:p>
          <a:p>
            <a:pPr>
              <a:spcBef>
                <a:spcPct val="50000"/>
              </a:spcBef>
            </a:pPr>
            <a:r>
              <a:rPr lang="hu-HU" sz="1600"/>
              <a:t>Csatorna 3: target-DNA + non-specific target-DNA (control)</a:t>
            </a:r>
          </a:p>
          <a:p>
            <a:pPr>
              <a:spcBef>
                <a:spcPct val="50000"/>
              </a:spcBef>
            </a:pPr>
            <a:r>
              <a:rPr lang="hu-HU" sz="1600"/>
              <a:t>Csatorna 4: target-DNA + hairpins = HCR</a:t>
            </a:r>
          </a:p>
        </p:txBody>
      </p:sp>
      <p:sp>
        <p:nvSpPr>
          <p:cNvPr id="46088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/>
              <a:t>SPRi példa: Méréssorozat a HCR validálására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ia számának hely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9D0CFA-3238-42C7-85FF-7E08C29FA7BA}" type="slidenum">
              <a:rPr lang="en-GB" smtClean="0"/>
              <a:pPr/>
              <a:t>44</a:t>
            </a:fld>
            <a:endParaRPr lang="en-GB" smtClean="0"/>
          </a:p>
        </p:txBody>
      </p:sp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7308304" y="1916832"/>
            <a:ext cx="280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/>
              <a:t>n=11</a:t>
            </a:r>
          </a:p>
        </p:txBody>
      </p:sp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179388" y="908050"/>
            <a:ext cx="7632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/>
              <a:t>Első lépés</a:t>
            </a:r>
            <a:r>
              <a:rPr lang="hu-HU" sz="2000" b="0"/>
              <a:t>: Validációs eredmények </a:t>
            </a:r>
            <a:r>
              <a:rPr lang="hu-HU" sz="2000" i="1" u="sng"/>
              <a:t>negatív kontrollokkal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2875" y="215900"/>
            <a:ext cx="8229600" cy="6207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3200" dirty="0" smtClean="0"/>
              <a:t>4. HCR – alkalmazási példa</a:t>
            </a:r>
            <a:endParaRPr lang="hu-HU" sz="32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47117" name="Text Box 12"/>
          <p:cNvSpPr txBox="1">
            <a:spLocks noChangeArrowheads="1"/>
          </p:cNvSpPr>
          <p:nvPr/>
        </p:nvSpPr>
        <p:spPr bwMode="auto">
          <a:xfrm>
            <a:off x="2484438" y="5876925"/>
            <a:ext cx="4103687" cy="523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b="0"/>
              <a:t>Rögzített target (1 </a:t>
            </a:r>
            <a:r>
              <a:rPr lang="hu-HU" sz="1400" b="0">
                <a:latin typeface="Symbol" pitchFamily="18" charset="2"/>
              </a:rPr>
              <a:t>m</a:t>
            </a:r>
            <a:r>
              <a:rPr lang="hu-HU" sz="1400" b="0"/>
              <a:t>M) és hairpin (1 </a:t>
            </a:r>
            <a:r>
              <a:rPr lang="hu-HU" sz="1400" b="0">
                <a:latin typeface="Symbol" pitchFamily="18" charset="2"/>
              </a:rPr>
              <a:t>m</a:t>
            </a:r>
            <a:r>
              <a:rPr lang="hu-HU" sz="1400" b="0"/>
              <a:t>M) koncentráció</a:t>
            </a:r>
          </a:p>
        </p:txBody>
      </p:sp>
      <p:pic>
        <p:nvPicPr>
          <p:cNvPr id="14" name="Picture 2" descr="Fig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9812" y="1720297"/>
            <a:ext cx="5652628" cy="383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516" y="3032956"/>
            <a:ext cx="2196653" cy="240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zövegdoboz 15"/>
          <p:cNvSpPr txBox="1"/>
          <p:nvPr/>
        </p:nvSpPr>
        <p:spPr>
          <a:xfrm>
            <a:off x="179512" y="1919734"/>
            <a:ext cx="2340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 smtClean="0"/>
              <a:t>Target</a:t>
            </a:r>
            <a:r>
              <a:rPr lang="hu-HU" sz="1600" dirty="0" smtClean="0"/>
              <a:t>: </a:t>
            </a:r>
            <a:r>
              <a:rPr lang="hu-HU" sz="1600" b="0" dirty="0" err="1" smtClean="0"/>
              <a:t>Giardia</a:t>
            </a:r>
            <a:r>
              <a:rPr lang="hu-HU" sz="1600" b="0" dirty="0" smtClean="0"/>
              <a:t> (parazita) egy DNS szekvenciája </a:t>
            </a:r>
            <a:br>
              <a:rPr lang="hu-HU" sz="1600" b="0" dirty="0" smtClean="0"/>
            </a:br>
            <a:r>
              <a:rPr lang="hu-HU" sz="1600" b="0" dirty="0" smtClean="0"/>
              <a:t>(SEM kép)</a:t>
            </a:r>
            <a:endParaRPr lang="en-US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ia számának hely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8EBCF55-3981-44F0-877D-279759A91E53}" type="slidenum">
              <a:rPr lang="en-GB" smtClean="0"/>
              <a:pPr/>
              <a:t>45</a:t>
            </a:fld>
            <a:endParaRPr lang="en-GB" smtClean="0"/>
          </a:p>
        </p:txBody>
      </p:sp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144462" y="765175"/>
            <a:ext cx="93600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000" dirty="0"/>
              <a:t>Második lépés</a:t>
            </a:r>
            <a:r>
              <a:rPr lang="hu-HU" sz="2000" b="0" dirty="0"/>
              <a:t>: </a:t>
            </a:r>
            <a:r>
              <a:rPr lang="hu-HU" sz="2000" i="1" u="sng" dirty="0"/>
              <a:t>Statikus karakterisztika </a:t>
            </a:r>
            <a:r>
              <a:rPr lang="hu-HU" sz="2000" b="0" dirty="0"/>
              <a:t>a </a:t>
            </a:r>
            <a:r>
              <a:rPr lang="hu-HU" sz="2000" b="0" dirty="0" err="1"/>
              <a:t>target</a:t>
            </a:r>
            <a:r>
              <a:rPr lang="hu-HU" sz="2000" b="0" dirty="0"/>
              <a:t> koncentráció függvényében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2875" y="215900"/>
            <a:ext cx="8229600" cy="6207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3200" dirty="0" smtClean="0"/>
              <a:t>4. HCR – alkalmazási példa</a:t>
            </a:r>
            <a:endParaRPr lang="hu-HU" sz="32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48135" name="Text Box 12"/>
          <p:cNvSpPr txBox="1">
            <a:spLocks noChangeArrowheads="1"/>
          </p:cNvSpPr>
          <p:nvPr/>
        </p:nvSpPr>
        <p:spPr bwMode="auto">
          <a:xfrm>
            <a:off x="2663788" y="5877272"/>
            <a:ext cx="4103687" cy="307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b="0"/>
              <a:t>Rögzített hairpin (1 </a:t>
            </a:r>
            <a:r>
              <a:rPr lang="hu-HU" sz="1400" b="0">
                <a:latin typeface="Symbol" pitchFamily="18" charset="2"/>
              </a:rPr>
              <a:t>m</a:t>
            </a:r>
            <a:r>
              <a:rPr lang="hu-HU" sz="1400" b="0"/>
              <a:t>M) koncentráció</a:t>
            </a:r>
          </a:p>
        </p:txBody>
      </p:sp>
      <p:graphicFrame>
        <p:nvGraphicFramePr>
          <p:cNvPr id="8" name="Diagram 7"/>
          <p:cNvGraphicFramePr/>
          <p:nvPr/>
        </p:nvGraphicFramePr>
        <p:xfrm>
          <a:off x="179512" y="1664804"/>
          <a:ext cx="4356484" cy="3996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2" descr="Figure3_f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12" y="2636912"/>
            <a:ext cx="4284476" cy="29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935596" y="1556792"/>
            <a:ext cx="39244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b="0" dirty="0" err="1" smtClean="0"/>
              <a:t>Custom</a:t>
            </a:r>
            <a:r>
              <a:rPr lang="hu-HU" b="0" dirty="0" smtClean="0"/>
              <a:t> SPRi </a:t>
            </a:r>
            <a:r>
              <a:rPr lang="hu-HU" b="0" dirty="0" err="1" smtClean="0"/>
              <a:t>signal</a:t>
            </a:r>
            <a:r>
              <a:rPr lang="hu-HU" b="0" dirty="0" smtClean="0"/>
              <a:t> (n = 5)</a:t>
            </a:r>
            <a:endParaRPr lang="hu-HU" b="0" dirty="0"/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788024" y="1556792"/>
            <a:ext cx="39244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b="0" dirty="0" err="1" smtClean="0"/>
              <a:t>Commercial</a:t>
            </a:r>
            <a:r>
              <a:rPr lang="hu-HU" b="0" dirty="0" smtClean="0"/>
              <a:t> SPR (</a:t>
            </a:r>
            <a:r>
              <a:rPr lang="hu-HU" b="0" dirty="0" err="1" smtClean="0"/>
              <a:t>Biacore</a:t>
            </a:r>
            <a:r>
              <a:rPr lang="hu-HU" b="0" dirty="0" smtClean="0"/>
              <a:t> X100)</a:t>
            </a:r>
          </a:p>
          <a:p>
            <a:pPr algn="ctr"/>
            <a:r>
              <a:rPr lang="hu-HU" b="0" dirty="0" err="1" smtClean="0"/>
              <a:t>signal</a:t>
            </a:r>
            <a:r>
              <a:rPr lang="hu-HU" b="0" dirty="0" smtClean="0"/>
              <a:t> (n &gt; 8)</a:t>
            </a:r>
            <a:endParaRPr lang="hu-HU" b="0" dirty="0"/>
          </a:p>
        </p:txBody>
      </p:sp>
      <p:sp>
        <p:nvSpPr>
          <p:cNvPr id="12" name="Téglalap 11"/>
          <p:cNvSpPr/>
          <p:nvPr/>
        </p:nvSpPr>
        <p:spPr bwMode="auto">
          <a:xfrm>
            <a:off x="5184068" y="2384884"/>
            <a:ext cx="252028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églalap 12"/>
          <p:cNvSpPr/>
          <p:nvPr/>
        </p:nvSpPr>
        <p:spPr bwMode="auto">
          <a:xfrm>
            <a:off x="5184068" y="2564904"/>
            <a:ext cx="252028" cy="144016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5436096" y="2323909"/>
            <a:ext cx="756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err="1" smtClean="0"/>
              <a:t>target</a:t>
            </a:r>
            <a:endParaRPr lang="en-US" sz="1200" b="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5436096" y="2503929"/>
            <a:ext cx="756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HCR</a:t>
            </a:r>
            <a:endParaRPr lang="en-US" sz="1200" b="0" dirty="0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2663788" y="6201308"/>
            <a:ext cx="4103687" cy="30777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dirty="0" smtClean="0">
                <a:solidFill>
                  <a:srgbClr val="FF0000"/>
                </a:solidFill>
              </a:rPr>
              <a:t>4x-5x jelnövekmény a HCR miatt!</a:t>
            </a:r>
            <a:endParaRPr lang="hu-HU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44463" y="765175"/>
            <a:ext cx="89646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dirty="0" smtClean="0"/>
              <a:t>Harmadik </a:t>
            </a:r>
            <a:r>
              <a:rPr lang="hu-HU" sz="2000" dirty="0"/>
              <a:t>lépés</a:t>
            </a:r>
            <a:r>
              <a:rPr lang="hu-HU" sz="2000" b="0" dirty="0"/>
              <a:t>: </a:t>
            </a:r>
            <a:r>
              <a:rPr lang="hu-HU" sz="2000" i="1" u="sng" dirty="0" err="1" smtClean="0"/>
              <a:t>Multi-detection</a:t>
            </a:r>
            <a:r>
              <a:rPr lang="hu-HU" sz="2000" i="1" u="sng" dirty="0" smtClean="0"/>
              <a:t> </a:t>
            </a:r>
            <a:r>
              <a:rPr lang="hu-HU" sz="2000" i="1" u="sng" dirty="0" err="1" smtClean="0"/>
              <a:t>approach</a:t>
            </a:r>
            <a:r>
              <a:rPr lang="hu-HU" sz="2000" i="1" u="sng" dirty="0" smtClean="0"/>
              <a:t>:</a:t>
            </a:r>
            <a:r>
              <a:rPr lang="hu-HU" sz="2000" b="0" dirty="0" smtClean="0"/>
              <a:t> csatorna kiemelésének demonstrálása</a:t>
            </a:r>
            <a:endParaRPr lang="hu-HU" sz="2000" b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2875" y="215900"/>
            <a:ext cx="8229600" cy="6207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hu-HU" sz="3200" dirty="0" smtClean="0"/>
              <a:t>4. HCR – alkalmazási példa</a:t>
            </a:r>
            <a:endParaRPr lang="hu-HU" sz="32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Figure5_30Sep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556792"/>
            <a:ext cx="4648567" cy="380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E:\2012_06_05_hrp\SPR_Snap20120605_152317_frame_32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08" y="1808820"/>
            <a:ext cx="3449402" cy="3449402"/>
          </a:xfrm>
          <a:prstGeom prst="rect">
            <a:avLst/>
          </a:prstGeom>
          <a:noFill/>
        </p:spPr>
      </p:pic>
      <p:sp>
        <p:nvSpPr>
          <p:cNvPr id="10" name="Szövegdoboz 9"/>
          <p:cNvSpPr txBox="1">
            <a:spLocks noChangeArrowheads="1"/>
          </p:cNvSpPr>
          <p:nvPr/>
        </p:nvSpPr>
        <p:spPr bwMode="auto">
          <a:xfrm>
            <a:off x="179512" y="2331105"/>
            <a:ext cx="4683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P1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1" name="Szövegdoboz 10"/>
          <p:cNvSpPr txBox="1">
            <a:spLocks noChangeArrowheads="1"/>
          </p:cNvSpPr>
          <p:nvPr/>
        </p:nvSpPr>
        <p:spPr bwMode="auto">
          <a:xfrm>
            <a:off x="179512" y="3123267"/>
            <a:ext cx="4683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P2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179512" y="3851930"/>
            <a:ext cx="468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P3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179512" y="4706005"/>
            <a:ext cx="64807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RB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4" name="Téglalap 13"/>
          <p:cNvSpPr/>
          <p:nvPr/>
        </p:nvSpPr>
        <p:spPr bwMode="auto">
          <a:xfrm flipV="1">
            <a:off x="899592" y="2240868"/>
            <a:ext cx="360040" cy="378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5" name="Téglalap 14"/>
          <p:cNvSpPr/>
          <p:nvPr/>
        </p:nvSpPr>
        <p:spPr bwMode="auto">
          <a:xfrm flipV="1">
            <a:off x="899592" y="3050508"/>
            <a:ext cx="360040" cy="378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6" name="Téglalap 15"/>
          <p:cNvSpPr/>
          <p:nvPr/>
        </p:nvSpPr>
        <p:spPr bwMode="auto">
          <a:xfrm flipV="1">
            <a:off x="899592" y="3878600"/>
            <a:ext cx="360040" cy="378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9" name="Téglalap 18"/>
          <p:cNvSpPr/>
          <p:nvPr/>
        </p:nvSpPr>
        <p:spPr bwMode="auto">
          <a:xfrm flipV="1">
            <a:off x="899592" y="4797152"/>
            <a:ext cx="360040" cy="378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20" name="Téglalap 19"/>
          <p:cNvSpPr/>
          <p:nvPr/>
        </p:nvSpPr>
        <p:spPr bwMode="auto">
          <a:xfrm flipV="1">
            <a:off x="1439652" y="2240868"/>
            <a:ext cx="360040" cy="378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21" name="Téglalap 20"/>
          <p:cNvSpPr/>
          <p:nvPr/>
        </p:nvSpPr>
        <p:spPr bwMode="auto">
          <a:xfrm flipV="1">
            <a:off x="1439652" y="3050508"/>
            <a:ext cx="360040" cy="378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22" name="Téglalap 21"/>
          <p:cNvSpPr/>
          <p:nvPr/>
        </p:nvSpPr>
        <p:spPr bwMode="auto">
          <a:xfrm flipV="1">
            <a:off x="1439652" y="3878600"/>
            <a:ext cx="360040" cy="378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23" name="Téglalap 22"/>
          <p:cNvSpPr/>
          <p:nvPr/>
        </p:nvSpPr>
        <p:spPr bwMode="auto">
          <a:xfrm flipV="1">
            <a:off x="1439652" y="4797152"/>
            <a:ext cx="360040" cy="378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24" name="Téglalap 23"/>
          <p:cNvSpPr/>
          <p:nvPr/>
        </p:nvSpPr>
        <p:spPr bwMode="auto">
          <a:xfrm flipV="1">
            <a:off x="1943708" y="2240868"/>
            <a:ext cx="360040" cy="378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25" name="Téglalap 24"/>
          <p:cNvSpPr/>
          <p:nvPr/>
        </p:nvSpPr>
        <p:spPr bwMode="auto">
          <a:xfrm flipV="1">
            <a:off x="1943708" y="3050508"/>
            <a:ext cx="360040" cy="378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26" name="Téglalap 25"/>
          <p:cNvSpPr/>
          <p:nvPr/>
        </p:nvSpPr>
        <p:spPr bwMode="auto">
          <a:xfrm flipV="1">
            <a:off x="1943708" y="3878600"/>
            <a:ext cx="360040" cy="378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27" name="Téglalap 26"/>
          <p:cNvSpPr/>
          <p:nvPr/>
        </p:nvSpPr>
        <p:spPr bwMode="auto">
          <a:xfrm flipV="1">
            <a:off x="1943708" y="4797152"/>
            <a:ext cx="360040" cy="378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28" name="Téglalap 27"/>
          <p:cNvSpPr/>
          <p:nvPr/>
        </p:nvSpPr>
        <p:spPr bwMode="auto">
          <a:xfrm flipV="1">
            <a:off x="2447764" y="2240868"/>
            <a:ext cx="360040" cy="378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29" name="Téglalap 28"/>
          <p:cNvSpPr/>
          <p:nvPr/>
        </p:nvSpPr>
        <p:spPr bwMode="auto">
          <a:xfrm flipV="1">
            <a:off x="2447764" y="3050508"/>
            <a:ext cx="360040" cy="378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30" name="Téglalap 29"/>
          <p:cNvSpPr/>
          <p:nvPr/>
        </p:nvSpPr>
        <p:spPr bwMode="auto">
          <a:xfrm flipV="1">
            <a:off x="2447764" y="3878600"/>
            <a:ext cx="360040" cy="378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31" name="Téglalap 30"/>
          <p:cNvSpPr/>
          <p:nvPr/>
        </p:nvSpPr>
        <p:spPr bwMode="auto">
          <a:xfrm flipV="1">
            <a:off x="2447764" y="4797152"/>
            <a:ext cx="360040" cy="378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32" name="Szövegdoboz 31"/>
          <p:cNvSpPr txBox="1">
            <a:spLocks noChangeArrowheads="1"/>
          </p:cNvSpPr>
          <p:nvPr/>
        </p:nvSpPr>
        <p:spPr bwMode="auto">
          <a:xfrm>
            <a:off x="2411500" y="1412776"/>
            <a:ext cx="5763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 smtClean="0"/>
              <a:t>RB</a:t>
            </a:r>
            <a:endParaRPr lang="hu-HU" dirty="0"/>
          </a:p>
        </p:txBody>
      </p:sp>
      <p:sp>
        <p:nvSpPr>
          <p:cNvPr id="33" name="Szövegdoboz 32"/>
          <p:cNvSpPr txBox="1">
            <a:spLocks noChangeArrowheads="1"/>
          </p:cNvSpPr>
          <p:nvPr/>
        </p:nvSpPr>
        <p:spPr bwMode="auto">
          <a:xfrm>
            <a:off x="1907704" y="1412776"/>
            <a:ext cx="4683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T3</a:t>
            </a:r>
            <a:endParaRPr lang="hu-HU" dirty="0"/>
          </a:p>
        </p:txBody>
      </p:sp>
      <p:sp>
        <p:nvSpPr>
          <p:cNvPr id="34" name="Szövegdoboz 33"/>
          <p:cNvSpPr txBox="1">
            <a:spLocks noChangeArrowheads="1"/>
          </p:cNvSpPr>
          <p:nvPr/>
        </p:nvSpPr>
        <p:spPr bwMode="auto">
          <a:xfrm>
            <a:off x="1404975" y="1412776"/>
            <a:ext cx="466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/>
              <a:t>T2</a:t>
            </a:r>
            <a:endParaRPr lang="hu-HU" dirty="0"/>
          </a:p>
        </p:txBody>
      </p:sp>
      <p:sp>
        <p:nvSpPr>
          <p:cNvPr id="35" name="Szövegdoboz 34"/>
          <p:cNvSpPr txBox="1">
            <a:spLocks noChangeArrowheads="1"/>
          </p:cNvSpPr>
          <p:nvPr/>
        </p:nvSpPr>
        <p:spPr bwMode="auto">
          <a:xfrm>
            <a:off x="898747" y="1412776"/>
            <a:ext cx="720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 smtClean="0"/>
              <a:t>T1</a:t>
            </a:r>
            <a:endParaRPr lang="hu-HU" dirty="0"/>
          </a:p>
        </p:txBody>
      </p:sp>
      <p:cxnSp>
        <p:nvCxnSpPr>
          <p:cNvPr id="36" name="Egyenes összekötő nyíllal 35"/>
          <p:cNvCxnSpPr/>
          <p:nvPr/>
        </p:nvCxnSpPr>
        <p:spPr bwMode="auto">
          <a:xfrm>
            <a:off x="1115616" y="1808820"/>
            <a:ext cx="0" cy="3960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Egyenes összekötő nyíllal 36"/>
          <p:cNvCxnSpPr/>
          <p:nvPr/>
        </p:nvCxnSpPr>
        <p:spPr bwMode="auto">
          <a:xfrm>
            <a:off x="1619672" y="1808820"/>
            <a:ext cx="0" cy="3960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Egyenes összekötő nyíllal 37"/>
          <p:cNvCxnSpPr/>
          <p:nvPr/>
        </p:nvCxnSpPr>
        <p:spPr bwMode="auto">
          <a:xfrm>
            <a:off x="2123728" y="1808820"/>
            <a:ext cx="0" cy="3960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Egyenes összekötő nyíllal 38"/>
          <p:cNvCxnSpPr/>
          <p:nvPr/>
        </p:nvCxnSpPr>
        <p:spPr bwMode="auto">
          <a:xfrm>
            <a:off x="2627784" y="1808820"/>
            <a:ext cx="0" cy="3960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Szövegdoboz 39"/>
          <p:cNvSpPr txBox="1"/>
          <p:nvPr/>
        </p:nvSpPr>
        <p:spPr>
          <a:xfrm>
            <a:off x="107504" y="5337212"/>
            <a:ext cx="3420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P (1-3): </a:t>
            </a:r>
            <a:r>
              <a:rPr lang="hu-HU" sz="1600" dirty="0" err="1" smtClean="0"/>
              <a:t>probes</a:t>
            </a:r>
            <a:endParaRPr lang="hu-HU" sz="1600" dirty="0" smtClean="0"/>
          </a:p>
          <a:p>
            <a:r>
              <a:rPr lang="hu-HU" sz="1600" dirty="0" smtClean="0"/>
              <a:t>T (1-3): </a:t>
            </a:r>
            <a:r>
              <a:rPr lang="hu-HU" sz="1600" dirty="0" err="1" smtClean="0"/>
              <a:t>targets</a:t>
            </a:r>
            <a:r>
              <a:rPr lang="hu-HU" sz="1600" dirty="0" smtClean="0"/>
              <a:t/>
            </a:r>
            <a:br>
              <a:rPr lang="hu-HU" sz="1600" dirty="0" smtClean="0"/>
            </a:br>
            <a:r>
              <a:rPr lang="hu-HU" sz="1600" dirty="0" smtClean="0"/>
              <a:t>RB: </a:t>
            </a:r>
            <a:r>
              <a:rPr lang="hu-HU" sz="1600" dirty="0" err="1" smtClean="0"/>
              <a:t>running</a:t>
            </a:r>
            <a:r>
              <a:rPr lang="hu-HU" sz="1600" dirty="0" smtClean="0"/>
              <a:t> </a:t>
            </a:r>
            <a:r>
              <a:rPr lang="hu-HU" sz="1600" dirty="0" err="1" smtClean="0"/>
              <a:t>buffer</a:t>
            </a:r>
            <a:r>
              <a:rPr lang="hu-HU" sz="1600" dirty="0" smtClean="0"/>
              <a:t> (</a:t>
            </a:r>
            <a:r>
              <a:rPr lang="hu-HU" sz="1600" dirty="0" err="1" smtClean="0"/>
              <a:t>control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1" name="Téglalap 40"/>
          <p:cNvSpPr/>
          <p:nvPr/>
        </p:nvSpPr>
        <p:spPr bwMode="auto">
          <a:xfrm flipV="1">
            <a:off x="1439652" y="3068960"/>
            <a:ext cx="360040" cy="37849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2" name="Téglalap 41"/>
          <p:cNvSpPr/>
          <p:nvPr/>
        </p:nvSpPr>
        <p:spPr bwMode="auto">
          <a:xfrm flipV="1">
            <a:off x="899592" y="2240868"/>
            <a:ext cx="360040" cy="37849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3" name="Téglalap 42"/>
          <p:cNvSpPr/>
          <p:nvPr/>
        </p:nvSpPr>
        <p:spPr bwMode="auto">
          <a:xfrm flipV="1">
            <a:off x="1943708" y="3861048"/>
            <a:ext cx="360040" cy="37849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4" name="Téglalap 43"/>
          <p:cNvSpPr/>
          <p:nvPr/>
        </p:nvSpPr>
        <p:spPr bwMode="auto">
          <a:xfrm flipV="1">
            <a:off x="899592" y="2240868"/>
            <a:ext cx="360040" cy="378492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5" name="Szövegdoboz 44"/>
          <p:cNvSpPr txBox="1"/>
          <p:nvPr/>
        </p:nvSpPr>
        <p:spPr>
          <a:xfrm>
            <a:off x="3923928" y="5553236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600" dirty="0" smtClean="0"/>
              <a:t> a szelektivitást verifikáltuk	</a:t>
            </a:r>
          </a:p>
          <a:p>
            <a:pPr>
              <a:buFont typeface="Arial" pitchFamily="34" charset="0"/>
              <a:buChar char="•"/>
            </a:pPr>
            <a:r>
              <a:rPr lang="hu-HU" sz="1600" dirty="0" smtClean="0"/>
              <a:t> csatorna kiemelő hatás</a:t>
            </a:r>
          </a:p>
          <a:p>
            <a:pPr>
              <a:buFont typeface="Arial" pitchFamily="34" charset="0"/>
              <a:buChar char="•"/>
            </a:pPr>
            <a:r>
              <a:rPr lang="hu-HU" sz="1600" dirty="0" smtClean="0"/>
              <a:t> </a:t>
            </a:r>
            <a:r>
              <a:rPr lang="hu-HU" sz="1600" dirty="0" smtClean="0">
                <a:solidFill>
                  <a:srgbClr val="FF0000"/>
                </a:solidFill>
              </a:rPr>
              <a:t>MŰKÖDŐ </a:t>
            </a:r>
            <a:r>
              <a:rPr lang="hu-HU" sz="1600" dirty="0" err="1" smtClean="0">
                <a:solidFill>
                  <a:srgbClr val="FF0000"/>
                </a:solidFill>
              </a:rPr>
              <a:t>multi-bioérzékelő</a:t>
            </a:r>
            <a:r>
              <a:rPr lang="hu-HU" sz="1600" dirty="0" smtClean="0">
                <a:solidFill>
                  <a:srgbClr val="FF0000"/>
                </a:solidFill>
              </a:rPr>
              <a:t> a </a:t>
            </a:r>
            <a:r>
              <a:rPr lang="hu-HU" sz="1600" dirty="0" err="1" smtClean="0">
                <a:solidFill>
                  <a:srgbClr val="FF0000"/>
                </a:solidFill>
              </a:rPr>
              <a:t>BME-ETT-n</a:t>
            </a:r>
            <a:r>
              <a:rPr lang="hu-HU" sz="1600" dirty="0" smtClean="0">
                <a:solidFill>
                  <a:srgbClr val="FF0000"/>
                </a:solidFill>
              </a:rPr>
              <a:t> </a:t>
            </a:r>
            <a:r>
              <a:rPr lang="hu-HU" sz="1600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46" name="Egyenes összekötő 45"/>
          <p:cNvCxnSpPr/>
          <p:nvPr/>
        </p:nvCxnSpPr>
        <p:spPr bwMode="auto">
          <a:xfrm>
            <a:off x="2807804" y="2240868"/>
            <a:ext cx="0" cy="298833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Egyenes összekötő 46"/>
          <p:cNvCxnSpPr/>
          <p:nvPr/>
        </p:nvCxnSpPr>
        <p:spPr bwMode="auto">
          <a:xfrm>
            <a:off x="2447764" y="2240868"/>
            <a:ext cx="0" cy="298833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Egyenes összekötő 47"/>
          <p:cNvCxnSpPr/>
          <p:nvPr/>
        </p:nvCxnSpPr>
        <p:spPr bwMode="auto">
          <a:xfrm>
            <a:off x="2303748" y="2240868"/>
            <a:ext cx="0" cy="298833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Egyenes összekötő 48"/>
          <p:cNvCxnSpPr/>
          <p:nvPr/>
        </p:nvCxnSpPr>
        <p:spPr bwMode="auto">
          <a:xfrm>
            <a:off x="1943708" y="2276872"/>
            <a:ext cx="0" cy="298833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Egyenes összekötő 49"/>
          <p:cNvCxnSpPr/>
          <p:nvPr/>
        </p:nvCxnSpPr>
        <p:spPr bwMode="auto">
          <a:xfrm>
            <a:off x="1799692" y="2240868"/>
            <a:ext cx="0" cy="298833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Egyenes összekötő 50"/>
          <p:cNvCxnSpPr/>
          <p:nvPr/>
        </p:nvCxnSpPr>
        <p:spPr bwMode="auto">
          <a:xfrm>
            <a:off x="1439652" y="2276872"/>
            <a:ext cx="0" cy="298833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Egyenes összekötő 51"/>
          <p:cNvCxnSpPr/>
          <p:nvPr/>
        </p:nvCxnSpPr>
        <p:spPr bwMode="auto">
          <a:xfrm>
            <a:off x="1259632" y="2240868"/>
            <a:ext cx="0" cy="298833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Egyenes összekötő 52"/>
          <p:cNvCxnSpPr/>
          <p:nvPr/>
        </p:nvCxnSpPr>
        <p:spPr bwMode="auto">
          <a:xfrm>
            <a:off x="899592" y="2276872"/>
            <a:ext cx="0" cy="298833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TextBox 4"/>
          <p:cNvSpPr txBox="1">
            <a:spLocks noChangeArrowheads="1"/>
          </p:cNvSpPr>
          <p:nvPr/>
        </p:nvSpPr>
        <p:spPr bwMode="auto">
          <a:xfrm>
            <a:off x="7740352" y="1304764"/>
            <a:ext cx="9721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000" b="0" dirty="0" smtClean="0"/>
              <a:t>(n = 3)</a:t>
            </a:r>
            <a:endParaRPr lang="hu-HU" sz="2000" b="0" dirty="0"/>
          </a:p>
        </p:txBody>
      </p:sp>
      <p:sp>
        <p:nvSpPr>
          <p:cNvPr id="55" name="Téglalap 54"/>
          <p:cNvSpPr/>
          <p:nvPr/>
        </p:nvSpPr>
        <p:spPr bwMode="auto">
          <a:xfrm>
            <a:off x="4535996" y="1664804"/>
            <a:ext cx="252028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Téglalap 55"/>
          <p:cNvSpPr/>
          <p:nvPr/>
        </p:nvSpPr>
        <p:spPr bwMode="auto">
          <a:xfrm>
            <a:off x="4535996" y="1844824"/>
            <a:ext cx="252028" cy="144016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Szövegdoboz 56"/>
          <p:cNvSpPr txBox="1"/>
          <p:nvPr/>
        </p:nvSpPr>
        <p:spPr>
          <a:xfrm>
            <a:off x="4788024" y="1603829"/>
            <a:ext cx="756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err="1" smtClean="0"/>
              <a:t>target</a:t>
            </a:r>
            <a:endParaRPr lang="en-US" sz="1200" b="0" dirty="0"/>
          </a:p>
        </p:txBody>
      </p:sp>
      <p:sp>
        <p:nvSpPr>
          <p:cNvPr id="58" name="Szövegdoboz 57"/>
          <p:cNvSpPr txBox="1"/>
          <p:nvPr/>
        </p:nvSpPr>
        <p:spPr>
          <a:xfrm>
            <a:off x="4788024" y="1783849"/>
            <a:ext cx="756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0" dirty="0" smtClean="0"/>
              <a:t>HCR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41" grpId="0" animBg="1"/>
      <p:bldP spid="42" grpId="0" animBg="1"/>
      <p:bldP spid="43" grpId="0" animBg="1"/>
      <p:bldP spid="44" grpId="0" animBg="1"/>
      <p:bldP spid="45" grpId="0"/>
      <p:bldP spid="54" grpId="0"/>
      <p:bldP spid="55" grpId="0" animBg="1"/>
      <p:bldP spid="56" grpId="0" animBg="1"/>
      <p:bldP spid="57" grpId="0"/>
      <p:bldP spid="5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  <p:sp>
        <p:nvSpPr>
          <p:cNvPr id="6" name="Szövegdoboz 5"/>
          <p:cNvSpPr txBox="1">
            <a:spLocks noChangeArrowheads="1"/>
          </p:cNvSpPr>
          <p:nvPr/>
        </p:nvSpPr>
        <p:spPr bwMode="auto">
          <a:xfrm>
            <a:off x="179388" y="404813"/>
            <a:ext cx="84963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dirty="0"/>
              <a:t>Ellenőrző kérdések:</a:t>
            </a:r>
          </a:p>
          <a:p>
            <a:endParaRPr lang="hu-HU" sz="2400" dirty="0"/>
          </a:p>
          <a:p>
            <a:pPr marL="457200" indent="-457200">
              <a:buAutoNum type="arabicPeriod"/>
            </a:pPr>
            <a:r>
              <a:rPr lang="hu-HU" sz="2400" b="0" dirty="0" smtClean="0"/>
              <a:t>Röviden ismertesse az </a:t>
            </a:r>
            <a:r>
              <a:rPr lang="hu-HU" sz="2400" b="0" dirty="0" err="1" smtClean="0"/>
              <a:t>SPRi</a:t>
            </a:r>
            <a:r>
              <a:rPr lang="hu-HU" sz="2400" b="0" dirty="0" smtClean="0"/>
              <a:t>/LSPR képalkotás elvét, alapvető fizikai hátterét, alkalmazási területeit.</a:t>
            </a:r>
          </a:p>
          <a:p>
            <a:pPr marL="457200" indent="-457200">
              <a:buAutoNum type="arabicPeriod"/>
            </a:pPr>
            <a:endParaRPr lang="hu-HU" sz="2400" b="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498E3A-98B5-406A-9377-58F9F989595C}" type="slidenum">
              <a:rPr lang="en-GB" smtClean="0"/>
              <a:pPr/>
              <a:t>5</a:t>
            </a:fld>
            <a:endParaRPr lang="en-GB" smtClean="0"/>
          </a:p>
        </p:txBody>
      </p:sp>
      <p:pic>
        <p:nvPicPr>
          <p:cNvPr id="20483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2586038"/>
            <a:ext cx="7046912" cy="3629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4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0. Bevezetés - Bioérzékelők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/>
              <a:t>Megfontolandó szempontok</a:t>
            </a:r>
          </a:p>
        </p:txBody>
      </p: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214313" y="1285875"/>
            <a:ext cx="8358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hu-HU"/>
              <a:t> </a:t>
            </a:r>
            <a:r>
              <a:rPr lang="hu-HU" b="0"/>
              <a:t>Érzékenység, érzékelési tartomány, szelektivitás, reprodukálhatóság,</a:t>
            </a:r>
          </a:p>
          <a:p>
            <a:pPr>
              <a:buFont typeface="Arial" charset="0"/>
              <a:buChar char="•"/>
            </a:pPr>
            <a:r>
              <a:rPr lang="hu-HU" b="0"/>
              <a:t> Élettartam és újrahasználhatóság (regenerálhatóság),</a:t>
            </a:r>
          </a:p>
          <a:p>
            <a:pPr>
              <a:buFont typeface="Arial" charset="0"/>
              <a:buChar char="•"/>
            </a:pPr>
            <a:r>
              <a:rPr lang="hu-HU" b="0"/>
              <a:t> Laboratóriumi vizsgálat vs. hordozható mérőműszer (integrálhatóság),</a:t>
            </a:r>
          </a:p>
          <a:p>
            <a:pPr lvl="1">
              <a:buFont typeface="Wingdings" pitchFamily="2" charset="2"/>
              <a:buChar char="Ø"/>
            </a:pPr>
            <a:r>
              <a:rPr lang="hu-HU" b="0"/>
              <a:t> vércukor érzékelők (enzimatikus, glukóz-oxidáz alapú) „sikertörténete”.</a:t>
            </a:r>
          </a:p>
        </p:txBody>
      </p:sp>
    </p:spTree>
    <p:extLst>
      <p:ext uri="{BB962C8B-B14F-4D97-AF65-F5344CB8AC3E}">
        <p14:creationId xmlns:p14="http://schemas.microsoft.com/office/powerpoint/2010/main" val="133312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7D6E99-527B-4E6A-AF86-840A88937A37}" type="slidenum">
              <a:rPr lang="en-GB" smtClean="0"/>
              <a:pPr/>
              <a:t>6</a:t>
            </a:fld>
            <a:endParaRPr lang="en-GB" smtClean="0"/>
          </a:p>
        </p:txBody>
      </p:sp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214313" y="1279525"/>
            <a:ext cx="850106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hu-HU" dirty="0"/>
              <a:t> Elektrokémiai</a:t>
            </a:r>
          </a:p>
          <a:p>
            <a:pPr lvl="1">
              <a:buFont typeface="Wingdings" pitchFamily="2" charset="2"/>
              <a:buChar char="Ø"/>
            </a:pPr>
            <a:r>
              <a:rPr lang="hu-HU" dirty="0"/>
              <a:t> Ciklikus </a:t>
            </a:r>
            <a:r>
              <a:rPr lang="hu-HU" dirty="0" err="1"/>
              <a:t>Voltammetria</a:t>
            </a:r>
            <a:r>
              <a:rPr lang="hu-HU" dirty="0"/>
              <a:t> (CV)</a:t>
            </a:r>
          </a:p>
          <a:p>
            <a:pPr lvl="1">
              <a:buFont typeface="Wingdings" pitchFamily="2" charset="2"/>
              <a:buChar char="Ø"/>
            </a:pPr>
            <a:r>
              <a:rPr lang="hu-HU" dirty="0"/>
              <a:t> Elektrokémiai Impedancia Spektroszkópia (EIS)</a:t>
            </a:r>
          </a:p>
          <a:p>
            <a:pPr lvl="1">
              <a:buFont typeface="Wingdings" pitchFamily="2" charset="2"/>
              <a:buChar char="Ø"/>
            </a:pPr>
            <a:r>
              <a:rPr lang="hu-HU" dirty="0"/>
              <a:t> </a:t>
            </a:r>
            <a:r>
              <a:rPr lang="hu-HU" dirty="0" err="1"/>
              <a:t>Konduktometria</a:t>
            </a:r>
            <a:endParaRPr lang="hu-HU" dirty="0"/>
          </a:p>
          <a:p>
            <a:pPr lvl="1">
              <a:buFont typeface="Wingdings" pitchFamily="2" charset="2"/>
              <a:buChar char="Ø"/>
            </a:pPr>
            <a:r>
              <a:rPr lang="hu-HU" dirty="0"/>
              <a:t> </a:t>
            </a:r>
            <a:r>
              <a:rPr lang="hu-HU" b="0" dirty="0" err="1"/>
              <a:t>Krono-amperometria</a:t>
            </a:r>
            <a:endParaRPr lang="hu-HU" b="0" dirty="0"/>
          </a:p>
          <a:p>
            <a:pPr lvl="1">
              <a:buFont typeface="Wingdings" pitchFamily="2" charset="2"/>
              <a:buChar char="Ø"/>
            </a:pPr>
            <a:r>
              <a:rPr lang="hu-HU" b="0" dirty="0"/>
              <a:t> </a:t>
            </a:r>
            <a:r>
              <a:rPr lang="hu-HU" b="0" dirty="0" err="1"/>
              <a:t>Krono-coulometria</a:t>
            </a:r>
            <a:endParaRPr lang="hu-HU" b="0" dirty="0"/>
          </a:p>
          <a:p>
            <a:pPr>
              <a:buFont typeface="Wingdings" pitchFamily="2" charset="2"/>
              <a:buChar char="§"/>
            </a:pPr>
            <a:r>
              <a:rPr lang="hu-HU" b="0" dirty="0"/>
              <a:t> </a:t>
            </a:r>
            <a:r>
              <a:rPr lang="hu-HU" dirty="0"/>
              <a:t>Optikai</a:t>
            </a:r>
          </a:p>
          <a:p>
            <a:pPr lvl="1">
              <a:buFont typeface="Wingdings" pitchFamily="2" charset="2"/>
              <a:buChar char="Ø"/>
            </a:pPr>
            <a:r>
              <a:rPr lang="hu-HU" b="0" dirty="0"/>
              <a:t> </a:t>
            </a:r>
            <a:r>
              <a:rPr lang="hu-HU" dirty="0"/>
              <a:t>Felületi plazmon rezonancia (SPR)</a:t>
            </a:r>
          </a:p>
          <a:p>
            <a:pPr lvl="1">
              <a:buFont typeface="Wingdings" pitchFamily="2" charset="2"/>
              <a:buChar char="Ø"/>
            </a:pPr>
            <a:r>
              <a:rPr lang="hu-HU" dirty="0"/>
              <a:t> Optikai spektroszkópia</a:t>
            </a:r>
          </a:p>
          <a:p>
            <a:pPr lvl="1">
              <a:buFont typeface="Wingdings" pitchFamily="2" charset="2"/>
              <a:buChar char="Ø"/>
            </a:pPr>
            <a:r>
              <a:rPr lang="hu-HU" dirty="0"/>
              <a:t> </a:t>
            </a:r>
            <a:r>
              <a:rPr lang="hu-HU" b="0" dirty="0"/>
              <a:t>Fluoreszcens jelölés – mikroszkópos vizsgálat </a:t>
            </a:r>
          </a:p>
          <a:p>
            <a:pPr>
              <a:buFont typeface="Wingdings" pitchFamily="2" charset="2"/>
              <a:buChar char="§"/>
            </a:pPr>
            <a:r>
              <a:rPr lang="hu-HU" b="0" dirty="0"/>
              <a:t> Akusztikus hullám alapú eljárások (BAW, SAW)</a:t>
            </a:r>
          </a:p>
          <a:p>
            <a:pPr lvl="1">
              <a:buFont typeface="Wingdings" pitchFamily="2" charset="2"/>
              <a:buChar char="Ø"/>
            </a:pPr>
            <a:r>
              <a:rPr lang="hu-HU" b="0" dirty="0"/>
              <a:t> Kvarc-kristály mikromérleg (QCM)</a:t>
            </a:r>
          </a:p>
          <a:p>
            <a:pPr>
              <a:buFont typeface="Wingdings" pitchFamily="2" charset="2"/>
              <a:buChar char="§"/>
            </a:pPr>
            <a:r>
              <a:rPr lang="hu-HU" dirty="0"/>
              <a:t> Atomerő-mikroszkópia (AFM)</a:t>
            </a:r>
          </a:p>
          <a:p>
            <a:pPr lvl="1">
              <a:buFont typeface="Wingdings" pitchFamily="2" charset="2"/>
              <a:buChar char="Ø"/>
            </a:pPr>
            <a:r>
              <a:rPr lang="hu-HU" dirty="0"/>
              <a:t> Kontakt és pengetéses üzemmódok</a:t>
            </a:r>
          </a:p>
          <a:p>
            <a:pPr lvl="1">
              <a:buFont typeface="Wingdings" pitchFamily="2" charset="2"/>
              <a:buChar char="Ø"/>
            </a:pPr>
            <a:r>
              <a:rPr lang="hu-HU" dirty="0"/>
              <a:t> </a:t>
            </a:r>
            <a:r>
              <a:rPr lang="hu-HU" dirty="0" err="1"/>
              <a:t>Nanoborotválás</a:t>
            </a:r>
            <a:r>
              <a:rPr lang="hu-HU" dirty="0"/>
              <a:t> és </a:t>
            </a:r>
            <a:r>
              <a:rPr lang="hu-HU" dirty="0" err="1"/>
              <a:t>nanobeültetés</a:t>
            </a:r>
            <a:r>
              <a:rPr lang="hu-HU" dirty="0"/>
              <a:t> (</a:t>
            </a:r>
            <a:r>
              <a:rPr lang="hu-HU" dirty="0" err="1"/>
              <a:t>nanoshaving</a:t>
            </a:r>
            <a:r>
              <a:rPr lang="hu-HU" dirty="0"/>
              <a:t>, </a:t>
            </a:r>
            <a:r>
              <a:rPr lang="hu-HU" dirty="0" err="1"/>
              <a:t>nanografting</a:t>
            </a:r>
            <a:r>
              <a:rPr lang="hu-HU" dirty="0"/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hu-HU" dirty="0"/>
              <a:t> </a:t>
            </a:r>
            <a:r>
              <a:rPr lang="hu-HU" b="0" dirty="0"/>
              <a:t>Pásztázó alagútmikroszkópia (STM)</a:t>
            </a: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/>
              <a:t>A legelterjedtebb vizsgálati technikák (</a:t>
            </a:r>
            <a:r>
              <a:rPr lang="hu-HU" sz="2000" b="0" dirty="0" smtClean="0"/>
              <a:t>félkövérrel a tárgyalásra kerülők)</a:t>
            </a:r>
            <a:endParaRPr lang="hu-HU" sz="2000" b="0" dirty="0"/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0. Bevezetés - Bioérzékelők</a:t>
            </a:r>
          </a:p>
        </p:txBody>
      </p:sp>
    </p:spTree>
    <p:extLst>
      <p:ext uri="{BB962C8B-B14F-4D97-AF65-F5344CB8AC3E}">
        <p14:creationId xmlns:p14="http://schemas.microsoft.com/office/powerpoint/2010/main" val="280898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1. Elméleti háttér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2875" y="901169"/>
            <a:ext cx="86439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dirty="0"/>
              <a:t>Felületi </a:t>
            </a:r>
            <a:r>
              <a:rPr lang="hu-HU" sz="2000" dirty="0" err="1"/>
              <a:t>plazmon</a:t>
            </a:r>
            <a:r>
              <a:rPr lang="hu-HU" sz="2000" dirty="0"/>
              <a:t> rezonancia (SPR</a:t>
            </a:r>
            <a:r>
              <a:rPr lang="hu-HU" sz="2000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hu-HU" sz="2000" b="0" dirty="0" smtClean="0"/>
              <a:t> Az egyik legérzékenyebb optikai elvű kiolvasási eljárás,</a:t>
            </a:r>
          </a:p>
          <a:p>
            <a:pPr>
              <a:buFont typeface="Wingdings" pitchFamily="2" charset="2"/>
              <a:buChar char="Ø"/>
            </a:pPr>
            <a:r>
              <a:rPr lang="hu-HU" sz="2000" b="0" dirty="0" smtClean="0"/>
              <a:t> </a:t>
            </a:r>
            <a:r>
              <a:rPr lang="hu-HU" sz="2000" b="0" dirty="0" err="1" smtClean="0"/>
              <a:t>Imaging</a:t>
            </a:r>
            <a:r>
              <a:rPr lang="hu-HU" sz="2000" b="0" dirty="0" smtClean="0"/>
              <a:t>: nagyszámú párhuzamos mérés lehetősége,</a:t>
            </a:r>
          </a:p>
          <a:p>
            <a:pPr>
              <a:buFont typeface="Wingdings" pitchFamily="2" charset="2"/>
              <a:buChar char="Ø"/>
            </a:pPr>
            <a:r>
              <a:rPr lang="hu-HU" sz="2000" b="0" dirty="0" smtClean="0"/>
              <a:t> Kereskedelmi forgalomban: </a:t>
            </a:r>
            <a:r>
              <a:rPr lang="hu-HU" sz="2000" b="0" dirty="0" err="1" smtClean="0"/>
              <a:t>Biacore</a:t>
            </a:r>
            <a:r>
              <a:rPr lang="hu-HU" sz="2000" b="0" dirty="0" smtClean="0"/>
              <a:t>, Ibis,</a:t>
            </a:r>
          </a:p>
          <a:p>
            <a:pPr>
              <a:buFont typeface="Wingdings" pitchFamily="2" charset="2"/>
              <a:buChar char="Ø"/>
            </a:pPr>
            <a:r>
              <a:rPr lang="hu-HU" sz="2000" b="0" dirty="0" smtClean="0"/>
              <a:t> Koncentráció mellett kinetikai információt ad a bekötőséről,</a:t>
            </a:r>
          </a:p>
          <a:p>
            <a:pPr>
              <a:buFont typeface="Wingdings" pitchFamily="2" charset="2"/>
              <a:buChar char="Ø"/>
            </a:pPr>
            <a:r>
              <a:rPr lang="hu-HU" sz="2000" b="0" dirty="0" smtClean="0"/>
              <a:t> Jelölésmentes detektálást tesz lehetővé.</a:t>
            </a:r>
            <a:endParaRPr lang="hu-HU" sz="2000" b="0" dirty="0"/>
          </a:p>
        </p:txBody>
      </p:sp>
      <p:pic>
        <p:nvPicPr>
          <p:cNvPr id="1026" name="Picture 2" descr="C:\Users\bonyar\Desktop\2012_2013_tanév\Nanotudomány előadások\biacore_3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99000"/>
            <a:ext cx="3752725" cy="3103704"/>
          </a:xfrm>
          <a:prstGeom prst="rect">
            <a:avLst/>
          </a:prstGeom>
          <a:noFill/>
        </p:spPr>
      </p:pic>
      <p:sp>
        <p:nvSpPr>
          <p:cNvPr id="8" name="Szövegdoboz 7"/>
          <p:cNvSpPr txBox="1"/>
          <p:nvPr/>
        </p:nvSpPr>
        <p:spPr>
          <a:xfrm>
            <a:off x="1115616" y="593069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Biacore</a:t>
            </a:r>
            <a:r>
              <a:rPr lang="hu-HU" dirty="0" smtClean="0"/>
              <a:t> 3000</a:t>
            </a:r>
            <a:endParaRPr lang="en-US" dirty="0"/>
          </a:p>
        </p:txBody>
      </p:sp>
      <p:pic>
        <p:nvPicPr>
          <p:cNvPr id="1027" name="Picture 3" descr="C:\Users\bonyar\Desktop\2012_2013_tanév\Nanotudomány előadások\ibis_mx96_door_ope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059668"/>
            <a:ext cx="3672408" cy="3175742"/>
          </a:xfrm>
          <a:prstGeom prst="rect">
            <a:avLst/>
          </a:prstGeom>
          <a:noFill/>
        </p:spPr>
      </p:pic>
      <p:sp>
        <p:nvSpPr>
          <p:cNvPr id="9" name="Szövegdoboz 8"/>
          <p:cNvSpPr txBox="1"/>
          <p:nvPr/>
        </p:nvSpPr>
        <p:spPr>
          <a:xfrm>
            <a:off x="6300192" y="593998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Ibis MX96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18CA48-4A8E-49A9-971B-83D474A3DC7A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42875" y="940718"/>
            <a:ext cx="86439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u-HU" sz="2000" b="0" dirty="0" smtClean="0"/>
              <a:t>Kiemelkedő érzékenysége mellett az SPR legnagyobb előnye a képalkotásra (</a:t>
            </a:r>
            <a:r>
              <a:rPr lang="hu-HU" sz="2000" b="0" dirty="0" err="1" smtClean="0"/>
              <a:t>imaging</a:t>
            </a:r>
            <a:r>
              <a:rPr lang="hu-HU" sz="2000" b="0" dirty="0" smtClean="0"/>
              <a:t>) való lehetőség, amivel akár 100 mérési területen is képesek vagyunk párhuzamos méréseket végezni.</a:t>
            </a:r>
            <a:endParaRPr lang="hu-HU" sz="2000" b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/>
              <a:t>1. Elméleti háttér</a:t>
            </a:r>
            <a:endParaRPr lang="hu-HU" dirty="0" smtClean="0"/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516" y="2600908"/>
            <a:ext cx="451912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2060" y="2370366"/>
            <a:ext cx="3650432" cy="2543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zövegdoboz 9"/>
          <p:cNvSpPr txBox="1"/>
          <p:nvPr/>
        </p:nvSpPr>
        <p:spPr>
          <a:xfrm>
            <a:off x="179512" y="1952836"/>
            <a:ext cx="406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</a:t>
            </a:r>
            <a:r>
              <a:rPr lang="hu-HU" dirty="0" err="1" smtClean="0"/>
              <a:t>SPRi</a:t>
            </a:r>
            <a:r>
              <a:rPr lang="hu-HU" dirty="0" smtClean="0"/>
              <a:t> (</a:t>
            </a:r>
            <a:r>
              <a:rPr lang="hu-HU" dirty="0" err="1" smtClean="0"/>
              <a:t>imaging</a:t>
            </a:r>
            <a:r>
              <a:rPr lang="hu-HU" dirty="0" smtClean="0"/>
              <a:t>) elv illusztrációja</a:t>
            </a:r>
            <a:endParaRPr lang="en-US" dirty="0"/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43508" y="4877869"/>
            <a:ext cx="86439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dirty="0" smtClean="0"/>
              <a:t>Lehetséges alkalmazási területek:</a:t>
            </a:r>
          </a:p>
          <a:p>
            <a:pPr>
              <a:buFont typeface="Wingdings" pitchFamily="2" charset="2"/>
              <a:buChar char="Ø"/>
            </a:pPr>
            <a:r>
              <a:rPr lang="hu-HU" sz="2000" b="0" dirty="0" smtClean="0"/>
              <a:t> </a:t>
            </a:r>
            <a:r>
              <a:rPr lang="hu-HU" sz="2000" b="0" dirty="0" err="1" smtClean="0"/>
              <a:t>bioérzékelők</a:t>
            </a:r>
            <a:r>
              <a:rPr lang="hu-HU" sz="2000" b="0" dirty="0" smtClean="0"/>
              <a:t> (DNS érzékelő, </a:t>
            </a:r>
            <a:r>
              <a:rPr lang="hu-HU" sz="2000" b="0" dirty="0" err="1" smtClean="0"/>
              <a:t>immunoérzékelő</a:t>
            </a:r>
            <a:r>
              <a:rPr lang="hu-HU" sz="2000" b="0" dirty="0" smtClean="0"/>
              <a:t>, fehérje érzékelő, </a:t>
            </a:r>
            <a:r>
              <a:rPr lang="hu-HU" sz="2000" b="0" dirty="0" err="1" smtClean="0"/>
              <a:t>stb</a:t>
            </a:r>
            <a:r>
              <a:rPr lang="hu-HU" sz="2000" b="0" dirty="0" smtClean="0"/>
              <a:t>),</a:t>
            </a:r>
          </a:p>
          <a:p>
            <a:pPr>
              <a:buFont typeface="Wingdings" pitchFamily="2" charset="2"/>
              <a:buChar char="Ø"/>
            </a:pPr>
            <a:r>
              <a:rPr lang="hu-HU" sz="2000" b="0" dirty="0" smtClean="0"/>
              <a:t> nehézfém ion detektálása (pl. ivóvízből),</a:t>
            </a:r>
          </a:p>
          <a:p>
            <a:pPr>
              <a:buFont typeface="Wingdings" pitchFamily="2" charset="2"/>
              <a:buChar char="Ø"/>
            </a:pPr>
            <a:r>
              <a:rPr lang="hu-HU" sz="2000" b="0" dirty="0" smtClean="0"/>
              <a:t> gázérzékelők (stb.)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5472100" y="1965030"/>
            <a:ext cx="406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szoftver kamera képe</a:t>
            </a:r>
            <a:endParaRPr lang="en-US" dirty="0"/>
          </a:p>
        </p:txBody>
      </p:sp>
      <p:cxnSp>
        <p:nvCxnSpPr>
          <p:cNvPr id="15" name="Egyenes összekötő nyíllal 14"/>
          <p:cNvCxnSpPr/>
          <p:nvPr/>
        </p:nvCxnSpPr>
        <p:spPr bwMode="auto">
          <a:xfrm>
            <a:off x="5616116" y="5034662"/>
            <a:ext cx="2376264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7" name="Szövegdoboz 16"/>
          <p:cNvSpPr txBox="1"/>
          <p:nvPr/>
        </p:nvSpPr>
        <p:spPr>
          <a:xfrm>
            <a:off x="6552220" y="4998658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1 cm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6032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églalap 12"/>
          <p:cNvSpPr>
            <a:spLocks noChangeArrowheads="1"/>
          </p:cNvSpPr>
          <p:nvPr/>
        </p:nvSpPr>
        <p:spPr bwMode="auto">
          <a:xfrm>
            <a:off x="250825" y="3621088"/>
            <a:ext cx="8497888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hu-HU"/>
              <a:t> </a:t>
            </a:r>
            <a:r>
              <a:rPr lang="hu-HU" sz="2000" b="0"/>
              <a:t>A </a:t>
            </a:r>
            <a:r>
              <a:rPr lang="hu-HU" sz="2000"/>
              <a:t>teljes visszaverődés</a:t>
            </a:r>
            <a:r>
              <a:rPr lang="hu-HU" sz="2000" b="0"/>
              <a:t> szögén belül is csökken a visszaverődött nyaláb intenzitása</a:t>
            </a:r>
          </a:p>
          <a:p>
            <a:pPr>
              <a:buFont typeface="Arial" charset="0"/>
              <a:buChar char="•"/>
            </a:pPr>
            <a:r>
              <a:rPr lang="hu-HU" sz="2000" b="0"/>
              <a:t> Először 1902-ben vették észre, magyarázat 1974-ben született</a:t>
            </a:r>
          </a:p>
          <a:p>
            <a:pPr>
              <a:buFont typeface="Arial" charset="0"/>
              <a:buChar char="•"/>
            </a:pPr>
            <a:r>
              <a:rPr lang="hu-HU" sz="2000" b="0"/>
              <a:t> Hova tűnik az energia?</a:t>
            </a:r>
          </a:p>
          <a:p>
            <a:pPr>
              <a:buFont typeface="Arial" charset="0"/>
              <a:buChar char="•"/>
            </a:pPr>
            <a:r>
              <a:rPr lang="hu-HU" sz="2000" b="0"/>
              <a:t> Ha a beeső foton </a:t>
            </a:r>
            <a:r>
              <a:rPr lang="hu-HU" sz="2000" i="1"/>
              <a:t>impulzusa</a:t>
            </a:r>
            <a:r>
              <a:rPr lang="hu-HU" sz="2000" b="0"/>
              <a:t> megegyezik a felületi elektronfelhő impulzusával, a foton energiáját felveszik a felületi elektronok</a:t>
            </a:r>
          </a:p>
          <a:p>
            <a:pPr>
              <a:buFont typeface="Arial" charset="0"/>
              <a:buChar char="•"/>
            </a:pPr>
            <a:r>
              <a:rPr lang="hu-HU" sz="2000" b="0"/>
              <a:t> Az impulzusvektor vízszintes összetevője érdekes-&gt; számít a </a:t>
            </a:r>
            <a:r>
              <a:rPr lang="hu-HU" sz="2000"/>
              <a:t>beesési szög</a:t>
            </a:r>
          </a:p>
          <a:p>
            <a:endParaRPr lang="hu-HU"/>
          </a:p>
        </p:txBody>
      </p:sp>
      <p:sp>
        <p:nvSpPr>
          <p:cNvPr id="34819" name="Dia számának helye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C5FED50-25CC-4080-A576-025DCF77A3BE}" type="slidenum">
              <a:rPr lang="en-GB" smtClean="0"/>
              <a:pPr/>
              <a:t>9</a:t>
            </a:fld>
            <a:endParaRPr lang="en-GB" smtClean="0"/>
          </a:p>
        </p:txBody>
      </p:sp>
      <p:sp>
        <p:nvSpPr>
          <p:cNvPr id="34820" name="Title 1"/>
          <p:cNvSpPr>
            <a:spLocks noGrp="1"/>
          </p:cNvSpPr>
          <p:nvPr>
            <p:ph type="title"/>
          </p:nvPr>
        </p:nvSpPr>
        <p:spPr>
          <a:xfrm>
            <a:off x="142875" y="-71438"/>
            <a:ext cx="8229600" cy="1143001"/>
          </a:xfrm>
        </p:spPr>
        <p:txBody>
          <a:bodyPr/>
          <a:lstStyle/>
          <a:p>
            <a:pPr eaLnBrk="1" hangingPunct="1"/>
            <a:r>
              <a:rPr lang="hu-HU" dirty="0" smtClean="0"/>
              <a:t>1. Elméleti háttér</a:t>
            </a:r>
          </a:p>
        </p:txBody>
      </p:sp>
      <p:sp>
        <p:nvSpPr>
          <p:cNvPr id="34821" name="TextBox 6"/>
          <p:cNvSpPr txBox="1">
            <a:spLocks noChangeArrowheads="1"/>
          </p:cNvSpPr>
          <p:nvPr/>
        </p:nvSpPr>
        <p:spPr bwMode="auto">
          <a:xfrm>
            <a:off x="142875" y="814388"/>
            <a:ext cx="8643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0" dirty="0"/>
              <a:t>A felületi plazmon rezonancia (SPR) elméleti háttere</a:t>
            </a:r>
          </a:p>
        </p:txBody>
      </p:sp>
      <p:pic>
        <p:nvPicPr>
          <p:cNvPr id="34822" name="Picture 32" descr="SPR-schem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484313"/>
            <a:ext cx="2990850" cy="1854200"/>
          </a:xfrm>
        </p:spPr>
      </p:pic>
      <p:sp>
        <p:nvSpPr>
          <p:cNvPr id="34823" name="Szövegdoboz 6"/>
          <p:cNvSpPr txBox="1">
            <a:spLocks noChangeArrowheads="1"/>
          </p:cNvSpPr>
          <p:nvPr/>
        </p:nvSpPr>
        <p:spPr bwMode="auto">
          <a:xfrm>
            <a:off x="0" y="1979613"/>
            <a:ext cx="1357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W</a:t>
            </a:r>
            <a:r>
              <a:rPr lang="hu-HU" sz="1000"/>
              <a:t>be </a:t>
            </a:r>
            <a:r>
              <a:rPr lang="hu-HU" sz="1600"/>
              <a:t>= 100%</a:t>
            </a:r>
            <a:endParaRPr lang="hu-HU"/>
          </a:p>
        </p:txBody>
      </p:sp>
      <p:sp>
        <p:nvSpPr>
          <p:cNvPr id="34824" name="Szövegdoboz 7"/>
          <p:cNvSpPr txBox="1">
            <a:spLocks noChangeArrowheads="1"/>
          </p:cNvSpPr>
          <p:nvPr/>
        </p:nvSpPr>
        <p:spPr bwMode="auto">
          <a:xfrm>
            <a:off x="2843213" y="1989138"/>
            <a:ext cx="1357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W</a:t>
            </a:r>
            <a:r>
              <a:rPr lang="hu-HU" sz="1000"/>
              <a:t>ki </a:t>
            </a:r>
            <a:r>
              <a:rPr lang="hu-HU" sz="1600"/>
              <a:t>= 5%</a:t>
            </a:r>
            <a:endParaRPr lang="hu-HU"/>
          </a:p>
        </p:txBody>
      </p:sp>
      <p:sp>
        <p:nvSpPr>
          <p:cNvPr id="34825" name="Téglalap 9"/>
          <p:cNvSpPr>
            <a:spLocks noChangeArrowheads="1"/>
          </p:cNvSpPr>
          <p:nvPr/>
        </p:nvSpPr>
        <p:spPr bwMode="auto">
          <a:xfrm>
            <a:off x="3276600" y="2708275"/>
            <a:ext cx="1050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dirty="0"/>
              <a:t>W</a:t>
            </a:r>
            <a:r>
              <a:rPr lang="hu-HU" sz="1600" baseline="-25000" dirty="0"/>
              <a:t>p</a:t>
            </a:r>
            <a:r>
              <a:rPr lang="hu-HU" sz="1600" dirty="0"/>
              <a:t>= 95%</a:t>
            </a:r>
          </a:p>
        </p:txBody>
      </p:sp>
      <p:pic>
        <p:nvPicPr>
          <p:cNvPr id="34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341438"/>
            <a:ext cx="3998912" cy="222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-téma">
  <a:themeElements>
    <a:clrScheme name="3_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-t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3_Office-téma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3_Office-téma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10912</TotalTime>
  <Words>2656</Words>
  <Application>Microsoft Office PowerPoint</Application>
  <PresentationFormat>Diavetítés a képernyőre (4:3 oldalarány)</PresentationFormat>
  <Paragraphs>477</Paragraphs>
  <Slides>47</Slides>
  <Notes>12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47</vt:i4>
      </vt:variant>
    </vt:vector>
  </HeadingPairs>
  <TitlesOfParts>
    <vt:vector size="52" baseType="lpstr">
      <vt:lpstr>Arial</vt:lpstr>
      <vt:lpstr>Calibri</vt:lpstr>
      <vt:lpstr>Symbol</vt:lpstr>
      <vt:lpstr>Wingdings</vt:lpstr>
      <vt:lpstr>3_Office-téma</vt:lpstr>
      <vt:lpstr>Bioérzékelők, Felületi plazmon rezonanciás képalkotás (SPRi) </vt:lpstr>
      <vt:lpstr>Áttekintés</vt:lpstr>
      <vt:lpstr>0. Bevezetés - Bioérzékelők</vt:lpstr>
      <vt:lpstr>0. Bevezetés - Bioérzékelők</vt:lpstr>
      <vt:lpstr>0. Bevezetés - Bioérzékelők</vt:lpstr>
      <vt:lpstr>0. Bevezetés - Bioérzékelők</vt:lpstr>
      <vt:lpstr>1. Elméleti háttér</vt:lpstr>
      <vt:lpstr>1. Elméleti háttér</vt:lpstr>
      <vt:lpstr>1. Elméleti háttér</vt:lpstr>
      <vt:lpstr>1. Elméleti háttér</vt:lpstr>
      <vt:lpstr>1. Elméleti háttér</vt:lpstr>
      <vt:lpstr>1. Elméleti háttér</vt:lpstr>
      <vt:lpstr>1. Elméleti háttér</vt:lpstr>
      <vt:lpstr>1. Elméleti háttér</vt:lpstr>
      <vt:lpstr>1. Elméleti háttér</vt:lpstr>
      <vt:lpstr>1. Elméleti háttér</vt:lpstr>
      <vt:lpstr>1. Elméleti háttér</vt:lpstr>
      <vt:lpstr>1. Elméleti háttér</vt:lpstr>
      <vt:lpstr>1. Elméleti háttér</vt:lpstr>
      <vt:lpstr>1. Elméleti háttér</vt:lpstr>
      <vt:lpstr>1. Elméleti háttér</vt:lpstr>
      <vt:lpstr>2. Lokalizált SPR</vt:lpstr>
      <vt:lpstr>2. Lokalizált SPR</vt:lpstr>
      <vt:lpstr>2. Lokalizált SPR</vt:lpstr>
      <vt:lpstr>2. Lokalizált SPR</vt:lpstr>
      <vt:lpstr>2. Lokalizált SPR</vt:lpstr>
      <vt:lpstr>2. Lokalizált SPR</vt:lpstr>
      <vt:lpstr>2. Lokalizált SPR</vt:lpstr>
      <vt:lpstr>2. Lokalizált SPR</vt:lpstr>
      <vt:lpstr>2. Lokalizált SPR</vt:lpstr>
      <vt:lpstr>3. SPRi berendezés</vt:lpstr>
      <vt:lpstr>3. SPRi berendezés</vt:lpstr>
      <vt:lpstr>3. SPRi berendezés</vt:lpstr>
      <vt:lpstr>3. SPRi berendezés</vt:lpstr>
      <vt:lpstr>3. SPRi berendezés</vt:lpstr>
      <vt:lpstr>3. SPRi berendezés</vt:lpstr>
      <vt:lpstr>PowerPoint bemutató</vt:lpstr>
      <vt:lpstr>3. SPRi berendezés</vt:lpstr>
      <vt:lpstr>3. SPRi berendezés</vt:lpstr>
      <vt:lpstr>4. HCR – alkalmazási példa</vt:lpstr>
      <vt:lpstr>4. HCR – alkalmazási példa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BME-ETT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BME-ETT intro</dc:title>
  <dc:creator>Balogh</dc:creator>
  <cp:lastModifiedBy>Bonyar</cp:lastModifiedBy>
  <cp:revision>602</cp:revision>
  <dcterms:created xsi:type="dcterms:W3CDTF">2002-04-01T22:55:41Z</dcterms:created>
  <dcterms:modified xsi:type="dcterms:W3CDTF">2015-04-22T14:48:33Z</dcterms:modified>
</cp:coreProperties>
</file>