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325" r:id="rId2"/>
    <p:sldId id="339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398" r:id="rId12"/>
    <p:sldId id="399" r:id="rId13"/>
    <p:sldId id="400" r:id="rId14"/>
    <p:sldId id="418" r:id="rId15"/>
    <p:sldId id="419" r:id="rId16"/>
    <p:sldId id="420" r:id="rId17"/>
    <p:sldId id="340" r:id="rId18"/>
    <p:sldId id="390" r:id="rId19"/>
    <p:sldId id="344" r:id="rId20"/>
    <p:sldId id="345" r:id="rId21"/>
    <p:sldId id="401" r:id="rId22"/>
    <p:sldId id="402" r:id="rId23"/>
    <p:sldId id="421" r:id="rId24"/>
    <p:sldId id="347" r:id="rId25"/>
    <p:sldId id="348" r:id="rId26"/>
    <p:sldId id="349" r:id="rId27"/>
    <p:sldId id="417" r:id="rId28"/>
    <p:sldId id="414" r:id="rId29"/>
    <p:sldId id="415" r:id="rId30"/>
    <p:sldId id="416" r:id="rId31"/>
    <p:sldId id="350" r:id="rId32"/>
    <p:sldId id="351" r:id="rId33"/>
    <p:sldId id="352" r:id="rId34"/>
    <p:sldId id="353" r:id="rId35"/>
    <p:sldId id="354" r:id="rId36"/>
    <p:sldId id="412" r:id="rId37"/>
    <p:sldId id="413" r:id="rId38"/>
    <p:sldId id="424" r:id="rId39"/>
    <p:sldId id="422" r:id="rId40"/>
    <p:sldId id="405" r:id="rId41"/>
    <p:sldId id="406" r:id="rId42"/>
    <p:sldId id="423" r:id="rId43"/>
    <p:sldId id="407" r:id="rId44"/>
    <p:sldId id="408" r:id="rId45"/>
    <p:sldId id="409" r:id="rId46"/>
    <p:sldId id="411" r:id="rId47"/>
    <p:sldId id="434" r:id="rId48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BFFD40"/>
    <a:srgbClr val="298B28"/>
    <a:srgbClr val="990033"/>
    <a:srgbClr val="F999E0"/>
    <a:srgbClr val="900028"/>
    <a:srgbClr val="068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3011" autoAdjust="0"/>
  </p:normalViewPr>
  <p:slideViewPr>
    <p:cSldViewPr>
      <p:cViewPr varScale="1">
        <p:scale>
          <a:sx n="86" d="100"/>
          <a:sy n="86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fld id="{9F7C3354-3643-4713-877F-0269F3E800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62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fld id="{55AC019B-5B6B-4659-A1E1-25A7E030EE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075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95529-19F0-4758-9438-F955B655EE7D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3327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A rajzon lévő antitestek helyett lehet biotinilált DNS-t is használni.</a:t>
            </a:r>
          </a:p>
          <a:p>
            <a:r>
              <a:rPr lang="hu-HU" smtClean="0"/>
              <a:t>A módszer előnye, hogy a felület könnyebben regenerálható, mert a biotin-avidin kötés könnyebben felszakítható, mint a kén arany kovalens kötés.</a:t>
            </a:r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279CC-ED26-4754-88D0-CB6E04D37464}" type="slidenum">
              <a:rPr lang="hu-HU" smtClean="0"/>
              <a:pPr/>
              <a:t>27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737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avidin-biotin complex is the strongest known non-covalent interaction (K</a:t>
            </a:r>
            <a:r>
              <a:rPr lang="en-US" baseline="-25000" smtClean="0"/>
              <a:t>d</a:t>
            </a:r>
            <a:r>
              <a:rPr lang="en-US" smtClean="0"/>
              <a:t> = 10</a:t>
            </a:r>
            <a:r>
              <a:rPr lang="en-US" baseline="30000" smtClean="0"/>
              <a:t>-15</a:t>
            </a:r>
            <a:r>
              <a:rPr lang="en-US" smtClean="0"/>
              <a:t>M) between a protein and ligand</a:t>
            </a:r>
            <a:r>
              <a:rPr lang="hu-HU" smtClean="0"/>
              <a:t> !!!</a:t>
            </a:r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95A67-56E6-4142-9D91-B1E24E0B83BD}" type="slidenum">
              <a:rPr lang="hu-HU" smtClean="0"/>
              <a:pPr/>
              <a:t>28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42474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FSO: full scale output</a:t>
            </a:r>
            <a:endParaRPr lang="en-GB" smtClean="0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D1A16-DE40-44D3-9DD6-95F78BD5342B}" type="slidenum">
              <a:rPr lang="hu-HU" smtClean="0"/>
              <a:pPr/>
              <a:t>5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31236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99001-D553-419D-9ADC-BAA2313847B2}" type="slidenum">
              <a:rPr lang="hu-HU" smtClean="0"/>
              <a:pPr/>
              <a:t>6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74673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3A10F-3172-436D-8AAC-43C9AFA750F2}" type="slidenum">
              <a:rPr lang="hu-HU" smtClean="0"/>
              <a:pPr/>
              <a:t>7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36473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BC9B1-5B78-41F8-8595-F13DB7B68D89}" type="slidenum">
              <a:rPr lang="hu-HU" smtClean="0"/>
              <a:pPr/>
              <a:t>8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51580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E02D1-A3AB-423E-AC69-C6C9AAB080EA}" type="slidenum">
              <a:rPr lang="hu-HU" smtClean="0"/>
              <a:pPr/>
              <a:t>9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21519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73C0C-3D20-43FE-8431-0A75A727F39B}" type="slidenum">
              <a:rPr lang="hu-HU" smtClean="0"/>
              <a:pPr/>
              <a:t>11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634469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SensEdu – DNA chip, példa a fluoreszcens jelölésre, kiértékelésre</a:t>
            </a:r>
            <a:endParaRPr lang="en-GB" smtClean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856C1-D85B-4670-8B15-6E762093B20E}" type="slidenum">
              <a:rPr lang="hu-HU" smtClean="0"/>
              <a:pPr/>
              <a:t>12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00391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Szekvenciális vagy ko-immobilzáció is</a:t>
            </a:r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F9ADE-D276-4AF6-BC60-1A556D4D5F77}" type="slidenum">
              <a:rPr lang="hu-HU" smtClean="0"/>
              <a:pPr/>
              <a:t>25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89973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171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1438" y="0"/>
            <a:ext cx="2032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1888" y="322263"/>
            <a:ext cx="1778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9"/>
          <p:cNvSpPr txBox="1"/>
          <p:nvPr userDrawn="1"/>
        </p:nvSpPr>
        <p:spPr>
          <a:xfrm>
            <a:off x="2987675" y="5929313"/>
            <a:ext cx="5942013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500" b="0"/>
              <a:t>BUDAPEST UNIVERSITY OF TECHNOLOGY AND ECONOMICS</a:t>
            </a:r>
          </a:p>
          <a:p>
            <a:pPr algn="r">
              <a:defRPr/>
            </a:pPr>
            <a:r>
              <a:rPr lang="en-GB" sz="1500" b="0"/>
              <a:t>DEPARTMENT OF ELECTRONICS TECHNOLOGY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856288"/>
            <a:ext cx="24288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Cím helye 1"/>
          <p:cNvSpPr>
            <a:spLocks noGrp="1"/>
          </p:cNvSpPr>
          <p:nvPr>
            <p:ph type="ctrTitle"/>
          </p:nvPr>
        </p:nvSpPr>
        <p:spPr>
          <a:xfrm>
            <a:off x="941388" y="2071688"/>
            <a:ext cx="7053262" cy="1470025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GB"/>
              <a:t>MINTACÍM SZERKESZTÉSE</a:t>
            </a:r>
          </a:p>
        </p:txBody>
      </p:sp>
      <p:sp>
        <p:nvSpPr>
          <p:cNvPr id="71688" name="Szöveg helye 2"/>
          <p:cNvSpPr>
            <a:spLocks noGrp="1"/>
          </p:cNvSpPr>
          <p:nvPr>
            <p:ph type="subTitle" idx="1"/>
          </p:nvPr>
        </p:nvSpPr>
        <p:spPr>
          <a:xfrm>
            <a:off x="941388" y="3684588"/>
            <a:ext cx="7053262" cy="1752600"/>
          </a:xfrm>
        </p:spPr>
        <p:txBody>
          <a:bodyPr/>
          <a:lstStyle>
            <a:lvl1pPr marL="0" indent="0">
              <a:buFont typeface="Arial" charset="0"/>
              <a:buNone/>
              <a:defRPr sz="2100"/>
            </a:lvl1pPr>
          </a:lstStyle>
          <a:p>
            <a:r>
              <a:rPr lang="en-GB"/>
              <a:t>Alcím mintájának szerkesztése</a:t>
            </a: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6D16-C21F-441B-A672-704B0BE8C0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C1B7-A074-4BA4-903F-E93E961143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F311-5CFF-4AD8-8EDD-4C08504C1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1494-D262-410A-8BB4-43C7ABD64F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6A2C-506C-4CA0-9BA1-CBADE1AA6C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63E5-2E70-4D76-9EE4-ADBFC8BDF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F6E0-C87D-4FE4-B983-1061AB63B6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3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5E23-68DC-4FFE-9BED-BAF6538D5C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C4AD-547F-4295-BDD3-F7AFC969CE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683A-0161-4E80-B888-B55B6D796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Logo BMEET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913" y="6362700"/>
            <a:ext cx="15509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64613" y="0"/>
            <a:ext cx="1793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63025" y="3000375"/>
            <a:ext cx="1809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MINTACÍM SZERKESZTÉSE</a:t>
            </a:r>
          </a:p>
        </p:txBody>
      </p:sp>
      <p:sp>
        <p:nvSpPr>
          <p:cNvPr id="6150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Mintaszöveg szerkesztése</a:t>
            </a:r>
          </a:p>
          <a:p>
            <a:pPr lvl="1"/>
            <a:r>
              <a:rPr lang="en-GB" smtClean="0"/>
              <a:t>Második szint</a:t>
            </a:r>
          </a:p>
          <a:p>
            <a:pPr lvl="2"/>
            <a:r>
              <a:rPr lang="en-GB" smtClean="0"/>
              <a:t>Harmadik szint</a:t>
            </a:r>
          </a:p>
          <a:p>
            <a:pPr lvl="3"/>
            <a:r>
              <a:rPr lang="en-GB" smtClean="0"/>
              <a:t>Negyedik szint</a:t>
            </a:r>
          </a:p>
          <a:p>
            <a:pPr lvl="4"/>
            <a:r>
              <a:rPr lang="en-GB" smtClean="0"/>
              <a:t>Ötödik szint</a:t>
            </a:r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571750" y="6381750"/>
            <a:ext cx="4071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59595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Nézet -&gt; Élőfej és élőláb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345363" y="6386513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595959"/>
                </a:solidFill>
                <a:cs typeface="Arial" charset="0"/>
              </a:defRPr>
            </a:lvl1pPr>
          </a:lstStyle>
          <a:p>
            <a:pPr>
              <a:defRPr/>
            </a:pPr>
            <a:fld id="{676F00B7-5D0B-4025-83E2-344C86BEAD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0666" name="Rectangle 10"/>
          <p:cNvSpPr>
            <a:spLocks noChangeArrowheads="1"/>
          </p:cNvSpPr>
          <p:nvPr userDrawn="1"/>
        </p:nvSpPr>
        <p:spPr bwMode="auto">
          <a:xfrm>
            <a:off x="8443913" y="6386513"/>
            <a:ext cx="43021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400" b="0" dirty="0" smtClean="0">
                <a:solidFill>
                  <a:srgbClr val="595959"/>
                </a:solidFill>
                <a:cs typeface="Arial" charset="0"/>
              </a:rPr>
              <a:t>/</a:t>
            </a:r>
            <a:r>
              <a:rPr lang="hu-HU" sz="1400" b="0" dirty="0" smtClean="0">
                <a:solidFill>
                  <a:srgbClr val="595959"/>
                </a:solidFill>
                <a:cs typeface="Arial" charset="0"/>
              </a:rPr>
              <a:t>47</a:t>
            </a:r>
            <a:endParaRPr lang="hu-HU" sz="1400" b="0" dirty="0">
              <a:solidFill>
                <a:srgbClr val="595959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>
          <a:solidFill>
            <a:srgbClr val="1E1E1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1E1E1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1E1E1E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nyar@ett.bme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dns_chip.exe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lsbu.ac.uk/biology/enztech/immethod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3.emf"/><Relationship Id="rId4" Type="http://schemas.openxmlformats.org/officeDocument/2006/relationships/oleObject" Target="../embeddings/Microsoft_Word_97-2003_dokumentum1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4.emf"/><Relationship Id="rId4" Type="http://schemas.openxmlformats.org/officeDocument/2006/relationships/oleObject" Target="../embeddings/Microsoft_Word_97-2003_dokumentum2.doc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Word_97-2003_dokumentum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5.emf"/><Relationship Id="rId4" Type="http://schemas.openxmlformats.org/officeDocument/2006/relationships/oleObject" Target="../embeddings/Microsoft_Word_97-2003_dokumentum3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7.emf"/><Relationship Id="rId4" Type="http://schemas.openxmlformats.org/officeDocument/2006/relationships/oleObject" Target="../embeddings/Microsoft_Word_97-2003_dokumentum5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8.emf"/><Relationship Id="rId4" Type="http://schemas.openxmlformats.org/officeDocument/2006/relationships/oleObject" Target="../embeddings/Microsoft_Word_97-2003_dokumentum6.doc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hyperlink" Target="surface_plasmon.exe" TargetMode="Externa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/>
          </p:cNvSpPr>
          <p:nvPr>
            <p:ph type="ctrTitle"/>
          </p:nvPr>
        </p:nvSpPr>
        <p:spPr>
          <a:xfrm>
            <a:off x="468313" y="1989138"/>
            <a:ext cx="8207375" cy="1470025"/>
          </a:xfrm>
        </p:spPr>
        <p:txBody>
          <a:bodyPr/>
          <a:lstStyle/>
          <a:p>
            <a:pPr eaLnBrk="1" hangingPunct="1"/>
            <a:r>
              <a:rPr lang="hu-HU" b="1" dirty="0" smtClean="0"/>
              <a:t>Önszerveződő rendszerek és </a:t>
            </a:r>
            <a:r>
              <a:rPr lang="hu-HU" b="1" dirty="0" err="1" smtClean="0"/>
              <a:t>bioérzékelők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b="1" dirty="0" smtClean="0"/>
          </a:p>
        </p:txBody>
      </p:sp>
      <p:sp>
        <p:nvSpPr>
          <p:cNvPr id="8195" name="Rectangle 14"/>
          <p:cNvSpPr>
            <a:spLocks noGrp="1"/>
          </p:cNvSpPr>
          <p:nvPr>
            <p:ph type="subTitle" idx="1"/>
          </p:nvPr>
        </p:nvSpPr>
        <p:spPr>
          <a:xfrm>
            <a:off x="542925" y="3933825"/>
            <a:ext cx="7053263" cy="1752600"/>
          </a:xfrm>
        </p:spPr>
        <p:txBody>
          <a:bodyPr/>
          <a:lstStyle/>
          <a:p>
            <a:pPr eaLnBrk="1" hangingPunct="1"/>
            <a:r>
              <a:rPr lang="hu-HU" dirty="0" smtClean="0"/>
              <a:t>Dr. Bonyár Attila</a:t>
            </a:r>
          </a:p>
          <a:p>
            <a:pPr eaLnBrk="1" hangingPunct="1"/>
            <a:r>
              <a:rPr lang="hu-HU" sz="1600" dirty="0" err="1" smtClean="0">
                <a:hlinkClick r:id="rId3"/>
              </a:rPr>
              <a:t>bonyar</a:t>
            </a:r>
            <a:r>
              <a:rPr lang="hu-HU" sz="1600" dirty="0" smtClean="0">
                <a:hlinkClick r:id="rId3"/>
              </a:rPr>
              <a:t>@</a:t>
            </a:r>
            <a:r>
              <a:rPr lang="hu-HU" sz="1600" dirty="0" err="1" smtClean="0">
                <a:hlinkClick r:id="rId3"/>
              </a:rPr>
              <a:t>ett.bme.hu</a:t>
            </a:r>
            <a:endParaRPr lang="hu-HU" sz="1600" dirty="0" smtClean="0"/>
          </a:p>
          <a:p>
            <a:pPr eaLnBrk="1" hangingPunct="1"/>
            <a:endParaRPr lang="hu-HU" sz="1600" dirty="0" smtClean="0"/>
          </a:p>
          <a:p>
            <a:pPr eaLnBrk="1" hangingPunct="1"/>
            <a:r>
              <a:rPr lang="hu-HU" sz="1800" dirty="0" smtClean="0"/>
              <a:t>Budapest, </a:t>
            </a:r>
            <a:r>
              <a:rPr lang="hu-HU" sz="1800" dirty="0" smtClean="0"/>
              <a:t>2015.05.11.</a:t>
            </a:r>
            <a:endParaRPr lang="hu-H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2BDFDF-8D2D-45D4-B108-0CD20EAB72F6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74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Analitikai alapfogalmak</a:t>
            </a:r>
          </a:p>
        </p:txBody>
      </p:sp>
      <p:sp>
        <p:nvSpPr>
          <p:cNvPr id="17412" name="Szövegdoboz 6"/>
          <p:cNvSpPr txBox="1">
            <a:spLocks noChangeArrowheads="1"/>
          </p:cNvSpPr>
          <p:nvPr/>
        </p:nvSpPr>
        <p:spPr bwMode="auto">
          <a:xfrm>
            <a:off x="468313" y="1196975"/>
            <a:ext cx="669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Anscombe's quartet - 1973 </a:t>
            </a:r>
            <a:r>
              <a:rPr lang="hu-HU" b="0"/>
              <a:t>(forrás: Wikipedia)</a:t>
            </a:r>
          </a:p>
        </p:txBody>
      </p:sp>
      <p:pic>
        <p:nvPicPr>
          <p:cNvPr id="17413" name="Picture 2" descr="C:\Documents and Settings\lukacs\Asztal\800px-Anscombe's_quartet_3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725" y="1916113"/>
            <a:ext cx="5795963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250825" y="2349500"/>
            <a:ext cx="25209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latin typeface="+mj-lt"/>
              </a:rPr>
              <a:t>Azonos paraméterek:</a:t>
            </a:r>
          </a:p>
          <a:p>
            <a:pPr>
              <a:defRPr/>
            </a:pPr>
            <a:endParaRPr lang="hu-HU" dirty="0">
              <a:latin typeface="+mj-lt"/>
            </a:endParaRPr>
          </a:p>
          <a:p>
            <a:pPr>
              <a:defRPr/>
            </a:pPr>
            <a:r>
              <a:rPr lang="hu-HU" dirty="0">
                <a:latin typeface="Symbol" pitchFamily="18" charset="2"/>
              </a:rPr>
              <a:t>m(</a:t>
            </a:r>
            <a:r>
              <a:rPr lang="hu-HU" dirty="0"/>
              <a:t>x) = </a:t>
            </a:r>
            <a:r>
              <a:rPr lang="hu-HU" b="0" dirty="0"/>
              <a:t>9</a:t>
            </a:r>
          </a:p>
          <a:p>
            <a:pPr>
              <a:defRPr/>
            </a:pPr>
            <a:r>
              <a:rPr lang="hu-HU" dirty="0"/>
              <a:t>Var(x) = </a:t>
            </a:r>
            <a:r>
              <a:rPr lang="hu-HU" b="0" dirty="0"/>
              <a:t>11</a:t>
            </a:r>
          </a:p>
          <a:p>
            <a:pPr>
              <a:defRPr/>
            </a:pPr>
            <a:r>
              <a:rPr lang="hu-HU" dirty="0">
                <a:latin typeface="Symbol" pitchFamily="18" charset="2"/>
              </a:rPr>
              <a:t>m(</a:t>
            </a:r>
            <a:r>
              <a:rPr lang="hu-HU" dirty="0"/>
              <a:t>y) = </a:t>
            </a:r>
            <a:r>
              <a:rPr lang="hu-HU" b="0" dirty="0"/>
              <a:t>7.50</a:t>
            </a:r>
          </a:p>
          <a:p>
            <a:pPr>
              <a:defRPr/>
            </a:pPr>
            <a:r>
              <a:rPr lang="hu-HU" dirty="0"/>
              <a:t>Var(y) = </a:t>
            </a:r>
            <a:r>
              <a:rPr lang="hu-HU" b="0" dirty="0"/>
              <a:t>4.122-4.127</a:t>
            </a:r>
          </a:p>
          <a:p>
            <a:pPr>
              <a:defRPr/>
            </a:pPr>
            <a:r>
              <a:rPr lang="hu-HU" dirty="0" err="1"/>
              <a:t>Corr</a:t>
            </a:r>
            <a:r>
              <a:rPr lang="hu-HU" b="0" dirty="0"/>
              <a:t> = 0.816</a:t>
            </a:r>
          </a:p>
          <a:p>
            <a:pPr>
              <a:defRPr/>
            </a:pPr>
            <a:endParaRPr lang="hu-HU" b="0" dirty="0"/>
          </a:p>
          <a:p>
            <a:pPr>
              <a:defRPr/>
            </a:pPr>
            <a:r>
              <a:rPr lang="hu-HU" dirty="0" err="1"/>
              <a:t>Linear</a:t>
            </a:r>
            <a:r>
              <a:rPr lang="hu-HU" dirty="0"/>
              <a:t> </a:t>
            </a:r>
            <a:r>
              <a:rPr lang="hu-HU" dirty="0" err="1"/>
              <a:t>regression</a:t>
            </a:r>
            <a:r>
              <a:rPr lang="hu-HU" b="0" dirty="0"/>
              <a:t>:</a:t>
            </a:r>
          </a:p>
          <a:p>
            <a:pPr>
              <a:defRPr/>
            </a:pPr>
            <a:r>
              <a:rPr lang="hu-HU" b="0" dirty="0"/>
              <a:t>y= 3.00 + 0.500x</a:t>
            </a:r>
            <a:endParaRPr 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CC3E38-B8DD-4969-9ADD-0851623EEFA5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1. Bevezetés - Bioérzékelők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2875" y="836613"/>
            <a:ext cx="8643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Bioérzékelők</a:t>
            </a:r>
          </a:p>
          <a:p>
            <a:pPr>
              <a:buFont typeface="Wingdings" pitchFamily="2" charset="2"/>
              <a:buChar char="Ø"/>
            </a:pPr>
            <a:r>
              <a:rPr lang="hu-HU" b="0"/>
              <a:t> természetben előforduló „kulcs-zár” bekötődési mechanizmusok</a:t>
            </a:r>
          </a:p>
          <a:p>
            <a:pPr>
              <a:buFont typeface="Wingdings" pitchFamily="2" charset="2"/>
              <a:buChar char="Ø"/>
            </a:pPr>
            <a:r>
              <a:rPr lang="hu-HU" b="0"/>
              <a:t> szelektivitás -&gt; komplex mintában is helyes az eredmény (pl. vér, nyál)</a:t>
            </a:r>
          </a:p>
        </p:txBody>
      </p:sp>
      <p:grpSp>
        <p:nvGrpSpPr>
          <p:cNvPr id="18437" name="Group 11"/>
          <p:cNvGrpSpPr>
            <a:grpSpLocks/>
          </p:cNvGrpSpPr>
          <p:nvPr/>
        </p:nvGrpSpPr>
        <p:grpSpPr bwMode="auto">
          <a:xfrm>
            <a:off x="1066800" y="1804988"/>
            <a:ext cx="5848350" cy="1552575"/>
            <a:chOff x="1396" y="10370"/>
            <a:chExt cx="9210" cy="2445"/>
          </a:xfrm>
        </p:grpSpPr>
        <p:sp>
          <p:nvSpPr>
            <p:cNvPr id="18456" name="Text Box 12"/>
            <p:cNvSpPr txBox="1">
              <a:spLocks noChangeArrowheads="1"/>
            </p:cNvSpPr>
            <p:nvPr/>
          </p:nvSpPr>
          <p:spPr bwMode="auto">
            <a:xfrm>
              <a:off x="5195" y="10370"/>
              <a:ext cx="1754" cy="4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hu-HU" sz="1200" b="0">
                  <a:cs typeface="Arial" charset="0"/>
                </a:rPr>
                <a:t>bioérzékelők</a:t>
              </a:r>
              <a:endParaRPr lang="hu-HU">
                <a:cs typeface="Arial" charset="0"/>
              </a:endParaRPr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7298" y="11170"/>
              <a:ext cx="2453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hu-HU" sz="1100" b="0">
                  <a:cs typeface="Arial" charset="0"/>
                </a:rPr>
                <a:t>reaktív bioérzékelők</a:t>
              </a:r>
              <a:endParaRPr lang="hu-HU">
                <a:cs typeface="Arial" charset="0"/>
              </a:endParaRPr>
            </a:p>
          </p:txBody>
        </p:sp>
        <p:sp>
          <p:nvSpPr>
            <p:cNvPr id="18458" name="Text Box 14"/>
            <p:cNvSpPr txBox="1">
              <a:spLocks noChangeArrowheads="1"/>
            </p:cNvSpPr>
            <p:nvPr/>
          </p:nvSpPr>
          <p:spPr bwMode="auto">
            <a:xfrm>
              <a:off x="2431" y="11194"/>
              <a:ext cx="2471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hu-HU" sz="1100" b="0">
                  <a:cs typeface="Arial" charset="0"/>
                </a:rPr>
                <a:t>affinitás bioérzékelők</a:t>
              </a:r>
              <a:endParaRPr lang="hu-HU">
                <a:cs typeface="Arial" charset="0"/>
              </a:endParaRPr>
            </a:p>
          </p:txBody>
        </p:sp>
        <p:sp>
          <p:nvSpPr>
            <p:cNvPr id="18459" name="Text Box 15"/>
            <p:cNvSpPr txBox="1">
              <a:spLocks noChangeArrowheads="1"/>
            </p:cNvSpPr>
            <p:nvPr/>
          </p:nvSpPr>
          <p:spPr bwMode="auto">
            <a:xfrm>
              <a:off x="3947" y="12130"/>
              <a:ext cx="1540" cy="6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hu-HU" sz="1100" b="0">
                  <a:cs typeface="Arial" charset="0"/>
                </a:rPr>
                <a:t>nukleotid-szenzorok</a:t>
              </a:r>
              <a:endParaRPr lang="hu-HU">
                <a:cs typeface="Arial" charset="0"/>
              </a:endParaRPr>
            </a:p>
          </p:txBody>
        </p:sp>
        <p:sp>
          <p:nvSpPr>
            <p:cNvPr id="18460" name="Text Box 16"/>
            <p:cNvSpPr txBox="1">
              <a:spLocks noChangeArrowheads="1"/>
            </p:cNvSpPr>
            <p:nvPr/>
          </p:nvSpPr>
          <p:spPr bwMode="auto">
            <a:xfrm>
              <a:off x="6435" y="12116"/>
              <a:ext cx="1660" cy="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hu-HU" sz="1100" b="0">
                  <a:cs typeface="Arial" charset="0"/>
                </a:rPr>
                <a:t>biokatalitikus érzékelők</a:t>
              </a:r>
              <a:endParaRPr lang="hu-HU">
                <a:cs typeface="Arial" charset="0"/>
              </a:endParaRPr>
            </a:p>
          </p:txBody>
        </p:sp>
        <p:sp>
          <p:nvSpPr>
            <p:cNvPr id="18461" name="Text Box 17"/>
            <p:cNvSpPr txBox="1">
              <a:spLocks noChangeArrowheads="1"/>
            </p:cNvSpPr>
            <p:nvPr/>
          </p:nvSpPr>
          <p:spPr bwMode="auto">
            <a:xfrm>
              <a:off x="1396" y="12130"/>
              <a:ext cx="1641" cy="6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hu-HU" sz="1100" b="0">
                  <a:latin typeface="Calibri" pitchFamily="34" charset="0"/>
                </a:rPr>
                <a:t>i</a:t>
              </a:r>
              <a:r>
                <a:rPr lang="hu-HU" sz="1100" b="0">
                  <a:cs typeface="Arial" charset="0"/>
                </a:rPr>
                <a:t>mmuno-szenzorok</a:t>
              </a:r>
              <a:endParaRPr lang="hu-HU">
                <a:cs typeface="Arial" charset="0"/>
              </a:endParaRPr>
            </a:p>
          </p:txBody>
        </p:sp>
        <p:sp>
          <p:nvSpPr>
            <p:cNvPr id="18462" name="Text Box 18"/>
            <p:cNvSpPr txBox="1">
              <a:spLocks noChangeArrowheads="1"/>
            </p:cNvSpPr>
            <p:nvPr/>
          </p:nvSpPr>
          <p:spPr bwMode="auto">
            <a:xfrm>
              <a:off x="8427" y="12108"/>
              <a:ext cx="2179" cy="7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hu-HU" sz="1100" b="0">
                  <a:cs typeface="Arial" charset="0"/>
                </a:rPr>
                <a:t>élő sejt alapú bioszenzorok</a:t>
              </a:r>
              <a:endParaRPr lang="hu-HU">
                <a:cs typeface="Arial" charset="0"/>
              </a:endParaRPr>
            </a:p>
          </p:txBody>
        </p:sp>
        <p:cxnSp>
          <p:nvCxnSpPr>
            <p:cNvPr id="18463" name="AutoShape 19"/>
            <p:cNvCxnSpPr>
              <a:cxnSpLocks noChangeShapeType="1"/>
            </p:cNvCxnSpPr>
            <p:nvPr/>
          </p:nvCxnSpPr>
          <p:spPr bwMode="auto">
            <a:xfrm>
              <a:off x="6322" y="10858"/>
              <a:ext cx="862" cy="43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4" name="AutoShape 20"/>
            <p:cNvCxnSpPr>
              <a:cxnSpLocks noChangeShapeType="1"/>
            </p:cNvCxnSpPr>
            <p:nvPr/>
          </p:nvCxnSpPr>
          <p:spPr bwMode="auto">
            <a:xfrm>
              <a:off x="8881" y="11715"/>
              <a:ext cx="471" cy="29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5" name="AutoShape 21"/>
            <p:cNvCxnSpPr>
              <a:cxnSpLocks noChangeShapeType="1"/>
            </p:cNvCxnSpPr>
            <p:nvPr/>
          </p:nvCxnSpPr>
          <p:spPr bwMode="auto">
            <a:xfrm flipH="1">
              <a:off x="7734" y="11715"/>
              <a:ext cx="491" cy="32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6" name="AutoShape 22"/>
            <p:cNvCxnSpPr>
              <a:cxnSpLocks noChangeShapeType="1"/>
            </p:cNvCxnSpPr>
            <p:nvPr/>
          </p:nvCxnSpPr>
          <p:spPr bwMode="auto">
            <a:xfrm flipH="1">
              <a:off x="4968" y="10874"/>
              <a:ext cx="906" cy="45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7" name="AutoShape 23"/>
            <p:cNvCxnSpPr>
              <a:cxnSpLocks noChangeShapeType="1"/>
            </p:cNvCxnSpPr>
            <p:nvPr/>
          </p:nvCxnSpPr>
          <p:spPr bwMode="auto">
            <a:xfrm>
              <a:off x="3810" y="11715"/>
              <a:ext cx="471" cy="29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8" name="AutoShape 24"/>
            <p:cNvCxnSpPr>
              <a:cxnSpLocks noChangeShapeType="1"/>
            </p:cNvCxnSpPr>
            <p:nvPr/>
          </p:nvCxnSpPr>
          <p:spPr bwMode="auto">
            <a:xfrm flipH="1">
              <a:off x="2663" y="11715"/>
              <a:ext cx="491" cy="32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18438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508500"/>
            <a:ext cx="12096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Szövegdoboz 26"/>
          <p:cNvSpPr txBox="1">
            <a:spLocks noChangeArrowheads="1"/>
          </p:cNvSpPr>
          <p:nvPr/>
        </p:nvSpPr>
        <p:spPr bwMode="auto">
          <a:xfrm>
            <a:off x="3059113" y="3789363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/>
              <a:t>szubsztrát</a:t>
            </a:r>
            <a:endParaRPr lang="en-GB" sz="1400"/>
          </a:p>
        </p:txBody>
      </p:sp>
      <p:cxnSp>
        <p:nvCxnSpPr>
          <p:cNvPr id="18440" name="Egyenes összekötő nyíllal 27"/>
          <p:cNvCxnSpPr>
            <a:cxnSpLocks noChangeShapeType="1"/>
          </p:cNvCxnSpPr>
          <p:nvPr/>
        </p:nvCxnSpPr>
        <p:spPr bwMode="auto">
          <a:xfrm rot="5400000">
            <a:off x="3382963" y="4257675"/>
            <a:ext cx="360362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41" name="Szövegdoboz 31"/>
          <p:cNvSpPr txBox="1">
            <a:spLocks noChangeArrowheads="1"/>
          </p:cNvSpPr>
          <p:nvPr/>
        </p:nvSpPr>
        <p:spPr bwMode="auto">
          <a:xfrm>
            <a:off x="2916238" y="6237288"/>
            <a:ext cx="1439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/>
              <a:t>enzim</a:t>
            </a:r>
            <a:endParaRPr lang="en-GB" sz="1400"/>
          </a:p>
        </p:txBody>
      </p:sp>
      <p:cxnSp>
        <p:nvCxnSpPr>
          <p:cNvPr id="18442" name="Egyenes összekötő nyíllal 32"/>
          <p:cNvCxnSpPr>
            <a:cxnSpLocks noChangeShapeType="1"/>
            <a:stCxn id="18441" idx="0"/>
          </p:cNvCxnSpPr>
          <p:nvPr/>
        </p:nvCxnSpPr>
        <p:spPr bwMode="auto">
          <a:xfrm rot="16200000" flipV="1">
            <a:off x="3487737" y="6089651"/>
            <a:ext cx="252413" cy="428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8443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292600"/>
            <a:ext cx="476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351338"/>
            <a:ext cx="866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Jobbra nyíl 38"/>
          <p:cNvSpPr>
            <a:spLocks noChangeArrowheads="1"/>
          </p:cNvSpPr>
          <p:nvPr/>
        </p:nvSpPr>
        <p:spPr bwMode="auto">
          <a:xfrm>
            <a:off x="1187450" y="4941888"/>
            <a:ext cx="6477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6" name="Szövegdoboz 39"/>
          <p:cNvSpPr txBox="1">
            <a:spLocks noChangeArrowheads="1"/>
          </p:cNvSpPr>
          <p:nvPr/>
        </p:nvSpPr>
        <p:spPr bwMode="auto">
          <a:xfrm>
            <a:off x="34925" y="5661025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/>
              <a:t>ss-DNS szálak</a:t>
            </a:r>
            <a:endParaRPr lang="en-GB" sz="1400"/>
          </a:p>
        </p:txBody>
      </p:sp>
      <p:sp>
        <p:nvSpPr>
          <p:cNvPr id="18447" name="Szövegdoboz 40"/>
          <p:cNvSpPr txBox="1">
            <a:spLocks noChangeArrowheads="1"/>
          </p:cNvSpPr>
          <p:nvPr/>
        </p:nvSpPr>
        <p:spPr bwMode="auto">
          <a:xfrm>
            <a:off x="1476375" y="5661025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/>
              <a:t>ds-DNS</a:t>
            </a:r>
            <a:endParaRPr lang="en-GB" sz="1400"/>
          </a:p>
        </p:txBody>
      </p:sp>
      <p:sp>
        <p:nvSpPr>
          <p:cNvPr id="18448" name="Szövegdoboz 41"/>
          <p:cNvSpPr txBox="1">
            <a:spLocks noChangeArrowheads="1"/>
          </p:cNvSpPr>
          <p:nvPr/>
        </p:nvSpPr>
        <p:spPr bwMode="auto">
          <a:xfrm>
            <a:off x="0" y="3768725"/>
            <a:ext cx="1116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/>
              <a:t>receptor</a:t>
            </a:r>
            <a:endParaRPr lang="en-GB" sz="1400"/>
          </a:p>
        </p:txBody>
      </p:sp>
      <p:sp>
        <p:nvSpPr>
          <p:cNvPr id="18449" name="Szövegdoboz 42"/>
          <p:cNvSpPr txBox="1">
            <a:spLocks noChangeArrowheads="1"/>
          </p:cNvSpPr>
          <p:nvPr/>
        </p:nvSpPr>
        <p:spPr bwMode="auto">
          <a:xfrm>
            <a:off x="755650" y="3768725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/>
              <a:t>target</a:t>
            </a:r>
            <a:endParaRPr lang="en-GB" sz="1400"/>
          </a:p>
        </p:txBody>
      </p:sp>
      <p:cxnSp>
        <p:nvCxnSpPr>
          <p:cNvPr id="18450" name="Egyenes összekötő nyíllal 43"/>
          <p:cNvCxnSpPr>
            <a:cxnSpLocks noChangeShapeType="1"/>
          </p:cNvCxnSpPr>
          <p:nvPr/>
        </p:nvCxnSpPr>
        <p:spPr bwMode="auto">
          <a:xfrm rot="5400000">
            <a:off x="396081" y="4220369"/>
            <a:ext cx="288925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51" name="Egyenes összekötő nyíllal 45"/>
          <p:cNvCxnSpPr>
            <a:cxnSpLocks noChangeShapeType="1"/>
          </p:cNvCxnSpPr>
          <p:nvPr/>
        </p:nvCxnSpPr>
        <p:spPr bwMode="auto">
          <a:xfrm rot="10800000" flipV="1">
            <a:off x="971550" y="4076700"/>
            <a:ext cx="433388" cy="4318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52" name="Ellipszis 36"/>
          <p:cNvSpPr>
            <a:spLocks noChangeArrowheads="1"/>
          </p:cNvSpPr>
          <p:nvPr/>
        </p:nvSpPr>
        <p:spPr bwMode="auto">
          <a:xfrm>
            <a:off x="827088" y="2205038"/>
            <a:ext cx="3097212" cy="1511300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53" name="Picture 37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3860800"/>
            <a:ext cx="43608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TextBox 10"/>
          <p:cNvSpPr txBox="1">
            <a:spLocks noChangeArrowheads="1"/>
          </p:cNvSpPr>
          <p:nvPr/>
        </p:nvSpPr>
        <p:spPr bwMode="auto">
          <a:xfrm>
            <a:off x="4572000" y="3676650"/>
            <a:ext cx="42862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cs typeface="Arial" charset="0"/>
              </a:rPr>
              <a:t>DNS chip – receptormátrix</a:t>
            </a:r>
          </a:p>
          <a:p>
            <a:endParaRPr lang="hu-HU"/>
          </a:p>
        </p:txBody>
      </p:sp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260350"/>
            <a:ext cx="21431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82A3C7-895C-41CB-ABF4-B09E7369B833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1. Bevezetés - Bioérzékelők</a:t>
            </a:r>
          </a:p>
        </p:txBody>
      </p:sp>
      <p:pic>
        <p:nvPicPr>
          <p:cNvPr id="1946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5" y="2214563"/>
            <a:ext cx="5095875" cy="412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14" descr="logo_dinamic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1500188"/>
            <a:ext cx="22812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Hibridizaci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" y="2014538"/>
            <a:ext cx="35893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142875" y="8858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Hogyan lesz ebből bioérzékelés?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42875" y="1428750"/>
            <a:ext cx="6357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0"/>
              <a:t>Az érzékelés egy többlépcsős folyamat részét képezi</a:t>
            </a:r>
          </a:p>
        </p:txBody>
      </p:sp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692150"/>
            <a:ext cx="21431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E0F60D-1B84-4270-875D-4EBF7C501EC2}" type="slidenum">
              <a:rPr lang="en-GB" smtClean="0"/>
              <a:pPr/>
              <a:t>13</a:t>
            </a:fld>
            <a:endParaRPr lang="en-GB" smtClean="0"/>
          </a:p>
        </p:txBody>
      </p:sp>
      <p:pic>
        <p:nvPicPr>
          <p:cNvPr id="2048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586038"/>
            <a:ext cx="7046912" cy="362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1. Bevezetés - Bioérzékelők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42875" y="814388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Megfontolandó szempontok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214313" y="1285875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/>
              <a:t> </a:t>
            </a:r>
            <a:r>
              <a:rPr lang="hu-HU" b="0"/>
              <a:t>Érzékenység, érzékelési tartomány, szelektivitás, reprodukálhatóság,</a:t>
            </a:r>
          </a:p>
          <a:p>
            <a:pPr>
              <a:buFont typeface="Arial" charset="0"/>
              <a:buChar char="•"/>
            </a:pPr>
            <a:r>
              <a:rPr lang="hu-HU" b="0"/>
              <a:t> Élettartam és újrahasználhatóság (regenerálhatóság),</a:t>
            </a:r>
          </a:p>
          <a:p>
            <a:pPr>
              <a:buFont typeface="Arial" charset="0"/>
              <a:buChar char="•"/>
            </a:pPr>
            <a:r>
              <a:rPr lang="hu-HU" b="0"/>
              <a:t> Laboratóriumi vizsgálat vs. hordozható mérőműszer (integrálhatóság),</a:t>
            </a:r>
          </a:p>
          <a:p>
            <a:pPr lvl="1">
              <a:buFont typeface="Wingdings" pitchFamily="2" charset="2"/>
              <a:buChar char="Ø"/>
            </a:pPr>
            <a:r>
              <a:rPr lang="hu-HU" b="0"/>
              <a:t> vércukor érzékelők (enzimatikus, glukóz-oxidáz alapú) „sikertörténete”.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2AF7AF-4661-4FBE-ACCF-8C3E45281252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1. Bevezetés - Bioérzékelők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388" y="1052513"/>
            <a:ext cx="8964612" cy="483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Az immobilizáció jelentősége</a:t>
            </a:r>
          </a:p>
          <a:p>
            <a:pPr>
              <a:spcBef>
                <a:spcPts val="50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150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Mit befolyásol az immobilizáció?</a:t>
            </a:r>
          </a:p>
          <a:p>
            <a:pPr>
              <a:spcBef>
                <a:spcPts val="150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A </a:t>
            </a:r>
            <a:r>
              <a:rPr lang="hu-HU" sz="2000" dirty="0" err="1">
                <a:solidFill>
                  <a:srgbClr val="000000"/>
                </a:solidFill>
                <a:latin typeface="+mn-lt"/>
              </a:rPr>
              <a:t>biofunkcionális</a:t>
            </a:r>
            <a:r>
              <a:rPr lang="hu-HU" sz="2000" dirty="0">
                <a:solidFill>
                  <a:srgbClr val="000000"/>
                </a:solidFill>
                <a:latin typeface="+mn-lt"/>
              </a:rPr>
              <a:t> réteggel bíró szenzor</a:t>
            </a:r>
          </a:p>
          <a:p>
            <a:pPr>
              <a:spcBef>
                <a:spcPts val="1500"/>
              </a:spcBef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 érzékenységét,</a:t>
            </a:r>
          </a:p>
          <a:p>
            <a:pPr>
              <a:spcBef>
                <a:spcPts val="1500"/>
              </a:spcBef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 szelektivitását,</a:t>
            </a:r>
          </a:p>
          <a:p>
            <a:pPr>
              <a:spcBef>
                <a:spcPts val="1500"/>
              </a:spcBef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 élettartamát,</a:t>
            </a:r>
          </a:p>
          <a:p>
            <a:pPr>
              <a:spcBef>
                <a:spcPts val="1500"/>
              </a:spcBef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 stabilitását (megbízhatóságát),</a:t>
            </a:r>
          </a:p>
          <a:p>
            <a:pPr>
              <a:spcBef>
                <a:spcPts val="1500"/>
              </a:spcBef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 regenerálhatóságát (újrahasználhatóságát).</a:t>
            </a:r>
          </a:p>
          <a:p>
            <a:pPr>
              <a:spcBef>
                <a:spcPts val="150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565400"/>
            <a:ext cx="3667125" cy="2235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63888" y="6165304"/>
            <a:ext cx="3494087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400" dirty="0">
                <a:solidFill>
                  <a:srgbClr val="000000"/>
                </a:solidFill>
                <a:latin typeface="+mn-lt"/>
              </a:rPr>
              <a:t>(forrás: </a:t>
            </a:r>
            <a:r>
              <a:rPr lang="hu-HU" sz="1400" dirty="0" err="1">
                <a:solidFill>
                  <a:srgbClr val="000000"/>
                </a:solidFill>
                <a:latin typeface="+mn-lt"/>
              </a:rPr>
              <a:t>www.emeraldinsight.com</a:t>
            </a:r>
            <a:r>
              <a:rPr lang="hu-HU" sz="1400" dirty="0">
                <a:solidFill>
                  <a:srgbClr val="000000"/>
                </a:solidFill>
                <a:latin typeface="+mn-lt"/>
              </a:rPr>
              <a:t>)‏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59338" y="1978025"/>
            <a:ext cx="406876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dirty="0" err="1">
                <a:solidFill>
                  <a:srgbClr val="000000"/>
                </a:solidFill>
                <a:latin typeface="+mn-lt"/>
              </a:rPr>
              <a:t>Multibioszenzorok</a:t>
            </a:r>
            <a:r>
              <a:rPr lang="hu-HU" dirty="0">
                <a:solidFill>
                  <a:srgbClr val="000000"/>
                </a:solidFill>
                <a:latin typeface="+mn-lt"/>
              </a:rPr>
              <a:t> – </a:t>
            </a:r>
            <a:r>
              <a:rPr lang="hu-HU" dirty="0" err="1">
                <a:solidFill>
                  <a:srgbClr val="000000"/>
                </a:solidFill>
                <a:latin typeface="+mn-lt"/>
              </a:rPr>
              <a:t>receptormátrix</a:t>
            </a:r>
            <a:endParaRPr lang="hu-HU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13ECB1-F925-403D-B532-581C804302AF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1. Bevezetés - Bioérzékelők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50" y="950913"/>
            <a:ext cx="6858000" cy="5334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latin typeface="+mj-lt"/>
                <a:ea typeface="+mj-ea"/>
                <a:cs typeface="+mj-cs"/>
              </a:rPr>
              <a:t>Sok dolog, ami </a:t>
            </a:r>
            <a:r>
              <a:rPr lang="hu-HU" sz="2800" kern="0" dirty="0" err="1">
                <a:solidFill>
                  <a:srgbClr val="298B28"/>
                </a:solidFill>
                <a:latin typeface="+mj-lt"/>
                <a:ea typeface="+mj-ea"/>
                <a:cs typeface="+mj-cs"/>
              </a:rPr>
              <a:t>bio</a:t>
            </a:r>
            <a:r>
              <a:rPr lang="hu-HU" sz="2800" kern="0" dirty="0">
                <a:solidFill>
                  <a:srgbClr val="298B28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950" y="3236913"/>
            <a:ext cx="3968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200" b="0" dirty="0">
                <a:latin typeface="+mn-lt"/>
              </a:rPr>
              <a:t>Bármilyen </a:t>
            </a:r>
            <a:r>
              <a:rPr lang="hu-HU" sz="2200" b="0" dirty="0" err="1">
                <a:latin typeface="+mn-lt"/>
              </a:rPr>
              <a:t>bioreceptorként</a:t>
            </a:r>
            <a:r>
              <a:rPr lang="hu-HU" sz="2200" b="0" dirty="0">
                <a:latin typeface="+mn-lt"/>
              </a:rPr>
              <a:t> beépített (</a:t>
            </a:r>
            <a:r>
              <a:rPr lang="hu-HU" sz="2200" b="0" dirty="0" err="1">
                <a:latin typeface="+mn-lt"/>
              </a:rPr>
              <a:t>immobilizált</a:t>
            </a:r>
            <a:r>
              <a:rPr lang="hu-HU" sz="2200" b="0" dirty="0">
                <a:latin typeface="+mn-lt"/>
              </a:rPr>
              <a:t>) molekula (pl. egy enzim) esetében a bioérzékelő optimális működése a </a:t>
            </a:r>
            <a:r>
              <a:rPr lang="hu-HU" sz="2200" b="0" dirty="0" err="1">
                <a:latin typeface="+mn-lt"/>
              </a:rPr>
              <a:t>nanoszerkezet</a:t>
            </a:r>
            <a:r>
              <a:rPr lang="hu-HU" sz="2200" b="0" dirty="0">
                <a:latin typeface="+mn-lt"/>
              </a:rPr>
              <a:t> és </a:t>
            </a:r>
            <a:r>
              <a:rPr lang="hu-HU" sz="2200" b="0" dirty="0" err="1">
                <a:latin typeface="+mn-lt"/>
              </a:rPr>
              <a:t>nano-orientáció</a:t>
            </a:r>
            <a:r>
              <a:rPr lang="hu-HU" sz="2200" b="0" dirty="0">
                <a:latin typeface="+mn-lt"/>
              </a:rPr>
              <a:t> jóságán múlik.</a:t>
            </a:r>
          </a:p>
        </p:txBody>
      </p:sp>
      <p:pic>
        <p:nvPicPr>
          <p:cNvPr id="7" name="Picture 4" descr="failed or good enzyme immobilis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82988"/>
            <a:ext cx="245427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kocka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2057400"/>
            <a:ext cx="27940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kockak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951038"/>
            <a:ext cx="29384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2357438"/>
            <a:ext cx="81867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hu-HU" sz="2800" kern="0" dirty="0">
                <a:latin typeface="+mn-lt"/>
              </a:rPr>
              <a:t>…egyben </a:t>
            </a:r>
            <a:r>
              <a:rPr lang="hu-HU" sz="2800" kern="0" dirty="0" err="1">
                <a:solidFill>
                  <a:srgbClr val="FF0000"/>
                </a:solidFill>
                <a:latin typeface="+mn-lt"/>
              </a:rPr>
              <a:t>nano</a:t>
            </a:r>
            <a:r>
              <a:rPr lang="hu-HU" sz="2800" kern="0" dirty="0">
                <a:latin typeface="+mn-lt"/>
              </a:rPr>
              <a:t> is!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5943600" y="4295775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5867400" y="3429000"/>
            <a:ext cx="2057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zövegdoboz 13"/>
          <p:cNvSpPr txBox="1">
            <a:spLocks noChangeArrowheads="1"/>
          </p:cNvSpPr>
          <p:nvPr/>
        </p:nvSpPr>
        <p:spPr bwMode="auto">
          <a:xfrm>
            <a:off x="3995738" y="4508500"/>
            <a:ext cx="1928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600" dirty="0">
                <a:latin typeface="+mn-lt"/>
              </a:rPr>
              <a:t>Helytelen és működésképtelen orientáció</a:t>
            </a:r>
          </a:p>
        </p:txBody>
      </p: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3929063" y="3200400"/>
            <a:ext cx="2214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600" dirty="0">
                <a:latin typeface="+mn-lt"/>
              </a:rPr>
              <a:t>Az aktív centrum torzulása az immobilizáció miatt</a:t>
            </a:r>
          </a:p>
        </p:txBody>
      </p:sp>
      <p:sp>
        <p:nvSpPr>
          <p:cNvPr id="15" name="Szövegdoboz 13"/>
          <p:cNvSpPr txBox="1">
            <a:spLocks noChangeArrowheads="1"/>
          </p:cNvSpPr>
          <p:nvPr/>
        </p:nvSpPr>
        <p:spPr bwMode="auto">
          <a:xfrm>
            <a:off x="3795713" y="5519738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600" dirty="0">
                <a:solidFill>
                  <a:srgbClr val="298B28"/>
                </a:solidFill>
                <a:latin typeface="+mn-lt"/>
              </a:rPr>
              <a:t>HELYES IMMOBILIZÁCIÓ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508625" y="5732463"/>
            <a:ext cx="681038" cy="11112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6" descr="DNS vegleges indito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908050"/>
            <a:ext cx="17145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Egyenes összekötő nyíllal 17"/>
          <p:cNvCxnSpPr/>
          <p:nvPr/>
        </p:nvCxnSpPr>
        <p:spPr>
          <a:xfrm>
            <a:off x="7659688" y="1798638"/>
            <a:ext cx="304800" cy="158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sm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3"/>
          <p:cNvSpPr txBox="1">
            <a:spLocks noChangeArrowheads="1"/>
          </p:cNvSpPr>
          <p:nvPr/>
        </p:nvSpPr>
        <p:spPr bwMode="auto">
          <a:xfrm>
            <a:off x="7050088" y="134143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FF0000"/>
                </a:solidFill>
                <a:latin typeface="Calibri" pitchFamily="34" charset="0"/>
              </a:rPr>
              <a:t>0,5 - 10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11" grpId="0" animBg="1"/>
      <p:bldP spid="12" grpId="0" animBg="1"/>
      <p:bldP spid="13" grpId="0"/>
      <p:bldP spid="14" grpId="0"/>
      <p:bldP spid="15" grpId="0"/>
      <p:bldP spid="16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39AD7F-E9DF-45DF-8F83-8F910B2B25DA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1. Bevezetés - Bioérzékelők</a:t>
            </a:r>
          </a:p>
        </p:txBody>
      </p:sp>
      <p:pic>
        <p:nvPicPr>
          <p:cNvPr id="24580" name="Picture 6" descr="kocka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27940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kockak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350" y="1844675"/>
            <a:ext cx="29384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kockak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84538"/>
            <a:ext cx="31686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kockak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286125"/>
            <a:ext cx="316865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kockak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899025"/>
            <a:ext cx="324008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 descr="kockak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4868863"/>
            <a:ext cx="33115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Line 13"/>
          <p:cNvSpPr>
            <a:spLocks noChangeShapeType="1"/>
          </p:cNvSpPr>
          <p:nvPr/>
        </p:nvSpPr>
        <p:spPr bwMode="auto">
          <a:xfrm>
            <a:off x="3924300" y="6092825"/>
            <a:ext cx="1008063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Szövegdoboz 13"/>
          <p:cNvSpPr txBox="1">
            <a:spLocks noChangeArrowheads="1"/>
          </p:cNvSpPr>
          <p:nvPr/>
        </p:nvSpPr>
        <p:spPr bwMode="auto">
          <a:xfrm>
            <a:off x="3500438" y="4941888"/>
            <a:ext cx="22145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Mi az optimális receptor orientáció?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8750" y="692150"/>
            <a:ext cx="8734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400" kern="0" dirty="0">
                <a:latin typeface="+mj-lt"/>
                <a:ea typeface="+mj-ea"/>
                <a:cs typeface="+mj-cs"/>
              </a:rPr>
              <a:t>Bioreceptor rétegek </a:t>
            </a:r>
            <a:r>
              <a:rPr lang="hu-HU" sz="2400" kern="0" dirty="0" err="1">
                <a:latin typeface="+mj-lt"/>
                <a:ea typeface="+mj-ea"/>
                <a:cs typeface="+mj-cs"/>
              </a:rPr>
              <a:t>nanostrukturáltságának</a:t>
            </a:r>
            <a:r>
              <a:rPr lang="hu-HU" sz="2400" kern="0" dirty="0">
                <a:latin typeface="+mj-lt"/>
                <a:ea typeface="+mj-ea"/>
                <a:cs typeface="+mj-cs"/>
              </a:rPr>
              <a:t> optimalizálása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995738" y="1916113"/>
            <a:ext cx="1008062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4500563" y="2708275"/>
            <a:ext cx="0" cy="1944688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Szövegdoboz 16"/>
          <p:cNvSpPr txBox="1">
            <a:spLocks noChangeArrowheads="1"/>
          </p:cNvSpPr>
          <p:nvPr/>
        </p:nvSpPr>
        <p:spPr bwMode="auto">
          <a:xfrm>
            <a:off x="3419475" y="3357563"/>
            <a:ext cx="235902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FF0000"/>
                </a:solidFill>
              </a:rPr>
              <a:t>Mi az optimális felületi borítottság?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946531-170C-455F-B525-DD60570CC1EB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22960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3200" dirty="0">
                <a:solidFill>
                  <a:srgbClr val="000000"/>
                </a:solidFill>
                <a:latin typeface="+mn-lt"/>
              </a:rPr>
              <a:t>A természet lentről felfelé építkezve hozott létre kifinomult szerkezeteket -&gt; ÖNSZERVEZŐDÉS</a:t>
            </a:r>
          </a:p>
        </p:txBody>
      </p:sp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412750" y="2976563"/>
            <a:ext cx="8231188" cy="3311525"/>
            <a:chOff x="260" y="1890"/>
            <a:chExt cx="5185" cy="2086"/>
          </a:xfrm>
        </p:grpSpPr>
        <p:pic>
          <p:nvPicPr>
            <p:cNvPr id="2560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68564" r="55458" b="14014"/>
            <a:stretch>
              <a:fillRect/>
            </a:stretch>
          </p:blipFill>
          <p:spPr bwMode="auto">
            <a:xfrm>
              <a:off x="647" y="2449"/>
              <a:ext cx="1681" cy="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60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39607" b="49036"/>
            <a:stretch>
              <a:fillRect/>
            </a:stretch>
          </p:blipFill>
          <p:spPr bwMode="auto">
            <a:xfrm>
              <a:off x="653" y="2094"/>
              <a:ext cx="4719" cy="3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60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2438" t="61212" b="14014"/>
            <a:stretch>
              <a:fillRect/>
            </a:stretch>
          </p:blipFill>
          <p:spPr bwMode="auto">
            <a:xfrm>
              <a:off x="2586" y="2464"/>
              <a:ext cx="2653" cy="7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09" name="Rectangle 6"/>
            <p:cNvSpPr>
              <a:spLocks noChangeArrowheads="1"/>
            </p:cNvSpPr>
            <p:nvPr/>
          </p:nvSpPr>
          <p:spPr bwMode="auto">
            <a:xfrm>
              <a:off x="260" y="1890"/>
              <a:ext cx="5185" cy="205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 rot="-4200000">
              <a:off x="513" y="2893"/>
              <a:ext cx="549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Atom</a:t>
              </a:r>
              <a:r>
                <a:rPr lang="hu-HU" sz="1600">
                  <a:solidFill>
                    <a:srgbClr val="000000"/>
                  </a:solidFill>
                </a:rPr>
                <a:t>ok</a:t>
              </a:r>
            </a:p>
          </p:txBody>
        </p:sp>
        <p:sp>
          <p:nvSpPr>
            <p:cNvPr id="25611" name="Text Box 8"/>
            <p:cNvSpPr txBox="1">
              <a:spLocks noChangeArrowheads="1"/>
            </p:cNvSpPr>
            <p:nvPr/>
          </p:nvSpPr>
          <p:spPr bwMode="auto">
            <a:xfrm rot="-4200000">
              <a:off x="743" y="3166"/>
              <a:ext cx="870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1600">
                  <a:solidFill>
                    <a:srgbClr val="000000"/>
                  </a:solidFill>
                </a:rPr>
                <a:t>Kismolekulák</a:t>
              </a:r>
            </a:p>
          </p:txBody>
        </p:sp>
        <p:sp>
          <p:nvSpPr>
            <p:cNvPr id="25612" name="Text Box 9"/>
            <p:cNvSpPr txBox="1">
              <a:spLocks noChangeArrowheads="1"/>
            </p:cNvSpPr>
            <p:nvPr/>
          </p:nvSpPr>
          <p:spPr bwMode="auto">
            <a:xfrm rot="-4200000">
              <a:off x="1509" y="3074"/>
              <a:ext cx="611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1600">
                  <a:solidFill>
                    <a:srgbClr val="000000"/>
                  </a:solidFill>
                </a:rPr>
                <a:t>Fehérjék</a:t>
              </a:r>
            </a:p>
          </p:txBody>
        </p:sp>
        <p:sp>
          <p:nvSpPr>
            <p:cNvPr id="25613" name="Text Box 10"/>
            <p:cNvSpPr txBox="1">
              <a:spLocks noChangeArrowheads="1"/>
            </p:cNvSpPr>
            <p:nvPr/>
          </p:nvSpPr>
          <p:spPr bwMode="auto">
            <a:xfrm rot="-4200000">
              <a:off x="2529" y="3303"/>
              <a:ext cx="541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Vi</a:t>
              </a:r>
              <a:r>
                <a:rPr lang="hu-HU" sz="1600">
                  <a:solidFill>
                    <a:srgbClr val="000000"/>
                  </a:solidFill>
                </a:rPr>
                <a:t>rusok</a:t>
              </a:r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 rot="-4200000">
              <a:off x="2982" y="3414"/>
              <a:ext cx="826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1600">
                  <a:solidFill>
                    <a:srgbClr val="000000"/>
                  </a:solidFill>
                </a:rPr>
                <a:t>Baktériumok</a:t>
              </a:r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 rot="-4200000">
              <a:off x="3772" y="3489"/>
              <a:ext cx="763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1600">
                  <a:solidFill>
                    <a:srgbClr val="000000"/>
                  </a:solidFill>
                </a:rPr>
                <a:t>Állati sejtek</a:t>
              </a:r>
            </a:p>
          </p:txBody>
        </p:sp>
      </p:grpSp>
      <p:sp>
        <p:nvSpPr>
          <p:cNvPr id="25605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D162A2-AB4B-4C18-B202-FE63C3023DED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388" y="846138"/>
            <a:ext cx="82296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kern="0" dirty="0">
                <a:latin typeface="+mj-lt"/>
                <a:ea typeface="+mj-ea"/>
                <a:cs typeface="+mj-cs"/>
              </a:rPr>
              <a:t>Példák</a:t>
            </a: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457200" y="1706563"/>
            <a:ext cx="8229600" cy="561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hu-HU" sz="2400" b="0">
                <a:solidFill>
                  <a:srgbClr val="000000"/>
                </a:solidFill>
                <a:cs typeface="Arial" charset="0"/>
              </a:rPr>
              <a:t>DNS szétválás és visszacsavarodás az infromáció kiírás (RNS-re) vagy duplikáció (sejtosztódás) alkalmával 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hu-HU" sz="2400" b="0">
                <a:solidFill>
                  <a:srgbClr val="000000"/>
                </a:solidFill>
                <a:cs typeface="Arial" charset="0"/>
              </a:rPr>
              <a:t>Fehérjék harmadlagos és negyedleges szerkezetének (térbeli és többalegységes) kialakulása megfelelő ionerősségű és pH-jú oldatban</a:t>
            </a:r>
          </a:p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hu-HU" sz="2400" b="0">
                <a:solidFill>
                  <a:srgbClr val="000000"/>
                </a:solidFill>
                <a:cs typeface="Arial" charset="0"/>
              </a:rPr>
              <a:t>Sejtmembrán (félfolyékony lipidkettősrétegű mozaikmembrán), micellák stb. </a:t>
            </a:r>
          </a:p>
          <a:p>
            <a:pPr marL="339725" indent="-339725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hu-HU" sz="2400" b="0">
              <a:solidFill>
                <a:srgbClr val="000000"/>
              </a:solidFill>
              <a:cs typeface="Arial" charset="0"/>
            </a:endParaRPr>
          </a:p>
          <a:p>
            <a:pPr marL="1143000" lvl="2" indent="-228600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hu-HU" sz="2400" b="0">
                <a:solidFill>
                  <a:srgbClr val="000000"/>
                </a:solidFill>
                <a:cs typeface="Arial" charset="0"/>
              </a:rPr>
              <a:t>(sensedu.com-on Langmuir-Blodget technika)</a:t>
            </a:r>
            <a:r>
              <a:rPr lang="ar-SA" sz="2400" b="0">
                <a:solidFill>
                  <a:srgbClr val="000000"/>
                </a:solidFill>
                <a:cs typeface="Arial" charset="0"/>
              </a:rPr>
              <a:t>‏</a:t>
            </a:r>
            <a:endParaRPr lang="hu-HU" sz="2400" b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589588"/>
            <a:ext cx="21431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9FE8BD-D2C6-4197-9EEC-57DB3255EA23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760413" y="5876925"/>
            <a:ext cx="7772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CCCCFF"/>
                </a:solidFill>
                <a:hlinkClick r:id="rId2"/>
              </a:rPr>
              <a:t>www.lsbu.ac.uk/biology/ enztech/immethod.html</a:t>
            </a: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73238"/>
            <a:ext cx="8686800" cy="402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875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400" kern="0" dirty="0">
                <a:latin typeface="+mj-lt"/>
                <a:ea typeface="+mj-ea"/>
                <a:cs typeface="+mj-cs"/>
              </a:rPr>
              <a:t>A különböző </a:t>
            </a:r>
            <a:r>
              <a:rPr lang="hu-HU" sz="2400" u="sng" kern="0" dirty="0">
                <a:latin typeface="+mj-lt"/>
                <a:ea typeface="+mj-ea"/>
                <a:cs typeface="+mj-cs"/>
              </a:rPr>
              <a:t>enzim</a:t>
            </a:r>
            <a:r>
              <a:rPr lang="hu-HU" sz="2400" kern="0" dirty="0">
                <a:latin typeface="+mj-lt"/>
                <a:ea typeface="+mj-ea"/>
                <a:cs typeface="+mj-cs"/>
              </a:rPr>
              <a:t>-immobilizációs technikák általános összehasonlítása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54E341-F082-4E82-8990-289A63536AFD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Áttekintés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357438" y="1616075"/>
            <a:ext cx="52593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hu-HU" sz="2400" b="0" dirty="0">
                <a:cs typeface="Arial" charset="0"/>
              </a:rPr>
              <a:t>0. Bevezetés – Érzékelők (+analitika)</a:t>
            </a:r>
          </a:p>
          <a:p>
            <a:pPr marL="342900" indent="-342900">
              <a:buFontTx/>
              <a:buAutoNum type="arabicPeriod"/>
            </a:pPr>
            <a:endParaRPr lang="hu-HU" sz="2400" b="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hu-HU" sz="2400" b="0" dirty="0">
                <a:cs typeface="Arial" charset="0"/>
              </a:rPr>
              <a:t>Bevezetés - Bioérzékelők</a:t>
            </a:r>
          </a:p>
          <a:p>
            <a:pPr marL="342900" indent="-342900">
              <a:buFontTx/>
              <a:buAutoNum type="arabicPeriod"/>
            </a:pPr>
            <a:endParaRPr lang="hu-HU" sz="2400" b="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hu-HU" sz="2400" b="0" dirty="0">
                <a:cs typeface="Arial" charset="0"/>
              </a:rPr>
              <a:t>Önszerveződő rendszerek</a:t>
            </a:r>
          </a:p>
          <a:p>
            <a:pPr marL="342900" indent="-342900"/>
            <a:endParaRPr lang="hu-HU" sz="2400" b="0" dirty="0">
              <a:cs typeface="Arial" charset="0"/>
            </a:endParaRPr>
          </a:p>
          <a:p>
            <a:pPr marL="342900" indent="-342900"/>
            <a:r>
              <a:rPr lang="hu-HU" sz="2400" b="0" dirty="0">
                <a:cs typeface="Arial" charset="0"/>
              </a:rPr>
              <a:t>3. Pásztázó </a:t>
            </a:r>
            <a:r>
              <a:rPr lang="hu-HU" sz="2400" b="0" dirty="0" smtClean="0">
                <a:cs typeface="Arial" charset="0"/>
              </a:rPr>
              <a:t>mikroszkópia - példák</a:t>
            </a:r>
            <a:endParaRPr lang="hu-HU" sz="2400" b="0" dirty="0">
              <a:cs typeface="Arial" charset="0"/>
            </a:endParaRPr>
          </a:p>
          <a:p>
            <a:pPr marL="342900" indent="-342900"/>
            <a:endParaRPr lang="hu-HU" sz="2400" b="0" dirty="0">
              <a:cs typeface="Arial" charset="0"/>
            </a:endParaRPr>
          </a:p>
          <a:p>
            <a:pPr marL="342900" indent="-342900"/>
            <a:endParaRPr lang="hu-H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DF5808-ECED-4898-A25F-0017ADD7B062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39973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dirty="0">
                <a:solidFill>
                  <a:srgbClr val="000000"/>
                </a:solidFill>
                <a:latin typeface="+mn-lt"/>
              </a:rPr>
              <a:t>A </a:t>
            </a:r>
            <a:r>
              <a:rPr lang="hu-HU" dirty="0" err="1">
                <a:solidFill>
                  <a:srgbClr val="000000"/>
                </a:solidFill>
                <a:latin typeface="+mn-lt"/>
              </a:rPr>
              <a:t>tiol</a:t>
            </a:r>
            <a:r>
              <a:rPr lang="hu-HU" dirty="0">
                <a:solidFill>
                  <a:srgbClr val="000000"/>
                </a:solidFill>
                <a:latin typeface="+mn-lt"/>
              </a:rPr>
              <a:t> alapú SAM technika – valódi önszerveződés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76475"/>
            <a:ext cx="57245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3560763" y="3789363"/>
            <a:ext cx="149225" cy="720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700338" y="4437063"/>
            <a:ext cx="792162" cy="10795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3992563" y="4149725"/>
            <a:ext cx="582612" cy="2873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4929188" y="4149725"/>
            <a:ext cx="79375" cy="2873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28850" y="6534150"/>
            <a:ext cx="4214813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200" dirty="0">
                <a:solidFill>
                  <a:srgbClr val="000000"/>
                </a:solidFill>
                <a:latin typeface="+mn-lt"/>
              </a:rPr>
              <a:t>(Képek forrása: </a:t>
            </a:r>
            <a:r>
              <a:rPr lang="hu-HU" sz="1200" dirty="0" err="1">
                <a:solidFill>
                  <a:srgbClr val="000000"/>
                </a:solidFill>
                <a:latin typeface="+mn-lt"/>
              </a:rPr>
              <a:t>www.ifm.liu.se</a:t>
            </a:r>
            <a:r>
              <a:rPr lang="hu-HU" sz="1200" dirty="0">
                <a:solidFill>
                  <a:srgbClr val="000000"/>
                </a:solidFill>
                <a:latin typeface="+mn-lt"/>
              </a:rPr>
              <a:t>/</a:t>
            </a:r>
            <a:r>
              <a:rPr lang="hu-HU" sz="1200" dirty="0" err="1">
                <a:solidFill>
                  <a:srgbClr val="000000"/>
                </a:solidFill>
                <a:latin typeface="+mn-lt"/>
              </a:rPr>
              <a:t>applphys</a:t>
            </a:r>
            <a:r>
              <a:rPr lang="hu-HU" sz="1200" dirty="0">
                <a:solidFill>
                  <a:srgbClr val="000000"/>
                </a:solidFill>
                <a:latin typeface="+mn-lt"/>
              </a:rPr>
              <a:t>/</a:t>
            </a:r>
            <a:r>
              <a:rPr lang="hu-HU" sz="1200" dirty="0" err="1">
                <a:solidFill>
                  <a:srgbClr val="000000"/>
                </a:solidFill>
                <a:latin typeface="+mn-lt"/>
              </a:rPr>
              <a:t>ftir</a:t>
            </a:r>
            <a:r>
              <a:rPr lang="hu-HU" sz="1200" dirty="0">
                <a:solidFill>
                  <a:srgbClr val="000000"/>
                </a:solidFill>
                <a:latin typeface="+mn-lt"/>
              </a:rPr>
              <a:t>/</a:t>
            </a:r>
            <a:r>
              <a:rPr lang="hu-HU" sz="1200" dirty="0" err="1">
                <a:solidFill>
                  <a:srgbClr val="000000"/>
                </a:solidFill>
                <a:latin typeface="+mn-lt"/>
              </a:rPr>
              <a:t>sams.html</a:t>
            </a:r>
            <a:r>
              <a:rPr lang="hu-HU" sz="1200" dirty="0">
                <a:solidFill>
                  <a:srgbClr val="000000"/>
                </a:solidFill>
                <a:latin typeface="+mn-lt"/>
              </a:rPr>
              <a:t>)‏</a:t>
            </a:r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708025"/>
            <a:ext cx="4645025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51500" y="2997200"/>
            <a:ext cx="3286125" cy="337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500" dirty="0">
                <a:solidFill>
                  <a:srgbClr val="000000"/>
                </a:solidFill>
                <a:latin typeface="+mn-lt"/>
              </a:rPr>
              <a:t>SAM</a:t>
            </a:r>
            <a:r>
              <a:rPr lang="hu-HU" sz="1500" b="0" dirty="0">
                <a:solidFill>
                  <a:srgbClr val="000000"/>
                </a:solidFill>
                <a:latin typeface="+mn-lt"/>
              </a:rPr>
              <a:t> – </a:t>
            </a:r>
            <a:r>
              <a:rPr lang="hu-HU" sz="1500" b="0" dirty="0" err="1">
                <a:solidFill>
                  <a:srgbClr val="000000"/>
                </a:solidFill>
                <a:latin typeface="+mn-lt"/>
              </a:rPr>
              <a:t>Self-Assembled</a:t>
            </a:r>
            <a:r>
              <a:rPr lang="hu-HU" sz="15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1500" b="0" dirty="0" err="1">
                <a:solidFill>
                  <a:srgbClr val="000000"/>
                </a:solidFill>
                <a:latin typeface="+mn-lt"/>
              </a:rPr>
              <a:t>Monolayer</a:t>
            </a:r>
            <a:r>
              <a:rPr lang="hu-HU" sz="1500" b="0" dirty="0">
                <a:solidFill>
                  <a:srgbClr val="000000"/>
                </a:solidFill>
                <a:latin typeface="+mn-lt"/>
              </a:rPr>
              <a:t> (önszerveződő </a:t>
            </a:r>
            <a:r>
              <a:rPr lang="hu-HU" sz="1500" b="0" dirty="0" err="1">
                <a:solidFill>
                  <a:srgbClr val="000000"/>
                </a:solidFill>
                <a:latin typeface="+mn-lt"/>
              </a:rPr>
              <a:t>monoréteg</a:t>
            </a:r>
            <a:r>
              <a:rPr lang="hu-HU" sz="1500" b="0" dirty="0">
                <a:solidFill>
                  <a:srgbClr val="000000"/>
                </a:solidFill>
                <a:latin typeface="+mn-lt"/>
              </a:rPr>
              <a:t> technika):</a:t>
            </a:r>
          </a:p>
          <a:p>
            <a:pPr>
              <a:spcBef>
                <a:spcPts val="1000"/>
              </a:spcBef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500" b="0" dirty="0">
                <a:solidFill>
                  <a:srgbClr val="000000"/>
                </a:solidFill>
                <a:latin typeface="+mn-lt"/>
              </a:rPr>
              <a:t> a szálas receptor egyik végére egy </a:t>
            </a:r>
            <a:r>
              <a:rPr lang="hu-HU" sz="1500" b="0" dirty="0" err="1">
                <a:solidFill>
                  <a:srgbClr val="000000"/>
                </a:solidFill>
                <a:latin typeface="+mn-lt"/>
              </a:rPr>
              <a:t>tiol</a:t>
            </a:r>
            <a:r>
              <a:rPr lang="hu-HU" sz="1500" b="0" dirty="0">
                <a:solidFill>
                  <a:srgbClr val="000000"/>
                </a:solidFill>
                <a:latin typeface="+mn-lt"/>
              </a:rPr>
              <a:t> (SH) csoportot szintetizálunk </a:t>
            </a:r>
          </a:p>
          <a:p>
            <a:pPr>
              <a:spcBef>
                <a:spcPts val="1000"/>
              </a:spcBef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500" b="0" dirty="0">
                <a:solidFill>
                  <a:srgbClr val="000000"/>
                </a:solidFill>
                <a:latin typeface="+mn-lt"/>
              </a:rPr>
              <a:t> a szál másik végén általában </a:t>
            </a:r>
            <a:r>
              <a:rPr lang="hu-HU" sz="1500" b="0" dirty="0" err="1">
                <a:solidFill>
                  <a:srgbClr val="000000"/>
                </a:solidFill>
                <a:latin typeface="+mn-lt"/>
              </a:rPr>
              <a:t>hidroxil</a:t>
            </a:r>
            <a:r>
              <a:rPr lang="hu-HU" sz="1500" b="0" dirty="0">
                <a:solidFill>
                  <a:srgbClr val="000000"/>
                </a:solidFill>
                <a:latin typeface="+mn-lt"/>
              </a:rPr>
              <a:t> (OH) csoport -&gt; </a:t>
            </a:r>
            <a:r>
              <a:rPr lang="hu-HU" sz="1500" b="0" dirty="0" err="1">
                <a:solidFill>
                  <a:srgbClr val="000000"/>
                </a:solidFill>
                <a:latin typeface="+mn-lt"/>
              </a:rPr>
              <a:t>passziválja</a:t>
            </a:r>
            <a:r>
              <a:rPr lang="hu-HU" sz="1500" b="0" dirty="0">
                <a:solidFill>
                  <a:srgbClr val="000000"/>
                </a:solidFill>
                <a:latin typeface="+mn-lt"/>
              </a:rPr>
              <a:t> a felületet            </a:t>
            </a:r>
          </a:p>
          <a:p>
            <a:pPr>
              <a:spcBef>
                <a:spcPts val="1000"/>
              </a:spcBef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500" b="0" dirty="0">
                <a:solidFill>
                  <a:srgbClr val="000000"/>
                </a:solidFill>
                <a:latin typeface="+mn-lt"/>
              </a:rPr>
              <a:t> kén-arany kovalens kötés -&gt; három arany atom közé köt be egy kén</a:t>
            </a:r>
          </a:p>
          <a:p>
            <a:pPr>
              <a:spcBef>
                <a:spcPts val="1000"/>
              </a:spcBef>
              <a:buFont typeface="Calibri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500" b="0" dirty="0">
                <a:solidFill>
                  <a:srgbClr val="000000"/>
                </a:solidFill>
                <a:latin typeface="+mn-lt"/>
              </a:rPr>
              <a:t> leggyakrabban használt anyag: 6-mercapto-1-hexanol (MCH)‏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58750" y="7016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kern="0" dirty="0" err="1">
                <a:latin typeface="+mj-lt"/>
                <a:ea typeface="+mj-ea"/>
                <a:cs typeface="+mj-cs"/>
              </a:rPr>
              <a:t>Alkántiol</a:t>
            </a:r>
            <a:r>
              <a:rPr lang="hu-HU" sz="2000" kern="0" dirty="0">
                <a:latin typeface="+mj-lt"/>
                <a:ea typeface="+mj-ea"/>
                <a:cs typeface="+mj-cs"/>
              </a:rPr>
              <a:t> SAM</a:t>
            </a:r>
          </a:p>
        </p:txBody>
      </p:sp>
      <p:sp>
        <p:nvSpPr>
          <p:cNvPr id="28685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9F6B1-B1A0-43D1-B11C-F2B0AE6EEFBE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42875" y="8858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A DNS szerkezete/ 1 –  A cukor-foszfát gerinc</a:t>
            </a:r>
          </a:p>
        </p:txBody>
      </p:sp>
      <p:pic>
        <p:nvPicPr>
          <p:cNvPr id="29700" name="Picture 6" descr="DNS primer szerkez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50850"/>
            <a:ext cx="3427413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DNS primer szerkezete (jobbi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071688"/>
            <a:ext cx="52387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adenin-timin_guanin-citozin H hid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733425"/>
            <a:ext cx="37719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F083DD-E1BB-4EB5-8B1C-56E51EB71767}" type="slidenum">
              <a:rPr lang="en-GB" smtClean="0"/>
              <a:pPr/>
              <a:t>22</a:t>
            </a:fld>
            <a:endParaRPr lang="en-GB" smtClean="0"/>
          </a:p>
        </p:txBody>
      </p:sp>
      <p:pic>
        <p:nvPicPr>
          <p:cNvPr id="30724" name="Picture 6" descr="DNS hel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385888"/>
            <a:ext cx="3810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42875" y="8858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A DNS szerkezete/ 2 – A bázisok</a:t>
            </a:r>
          </a:p>
        </p:txBody>
      </p:sp>
      <p:sp>
        <p:nvSpPr>
          <p:cNvPr id="30726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C5A832-996B-465F-B081-FD463C19B451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620713"/>
            <a:ext cx="82296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kern="0" dirty="0">
                <a:latin typeface="+mj-lt"/>
                <a:ea typeface="+mj-ea"/>
                <a:cs typeface="+mj-cs"/>
              </a:rPr>
              <a:t>DNS </a:t>
            </a:r>
            <a:r>
              <a:rPr lang="hu-HU" sz="2000" kern="0" dirty="0" err="1">
                <a:latin typeface="+mj-lt"/>
                <a:ea typeface="+mj-ea"/>
                <a:cs typeface="+mj-cs"/>
              </a:rPr>
              <a:t>monorétegek</a:t>
            </a:r>
            <a:endParaRPr lang="hu-HU" sz="20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174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068638"/>
            <a:ext cx="439737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142875" y="1344613"/>
            <a:ext cx="79295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0"/>
              <a:t>Az ss-DNS orientáció szerepe a szenzor érzékenységében:</a:t>
            </a:r>
          </a:p>
          <a:p>
            <a:endParaRPr lang="hu-HU" b="0"/>
          </a:p>
          <a:p>
            <a:r>
              <a:rPr lang="hu-HU"/>
              <a:t>érzékenység = f(felületi borítottság, orientáció</a:t>
            </a:r>
            <a:r>
              <a:rPr lang="hu-HU" b="0"/>
              <a:t>),</a:t>
            </a:r>
          </a:p>
          <a:p>
            <a:r>
              <a:rPr lang="hu-HU" b="0"/>
              <a:t>felületi borítottság = g(bázispárok száma, immobilizációs eljárás),</a:t>
            </a:r>
          </a:p>
          <a:p>
            <a:r>
              <a:rPr lang="hu-HU" b="0"/>
              <a:t>orientáció = h(bázispárok száma, immobilizációs eljárás),</a:t>
            </a:r>
          </a:p>
          <a:p>
            <a:r>
              <a:rPr lang="hu-HU" b="0"/>
              <a:t>felületi borítottság                                orientáció.</a:t>
            </a:r>
          </a:p>
        </p:txBody>
      </p:sp>
      <p:sp>
        <p:nvSpPr>
          <p:cNvPr id="31751" name="Szövegdoboz 15"/>
          <p:cNvSpPr txBox="1">
            <a:spLocks noChangeArrowheads="1"/>
          </p:cNvSpPr>
          <p:nvPr/>
        </p:nvSpPr>
        <p:spPr bwMode="auto">
          <a:xfrm>
            <a:off x="7056438" y="5373688"/>
            <a:ext cx="208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0"/>
              <a:t>(Illusztráció)</a:t>
            </a:r>
            <a:endParaRPr lang="en-GB" b="0"/>
          </a:p>
        </p:txBody>
      </p:sp>
      <p:cxnSp>
        <p:nvCxnSpPr>
          <p:cNvPr id="31752" name="Egyenes összekötő nyíllal 8"/>
          <p:cNvCxnSpPr>
            <a:cxnSpLocks noChangeShapeType="1"/>
          </p:cNvCxnSpPr>
          <p:nvPr/>
        </p:nvCxnSpPr>
        <p:spPr bwMode="auto">
          <a:xfrm>
            <a:off x="2268538" y="2924175"/>
            <a:ext cx="16557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D996A3-51D2-41C7-B4B6-42E97A806A28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857375"/>
            <a:ext cx="5643563" cy="240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750" y="4652963"/>
            <a:ext cx="2917825" cy="1479550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dirty="0">
                <a:solidFill>
                  <a:srgbClr val="000000"/>
                </a:solidFill>
                <a:latin typeface="+mn-lt"/>
              </a:rPr>
              <a:t>Probléma: </a:t>
            </a:r>
            <a:r>
              <a:rPr lang="hu-HU" b="0" dirty="0">
                <a:solidFill>
                  <a:srgbClr val="000000"/>
                </a:solidFill>
                <a:latin typeface="+mn-lt"/>
              </a:rPr>
              <a:t>A hosszú DNS szálak a negatívan töltött foszfát gerincük miatt adszorpciós jelleggel lefekszenek a felületre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643438"/>
            <a:ext cx="5364162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5738" y="5938838"/>
            <a:ext cx="20161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400" b="0">
                <a:solidFill>
                  <a:srgbClr val="000000"/>
                </a:solidFill>
                <a:latin typeface="+mn-lt"/>
              </a:rPr>
              <a:t>Rövid DNS szálak (bázisszám&lt;24)‏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732588" y="5938838"/>
            <a:ext cx="20161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400" b="0">
                <a:solidFill>
                  <a:srgbClr val="000000"/>
                </a:solidFill>
                <a:latin typeface="+mn-lt"/>
              </a:rPr>
              <a:t>Hosszú DNS szálak (bázisszám&gt;24)‏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15000" y="4198938"/>
            <a:ext cx="1655763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400" b="0" dirty="0" err="1">
                <a:solidFill>
                  <a:srgbClr val="000000"/>
                </a:solidFill>
                <a:latin typeface="+mn-lt"/>
              </a:rPr>
              <a:t>Tiol</a:t>
            </a:r>
            <a:r>
              <a:rPr lang="hu-HU" sz="1400" b="0" dirty="0">
                <a:solidFill>
                  <a:srgbClr val="000000"/>
                </a:solidFill>
                <a:latin typeface="+mn-lt"/>
              </a:rPr>
              <a:t> csoportok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5937250" y="4511675"/>
            <a:ext cx="209550" cy="9334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 b="0">
              <a:latin typeface="+mn-lt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572250" y="4511675"/>
            <a:ext cx="376238" cy="8620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 b="0">
              <a:latin typeface="+mn-lt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38750" y="6462713"/>
            <a:ext cx="2428875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200" b="0" dirty="0">
                <a:solidFill>
                  <a:srgbClr val="000000"/>
                </a:solidFill>
                <a:latin typeface="+mn-lt"/>
              </a:rPr>
              <a:t>Forrás: Steel, </a:t>
            </a:r>
            <a:r>
              <a:rPr lang="hu-HU" sz="1200" b="0" dirty="0" err="1">
                <a:solidFill>
                  <a:srgbClr val="000000"/>
                </a:solidFill>
                <a:latin typeface="+mn-lt"/>
              </a:rPr>
              <a:t>Levicky</a:t>
            </a:r>
            <a:r>
              <a:rPr lang="hu-HU" sz="1200" b="0" dirty="0">
                <a:solidFill>
                  <a:srgbClr val="000000"/>
                </a:solidFill>
                <a:latin typeface="+mn-lt"/>
              </a:rPr>
              <a:t>, 2000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2875" y="3857625"/>
            <a:ext cx="20002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200" b="0" i="1">
                <a:solidFill>
                  <a:srgbClr val="000000"/>
                </a:solidFill>
                <a:latin typeface="+mn-lt"/>
              </a:rPr>
              <a:t>Forrás: S. Liu, Y. Li – 2005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859463" y="2000250"/>
            <a:ext cx="3033712" cy="2033588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dirty="0">
                <a:solidFill>
                  <a:srgbClr val="000000"/>
                </a:solidFill>
                <a:latin typeface="+mn-lt"/>
              </a:rPr>
              <a:t>Cél: </a:t>
            </a:r>
            <a:r>
              <a:rPr lang="hu-HU" b="0" dirty="0">
                <a:solidFill>
                  <a:srgbClr val="000000"/>
                </a:solidFill>
                <a:latin typeface="+mn-lt"/>
              </a:rPr>
              <a:t>Az érzékelés szempontjából a DNS szálak primer érzékelő szekvenciájának jól orientáltnak kell lennie = </a:t>
            </a:r>
            <a:r>
              <a:rPr lang="hu-HU" dirty="0">
                <a:solidFill>
                  <a:srgbClr val="000000"/>
                </a:solidFill>
                <a:latin typeface="+mn-lt"/>
              </a:rPr>
              <a:t>hibridizációs képesség megőrzése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07950" y="1344613"/>
            <a:ext cx="8785225" cy="355600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700" b="0" dirty="0">
                <a:solidFill>
                  <a:srgbClr val="000000"/>
                </a:solidFill>
                <a:latin typeface="+mn-lt"/>
              </a:rPr>
              <a:t>A </a:t>
            </a:r>
            <a:r>
              <a:rPr lang="hu-HU" sz="1700" b="0" dirty="0" err="1">
                <a:solidFill>
                  <a:srgbClr val="000000"/>
                </a:solidFill>
                <a:latin typeface="+mn-lt"/>
              </a:rPr>
              <a:t>tiollal</a:t>
            </a:r>
            <a:r>
              <a:rPr lang="hu-HU" sz="1700" b="0" dirty="0">
                <a:solidFill>
                  <a:srgbClr val="000000"/>
                </a:solidFill>
                <a:latin typeface="+mn-lt"/>
              </a:rPr>
              <a:t> felülethez rögzített DNS szálak önmagukban nem alkotnak önszerveződő réteget!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7950" y="620713"/>
            <a:ext cx="82296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kern="0" dirty="0">
                <a:latin typeface="+mj-lt"/>
                <a:ea typeface="+mj-ea"/>
                <a:cs typeface="+mj-cs"/>
              </a:rPr>
              <a:t>DNS </a:t>
            </a:r>
            <a:r>
              <a:rPr lang="hu-HU" sz="2000" kern="0" dirty="0" err="1">
                <a:latin typeface="+mj-lt"/>
                <a:ea typeface="+mj-ea"/>
                <a:cs typeface="+mj-cs"/>
              </a:rPr>
              <a:t>monorétegek</a:t>
            </a:r>
            <a:r>
              <a:rPr lang="hu-HU" sz="2000" kern="0" dirty="0">
                <a:latin typeface="+mj-lt"/>
                <a:ea typeface="+mj-ea"/>
                <a:cs typeface="+mj-cs"/>
              </a:rPr>
              <a:t> – immobilizáció </a:t>
            </a:r>
            <a:r>
              <a:rPr lang="hu-HU" sz="2000" kern="0" dirty="0" err="1">
                <a:latin typeface="+mj-lt"/>
                <a:ea typeface="+mj-ea"/>
                <a:cs typeface="+mj-cs"/>
              </a:rPr>
              <a:t>tiol</a:t>
            </a:r>
            <a:r>
              <a:rPr lang="hu-HU" sz="2000" kern="0" dirty="0">
                <a:latin typeface="+mj-lt"/>
                <a:ea typeface="+mj-ea"/>
                <a:cs typeface="+mj-cs"/>
              </a:rPr>
              <a:t> csoporttal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E8102B-B62A-41EA-92F6-56B84265B23F}" type="slidenum">
              <a:rPr lang="en-GB" smtClean="0">
                <a:latin typeface="+mn-lt"/>
              </a:rPr>
              <a:pPr>
                <a:defRPr/>
              </a:pPr>
              <a:t>25</a:t>
            </a:fld>
            <a:endParaRPr lang="en-GB">
              <a:latin typeface="+mn-lt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620713"/>
            <a:ext cx="82296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kern="0" dirty="0">
                <a:latin typeface="+mj-lt"/>
                <a:ea typeface="+mj-ea"/>
                <a:cs typeface="+mj-cs"/>
              </a:rPr>
              <a:t>Megoldás 1) DNS + </a:t>
            </a:r>
            <a:r>
              <a:rPr lang="hu-HU" sz="2000" kern="0" dirty="0" err="1">
                <a:latin typeface="+mj-lt"/>
                <a:ea typeface="+mj-ea"/>
                <a:cs typeface="+mj-cs"/>
              </a:rPr>
              <a:t>alkántiol</a:t>
            </a:r>
            <a:r>
              <a:rPr lang="hu-HU" sz="2000" kern="0" dirty="0">
                <a:latin typeface="+mj-lt"/>
                <a:ea typeface="+mj-ea"/>
                <a:cs typeface="+mj-cs"/>
              </a:rPr>
              <a:t> SAM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6025"/>
            <a:ext cx="5586413" cy="250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4313" y="3725863"/>
            <a:ext cx="3071812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200" b="0" i="1" dirty="0">
                <a:solidFill>
                  <a:srgbClr val="000000"/>
                </a:solidFill>
                <a:latin typeface="+mn-lt"/>
              </a:rPr>
              <a:t>Forrás: A. B. Steel, T. M. </a:t>
            </a:r>
            <a:r>
              <a:rPr lang="hu-HU" sz="1200" b="0" i="1" dirty="0" err="1">
                <a:solidFill>
                  <a:srgbClr val="000000"/>
                </a:solidFill>
                <a:latin typeface="+mn-lt"/>
              </a:rPr>
              <a:t>Herne</a:t>
            </a:r>
            <a:r>
              <a:rPr lang="hu-HU" sz="1200" b="0" i="1" dirty="0">
                <a:solidFill>
                  <a:srgbClr val="000000"/>
                </a:solidFill>
                <a:latin typeface="+mn-lt"/>
              </a:rPr>
              <a:t> – 1998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2875" y="4149725"/>
            <a:ext cx="3133725" cy="2033588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dirty="0">
                <a:solidFill>
                  <a:srgbClr val="000000"/>
                </a:solidFill>
                <a:latin typeface="+mn-lt"/>
              </a:rPr>
              <a:t>Megoldás: </a:t>
            </a:r>
            <a:r>
              <a:rPr lang="hu-HU" b="0" dirty="0">
                <a:solidFill>
                  <a:srgbClr val="000000"/>
                </a:solidFill>
                <a:latin typeface="+mn-lt"/>
              </a:rPr>
              <a:t>Az </a:t>
            </a:r>
            <a:r>
              <a:rPr lang="hu-HU" b="0" dirty="0" err="1">
                <a:solidFill>
                  <a:srgbClr val="000000"/>
                </a:solidFill>
                <a:latin typeface="+mn-lt"/>
              </a:rPr>
              <a:t>alkántiol</a:t>
            </a:r>
            <a:r>
              <a:rPr lang="hu-HU" b="0" dirty="0">
                <a:solidFill>
                  <a:srgbClr val="000000"/>
                </a:solidFill>
                <a:latin typeface="+mn-lt"/>
              </a:rPr>
              <a:t> SAM ‘</a:t>
            </a:r>
            <a:r>
              <a:rPr lang="hu-HU" b="0" dirty="0" err="1">
                <a:solidFill>
                  <a:srgbClr val="000000"/>
                </a:solidFill>
                <a:latin typeface="+mn-lt"/>
              </a:rPr>
              <a:t>passziválja</a:t>
            </a:r>
            <a:r>
              <a:rPr lang="hu-HU" b="0" dirty="0">
                <a:solidFill>
                  <a:srgbClr val="000000"/>
                </a:solidFill>
                <a:latin typeface="+mn-lt"/>
              </a:rPr>
              <a:t>’ az arany hordozó felületét, így a DNS szálak a </a:t>
            </a:r>
            <a:r>
              <a:rPr lang="hu-HU" b="0" dirty="0" err="1">
                <a:solidFill>
                  <a:srgbClr val="000000"/>
                </a:solidFill>
                <a:latin typeface="+mn-lt"/>
              </a:rPr>
              <a:t>tiol</a:t>
            </a:r>
            <a:r>
              <a:rPr lang="hu-HU" b="0" dirty="0">
                <a:solidFill>
                  <a:srgbClr val="000000"/>
                </a:solidFill>
                <a:latin typeface="+mn-lt"/>
              </a:rPr>
              <a:t> csoportjaikon kívül nem képesek foszfát csoportjaikkal a felülethez kötni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11863" y="5084763"/>
            <a:ext cx="2784475" cy="1203325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b="0" dirty="0">
                <a:solidFill>
                  <a:srgbClr val="000000"/>
                </a:solidFill>
                <a:latin typeface="+mn-lt"/>
              </a:rPr>
              <a:t>Gyakran a DNS szál hordozó felőli végére is szintetizálnak </a:t>
            </a:r>
            <a:r>
              <a:rPr lang="hu-HU" b="0" dirty="0" err="1">
                <a:solidFill>
                  <a:srgbClr val="000000"/>
                </a:solidFill>
                <a:latin typeface="+mn-lt"/>
              </a:rPr>
              <a:t>MCH-t</a:t>
            </a:r>
            <a:r>
              <a:rPr lang="hu-HU" b="0" dirty="0">
                <a:solidFill>
                  <a:srgbClr val="000000"/>
                </a:solidFill>
                <a:latin typeface="+mn-lt"/>
              </a:rPr>
              <a:t>, így kompaktabb a réteg</a:t>
            </a:r>
          </a:p>
        </p:txBody>
      </p:sp>
      <p:pic>
        <p:nvPicPr>
          <p:cNvPr id="338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838" y="285750"/>
            <a:ext cx="2951162" cy="3786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11863" y="4214813"/>
            <a:ext cx="2786062" cy="649287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b="0" dirty="0">
                <a:solidFill>
                  <a:srgbClr val="000000"/>
                </a:solidFill>
                <a:latin typeface="+mn-lt"/>
              </a:rPr>
              <a:t>Ez így már </a:t>
            </a:r>
            <a:r>
              <a:rPr lang="hu-HU" dirty="0">
                <a:solidFill>
                  <a:srgbClr val="000000"/>
                </a:solidFill>
                <a:latin typeface="+mn-lt"/>
              </a:rPr>
              <a:t>önszerveződő</a:t>
            </a:r>
            <a:r>
              <a:rPr lang="hu-HU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dirty="0">
                <a:solidFill>
                  <a:srgbClr val="000000"/>
                </a:solidFill>
                <a:latin typeface="+mn-lt"/>
              </a:rPr>
              <a:t>réteg</a:t>
            </a:r>
          </a:p>
        </p:txBody>
      </p:sp>
      <p:pic>
        <p:nvPicPr>
          <p:cNvPr id="3380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3714750"/>
            <a:ext cx="2214562" cy="284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071813" y="6581775"/>
            <a:ext cx="3071812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200" b="0" i="1" dirty="0">
                <a:solidFill>
                  <a:srgbClr val="000000"/>
                </a:solidFill>
                <a:latin typeface="+mn-lt"/>
              </a:rPr>
              <a:t>Forrás: D. </a:t>
            </a:r>
            <a:r>
              <a:rPr lang="hu-HU" sz="1200" b="0" i="1" dirty="0" err="1">
                <a:solidFill>
                  <a:srgbClr val="000000"/>
                </a:solidFill>
                <a:latin typeface="+mn-lt"/>
              </a:rPr>
              <a:t>Erts</a:t>
            </a:r>
            <a:r>
              <a:rPr lang="hu-HU" sz="1200" b="0" i="1" dirty="0">
                <a:solidFill>
                  <a:srgbClr val="000000"/>
                </a:solidFill>
                <a:latin typeface="+mn-lt"/>
              </a:rPr>
              <a:t>, U. </a:t>
            </a:r>
            <a:r>
              <a:rPr lang="hu-HU" sz="1200" b="0" i="1" dirty="0" err="1">
                <a:solidFill>
                  <a:srgbClr val="000000"/>
                </a:solidFill>
                <a:latin typeface="+mn-lt"/>
              </a:rPr>
              <a:t>Malinovskis</a:t>
            </a:r>
            <a:r>
              <a:rPr lang="hu-HU" sz="1200" b="0" i="1" dirty="0">
                <a:solidFill>
                  <a:srgbClr val="000000"/>
                </a:solidFill>
                <a:latin typeface="+mn-lt"/>
              </a:rPr>
              <a:t> – 2007</a:t>
            </a:r>
          </a:p>
        </p:txBody>
      </p:sp>
      <p:sp>
        <p:nvSpPr>
          <p:cNvPr id="33805" name="Balra nyíl 14"/>
          <p:cNvSpPr>
            <a:spLocks noChangeArrowheads="1"/>
          </p:cNvSpPr>
          <p:nvPr/>
        </p:nvSpPr>
        <p:spPr bwMode="auto">
          <a:xfrm>
            <a:off x="5508625" y="5445125"/>
            <a:ext cx="503238" cy="360363"/>
          </a:xfrm>
          <a:prstGeom prst="leftArrow">
            <a:avLst>
              <a:gd name="adj1" fmla="val 50000"/>
              <a:gd name="adj2" fmla="val 4987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D4CB2F-63A5-438E-B2C2-2C38A8DF928B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0" y="620713"/>
            <a:ext cx="82296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kern="0" dirty="0">
                <a:latin typeface="+mj-lt"/>
                <a:ea typeface="+mj-ea"/>
                <a:cs typeface="+mj-cs"/>
              </a:rPr>
              <a:t>Megoldás 2) DNS-SAM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6286500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42862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200" b="0" i="1" dirty="0">
                <a:solidFill>
                  <a:srgbClr val="000000"/>
                </a:solidFill>
                <a:latin typeface="+mn-lt"/>
              </a:rPr>
              <a:t>Forrás és elnevezés: Y. </a:t>
            </a:r>
            <a:r>
              <a:rPr lang="hu-HU" sz="1200" b="0" i="1" dirty="0" err="1">
                <a:solidFill>
                  <a:srgbClr val="000000"/>
                </a:solidFill>
                <a:latin typeface="+mn-lt"/>
              </a:rPr>
              <a:t>Sakao</a:t>
            </a:r>
            <a:r>
              <a:rPr lang="hu-HU" sz="1200" b="0" i="1" dirty="0">
                <a:solidFill>
                  <a:srgbClr val="000000"/>
                </a:solidFill>
                <a:latin typeface="+mn-lt"/>
              </a:rPr>
              <a:t>, F. </a:t>
            </a:r>
            <a:r>
              <a:rPr lang="hu-HU" sz="1200" b="0" i="1" dirty="0" err="1">
                <a:solidFill>
                  <a:srgbClr val="000000"/>
                </a:solidFill>
                <a:latin typeface="+mn-lt"/>
              </a:rPr>
              <a:t>Nakamura</a:t>
            </a:r>
            <a:r>
              <a:rPr lang="hu-HU" sz="1200" b="0" i="1" dirty="0">
                <a:solidFill>
                  <a:srgbClr val="000000"/>
                </a:solidFill>
                <a:latin typeface="+mn-lt"/>
              </a:rPr>
              <a:t> – 2005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40425" y="3429000"/>
            <a:ext cx="2928938" cy="2587625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dirty="0">
                <a:solidFill>
                  <a:srgbClr val="000000"/>
                </a:solidFill>
                <a:latin typeface="+mn-lt"/>
              </a:rPr>
              <a:t>Megoldás: </a:t>
            </a:r>
            <a:r>
              <a:rPr lang="hu-HU" b="0" dirty="0">
                <a:solidFill>
                  <a:srgbClr val="000000"/>
                </a:solidFill>
                <a:latin typeface="+mn-lt"/>
              </a:rPr>
              <a:t>Előzetes hibridizációval (</a:t>
            </a:r>
            <a:r>
              <a:rPr lang="hu-HU" b="0" dirty="0" err="1">
                <a:solidFill>
                  <a:srgbClr val="000000"/>
                </a:solidFill>
                <a:latin typeface="+mn-lt"/>
              </a:rPr>
              <a:t>annealing</a:t>
            </a:r>
            <a:r>
              <a:rPr lang="hu-HU" b="0" dirty="0">
                <a:solidFill>
                  <a:srgbClr val="000000"/>
                </a:solidFill>
                <a:latin typeface="+mn-lt"/>
              </a:rPr>
              <a:t>) a DNS receptor aranyhoz közeli szakaszát dupla spirállá alakítjuk, így a felépülő réteg kompaktabb, a primer érzékelő szekvencia orientáltsága javul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149600" y="836613"/>
            <a:ext cx="3222625" cy="3714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b="0" dirty="0">
                <a:solidFill>
                  <a:srgbClr val="000000"/>
                </a:solidFill>
                <a:latin typeface="+mn-lt"/>
              </a:rPr>
              <a:t>= „önszerveződő” DNS réteg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55601C-5FB3-4763-BA9F-F7943DC738BF}" type="slidenum">
              <a:rPr lang="en-GB" smtClean="0"/>
              <a:pPr/>
              <a:t>27</a:t>
            </a:fld>
            <a:endParaRPr lang="en-GB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786063"/>
            <a:ext cx="8286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1500188"/>
            <a:ext cx="7081837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1571625" y="2571750"/>
            <a:ext cx="1500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/>
              <a:t>biotin</a:t>
            </a:r>
          </a:p>
        </p:txBody>
      </p:sp>
      <p:sp>
        <p:nvSpPr>
          <p:cNvPr id="35846" name="TextBox 11"/>
          <p:cNvSpPr txBox="1">
            <a:spLocks noChangeArrowheads="1"/>
          </p:cNvSpPr>
          <p:nvPr/>
        </p:nvSpPr>
        <p:spPr bwMode="auto">
          <a:xfrm>
            <a:off x="3286125" y="2571750"/>
            <a:ext cx="1500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/>
              <a:t>PEG linker</a:t>
            </a:r>
          </a:p>
        </p:txBody>
      </p:sp>
      <p:sp>
        <p:nvSpPr>
          <p:cNvPr id="35847" name="TextBox 11"/>
          <p:cNvSpPr txBox="1">
            <a:spLocks noChangeArrowheads="1"/>
          </p:cNvSpPr>
          <p:nvPr/>
        </p:nvSpPr>
        <p:spPr bwMode="auto">
          <a:xfrm>
            <a:off x="6072188" y="2571750"/>
            <a:ext cx="1500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/>
              <a:t>alkán szál</a:t>
            </a:r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7858125" y="2571750"/>
            <a:ext cx="1500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/>
              <a:t>tiol</a:t>
            </a:r>
          </a:p>
        </p:txBody>
      </p:sp>
      <p:sp>
        <p:nvSpPr>
          <p:cNvPr id="35849" name="TextBox 31"/>
          <p:cNvSpPr txBox="1">
            <a:spLocks noChangeArrowheads="1"/>
          </p:cNvSpPr>
          <p:nvPr/>
        </p:nvSpPr>
        <p:spPr bwMode="auto">
          <a:xfrm>
            <a:off x="3708400" y="6381750"/>
            <a:ext cx="3071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/>
              <a:t>Forrás: Prats-Alfonso– 2008</a:t>
            </a:r>
          </a:p>
        </p:txBody>
      </p:sp>
      <p:sp>
        <p:nvSpPr>
          <p:cNvPr id="35850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16" name="Szalagnyíl balra 15"/>
          <p:cNvSpPr>
            <a:spLocks noChangeArrowheads="1"/>
          </p:cNvSpPr>
          <p:nvPr/>
        </p:nvSpPr>
        <p:spPr bwMode="auto">
          <a:xfrm rot="584136" flipV="1">
            <a:off x="8051800" y="3414713"/>
            <a:ext cx="431800" cy="2301875"/>
          </a:xfrm>
          <a:prstGeom prst="curvedLeftArrow">
            <a:avLst>
              <a:gd name="adj1" fmla="val 24951"/>
              <a:gd name="adj2" fmla="val 49977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52" name="Ellipszis 16"/>
          <p:cNvSpPr>
            <a:spLocks noChangeArrowheads="1"/>
          </p:cNvSpPr>
          <p:nvPr/>
        </p:nvSpPr>
        <p:spPr bwMode="auto">
          <a:xfrm>
            <a:off x="7308850" y="5589588"/>
            <a:ext cx="576263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07950" y="7016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kern="0" dirty="0">
                <a:latin typeface="+mj-lt"/>
                <a:ea typeface="+mj-ea"/>
                <a:cs typeface="+mj-cs"/>
              </a:rPr>
              <a:t>Megoldás 3) </a:t>
            </a:r>
            <a:r>
              <a:rPr lang="hu-HU" sz="2000" kern="0" dirty="0" err="1">
                <a:latin typeface="+mj-lt"/>
                <a:ea typeface="+mj-ea"/>
                <a:cs typeface="+mj-cs"/>
              </a:rPr>
              <a:t>biotin-avidin</a:t>
            </a:r>
            <a:r>
              <a:rPr lang="hu-HU" sz="2000" kern="0" dirty="0">
                <a:latin typeface="+mj-lt"/>
                <a:ea typeface="+mj-ea"/>
                <a:cs typeface="+mj-cs"/>
              </a:rPr>
              <a:t> szőnyeg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092280" y="587727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DNS is lehetne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9EBD62-48AB-4867-8B59-8B90A7DA1B24}" type="slidenum">
              <a:rPr lang="en-GB" smtClean="0"/>
              <a:pPr/>
              <a:t>28</a:t>
            </a:fld>
            <a:endParaRPr lang="en-GB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1490663"/>
            <a:ext cx="2971800" cy="182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500438"/>
            <a:ext cx="4724400" cy="320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804988"/>
            <a:ext cx="3440112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70" name="Freeform 7"/>
          <p:cNvSpPr>
            <a:spLocks/>
          </p:cNvSpPr>
          <p:nvPr/>
        </p:nvSpPr>
        <p:spPr bwMode="auto">
          <a:xfrm>
            <a:off x="3646488" y="3276600"/>
            <a:ext cx="384175" cy="1679575"/>
          </a:xfrm>
          <a:custGeom>
            <a:avLst/>
            <a:gdLst>
              <a:gd name="T0" fmla="*/ 2147483647 w 1068"/>
              <a:gd name="T1" fmla="*/ 2147483647 h 4666"/>
              <a:gd name="T2" fmla="*/ 0 w 1068"/>
              <a:gd name="T3" fmla="*/ 0 h 4666"/>
              <a:gd name="T4" fmla="*/ 0 60000 65536"/>
              <a:gd name="T5" fmla="*/ 0 60000 65536"/>
              <a:gd name="T6" fmla="*/ 0 w 1068"/>
              <a:gd name="T7" fmla="*/ 0 h 4666"/>
              <a:gd name="T8" fmla="*/ 1068 w 1068"/>
              <a:gd name="T9" fmla="*/ 4666 h 46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68" h="4666">
                <a:moveTo>
                  <a:pt x="1067" y="4665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Oval 8"/>
          <p:cNvSpPr>
            <a:spLocks noChangeArrowheads="1"/>
          </p:cNvSpPr>
          <p:nvPr/>
        </p:nvSpPr>
        <p:spPr bwMode="auto">
          <a:xfrm>
            <a:off x="3114675" y="2363788"/>
            <a:ext cx="609600" cy="990600"/>
          </a:xfrm>
          <a:prstGeom prst="ellipse">
            <a:avLst/>
          </a:prstGeom>
          <a:noFill/>
          <a:ln w="1908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Freeform 9"/>
          <p:cNvSpPr>
            <a:spLocks/>
          </p:cNvSpPr>
          <p:nvPr/>
        </p:nvSpPr>
        <p:spPr bwMode="auto">
          <a:xfrm>
            <a:off x="2579688" y="3200400"/>
            <a:ext cx="688975" cy="2289175"/>
          </a:xfrm>
          <a:custGeom>
            <a:avLst/>
            <a:gdLst>
              <a:gd name="T0" fmla="*/ 2147483647 w 1915"/>
              <a:gd name="T1" fmla="*/ 2147483647 h 6360"/>
              <a:gd name="T2" fmla="*/ 0 w 1915"/>
              <a:gd name="T3" fmla="*/ 0 h 6360"/>
              <a:gd name="T4" fmla="*/ 0 60000 65536"/>
              <a:gd name="T5" fmla="*/ 0 60000 65536"/>
              <a:gd name="T6" fmla="*/ 0 w 1915"/>
              <a:gd name="T7" fmla="*/ 0 h 6360"/>
              <a:gd name="T8" fmla="*/ 1915 w 1915"/>
              <a:gd name="T9" fmla="*/ 6360 h 63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15" h="6360">
                <a:moveTo>
                  <a:pt x="1914" y="6359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Freeform 10"/>
          <p:cNvSpPr>
            <a:spLocks/>
          </p:cNvSpPr>
          <p:nvPr/>
        </p:nvSpPr>
        <p:spPr bwMode="auto">
          <a:xfrm>
            <a:off x="1589088" y="2438400"/>
            <a:ext cx="384175" cy="1679575"/>
          </a:xfrm>
          <a:custGeom>
            <a:avLst/>
            <a:gdLst>
              <a:gd name="T0" fmla="*/ 2147483647 w 1068"/>
              <a:gd name="T1" fmla="*/ 2147483647 h 4667"/>
              <a:gd name="T2" fmla="*/ 0 w 1068"/>
              <a:gd name="T3" fmla="*/ 0 h 4667"/>
              <a:gd name="T4" fmla="*/ 0 60000 65536"/>
              <a:gd name="T5" fmla="*/ 0 60000 65536"/>
              <a:gd name="T6" fmla="*/ 0 w 1068"/>
              <a:gd name="T7" fmla="*/ 0 h 4667"/>
              <a:gd name="T8" fmla="*/ 1068 w 1068"/>
              <a:gd name="T9" fmla="*/ 4667 h 46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68" h="4667">
                <a:moveTo>
                  <a:pt x="1067" y="4666"/>
                </a:moveTo>
                <a:lnTo>
                  <a:pt x="0" y="0"/>
                </a:lnTo>
              </a:path>
            </a:pathLst>
          </a:custGeom>
          <a:noFill/>
          <a:ln w="1908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Oval 11"/>
          <p:cNvSpPr>
            <a:spLocks noChangeArrowheads="1"/>
          </p:cNvSpPr>
          <p:nvPr/>
        </p:nvSpPr>
        <p:spPr bwMode="auto">
          <a:xfrm>
            <a:off x="523875" y="1449388"/>
            <a:ext cx="1295400" cy="990600"/>
          </a:xfrm>
          <a:prstGeom prst="ellipse">
            <a:avLst/>
          </a:prstGeom>
          <a:noFill/>
          <a:ln w="1908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Freeform 12"/>
          <p:cNvSpPr>
            <a:spLocks/>
          </p:cNvSpPr>
          <p:nvPr/>
        </p:nvSpPr>
        <p:spPr bwMode="auto">
          <a:xfrm>
            <a:off x="485775" y="3124200"/>
            <a:ext cx="342900" cy="2746375"/>
          </a:xfrm>
          <a:custGeom>
            <a:avLst/>
            <a:gdLst>
              <a:gd name="T0" fmla="*/ 0 w 954"/>
              <a:gd name="T1" fmla="*/ 2147483647 h 7630"/>
              <a:gd name="T2" fmla="*/ 2147483647 w 954"/>
              <a:gd name="T3" fmla="*/ 0 h 7630"/>
              <a:gd name="T4" fmla="*/ 0 60000 65536"/>
              <a:gd name="T5" fmla="*/ 0 60000 65536"/>
              <a:gd name="T6" fmla="*/ 0 w 954"/>
              <a:gd name="T7" fmla="*/ 0 h 7630"/>
              <a:gd name="T8" fmla="*/ 954 w 954"/>
              <a:gd name="T9" fmla="*/ 7630 h 76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4" h="7630">
                <a:moveTo>
                  <a:pt x="0" y="7629"/>
                </a:moveTo>
                <a:lnTo>
                  <a:pt x="953" y="0"/>
                </a:lnTo>
              </a:path>
            </a:pathLst>
          </a:custGeom>
          <a:noFill/>
          <a:ln w="1908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1042988" y="6165850"/>
            <a:ext cx="29146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FFFFFF"/>
                </a:solidFill>
              </a:rPr>
              <a:t>Az avidin aktív centruma</a:t>
            </a: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4000500" y="996950"/>
            <a:ext cx="4929188" cy="703263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>
                <a:solidFill>
                  <a:srgbClr val="000000"/>
                </a:solidFill>
                <a:latin typeface="Calibri" pitchFamily="34" charset="0"/>
              </a:rPr>
              <a:t>Tipikus kulcs-zár mechanizmus két szerves molekula között</a:t>
            </a:r>
          </a:p>
        </p:txBody>
      </p:sp>
      <p:sp>
        <p:nvSpPr>
          <p:cNvPr id="36878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36879" name="Rectangle 2"/>
          <p:cNvSpPr txBox="1">
            <a:spLocks noChangeArrowheads="1"/>
          </p:cNvSpPr>
          <p:nvPr/>
        </p:nvSpPr>
        <p:spPr bwMode="auto">
          <a:xfrm>
            <a:off x="158750" y="7016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>
                <a:solidFill>
                  <a:srgbClr val="000000"/>
                </a:solidFill>
                <a:cs typeface="Arial" charset="0"/>
              </a:rPr>
              <a:t>A biotin-avidin komplex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707904" y="19168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A legerősebb ismert nem-kovalens kötés!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7A519D-D699-452E-934B-90FF2B3C3343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158750" y="7016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>
                <a:solidFill>
                  <a:srgbClr val="000000"/>
                </a:solidFill>
                <a:cs typeface="Arial" charset="0"/>
              </a:rPr>
              <a:t>A biotin-avidin komplex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28775"/>
            <a:ext cx="2855913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84400"/>
            <a:ext cx="5867400" cy="391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3643313" y="6357938"/>
            <a:ext cx="4395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b="0">
                <a:solidFill>
                  <a:srgbClr val="000000"/>
                </a:solidFill>
              </a:rPr>
              <a:t>Fehérje chip különböző antitestekkel</a:t>
            </a:r>
          </a:p>
        </p:txBody>
      </p:sp>
      <p:sp>
        <p:nvSpPr>
          <p:cNvPr id="37896" name="Freeform 7"/>
          <p:cNvSpPr>
            <a:spLocks/>
          </p:cNvSpPr>
          <p:nvPr/>
        </p:nvSpPr>
        <p:spPr bwMode="auto">
          <a:xfrm>
            <a:off x="5486400" y="5713413"/>
            <a:ext cx="990600" cy="688975"/>
          </a:xfrm>
          <a:custGeom>
            <a:avLst/>
            <a:gdLst>
              <a:gd name="T0" fmla="*/ 0 w 2753"/>
              <a:gd name="T1" fmla="*/ 2147483647 h 1914"/>
              <a:gd name="T2" fmla="*/ 2147483647 w 2753"/>
              <a:gd name="T3" fmla="*/ 0 h 1914"/>
              <a:gd name="T4" fmla="*/ 0 60000 65536"/>
              <a:gd name="T5" fmla="*/ 0 60000 65536"/>
              <a:gd name="T6" fmla="*/ 0 w 2753"/>
              <a:gd name="T7" fmla="*/ 0 h 1914"/>
              <a:gd name="T8" fmla="*/ 2753 w 2753"/>
              <a:gd name="T9" fmla="*/ 1914 h 19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53" h="1914">
                <a:moveTo>
                  <a:pt x="0" y="1913"/>
                </a:moveTo>
                <a:lnTo>
                  <a:pt x="2752" y="0"/>
                </a:lnTo>
              </a:path>
            </a:pathLst>
          </a:cu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92500" y="1341438"/>
            <a:ext cx="5295900" cy="709612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b="0" dirty="0">
                <a:solidFill>
                  <a:srgbClr val="000000"/>
                </a:solidFill>
                <a:latin typeface="+mj-lt"/>
              </a:rPr>
              <a:t>Ezt az erős kötést jelölőmolekulák (</a:t>
            </a:r>
            <a:r>
              <a:rPr lang="hu-HU" sz="2000" b="0" dirty="0" err="1">
                <a:solidFill>
                  <a:srgbClr val="000000"/>
                </a:solidFill>
                <a:latin typeface="+mj-lt"/>
              </a:rPr>
              <a:t>labels</a:t>
            </a:r>
            <a:r>
              <a:rPr lang="hu-HU" sz="2000" b="0" dirty="0">
                <a:solidFill>
                  <a:srgbClr val="000000"/>
                </a:solidFill>
                <a:latin typeface="+mj-lt"/>
              </a:rPr>
              <a:t>) rögzítésére is fel lehet használni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14875" y="2643188"/>
            <a:ext cx="3457575" cy="368300"/>
          </a:xfrm>
          <a:prstGeom prst="rect">
            <a:avLst/>
          </a:prstGeom>
          <a:solidFill>
            <a:srgbClr val="8EB4E3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Megjelölt sztreptavidin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57750" y="3357563"/>
            <a:ext cx="2643188" cy="368300"/>
          </a:xfrm>
          <a:prstGeom prst="rect">
            <a:avLst/>
          </a:prstGeom>
          <a:solidFill>
            <a:srgbClr val="8EB4E3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Biotinilált antitest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43500" y="4000500"/>
            <a:ext cx="2643188" cy="368300"/>
          </a:xfrm>
          <a:prstGeom prst="rect">
            <a:avLst/>
          </a:prstGeom>
          <a:solidFill>
            <a:srgbClr val="8EB4E3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Antigén vagy antitest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929188" y="4500563"/>
            <a:ext cx="3963987" cy="368300"/>
          </a:xfrm>
          <a:prstGeom prst="rect">
            <a:avLst/>
          </a:prstGeom>
          <a:solidFill>
            <a:srgbClr val="8EB4E3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Nyomtatott antitest vagy antigén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DF8C85-D15E-4244-9B3C-24F758391F03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02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Érzékelők – bevezetés </a:t>
            </a:r>
          </a:p>
        </p:txBody>
      </p:sp>
      <p:sp>
        <p:nvSpPr>
          <p:cNvPr id="10244" name="Szövegdoboz 6"/>
          <p:cNvSpPr txBox="1">
            <a:spLocks noChangeArrowheads="1"/>
          </p:cNvSpPr>
          <p:nvPr/>
        </p:nvSpPr>
        <p:spPr bwMode="auto">
          <a:xfrm>
            <a:off x="468313" y="1341438"/>
            <a:ext cx="561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Az érzékelők definíciója és csoportosítása</a:t>
            </a:r>
            <a:endParaRPr lang="en-GB"/>
          </a:p>
        </p:txBody>
      </p:sp>
      <p:sp>
        <p:nvSpPr>
          <p:cNvPr id="10245" name="Szövegdoboz 7"/>
          <p:cNvSpPr txBox="1">
            <a:spLocks noChangeArrowheads="1"/>
          </p:cNvSpPr>
          <p:nvPr/>
        </p:nvSpPr>
        <p:spPr bwMode="auto">
          <a:xfrm>
            <a:off x="539750" y="1916113"/>
            <a:ext cx="7704138" cy="369887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Egy mérendő mennyiséget információ hordozó jellé alakítanak.</a:t>
            </a:r>
            <a:endParaRPr lang="en-GB"/>
          </a:p>
        </p:txBody>
      </p:sp>
      <p:sp>
        <p:nvSpPr>
          <p:cNvPr id="10246" name="Szövegdoboz 8"/>
          <p:cNvSpPr txBox="1">
            <a:spLocks noChangeArrowheads="1"/>
          </p:cNvSpPr>
          <p:nvPr/>
        </p:nvSpPr>
        <p:spPr bwMode="auto">
          <a:xfrm>
            <a:off x="539750" y="2565400"/>
            <a:ext cx="77041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Csoportosítás</a:t>
            </a:r>
          </a:p>
          <a:p>
            <a:pPr lvl="1">
              <a:buFont typeface="Arial" charset="0"/>
              <a:buChar char="•"/>
            </a:pPr>
            <a:r>
              <a:rPr lang="hu-HU"/>
              <a:t> a jelátalakító típusa szerint (jelátalaításban részt vevő kölcsönhatás szerint): </a:t>
            </a:r>
            <a:r>
              <a:rPr lang="hu-HU" b="0"/>
              <a:t>fizikai, kémiai, biológiai</a:t>
            </a:r>
          </a:p>
          <a:p>
            <a:pPr lvl="1">
              <a:buFont typeface="Arial" charset="0"/>
              <a:buChar char="•"/>
            </a:pPr>
            <a:r>
              <a:rPr lang="hu-HU"/>
              <a:t> a mérendő paraméter szerint: </a:t>
            </a:r>
            <a:r>
              <a:rPr lang="hu-HU" b="0"/>
              <a:t>mechanikai, termikus, elektrosztatikus és mágneses, sugárzás, kémiai és orvosbiológiai</a:t>
            </a:r>
          </a:p>
          <a:p>
            <a:pPr lvl="1">
              <a:buFont typeface="Arial" charset="0"/>
              <a:buChar char="•"/>
            </a:pPr>
            <a:r>
              <a:rPr lang="hu-HU" b="0"/>
              <a:t> </a:t>
            </a:r>
            <a:r>
              <a:rPr lang="hu-HU"/>
              <a:t>generátor</a:t>
            </a:r>
            <a:r>
              <a:rPr lang="hu-HU" b="0"/>
              <a:t> (aktív) vagy </a:t>
            </a:r>
            <a:r>
              <a:rPr lang="hu-HU"/>
              <a:t>modulátor</a:t>
            </a:r>
            <a:r>
              <a:rPr lang="hu-HU" b="0"/>
              <a:t> (passzív) </a:t>
            </a:r>
            <a:endParaRPr lang="en-GB" b="0"/>
          </a:p>
        </p:txBody>
      </p:sp>
      <p:pic>
        <p:nvPicPr>
          <p:cNvPr id="10247" name="Picture 2" descr="G:\prezentációk\Tantárgyi előadásaim\Moduláramkörök\higan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365625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G:\prezentációk\Tantárgyi előadásaim\Moduláramkörök\digilazmer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5227">
            <a:off x="5470525" y="4381500"/>
            <a:ext cx="22256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Szövegdoboz 11"/>
          <p:cNvSpPr txBox="1">
            <a:spLocks noChangeArrowheads="1"/>
          </p:cNvSpPr>
          <p:nvPr/>
        </p:nvSpPr>
        <p:spPr bwMode="auto">
          <a:xfrm>
            <a:off x="3276600" y="522922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Melyik az érzékelő?</a:t>
            </a:r>
            <a:endParaRPr lang="en-GB"/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33375"/>
            <a:ext cx="21431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24000" y="2163763"/>
          <a:ext cx="5800725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2914920" imgH="2300400" progId="Word.Document.8">
                  <p:embed/>
                </p:oleObj>
              </mc:Choice>
              <mc:Fallback>
                <p:oleObj name="Document" r:id="rId4" imgW="2914920" imgH="23004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63763"/>
                        <a:ext cx="5800725" cy="457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774020-9AD9-4D98-849D-4E079533E485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011863" y="5480050"/>
            <a:ext cx="609600" cy="685800"/>
          </a:xfrm>
          <a:prstGeom prst="ellipse">
            <a:avLst/>
          </a:prstGeom>
          <a:solidFill>
            <a:srgbClr val="4F81BD">
              <a:alpha val="0"/>
            </a:srgbClr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71563" y="1501775"/>
            <a:ext cx="6929437" cy="703263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b="0">
                <a:solidFill>
                  <a:srgbClr val="000000"/>
                </a:solidFill>
                <a:cs typeface="Arial" charset="0"/>
              </a:rPr>
              <a:t>(Foto)biotin-sztreptavidin immobilizáció fotolitográfiával kombinálva</a:t>
            </a:r>
          </a:p>
        </p:txBody>
      </p:sp>
      <p:sp>
        <p:nvSpPr>
          <p:cNvPr id="1031" name="Rectangle 2"/>
          <p:cNvSpPr txBox="1">
            <a:spLocks noChangeArrowheads="1"/>
          </p:cNvSpPr>
          <p:nvPr/>
        </p:nvSpPr>
        <p:spPr bwMode="auto">
          <a:xfrm>
            <a:off x="158750" y="7016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>
                <a:solidFill>
                  <a:srgbClr val="000000"/>
                </a:solidFill>
                <a:cs typeface="Arial" charset="0"/>
              </a:rPr>
              <a:t>Molekuláris lehorgonyozás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4803B2-C345-481A-9F70-5DADEDBE352E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0" y="620713"/>
            <a:ext cx="82296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kern="0" dirty="0">
                <a:latin typeface="+mj-lt"/>
                <a:ea typeface="+mj-ea"/>
                <a:cs typeface="+mj-cs"/>
              </a:rPr>
              <a:t>Kovalens immobilizáció 1): három amin kötésen alapuló lehetőség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28625" y="1285875"/>
          <a:ext cx="82296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4376160" imgH="2782080" progId="Word.Document.8">
                  <p:embed/>
                </p:oleObj>
              </mc:Choice>
              <mc:Fallback>
                <p:oleObj r:id="rId4" imgW="4376160" imgH="2782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285875"/>
                        <a:ext cx="8229600" cy="523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95C817-CA37-4194-93CE-7C5B8563628A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0" y="549275"/>
            <a:ext cx="822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kern="0" dirty="0">
                <a:latin typeface="+mj-lt"/>
                <a:ea typeface="+mj-ea"/>
                <a:cs typeface="+mj-cs"/>
              </a:rPr>
              <a:t>Kovalens immobilizáció 2): </a:t>
            </a:r>
            <a:r>
              <a:rPr lang="hu-HU" sz="2000" kern="0" dirty="0" err="1">
                <a:latin typeface="+mj-lt"/>
                <a:ea typeface="+mj-ea"/>
                <a:cs typeface="+mj-cs"/>
              </a:rPr>
              <a:t>szuperaldehiddel</a:t>
            </a:r>
            <a:r>
              <a:rPr lang="hu-HU" sz="2000" kern="0" dirty="0">
                <a:latin typeface="+mj-lt"/>
                <a:ea typeface="+mj-ea"/>
                <a:cs typeface="+mj-cs"/>
              </a:rPr>
              <a:t> aktivált felületek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1143000"/>
          <a:ext cx="8229600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4" imgW="5747760" imgH="1787040" progId="Word.Document.8">
                  <p:embed/>
                </p:oleObj>
              </mc:Choice>
              <mc:Fallback>
                <p:oleObj r:id="rId4" imgW="5747760" imgH="17870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8229600" cy="255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85750" y="3929063"/>
          <a:ext cx="800100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7" imgW="5747760" imgH="1963080" progId="Word.Document.8">
                  <p:embed/>
                </p:oleObj>
              </mc:Choice>
              <mc:Fallback>
                <p:oleObj r:id="rId7" imgW="5747760" imgH="196308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929063"/>
                        <a:ext cx="8001000" cy="273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286125"/>
            <a:ext cx="1857375" cy="3714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Szuperaldehiddal</a:t>
            </a:r>
            <a:r>
              <a:rPr lang="hu-HU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aktivált felület</a:t>
            </a:r>
          </a:p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388" y="6381750"/>
            <a:ext cx="1857375" cy="3714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Szuperaldehiddal</a:t>
            </a:r>
            <a:r>
              <a:rPr lang="hu-HU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aktivált felület</a:t>
            </a:r>
          </a:p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43125" y="3286125"/>
            <a:ext cx="1857375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Szuperaldehiddal aktivált felület [közbenső állapot]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86250" y="3286125"/>
            <a:ext cx="1857375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Szuperaldehiddal aktivált felület [„Schiff” Bázis]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86000" y="6357938"/>
            <a:ext cx="1857375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Szuperaldehiddal aktivált felület [közbenső állapot]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429125" y="6357938"/>
            <a:ext cx="1857375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Szuperaldehiddal aktivált felület [„Schiff” Bázis]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500813" y="6357938"/>
            <a:ext cx="1857375" cy="3714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Szuperaldehiddal</a:t>
            </a:r>
            <a:r>
              <a:rPr lang="hu-HU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aktivált felület</a:t>
            </a:r>
          </a:p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500813" y="3286125"/>
            <a:ext cx="1857375" cy="3714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Szuperaldehiddal aktivált felület [hibridizációra kész felület]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357313" y="2786063"/>
            <a:ext cx="1143000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DNS hozzácsatolás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571625" y="5857875"/>
            <a:ext cx="1143000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DNS hozzácsatolás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29000" y="2643188"/>
            <a:ext cx="1143000" cy="523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9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Dehidratálás </a:t>
            </a:r>
          </a:p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(-H</a:t>
            </a:r>
            <a:r>
              <a:rPr lang="hu-HU" sz="900" b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O)‏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571875" y="5715000"/>
            <a:ext cx="1143000" cy="523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9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Dehidratálás </a:t>
            </a:r>
          </a:p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(-H</a:t>
            </a:r>
            <a:r>
              <a:rPr lang="hu-HU" sz="900" b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O)‏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643563" y="2492375"/>
            <a:ext cx="1143000" cy="6492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Nátrium-borohidrát</a:t>
            </a:r>
            <a:r>
              <a:rPr lang="hu-HU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redukció </a:t>
            </a:r>
          </a:p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(NaBH</a:t>
            </a:r>
            <a:r>
              <a:rPr lang="hu-HU" sz="900" b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hu-HU" sz="9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)‏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715000" y="5715000"/>
            <a:ext cx="1143000" cy="5095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Nátrium-borohidrát redukció </a:t>
            </a:r>
          </a:p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(NaBH</a:t>
            </a:r>
            <a:r>
              <a:rPr lang="hu-HU" sz="900" b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hu-HU" sz="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5742-C876-4988-AC81-FC6389C7234A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0" y="774700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kern="0" dirty="0">
                <a:latin typeface="+mn-lt"/>
                <a:ea typeface="+mj-ea"/>
                <a:cs typeface="+mj-cs"/>
              </a:rPr>
              <a:t>Kovalens immobilizáció 3): </a:t>
            </a:r>
            <a:r>
              <a:rPr lang="hu-HU" sz="2000" dirty="0">
                <a:solidFill>
                  <a:srgbClr val="000000"/>
                </a:solidFill>
                <a:latin typeface="+mn-lt"/>
              </a:rPr>
              <a:t>üveg aktivációja 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γ</a:t>
            </a:r>
            <a:r>
              <a:rPr lang="de-DE" sz="2000" dirty="0">
                <a:solidFill>
                  <a:srgbClr val="000000"/>
                </a:solidFill>
                <a:latin typeface="+mn-lt"/>
              </a:rPr>
              <a:t>-</a:t>
            </a:r>
            <a:r>
              <a:rPr lang="de-DE" sz="2000" dirty="0" err="1">
                <a:solidFill>
                  <a:srgbClr val="000000"/>
                </a:solidFill>
                <a:latin typeface="+mn-lt"/>
              </a:rPr>
              <a:t>aminopropil</a:t>
            </a:r>
            <a:r>
              <a:rPr lang="de-DE" sz="2000" dirty="0">
                <a:solidFill>
                  <a:srgbClr val="000000"/>
                </a:solidFill>
                <a:latin typeface="+mn-lt"/>
              </a:rPr>
              <a:t>-</a:t>
            </a:r>
            <a:r>
              <a:rPr lang="de-DE" sz="2000" dirty="0" err="1">
                <a:solidFill>
                  <a:srgbClr val="000000"/>
                </a:solidFill>
                <a:latin typeface="+mn-lt"/>
              </a:rPr>
              <a:t>trietoxy</a:t>
            </a:r>
            <a:r>
              <a:rPr lang="de-DE" sz="2000" dirty="0">
                <a:solidFill>
                  <a:srgbClr val="000000"/>
                </a:solidFill>
                <a:latin typeface="+mn-lt"/>
              </a:rPr>
              <a:t>-s</a:t>
            </a:r>
            <a:r>
              <a:rPr lang="hu-HU" sz="2000" dirty="0" err="1">
                <a:solidFill>
                  <a:srgbClr val="000000"/>
                </a:solidFill>
                <a:latin typeface="+mn-lt"/>
              </a:rPr>
              <a:t>zilánnal</a:t>
            </a:r>
            <a:r>
              <a:rPr lang="de-DE" sz="2000" dirty="0">
                <a:solidFill>
                  <a:srgbClr val="000000"/>
                </a:solidFill>
                <a:latin typeface="+mn-lt"/>
              </a:rPr>
              <a:t> </a:t>
            </a:r>
            <a:endParaRPr lang="hu-HU" sz="2000" kern="0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33400" y="1600200"/>
          <a:ext cx="81534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4164120" imgH="2382120" progId="Word.Document.8">
                  <p:embed/>
                </p:oleObj>
              </mc:Choice>
              <mc:Fallback>
                <p:oleObj r:id="rId4" imgW="4164120" imgH="23821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8153400" cy="466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2209800" y="2514600"/>
            <a:ext cx="685800" cy="609600"/>
          </a:xfrm>
          <a:prstGeom prst="ellipse">
            <a:avLst/>
          </a:prstGeom>
          <a:solidFill>
            <a:srgbClr val="FFFFFF">
              <a:alpha val="0"/>
            </a:srgbClr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8001000" y="2514600"/>
            <a:ext cx="685800" cy="609600"/>
          </a:xfrm>
          <a:prstGeom prst="ellipse">
            <a:avLst/>
          </a:prstGeom>
          <a:solidFill>
            <a:srgbClr val="FFFFFF">
              <a:alpha val="0"/>
            </a:srgbClr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4313" y="1928813"/>
            <a:ext cx="1428750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Üveg</a:t>
            </a:r>
          </a:p>
        </p:txBody>
      </p:sp>
      <p:sp>
        <p:nvSpPr>
          <p:cNvPr id="4105" name="Szövegdoboz 9"/>
          <p:cNvSpPr txBox="1">
            <a:spLocks noChangeArrowheads="1"/>
          </p:cNvSpPr>
          <p:nvPr/>
        </p:nvSpPr>
        <p:spPr bwMode="auto">
          <a:xfrm>
            <a:off x="2987675" y="580548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(APTES)</a:t>
            </a:r>
            <a:endParaRPr lang="en-US"/>
          </a:p>
        </p:txBody>
      </p:sp>
      <p:sp>
        <p:nvSpPr>
          <p:cNvPr id="4106" name="Szövegdoboz 10"/>
          <p:cNvSpPr txBox="1">
            <a:spLocks noChangeArrowheads="1"/>
          </p:cNvSpPr>
          <p:nvPr/>
        </p:nvSpPr>
        <p:spPr bwMode="auto">
          <a:xfrm>
            <a:off x="5148263" y="5170488"/>
            <a:ext cx="33845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Cél: összekapcsolni a szervetlen (ásványi) felületet szerves csoportokkal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E345BB-9BAD-4614-92F0-FF91811791B5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071563" y="1500188"/>
          <a:ext cx="6738937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4" imgW="3265920" imgH="2295000" progId="Word.Document.8">
                  <p:embed/>
                </p:oleObj>
              </mc:Choice>
              <mc:Fallback>
                <p:oleObj r:id="rId4" imgW="3265920" imgH="2295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500188"/>
                        <a:ext cx="6738937" cy="473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071813" y="4286250"/>
            <a:ext cx="1752600" cy="1295400"/>
          </a:xfrm>
          <a:prstGeom prst="ellipse">
            <a:avLst/>
          </a:prstGeom>
          <a:solidFill>
            <a:srgbClr val="4F81BD">
              <a:alpha val="0"/>
            </a:srgbClr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28875" y="3071813"/>
            <a:ext cx="1998663" cy="64928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Amiloszilánnal</a:t>
            </a:r>
            <a:r>
              <a:rPr lang="hu-H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borított hordozó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57813" y="3286125"/>
            <a:ext cx="2143125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52300" dir="836435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Módosítatlan DNS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8750" y="774700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 err="1">
                <a:solidFill>
                  <a:srgbClr val="000000"/>
                </a:solidFill>
                <a:latin typeface="+mn-lt"/>
              </a:rPr>
              <a:t>Oligonukleotidok</a:t>
            </a:r>
            <a:r>
              <a:rPr lang="hu-HU" sz="2000" dirty="0">
                <a:solidFill>
                  <a:srgbClr val="000000"/>
                </a:solidFill>
                <a:latin typeface="+mn-lt"/>
              </a:rPr>
              <a:t> elektrosztatikus immobilizációja </a:t>
            </a:r>
            <a:r>
              <a:rPr lang="hu-HU" sz="2000" dirty="0" err="1">
                <a:solidFill>
                  <a:srgbClr val="000000"/>
                </a:solidFill>
                <a:latin typeface="+mn-lt"/>
              </a:rPr>
              <a:t>aminoszilánnal</a:t>
            </a:r>
            <a:r>
              <a:rPr lang="hu-HU" sz="2000" dirty="0">
                <a:solidFill>
                  <a:srgbClr val="000000"/>
                </a:solidFill>
                <a:latin typeface="+mn-lt"/>
              </a:rPr>
              <a:t> aktivált felületre</a:t>
            </a:r>
            <a:r>
              <a:rPr lang="de-DE" sz="20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E09931-8C93-4405-9BBF-0E26509CA84B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2. Önszerveződő rendszerek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0" y="774700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Példa hidrogén kötések alkalmazására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898775"/>
            <a:ext cx="5105400" cy="340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8" name="Oval 5"/>
          <p:cNvSpPr>
            <a:spLocks noChangeArrowheads="1"/>
          </p:cNvSpPr>
          <p:nvPr/>
        </p:nvSpPr>
        <p:spPr bwMode="auto">
          <a:xfrm>
            <a:off x="3357563" y="2719388"/>
            <a:ext cx="2362200" cy="3733800"/>
          </a:xfrm>
          <a:prstGeom prst="ellipse">
            <a:avLst/>
          </a:prstGeom>
          <a:solidFill>
            <a:srgbClr val="4F81BD">
              <a:alpha val="0"/>
            </a:srgbClr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1071563" y="1557338"/>
            <a:ext cx="6929437" cy="1008062"/>
          </a:xfrm>
          <a:prstGeom prst="rect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b="0">
                <a:solidFill>
                  <a:srgbClr val="000000"/>
                </a:solidFill>
                <a:cs typeface="Arial" charset="0"/>
              </a:rPr>
              <a:t>Oligonukleotid receptorok immobilizációja mefelelő felületre lehetséges az előre szintetizált „</a:t>
            </a:r>
            <a:r>
              <a:rPr lang="hu-HU" sz="2000">
                <a:solidFill>
                  <a:srgbClr val="000000"/>
                </a:solidFill>
                <a:cs typeface="Arial" charset="0"/>
              </a:rPr>
              <a:t>ragadós végek</a:t>
            </a:r>
            <a:r>
              <a:rPr lang="hu-HU" sz="2000" b="0">
                <a:solidFill>
                  <a:srgbClr val="000000"/>
                </a:solidFill>
                <a:cs typeface="Arial" charset="0"/>
              </a:rPr>
              <a:t>” segítségével (</a:t>
            </a:r>
            <a:r>
              <a:rPr lang="hu-HU" sz="2000">
                <a:solidFill>
                  <a:srgbClr val="000000"/>
                </a:solidFill>
                <a:cs typeface="Arial" charset="0"/>
              </a:rPr>
              <a:t>sticky ends</a:t>
            </a:r>
            <a:r>
              <a:rPr lang="hu-HU" sz="2000" b="0">
                <a:solidFill>
                  <a:srgbClr val="000000"/>
                </a:solidFill>
                <a:cs typeface="Arial" charset="0"/>
              </a:rPr>
              <a:t>)</a:t>
            </a:r>
            <a:r>
              <a:rPr lang="ar-SA" sz="2000" b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‏</a:t>
            </a:r>
            <a:endParaRPr lang="hu-HU" sz="2000" b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6EA9FE-8E40-4A56-9FEC-127FF4FB653D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3. Pásztázó mikroszkópia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0" y="620713"/>
            <a:ext cx="82296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hu-HU" sz="2000" kern="0" dirty="0">
                <a:latin typeface="+mj-lt"/>
                <a:ea typeface="+mj-ea"/>
                <a:cs typeface="+mj-cs"/>
              </a:rPr>
              <a:t>DNS </a:t>
            </a:r>
            <a:r>
              <a:rPr lang="hu-HU" sz="2000" kern="0" dirty="0" err="1">
                <a:latin typeface="+mj-lt"/>
                <a:ea typeface="+mj-ea"/>
                <a:cs typeface="+mj-cs"/>
              </a:rPr>
              <a:t>monorétegek</a:t>
            </a:r>
            <a:r>
              <a:rPr lang="hu-HU" sz="2000" kern="0" dirty="0">
                <a:latin typeface="+mj-lt"/>
                <a:ea typeface="+mj-ea"/>
                <a:cs typeface="+mj-cs"/>
              </a:rPr>
              <a:t> – az orientáció vizsgálatának fontossága</a:t>
            </a:r>
          </a:p>
        </p:txBody>
      </p:sp>
      <p:pic>
        <p:nvPicPr>
          <p:cNvPr id="3994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068638"/>
            <a:ext cx="439737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12"/>
          <p:cNvSpPr txBox="1">
            <a:spLocks noChangeArrowheads="1"/>
          </p:cNvSpPr>
          <p:nvPr/>
        </p:nvSpPr>
        <p:spPr bwMode="auto">
          <a:xfrm>
            <a:off x="142875" y="1344613"/>
            <a:ext cx="79295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0"/>
              <a:t>Az ss-DNS orientáció szerepe a szenzor érzékenységében:</a:t>
            </a:r>
          </a:p>
          <a:p>
            <a:endParaRPr lang="hu-HU" b="0"/>
          </a:p>
          <a:p>
            <a:r>
              <a:rPr lang="hu-HU"/>
              <a:t>érzékenység = f(felületi borítottság, orientáció</a:t>
            </a:r>
            <a:r>
              <a:rPr lang="hu-HU" b="0"/>
              <a:t>),</a:t>
            </a:r>
          </a:p>
          <a:p>
            <a:r>
              <a:rPr lang="hu-HU" b="0"/>
              <a:t>felületi borítottság = g(bázispárok száma, immobilizációs eljárás),</a:t>
            </a:r>
          </a:p>
          <a:p>
            <a:r>
              <a:rPr lang="hu-HU" b="0"/>
              <a:t>orientáció = h(bázispárok száma, immobilizációs eljárás),</a:t>
            </a:r>
          </a:p>
          <a:p>
            <a:r>
              <a:rPr lang="hu-HU" b="0"/>
              <a:t>felületi borítottság                                orientáció.</a:t>
            </a:r>
          </a:p>
        </p:txBody>
      </p:sp>
      <p:sp>
        <p:nvSpPr>
          <p:cNvPr id="39943" name="Szövegdoboz 15"/>
          <p:cNvSpPr txBox="1">
            <a:spLocks noChangeArrowheads="1"/>
          </p:cNvSpPr>
          <p:nvPr/>
        </p:nvSpPr>
        <p:spPr bwMode="auto">
          <a:xfrm>
            <a:off x="7056438" y="5373688"/>
            <a:ext cx="208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0"/>
              <a:t>(Illusztráció)</a:t>
            </a:r>
            <a:endParaRPr lang="en-GB" b="0"/>
          </a:p>
        </p:txBody>
      </p:sp>
      <p:cxnSp>
        <p:nvCxnSpPr>
          <p:cNvPr id="39944" name="Egyenes összekötő nyíllal 8"/>
          <p:cNvCxnSpPr>
            <a:cxnSpLocks noChangeShapeType="1"/>
          </p:cNvCxnSpPr>
          <p:nvPr/>
        </p:nvCxnSpPr>
        <p:spPr bwMode="auto">
          <a:xfrm>
            <a:off x="2268538" y="2924175"/>
            <a:ext cx="16557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 számának helye 3"/>
          <p:cNvSpPr>
            <a:spLocks noGrp="1"/>
          </p:cNvSpPr>
          <p:nvPr>
            <p:ph type="sldNum" sz="quarter" idx="11"/>
          </p:nvPr>
        </p:nvSpPr>
        <p:spPr bwMode="auto">
          <a:xfrm>
            <a:off x="6470650" y="6408738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513DD6C-AA05-4762-8369-9FAC1C8556A9}" type="slidenum">
              <a:rPr lang="hu-HU" smtClean="0"/>
              <a:pPr/>
              <a:t>37</a:t>
            </a:fld>
            <a:endParaRPr lang="hu-HU" smtClean="0"/>
          </a:p>
        </p:txBody>
      </p:sp>
      <p:pic>
        <p:nvPicPr>
          <p:cNvPr id="4096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075" y="3217863"/>
            <a:ext cx="3816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03188" y="1039813"/>
            <a:ext cx="8643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/>
              <a:t>A vizsgálataink célja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278438"/>
            <a:ext cx="20875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0475" y="5184775"/>
            <a:ext cx="6731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4925" y="4392613"/>
            <a:ext cx="34559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Elektrokémiai módszerek</a:t>
            </a:r>
          </a:p>
          <a:p>
            <a:pPr algn="ctr"/>
            <a:r>
              <a:rPr lang="hu-HU" sz="1400"/>
              <a:t>Elektrokémiai Impedancia Spektroszkópia (EIS)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7800" y="1727200"/>
            <a:ext cx="3168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Optikai módszerek</a:t>
            </a:r>
          </a:p>
          <a:p>
            <a:pPr algn="ctr"/>
            <a:r>
              <a:rPr lang="hu-HU" sz="1400"/>
              <a:t>Felületi plazmon rezonancia képalkotás (SPRi)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714875" y="712788"/>
            <a:ext cx="3168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Pásztázó mikroszkópiás módszerek</a:t>
            </a:r>
          </a:p>
          <a:p>
            <a:pPr algn="ctr"/>
            <a:r>
              <a:rPr lang="hu-HU" sz="1400"/>
              <a:t>Atomerő mikroszkópia (AFM) nanoborotválás</a:t>
            </a:r>
          </a:p>
        </p:txBody>
      </p:sp>
      <p:pic>
        <p:nvPicPr>
          <p:cNvPr id="12" name="Picture 2" descr="H:\RaSP anyagok\rasp.bmp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800" y="2527300"/>
            <a:ext cx="31686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4513" y="1863725"/>
            <a:ext cx="266541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1363" y="1863725"/>
            <a:ext cx="13684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elé nyíl 14"/>
          <p:cNvSpPr>
            <a:spLocks noChangeArrowheads="1"/>
          </p:cNvSpPr>
          <p:nvPr/>
        </p:nvSpPr>
        <p:spPr bwMode="auto">
          <a:xfrm rot="-2937071">
            <a:off x="3720307" y="3552031"/>
            <a:ext cx="298450" cy="935037"/>
          </a:xfrm>
          <a:prstGeom prst="downArrow">
            <a:avLst>
              <a:gd name="adj1" fmla="val 50000"/>
              <a:gd name="adj2" fmla="val 498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Lefelé nyíl 15"/>
          <p:cNvSpPr>
            <a:spLocks noChangeArrowheads="1"/>
          </p:cNvSpPr>
          <p:nvPr/>
        </p:nvSpPr>
        <p:spPr bwMode="auto">
          <a:xfrm rot="-7409905">
            <a:off x="3657600" y="4940301"/>
            <a:ext cx="312737" cy="919162"/>
          </a:xfrm>
          <a:prstGeom prst="downArrow">
            <a:avLst>
              <a:gd name="adj1" fmla="val 50000"/>
              <a:gd name="adj2" fmla="val 498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" name="Szalagnyíl balra 16"/>
          <p:cNvSpPr>
            <a:spLocks noChangeArrowheads="1"/>
          </p:cNvSpPr>
          <p:nvPr/>
        </p:nvSpPr>
        <p:spPr bwMode="auto">
          <a:xfrm rot="735102">
            <a:off x="8270875" y="3159125"/>
            <a:ext cx="431800" cy="1819275"/>
          </a:xfrm>
          <a:prstGeom prst="curvedLeftArrow">
            <a:avLst>
              <a:gd name="adj1" fmla="val 24987"/>
              <a:gd name="adj2" fmla="val 49993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Ellipszis 17"/>
          <p:cNvSpPr>
            <a:spLocks noChangeArrowheads="1"/>
          </p:cNvSpPr>
          <p:nvPr/>
        </p:nvSpPr>
        <p:spPr bwMode="auto">
          <a:xfrm>
            <a:off x="7954963" y="863600"/>
            <a:ext cx="431800" cy="431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hu-HU"/>
              <a:t>1</a:t>
            </a:r>
            <a:endParaRPr lang="en-GB"/>
          </a:p>
        </p:txBody>
      </p:sp>
      <p:sp>
        <p:nvSpPr>
          <p:cNvPr id="19" name="Ellipszis 18"/>
          <p:cNvSpPr>
            <a:spLocks noChangeArrowheads="1"/>
          </p:cNvSpPr>
          <p:nvPr/>
        </p:nvSpPr>
        <p:spPr bwMode="auto">
          <a:xfrm>
            <a:off x="2986088" y="1800225"/>
            <a:ext cx="433387" cy="431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hu-HU"/>
              <a:t>2</a:t>
            </a:r>
            <a:endParaRPr lang="en-GB"/>
          </a:p>
        </p:txBody>
      </p:sp>
      <p:sp>
        <p:nvSpPr>
          <p:cNvPr id="20" name="Ellipszis 19"/>
          <p:cNvSpPr>
            <a:spLocks noChangeArrowheads="1"/>
          </p:cNvSpPr>
          <p:nvPr/>
        </p:nvSpPr>
        <p:spPr bwMode="auto">
          <a:xfrm>
            <a:off x="3059113" y="4679950"/>
            <a:ext cx="431800" cy="431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hu-HU"/>
              <a:t>3</a:t>
            </a:r>
            <a:endParaRPr lang="en-GB"/>
          </a:p>
        </p:txBody>
      </p:sp>
      <p:sp>
        <p:nvSpPr>
          <p:cNvPr id="40979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3. Pásztázó mikroszkópia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 animBg="1"/>
      <p:bldP spid="16" grpId="0" animBg="1"/>
      <p:bldP spid="17" grpId="0" animBg="1"/>
      <p:bldP spid="18" grpId="0" build="allAtOnce" animBg="1"/>
      <p:bldP spid="19" grpId="0" build="allAtOnce" animBg="1"/>
      <p:bldP spid="20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2FCB70-8742-4BAA-B5E9-66972C004217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142875" y="-142875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3. Pásztázó mikroszkópia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142875" y="71437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A képalkotás elve a kontakt üzemmód bemutatásán keresztül</a:t>
            </a:r>
          </a:p>
        </p:txBody>
      </p:sp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85875"/>
            <a:ext cx="7681913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17E7D7-1B48-4A19-9C4C-45288811F170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3. Pásztázó mikroszkópia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150" y="4149725"/>
            <a:ext cx="4429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389188"/>
            <a:ext cx="22320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317750"/>
            <a:ext cx="223361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142875" y="7969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DNS receptorrétegek vizsgálati lehetőségei</a:t>
            </a:r>
          </a:p>
        </p:txBody>
      </p:sp>
      <p:sp>
        <p:nvSpPr>
          <p:cNvPr id="43016" name="Szövegdoboz 11"/>
          <p:cNvSpPr txBox="1">
            <a:spLocks noChangeArrowheads="1"/>
          </p:cNvSpPr>
          <p:nvPr/>
        </p:nvSpPr>
        <p:spPr bwMode="auto">
          <a:xfrm>
            <a:off x="250825" y="1268413"/>
            <a:ext cx="4249738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hu-HU"/>
              <a:t>Ritka receptorréteg </a:t>
            </a:r>
            <a:r>
              <a:rPr lang="hu-HU" b="0"/>
              <a:t>(&lt;10</a:t>
            </a:r>
            <a:r>
              <a:rPr lang="hu-HU" b="0" baseline="30000"/>
              <a:t>10 </a:t>
            </a:r>
            <a:r>
              <a:rPr lang="hu-HU" b="0"/>
              <a:t>db/cm)</a:t>
            </a:r>
          </a:p>
          <a:p>
            <a:pPr marL="342900" indent="-342900">
              <a:buFontTx/>
              <a:buAutoNum type="alphaUcParenR"/>
            </a:pPr>
            <a:endParaRPr lang="hu-HU" b="0"/>
          </a:p>
          <a:p>
            <a:pPr marL="342900" indent="-342900">
              <a:buFont typeface="Wingdings" pitchFamily="2" charset="2"/>
              <a:buChar char="Ø"/>
            </a:pPr>
            <a:r>
              <a:rPr lang="hu-HU" b="0"/>
              <a:t>Pont-spektroszkópia 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b="0"/>
              <a:t>Erőmérés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b="0"/>
              <a:t>Vezetőképesség mérés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b="0"/>
              <a:t>Felület pásztázása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b="0"/>
              <a:t>Kontakt mód</a:t>
            </a:r>
          </a:p>
          <a:p>
            <a:pPr marL="800100" lvl="1" indent="-342900">
              <a:buFont typeface="Arial" charset="0"/>
              <a:buChar char="•"/>
            </a:pPr>
            <a:r>
              <a:rPr lang="hu-HU" b="0"/>
              <a:t>Tapping mód</a:t>
            </a:r>
          </a:p>
          <a:p>
            <a:pPr marL="342900" indent="-342900"/>
            <a:endParaRPr lang="hu-HU" b="0"/>
          </a:p>
          <a:p>
            <a:pPr marL="342900" indent="-342900"/>
            <a:r>
              <a:rPr lang="hu-HU" b="0"/>
              <a:t> </a:t>
            </a:r>
            <a:r>
              <a:rPr lang="hu-HU"/>
              <a:t>B) Sűrű receptorréteg </a:t>
            </a:r>
            <a:r>
              <a:rPr lang="hu-HU" b="0"/>
              <a:t>(~10</a:t>
            </a:r>
            <a:r>
              <a:rPr lang="hu-HU" b="0" baseline="30000"/>
              <a:t>12</a:t>
            </a:r>
            <a:r>
              <a:rPr lang="hu-HU" b="0"/>
              <a:t> db/cm)</a:t>
            </a:r>
          </a:p>
          <a:p>
            <a:pPr marL="342900" indent="-342900"/>
            <a:endParaRPr lang="hu-HU" b="0"/>
          </a:p>
          <a:p>
            <a:pPr marL="342900" indent="-342900">
              <a:buFont typeface="Wingdings" pitchFamily="2" charset="2"/>
              <a:buChar char="Ø"/>
            </a:pPr>
            <a:r>
              <a:rPr lang="hu-HU" b="0"/>
              <a:t>Nanoborotválás (nanoshaving)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b="0"/>
              <a:t>Nanobültetés (nanopatchnig, nanografting)</a:t>
            </a:r>
          </a:p>
          <a:p>
            <a:pPr marL="342900" indent="-342900">
              <a:buFont typeface="Wingdings" pitchFamily="2" charset="2"/>
              <a:buChar char="Ø"/>
            </a:pPr>
            <a:endParaRPr lang="hu-HU" b="0"/>
          </a:p>
          <a:p>
            <a:pPr marL="342900" indent="-342900">
              <a:buFont typeface="Wingdings" pitchFamily="2" charset="2"/>
              <a:buChar char="Ø"/>
            </a:pPr>
            <a:endParaRPr lang="hu-HU" b="0"/>
          </a:p>
          <a:p>
            <a:pPr marL="342900" indent="-342900">
              <a:buFont typeface="Wingdings" pitchFamily="2" charset="2"/>
              <a:buChar char="Ø"/>
            </a:pPr>
            <a:r>
              <a:rPr lang="hu-HU"/>
              <a:t>Keresztmetszeti analízis</a:t>
            </a:r>
            <a:endParaRPr lang="en-GB"/>
          </a:p>
        </p:txBody>
      </p:sp>
      <p:sp>
        <p:nvSpPr>
          <p:cNvPr id="43017" name="TextBox 31"/>
          <p:cNvSpPr txBox="1">
            <a:spLocks noChangeArrowheads="1"/>
          </p:cNvSpPr>
          <p:nvPr/>
        </p:nvSpPr>
        <p:spPr bwMode="auto">
          <a:xfrm>
            <a:off x="5821363" y="6381750"/>
            <a:ext cx="307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/>
              <a:t>Forrás: D. Erts – 2003</a:t>
            </a:r>
          </a:p>
        </p:txBody>
      </p:sp>
      <p:cxnSp>
        <p:nvCxnSpPr>
          <p:cNvPr id="43018" name="Straight Arrow Connector 25"/>
          <p:cNvCxnSpPr>
            <a:cxnSpLocks noChangeShapeType="1"/>
          </p:cNvCxnSpPr>
          <p:nvPr/>
        </p:nvCxnSpPr>
        <p:spPr bwMode="auto">
          <a:xfrm rot="5400000">
            <a:off x="1730375" y="5478463"/>
            <a:ext cx="357187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3019" name="Szövegdoboz 14"/>
          <p:cNvSpPr txBox="1">
            <a:spLocks noChangeArrowheads="1"/>
          </p:cNvSpPr>
          <p:nvPr/>
        </p:nvSpPr>
        <p:spPr bwMode="auto">
          <a:xfrm>
            <a:off x="5219700" y="1268413"/>
            <a:ext cx="295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Ritka DNS réteg tapping-AFM vizsgálata</a:t>
            </a:r>
            <a:endParaRPr lang="en-GB"/>
          </a:p>
        </p:txBody>
      </p:sp>
      <p:sp>
        <p:nvSpPr>
          <p:cNvPr id="43020" name="Szövegdoboz 15"/>
          <p:cNvSpPr txBox="1">
            <a:spLocks noChangeArrowheads="1"/>
          </p:cNvSpPr>
          <p:nvPr/>
        </p:nvSpPr>
        <p:spPr bwMode="auto">
          <a:xfrm>
            <a:off x="5003800" y="2060575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/>
              <a:t>a) amplitúdó</a:t>
            </a:r>
            <a:endParaRPr lang="en-GB" sz="1400"/>
          </a:p>
        </p:txBody>
      </p:sp>
      <p:sp>
        <p:nvSpPr>
          <p:cNvPr id="43021" name="Szövegdoboz 16"/>
          <p:cNvSpPr txBox="1">
            <a:spLocks noChangeArrowheads="1"/>
          </p:cNvSpPr>
          <p:nvPr/>
        </p:nvSpPr>
        <p:spPr bwMode="auto">
          <a:xfrm>
            <a:off x="7380288" y="2060575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/>
              <a:t>b) fázis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05D862-07BD-4C40-B390-319B8425D74B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Érzékelők – bevezetés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113"/>
            <a:ext cx="73914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Szövegdoboz 6"/>
          <p:cNvSpPr txBox="1">
            <a:spLocks noChangeArrowheads="1"/>
          </p:cNvSpPr>
          <p:nvPr/>
        </p:nvSpPr>
        <p:spPr bwMode="auto">
          <a:xfrm>
            <a:off x="468313" y="1341438"/>
            <a:ext cx="561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Az érzékelők helye egy szabályozási körben</a:t>
            </a:r>
            <a:endParaRPr lang="en-GB"/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949700"/>
            <a:ext cx="1952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Egyenes összekötő 10"/>
          <p:cNvCxnSpPr/>
          <p:nvPr/>
        </p:nvCxnSpPr>
        <p:spPr bwMode="auto">
          <a:xfrm flipH="1">
            <a:off x="5148263" y="4365625"/>
            <a:ext cx="1800225" cy="79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Egyenes összekötő 11"/>
          <p:cNvCxnSpPr/>
          <p:nvPr/>
        </p:nvCxnSpPr>
        <p:spPr bwMode="auto">
          <a:xfrm flipV="1">
            <a:off x="5148263" y="4373563"/>
            <a:ext cx="0" cy="6397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33375"/>
            <a:ext cx="21431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A925B7-2325-479F-9A3F-F8D7830BCD3C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3. Pásztázó mikroszkópia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142875" y="7969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A DNS nanoborotválás (nanoshaving) és alkalmazása</a:t>
            </a: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376363"/>
            <a:ext cx="64087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13"/>
          <p:cNvSpPr txBox="1">
            <a:spLocks noChangeArrowheads="1"/>
          </p:cNvSpPr>
          <p:nvPr/>
        </p:nvSpPr>
        <p:spPr bwMode="auto">
          <a:xfrm>
            <a:off x="1116013" y="5108575"/>
            <a:ext cx="7167562" cy="1198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dirty="0"/>
              <a:t>Az eljárás elve: </a:t>
            </a:r>
            <a:r>
              <a:rPr lang="hu-HU" sz="2000" b="0" dirty="0"/>
              <a:t>a felületre felvitt DNS réteg eltávolítása a pásztázó tű nyomásának növelésével</a:t>
            </a:r>
          </a:p>
          <a:p>
            <a:endParaRPr lang="hu-HU" sz="1200" b="0" dirty="0"/>
          </a:p>
          <a:p>
            <a:pPr algn="ctr"/>
            <a:r>
              <a:rPr lang="hu-HU" sz="2000" b="0" dirty="0" smtClean="0"/>
              <a:t>Utána: Keresztmetszeti </a:t>
            </a:r>
            <a:r>
              <a:rPr lang="hu-HU" sz="2000" b="0" dirty="0"/>
              <a:t>analízis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1EB5A0-6923-49FD-8B42-F6797483B2B7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142875" y="7969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A pont-spektroszkópia és a nyomóerő szabályozása</a:t>
            </a:r>
          </a:p>
        </p:txBody>
      </p:sp>
      <p:sp>
        <p:nvSpPr>
          <p:cNvPr id="45060" name="TextBox 9"/>
          <p:cNvSpPr txBox="1">
            <a:spLocks noChangeArrowheads="1"/>
          </p:cNvSpPr>
          <p:nvPr/>
        </p:nvSpPr>
        <p:spPr bwMode="auto">
          <a:xfrm>
            <a:off x="142875" y="1285875"/>
            <a:ext cx="8786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0"/>
              <a:t>Hooke törvénye</a:t>
            </a:r>
            <a:r>
              <a:rPr lang="hu-HU"/>
              <a:t>:</a:t>
            </a:r>
          </a:p>
          <a:p>
            <a:endParaRPr lang="hu-HU" b="0"/>
          </a:p>
          <a:p>
            <a:r>
              <a:rPr lang="hu-HU" b="0"/>
              <a:t>A nyomóerő szabályozása</a:t>
            </a:r>
            <a:r>
              <a:rPr lang="hu-HU"/>
              <a:t>:</a:t>
            </a:r>
          </a:p>
          <a:p>
            <a:endParaRPr lang="hu-HU"/>
          </a:p>
          <a:p>
            <a:r>
              <a:rPr lang="hu-HU" sz="1600" b="0"/>
              <a:t>Ahol: F: erő [nN], k: rugóállandó [nN/nm], x: Z riányú kitérés [nm], R: a tű és a felület jellemző rugalmassága [nm/mV], U</a:t>
            </a:r>
            <a:r>
              <a:rPr lang="hu-HU" sz="1600" b="0" baseline="-25000"/>
              <a:t>sp</a:t>
            </a:r>
            <a:r>
              <a:rPr lang="hu-HU" sz="1600" b="0"/>
              <a:t>: setpoint (referencia) feszültség [mV]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357313"/>
            <a:ext cx="1590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75" y="1928813"/>
            <a:ext cx="2209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071813"/>
            <a:ext cx="8370887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3. Pásztázó mikroszkópia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CDE397-2FE0-437B-943D-F83BC9B11E01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142875" y="7969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A mica (csillám) replika készítés transzfer-technológiája</a:t>
            </a:r>
          </a:p>
        </p:txBody>
      </p:sp>
      <p:pic>
        <p:nvPicPr>
          <p:cNvPr id="46084" name="Picture 2" descr="C:\Users\Ace\Desktop\ELEKTRONET\képek\mica_repl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214438"/>
            <a:ext cx="4468812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30"/>
          <p:cNvSpPr txBox="1">
            <a:spLocks noChangeArrowheads="1"/>
          </p:cNvSpPr>
          <p:nvPr/>
        </p:nvSpPr>
        <p:spPr bwMode="auto">
          <a:xfrm>
            <a:off x="1763713" y="6092825"/>
            <a:ext cx="307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/>
              <a:t>Forrás: </a:t>
            </a:r>
            <a:r>
              <a:rPr lang="hu-HU" sz="1200"/>
              <a:t>M. Hegner, P. Wagner - 1993</a:t>
            </a:r>
            <a:endParaRPr lang="hu-HU" sz="1200" i="1"/>
          </a:p>
        </p:txBody>
      </p:sp>
      <p:sp>
        <p:nvSpPr>
          <p:cNvPr id="46086" name="Szövegdoboz 8"/>
          <p:cNvSpPr txBox="1">
            <a:spLocks noChangeArrowheads="1"/>
          </p:cNvSpPr>
          <p:nvPr/>
        </p:nvSpPr>
        <p:spPr bwMode="auto">
          <a:xfrm>
            <a:off x="5364163" y="5805488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/>
              <a:t>MICA-replika</a:t>
            </a:r>
          </a:p>
          <a:p>
            <a:pPr algn="ctr"/>
            <a:r>
              <a:rPr lang="hu-HU" sz="1400"/>
              <a:t>200 nm Au</a:t>
            </a:r>
          </a:p>
          <a:p>
            <a:pPr algn="ctr"/>
            <a:r>
              <a:rPr lang="hu-HU" sz="1400"/>
              <a:t>Ra: 0.108 nm</a:t>
            </a:r>
            <a:endParaRPr lang="en-GB" sz="1400"/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4746625" y="1341438"/>
            <a:ext cx="3786188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Cél: </a:t>
            </a:r>
            <a:r>
              <a:rPr lang="hu-HU" b="0"/>
              <a:t>Atomi simaságú (felületi érdességű) arany vékonyréteg előállítása</a:t>
            </a:r>
          </a:p>
        </p:txBody>
      </p:sp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13" y="2389188"/>
            <a:ext cx="40592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3. Pásztázó mikroszkópia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B6C5F8-B385-4FFB-8291-D2A160638C43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3. Pásztázó mikroszkópia</a:t>
            </a: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142875" y="7969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A DNS nanobeültetés (nanografting/nanopatching) és alkalmazása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7561262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31"/>
          <p:cNvSpPr txBox="1">
            <a:spLocks noChangeArrowheads="1"/>
          </p:cNvSpPr>
          <p:nvPr/>
        </p:nvSpPr>
        <p:spPr bwMode="auto">
          <a:xfrm>
            <a:off x="3708400" y="6308725"/>
            <a:ext cx="3071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i="1"/>
              <a:t>Forrás: S. Xu – 2000</a:t>
            </a:r>
          </a:p>
        </p:txBody>
      </p:sp>
      <p:sp>
        <p:nvSpPr>
          <p:cNvPr id="47111" name="Szövegdoboz 9"/>
          <p:cNvSpPr txBox="1">
            <a:spLocks noChangeArrowheads="1"/>
          </p:cNvSpPr>
          <p:nvPr/>
        </p:nvSpPr>
        <p:spPr bwMode="auto">
          <a:xfrm>
            <a:off x="2339975" y="3213100"/>
            <a:ext cx="187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C00000"/>
                </a:solidFill>
              </a:rPr>
              <a:t>Alkántiol SAM</a:t>
            </a:r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47112" name="Szövegdoboz 10"/>
          <p:cNvSpPr txBox="1">
            <a:spLocks noChangeArrowheads="1"/>
          </p:cNvSpPr>
          <p:nvPr/>
        </p:nvSpPr>
        <p:spPr bwMode="auto">
          <a:xfrm>
            <a:off x="3419475" y="1484313"/>
            <a:ext cx="187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rgbClr val="C00000"/>
                </a:solidFill>
              </a:rPr>
              <a:t>DNS molekulák</a:t>
            </a:r>
            <a:endParaRPr lang="en-GB" sz="14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CD8259-8972-4A8A-B582-90BF1FDB97C7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3. Pásztázó mikroszkópia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42875" y="71437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Nanoborotválás a gyakorlatban</a:t>
            </a: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54292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300" y="4143375"/>
            <a:ext cx="59309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12"/>
          <p:cNvSpPr txBox="1">
            <a:spLocks noChangeArrowheads="1"/>
          </p:cNvSpPr>
          <p:nvPr/>
        </p:nvSpPr>
        <p:spPr bwMode="auto">
          <a:xfrm>
            <a:off x="5500688" y="1143000"/>
            <a:ext cx="33575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0">
                <a:cs typeface="Arial" charset="0"/>
              </a:rPr>
              <a:t>Dr. Giampaolo Zuccheri (Bolognai Egyetem) laboratóriumában közösen készített képek</a:t>
            </a:r>
          </a:p>
          <a:p>
            <a:pPr algn="ctr"/>
            <a:endParaRPr lang="hu-HU" b="0">
              <a:cs typeface="Arial" charset="0"/>
            </a:endParaRPr>
          </a:p>
          <a:p>
            <a:pPr algn="ctr"/>
            <a:r>
              <a:rPr lang="hu-HU" b="0">
                <a:cs typeface="Arial" charset="0"/>
              </a:rPr>
              <a:t>MultiMode AFM – képalkotás folyadékcellában</a:t>
            </a:r>
          </a:p>
          <a:p>
            <a:pPr algn="ctr"/>
            <a:endParaRPr lang="hu-HU" b="0">
              <a:cs typeface="Arial" charset="0"/>
            </a:endParaRPr>
          </a:p>
          <a:p>
            <a:pPr algn="ctr"/>
            <a:r>
              <a:rPr lang="hu-HU" b="0">
                <a:cs typeface="Arial" charset="0"/>
              </a:rPr>
              <a:t>DNS réteg nanoborotválása (nanoshaving)</a:t>
            </a:r>
          </a:p>
        </p:txBody>
      </p:sp>
      <p:sp>
        <p:nvSpPr>
          <p:cNvPr id="48136" name="TextBox 12"/>
          <p:cNvSpPr txBox="1">
            <a:spLocks noChangeArrowheads="1"/>
          </p:cNvSpPr>
          <p:nvPr/>
        </p:nvSpPr>
        <p:spPr bwMode="auto">
          <a:xfrm>
            <a:off x="71438" y="4300538"/>
            <a:ext cx="3000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cs typeface="Arial" charset="0"/>
              </a:rPr>
              <a:t>A leborotvált DNS réteg vastagsága </a:t>
            </a:r>
            <a:r>
              <a:rPr lang="hu-HU">
                <a:solidFill>
                  <a:srgbClr val="FF0000"/>
                </a:solidFill>
                <a:cs typeface="Arial" charset="0"/>
              </a:rPr>
              <a:t>1,908 nm!</a:t>
            </a:r>
          </a:p>
          <a:p>
            <a:pPr algn="ctr"/>
            <a:endParaRPr lang="hu-HU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hu-HU">
                <a:cs typeface="Arial" charset="0"/>
              </a:rPr>
              <a:t>Szükséges hordozó felületi érdessége</a:t>
            </a:r>
            <a:r>
              <a:rPr lang="hu-HU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ctr"/>
            <a:r>
              <a:rPr lang="hu-HU">
                <a:solidFill>
                  <a:srgbClr val="FF0000"/>
                </a:solidFill>
                <a:cs typeface="Arial" charset="0"/>
              </a:rPr>
              <a:t>Ra &lt; 0,3 nm!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3FC2E6-6605-4B08-B94A-3F87109F8F33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3. Pásztázó mikroszkópia</a:t>
            </a:r>
          </a:p>
        </p:txBody>
      </p:sp>
      <p:sp>
        <p:nvSpPr>
          <p:cNvPr id="49156" name="TextBox 12"/>
          <p:cNvSpPr txBox="1">
            <a:spLocks noChangeArrowheads="1"/>
          </p:cNvSpPr>
          <p:nvPr/>
        </p:nvSpPr>
        <p:spPr bwMode="auto">
          <a:xfrm>
            <a:off x="142875" y="782638"/>
            <a:ext cx="900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0"/>
              <a:t>A DNS receptor nanobortválás mint „egzotikus” vizsgálati mód elsősorban </a:t>
            </a:r>
            <a:r>
              <a:rPr lang="hu-HU" sz="2000"/>
              <a:t>ORIENTÁCIÓ</a:t>
            </a:r>
            <a:r>
              <a:rPr lang="hu-HU" sz="2000" b="0"/>
              <a:t> felőli megközelítés: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25"/>
            <a:ext cx="495776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31"/>
          <p:cNvSpPr txBox="1">
            <a:spLocks noChangeArrowheads="1"/>
          </p:cNvSpPr>
          <p:nvPr/>
        </p:nvSpPr>
        <p:spPr bwMode="auto">
          <a:xfrm>
            <a:off x="-36513" y="5086350"/>
            <a:ext cx="14763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i="1"/>
              <a:t>Forrás: </a:t>
            </a:r>
          </a:p>
          <a:p>
            <a:pPr algn="ctr"/>
            <a:r>
              <a:rPr lang="hu-HU" sz="1200" i="1"/>
              <a:t>M. Castronovo </a:t>
            </a:r>
          </a:p>
          <a:p>
            <a:pPr algn="ctr"/>
            <a:r>
              <a:rPr lang="hu-HU" sz="1200" i="1"/>
              <a:t>2008</a:t>
            </a:r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079625"/>
            <a:ext cx="29527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7188" y="4608513"/>
            <a:ext cx="28082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5364163" y="1412875"/>
            <a:ext cx="2881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Kontakt-AFM kép</a:t>
            </a:r>
            <a:br>
              <a:rPr lang="hu-HU"/>
            </a:br>
            <a:r>
              <a:rPr lang="hu-HU"/>
              <a:t>(Veeco diInnova, saját)</a:t>
            </a:r>
          </a:p>
        </p:txBody>
      </p:sp>
      <p:sp>
        <p:nvSpPr>
          <p:cNvPr id="49162" name="Text Box 14"/>
          <p:cNvSpPr txBox="1">
            <a:spLocks noChangeArrowheads="1"/>
          </p:cNvSpPr>
          <p:nvPr/>
        </p:nvSpPr>
        <p:spPr bwMode="auto">
          <a:xfrm>
            <a:off x="6877050" y="529431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FF0000"/>
                </a:solidFill>
              </a:rPr>
              <a:t>d=~1nm</a:t>
            </a:r>
          </a:p>
        </p:txBody>
      </p:sp>
      <p:cxnSp>
        <p:nvCxnSpPr>
          <p:cNvPr id="49163" name="Egyenes összekötő 11"/>
          <p:cNvCxnSpPr>
            <a:cxnSpLocks noChangeShapeType="1"/>
          </p:cNvCxnSpPr>
          <p:nvPr/>
        </p:nvCxnSpPr>
        <p:spPr bwMode="auto">
          <a:xfrm>
            <a:off x="7669213" y="5149850"/>
            <a:ext cx="576262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9164" name="Egyenes összekötő 12"/>
          <p:cNvCxnSpPr>
            <a:cxnSpLocks noChangeShapeType="1"/>
          </p:cNvCxnSpPr>
          <p:nvPr/>
        </p:nvCxnSpPr>
        <p:spPr bwMode="auto">
          <a:xfrm>
            <a:off x="7380288" y="5726113"/>
            <a:ext cx="865187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960563"/>
            <a:ext cx="302577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552950"/>
            <a:ext cx="280828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180" name="AutoShape 6"/>
          <p:cNvCxnSpPr>
            <a:cxnSpLocks noChangeShapeType="1"/>
          </p:cNvCxnSpPr>
          <p:nvPr/>
        </p:nvCxnSpPr>
        <p:spPr bwMode="auto">
          <a:xfrm>
            <a:off x="1547813" y="2176463"/>
            <a:ext cx="277812" cy="5048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0181" name="AutoShape 7"/>
          <p:cNvCxnSpPr>
            <a:cxnSpLocks noChangeShapeType="1"/>
          </p:cNvCxnSpPr>
          <p:nvPr/>
        </p:nvCxnSpPr>
        <p:spPr bwMode="auto">
          <a:xfrm flipH="1">
            <a:off x="2524125" y="2465388"/>
            <a:ext cx="247650" cy="45085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393700" y="1557338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Tapping-AFM kép</a:t>
            </a:r>
          </a:p>
        </p:txBody>
      </p:sp>
      <p:sp>
        <p:nvSpPr>
          <p:cNvPr id="50183" name="Text Box 15"/>
          <p:cNvSpPr txBox="1">
            <a:spLocks noChangeArrowheads="1"/>
          </p:cNvSpPr>
          <p:nvPr/>
        </p:nvSpPr>
        <p:spPr bwMode="auto">
          <a:xfrm>
            <a:off x="1474788" y="5776913"/>
            <a:ext cx="1871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FF0000"/>
                </a:solidFill>
              </a:rPr>
              <a:t>~2.5 nm</a:t>
            </a:r>
          </a:p>
        </p:txBody>
      </p:sp>
      <p:sp>
        <p:nvSpPr>
          <p:cNvPr id="50184" name="TextBox 6"/>
          <p:cNvSpPr txBox="1">
            <a:spLocks noChangeArrowheads="1"/>
          </p:cNvSpPr>
          <p:nvPr/>
        </p:nvSpPr>
        <p:spPr bwMode="auto">
          <a:xfrm>
            <a:off x="142875" y="941388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/>
              <a:t>A nyomóerő szerepe – megoldandó problémák</a:t>
            </a:r>
          </a:p>
        </p:txBody>
      </p:sp>
      <p:pic>
        <p:nvPicPr>
          <p:cNvPr id="501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56125"/>
            <a:ext cx="28797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989138"/>
            <a:ext cx="30241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924300" y="1628775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>
                <a:solidFill>
                  <a:srgbClr val="FF0000"/>
                </a:solidFill>
              </a:rPr>
              <a:t>arany</a:t>
            </a:r>
          </a:p>
        </p:txBody>
      </p:sp>
      <p:cxnSp>
        <p:nvCxnSpPr>
          <p:cNvPr id="50188" name="AutoShape 6"/>
          <p:cNvCxnSpPr>
            <a:cxnSpLocks noChangeShapeType="1"/>
          </p:cNvCxnSpPr>
          <p:nvPr/>
        </p:nvCxnSpPr>
        <p:spPr bwMode="auto">
          <a:xfrm>
            <a:off x="4427538" y="1989138"/>
            <a:ext cx="134937" cy="28733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50189" name="Text Box 12"/>
          <p:cNvSpPr txBox="1">
            <a:spLocks noChangeArrowheads="1"/>
          </p:cNvSpPr>
          <p:nvPr/>
        </p:nvSpPr>
        <p:spPr bwMode="auto">
          <a:xfrm>
            <a:off x="4787900" y="5849938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FF0000"/>
                </a:solidFill>
              </a:rPr>
              <a:t>~20 nm</a:t>
            </a:r>
          </a:p>
        </p:txBody>
      </p:sp>
      <p:sp>
        <p:nvSpPr>
          <p:cNvPr id="50190" name="Text Box 12"/>
          <p:cNvSpPr txBox="1">
            <a:spLocks noChangeArrowheads="1"/>
          </p:cNvSpPr>
          <p:nvPr/>
        </p:nvSpPr>
        <p:spPr bwMode="auto">
          <a:xfrm>
            <a:off x="6516688" y="1982788"/>
            <a:ext cx="28813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Helytelen nyomóerő: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/>
              <a:t> réteg összenyomás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/>
              <a:t> DNS akkumuláció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/>
              <a:t> „arany borotválás”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hu-HU"/>
          </a:p>
          <a:p>
            <a:pPr>
              <a:spcBef>
                <a:spcPct val="50000"/>
              </a:spcBef>
            </a:pPr>
            <a:r>
              <a:rPr lang="hu-HU"/>
              <a:t>Problémák: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/>
              <a:t> rugóállandó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/>
              <a:t> scanner </a:t>
            </a:r>
          </a:p>
          <a:p>
            <a:r>
              <a:rPr lang="hu-HU"/>
              <a:t>    pozícionálási hiba</a:t>
            </a:r>
          </a:p>
        </p:txBody>
      </p:sp>
      <p:sp>
        <p:nvSpPr>
          <p:cNvPr id="50191" name="Titl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mtClean="0"/>
              <a:t>3. Pásztázó mikroszkópia</a:t>
            </a:r>
          </a:p>
        </p:txBody>
      </p:sp>
      <p:sp>
        <p:nvSpPr>
          <p:cNvPr id="50192" name="Dia számának helye 4"/>
          <p:cNvSpPr txBox="1">
            <a:spLocks/>
          </p:cNvSpPr>
          <p:nvPr/>
        </p:nvSpPr>
        <p:spPr bwMode="auto">
          <a:xfrm>
            <a:off x="7345363" y="6386513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897ACF9-DEF8-49D0-9FD3-07F1C3F98081}" type="slidenum">
              <a:rPr lang="en-GB" sz="1400" b="0">
                <a:solidFill>
                  <a:srgbClr val="595959"/>
                </a:solidFill>
                <a:cs typeface="Arial" charset="0"/>
              </a:rPr>
              <a:pPr algn="r"/>
              <a:t>46</a:t>
            </a:fld>
            <a:endParaRPr lang="en-GB" sz="1400" b="0">
              <a:solidFill>
                <a:srgbClr val="59595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968E98-40CE-49EB-B0DD-39655FD58723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51203" name="Szövegdoboz 5"/>
          <p:cNvSpPr txBox="1">
            <a:spLocks noChangeArrowheads="1"/>
          </p:cNvSpPr>
          <p:nvPr/>
        </p:nvSpPr>
        <p:spPr bwMode="auto">
          <a:xfrm>
            <a:off x="179388" y="404813"/>
            <a:ext cx="84963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/>
              <a:t>Ellenőrző kérdések:</a:t>
            </a:r>
          </a:p>
          <a:p>
            <a:endParaRPr lang="hu-HU" sz="2400"/>
          </a:p>
          <a:p>
            <a:r>
              <a:rPr lang="hu-HU" sz="2400" b="0"/>
              <a:t>1. Mit nevezünk bioérzékelőnek? Adjon példát egy bioérzékelőre! Milyen elvi részegységekre tudja felbontani a bioérzékelőket?</a:t>
            </a:r>
          </a:p>
          <a:p>
            <a:endParaRPr lang="hu-HU" sz="2400" b="0"/>
          </a:p>
          <a:p>
            <a:r>
              <a:rPr lang="hu-HU" sz="2400" b="0"/>
              <a:t>2. Mit értünk önszerveződő rendszerek alatt? Mik az önszerveződő monorétegek (SAM)? Adjon példát önszerveződő rendszerekre ill. önszerveződő monorétegekre.</a:t>
            </a:r>
          </a:p>
          <a:p>
            <a:r>
              <a:rPr lang="hu-HU" sz="2400" b="0"/>
              <a:t> </a:t>
            </a:r>
          </a:p>
          <a:p>
            <a:r>
              <a:rPr lang="hu-HU" sz="2400" b="0"/>
              <a:t>3. </a:t>
            </a:r>
            <a:r>
              <a:rPr lang="en-US" sz="2400" b="0"/>
              <a:t>Írja le röviden </a:t>
            </a:r>
            <a:r>
              <a:rPr lang="hu-HU" sz="2400" b="0"/>
              <a:t>az AFM </a:t>
            </a:r>
            <a:r>
              <a:rPr lang="en-US" sz="2400" b="0"/>
              <a:t>nanoborotválás</a:t>
            </a:r>
            <a:r>
              <a:rPr lang="hu-HU" sz="2400" b="0"/>
              <a:t> (nanoshaving) / nanobeültetés</a:t>
            </a:r>
            <a:r>
              <a:rPr lang="en-US" sz="2400" b="0"/>
              <a:t> </a:t>
            </a:r>
            <a:r>
              <a:rPr lang="hu-HU" sz="2400" b="0"/>
              <a:t>(nanopatching) eljárás</a:t>
            </a:r>
            <a:r>
              <a:rPr lang="en-US" sz="2400" b="0"/>
              <a:t> elvét DNS monorétegek esetén.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67CF7E-2F14-4A44-9C72-39F240335950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Érzékelők – bevezetés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084388"/>
            <a:ext cx="3886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079625"/>
            <a:ext cx="3876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Szövegdoboz 6"/>
          <p:cNvSpPr txBox="1">
            <a:spLocks noChangeArrowheads="1"/>
          </p:cNvSpPr>
          <p:nvPr/>
        </p:nvSpPr>
        <p:spPr bwMode="auto">
          <a:xfrm>
            <a:off x="611188" y="141287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Statikus karakterisztika</a:t>
            </a:r>
            <a:endParaRPr lang="en-GB"/>
          </a:p>
        </p:txBody>
      </p:sp>
      <p:sp>
        <p:nvSpPr>
          <p:cNvPr id="12295" name="Szövegdoboz 7"/>
          <p:cNvSpPr txBox="1">
            <a:spLocks noChangeArrowheads="1"/>
          </p:cNvSpPr>
          <p:nvPr/>
        </p:nvSpPr>
        <p:spPr bwMode="auto">
          <a:xfrm>
            <a:off x="5076825" y="1412875"/>
            <a:ext cx="374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Hiszterézises karakterisztika</a:t>
            </a:r>
            <a:endParaRPr lang="en-GB"/>
          </a:p>
        </p:txBody>
      </p:sp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661025"/>
            <a:ext cx="1933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33375"/>
            <a:ext cx="21431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AFBA09-1A3B-4C08-934C-193D2F73B3F5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Analitikai alapfogalmak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773238"/>
            <a:ext cx="5948363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Szövegdoboz 7"/>
          <p:cNvSpPr txBox="1">
            <a:spLocks noChangeArrowheads="1"/>
          </p:cNvSpPr>
          <p:nvPr/>
        </p:nvSpPr>
        <p:spPr bwMode="auto">
          <a:xfrm>
            <a:off x="2627313" y="5867400"/>
            <a:ext cx="532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0"/>
              <a:t>(Pokol György – Analitikai kémia I.)</a:t>
            </a:r>
            <a:endParaRPr lang="en-GB" b="0"/>
          </a:p>
        </p:txBody>
      </p:sp>
      <p:sp>
        <p:nvSpPr>
          <p:cNvPr id="13318" name="Szövegdoboz 8"/>
          <p:cNvSpPr txBox="1">
            <a:spLocks noChangeArrowheads="1"/>
          </p:cNvSpPr>
          <p:nvPr/>
        </p:nvSpPr>
        <p:spPr bwMode="auto">
          <a:xfrm>
            <a:off x="611188" y="1331913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 kalibrációs görbe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6E0AD-934D-4C42-8E49-3BA0529B4143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43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Analitikai alapfogalmak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51103">
            <a:off x="451644" y="2636044"/>
            <a:ext cx="23352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70990">
            <a:off x="3272631" y="2650332"/>
            <a:ext cx="23828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61413">
            <a:off x="6060282" y="2607469"/>
            <a:ext cx="24272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72079">
            <a:off x="4253707" y="2990056"/>
            <a:ext cx="704850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Szövegdoboz 11"/>
          <p:cNvSpPr txBox="1">
            <a:spLocks noChangeArrowheads="1"/>
          </p:cNvSpPr>
          <p:nvPr/>
        </p:nvSpPr>
        <p:spPr bwMode="auto">
          <a:xfrm>
            <a:off x="539750" y="1331913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Hibatípusok</a:t>
            </a:r>
            <a:endParaRPr lang="en-GB"/>
          </a:p>
        </p:txBody>
      </p:sp>
      <p:sp>
        <p:nvSpPr>
          <p:cNvPr id="14345" name="Szövegdoboz 12"/>
          <p:cNvSpPr txBox="1">
            <a:spLocks noChangeArrowheads="1"/>
          </p:cNvSpPr>
          <p:nvPr/>
        </p:nvSpPr>
        <p:spPr bwMode="auto">
          <a:xfrm>
            <a:off x="539750" y="1908175"/>
            <a:ext cx="828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Mérési eredmény = valódi érték + hiba</a:t>
            </a:r>
          </a:p>
          <a:p>
            <a:r>
              <a:rPr lang="hu-HU"/>
              <a:t>Mérési eredmény = valódi érték + rendszeres hiba + véletlenszerű hiba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984DAD-1056-4477-BC8B-2D65D3A32DB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536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Analitikai alapfogalmak</a:t>
            </a:r>
          </a:p>
        </p:txBody>
      </p:sp>
      <p:sp>
        <p:nvSpPr>
          <p:cNvPr id="15364" name="Szövegdoboz 8"/>
          <p:cNvSpPr txBox="1">
            <a:spLocks noChangeArrowheads="1"/>
          </p:cNvSpPr>
          <p:nvPr/>
        </p:nvSpPr>
        <p:spPr bwMode="auto">
          <a:xfrm>
            <a:off x="468313" y="1268413"/>
            <a:ext cx="3167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Helyesség és precizitás</a:t>
            </a:r>
            <a:endParaRPr lang="en-GB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68496">
            <a:off x="2965450" y="1584325"/>
            <a:ext cx="27622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Szövegdoboz 9"/>
          <p:cNvSpPr txBox="1">
            <a:spLocks noChangeArrowheads="1"/>
          </p:cNvSpPr>
          <p:nvPr/>
        </p:nvSpPr>
        <p:spPr bwMode="auto">
          <a:xfrm>
            <a:off x="468313" y="1844675"/>
            <a:ext cx="8280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Helyesség</a:t>
            </a:r>
            <a:r>
              <a:rPr lang="hu-HU" b="0"/>
              <a:t> – rendszeres hiba</a:t>
            </a:r>
          </a:p>
          <a:p>
            <a:r>
              <a:rPr lang="hu-HU"/>
              <a:t>Precizitás</a:t>
            </a:r>
            <a:r>
              <a:rPr lang="hu-HU" b="0"/>
              <a:t> – véletlenszerű hiba</a:t>
            </a:r>
          </a:p>
          <a:p>
            <a:r>
              <a:rPr lang="hu-HU" b="0"/>
              <a:t>A </a:t>
            </a:r>
            <a:r>
              <a:rPr lang="hu-HU"/>
              <a:t>megbízhatóság</a:t>
            </a:r>
            <a:r>
              <a:rPr lang="hu-HU" b="0"/>
              <a:t> (reliability) fogalma mindkettőt magában foglalja!!</a:t>
            </a:r>
          </a:p>
          <a:p>
            <a:r>
              <a:rPr lang="hu-HU"/>
              <a:t>Ismételhetőség</a:t>
            </a:r>
            <a:r>
              <a:rPr lang="hu-HU" b="0"/>
              <a:t> – ugyanazon laborban, műszerrel és kezelővel</a:t>
            </a:r>
          </a:p>
          <a:p>
            <a:r>
              <a:rPr lang="hu-HU"/>
              <a:t>Reprodukálhatóság</a:t>
            </a:r>
            <a:r>
              <a:rPr lang="hu-HU" b="0"/>
              <a:t> – különböző laborban, műszerrel és kezelővel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856356-777B-45EC-B8CD-0D2859C847C6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638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Analitikai alapfogalmak</a:t>
            </a:r>
          </a:p>
        </p:txBody>
      </p:sp>
      <p:sp>
        <p:nvSpPr>
          <p:cNvPr id="16388" name="Szövegdoboz 8"/>
          <p:cNvSpPr txBox="1">
            <a:spLocks noChangeArrowheads="1"/>
          </p:cNvSpPr>
          <p:nvPr/>
        </p:nvSpPr>
        <p:spPr bwMode="auto">
          <a:xfrm>
            <a:off x="468313" y="1331913"/>
            <a:ext cx="7488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 szórás és a koncentráció lehetséges kapcsolata</a:t>
            </a:r>
            <a:endParaRPr lang="en-GB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55925"/>
            <a:ext cx="56959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747963"/>
            <a:ext cx="28082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5229225"/>
            <a:ext cx="28082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-téma">
  <a:themeElements>
    <a:clrScheme name="3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-t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9852</TotalTime>
  <Words>1852</Words>
  <Application>Microsoft Office PowerPoint</Application>
  <PresentationFormat>Diavetítés a képernyőre (4:3 oldalarány)</PresentationFormat>
  <Paragraphs>399</Paragraphs>
  <Slides>47</Slides>
  <Notes>11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47</vt:i4>
      </vt:variant>
    </vt:vector>
  </HeadingPairs>
  <TitlesOfParts>
    <vt:vector size="55" baseType="lpstr">
      <vt:lpstr>Arial</vt:lpstr>
      <vt:lpstr>Calibri</vt:lpstr>
      <vt:lpstr>Symbol</vt:lpstr>
      <vt:lpstr>Times New Roman</vt:lpstr>
      <vt:lpstr>Wingdings</vt:lpstr>
      <vt:lpstr>3_Office-téma</vt:lpstr>
      <vt:lpstr>Document</vt:lpstr>
      <vt:lpstr>Microsoft Word 97-2003 dokumentum</vt:lpstr>
      <vt:lpstr>Önszerveződő rendszerek és bioérzékelők </vt:lpstr>
      <vt:lpstr>Áttekintés</vt:lpstr>
      <vt:lpstr>Érzékelők – bevezetés </vt:lpstr>
      <vt:lpstr>Érzékelők – bevezetés </vt:lpstr>
      <vt:lpstr>Érzékelők – bevezetés </vt:lpstr>
      <vt:lpstr>Analitikai alapfogalmak</vt:lpstr>
      <vt:lpstr>Analitikai alapfogalmak</vt:lpstr>
      <vt:lpstr>Analitikai alapfogalmak</vt:lpstr>
      <vt:lpstr>Analitikai alapfogalmak</vt:lpstr>
      <vt:lpstr>Analitikai alapfogalmak</vt:lpstr>
      <vt:lpstr>1. Bevezetés - Bioérzékelők</vt:lpstr>
      <vt:lpstr>1. Bevezetés - Bioérzékelők</vt:lpstr>
      <vt:lpstr>1. Bevezetés - Bioérzékelők</vt:lpstr>
      <vt:lpstr>1. Bevezetés - Bioérzékelők</vt:lpstr>
      <vt:lpstr>1. Bevezetés - Bioérzékelők</vt:lpstr>
      <vt:lpstr>1. Bevezetés - Bioérzékelők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2. Önszerveződő rendszerek</vt:lpstr>
      <vt:lpstr>3. Pásztázó mikroszkópia</vt:lpstr>
      <vt:lpstr>3. Pásztázó mikroszkópia</vt:lpstr>
      <vt:lpstr>3. Pásztázó mikroszkópia</vt:lpstr>
      <vt:lpstr>3. Pásztázó mikroszkópia</vt:lpstr>
      <vt:lpstr>3. Pásztázó mikroszkópia</vt:lpstr>
      <vt:lpstr>3. Pásztázó mikroszkópia</vt:lpstr>
      <vt:lpstr>3. Pásztázó mikroszkópia</vt:lpstr>
      <vt:lpstr>3. Pásztázó mikroszkópia</vt:lpstr>
      <vt:lpstr>3. Pásztázó mikroszkópia</vt:lpstr>
      <vt:lpstr>3. Pásztázó mikroszkópia</vt:lpstr>
      <vt:lpstr>3. Pásztázó mikroszkópia</vt:lpstr>
      <vt:lpstr>PowerPoint bemutató</vt:lpstr>
    </vt:vector>
  </TitlesOfParts>
  <Company>BME-ETT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BME-ETT intro</dc:title>
  <dc:creator>Balogh</dc:creator>
  <cp:lastModifiedBy>Bonyar</cp:lastModifiedBy>
  <cp:revision>550</cp:revision>
  <dcterms:created xsi:type="dcterms:W3CDTF">2002-04-01T22:55:41Z</dcterms:created>
  <dcterms:modified xsi:type="dcterms:W3CDTF">2015-05-17T11:05:48Z</dcterms:modified>
</cp:coreProperties>
</file>