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74" r:id="rId4"/>
  </p:sldMasterIdLst>
  <p:notesMasterIdLst>
    <p:notesMasterId r:id="rId74"/>
  </p:notesMasterIdLst>
  <p:sldIdLst>
    <p:sldId id="371" r:id="rId5"/>
    <p:sldId id="449" r:id="rId6"/>
    <p:sldId id="450" r:id="rId7"/>
    <p:sldId id="451" r:id="rId8"/>
    <p:sldId id="453" r:id="rId9"/>
    <p:sldId id="473" r:id="rId10"/>
    <p:sldId id="518" r:id="rId11"/>
    <p:sldId id="470" r:id="rId12"/>
    <p:sldId id="474" r:id="rId13"/>
    <p:sldId id="547" r:id="rId14"/>
    <p:sldId id="454" r:id="rId15"/>
    <p:sldId id="467" r:id="rId16"/>
    <p:sldId id="509" r:id="rId17"/>
    <p:sldId id="528" r:id="rId18"/>
    <p:sldId id="529" r:id="rId19"/>
    <p:sldId id="530" r:id="rId20"/>
    <p:sldId id="455" r:id="rId21"/>
    <p:sldId id="456" r:id="rId22"/>
    <p:sldId id="531" r:id="rId23"/>
    <p:sldId id="479" r:id="rId24"/>
    <p:sldId id="480" r:id="rId25"/>
    <p:sldId id="481" r:id="rId26"/>
    <p:sldId id="553" r:id="rId27"/>
    <p:sldId id="548" r:id="rId28"/>
    <p:sldId id="554" r:id="rId29"/>
    <p:sldId id="550" r:id="rId30"/>
    <p:sldId id="555" r:id="rId31"/>
    <p:sldId id="551" r:id="rId32"/>
    <p:sldId id="556" r:id="rId33"/>
    <p:sldId id="557" r:id="rId34"/>
    <p:sldId id="552" r:id="rId35"/>
    <p:sldId id="558" r:id="rId36"/>
    <p:sldId id="559" r:id="rId37"/>
    <p:sldId id="549" r:id="rId38"/>
    <p:sldId id="444" r:id="rId39"/>
    <p:sldId id="546" r:id="rId40"/>
    <p:sldId id="545" r:id="rId41"/>
    <p:sldId id="544" r:id="rId42"/>
    <p:sldId id="510" r:id="rId43"/>
    <p:sldId id="511" r:id="rId44"/>
    <p:sldId id="506" r:id="rId45"/>
    <p:sldId id="373" r:id="rId46"/>
    <p:sldId id="411" r:id="rId47"/>
    <p:sldId id="493" r:id="rId48"/>
    <p:sldId id="437" r:id="rId49"/>
    <p:sldId id="374" r:id="rId50"/>
    <p:sldId id="383" r:id="rId51"/>
    <p:sldId id="384" r:id="rId52"/>
    <p:sldId id="385" r:id="rId53"/>
    <p:sldId id="386" r:id="rId54"/>
    <p:sldId id="432" r:id="rId55"/>
    <p:sldId id="532" r:id="rId56"/>
    <p:sldId id="477" r:id="rId57"/>
    <p:sldId id="533" r:id="rId58"/>
    <p:sldId id="538" r:id="rId59"/>
    <p:sldId id="540" r:id="rId60"/>
    <p:sldId id="388" r:id="rId61"/>
    <p:sldId id="412" r:id="rId62"/>
    <p:sldId id="390" r:id="rId63"/>
    <p:sldId id="391" r:id="rId64"/>
    <p:sldId id="413" r:id="rId65"/>
    <p:sldId id="507" r:id="rId66"/>
    <p:sldId id="542" r:id="rId67"/>
    <p:sldId id="483" r:id="rId68"/>
    <p:sldId id="534" r:id="rId69"/>
    <p:sldId id="536" r:id="rId70"/>
    <p:sldId id="541" r:id="rId71"/>
    <p:sldId id="543" r:id="rId72"/>
    <p:sldId id="535" r:id="rId73"/>
  </p:sldIdLst>
  <p:sldSz cx="9144000" cy="6858000" type="screen4x3"/>
  <p:notesSz cx="7104063" cy="10234613"/>
  <p:custDataLst>
    <p:tags r:id="rId75"/>
  </p:custDataLst>
  <p:defaultTextStyle>
    <a:defPPr>
      <a:defRPr lang="en-US"/>
    </a:defPPr>
    <a:lvl1pPr algn="l" rtl="0" eaLnBrk="0" fontAlgn="base" hangingPunct="0">
      <a:lnSpc>
        <a:spcPct val="85000"/>
      </a:lnSpc>
      <a:spcBef>
        <a:spcPct val="50000"/>
      </a:spcBef>
      <a:spcAft>
        <a:spcPct val="0"/>
      </a:spcAft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lnSpc>
        <a:spcPct val="85000"/>
      </a:lnSpc>
      <a:spcBef>
        <a:spcPct val="50000"/>
      </a:spcBef>
      <a:spcAft>
        <a:spcPct val="0"/>
      </a:spcAft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lnSpc>
        <a:spcPct val="85000"/>
      </a:lnSpc>
      <a:spcBef>
        <a:spcPct val="50000"/>
      </a:spcBef>
      <a:spcAft>
        <a:spcPct val="0"/>
      </a:spcAft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lnSpc>
        <a:spcPct val="85000"/>
      </a:lnSpc>
      <a:spcBef>
        <a:spcPct val="50000"/>
      </a:spcBef>
      <a:spcAft>
        <a:spcPct val="0"/>
      </a:spcAft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lnSpc>
        <a:spcPct val="85000"/>
      </a:lnSpc>
      <a:spcBef>
        <a:spcPct val="50000"/>
      </a:spcBef>
      <a:spcAft>
        <a:spcPct val="0"/>
      </a:spcAft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pos="2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kács Gábor" initials="TG" lastIdx="15" clrIdx="0">
    <p:extLst>
      <p:ext uri="{19B8F6BF-5375-455C-9EA6-DF929625EA0E}">
        <p15:presenceInfo xmlns:p15="http://schemas.microsoft.com/office/powerpoint/2012/main" userId="Takács Gáb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D2885"/>
    <a:srgbClr val="AEB8BE"/>
    <a:srgbClr val="8C2532"/>
    <a:srgbClr val="33CC33"/>
    <a:srgbClr val="D60093"/>
    <a:srgbClr val="D5262B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5632" autoAdjust="0"/>
  </p:normalViewPr>
  <p:slideViewPr>
    <p:cSldViewPr snapToGrid="0" showGuides="1">
      <p:cViewPr>
        <p:scale>
          <a:sx n="60" d="100"/>
          <a:sy n="60" d="100"/>
        </p:scale>
        <p:origin x="2988" y="1134"/>
      </p:cViewPr>
      <p:guideLst>
        <p:guide orient="horz" pos="890"/>
        <p:guide pos="26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32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yörgy Bognár" userId="57a88215-4166-4963-933a-004db6a8e9da" providerId="ADAL" clId="{FB9C5EB5-1452-4D3B-9EB8-D8AA7CD7EA19}"/>
    <pc:docChg chg="undo redo custSel addSld delSld modSld sldOrd">
      <pc:chgData name="György Bognár" userId="57a88215-4166-4963-933a-004db6a8e9da" providerId="ADAL" clId="{FB9C5EB5-1452-4D3B-9EB8-D8AA7CD7EA19}" dt="2021-02-11T09:29:40.363" v="1081" actId="20577"/>
      <pc:docMkLst>
        <pc:docMk/>
      </pc:docMkLst>
      <pc:sldChg chg="addSp delSp modSp mod">
        <pc:chgData name="György Bognár" userId="57a88215-4166-4963-933a-004db6a8e9da" providerId="ADAL" clId="{FB9C5EB5-1452-4D3B-9EB8-D8AA7CD7EA19}" dt="2021-02-10T13:29:05.913" v="77" actId="1076"/>
        <pc:sldMkLst>
          <pc:docMk/>
          <pc:sldMk cId="0" sldId="444"/>
        </pc:sldMkLst>
        <pc:spChg chg="mod">
          <ac:chgData name="György Bognár" userId="57a88215-4166-4963-933a-004db6a8e9da" providerId="ADAL" clId="{FB9C5EB5-1452-4D3B-9EB8-D8AA7CD7EA19}" dt="2021-02-10T13:28:54.085" v="72" actId="20577"/>
          <ac:spMkLst>
            <pc:docMk/>
            <pc:sldMk cId="0" sldId="444"/>
            <ac:spMk id="4" creationId="{00000000-0000-0000-0000-000000000000}"/>
          </ac:spMkLst>
        </pc:spChg>
        <pc:spChg chg="del">
          <ac:chgData name="György Bognár" userId="57a88215-4166-4963-933a-004db6a8e9da" providerId="ADAL" clId="{FB9C5EB5-1452-4D3B-9EB8-D8AA7CD7EA19}" dt="2021-02-10T13:29:01.607" v="75" actId="478"/>
          <ac:spMkLst>
            <pc:docMk/>
            <pc:sldMk cId="0" sldId="444"/>
            <ac:spMk id="6" creationId="{00000000-0000-0000-0000-000000000000}"/>
          </ac:spMkLst>
        </pc:spChg>
        <pc:picChg chg="del">
          <ac:chgData name="György Bognár" userId="57a88215-4166-4963-933a-004db6a8e9da" providerId="ADAL" clId="{FB9C5EB5-1452-4D3B-9EB8-D8AA7CD7EA19}" dt="2021-02-10T13:28:57.573" v="73" actId="478"/>
          <ac:picMkLst>
            <pc:docMk/>
            <pc:sldMk cId="0" sldId="444"/>
            <ac:picMk id="5" creationId="{00000000-0000-0000-0000-000000000000}"/>
          </ac:picMkLst>
        </pc:picChg>
        <pc:picChg chg="add mod">
          <ac:chgData name="György Bognár" userId="57a88215-4166-4963-933a-004db6a8e9da" providerId="ADAL" clId="{FB9C5EB5-1452-4D3B-9EB8-D8AA7CD7EA19}" dt="2021-02-10T13:29:05.913" v="77" actId="1076"/>
          <ac:picMkLst>
            <pc:docMk/>
            <pc:sldMk cId="0" sldId="444"/>
            <ac:picMk id="8" creationId="{30594017-EF7C-4E8B-B69C-B29645C0CE8D}"/>
          </ac:picMkLst>
        </pc:picChg>
      </pc:sldChg>
      <pc:sldChg chg="modSp mod modNotesTx">
        <pc:chgData name="György Bognár" userId="57a88215-4166-4963-933a-004db6a8e9da" providerId="ADAL" clId="{FB9C5EB5-1452-4D3B-9EB8-D8AA7CD7EA19}" dt="2021-02-11T09:25:25.713" v="1064" actId="20577"/>
        <pc:sldMkLst>
          <pc:docMk/>
          <pc:sldMk cId="649857756" sldId="454"/>
        </pc:sldMkLst>
        <pc:spChg chg="mod">
          <ac:chgData name="György Bognár" userId="57a88215-4166-4963-933a-004db6a8e9da" providerId="ADAL" clId="{FB9C5EB5-1452-4D3B-9EB8-D8AA7CD7EA19}" dt="2021-02-11T09:24:56.195" v="975" actId="15"/>
          <ac:spMkLst>
            <pc:docMk/>
            <pc:sldMk cId="649857756" sldId="454"/>
            <ac:spMk id="4" creationId="{00000000-0000-0000-0000-000000000000}"/>
          </ac:spMkLst>
        </pc:spChg>
      </pc:sldChg>
      <pc:sldChg chg="modSp mod">
        <pc:chgData name="György Bognár" userId="57a88215-4166-4963-933a-004db6a8e9da" providerId="ADAL" clId="{FB9C5EB5-1452-4D3B-9EB8-D8AA7CD7EA19}" dt="2021-02-11T09:29:40.363" v="1081" actId="20577"/>
        <pc:sldMkLst>
          <pc:docMk/>
          <pc:sldMk cId="1187484538" sldId="456"/>
        </pc:sldMkLst>
        <pc:spChg chg="mod">
          <ac:chgData name="György Bognár" userId="57a88215-4166-4963-933a-004db6a8e9da" providerId="ADAL" clId="{FB9C5EB5-1452-4D3B-9EB8-D8AA7CD7EA19}" dt="2021-02-11T09:29:40.363" v="1081" actId="20577"/>
          <ac:spMkLst>
            <pc:docMk/>
            <pc:sldMk cId="1187484538" sldId="456"/>
            <ac:spMk id="20486" creationId="{00000000-0000-0000-0000-000000000000}"/>
          </ac:spMkLst>
        </pc:spChg>
      </pc:sldChg>
      <pc:sldChg chg="modSp mod">
        <pc:chgData name="György Bognár" userId="57a88215-4166-4963-933a-004db6a8e9da" providerId="ADAL" clId="{FB9C5EB5-1452-4D3B-9EB8-D8AA7CD7EA19}" dt="2021-02-11T09:24:52.398" v="974" actId="1036"/>
        <pc:sldMkLst>
          <pc:docMk/>
          <pc:sldMk cId="2897204468" sldId="467"/>
        </pc:sldMkLst>
        <pc:spChg chg="mod">
          <ac:chgData name="György Bognár" userId="57a88215-4166-4963-933a-004db6a8e9da" providerId="ADAL" clId="{FB9C5EB5-1452-4D3B-9EB8-D8AA7CD7EA19}" dt="2021-02-11T09:24:52.398" v="974" actId="1036"/>
          <ac:spMkLst>
            <pc:docMk/>
            <pc:sldMk cId="2897204468" sldId="467"/>
            <ac:spMk id="3" creationId="{00000000-0000-0000-0000-000000000000}"/>
          </ac:spMkLst>
        </pc:spChg>
      </pc:sldChg>
      <pc:sldChg chg="modSp mod">
        <pc:chgData name="György Bognár" userId="57a88215-4166-4963-933a-004db6a8e9da" providerId="ADAL" clId="{FB9C5EB5-1452-4D3B-9EB8-D8AA7CD7EA19}" dt="2021-02-10T18:15:17.457" v="257" actId="1076"/>
        <pc:sldMkLst>
          <pc:docMk/>
          <pc:sldMk cId="2521192957" sldId="506"/>
        </pc:sldMkLst>
        <pc:spChg chg="mod">
          <ac:chgData name="György Bognár" userId="57a88215-4166-4963-933a-004db6a8e9da" providerId="ADAL" clId="{FB9C5EB5-1452-4D3B-9EB8-D8AA7CD7EA19}" dt="2021-02-10T18:15:15.012" v="254" actId="790"/>
          <ac:spMkLst>
            <pc:docMk/>
            <pc:sldMk cId="2521192957" sldId="506"/>
            <ac:spMk id="3" creationId="{00000000-0000-0000-0000-000000000000}"/>
          </ac:spMkLst>
        </pc:spChg>
        <pc:picChg chg="mod">
          <ac:chgData name="György Bognár" userId="57a88215-4166-4963-933a-004db6a8e9da" providerId="ADAL" clId="{FB9C5EB5-1452-4D3B-9EB8-D8AA7CD7EA19}" dt="2021-02-10T18:15:17.457" v="257" actId="1076"/>
          <ac:picMkLst>
            <pc:docMk/>
            <pc:sldMk cId="2521192957" sldId="506"/>
            <ac:picMk id="7" creationId="{00000000-0000-0000-0000-000000000000}"/>
          </ac:picMkLst>
        </pc:picChg>
        <pc:picChg chg="mod">
          <ac:chgData name="György Bognár" userId="57a88215-4166-4963-933a-004db6a8e9da" providerId="ADAL" clId="{FB9C5EB5-1452-4D3B-9EB8-D8AA7CD7EA19}" dt="2021-02-10T18:15:17.457" v="257" actId="1076"/>
          <ac:picMkLst>
            <pc:docMk/>
            <pc:sldMk cId="2521192957" sldId="506"/>
            <ac:picMk id="8" creationId="{00000000-0000-0000-0000-000000000000}"/>
          </ac:picMkLst>
        </pc:picChg>
      </pc:sldChg>
      <pc:sldChg chg="ord">
        <pc:chgData name="György Bognár" userId="57a88215-4166-4963-933a-004db6a8e9da" providerId="ADAL" clId="{FB9C5EB5-1452-4D3B-9EB8-D8AA7CD7EA19}" dt="2021-02-11T09:06:18.403" v="960"/>
        <pc:sldMkLst>
          <pc:docMk/>
          <pc:sldMk cId="526413267" sldId="538"/>
        </pc:sldMkLst>
      </pc:sldChg>
      <pc:sldChg chg="addSp">
        <pc:chgData name="György Bognár" userId="57a88215-4166-4963-933a-004db6a8e9da" providerId="ADAL" clId="{FB9C5EB5-1452-4D3B-9EB8-D8AA7CD7EA19}" dt="2021-02-11T08:46:33.638" v="728"/>
        <pc:sldMkLst>
          <pc:docMk/>
          <pc:sldMk cId="194181396" sldId="540"/>
        </pc:sldMkLst>
        <pc:picChg chg="add">
          <ac:chgData name="György Bognár" userId="57a88215-4166-4963-933a-004db6a8e9da" providerId="ADAL" clId="{FB9C5EB5-1452-4D3B-9EB8-D8AA7CD7EA19}" dt="2021-02-11T08:46:33.638" v="728"/>
          <ac:picMkLst>
            <pc:docMk/>
            <pc:sldMk cId="194181396" sldId="540"/>
            <ac:picMk id="176130" creationId="{A4888CDA-8FD3-4204-92F7-6DA618CEB349}"/>
          </ac:picMkLst>
        </pc:picChg>
      </pc:sldChg>
      <pc:sldChg chg="addSp delSp modSp add del mod modNotesTx">
        <pc:chgData name="György Bognár" userId="57a88215-4166-4963-933a-004db6a8e9da" providerId="ADAL" clId="{FB9C5EB5-1452-4D3B-9EB8-D8AA7CD7EA19}" dt="2021-02-11T09:05:18.157" v="958"/>
        <pc:sldMkLst>
          <pc:docMk/>
          <pc:sldMk cId="363594409" sldId="540"/>
        </pc:sldMkLst>
        <pc:spChg chg="mod">
          <ac:chgData name="György Bognár" userId="57a88215-4166-4963-933a-004db6a8e9da" providerId="ADAL" clId="{FB9C5EB5-1452-4D3B-9EB8-D8AA7CD7EA19}" dt="2021-02-11T08:38:25.416" v="723" actId="20577"/>
          <ac:spMkLst>
            <pc:docMk/>
            <pc:sldMk cId="363594409" sldId="540"/>
            <ac:spMk id="2" creationId="{19F78E15-8C9C-45A3-BB92-18A56A41D511}"/>
          </ac:spMkLst>
        </pc:spChg>
        <pc:spChg chg="add mod">
          <ac:chgData name="György Bognár" userId="57a88215-4166-4963-933a-004db6a8e9da" providerId="ADAL" clId="{FB9C5EB5-1452-4D3B-9EB8-D8AA7CD7EA19}" dt="2021-02-11T09:03:34.446" v="935" actId="20577"/>
          <ac:spMkLst>
            <pc:docMk/>
            <pc:sldMk cId="363594409" sldId="540"/>
            <ac:spMk id="8" creationId="{B43A04C2-C753-45FD-AA98-666292B73548}"/>
          </ac:spMkLst>
        </pc:spChg>
        <pc:spChg chg="add mod">
          <ac:chgData name="György Bognár" userId="57a88215-4166-4963-933a-004db6a8e9da" providerId="ADAL" clId="{FB9C5EB5-1452-4D3B-9EB8-D8AA7CD7EA19}" dt="2021-02-11T09:01:44.373" v="814" actId="14100"/>
          <ac:spMkLst>
            <pc:docMk/>
            <pc:sldMk cId="363594409" sldId="540"/>
            <ac:spMk id="13" creationId="{2D01F22A-C581-4405-BD87-3809D08B054C}"/>
          </ac:spMkLst>
        </pc:spChg>
        <pc:spChg chg="add del mod">
          <ac:chgData name="György Bognár" userId="57a88215-4166-4963-933a-004db6a8e9da" providerId="ADAL" clId="{FB9C5EB5-1452-4D3B-9EB8-D8AA7CD7EA19}" dt="2021-02-11T09:04:33.039" v="951"/>
          <ac:spMkLst>
            <pc:docMk/>
            <pc:sldMk cId="363594409" sldId="540"/>
            <ac:spMk id="15" creationId="{F552B8D6-89F6-41B7-9DC3-54F076709FDA}"/>
          </ac:spMkLst>
        </pc:spChg>
        <pc:spChg chg="add mod">
          <ac:chgData name="György Bognár" userId="57a88215-4166-4963-933a-004db6a8e9da" providerId="ADAL" clId="{FB9C5EB5-1452-4D3B-9EB8-D8AA7CD7EA19}" dt="2021-02-11T09:04:41.353" v="952" actId="1076"/>
          <ac:spMkLst>
            <pc:docMk/>
            <pc:sldMk cId="363594409" sldId="540"/>
            <ac:spMk id="16" creationId="{87BD5B1A-A1F7-4F3C-9BEA-98F48F7DB1ED}"/>
          </ac:spMkLst>
        </pc:spChg>
        <pc:graphicFrameChg chg="add del mod">
          <ac:chgData name="György Bognár" userId="57a88215-4166-4963-933a-004db6a8e9da" providerId="ADAL" clId="{FB9C5EB5-1452-4D3B-9EB8-D8AA7CD7EA19}" dt="2021-02-11T08:58:07.311" v="748" actId="478"/>
          <ac:graphicFrameMkLst>
            <pc:docMk/>
            <pc:sldMk cId="363594409" sldId="540"/>
            <ac:graphicFrameMk id="7" creationId="{B8A2A4B2-9135-4396-8B60-92E1A7DAA028}"/>
          </ac:graphicFrameMkLst>
        </pc:graphicFrameChg>
        <pc:graphicFrameChg chg="del mod">
          <ac:chgData name="György Bognár" userId="57a88215-4166-4963-933a-004db6a8e9da" providerId="ADAL" clId="{FB9C5EB5-1452-4D3B-9EB8-D8AA7CD7EA19}" dt="2021-02-11T08:57:35.172" v="741" actId="478"/>
          <ac:graphicFrameMkLst>
            <pc:docMk/>
            <pc:sldMk cId="363594409" sldId="540"/>
            <ac:graphicFrameMk id="9" creationId="{53D86C60-AB86-4FA4-995A-2B38148A969B}"/>
          </ac:graphicFrameMkLst>
        </pc:graphicFrameChg>
        <pc:graphicFrameChg chg="del">
          <ac:chgData name="György Bognár" userId="57a88215-4166-4963-933a-004db6a8e9da" providerId="ADAL" clId="{FB9C5EB5-1452-4D3B-9EB8-D8AA7CD7EA19}" dt="2021-02-11T08:57:43.036" v="743" actId="478"/>
          <ac:graphicFrameMkLst>
            <pc:docMk/>
            <pc:sldMk cId="363594409" sldId="540"/>
            <ac:graphicFrameMk id="9" creationId="{DD4391EF-90FA-41C7-8F29-E8A538262336}"/>
          </ac:graphicFrameMkLst>
        </pc:graphicFrameChg>
        <pc:graphicFrameChg chg="add del mod">
          <ac:chgData name="György Bognár" userId="57a88215-4166-4963-933a-004db6a8e9da" providerId="ADAL" clId="{FB9C5EB5-1452-4D3B-9EB8-D8AA7CD7EA19}" dt="2021-02-11T08:58:33.419" v="755" actId="478"/>
          <ac:graphicFrameMkLst>
            <pc:docMk/>
            <pc:sldMk cId="363594409" sldId="540"/>
            <ac:graphicFrameMk id="10" creationId="{6BBCC1FE-517D-4F13-9B6F-2D7AB51098D6}"/>
          </ac:graphicFrameMkLst>
        </pc:graphicFrameChg>
        <pc:graphicFrameChg chg="add mod">
          <ac:chgData name="György Bognár" userId="57a88215-4166-4963-933a-004db6a8e9da" providerId="ADAL" clId="{FB9C5EB5-1452-4D3B-9EB8-D8AA7CD7EA19}" dt="2021-02-11T09:05:18.157" v="958"/>
          <ac:graphicFrameMkLst>
            <pc:docMk/>
            <pc:sldMk cId="363594409" sldId="540"/>
            <ac:graphicFrameMk id="11" creationId="{8835494A-8A9C-410A-B2B6-6D398DA80645}"/>
          </ac:graphicFrameMkLst>
        </pc:graphicFrameChg>
        <pc:picChg chg="add mod">
          <ac:chgData name="György Bognár" userId="57a88215-4166-4963-933a-004db6a8e9da" providerId="ADAL" clId="{FB9C5EB5-1452-4D3B-9EB8-D8AA7CD7EA19}" dt="2021-02-11T09:03:26.938" v="929" actId="1076"/>
          <ac:picMkLst>
            <pc:docMk/>
            <pc:sldMk cId="363594409" sldId="540"/>
            <ac:picMk id="6" creationId="{1997F7AC-70CC-4979-B2F3-FB4097725CD6}"/>
          </ac:picMkLst>
        </pc:picChg>
        <pc:picChg chg="del mod">
          <ac:chgData name="György Bognár" userId="57a88215-4166-4963-933a-004db6a8e9da" providerId="ADAL" clId="{FB9C5EB5-1452-4D3B-9EB8-D8AA7CD7EA19}" dt="2021-02-11T08:46:38.863" v="731" actId="478"/>
          <ac:picMkLst>
            <pc:docMk/>
            <pc:sldMk cId="363594409" sldId="540"/>
            <ac:picMk id="176130" creationId="{A4888CDA-8FD3-4204-92F7-6DA618CEB349}"/>
          </ac:picMkLst>
        </pc:picChg>
      </pc:sldChg>
      <pc:sldChg chg="add">
        <pc:chgData name="György Bognár" userId="57a88215-4166-4963-933a-004db6a8e9da" providerId="ADAL" clId="{FB9C5EB5-1452-4D3B-9EB8-D8AA7CD7EA19}" dt="2021-02-10T13:28:31.033" v="0" actId="2890"/>
        <pc:sldMkLst>
          <pc:docMk/>
          <pc:sldMk cId="2763097688" sldId="544"/>
        </pc:sldMkLst>
      </pc:sldChg>
      <pc:sldChg chg="addSp delSp modSp new mod">
        <pc:chgData name="György Bognár" userId="57a88215-4166-4963-933a-004db6a8e9da" providerId="ADAL" clId="{FB9C5EB5-1452-4D3B-9EB8-D8AA7CD7EA19}" dt="2021-02-10T18:14:48.851" v="218"/>
        <pc:sldMkLst>
          <pc:docMk/>
          <pc:sldMk cId="3832027037" sldId="545"/>
        </pc:sldMkLst>
        <pc:spChg chg="del">
          <ac:chgData name="György Bognár" userId="57a88215-4166-4963-933a-004db6a8e9da" providerId="ADAL" clId="{FB9C5EB5-1452-4D3B-9EB8-D8AA7CD7EA19}" dt="2021-02-10T13:59:03.564" v="79"/>
          <ac:spMkLst>
            <pc:docMk/>
            <pc:sldMk cId="3832027037" sldId="545"/>
            <ac:spMk id="2" creationId="{46B4F3AE-0F3D-4E8C-84B2-60F23D43AC9B}"/>
          </ac:spMkLst>
        </pc:spChg>
        <pc:spChg chg="mod">
          <ac:chgData name="György Bognár" userId="57a88215-4166-4963-933a-004db6a8e9da" providerId="ADAL" clId="{FB9C5EB5-1452-4D3B-9EB8-D8AA7CD7EA19}" dt="2021-02-10T18:14:48.851" v="218"/>
          <ac:spMkLst>
            <pc:docMk/>
            <pc:sldMk cId="3832027037" sldId="545"/>
            <ac:spMk id="5" creationId="{93E86E17-9629-4B71-A9D4-C6DFFF3EEA5C}"/>
          </ac:spMkLst>
        </pc:spChg>
        <pc:grpChg chg="add mod">
          <ac:chgData name="György Bognár" userId="57a88215-4166-4963-933a-004db6a8e9da" providerId="ADAL" clId="{FB9C5EB5-1452-4D3B-9EB8-D8AA7CD7EA19}" dt="2021-02-10T18:14:07.829" v="175" actId="164"/>
          <ac:grpSpMkLst>
            <pc:docMk/>
            <pc:sldMk cId="3832027037" sldId="545"/>
            <ac:grpSpMk id="22" creationId="{DED605DD-3801-4E0E-B43A-829FE15E17A8}"/>
          </ac:grpSpMkLst>
        </pc:grpChg>
        <pc:grpChg chg="add mod">
          <ac:chgData name="György Bognár" userId="57a88215-4166-4963-933a-004db6a8e9da" providerId="ADAL" clId="{FB9C5EB5-1452-4D3B-9EB8-D8AA7CD7EA19}" dt="2021-02-10T18:14:25.802" v="215" actId="14100"/>
          <ac:grpSpMkLst>
            <pc:docMk/>
            <pc:sldMk cId="3832027037" sldId="545"/>
            <ac:grpSpMk id="23" creationId="{B4982F3D-D3E1-4CA9-B1B3-EBDE58592DAB}"/>
          </ac:grpSpMkLst>
        </pc:grpChg>
        <pc:picChg chg="add mod modCrop">
          <ac:chgData name="György Bognár" userId="57a88215-4166-4963-933a-004db6a8e9da" providerId="ADAL" clId="{FB9C5EB5-1452-4D3B-9EB8-D8AA7CD7EA19}" dt="2021-02-10T18:14:39.860" v="217" actId="1076"/>
          <ac:picMkLst>
            <pc:docMk/>
            <pc:sldMk cId="3832027037" sldId="545"/>
            <ac:picMk id="7" creationId="{7F18086F-51FB-45B9-BBD2-E5AB2D096DE8}"/>
          </ac:picMkLst>
        </pc:picChg>
        <pc:picChg chg="add del mod">
          <ac:chgData name="György Bognár" userId="57a88215-4166-4963-933a-004db6a8e9da" providerId="ADAL" clId="{FB9C5EB5-1452-4D3B-9EB8-D8AA7CD7EA19}" dt="2021-02-10T13:59:58.710" v="85" actId="478"/>
          <ac:picMkLst>
            <pc:docMk/>
            <pc:sldMk cId="3832027037" sldId="545"/>
            <ac:picMk id="9" creationId="{18097E7C-4743-45CF-B405-5290AD7ECB92}"/>
          </ac:picMkLst>
        </pc:picChg>
        <pc:picChg chg="add del mod">
          <ac:chgData name="György Bognár" userId="57a88215-4166-4963-933a-004db6a8e9da" providerId="ADAL" clId="{FB9C5EB5-1452-4D3B-9EB8-D8AA7CD7EA19}" dt="2021-02-10T18:11:07.583" v="153" actId="21"/>
          <ac:picMkLst>
            <pc:docMk/>
            <pc:sldMk cId="3832027037" sldId="545"/>
            <ac:picMk id="11" creationId="{12A942E7-CE36-43C8-B515-D5B46CC3FB6B}"/>
          </ac:picMkLst>
        </pc:picChg>
        <pc:picChg chg="add del mod">
          <ac:chgData name="György Bognár" userId="57a88215-4166-4963-933a-004db6a8e9da" providerId="ADAL" clId="{FB9C5EB5-1452-4D3B-9EB8-D8AA7CD7EA19}" dt="2021-02-10T14:05:55.319" v="93" actId="478"/>
          <ac:picMkLst>
            <pc:docMk/>
            <pc:sldMk cId="3832027037" sldId="545"/>
            <ac:picMk id="13" creationId="{79B5019B-E6F6-4390-AAE7-1278CB374F3B}"/>
          </ac:picMkLst>
        </pc:picChg>
        <pc:picChg chg="add mod">
          <ac:chgData name="György Bognár" userId="57a88215-4166-4963-933a-004db6a8e9da" providerId="ADAL" clId="{FB9C5EB5-1452-4D3B-9EB8-D8AA7CD7EA19}" dt="2021-02-10T18:14:12.055" v="176" actId="164"/>
          <ac:picMkLst>
            <pc:docMk/>
            <pc:sldMk cId="3832027037" sldId="545"/>
            <ac:picMk id="15" creationId="{E1B65B7C-6D20-4345-90AD-D3D5D446B159}"/>
          </ac:picMkLst>
        </pc:picChg>
        <pc:picChg chg="add mod">
          <ac:chgData name="György Bognár" userId="57a88215-4166-4963-933a-004db6a8e9da" providerId="ADAL" clId="{FB9C5EB5-1452-4D3B-9EB8-D8AA7CD7EA19}" dt="2021-02-10T18:14:12.055" v="176" actId="164"/>
          <ac:picMkLst>
            <pc:docMk/>
            <pc:sldMk cId="3832027037" sldId="545"/>
            <ac:picMk id="16" creationId="{A2E92B8A-4BAC-400B-B1B7-99A78A4158B8}"/>
          </ac:picMkLst>
        </pc:picChg>
        <pc:picChg chg="add mod modCrop">
          <ac:chgData name="György Bognár" userId="57a88215-4166-4963-933a-004db6a8e9da" providerId="ADAL" clId="{FB9C5EB5-1452-4D3B-9EB8-D8AA7CD7EA19}" dt="2021-02-10T18:14:33.209" v="216" actId="1076"/>
          <ac:picMkLst>
            <pc:docMk/>
            <pc:sldMk cId="3832027037" sldId="545"/>
            <ac:picMk id="18" creationId="{CFDAE6E2-E31E-410A-BA63-133ECBEDB722}"/>
          </ac:picMkLst>
        </pc:picChg>
        <pc:picChg chg="add del mod">
          <ac:chgData name="György Bognár" userId="57a88215-4166-4963-933a-004db6a8e9da" providerId="ADAL" clId="{FB9C5EB5-1452-4D3B-9EB8-D8AA7CD7EA19}" dt="2021-02-10T18:12:53.163" v="157"/>
          <ac:picMkLst>
            <pc:docMk/>
            <pc:sldMk cId="3832027037" sldId="545"/>
            <ac:picMk id="19" creationId="{823E52DA-AC88-495F-9A2F-99DF6D158654}"/>
          </ac:picMkLst>
        </pc:picChg>
        <pc:picChg chg="add mod ord">
          <ac:chgData name="György Bognár" userId="57a88215-4166-4963-933a-004db6a8e9da" providerId="ADAL" clId="{FB9C5EB5-1452-4D3B-9EB8-D8AA7CD7EA19}" dt="2021-02-10T18:14:12.055" v="176" actId="164"/>
          <ac:picMkLst>
            <pc:docMk/>
            <pc:sldMk cId="3832027037" sldId="545"/>
            <ac:picMk id="21" creationId="{1CA722F0-8719-4811-AA41-47252BE4AEEF}"/>
          </ac:picMkLst>
        </pc:picChg>
      </pc:sldChg>
      <pc:sldChg chg="addSp delSp modSp add mod">
        <pc:chgData name="György Bognár" userId="57a88215-4166-4963-933a-004db6a8e9da" providerId="ADAL" clId="{FB9C5EB5-1452-4D3B-9EB8-D8AA7CD7EA19}" dt="2021-02-11T08:25:04.094" v="483" actId="20577"/>
        <pc:sldMkLst>
          <pc:docMk/>
          <pc:sldMk cId="871096860" sldId="546"/>
        </pc:sldMkLst>
        <pc:spChg chg="mod">
          <ac:chgData name="György Bognár" userId="57a88215-4166-4963-933a-004db6a8e9da" providerId="ADAL" clId="{FB9C5EB5-1452-4D3B-9EB8-D8AA7CD7EA19}" dt="2021-02-11T08:25:04.094" v="483" actId="20577"/>
          <ac:spMkLst>
            <pc:docMk/>
            <pc:sldMk cId="871096860" sldId="546"/>
            <ac:spMk id="4" creationId="{00000000-0000-0000-0000-000000000000}"/>
          </ac:spMkLst>
        </pc:spChg>
        <pc:spChg chg="add del">
          <ac:chgData name="György Bognár" userId="57a88215-4166-4963-933a-004db6a8e9da" providerId="ADAL" clId="{FB9C5EB5-1452-4D3B-9EB8-D8AA7CD7EA19}" dt="2021-02-11T08:17:52.920" v="402" actId="22"/>
          <ac:spMkLst>
            <pc:docMk/>
            <pc:sldMk cId="871096860" sldId="546"/>
            <ac:spMk id="23" creationId="{755DF52D-88F6-4B4D-BED2-41C4F013B0FD}"/>
          </ac:spMkLst>
        </pc:spChg>
        <pc:spChg chg="add mod">
          <ac:chgData name="György Bognár" userId="57a88215-4166-4963-933a-004db6a8e9da" providerId="ADAL" clId="{FB9C5EB5-1452-4D3B-9EB8-D8AA7CD7EA19}" dt="2021-02-11T08:24:55.145" v="482" actId="20577"/>
          <ac:spMkLst>
            <pc:docMk/>
            <pc:sldMk cId="871096860" sldId="546"/>
            <ac:spMk id="25" creationId="{41E3B41A-A9C0-4CE6-88B6-523A50370ABC}"/>
          </ac:spMkLst>
        </pc:spChg>
        <pc:picChg chg="add mod">
          <ac:chgData name="György Bognár" userId="57a88215-4166-4963-933a-004db6a8e9da" providerId="ADAL" clId="{FB9C5EB5-1452-4D3B-9EB8-D8AA7CD7EA19}" dt="2021-02-11T08:09:03.545" v="343" actId="1076"/>
          <ac:picMkLst>
            <pc:docMk/>
            <pc:sldMk cId="871096860" sldId="546"/>
            <ac:picMk id="6" creationId="{DC0C03FC-2F55-4F9C-B072-85DD5C042EA3}"/>
          </ac:picMkLst>
        </pc:picChg>
        <pc:picChg chg="del">
          <ac:chgData name="György Bognár" userId="57a88215-4166-4963-933a-004db6a8e9da" providerId="ADAL" clId="{FB9C5EB5-1452-4D3B-9EB8-D8AA7CD7EA19}" dt="2021-02-10T18:15:33.569" v="259" actId="478"/>
          <ac:picMkLst>
            <pc:docMk/>
            <pc:sldMk cId="871096860" sldId="546"/>
            <ac:picMk id="8" creationId="{30594017-EF7C-4E8B-B69C-B29645C0CE8D}"/>
          </ac:picMkLst>
        </pc:picChg>
        <pc:picChg chg="add del mod">
          <ac:chgData name="György Bognár" userId="57a88215-4166-4963-933a-004db6a8e9da" providerId="ADAL" clId="{FB9C5EB5-1452-4D3B-9EB8-D8AA7CD7EA19}" dt="2021-02-11T08:05:17.041" v="282" actId="478"/>
          <ac:picMkLst>
            <pc:docMk/>
            <pc:sldMk cId="871096860" sldId="546"/>
            <ac:picMk id="9" creationId="{86E2522E-6A20-41DF-92AD-9BDB927694B8}"/>
          </ac:picMkLst>
        </pc:picChg>
        <pc:picChg chg="add mod ord">
          <ac:chgData name="György Bognár" userId="57a88215-4166-4963-933a-004db6a8e9da" providerId="ADAL" clId="{FB9C5EB5-1452-4D3B-9EB8-D8AA7CD7EA19}" dt="2021-02-11T08:08:52.597" v="342" actId="167"/>
          <ac:picMkLst>
            <pc:docMk/>
            <pc:sldMk cId="871096860" sldId="546"/>
            <ac:picMk id="11" creationId="{533AF95B-1274-4AB9-9FFA-B9650910491B}"/>
          </ac:picMkLst>
        </pc:picChg>
        <pc:picChg chg="add mod">
          <ac:chgData name="György Bognár" userId="57a88215-4166-4963-933a-004db6a8e9da" providerId="ADAL" clId="{FB9C5EB5-1452-4D3B-9EB8-D8AA7CD7EA19}" dt="2021-02-11T08:08:46.379" v="339" actId="1076"/>
          <ac:picMkLst>
            <pc:docMk/>
            <pc:sldMk cId="871096860" sldId="546"/>
            <ac:picMk id="13" creationId="{1A4656D3-52B6-442C-8DFB-3CAC4669896B}"/>
          </ac:picMkLst>
        </pc:picChg>
        <pc:picChg chg="add del mod">
          <ac:chgData name="György Bognár" userId="57a88215-4166-4963-933a-004db6a8e9da" providerId="ADAL" clId="{FB9C5EB5-1452-4D3B-9EB8-D8AA7CD7EA19}" dt="2021-02-11T08:08:14.447" v="333" actId="21"/>
          <ac:picMkLst>
            <pc:docMk/>
            <pc:sldMk cId="871096860" sldId="546"/>
            <ac:picMk id="15" creationId="{83E47486-6B23-4644-83BD-3A5345A88201}"/>
          </ac:picMkLst>
        </pc:picChg>
        <pc:picChg chg="add mod ord">
          <ac:chgData name="György Bognár" userId="57a88215-4166-4963-933a-004db6a8e9da" providerId="ADAL" clId="{FB9C5EB5-1452-4D3B-9EB8-D8AA7CD7EA19}" dt="2021-02-11T08:08:40.215" v="337" actId="167"/>
          <ac:picMkLst>
            <pc:docMk/>
            <pc:sldMk cId="871096860" sldId="546"/>
            <ac:picMk id="17" creationId="{0EA638D7-DF6E-4647-91FF-5583E4219068}"/>
          </ac:picMkLst>
        </pc:picChg>
        <pc:picChg chg="add del mod">
          <ac:chgData name="György Bognár" userId="57a88215-4166-4963-933a-004db6a8e9da" providerId="ADAL" clId="{FB9C5EB5-1452-4D3B-9EB8-D8AA7CD7EA19}" dt="2021-02-11T08:15:01.593" v="347" actId="478"/>
          <ac:picMkLst>
            <pc:docMk/>
            <pc:sldMk cId="871096860" sldId="546"/>
            <ac:picMk id="18" creationId="{AF0FDDE7-F129-4238-A91A-D32439C8E705}"/>
          </ac:picMkLst>
        </pc:picChg>
        <pc:picChg chg="add mod">
          <ac:chgData name="György Bognár" userId="57a88215-4166-4963-933a-004db6a8e9da" providerId="ADAL" clId="{FB9C5EB5-1452-4D3B-9EB8-D8AA7CD7EA19}" dt="2021-02-11T08:17:04.293" v="356" actId="1076"/>
          <ac:picMkLst>
            <pc:docMk/>
            <pc:sldMk cId="871096860" sldId="546"/>
            <ac:picMk id="20" creationId="{2815C04A-50C2-44F3-82F8-195987AFCF37}"/>
          </ac:picMkLst>
        </pc:picChg>
      </pc:sldChg>
    </pc:docChg>
  </pc:docChgLst>
  <pc:docChgLst>
    <pc:chgData name="Bognár György" userId="57a88215-4166-4963-933a-004db6a8e9da" providerId="ADAL" clId="{0488A113-6546-4E77-8A3D-46D41AD79A1D}"/>
    <pc:docChg chg="undo custSel addSld modSld">
      <pc:chgData name="Bognár György" userId="57a88215-4166-4963-933a-004db6a8e9da" providerId="ADAL" clId="{0488A113-6546-4E77-8A3D-46D41AD79A1D}" dt="2022-02-17T22:04:07.250" v="12" actId="14100"/>
      <pc:docMkLst>
        <pc:docMk/>
      </pc:docMkLst>
      <pc:sldChg chg="addSp delSp modSp add mod">
        <pc:chgData name="Bognár György" userId="57a88215-4166-4963-933a-004db6a8e9da" providerId="ADAL" clId="{0488A113-6546-4E77-8A3D-46D41AD79A1D}" dt="2022-02-17T22:04:07.250" v="12" actId="14100"/>
        <pc:sldMkLst>
          <pc:docMk/>
          <pc:sldMk cId="1222841829" sldId="552"/>
        </pc:sldMkLst>
        <pc:spChg chg="mod">
          <ac:chgData name="Bognár György" userId="57a88215-4166-4963-933a-004db6a8e9da" providerId="ADAL" clId="{0488A113-6546-4E77-8A3D-46D41AD79A1D}" dt="2022-02-17T22:03:55.740" v="10" actId="6549"/>
          <ac:spMkLst>
            <pc:docMk/>
            <pc:sldMk cId="1222841829" sldId="552"/>
            <ac:spMk id="2" creationId="{30FDE283-78B6-4351-8296-B9131C3BB40C}"/>
          </ac:spMkLst>
        </pc:spChg>
        <pc:picChg chg="del">
          <ac:chgData name="Bognár György" userId="57a88215-4166-4963-933a-004db6a8e9da" providerId="ADAL" clId="{0488A113-6546-4E77-8A3D-46D41AD79A1D}" dt="2022-02-17T22:03:38.955" v="3" actId="478"/>
          <ac:picMkLst>
            <pc:docMk/>
            <pc:sldMk cId="1222841829" sldId="552"/>
            <ac:picMk id="7" creationId="{5A7D0CCA-9A2A-45B8-99DF-1A6A2828DAE9}"/>
          </ac:picMkLst>
        </pc:picChg>
        <pc:picChg chg="add mod">
          <ac:chgData name="Bognár György" userId="57a88215-4166-4963-933a-004db6a8e9da" providerId="ADAL" clId="{0488A113-6546-4E77-8A3D-46D41AD79A1D}" dt="2022-02-17T22:04:07.250" v="12" actId="14100"/>
          <ac:picMkLst>
            <pc:docMk/>
            <pc:sldMk cId="1222841829" sldId="552"/>
            <ac:picMk id="8" creationId="{F4FF060B-9B2C-4188-AA24-1BCAEADFE896}"/>
          </ac:picMkLst>
        </pc:picChg>
        <pc:picChg chg="del">
          <ac:chgData name="Bognár György" userId="57a88215-4166-4963-933a-004db6a8e9da" providerId="ADAL" clId="{0488A113-6546-4E77-8A3D-46D41AD79A1D}" dt="2022-02-17T22:03:37.982" v="1" actId="478"/>
          <ac:picMkLst>
            <pc:docMk/>
            <pc:sldMk cId="1222841829" sldId="552"/>
            <ac:picMk id="9" creationId="{11A36320-6182-42A2-B598-BF29040A64C9}"/>
          </ac:picMkLst>
        </pc:picChg>
        <pc:picChg chg="del">
          <ac:chgData name="Bognár György" userId="57a88215-4166-4963-933a-004db6a8e9da" providerId="ADAL" clId="{0488A113-6546-4E77-8A3D-46D41AD79A1D}" dt="2022-02-17T22:03:38.534" v="2" actId="478"/>
          <ac:picMkLst>
            <pc:docMk/>
            <pc:sldMk cId="1222841829" sldId="552"/>
            <ac:picMk id="11" creationId="{BF4A8F88-B484-4765-BB0A-431D783B0D69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8427" cy="51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2" tIns="47951" rIns="95902" bIns="4795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992" y="1"/>
            <a:ext cx="3078427" cy="51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2" tIns="47951" rIns="95902" bIns="4795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9687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407" y="4861862"/>
            <a:ext cx="5683250" cy="460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2" tIns="47951" rIns="95902" bIns="479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Mintaszöveg szerkesztése</a:t>
            </a:r>
          </a:p>
          <a:p>
            <a:pPr lvl="1"/>
            <a:r>
              <a:rPr lang="en-US" noProof="0"/>
              <a:t>Második szint</a:t>
            </a:r>
          </a:p>
          <a:p>
            <a:pPr lvl="2"/>
            <a:r>
              <a:rPr lang="en-US" noProof="0"/>
              <a:t>Harmadik szint</a:t>
            </a:r>
          </a:p>
          <a:p>
            <a:pPr lvl="3"/>
            <a:r>
              <a:rPr lang="en-US" noProof="0"/>
              <a:t>Negyedik szint</a:t>
            </a:r>
          </a:p>
          <a:p>
            <a:pPr lvl="4"/>
            <a:r>
              <a:rPr lang="en-US" noProof="0"/>
              <a:t>Ötödik szint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363"/>
            <a:ext cx="3078427" cy="51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2" tIns="47951" rIns="95902" bIns="47951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992" y="9720363"/>
            <a:ext cx="3078427" cy="51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2" tIns="47951" rIns="95902" bIns="47951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616DD950-1E7F-4A91-90EB-4EC63AA5E4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2590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79206" indent="-299695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98778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78290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157801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D7D5F099-2203-4FA1-B9F7-752EE8546640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652354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17034E01-CCF1-4BAF-8CA4-93B21257993A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11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en-US" dirty="0"/>
              <a:t>Egy hiányzás</a:t>
            </a:r>
            <a:r>
              <a:rPr lang="hu-HU" altLang="en-US" baseline="0" dirty="0"/>
              <a:t> megengedett + egy pótlási lehetőség</a:t>
            </a:r>
          </a:p>
        </p:txBody>
      </p:sp>
    </p:spTree>
    <p:extLst>
      <p:ext uri="{BB962C8B-B14F-4D97-AF65-F5344CB8AC3E}">
        <p14:creationId xmlns:p14="http://schemas.microsoft.com/office/powerpoint/2010/main" val="2011230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9687" cy="38385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TERV Egyelőre de szóbeli vizsga esetén a jelesért tudni kell néhányat.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DD950-1E7F-4A91-90EB-4EC63AA5E49E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889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3D30D5D1-7E6E-44FD-90B3-D3C5C323D25E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17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896827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3C323000-467C-42C7-BC06-4CC15677180F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18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035773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DCC1F7BD-239B-48C5-8677-1F01377418B5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19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234405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4023992" y="9720363"/>
            <a:ext cx="3078427" cy="51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902" tIns="47951" rIns="95902" bIns="47951" anchor="b"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7C08819E-2411-49D2-A14B-816DCBD524F7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35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1770365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4023992" y="9720363"/>
            <a:ext cx="3078427" cy="51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902" tIns="47951" rIns="95902" bIns="47951" anchor="b"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7C08819E-2411-49D2-A14B-816DCBD524F7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36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126873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4023992" y="9720363"/>
            <a:ext cx="3078427" cy="51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902" tIns="47951" rIns="95902" bIns="47951" anchor="b"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7C08819E-2411-49D2-A14B-816DCBD524F7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38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en-US" dirty="0"/>
              <a:t>Hol találkozunk integrált áramkörökkel? Integrált</a:t>
            </a:r>
            <a:r>
              <a:rPr lang="hu-HU" altLang="en-US" baseline="0" dirty="0"/>
              <a:t> áramkörök = mikroelektronika?</a:t>
            </a:r>
            <a:endParaRPr lang="hu-HU" altLang="en-US" dirty="0"/>
          </a:p>
          <a:p>
            <a:pPr eaLnBrk="1" hangingPunct="1"/>
            <a:r>
              <a:rPr lang="hu-HU" altLang="en-US" dirty="0"/>
              <a:t>http://electroiq.com/blog/2016/01/advanced-packaging-industry-what-is-new-on-the-market/</a:t>
            </a:r>
          </a:p>
          <a:p>
            <a:pPr eaLnBrk="1" hangingPunct="1"/>
            <a:r>
              <a:rPr lang="hu-HU" altLang="en-US" dirty="0"/>
              <a:t>IPD – </a:t>
            </a:r>
            <a:r>
              <a:rPr lang="hu-HU" altLang="en-US" dirty="0" err="1"/>
              <a:t>Integrated</a:t>
            </a:r>
            <a:r>
              <a:rPr lang="hu-HU" altLang="en-US" dirty="0"/>
              <a:t> </a:t>
            </a:r>
            <a:r>
              <a:rPr lang="hu-HU" altLang="en-US" dirty="0" err="1"/>
              <a:t>Passive</a:t>
            </a:r>
            <a:r>
              <a:rPr lang="hu-HU" altLang="en-US" dirty="0"/>
              <a:t> </a:t>
            </a:r>
            <a:r>
              <a:rPr lang="hu-HU" altLang="en-US" dirty="0" err="1"/>
              <a:t>Devices</a:t>
            </a:r>
            <a:endParaRPr lang="hu-HU" altLang="en-US" dirty="0"/>
          </a:p>
          <a:p>
            <a:pPr eaLnBrk="1" hangingPunct="1"/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1369444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4023992" y="9720363"/>
            <a:ext cx="3078427" cy="51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902" tIns="47951" rIns="95902" bIns="47951" anchor="b"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7C08819E-2411-49D2-A14B-816DCBD524F7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39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169209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4023992" y="9720363"/>
            <a:ext cx="3078427" cy="51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902" tIns="47951" rIns="95902" bIns="47951" anchor="b"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7C08819E-2411-49D2-A14B-816DCBD524F7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40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2430388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44A496AF-0136-450F-AF9E-35E087B99B25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2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en-US" dirty="0"/>
              <a:t>KÉRDÉSEK</a:t>
            </a:r>
            <a:r>
              <a:rPr lang="hu-HU" altLang="en-US" baseline="0" dirty="0"/>
              <a:t> - </a:t>
            </a:r>
            <a:r>
              <a:rPr lang="hu-HU" altLang="en-US" dirty="0"/>
              <a:t>Előadások során szünet</a:t>
            </a:r>
            <a:r>
              <a:rPr lang="hu-HU" altLang="en-US" baseline="0" dirty="0"/>
              <a:t> tartás? Laborpótlások? MIKROELEKTRONIKA VERSENY!</a:t>
            </a: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334319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79206" indent="-299695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98778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78290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157801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9B77BC34-CCC2-41A5-8B23-4016BB0695CF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42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en-US" dirty="0"/>
              <a:t>Relatív pontosság!</a:t>
            </a:r>
          </a:p>
        </p:txBody>
      </p:sp>
    </p:spTree>
    <p:extLst>
      <p:ext uri="{BB962C8B-B14F-4D97-AF65-F5344CB8AC3E}">
        <p14:creationId xmlns:p14="http://schemas.microsoft.com/office/powerpoint/2010/main" val="809881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79206" indent="-299695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98778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78290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157801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F8EB84ED-A2C6-435D-BE88-3873B2BDFF42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43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15644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79206" indent="-299695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98778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78290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157801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F8EB84ED-A2C6-435D-BE88-3873B2BDFF42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44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noProof="0" dirty="0"/>
              <a:t>2019:</a:t>
            </a:r>
            <a:r>
              <a:rPr lang="hu-HU" altLang="en-US" baseline="0" noProof="0" dirty="0"/>
              <a:t> </a:t>
            </a:r>
            <a:r>
              <a:rPr lang="en-US" altLang="en-US" noProof="0" dirty="0"/>
              <a:t>The equipment</a:t>
            </a:r>
            <a:r>
              <a:rPr lang="hu-HU" altLang="en-US" noProof="0" dirty="0"/>
              <a:t>s</a:t>
            </a:r>
            <a:r>
              <a:rPr lang="en-US" altLang="en-US" noProof="0" dirty="0"/>
              <a:t> used in</a:t>
            </a:r>
            <a:r>
              <a:rPr lang="en-US" altLang="en-US" baseline="0" noProof="0" dirty="0"/>
              <a:t> </a:t>
            </a:r>
            <a:r>
              <a:rPr lang="en-US" altLang="en-US" noProof="0" dirty="0"/>
              <a:t>EUV lithography limits</a:t>
            </a:r>
            <a:r>
              <a:rPr lang="en-US" altLang="en-US" baseline="0" noProof="0" dirty="0"/>
              <a:t> the maximum diameter of the wafers</a:t>
            </a:r>
            <a:r>
              <a:rPr lang="hu-HU" altLang="en-US" baseline="0" noProof="0" dirty="0"/>
              <a:t>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noProof="0" dirty="0"/>
          </a:p>
          <a:p>
            <a:pPr eaLnBrk="1" hangingPunct="1"/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889768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79206" indent="-299695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98778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78290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157801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1CE30251-9051-4A55-A034-03F296394F6D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45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235082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79206" indent="-299695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98778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78290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157801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CE0E318A-EA4A-447C-B961-2779F2B507EA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46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046187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79206" indent="-299695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98778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78290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157801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FD381B58-EC82-4FBA-B335-1B5B251B14C7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47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1830634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79206" indent="-299695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98778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78290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157801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3773350F-D80F-4A4C-B8BE-D9FBF8E20E47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48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790838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79206" indent="-299695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98778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78290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157801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79C0A47D-4E3C-4625-872C-3294272880B4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49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2037125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79206" indent="-299695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98778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78290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157801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6130116D-FF45-4F43-82D1-28238D2D413F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50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7881206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79206" indent="-299695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98778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78290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157801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F97E9E28-4959-48A9-A2CE-49B482822E1C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51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en-US" dirty="0"/>
              <a:t>Síkbeli, MFS CMOS technológiánál szimplán ez az L</a:t>
            </a:r>
          </a:p>
        </p:txBody>
      </p:sp>
    </p:spTree>
    <p:extLst>
      <p:ext uri="{BB962C8B-B14F-4D97-AF65-F5344CB8AC3E}">
        <p14:creationId xmlns:p14="http://schemas.microsoft.com/office/powerpoint/2010/main" val="3899661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896543CE-39AD-41B4-AD88-420753DA5964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3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823081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9687" cy="38385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DD950-1E7F-4A91-90EB-4EC63AA5E49E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8346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9687" cy="38385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DD950-1E7F-4A91-90EB-4EC63AA5E49E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3094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9687" cy="38385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DD950-1E7F-4A91-90EB-4EC63AA5E49E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4815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9687" cy="38385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Mert nem csak a méret a lényeg </a:t>
            </a:r>
            <a:r>
              <a:rPr lang="hu-HU" dirty="0">
                <a:sym typeface="Wingdings" panose="05000000000000000000" pitchFamily="2" charset="2"/>
              </a:rPr>
              <a:t> Hanem a </a:t>
            </a:r>
            <a:r>
              <a:rPr lang="hu-HU" dirty="0" err="1">
                <a:sym typeface="Wingdings" panose="05000000000000000000" pitchFamily="2" charset="2"/>
              </a:rPr>
              <a:t>pitch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size</a:t>
            </a:r>
            <a:r>
              <a:rPr lang="hu-HU" dirty="0">
                <a:sym typeface="Wingdings" panose="05000000000000000000" pitchFamily="2" charset="2"/>
              </a:rPr>
              <a:t> is   </a:t>
            </a:r>
            <a:r>
              <a:rPr lang="hu-HU" dirty="0" err="1">
                <a:sym typeface="Wingdings" panose="05000000000000000000" pitchFamily="2" charset="2"/>
              </a:rPr>
              <a:t>Pitch</a:t>
            </a:r>
            <a:r>
              <a:rPr lang="hu-HU" dirty="0">
                <a:sym typeface="Wingdings" panose="05000000000000000000" pitchFamily="2" charset="2"/>
              </a:rPr>
              <a:t> - osztásköz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DD950-1E7F-4A91-90EB-4EC63AA5E49E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0861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79206" indent="-299695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98778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78290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157801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5C84171E-3A22-448F-8476-58E8CF3B44DE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57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1292974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79206" indent="-299695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98778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78290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157801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0E99183F-43D5-40A8-A830-A26B95AA330E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58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5660114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79206" indent="-299695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98778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78290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157801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C80BA3CD-108D-4C94-8086-873E5CA173DE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59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903855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79206" indent="-299695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98778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78290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157801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5010FD86-13E6-48DF-B3A8-A33BBAA4D176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60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6339053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79206" indent="-299695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98778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78290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157801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7E052783-4B76-48E3-A8A9-6DEC32C73A59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61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1875795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9687" cy="38385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DD950-1E7F-4A91-90EB-4EC63AA5E49E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828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8B266195-A0AF-416A-985D-C8A6482E7E53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4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en-US" dirty="0"/>
              <a:t>https://passwordsgenerator.net/sha256-hash-generator/</a:t>
            </a:r>
          </a:p>
        </p:txBody>
      </p:sp>
    </p:spTree>
    <p:extLst>
      <p:ext uri="{BB962C8B-B14F-4D97-AF65-F5344CB8AC3E}">
        <p14:creationId xmlns:p14="http://schemas.microsoft.com/office/powerpoint/2010/main" val="2843615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9687" cy="38385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KGD kérdése, </a:t>
            </a:r>
            <a:r>
              <a:rPr lang="hu-HU" dirty="0" err="1"/>
              <a:t>Yield</a:t>
            </a:r>
            <a:r>
              <a:rPr lang="hu-HU" dirty="0"/>
              <a:t>, flexibilitás</a:t>
            </a:r>
            <a:r>
              <a:rPr lang="hu-HU" baseline="0" dirty="0"/>
              <a:t> (SNR, megbízhatóság, sebesség), aktív </a:t>
            </a:r>
            <a:r>
              <a:rPr lang="hu-HU" baseline="0" dirty="0" err="1"/>
              <a:t>interposer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DD950-1E7F-4A91-90EB-4EC63AA5E49E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6678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9687" cy="38385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DD950-1E7F-4A91-90EB-4EC63AA5E49E}" type="slidenum">
              <a:rPr lang="en-US" altLang="en-US" smtClean="0"/>
              <a:pPr/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36173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9687" cy="38385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Kihozatal, ár, sebesség, teljesítmény, megbízhatóság (KGD)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DD950-1E7F-4A91-90EB-4EC63AA5E49E}" type="slidenum">
              <a:rPr lang="en-US" altLang="en-US" smtClean="0"/>
              <a:pPr/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3177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50000"/>
              </a:spcBef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FDA7B301-7877-483F-BA93-776666AD24C2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5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4145303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0E9C4CEC-4FDA-4CD3-A5CE-5E43B77F2373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528658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1227DABA-BAA5-4FDF-864D-E59E7FD55096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7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14" y="4592638"/>
            <a:ext cx="5032574" cy="4349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974650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029FE367-5A1E-4FCE-B050-558DB630B933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8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07231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9687" cy="38385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Megajánlott jegy követelményei egyelőre kidolgozás alatt. A Mikroelektronika tanulmányi versenyen való eredményes szereplés egyértelműen megajánlott jegyet ér!</a:t>
            </a:r>
          </a:p>
          <a:p>
            <a:r>
              <a:rPr lang="hu-HU" dirty="0" err="1"/>
              <a:t>iMSc</a:t>
            </a:r>
            <a:r>
              <a:rPr lang="hu-HU" dirty="0"/>
              <a:t> projektmunkáról is szólni kell!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DD950-1E7F-4A91-90EB-4EC63AA5E49E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669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916976"/>
            <a:ext cx="6984000" cy="1296000"/>
          </a:xfrm>
        </p:spPr>
        <p:txBody>
          <a:bodyPr anchor="b">
            <a:normAutofit/>
          </a:bodyPr>
          <a:lstStyle>
            <a:lvl1pPr algn="l">
              <a:defRPr lang="hu-HU" sz="3200" b="1" kern="1200" dirty="0" smtClean="0">
                <a:solidFill>
                  <a:srgbClr val="3366C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08" y="3501360"/>
            <a:ext cx="6944400" cy="3168000"/>
          </a:xfrm>
        </p:spPr>
        <p:txBody>
          <a:bodyPr>
            <a:normAutofit/>
          </a:bodyPr>
          <a:lstStyle>
            <a:lvl1pPr marL="0" indent="0" algn="l">
              <a:buNone/>
              <a:defRPr lang="hu-HU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 dirty="0"/>
          </a:p>
        </p:txBody>
      </p:sp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403225" y="3252030"/>
            <a:ext cx="434975" cy="353943"/>
          </a:xfrm>
          <a:prstGeom prst="rect">
            <a:avLst/>
          </a:prstGeom>
          <a:solidFill>
            <a:schemeClr val="accent6">
              <a:lumMod val="25000"/>
            </a:schemeClr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endParaRPr lang="hu-HU" sz="2000"/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0" y="444478"/>
            <a:ext cx="9144000" cy="108902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hu-HU" sz="2000"/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2979739" y="660402"/>
            <a:ext cx="61372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20000"/>
              </a:spcBef>
            </a:pPr>
            <a:r>
              <a:rPr lang="hu-HU" sz="2000" dirty="0">
                <a:solidFill>
                  <a:schemeClr val="bg1"/>
                </a:solidFill>
              </a:rPr>
              <a:t>Budapesti Műszaki és Gazdaságtudományi Egyetem</a:t>
            </a:r>
          </a:p>
          <a:p>
            <a:pPr algn="l">
              <a:lnSpc>
                <a:spcPct val="100000"/>
              </a:lnSpc>
              <a:spcBef>
                <a:spcPct val="20000"/>
              </a:spcBef>
            </a:pPr>
            <a:r>
              <a:rPr lang="hu-HU" sz="2000" dirty="0">
                <a:solidFill>
                  <a:schemeClr val="bg1"/>
                </a:solidFill>
              </a:rPr>
              <a:t>Elektronikus Eszközök Tanszéke</a:t>
            </a:r>
          </a:p>
        </p:txBody>
      </p:sp>
      <p:graphicFrame>
        <p:nvGraphicFramePr>
          <p:cNvPr id="10" name="Object 42"/>
          <p:cNvGraphicFramePr>
            <a:graphicFrameLocks noChangeAspect="1"/>
          </p:cNvGraphicFramePr>
          <p:nvPr/>
        </p:nvGraphicFramePr>
        <p:xfrm>
          <a:off x="201614" y="642940"/>
          <a:ext cx="2486025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hoto Editor Photo" r:id="rId3" imgW="22290432" imgH="5951736" progId="MSPhotoEd.3">
                  <p:embed/>
                </p:oleObj>
              </mc:Choice>
              <mc:Fallback>
                <p:oleObj name="Photo Editor Photo" r:id="rId3" imgW="22290432" imgH="5951736" progId="MSPhotoEd.3">
                  <p:embed/>
                  <p:pic>
                    <p:nvPicPr>
                      <p:cNvPr id="1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4" y="642940"/>
                        <a:ext cx="2486025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0863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1F57B4-0347-4B0C-A6CC-A266E65874A1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50501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7800E8-EE9B-45EC-BA7A-F3D4D17D1C03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2550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Dr. Bognár György, Dr. Poppe András</a:t>
            </a:r>
            <a:endParaRPr lang="en-US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5F1B9-2E7A-4CD8-BC90-ED644C970481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04797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488" y="1178723"/>
            <a:ext cx="8784000" cy="511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dirty="0"/>
              <a:t>Dr. Bognár György, Dr. </a:t>
            </a:r>
            <a:r>
              <a:rPr lang="en-US" dirty="0" err="1"/>
              <a:t>Poppe</a:t>
            </a:r>
            <a:r>
              <a:rPr lang="en-US" dirty="0"/>
              <a:t> </a:t>
            </a:r>
            <a:r>
              <a:rPr lang="en-US" dirty="0" err="1"/>
              <a:t>András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66134" y="6603481"/>
            <a:ext cx="576000" cy="273599"/>
          </a:xfrm>
        </p:spPr>
        <p:txBody>
          <a:bodyPr/>
          <a:lstStyle>
            <a:lvl1pPr>
              <a:defRPr sz="1300"/>
            </a:lvl1pPr>
          </a:lstStyle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‹#›</a:t>
            </a:fld>
            <a:endParaRPr lang="en-US" altLang="hu-H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7032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27F2749-5EBE-4BC0-90F4-5BB1C8AB8A87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106135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100F28-12E6-4653-8889-56B6C283C7D3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530207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B53CA1-C73D-4E90-8980-284A91A6835D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136513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57600" y="6603479"/>
            <a:ext cx="4008534" cy="273600"/>
          </a:xfrm>
        </p:spPr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71CAF9-9A49-4580-86FE-480756EFD940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10376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B0F27AC-1360-4224-91D0-8D4CBD6505EA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315075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C08332-7E35-4D20-AF22-943E0685F348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70421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9281AC-E1F0-46FB-A087-7177F30F2085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91057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57600" y="6603479"/>
            <a:ext cx="4008534" cy="273600"/>
          </a:xfrm>
          <a:prstGeom prst="rect">
            <a:avLst/>
          </a:prstGeom>
          <a:solidFill>
            <a:srgbClr val="162B12"/>
          </a:solidFill>
        </p:spPr>
        <p:txBody>
          <a:bodyPr anchor="ctr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Dr. Bognár György, Dr. </a:t>
            </a:r>
            <a:r>
              <a:rPr lang="en-US" dirty="0" err="1"/>
              <a:t>Poppe</a:t>
            </a:r>
            <a:r>
              <a:rPr lang="en-US" dirty="0"/>
              <a:t> </a:t>
            </a:r>
            <a:r>
              <a:rPr lang="en-US" dirty="0" err="1"/>
              <a:t>András</a:t>
            </a:r>
            <a:endParaRPr lang="hu-HU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0488" y="548680"/>
            <a:ext cx="8784000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488" y="1340768"/>
            <a:ext cx="8784000" cy="511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809625" lvl="2" indent="-2667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hu-HU" dirty="0"/>
              <a:t>f</a:t>
            </a:r>
            <a:r>
              <a:rPr lang="en-US" dirty="0" err="1"/>
              <a:t>ifth</a:t>
            </a:r>
            <a:r>
              <a:rPr lang="en-US" dirty="0"/>
              <a:t> level</a:t>
            </a:r>
            <a:endParaRPr lang="hu-HU" dirty="0"/>
          </a:p>
        </p:txBody>
      </p:sp>
      <p:sp>
        <p:nvSpPr>
          <p:cNvPr id="7" name="Szövegdoboz 7"/>
          <p:cNvSpPr txBox="1"/>
          <p:nvPr userDrawn="1"/>
        </p:nvSpPr>
        <p:spPr>
          <a:xfrm>
            <a:off x="-12534" y="6604199"/>
            <a:ext cx="4584534" cy="274338"/>
          </a:xfrm>
          <a:prstGeom prst="rect">
            <a:avLst/>
          </a:prstGeom>
          <a:solidFill>
            <a:srgbClr val="3366CC"/>
          </a:solidFill>
          <a:ln w="47625">
            <a:noFill/>
          </a:ln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1200" b="1" dirty="0" err="1">
                <a:solidFill>
                  <a:schemeClr val="bg1"/>
                </a:solidFill>
              </a:rPr>
              <a:t>Mikroelektronika</a:t>
            </a:r>
            <a:r>
              <a:rPr lang="en-US" sz="1200" b="1" dirty="0">
                <a:solidFill>
                  <a:schemeClr val="bg1"/>
                </a:solidFill>
              </a:rPr>
              <a:t> BMEVIEEAB00</a:t>
            </a:r>
            <a:endParaRPr lang="hu-HU" sz="1200" b="1" dirty="0">
              <a:solidFill>
                <a:schemeClr val="bg1"/>
              </a:solidFill>
            </a:endParaRPr>
          </a:p>
        </p:txBody>
      </p:sp>
      <p:sp>
        <p:nvSpPr>
          <p:cNvPr id="10" name="Szövegdoboz 1"/>
          <p:cNvSpPr txBox="1"/>
          <p:nvPr/>
        </p:nvSpPr>
        <p:spPr>
          <a:xfrm>
            <a:off x="-12534" y="2"/>
            <a:ext cx="9156534" cy="404663"/>
          </a:xfrm>
          <a:prstGeom prst="rect">
            <a:avLst/>
          </a:prstGeom>
          <a:solidFill>
            <a:schemeClr val="accent6">
              <a:lumMod val="25000"/>
            </a:schemeClr>
          </a:solidFill>
          <a:ln w="47625">
            <a:noFill/>
          </a:ln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hu-HU" sz="1300" b="1" noProof="0" dirty="0">
                <a:solidFill>
                  <a:schemeClr val="bg1"/>
                </a:solidFill>
              </a:rPr>
              <a:t>Mikroelektronika alapfogalmai, trendek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34" y="6602021"/>
            <a:ext cx="576000" cy="275058"/>
          </a:xfrm>
          <a:prstGeom prst="rect">
            <a:avLst/>
          </a:prstGeom>
          <a:solidFill>
            <a:srgbClr val="162B12"/>
          </a:solidFill>
        </p:spPr>
        <p:txBody>
          <a:bodyPr anchor="ctr"/>
          <a:lstStyle>
            <a:lvl1pPr algn="r">
              <a:defRPr lang="hu-HU" sz="14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075F1B9-2E7A-4CD8-BC90-ED644C970481}" type="slidenum">
              <a:rPr lang="en-US" altLang="hu-HU" smtClean="0"/>
              <a:pPr>
                <a:defRPr/>
              </a:pPr>
              <a:t>‹#›</a:t>
            </a:fld>
            <a:endParaRPr lang="en-US" altLang="hu-HU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67" y="6635636"/>
            <a:ext cx="793664" cy="20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0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000" kern="1200" baseline="0" dirty="0" smtClean="0">
          <a:solidFill>
            <a:schemeClr val="tx1"/>
          </a:solidFill>
          <a:latin typeface="Calibri (headings)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lang="en-US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43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hyperlink" Target="https://www.facebook.com/groups/mikroelektronika2022/" TargetMode="External"/><Relationship Id="rId5" Type="http://schemas.openxmlformats.org/officeDocument/2006/relationships/image" Target="../media/image8.wmf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07/978-3-319-47597-4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mikroelektronika2022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du.vik.bme.hu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oleObject" Target="../embeddings/oleObject5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48.png"/><Relationship Id="rId5" Type="http://schemas.openxmlformats.org/officeDocument/2006/relationships/image" Target="../media/image46.png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8.png"/><Relationship Id="rId10" Type="http://schemas.openxmlformats.org/officeDocument/2006/relationships/image" Target="../media/image61.jpeg"/><Relationship Id="rId4" Type="http://schemas.openxmlformats.org/officeDocument/2006/relationships/oleObject" Target="../embeddings/oleObject9.bin"/><Relationship Id="rId9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f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f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3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semiwiki.com/semiconductor-manufacturers/samsung-foundry/8157-tsmc-and-samsung-5nm-comparison/" TargetMode="External"/><Relationship Id="rId3" Type="http://schemas.openxmlformats.org/officeDocument/2006/relationships/notesSlide" Target="../notesSlides/notesSlide33.xml"/><Relationship Id="rId7" Type="http://schemas.openxmlformats.org/officeDocument/2006/relationships/hyperlink" Target="https://fuse.wikichip.org/news/1371/a-look-at-intels-10nm-std-cell-as-techinsights-reports-on-the-i3-8121u-finds-ruthenium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9.emf"/><Relationship Id="rId5" Type="http://schemas.openxmlformats.org/officeDocument/2006/relationships/package" Target="../embeddings/Microsoft_Excel-munkalap.xlsx"/><Relationship Id="rId4" Type="http://schemas.openxmlformats.org/officeDocument/2006/relationships/image" Target="../media/image7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oleObject" Target="../embeddings/oleObject12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0.jpeg"/><Relationship Id="rId5" Type="http://schemas.openxmlformats.org/officeDocument/2006/relationships/image" Target="../media/image78.png"/><Relationship Id="rId4" Type="http://schemas.openxmlformats.org/officeDocument/2006/relationships/oleObject" Target="../embeddings/oleObject13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jfif"/><Relationship Id="rId4" Type="http://schemas.openxmlformats.org/officeDocument/2006/relationships/image" Target="../media/image8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MIKROELEKTRONIKA, VIEE</a:t>
            </a:r>
            <a:r>
              <a:rPr lang="hu-HU" altLang="en-US" dirty="0"/>
              <a:t>AB00</a:t>
            </a:r>
            <a:endParaRPr lang="en-US" altLang="en-US" dirty="0"/>
          </a:p>
        </p:txBody>
      </p:sp>
      <p:sp>
        <p:nvSpPr>
          <p:cNvPr id="3993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dirty="0"/>
              <a:t>Bevezető előadás</a:t>
            </a:r>
            <a:endParaRPr lang="en-US" altLang="en-US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dirty="0"/>
              <a:t>Mikroelektronika alapfogalmai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dirty="0" err="1"/>
              <a:t>Roadmap</a:t>
            </a:r>
            <a:r>
              <a:rPr lang="hu-HU" altLang="en-US" dirty="0"/>
              <a:t>, fejlődési trendek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dirty="0"/>
              <a:t>Mikroelektronikai tervezés új feladatai</a:t>
            </a:r>
          </a:p>
        </p:txBody>
      </p:sp>
      <p:sp>
        <p:nvSpPr>
          <p:cNvPr id="5" name="Alcím 7"/>
          <p:cNvSpPr txBox="1">
            <a:spLocks/>
          </p:cNvSpPr>
          <p:nvPr/>
        </p:nvSpPr>
        <p:spPr>
          <a:xfrm>
            <a:off x="1475656" y="6381328"/>
            <a:ext cx="7560840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en-US" sz="2000" dirty="0"/>
              <a:t>Dr. </a:t>
            </a:r>
            <a:r>
              <a:rPr lang="hu-HU" altLang="en-US" sz="2000" dirty="0"/>
              <a:t>Bognár György, </a:t>
            </a:r>
            <a:r>
              <a:rPr lang="en-US" altLang="en-US" sz="2000" dirty="0"/>
              <a:t>Dr. </a:t>
            </a:r>
            <a:r>
              <a:rPr lang="hu-HU" altLang="en-US" sz="2000" dirty="0" err="1"/>
              <a:t>Poppe</a:t>
            </a:r>
            <a:r>
              <a:rPr lang="hu-HU" altLang="en-US" sz="2000" dirty="0"/>
              <a:t> András</a:t>
            </a:r>
            <a:endParaRPr lang="hu-HU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B2AABE5B-E8B8-4CBB-B043-49C8AB1FF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88" y="1178724"/>
            <a:ext cx="8784000" cy="5297233"/>
          </a:xfrm>
        </p:spPr>
        <p:txBody>
          <a:bodyPr>
            <a:normAutofit lnSpcReduction="10000"/>
          </a:bodyPr>
          <a:lstStyle/>
          <a:p>
            <a:r>
              <a:rPr lang="hu-HU" dirty="0"/>
              <a:t>Félév során </a:t>
            </a:r>
            <a:r>
              <a:rPr lang="hu-HU" b="1" dirty="0">
                <a:solidFill>
                  <a:srgbClr val="C00000"/>
                </a:solidFill>
              </a:rPr>
              <a:t>minden előadást követő 30 percen belül </a:t>
            </a:r>
            <a:r>
              <a:rPr lang="hu-HU" dirty="0"/>
              <a:t>lehetőségük van</a:t>
            </a:r>
          </a:p>
          <a:p>
            <a:pPr lvl="1"/>
            <a:r>
              <a:rPr lang="hu-HU" sz="2400" dirty="0"/>
              <a:t>egy </a:t>
            </a:r>
            <a:r>
              <a:rPr lang="hu-HU" sz="2400" b="1" dirty="0"/>
              <a:t>8 perces</a:t>
            </a:r>
            <a:r>
              <a:rPr lang="hu-HU" sz="2400" dirty="0"/>
              <a:t>,</a:t>
            </a:r>
          </a:p>
          <a:p>
            <a:pPr lvl="1"/>
            <a:r>
              <a:rPr lang="hu-HU" sz="2400" dirty="0"/>
              <a:t>10 db. mondatkiegészítős / feleletválasztós feladatból álló,</a:t>
            </a:r>
          </a:p>
          <a:p>
            <a:pPr lvl="1"/>
            <a:r>
              <a:rPr lang="hu-HU" sz="2400" dirty="0"/>
              <a:t>EDU rendszerben elérhető, </a:t>
            </a:r>
          </a:p>
          <a:p>
            <a:pPr lvl="1"/>
            <a:r>
              <a:rPr lang="hu-HU" sz="2400" b="1" dirty="0">
                <a:solidFill>
                  <a:srgbClr val="C00000"/>
                </a:solidFill>
              </a:rPr>
              <a:t>elektronikus feladatsor </a:t>
            </a:r>
            <a:r>
              <a:rPr lang="hu-HU" sz="2400" dirty="0"/>
              <a:t>kitöltésére,</a:t>
            </a:r>
          </a:p>
          <a:p>
            <a:pPr lvl="1"/>
            <a:r>
              <a:rPr lang="hu-HU" sz="2400" dirty="0"/>
              <a:t>Félév során </a:t>
            </a:r>
            <a:r>
              <a:rPr lang="hu-HU" sz="2400" b="1" dirty="0"/>
              <a:t>összesen 10 alkalommal </a:t>
            </a:r>
            <a:r>
              <a:rPr lang="hu-HU" sz="2400" dirty="0"/>
              <a:t>tervezzük. </a:t>
            </a:r>
          </a:p>
          <a:p>
            <a:pPr lvl="1"/>
            <a:r>
              <a:rPr lang="hu-HU" sz="2400" b="1" dirty="0"/>
              <a:t>Ezek a NZH és Vizsga beugró kérdések!</a:t>
            </a:r>
            <a:endParaRPr lang="hu-HU" sz="2400" dirty="0"/>
          </a:p>
          <a:p>
            <a:r>
              <a:rPr lang="hu-HU" dirty="0"/>
              <a:t>Lehetőség az ún. </a:t>
            </a:r>
            <a:r>
              <a:rPr lang="hu-HU" b="1" dirty="0" err="1">
                <a:solidFill>
                  <a:srgbClr val="C00000"/>
                </a:solidFill>
              </a:rPr>
              <a:t>uel</a:t>
            </a:r>
            <a:r>
              <a:rPr lang="hu-HU" b="1" dirty="0">
                <a:solidFill>
                  <a:srgbClr val="C00000"/>
                </a:solidFill>
              </a:rPr>
              <a:t> pontok </a:t>
            </a:r>
            <a:r>
              <a:rPr lang="hu-HU" dirty="0"/>
              <a:t>gyűjtésére,</a:t>
            </a:r>
          </a:p>
          <a:p>
            <a:pPr lvl="1"/>
            <a:r>
              <a:rPr lang="hu-HU" sz="2400" dirty="0"/>
              <a:t>előadást követő tesztek (85% felett), laboratóriumi versenyfeladatok,</a:t>
            </a:r>
          </a:p>
          <a:p>
            <a:pPr lvl="1"/>
            <a:r>
              <a:rPr lang="hu-HU" sz="2400" dirty="0"/>
              <a:t>NZH vagy vizsga pontszámmá konvertálhatók,</a:t>
            </a:r>
          </a:p>
          <a:p>
            <a:pPr lvl="1"/>
            <a:r>
              <a:rPr lang="hu-HU" sz="2400" dirty="0" err="1"/>
              <a:t>uel</a:t>
            </a:r>
            <a:r>
              <a:rPr lang="hu-HU" sz="2400" dirty="0"/>
              <a:t> pontokat csak egyszer lehet felhasználni,</a:t>
            </a:r>
          </a:p>
          <a:p>
            <a:pPr lvl="1"/>
            <a:r>
              <a:rPr lang="hu-HU" sz="2400" dirty="0"/>
              <a:t>a </a:t>
            </a:r>
            <a:r>
              <a:rPr lang="hu-HU" sz="2400" b="1" dirty="0"/>
              <a:t>megajánlott jegy </a:t>
            </a:r>
            <a:r>
              <a:rPr lang="hu-HU" sz="2400" dirty="0"/>
              <a:t>megszerzéséhez elengedhetetlen.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A2D5E81-D524-467F-A98D-1527313ED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C42E767-4795-4104-A5CE-608BAF3D8F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10</a:t>
            </a:fld>
            <a:endParaRPr lang="en-US" altLang="hu-HU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21A7FF88-000C-4949-8C37-BDABABEA1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Előadás utáni feladatsorok</a:t>
            </a:r>
          </a:p>
        </p:txBody>
      </p:sp>
    </p:spTree>
    <p:extLst>
      <p:ext uri="{BB962C8B-B14F-4D97-AF65-F5344CB8AC3E}">
        <p14:creationId xmlns:p14="http://schemas.microsoft.com/office/powerpoint/2010/main" val="389050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altLang="en-US" dirty="0"/>
              <a:t>EGY nagy zárthelyi dolgozat </a:t>
            </a:r>
            <a:r>
              <a:rPr lang="en-US" altLang="en-US" dirty="0"/>
              <a:t>– </a:t>
            </a:r>
            <a:r>
              <a:rPr lang="hu-HU" altLang="en-US" dirty="0"/>
              <a:t>Központi ütemezés szerint</a:t>
            </a:r>
          </a:p>
          <a:p>
            <a:pPr lvl="1"/>
            <a:r>
              <a:rPr lang="hu-HU" altLang="en-US" b="1" dirty="0"/>
              <a:t>2021.04.29. Péntek 8:15-</a:t>
            </a:r>
          </a:p>
          <a:p>
            <a:r>
              <a:rPr lang="hu-HU" altLang="en-US" dirty="0"/>
              <a:t>A laboratóriumi gyakorlatok sikeres elvégzése</a:t>
            </a:r>
            <a:endParaRPr lang="en-US" altLang="en-US" dirty="0"/>
          </a:p>
          <a:p>
            <a:pPr lvl="2"/>
            <a:r>
              <a:rPr lang="hu-HU" altLang="en-US" sz="2200" dirty="0"/>
              <a:t>sikeres felkészülést segítő teszt </a:t>
            </a:r>
            <a:r>
              <a:rPr lang="hu-HU" altLang="en-US" sz="2200" b="1" dirty="0"/>
              <a:t>és</a:t>
            </a:r>
            <a:endParaRPr lang="en-US" altLang="en-US" sz="2200" b="1" dirty="0"/>
          </a:p>
          <a:p>
            <a:pPr lvl="2"/>
            <a:r>
              <a:rPr lang="hu-HU" altLang="en-US" sz="2200" dirty="0"/>
              <a:t>a gyakorlat sikeres befejezése / jegyzőkönyv feltöltés</a:t>
            </a:r>
            <a:endParaRPr lang="en-US" altLang="en-US" sz="2200" dirty="0"/>
          </a:p>
          <a:p>
            <a:endParaRPr lang="hu-HU" altLang="en-US" dirty="0"/>
          </a:p>
          <a:p>
            <a:r>
              <a:rPr lang="hu-HU" altLang="en-US" dirty="0"/>
              <a:t>Pótlási lehetőség: </a:t>
            </a:r>
          </a:p>
          <a:p>
            <a:pPr lvl="1"/>
            <a:r>
              <a:rPr lang="hu-HU" altLang="en-US" dirty="0"/>
              <a:t>A NZH pótlása szorgalmi időszakban, központi ütemezés szerint.</a:t>
            </a:r>
          </a:p>
          <a:p>
            <a:pPr lvl="1"/>
            <a:r>
              <a:rPr lang="hu-HU" altLang="en-US" dirty="0"/>
              <a:t>2021.05. 10. Kedd 18:15-</a:t>
            </a:r>
          </a:p>
          <a:p>
            <a:pPr lvl="2"/>
            <a:r>
              <a:rPr lang="hu-HU" altLang="en-US" dirty="0">
                <a:solidFill>
                  <a:schemeClr val="bg1">
                    <a:lumMod val="50000"/>
                  </a:schemeClr>
                </a:solidFill>
              </a:rPr>
              <a:t>További pótlásra (pl. pót-pót ZH) főszabály szerint nincs lehetőség! </a:t>
            </a:r>
            <a:r>
              <a:rPr lang="hu-HU" altLang="en-US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</a:t>
            </a:r>
            <a:endParaRPr lang="hu-HU" alt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hu-HU" altLang="en-US" dirty="0"/>
              <a:t>egy laboratóriumi foglalkozás pótlása a pótlási időszakban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11</a:t>
            </a:fld>
            <a:endParaRPr lang="en-US" altLang="hu-HU" dirty="0"/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/>
              <a:t>Félév</a:t>
            </a:r>
            <a:r>
              <a:rPr lang="en-US" altLang="en-US" dirty="0"/>
              <a:t>v</a:t>
            </a:r>
            <a:r>
              <a:rPr lang="hu-HU" altLang="en-US" dirty="0"/>
              <a:t>é</a:t>
            </a:r>
            <a:r>
              <a:rPr lang="en-US" altLang="en-US" dirty="0"/>
              <a:t>g</a:t>
            </a:r>
            <a:r>
              <a:rPr lang="hu-HU" altLang="en-US" dirty="0"/>
              <a:t>i aláírás feltétele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9857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0488" y="1178723"/>
            <a:ext cx="8784000" cy="5112000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hu-HU" sz="2400" b="1" dirty="0">
                <a:solidFill>
                  <a:srgbClr val="C00000"/>
                </a:solidFill>
              </a:rPr>
              <a:t>EDU rendszerben feladatsor</a:t>
            </a:r>
            <a:r>
              <a:rPr lang="hu-HU" sz="2400" b="1" dirty="0"/>
              <a:t> – Jelenléti formában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rgbClr val="C00000"/>
                </a:solidFill>
              </a:rPr>
              <a:t>A félév során a zárthelyi megírásáig elhangzott anyagból: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rgbClr val="C00000"/>
                </a:solidFill>
              </a:rPr>
              <a:t>előadásokon elhangzottak </a:t>
            </a:r>
            <a:r>
              <a:rPr lang="hu-HU" sz="2400" b="1" dirty="0">
                <a:solidFill>
                  <a:srgbClr val="C00000"/>
                </a:solidFill>
              </a:rPr>
              <a:t>ÉS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rgbClr val="C00000"/>
                </a:solidFill>
              </a:rPr>
              <a:t>laboratóriumi foglalkozáson elhangzottak </a:t>
            </a:r>
            <a:r>
              <a:rPr lang="hu-HU" sz="2400" b="1" dirty="0">
                <a:solidFill>
                  <a:srgbClr val="C00000"/>
                </a:solidFill>
              </a:rPr>
              <a:t>ÉS</a:t>
            </a:r>
            <a:endParaRPr lang="hu-HU" sz="2400" dirty="0">
              <a:solidFill>
                <a:srgbClr val="C00000"/>
              </a:solidFill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rgbClr val="C00000"/>
                </a:solidFill>
              </a:rPr>
              <a:t>laboratóriumi felkészülést segítő jegyzetben közzétett ismeretek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hu-HU" sz="2400" dirty="0">
              <a:solidFill>
                <a:srgbClr val="C00000"/>
              </a:solidFill>
            </a:endParaRPr>
          </a:p>
          <a:p>
            <a:pPr marL="1314450" lvl="2" indent="-457200">
              <a:buFont typeface="Wingdings" panose="05000000000000000000" pitchFamily="2" charset="2"/>
              <a:buChar char="§"/>
            </a:pPr>
            <a:r>
              <a:rPr lang="hu-HU" sz="2400" dirty="0"/>
              <a:t>Mondatkiegészítős feladatok</a:t>
            </a:r>
          </a:p>
          <a:p>
            <a:pPr marL="1314450" lvl="2" indent="-457200">
              <a:buFont typeface="Wingdings" panose="05000000000000000000" pitchFamily="2" charset="2"/>
              <a:buChar char="§"/>
            </a:pPr>
            <a:r>
              <a:rPr lang="hu-HU" sz="2400" dirty="0"/>
              <a:t>Feladatválasztós feladatok</a:t>
            </a:r>
          </a:p>
          <a:p>
            <a:pPr marL="1314450" lvl="2" indent="-457200">
              <a:buFont typeface="Wingdings" panose="05000000000000000000" pitchFamily="2" charset="2"/>
              <a:buChar char="§"/>
            </a:pPr>
            <a:endParaRPr lang="hu-HU" sz="2400" dirty="0"/>
          </a:p>
          <a:p>
            <a:pPr marL="1314450" lvl="2" indent="-457200">
              <a:buFont typeface="Wingdings" panose="05000000000000000000" pitchFamily="2" charset="2"/>
              <a:buChar char="§"/>
            </a:pPr>
            <a:r>
              <a:rPr lang="hu-HU" sz="2400" dirty="0"/>
              <a:t>Zömében az előadás követő kérdéssorokból áll össze.</a:t>
            </a:r>
          </a:p>
          <a:p>
            <a:pPr marL="1314450" lvl="2" indent="-457200">
              <a:buFont typeface="Wingdings" panose="05000000000000000000" pitchFamily="2" charset="2"/>
              <a:buChar char="§"/>
            </a:pPr>
            <a:r>
              <a:rPr lang="hu-HU" sz="2400" dirty="0"/>
              <a:t>NZH előtt egy héttel – gyakorlás és elmélyítés céljából – elérhetővé tesszük.</a:t>
            </a:r>
          </a:p>
          <a:p>
            <a:pPr marL="1314450" lvl="2" indent="-457200">
              <a:buFont typeface="Wingdings" panose="05000000000000000000" pitchFamily="2" charset="2"/>
              <a:buChar char="§"/>
            </a:pPr>
            <a:endParaRPr lang="hu-HU" sz="2400" dirty="0"/>
          </a:p>
          <a:p>
            <a:pPr marL="1314450" lvl="2" indent="-457200">
              <a:buFont typeface="Wingdings" panose="05000000000000000000" pitchFamily="2" charset="2"/>
              <a:buChar char="§"/>
            </a:pPr>
            <a:endParaRPr lang="hu-HU" sz="240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12</a:t>
            </a:fld>
            <a:endParaRPr lang="en-US" alt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Zárthelyi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204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0488" y="1178724"/>
            <a:ext cx="8784000" cy="5334811"/>
          </a:xfrm>
        </p:spPr>
        <p:txBody>
          <a:bodyPr>
            <a:normAutofit lnSpcReduction="10000"/>
          </a:bodyPr>
          <a:lstStyle/>
          <a:p>
            <a:r>
              <a:rPr lang="hu-HU" b="1" dirty="0">
                <a:solidFill>
                  <a:srgbClr val="C00000"/>
                </a:solidFill>
              </a:rPr>
              <a:t>EDU rendszerben</a:t>
            </a:r>
            <a:r>
              <a:rPr lang="hu-HU" dirty="0"/>
              <a:t> vizsga feladatsor a vizsgaidőszakban – Jelenléti formában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2400" dirty="0"/>
              <a:t>kb. 90 perces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rgbClr val="C00000"/>
                </a:solidFill>
              </a:rPr>
              <a:t>Egész féléves anyagból: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rgbClr val="C00000"/>
                </a:solidFill>
              </a:rPr>
              <a:t>előadásokon elhangzottak </a:t>
            </a:r>
            <a:r>
              <a:rPr lang="hu-HU" sz="2400" b="1" dirty="0">
                <a:solidFill>
                  <a:srgbClr val="C00000"/>
                </a:solidFill>
              </a:rPr>
              <a:t>ÉS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rgbClr val="C00000"/>
                </a:solidFill>
              </a:rPr>
              <a:t>laboratóriumi foglalkozáson elhangzottak </a:t>
            </a:r>
            <a:r>
              <a:rPr lang="hu-HU" sz="2400" b="1" dirty="0">
                <a:solidFill>
                  <a:srgbClr val="C00000"/>
                </a:solidFill>
              </a:rPr>
              <a:t>ÉS</a:t>
            </a:r>
            <a:endParaRPr lang="hu-HU" sz="2400" dirty="0">
              <a:solidFill>
                <a:srgbClr val="C00000"/>
              </a:solidFill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rgbClr val="C00000"/>
                </a:solidFill>
              </a:rPr>
              <a:t>laboratóriumi felkészülést segítő jegyzetben közzétett ismeretek</a:t>
            </a:r>
          </a:p>
          <a:p>
            <a:pPr marL="1565775" lvl="3" indent="-457200">
              <a:buFont typeface="Wingdings" panose="05000000000000000000" pitchFamily="2" charset="2"/>
              <a:buChar char="§"/>
            </a:pPr>
            <a:r>
              <a:rPr lang="hu-HU" sz="2400" dirty="0"/>
              <a:t>Mondatkiegészítős és feleletválasztós feladatok</a:t>
            </a:r>
          </a:p>
          <a:p>
            <a:pPr marL="1565775" lvl="3" indent="-457200">
              <a:buFont typeface="Wingdings" panose="05000000000000000000" pitchFamily="2" charset="2"/>
              <a:buChar char="§"/>
            </a:pPr>
            <a:r>
              <a:rPr lang="hu-HU" sz="2400" dirty="0"/>
              <a:t>Tervezési / számítási feladat</a:t>
            </a:r>
          </a:p>
          <a:p>
            <a:pPr marL="1565775" lvl="3" indent="-457200">
              <a:buFont typeface="Wingdings" panose="05000000000000000000" pitchFamily="2" charset="2"/>
              <a:buChar char="§"/>
            </a:pPr>
            <a:r>
              <a:rPr lang="hu-HU" sz="2400" dirty="0"/>
              <a:t>Áramkör visszafejtési feladat</a:t>
            </a:r>
          </a:p>
          <a:p>
            <a:pPr marL="1565775" lvl="3" indent="-457200">
              <a:buFont typeface="Wingdings" panose="05000000000000000000" pitchFamily="2" charset="2"/>
              <a:buChar char="§"/>
            </a:pPr>
            <a:r>
              <a:rPr lang="hu-HU" sz="2400" dirty="0"/>
              <a:t>Elméleti rész</a:t>
            </a:r>
            <a:endParaRPr lang="hu-HU" sz="2400" dirty="0">
              <a:solidFill>
                <a:srgbClr val="C00000"/>
              </a:solidFill>
            </a:endParaRPr>
          </a:p>
          <a:p>
            <a:r>
              <a:rPr lang="hu-HU" b="1" dirty="0">
                <a:solidFill>
                  <a:srgbClr val="C00000"/>
                </a:solidFill>
              </a:rPr>
              <a:t>Szóbeli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b="1" dirty="0">
                <a:solidFill>
                  <a:srgbClr val="C00000"/>
                </a:solidFill>
              </a:rPr>
              <a:t>javítási lehetőség (jó és jeles eredményért)</a:t>
            </a:r>
          </a:p>
          <a:p>
            <a:pPr marL="1565775" lvl="3" indent="-457200">
              <a:buFont typeface="Wingdings" panose="05000000000000000000" pitchFamily="2" charset="2"/>
              <a:buChar char="§"/>
            </a:pPr>
            <a:r>
              <a:rPr lang="hu-HU" sz="2400" dirty="0"/>
              <a:t>Elméleti rész előre kiadott tételekkel: kifejtős jellegű, legfontosabb összefüggések levezetése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hu-HU" sz="2400" dirty="0"/>
          </a:p>
          <a:p>
            <a:endParaRPr lang="en-US" sz="280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Vizsga</a:t>
            </a:r>
            <a:endParaRPr lang="en-US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13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1858152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80488" y="1178724"/>
            <a:ext cx="8784000" cy="5424755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rgbClr val="C00000"/>
                </a:solidFill>
              </a:rPr>
              <a:t>Az egész féléves anyagot nem lehet 2 óra alatt megérteni! Elolvasni sem… </a:t>
            </a:r>
          </a:p>
          <a:p>
            <a:r>
              <a:rPr lang="hu-HU" dirty="0"/>
              <a:t>Az egyes tananyag részek nem különálló szigetek! Nem lehet egymástól függetlenül megérteni azokat!</a:t>
            </a:r>
          </a:p>
          <a:p>
            <a:r>
              <a:rPr lang="hu-HU" dirty="0"/>
              <a:t>Ne a vizsga/ZH előtti napra ütemezzük a “teljes” felkészülést!</a:t>
            </a:r>
          </a:p>
          <a:p>
            <a:r>
              <a:rPr lang="hu-HU" dirty="0"/>
              <a:t>Ne a neten található – ismeretlen szerzőtől származó, VIK </a:t>
            </a:r>
            <a:r>
              <a:rPr lang="hu-HU" dirty="0" err="1"/>
              <a:t>Wiki</a:t>
            </a:r>
            <a:r>
              <a:rPr lang="hu-HU" dirty="0"/>
              <a:t> oldalon fellelhető több éves, stb. – forrásokra támaszkodjanak (Legalábbis ne első sorban! Kérjük!) </a:t>
            </a:r>
          </a:p>
          <a:p>
            <a:r>
              <a:rPr lang="hu-HU" dirty="0"/>
              <a:t>Ne csak az előadás diákat olvasgassák!</a:t>
            </a:r>
          </a:p>
          <a:p>
            <a:r>
              <a:rPr lang="hu-HU" dirty="0"/>
              <a:t>Ne csak az előző évek ZH és vizsga sorait próbálják megoldani!</a:t>
            </a:r>
            <a:br>
              <a:rPr lang="hu-HU" dirty="0"/>
            </a:b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Változtatunk rajta folyamatosan… </a:t>
            </a:r>
            <a:br>
              <a:rPr lang="hu-HU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Nem is ugyanaz a leadott tananyag minden évben!</a:t>
            </a:r>
          </a:p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14</a:t>
            </a:fld>
            <a:endParaRPr lang="en-US" altLang="hu-HU" dirty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80488" y="548680"/>
            <a:ext cx="8963512" cy="504000"/>
          </a:xfrm>
        </p:spPr>
        <p:txBody>
          <a:bodyPr>
            <a:normAutofit/>
          </a:bodyPr>
          <a:lstStyle/>
          <a:p>
            <a:r>
              <a:rPr lang="hu-HU" dirty="0"/>
              <a:t>Tanácsok a felkészüléshez azaz „Mit ne csináljak?”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18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80488" y="1178722"/>
            <a:ext cx="8784000" cy="5424756"/>
          </a:xfrm>
        </p:spPr>
        <p:txBody>
          <a:bodyPr>
            <a:normAutofit lnSpcReduction="10000"/>
          </a:bodyPr>
          <a:lstStyle/>
          <a:p>
            <a:r>
              <a:rPr lang="hu-HU" dirty="0"/>
              <a:t>A tárgyban elhangzó, legtöbbször egymásra épülő ismereteket először </a:t>
            </a:r>
            <a:r>
              <a:rPr lang="hu-HU" b="1" dirty="0"/>
              <a:t>megérteni kell</a:t>
            </a:r>
            <a:r>
              <a:rPr lang="hu-HU" dirty="0"/>
              <a:t>! </a:t>
            </a:r>
            <a:endParaRPr lang="hu-HU" sz="800" dirty="0"/>
          </a:p>
          <a:p>
            <a:r>
              <a:rPr lang="hu-HU" dirty="0"/>
              <a:t>Minden előadás előtt, az előző órai anyagot nézzék át! (</a:t>
            </a:r>
            <a:r>
              <a:rPr lang="hu-HU" dirty="0" err="1"/>
              <a:t>max</a:t>
            </a:r>
            <a:r>
              <a:rPr lang="hu-HU" dirty="0"/>
              <a:t>. 3 perc)</a:t>
            </a:r>
          </a:p>
          <a:p>
            <a:r>
              <a:rPr lang="hu-HU" dirty="0"/>
              <a:t>Ha nem értenek valamit:</a:t>
            </a:r>
          </a:p>
          <a:p>
            <a:pPr lvl="1"/>
            <a:r>
              <a:rPr lang="hu-HU" dirty="0"/>
              <a:t>Fogalmazzanak meg kérdéseket! </a:t>
            </a:r>
            <a:br>
              <a:rPr lang="hu-HU" dirty="0"/>
            </a:b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Aki kérdezni tud, az már félig érti is az anyagot!</a:t>
            </a:r>
          </a:p>
          <a:p>
            <a:pPr lvl="1"/>
            <a:r>
              <a:rPr lang="hu-HU" dirty="0"/>
              <a:t>Kérdéseikre keressenek választ az előadás jegyzeteikben, sillabuszokban!</a:t>
            </a:r>
          </a:p>
          <a:p>
            <a:pPr lvl="1"/>
            <a:r>
              <a:rPr lang="hu-HU" dirty="0"/>
              <a:t>Kérdezzenek </a:t>
            </a:r>
            <a:r>
              <a:rPr lang="hu-HU" b="1" dirty="0"/>
              <a:t>bátran</a:t>
            </a:r>
            <a:r>
              <a:rPr lang="hu-HU" dirty="0"/>
              <a:t> </a:t>
            </a:r>
            <a:r>
              <a:rPr lang="hu-HU" dirty="0"/>
              <a:t>akár a társaiktól, akár az előadótól!</a:t>
            </a:r>
            <a:br>
              <a:rPr lang="hu-HU" dirty="0"/>
            </a:b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Preferált az előadás előtt, után, szünetben, konzultációs időben.</a:t>
            </a:r>
          </a:p>
          <a:p>
            <a:r>
              <a:rPr lang="hu-HU" dirty="0"/>
              <a:t>Többször rajzolják le a fontosabb keresztmetszeti képeket, jelenségeket magyarázó ábrákat, kapcsolási rajzokat, karakterisztikákat stb. miközben hangosan összefoglalják, „felmondják” a kapcsolódó ismereteket!</a:t>
            </a:r>
          </a:p>
          <a:p>
            <a:r>
              <a:rPr lang="hu-HU" dirty="0"/>
              <a:t>Rajzoljanak! Villamosmérnök hallgatók zöme vizuális típus.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15</a:t>
            </a:fld>
            <a:endParaRPr lang="en-US" altLang="hu-HU" dirty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Tanácsok a felkészüléshez azaz „Hogyan is kell?”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456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80488" y="1178722"/>
            <a:ext cx="8784000" cy="5679278"/>
          </a:xfrm>
        </p:spPr>
        <p:txBody>
          <a:bodyPr>
            <a:noAutofit/>
          </a:bodyPr>
          <a:lstStyle/>
          <a:p>
            <a:r>
              <a:rPr lang="hu-HU" dirty="0"/>
              <a:t>Előadáson a legfontosabb összefüggéseket kiemeljük</a:t>
            </a:r>
          </a:p>
          <a:p>
            <a:endParaRPr lang="hu-HU" dirty="0"/>
          </a:p>
          <a:p>
            <a:r>
              <a:rPr lang="hu-HU" dirty="0"/>
              <a:t>Ábrák, keresztmetszetek, karakterisztikák lényegesek. Ha nem is reprodukálni kell tudni, de fontos, hogy felismerjék, megértsék, hogy mit akar jelenteni/jelképezni/magyarázni!</a:t>
            </a:r>
          </a:p>
          <a:p>
            <a:r>
              <a:rPr lang="hu-HU" dirty="0"/>
              <a:t>Ne a képletre magára összpontosítsanak! A tendenciákat lássák!</a:t>
            </a:r>
            <a:br>
              <a:rPr lang="hu-HU" dirty="0"/>
            </a:br>
            <a:r>
              <a:rPr lang="hu-HU" sz="2300" dirty="0">
                <a:solidFill>
                  <a:schemeClr val="bg1">
                    <a:lumMod val="50000"/>
                  </a:schemeClr>
                </a:solidFill>
              </a:rPr>
              <a:t>Pl.: Ha az egyik mennyiség nő, akkor hogy változik a nyitófeszültség?</a:t>
            </a:r>
            <a:endParaRPr lang="hu-HU" sz="2300" dirty="0"/>
          </a:p>
          <a:p>
            <a:r>
              <a:rPr lang="hu-HU" dirty="0"/>
              <a:t>Levezetéseket – ha csak külön ki nem emeli az előadó – NEM kell megtanulni! De megérteni nem árt! </a:t>
            </a:r>
          </a:p>
          <a:p>
            <a:r>
              <a:rPr lang="hu-HU" dirty="0"/>
              <a:t>Az egyes eszközök (dióda, BJT, MOS-FET, JFET, stb.) működését részletesen tudni kell elmagyarázni, leírni!</a:t>
            </a:r>
          </a:p>
          <a:p>
            <a:r>
              <a:rPr lang="hu-HU" dirty="0"/>
              <a:t>Az egyes előadások legfontosabb mondanivalóit a Facebook csoportban minden előadás után összefoglaljuk. Ezt tekinthetjük az előadás vázlatának!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16</a:t>
            </a:fld>
            <a:endParaRPr lang="en-US" altLang="hu-HU" dirty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80488" y="548680"/>
            <a:ext cx="9067684" cy="504000"/>
          </a:xfrm>
        </p:spPr>
        <p:txBody>
          <a:bodyPr>
            <a:normAutofit fontScale="90000"/>
          </a:bodyPr>
          <a:lstStyle/>
          <a:p>
            <a:r>
              <a:rPr lang="hu-HU" dirty="0"/>
              <a:t>Tanácsok a felkészüléshez azaz „</a:t>
            </a:r>
            <a:r>
              <a:rPr lang="hu-HU" i="1" dirty="0"/>
              <a:t>Pontosan mit kell tudni?</a:t>
            </a:r>
            <a:r>
              <a:rPr lang="hu-HU" dirty="0"/>
              <a:t>”</a:t>
            </a:r>
            <a:endParaRPr lang="en-US" dirty="0"/>
          </a:p>
        </p:txBody>
      </p:sp>
      <p:sp>
        <p:nvSpPr>
          <p:cNvPr id="6" name="Téglalap 5"/>
          <p:cNvSpPr/>
          <p:nvPr/>
        </p:nvSpPr>
        <p:spPr>
          <a:xfrm>
            <a:off x="4791742" y="1634429"/>
            <a:ext cx="4162101" cy="409023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hu-HU" sz="2400" b="1" dirty="0">
                <a:latin typeface="+mn-lt"/>
              </a:rPr>
              <a:t>piros kerettel és sárga háttérrel</a:t>
            </a:r>
            <a:endParaRPr lang="en-US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3842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um 2">
            <a:extLst>
              <a:ext uri="{FF2B5EF4-FFF2-40B4-BE49-F238E27FC236}">
                <a16:creationId xmlns:a16="http://schemas.microsoft.com/office/drawing/2014/main" id="{2701AD13-5367-41DD-B0C1-A54CF4B1AB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192383"/>
              </p:ext>
            </p:extLst>
          </p:nvPr>
        </p:nvGraphicFramePr>
        <p:xfrm>
          <a:off x="1077238" y="1047853"/>
          <a:ext cx="6989524" cy="4588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Bitkép" r:id="rId4" imgW="8671680" imgH="5692320" progId="Paint.Picture">
                  <p:embed/>
                </p:oleObj>
              </mc:Choice>
              <mc:Fallback>
                <p:oleObj name="Bitkép" r:id="rId4" imgW="8671680" imgH="5692320" progId="Paint.Picture">
                  <p:embed/>
                  <p:pic>
                    <p:nvPicPr>
                      <p:cNvPr id="3" name="Objektum 2">
                        <a:extLst>
                          <a:ext uri="{FF2B5EF4-FFF2-40B4-BE49-F238E27FC236}">
                            <a16:creationId xmlns:a16="http://schemas.microsoft.com/office/drawing/2014/main" id="{2701AD13-5367-41DD-B0C1-A54CF4B1AB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7238" y="1047853"/>
                        <a:ext cx="6989524" cy="4588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71CAF9-9A49-4580-86FE-480756EFD940}" type="slidenum">
              <a:rPr lang="en-US" altLang="hu-HU" smtClean="0"/>
              <a:pPr>
                <a:defRPr/>
              </a:pPr>
              <a:t>17</a:t>
            </a:fld>
            <a:endParaRPr lang="en-US" altLang="hu-HU"/>
          </a:p>
        </p:txBody>
      </p:sp>
      <p:sp>
        <p:nvSpPr>
          <p:cNvPr id="184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2800" dirty="0"/>
              <a:t>Facebook tanulmányi csoport</a:t>
            </a:r>
            <a:endParaRPr lang="en-US" altLang="en-US" sz="2800" dirty="0"/>
          </a:p>
        </p:txBody>
      </p:sp>
      <p:sp>
        <p:nvSpPr>
          <p:cNvPr id="12" name="TextBox 10"/>
          <p:cNvSpPr txBox="1"/>
          <p:nvPr/>
        </p:nvSpPr>
        <p:spPr>
          <a:xfrm>
            <a:off x="325201" y="5776678"/>
            <a:ext cx="8639288" cy="7201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latin typeface="Arial" charset="0"/>
              </a:rPr>
              <a:t>Group Address: </a:t>
            </a:r>
            <a:r>
              <a:rPr lang="hu-HU" sz="2400" dirty="0">
                <a:hlinkClick r:id="rId6"/>
              </a:rPr>
              <a:t>https://</a:t>
            </a:r>
            <a:r>
              <a:rPr lang="hu-HU" sz="2400" dirty="0">
                <a:hlinkClick r:id="rId6"/>
              </a:rPr>
              <a:t>www.facebook.com/groups/mikroelektronika2022/</a:t>
            </a:r>
            <a:endParaRPr lang="hu-HU" sz="2400" dirty="0"/>
          </a:p>
        </p:txBody>
      </p:sp>
      <p:sp>
        <p:nvSpPr>
          <p:cNvPr id="14" name="Téglalap 13"/>
          <p:cNvSpPr/>
          <p:nvPr/>
        </p:nvSpPr>
        <p:spPr>
          <a:xfrm>
            <a:off x="265161" y="5365434"/>
            <a:ext cx="7197804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altLang="en-US" sz="2800" b="1" dirty="0">
                <a:solidFill>
                  <a:srgbClr val="C00000"/>
                </a:solidFill>
              </a:rPr>
              <a:t>Mikroelektronika 20</a:t>
            </a:r>
            <a:r>
              <a:rPr lang="hu-HU" altLang="en-US" sz="2800" b="1" dirty="0">
                <a:solidFill>
                  <a:srgbClr val="C00000"/>
                </a:solidFill>
              </a:rPr>
              <a:t>22</a:t>
            </a:r>
            <a:r>
              <a:rPr lang="nn-NO" altLang="en-US" sz="2800" b="1" dirty="0">
                <a:solidFill>
                  <a:srgbClr val="C00000"/>
                </a:solidFill>
              </a:rPr>
              <a:t> (BME VIK) </a:t>
            </a:r>
            <a:r>
              <a:rPr lang="en-US" altLang="en-US" sz="2800" b="1" dirty="0" err="1">
                <a:solidFill>
                  <a:srgbClr val="C00000"/>
                </a:solidFill>
              </a:rPr>
              <a:t>csoport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2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altLang="en-US" dirty="0"/>
              <a:t>Előadásanyagok (EDU rendszerben) folyamatosan feltöltve</a:t>
            </a:r>
          </a:p>
          <a:p>
            <a:pPr marL="315000" lvl="1" indent="0">
              <a:buNone/>
            </a:pPr>
            <a:r>
              <a:rPr lang="hu-HU" altLang="en-US" dirty="0"/>
              <a:t>Tavalyi előadások mind fenn vannak (jegyzetelés segítése)</a:t>
            </a:r>
          </a:p>
          <a:p>
            <a:pPr eaLnBrk="1" hangingPunct="1"/>
            <a:r>
              <a:rPr lang="hu-HU" altLang="en-US" dirty="0"/>
              <a:t>Labor sillabuszok és jegyzet (EDU rendszerben)</a:t>
            </a:r>
            <a:r>
              <a:rPr lang="en-US" altLang="en-US" dirty="0"/>
              <a:t> </a:t>
            </a:r>
          </a:p>
          <a:p>
            <a:pPr eaLnBrk="1" hangingPunct="1"/>
            <a:r>
              <a:rPr lang="en-US" altLang="en-US" dirty="0" err="1"/>
              <a:t>Székely</a:t>
            </a:r>
            <a:r>
              <a:rPr lang="en-US" altLang="en-US" dirty="0"/>
              <a:t> </a:t>
            </a:r>
            <a:r>
              <a:rPr lang="en-US" altLang="en-US" dirty="0" err="1"/>
              <a:t>Vladimír</a:t>
            </a:r>
            <a:r>
              <a:rPr lang="en-US" altLang="en-US" dirty="0"/>
              <a:t>, „</a:t>
            </a:r>
            <a:r>
              <a:rPr lang="en-US" altLang="en-US" i="1" dirty="0" err="1"/>
              <a:t>Elektronika</a:t>
            </a:r>
            <a:r>
              <a:rPr lang="en-US" altLang="en-US" i="1" dirty="0"/>
              <a:t> I.</a:t>
            </a:r>
            <a:r>
              <a:rPr lang="en-US" altLang="en-US" dirty="0"/>
              <a:t>”, </a:t>
            </a:r>
            <a:r>
              <a:rPr lang="en-US" altLang="en-US" dirty="0" err="1"/>
              <a:t>Műegyetemi</a:t>
            </a:r>
            <a:r>
              <a:rPr lang="en-US" altLang="en-US" dirty="0"/>
              <a:t> </a:t>
            </a:r>
            <a:r>
              <a:rPr lang="en-US" altLang="en-US" dirty="0" err="1"/>
              <a:t>kiadó</a:t>
            </a:r>
            <a:r>
              <a:rPr lang="en-US" altLang="en-US" dirty="0"/>
              <a:t>, 2000, 55054</a:t>
            </a:r>
            <a:endParaRPr lang="hu-HU" altLang="en-US" dirty="0"/>
          </a:p>
          <a:p>
            <a:endParaRPr lang="hu-HU" altLang="en-US" dirty="0"/>
          </a:p>
          <a:p>
            <a:r>
              <a:rPr lang="hu-HU" dirty="0"/>
              <a:t>Harry </a:t>
            </a:r>
            <a:r>
              <a:rPr lang="en-US" dirty="0"/>
              <a:t>J.M. </a:t>
            </a:r>
            <a:r>
              <a:rPr lang="en-US" dirty="0" err="1"/>
              <a:t>Veendrick</a:t>
            </a:r>
            <a:r>
              <a:rPr lang="hu-HU" dirty="0"/>
              <a:t>, „</a:t>
            </a:r>
            <a:r>
              <a:rPr lang="hu-HU" i="1" dirty="0" err="1"/>
              <a:t>Nanometer</a:t>
            </a:r>
            <a:r>
              <a:rPr lang="hu-HU" i="1" dirty="0"/>
              <a:t> CMOS </a:t>
            </a:r>
            <a:r>
              <a:rPr lang="hu-HU" i="1" dirty="0" err="1"/>
              <a:t>ICs</a:t>
            </a:r>
            <a:r>
              <a:rPr lang="hu-HU" i="1" dirty="0"/>
              <a:t>, </a:t>
            </a:r>
            <a:r>
              <a:rPr lang="hu-HU" i="1" dirty="0" err="1"/>
              <a:t>from</a:t>
            </a:r>
            <a:r>
              <a:rPr lang="hu-HU" i="1" dirty="0"/>
              <a:t> </a:t>
            </a:r>
            <a:r>
              <a:rPr lang="hu-HU" i="1" dirty="0" err="1"/>
              <a:t>Basics</a:t>
            </a:r>
            <a:r>
              <a:rPr lang="hu-HU" i="1" dirty="0"/>
              <a:t> </a:t>
            </a:r>
            <a:r>
              <a:rPr lang="hu-HU" i="1" dirty="0" err="1"/>
              <a:t>to</a:t>
            </a:r>
            <a:r>
              <a:rPr lang="hu-HU" i="1" dirty="0"/>
              <a:t> </a:t>
            </a:r>
            <a:r>
              <a:rPr lang="hu-HU" i="1" dirty="0" err="1"/>
              <a:t>ASICs</a:t>
            </a:r>
            <a:r>
              <a:rPr lang="hu-HU" dirty="0"/>
              <a:t>”, 2017, </a:t>
            </a:r>
            <a:r>
              <a:rPr lang="en-US" dirty="0">
                <a:hlinkClick r:id="rId3"/>
              </a:rPr>
              <a:t>http:// dx.doi.org/10.1007/978-3-319-47597-4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Egyetemi IP címről ingyenesen elérhető, letölthető.</a:t>
            </a:r>
            <a:endParaRPr lang="hu-HU" altLang="en-US" dirty="0"/>
          </a:p>
          <a:p>
            <a:r>
              <a:rPr lang="hu-HU" altLang="en-US" dirty="0"/>
              <a:t>VIK Open e-</a:t>
            </a:r>
            <a:r>
              <a:rPr lang="hu-HU" altLang="en-US" dirty="0" err="1"/>
              <a:t>learning</a:t>
            </a:r>
            <a:r>
              <a:rPr lang="hu-HU" altLang="en-US" dirty="0"/>
              <a:t> felület egyes moduljai, https://www.vikopen.vik.bme.hu/</a:t>
            </a:r>
          </a:p>
          <a:p>
            <a:pPr eaLnBrk="1" hangingPunct="1"/>
            <a:r>
              <a:rPr lang="en-US" altLang="en-US" dirty="0"/>
              <a:t>Jan M. </a:t>
            </a:r>
            <a:r>
              <a:rPr lang="en-US" altLang="en-US" dirty="0" err="1"/>
              <a:t>Rabaey</a:t>
            </a:r>
            <a:r>
              <a:rPr lang="en-US" altLang="en-US" dirty="0"/>
              <a:t> et al.</a:t>
            </a:r>
            <a:r>
              <a:rPr lang="hu-HU" altLang="en-US" dirty="0"/>
              <a:t> </a:t>
            </a:r>
            <a:r>
              <a:rPr lang="en-US" altLang="en-US" dirty="0"/>
              <a:t>"</a:t>
            </a:r>
            <a:r>
              <a:rPr lang="en-US" altLang="en-US" i="1" dirty="0"/>
              <a:t>Digital integrated circuits</a:t>
            </a:r>
            <a:r>
              <a:rPr lang="en-US" altLang="en-US" dirty="0"/>
              <a:t>" </a:t>
            </a:r>
            <a:r>
              <a:rPr lang="hu-HU" altLang="en-US" dirty="0"/>
              <a:t>c. könyvének válogatott fejezetei</a:t>
            </a:r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18</a:t>
            </a:fld>
            <a:endParaRPr lang="en-US" altLang="hu-HU" dirty="0"/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/>
              <a:t>Irodalom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48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Egy</a:t>
            </a:r>
            <a:r>
              <a:rPr lang="hu-HU" altLang="en-US"/>
              <a:t>éb info: www.eet.bme.hu</a:t>
            </a:r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19</a:t>
            </a:fld>
            <a:endParaRPr lang="en-US" alt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F405C05-1D8E-4754-8989-54B429224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24" y="1154860"/>
            <a:ext cx="7375552" cy="51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9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4</a:t>
            </a:r>
            <a:r>
              <a:rPr lang="hu-HU" altLang="en-US" dirty="0"/>
              <a:t>. szemeszter,</a:t>
            </a:r>
            <a:r>
              <a:rPr lang="en-US" altLang="en-US" dirty="0"/>
              <a:t> </a:t>
            </a:r>
            <a:r>
              <a:rPr lang="hu-HU" altLang="en-US" dirty="0"/>
              <a:t>specializáció alapozó tárgy</a:t>
            </a:r>
            <a:endParaRPr lang="en-US" altLang="en-US" dirty="0"/>
          </a:p>
          <a:p>
            <a:r>
              <a:rPr lang="en-US" altLang="en-US" dirty="0"/>
              <a:t>2+0+</a:t>
            </a:r>
            <a:r>
              <a:rPr lang="hu-HU" altLang="en-US" dirty="0"/>
              <a:t>2</a:t>
            </a:r>
            <a:r>
              <a:rPr lang="en-US" altLang="en-US" dirty="0"/>
              <a:t> </a:t>
            </a:r>
            <a:r>
              <a:rPr lang="hu-HU" altLang="en-US" dirty="0"/>
              <a:t>v, 5 kredit</a:t>
            </a:r>
            <a:endParaRPr lang="en-US" altLang="en-US" dirty="0"/>
          </a:p>
          <a:p>
            <a:pPr lvl="1"/>
            <a:r>
              <a:rPr lang="en-US" altLang="en-US" dirty="0" err="1"/>
              <a:t>Egy</a:t>
            </a:r>
            <a:r>
              <a:rPr lang="en-US" altLang="en-US" dirty="0"/>
              <a:t> </a:t>
            </a:r>
            <a:r>
              <a:rPr lang="hu-HU" altLang="en-US" dirty="0"/>
              <a:t>előadás</a:t>
            </a:r>
            <a:r>
              <a:rPr lang="en-US" altLang="en-US" dirty="0"/>
              <a:t> / </a:t>
            </a:r>
            <a:r>
              <a:rPr lang="hu-HU" altLang="en-US" dirty="0"/>
              <a:t>minden </a:t>
            </a:r>
            <a:r>
              <a:rPr lang="en-US" altLang="en-US" dirty="0" err="1"/>
              <a:t>hét</a:t>
            </a:r>
            <a:r>
              <a:rPr lang="hu-HU" altLang="en-US" dirty="0" err="1"/>
              <a:t>en</a:t>
            </a:r>
            <a:r>
              <a:rPr lang="hu-HU" altLang="en-US" dirty="0"/>
              <a:t> (összesen 14 előadás)</a:t>
            </a:r>
            <a:endParaRPr lang="en-US" altLang="en-US" dirty="0"/>
          </a:p>
          <a:p>
            <a:pPr lvl="1"/>
            <a:r>
              <a:rPr lang="en-US" altLang="en-US" dirty="0" err="1"/>
              <a:t>Előadás</a:t>
            </a:r>
            <a:r>
              <a:rPr lang="en-US" altLang="en-US" dirty="0"/>
              <a:t> </a:t>
            </a:r>
            <a:r>
              <a:rPr lang="en-US" altLang="en-US" dirty="0" err="1"/>
              <a:t>helyszíne</a:t>
            </a:r>
            <a:r>
              <a:rPr lang="en-US" altLang="en-US" dirty="0"/>
              <a:t>: Q. I.</a:t>
            </a:r>
            <a:r>
              <a:rPr lang="hu-HU" altLang="en-US" dirty="0"/>
              <a:t> / Távoktatás esetén TEAMS felületen</a:t>
            </a:r>
          </a:p>
          <a:p>
            <a:pPr lvl="1"/>
            <a:r>
              <a:rPr lang="hu-HU" altLang="en-US" dirty="0"/>
              <a:t>Előadó:</a:t>
            </a:r>
            <a:r>
              <a:rPr lang="en-US" altLang="en-US" dirty="0"/>
              <a:t> </a:t>
            </a:r>
            <a:r>
              <a:rPr lang="hu-HU" altLang="en-US" dirty="0"/>
              <a:t>D</a:t>
            </a:r>
            <a:r>
              <a:rPr lang="en-US" altLang="en-US" dirty="0"/>
              <a:t>r. </a:t>
            </a:r>
            <a:r>
              <a:rPr lang="hu-HU" altLang="en-US" dirty="0"/>
              <a:t>Bognár György, Dr. </a:t>
            </a:r>
            <a:r>
              <a:rPr lang="hu-HU" altLang="en-US" dirty="0" err="1"/>
              <a:t>Poppe</a:t>
            </a:r>
            <a:r>
              <a:rPr lang="hu-HU" altLang="en-US" dirty="0"/>
              <a:t> András</a:t>
            </a:r>
          </a:p>
          <a:p>
            <a:pPr lvl="1"/>
            <a:endParaRPr lang="hu-HU" altLang="en-US" dirty="0"/>
          </a:p>
          <a:p>
            <a:r>
              <a:rPr lang="hu-HU" altLang="en-US" dirty="0"/>
              <a:t>Laborgyakorlatok összesen 9</a:t>
            </a:r>
            <a:r>
              <a:rPr lang="en-US" altLang="en-US" dirty="0"/>
              <a:t> </a:t>
            </a:r>
            <a:r>
              <a:rPr lang="hu-HU" altLang="en-US" dirty="0"/>
              <a:t>alkalom</a:t>
            </a:r>
            <a:r>
              <a:rPr lang="en-US" altLang="en-US" dirty="0"/>
              <a:t>mal  a </a:t>
            </a:r>
            <a:r>
              <a:rPr lang="hu-HU" altLang="en-US" dirty="0"/>
              <a:t>félév során</a:t>
            </a:r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2</a:t>
            </a:fld>
            <a:endParaRPr lang="en-US" altLang="hu-HU" dirty="0"/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/>
              <a:t>Alapinformációk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889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800" dirty="0"/>
              <a:t>Bevezetés a Mikroelektronikába</a:t>
            </a:r>
            <a:endParaRPr lang="en-US" sz="4800" dirty="0"/>
          </a:p>
        </p:txBody>
      </p:sp>
      <p:sp>
        <p:nvSpPr>
          <p:cNvPr id="7" name="Szöveg hely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27F2749-5EBE-4BC0-90F4-5BB1C8AB8A87}" type="slidenum">
              <a:rPr lang="en-US" altLang="hu-HU" smtClean="0"/>
              <a:pPr>
                <a:defRPr/>
              </a:pPr>
              <a:t>20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32309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Más egyetemeken (MIT, </a:t>
            </a:r>
            <a:r>
              <a:rPr lang="hu-HU" dirty="0" err="1"/>
              <a:t>Berkley</a:t>
            </a:r>
            <a:r>
              <a:rPr lang="hu-HU" dirty="0"/>
              <a:t>) a Mikroelektronika tárgy legtöbbször tisztán analóg tervezést (BME VIK-en Elektronika I. tárgy) takar! </a:t>
            </a:r>
          </a:p>
          <a:p>
            <a:pPr lvl="1"/>
            <a:r>
              <a:rPr lang="hu-HU" sz="2400" dirty="0"/>
              <a:t>Könyvekben is analóg tervezést takar a Mikroelektronika</a:t>
            </a:r>
          </a:p>
          <a:p>
            <a:pPr lvl="2"/>
            <a:r>
              <a:rPr lang="hu-HU" sz="2400" dirty="0"/>
              <a:t>A.</a:t>
            </a:r>
            <a:r>
              <a:rPr lang="en-US" sz="2400" dirty="0"/>
              <a:t>S. </a:t>
            </a:r>
            <a:r>
              <a:rPr lang="en-US" sz="2400" dirty="0" err="1"/>
              <a:t>Sedra</a:t>
            </a:r>
            <a:r>
              <a:rPr lang="hu-HU" sz="2400" dirty="0"/>
              <a:t>, </a:t>
            </a:r>
            <a:r>
              <a:rPr lang="en-US" sz="2400" dirty="0"/>
              <a:t> K</a:t>
            </a:r>
            <a:r>
              <a:rPr lang="hu-HU" sz="2400" dirty="0"/>
              <a:t>.</a:t>
            </a:r>
            <a:r>
              <a:rPr lang="en-US" sz="2400" dirty="0"/>
              <a:t>C. Smit</a:t>
            </a:r>
            <a:r>
              <a:rPr lang="hu-HU" sz="2400" dirty="0"/>
              <a:t>h, </a:t>
            </a:r>
            <a:r>
              <a:rPr lang="en-US" sz="2400" i="1" dirty="0"/>
              <a:t>Microelectronic Circuits</a:t>
            </a:r>
            <a:r>
              <a:rPr lang="hu-HU" sz="2400" dirty="0"/>
              <a:t>,</a:t>
            </a:r>
            <a:r>
              <a:rPr lang="en-US" sz="2400" dirty="0"/>
              <a:t> Oxford Series in Electrical </a:t>
            </a:r>
            <a:r>
              <a:rPr lang="hu-HU" sz="2400" dirty="0"/>
              <a:t>and</a:t>
            </a:r>
            <a:r>
              <a:rPr lang="en-US" sz="2400" dirty="0"/>
              <a:t> Computer Engineering</a:t>
            </a:r>
            <a:r>
              <a:rPr lang="hu-HU" sz="2400" dirty="0"/>
              <a:t> </a:t>
            </a:r>
            <a:r>
              <a:rPr lang="en-US" sz="2400" dirty="0"/>
              <a:t>6th Edition</a:t>
            </a:r>
            <a:r>
              <a:rPr lang="hu-HU" sz="2400" dirty="0"/>
              <a:t>, </a:t>
            </a:r>
            <a:r>
              <a:rPr lang="en-US" sz="2400" dirty="0"/>
              <a:t>ISBN-13: 978-0199339136 </a:t>
            </a:r>
            <a:endParaRPr lang="hu-HU" sz="2400" dirty="0"/>
          </a:p>
          <a:p>
            <a:pPr lvl="2"/>
            <a:endParaRPr lang="en-US" sz="2400" dirty="0"/>
          </a:p>
          <a:p>
            <a:r>
              <a:rPr lang="hu-HU" dirty="0"/>
              <a:t>A hozzá szorosan kapcsolódó egyéb ismeretek külön-külön tárgyban:</a:t>
            </a:r>
          </a:p>
          <a:p>
            <a:pPr lvl="1"/>
            <a:r>
              <a:rPr lang="hu-HU" sz="2400" dirty="0"/>
              <a:t>félvezető és kvantum fizika, szilárdtest fizika, félvezető gyártástechnológia, Mixed-</a:t>
            </a:r>
            <a:r>
              <a:rPr lang="hu-HU" sz="2400" dirty="0" err="1"/>
              <a:t>signal</a:t>
            </a:r>
            <a:r>
              <a:rPr lang="hu-HU" sz="2400" dirty="0"/>
              <a:t> CAD tervezés, szimulációs módszertan, modern tokozás, modern VLSI áramkörök, stb.</a:t>
            </a:r>
          </a:p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Mikroelektronika </a:t>
            </a:r>
            <a:r>
              <a:rPr lang="hu-HU" dirty="0" err="1"/>
              <a:t>BSc</a:t>
            </a:r>
            <a:r>
              <a:rPr lang="hu-HU" dirty="0"/>
              <a:t>. kurzus</a:t>
            </a:r>
            <a:endParaRPr lang="en-US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21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143880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Elméleti háttér és alapok biztosítása a már tanult ismereteknek, valamint a már tanultak kiterjesztése.</a:t>
            </a:r>
          </a:p>
          <a:p>
            <a:pPr lvl="1"/>
            <a:endParaRPr lang="hu-HU" dirty="0"/>
          </a:p>
          <a:p>
            <a:pPr lvl="1"/>
            <a:endParaRPr lang="hu-HU" dirty="0"/>
          </a:p>
          <a:p>
            <a:pPr lvl="2"/>
            <a:endParaRPr lang="en-US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22</a:t>
            </a:fld>
            <a:endParaRPr lang="en-US" alt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Mikroelektronika </a:t>
            </a:r>
            <a:r>
              <a:rPr lang="hu-HU" dirty="0" err="1"/>
              <a:t>BSc</a:t>
            </a:r>
            <a:r>
              <a:rPr lang="hu-HU" dirty="0"/>
              <a:t>. kurzus</a:t>
            </a:r>
            <a:endParaRPr lang="en-US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075" y="2241141"/>
            <a:ext cx="6680803" cy="405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2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>
            <a:extLst>
              <a:ext uri="{FF2B5EF4-FFF2-40B4-BE49-F238E27FC236}">
                <a16:creationId xmlns:a16="http://schemas.microsoft.com/office/drawing/2014/main" id="{F8F5E54C-F67F-4CD2-802E-0AFE6E203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Dr. Bognár György, Dr. Poppe András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ABE5E46-F9F7-42BD-B3F4-A3D821FCC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8BA60-535B-42B8-A5EA-FB1763D73315}" type="slidenum">
              <a:rPr kumimoji="0" lang="en-US" altLang="hu-HU" sz="13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hu-HU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29E07BB0-614B-4E05-9448-A3EA4BFF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Mikroelektronika / félvezetőipar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4" y="1052680"/>
            <a:ext cx="9121688" cy="513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3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30FDE283-78B6-4351-8296-B9131C3BB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Hol találkozunk legtöbbször most a Mikroelektronika fogalmával?</a:t>
            </a:r>
          </a:p>
          <a:p>
            <a:r>
              <a:rPr lang="hu-HU" b="1" dirty="0"/>
              <a:t>Globális chiphiány – Minden ágazatot érint</a:t>
            </a:r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8F5E54C-F67F-4CD2-802E-0AFE6E203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ABE5E46-F9F7-42BD-B3F4-A3D821FCC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24</a:t>
            </a:fld>
            <a:endParaRPr lang="en-US" altLang="hu-HU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29E07BB0-614B-4E05-9448-A3EA4BFF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Mikroelektronika / félvezetőipar</a:t>
            </a:r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A7D0CCA-9A2A-45B8-99DF-1A6A2828D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17013">
            <a:off x="2459652" y="2022681"/>
            <a:ext cx="6350696" cy="132659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1A36320-6182-42A2-B598-BF29040A6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0042">
            <a:off x="126563" y="3141426"/>
            <a:ext cx="5430248" cy="185231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F4A8F88-B484-4765-BB0A-431D783B0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9879">
            <a:off x="2064840" y="4613089"/>
            <a:ext cx="6827365" cy="157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5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>
            <a:extLst>
              <a:ext uri="{FF2B5EF4-FFF2-40B4-BE49-F238E27FC236}">
                <a16:creationId xmlns:a16="http://schemas.microsoft.com/office/drawing/2014/main" id="{F8F5E54C-F67F-4CD2-802E-0AFE6E203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ABE5E46-F9F7-42BD-B3F4-A3D821FCC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25</a:t>
            </a:fld>
            <a:endParaRPr lang="en-US" altLang="hu-HU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29E07BB0-614B-4E05-9448-A3EA4BFF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Mikroelektronika / félvezetőipar</a:t>
            </a:r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0938"/>
            <a:ext cx="9134528" cy="513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4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30FDE283-78B6-4351-8296-B9131C3BB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/>
              <a:t>Globális chiphiány – Minden ágazatot érint</a:t>
            </a:r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8F5E54C-F67F-4CD2-802E-0AFE6E203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ABE5E46-F9F7-42BD-B3F4-A3D821FCC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26</a:t>
            </a:fld>
            <a:endParaRPr lang="en-US" altLang="hu-HU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29E07BB0-614B-4E05-9448-A3EA4BFF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Mikroelektronika / félvezetőipar</a:t>
            </a:r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A824058-FED0-4DED-AA49-CB0270FAA2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BE9E9"/>
              </a:clrFrom>
              <a:clrTo>
                <a:srgbClr val="EB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9" y="1659888"/>
            <a:ext cx="8605587" cy="4733665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66AEDA03-69C6-4DDE-9C02-14E5F5EAA361}"/>
              </a:ext>
            </a:extLst>
          </p:cNvPr>
          <p:cNvSpPr txBox="1"/>
          <p:nvPr/>
        </p:nvSpPr>
        <p:spPr>
          <a:xfrm>
            <a:off x="3335054" y="6367261"/>
            <a:ext cx="5808946" cy="236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https://www.columbiathreadneedleus.com/blog/a-deep-dive-into-the-global-chip-shortage</a:t>
            </a:r>
          </a:p>
        </p:txBody>
      </p:sp>
    </p:spTree>
    <p:extLst>
      <p:ext uri="{BB962C8B-B14F-4D97-AF65-F5344CB8AC3E}">
        <p14:creationId xmlns:p14="http://schemas.microsoft.com/office/powerpoint/2010/main" val="113930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>
            <a:extLst>
              <a:ext uri="{FF2B5EF4-FFF2-40B4-BE49-F238E27FC236}">
                <a16:creationId xmlns:a16="http://schemas.microsoft.com/office/drawing/2014/main" id="{F8F5E54C-F67F-4CD2-802E-0AFE6E203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ABE5E46-F9F7-42BD-B3F4-A3D821FCC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27</a:t>
            </a:fld>
            <a:endParaRPr lang="en-US" altLang="hu-HU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29E07BB0-614B-4E05-9448-A3EA4BFF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Mikroelektronika / félvezetőipar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" y="1052680"/>
            <a:ext cx="9142134" cy="514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4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30FDE283-78B6-4351-8296-B9131C3BB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88" y="1178723"/>
            <a:ext cx="3364378" cy="5112000"/>
          </a:xfrm>
        </p:spPr>
        <p:txBody>
          <a:bodyPr/>
          <a:lstStyle/>
          <a:p>
            <a:r>
              <a:rPr lang="hu-HU" b="1" dirty="0"/>
              <a:t>Globális chiphiány</a:t>
            </a:r>
          </a:p>
          <a:p>
            <a:r>
              <a:rPr lang="hu-HU" dirty="0"/>
              <a:t>Csak USA-ban 1 millió autóval kevesebbet gyártott a TOP 10 autó gyártó cég! </a:t>
            </a:r>
          </a:p>
          <a:p>
            <a:r>
              <a:rPr lang="hu-HU" dirty="0"/>
              <a:t>A GM és a Ford összesen 850 ezerrel kevesebbet </a:t>
            </a:r>
          </a:p>
          <a:p>
            <a:pPr marL="0" indent="0">
              <a:buNone/>
            </a:pPr>
            <a:endParaRPr lang="hu-HU" b="1" dirty="0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8F5E54C-F67F-4CD2-802E-0AFE6E203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ABE5E46-F9F7-42BD-B3F4-A3D821FCC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28</a:t>
            </a:fld>
            <a:endParaRPr lang="en-US" altLang="hu-HU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29E07BB0-614B-4E05-9448-A3EA4BFF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Mikroelektronika / félvezetőipar</a:t>
            </a:r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0EE1AEB-184A-4191-B895-B0EE50ADF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424" y="1178190"/>
            <a:ext cx="5182087" cy="517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1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67" y="1052680"/>
            <a:ext cx="9142134" cy="5142450"/>
          </a:xfrm>
          <a:prstGeom prst="rect">
            <a:avLst/>
          </a:prstGeom>
        </p:spPr>
      </p:pic>
      <p:sp>
        <p:nvSpPr>
          <p:cNvPr id="3" name="Dátum helye 2">
            <a:extLst>
              <a:ext uri="{FF2B5EF4-FFF2-40B4-BE49-F238E27FC236}">
                <a16:creationId xmlns:a16="http://schemas.microsoft.com/office/drawing/2014/main" id="{F8F5E54C-F67F-4CD2-802E-0AFE6E203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ABE5E46-F9F7-42BD-B3F4-A3D821FCC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29</a:t>
            </a:fld>
            <a:endParaRPr lang="en-US" altLang="hu-HU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29E07BB0-614B-4E05-9448-A3EA4BFF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Mikroelektronika / félvezetőipar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1715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altLang="en-US" dirty="0"/>
              <a:t>Bognár György</a:t>
            </a:r>
            <a:r>
              <a:rPr lang="en-US" altLang="en-US" dirty="0"/>
              <a:t>: </a:t>
            </a:r>
            <a:r>
              <a:rPr lang="hu-HU" altLang="en-US" dirty="0" err="1"/>
              <a:t>bognar.gyorgy</a:t>
            </a:r>
            <a:r>
              <a:rPr lang="en-US" altLang="en-US" dirty="0"/>
              <a:t>@</a:t>
            </a:r>
            <a:r>
              <a:rPr lang="hu-HU" altLang="en-US" dirty="0" err="1"/>
              <a:t>vik</a:t>
            </a:r>
            <a:r>
              <a:rPr lang="en-US" altLang="en-US" dirty="0"/>
              <a:t>.bme.hu </a:t>
            </a:r>
            <a:endParaRPr lang="hu-HU" altLang="en-US" dirty="0"/>
          </a:p>
          <a:p>
            <a:pPr marL="542925" lvl="2" indent="0">
              <a:buNone/>
            </a:pPr>
            <a:r>
              <a:rPr lang="hu-HU" altLang="en-US" dirty="0"/>
              <a:t>Előzetes megbeszélés és egyeztetés esetén: QB330</a:t>
            </a:r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hu-HU" altLang="en-US" dirty="0"/>
              <a:t>Kurzus adminisztráció</a:t>
            </a:r>
            <a:r>
              <a:rPr lang="en-US" altLang="en-US" dirty="0"/>
              <a:t>:</a:t>
            </a:r>
          </a:p>
          <a:p>
            <a:pPr lvl="1" eaLnBrk="1" hangingPunct="1"/>
            <a:r>
              <a:rPr lang="hu-HU" altLang="en-US" sz="2400" b="1" dirty="0"/>
              <a:t>Kari </a:t>
            </a:r>
            <a:r>
              <a:rPr lang="hu-HU" altLang="en-US" sz="2400" b="1" dirty="0" err="1"/>
              <a:t>Moodle</a:t>
            </a:r>
            <a:r>
              <a:rPr lang="hu-HU" altLang="en-US" sz="2400" b="1" dirty="0"/>
              <a:t> </a:t>
            </a:r>
            <a:r>
              <a:rPr lang="hu-HU" altLang="en-US" sz="2400" dirty="0"/>
              <a:t/>
            </a:r>
            <a:br>
              <a:rPr lang="hu-HU" altLang="en-US" sz="2400" dirty="0"/>
            </a:br>
            <a:r>
              <a:rPr lang="hu-HU" altLang="en-US" sz="2400" dirty="0"/>
              <a:t>Kari Elektronikus Tanulmányi Rendszerben</a:t>
            </a:r>
            <a:endParaRPr lang="en-US" altLang="en-US" sz="2400" dirty="0"/>
          </a:p>
          <a:p>
            <a:pPr lvl="1" eaLnBrk="1" hangingPunct="1"/>
            <a:r>
              <a:rPr lang="en-US" altLang="en-US" sz="2400" b="1" dirty="0"/>
              <a:t>Facebook</a:t>
            </a:r>
            <a:endParaRPr lang="hu-HU" altLang="en-US" sz="2400" b="1" dirty="0"/>
          </a:p>
          <a:p>
            <a:pPr lvl="1"/>
            <a:r>
              <a:rPr lang="hu-HU" altLang="en-US" sz="2400" dirty="0">
                <a:hlinkClick r:id="rId3"/>
              </a:rPr>
              <a:t>https://www.facebook.com/groups/mikroelektronika2022/</a:t>
            </a:r>
            <a:endParaRPr lang="hu-HU" altLang="en-US" sz="2400" dirty="0"/>
          </a:p>
          <a:p>
            <a:pPr lvl="1"/>
            <a:endParaRPr lang="hu-HU" altLang="en-US" sz="2400" dirty="0"/>
          </a:p>
          <a:p>
            <a:pPr lvl="1"/>
            <a:endParaRPr lang="hu-HU" altLang="en-US" sz="2400" dirty="0"/>
          </a:p>
          <a:p>
            <a:pPr lvl="1"/>
            <a:endParaRPr lang="en-US" altLang="en-US" sz="2400" b="1" dirty="0"/>
          </a:p>
          <a:p>
            <a:pPr eaLnBrk="1" hangingPunct="1"/>
            <a:endParaRPr lang="en-US" altLang="en-US" sz="2800" dirty="0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/>
              <a:t>Elérhetőségek</a:t>
            </a:r>
            <a:endParaRPr lang="en-US" altLang="en-US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2823495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>
            <a:extLst>
              <a:ext uri="{FF2B5EF4-FFF2-40B4-BE49-F238E27FC236}">
                <a16:creationId xmlns:a16="http://schemas.microsoft.com/office/drawing/2014/main" id="{F8F5E54C-F67F-4CD2-802E-0AFE6E203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ABE5E46-F9F7-42BD-B3F4-A3D821FCC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30</a:t>
            </a:fld>
            <a:endParaRPr lang="en-US" altLang="hu-HU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29E07BB0-614B-4E05-9448-A3EA4BFF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Mikroelektronika / félvezetőipar</a:t>
            </a: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59504"/>
            <a:ext cx="9142134" cy="514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6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30FDE283-78B6-4351-8296-B9131C3BB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90" y="1178723"/>
            <a:ext cx="3163961" cy="5112000"/>
          </a:xfrm>
        </p:spPr>
        <p:txBody>
          <a:bodyPr/>
          <a:lstStyle/>
          <a:p>
            <a:r>
              <a:rPr lang="hu-HU" b="1" dirty="0"/>
              <a:t>Globális chiphiány</a:t>
            </a:r>
          </a:p>
          <a:p>
            <a:r>
              <a:rPr lang="hu-HU" dirty="0"/>
              <a:t>Nemcsak eszközökben, hanem a félvezető technológia sorban és tokozás, </a:t>
            </a:r>
            <a:r>
              <a:rPr lang="hu-HU" dirty="0" err="1"/>
              <a:t>karakterizáció</a:t>
            </a:r>
            <a:r>
              <a:rPr lang="hu-HU" dirty="0"/>
              <a:t> területén alkalmazott berendezésekre is megnövekedett a kereslet. </a:t>
            </a:r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8F5E54C-F67F-4CD2-802E-0AFE6E203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ABE5E46-F9F7-42BD-B3F4-A3D821FCC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31</a:t>
            </a:fld>
            <a:endParaRPr lang="en-US" altLang="hu-HU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29E07BB0-614B-4E05-9448-A3EA4BFF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Mikroelektronika / félvezetőipar</a:t>
            </a:r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F4FF060B-9B2C-4188-AA24-1BCAEADFE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4" y="1169569"/>
            <a:ext cx="5011613" cy="541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4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>
            <a:extLst>
              <a:ext uri="{FF2B5EF4-FFF2-40B4-BE49-F238E27FC236}">
                <a16:creationId xmlns:a16="http://schemas.microsoft.com/office/drawing/2014/main" id="{F8F5E54C-F67F-4CD2-802E-0AFE6E203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ABE5E46-F9F7-42BD-B3F4-A3D821FCC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32</a:t>
            </a:fld>
            <a:endParaRPr lang="en-US" altLang="hu-HU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29E07BB0-614B-4E05-9448-A3EA4BFF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Mikroelektronika / félvezetőipar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681"/>
            <a:ext cx="9142134" cy="514245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957011" y="1876926"/>
            <a:ext cx="4185123" cy="2017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 smtClean="0">
                <a:solidFill>
                  <a:sysClr val="windowText" lastClr="000000"/>
                </a:solidFill>
              </a:rPr>
              <a:t>áramkörtervezés, funkcionális verifikáció/tesztelés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ysClr val="windowText" lastClr="000000"/>
                </a:solidFill>
              </a:rPr>
              <a:t>Digitális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ysClr val="windowText" lastClr="000000"/>
                </a:solidFill>
              </a:rPr>
              <a:t>Analóg </a:t>
            </a:r>
          </a:p>
          <a:p>
            <a:r>
              <a:rPr lang="hu-HU" sz="1800" dirty="0" err="1" smtClean="0">
                <a:solidFill>
                  <a:srgbClr val="00B0F0"/>
                </a:solidFill>
              </a:rPr>
              <a:t>Indi</a:t>
            </a:r>
            <a:r>
              <a:rPr lang="hu-HU" sz="1800" dirty="0" smtClean="0">
                <a:solidFill>
                  <a:srgbClr val="00B0F0"/>
                </a:solidFill>
              </a:rPr>
              <a:t>, ARM, </a:t>
            </a:r>
            <a:r>
              <a:rPr lang="hu-HU" sz="1800" dirty="0" err="1" smtClean="0">
                <a:solidFill>
                  <a:srgbClr val="00B0F0"/>
                </a:solidFill>
              </a:rPr>
              <a:t>SiLabs</a:t>
            </a:r>
            <a:r>
              <a:rPr lang="hu-HU" sz="1800" dirty="0" smtClean="0">
                <a:solidFill>
                  <a:srgbClr val="00B0F0"/>
                </a:solidFill>
              </a:rPr>
              <a:t>, </a:t>
            </a:r>
            <a:r>
              <a:rPr lang="hu-HU" sz="1800" dirty="0" err="1" smtClean="0">
                <a:solidFill>
                  <a:srgbClr val="00B0F0"/>
                </a:solidFill>
              </a:rPr>
              <a:t>Vincotech</a:t>
            </a:r>
            <a:r>
              <a:rPr lang="hu-HU" sz="1800" dirty="0" smtClean="0">
                <a:solidFill>
                  <a:srgbClr val="00B0F0"/>
                </a:solidFill>
              </a:rPr>
              <a:t>, </a:t>
            </a:r>
            <a:r>
              <a:rPr lang="hu-HU" sz="1800" dirty="0" err="1" smtClean="0">
                <a:solidFill>
                  <a:srgbClr val="00B0F0"/>
                </a:solidFill>
              </a:rPr>
              <a:t>Infineon</a:t>
            </a:r>
            <a:r>
              <a:rPr lang="hu-HU" sz="1800" dirty="0" smtClean="0">
                <a:solidFill>
                  <a:srgbClr val="00B0F0"/>
                </a:solidFill>
              </a:rPr>
              <a:t>, Ericsson, </a:t>
            </a:r>
            <a:r>
              <a:rPr lang="hu-HU" sz="1800" dirty="0" err="1" smtClean="0">
                <a:solidFill>
                  <a:srgbClr val="00B0F0"/>
                </a:solidFill>
              </a:rPr>
              <a:t>Flex</a:t>
            </a:r>
            <a:r>
              <a:rPr lang="hu-HU" sz="1800" dirty="0" smtClean="0">
                <a:solidFill>
                  <a:srgbClr val="00B0F0"/>
                </a:solidFill>
              </a:rPr>
              <a:t>, </a:t>
            </a:r>
            <a:r>
              <a:rPr lang="hu-HU" sz="1800" dirty="0" err="1" smtClean="0">
                <a:solidFill>
                  <a:srgbClr val="00B0F0"/>
                </a:solidFill>
              </a:rPr>
              <a:t>Continntal</a:t>
            </a:r>
            <a:r>
              <a:rPr lang="hu-HU" sz="1800" dirty="0" smtClean="0">
                <a:solidFill>
                  <a:srgbClr val="00B0F0"/>
                </a:solidFill>
              </a:rPr>
              <a:t>, Bosch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164728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>
            <a:extLst>
              <a:ext uri="{FF2B5EF4-FFF2-40B4-BE49-F238E27FC236}">
                <a16:creationId xmlns:a16="http://schemas.microsoft.com/office/drawing/2014/main" id="{F8F5E54C-F67F-4CD2-802E-0AFE6E203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ABE5E46-F9F7-42BD-B3F4-A3D821FCC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33</a:t>
            </a:fld>
            <a:endParaRPr lang="en-US" altLang="hu-HU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29E07BB0-614B-4E05-9448-A3EA4BFF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Mikroelektronika / félvezetőipar</a:t>
            </a: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84764"/>
            <a:ext cx="9142135" cy="514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9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30FDE283-78B6-4351-8296-B9131C3BB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88" y="1946547"/>
            <a:ext cx="5468750" cy="4344177"/>
          </a:xfrm>
        </p:spPr>
        <p:txBody>
          <a:bodyPr>
            <a:normAutofit lnSpcReduction="10000"/>
          </a:bodyPr>
          <a:lstStyle/>
          <a:p>
            <a:r>
              <a:rPr lang="hu-HU" dirty="0"/>
              <a:t>Hol vannak a fő, legkorszerűbb és legnagyobb gyártási kapacitással rendelkező félvezető gyártósorok?</a:t>
            </a:r>
          </a:p>
          <a:p>
            <a:r>
              <a:rPr lang="hu-HU" dirty="0"/>
              <a:t>Honnét származnak a félvezető technológiában alkalmazott anyagok?</a:t>
            </a:r>
          </a:p>
          <a:p>
            <a:r>
              <a:rPr lang="hu-HU" dirty="0"/>
              <a:t>Hol történik az elektronikus tokozás, tesztelés?</a:t>
            </a:r>
          </a:p>
          <a:p>
            <a:r>
              <a:rPr lang="hu-HU" dirty="0"/>
              <a:t>Logisztika költsége?</a:t>
            </a:r>
          </a:p>
          <a:p>
            <a:r>
              <a:rPr lang="hu-HU"/>
              <a:t>Törekszik </a:t>
            </a:r>
            <a:r>
              <a:rPr lang="hu-HU" dirty="0"/>
              <a:t>arra, hogy 2030-ra a világ élmezőnyébe lépjen 5 nm alatti gyártástechnológiával és a globális félvezető gyártás 20%-t szolgáltatni.</a:t>
            </a:r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8F5E54C-F67F-4CD2-802E-0AFE6E203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ABE5E46-F9F7-42BD-B3F4-A3D821FCC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34</a:t>
            </a:fld>
            <a:endParaRPr lang="en-US" altLang="hu-HU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29E07BB0-614B-4E05-9448-A3EA4BFF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Mikroelektronika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8E3A573-1702-4666-A29D-02E8E715C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710" y="1946547"/>
            <a:ext cx="2823424" cy="4500554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E42A67ED-5E2D-4A68-8508-F6F377C15B8F}"/>
              </a:ext>
            </a:extLst>
          </p:cNvPr>
          <p:cNvSpPr txBox="1"/>
          <p:nvPr/>
        </p:nvSpPr>
        <p:spPr>
          <a:xfrm>
            <a:off x="369518" y="1138137"/>
            <a:ext cx="8404964" cy="722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chemeClr val="tx1"/>
                </a:solidFill>
                <a:latin typeface="+mn-lt"/>
              </a:rPr>
              <a:t>EU korszerű félvezetőgyártósor építési és félvezetőipart érintő K+F támogatási terve 2030-ig összesen 40 milliárd Euró értékben. 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27387E92-A4ED-434B-B98E-719A9A99C4F8}"/>
              </a:ext>
            </a:extLst>
          </p:cNvPr>
          <p:cNvSpPr txBox="1"/>
          <p:nvPr/>
        </p:nvSpPr>
        <p:spPr>
          <a:xfrm>
            <a:off x="53001" y="6221590"/>
            <a:ext cx="5642975" cy="301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2030 Digital </a:t>
            </a:r>
            <a:r>
              <a:rPr lang="hu-HU" sz="16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Compass</a:t>
            </a:r>
            <a:r>
              <a:rPr lang="hu-HU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hu-HU" sz="16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hu-HU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European </a:t>
            </a:r>
            <a:r>
              <a:rPr lang="hu-HU" sz="16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way</a:t>
            </a:r>
            <a:r>
              <a:rPr lang="hu-HU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hu-HU" sz="16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hu-HU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hu-HU" sz="16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hu-HU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Digital </a:t>
            </a:r>
            <a:r>
              <a:rPr lang="hu-HU" sz="16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Decade</a:t>
            </a:r>
            <a:r>
              <a:rPr lang="hu-HU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hu-HU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00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altLang="en-US" dirty="0"/>
              <a:t>Hol találkozhatunk integrált áramkörökkel és </a:t>
            </a:r>
            <a:r>
              <a:rPr lang="hu-HU" altLang="en-US" dirty="0" err="1"/>
              <a:t>chippekkel</a:t>
            </a:r>
            <a:r>
              <a:rPr lang="hu-HU" altLang="en-US" dirty="0"/>
              <a:t>?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35</a:t>
            </a:fld>
            <a:endParaRPr lang="en-US" altLang="hu-HU" dirty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/>
              <a:t>Mikroelektronika helye</a:t>
            </a:r>
            <a:endParaRPr lang="en-US" altLang="en-US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30594017-EF7C-4E8B-B69C-B29645C0C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585" y="1589769"/>
            <a:ext cx="4892830" cy="4700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533AF95B-1274-4AB9-9FFA-B96509104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7754">
            <a:off x="6016154" y="1395645"/>
            <a:ext cx="2424400" cy="2222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Kép 16" descr="A képen szöveg, kültéri, település látható&#10;&#10;Automatikusan generált leírás">
            <a:extLst>
              <a:ext uri="{FF2B5EF4-FFF2-40B4-BE49-F238E27FC236}">
                <a16:creationId xmlns:a16="http://schemas.microsoft.com/office/drawing/2014/main" id="{0EA638D7-DF6E-4647-91FF-5583E4219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74463"/>
            <a:ext cx="4341046" cy="244183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altLang="en-US" dirty="0"/>
              <a:t>… azért még sem mindenhol</a:t>
            </a:r>
            <a:r>
              <a:rPr lang="en-US" altLang="en-US" dirty="0">
                <a:sym typeface="Wingdings" panose="05000000000000000000" pitchFamily="2" charset="2"/>
              </a:rPr>
              <a:t>!</a:t>
            </a:r>
            <a:endParaRPr lang="hu-HU" altLang="en-US" i="1" dirty="0"/>
          </a:p>
          <a:p>
            <a:endParaRPr lang="hu-HU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36</a:t>
            </a:fld>
            <a:endParaRPr lang="en-US" altLang="hu-HU" dirty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/>
              <a:t>Mikroelektronika helye</a:t>
            </a:r>
            <a:endParaRPr lang="en-US" altLang="en-US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C0C03FC-2F55-4F9C-B072-85DD5C042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905" y="3199639"/>
            <a:ext cx="4485081" cy="252285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Kép 12" descr="A képen személy, férfi látható&#10;&#10;Automatikusan generált leírás">
            <a:extLst>
              <a:ext uri="{FF2B5EF4-FFF2-40B4-BE49-F238E27FC236}">
                <a16:creationId xmlns:a16="http://schemas.microsoft.com/office/drawing/2014/main" id="{1A4656D3-52B6-442C-8DFB-3CAC466989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50" y="4308686"/>
            <a:ext cx="3141784" cy="2108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0" name="Kép 19" descr="A képen vektorgrafika látható&#10;&#10;Automatikusan generált leírás">
            <a:extLst>
              <a:ext uri="{FF2B5EF4-FFF2-40B4-BE49-F238E27FC236}">
                <a16:creationId xmlns:a16="http://schemas.microsoft.com/office/drawing/2014/main" id="{2815C04A-50C2-44F3-82F8-195987AFCF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99" y="4496848"/>
            <a:ext cx="1953770" cy="1953770"/>
          </a:xfrm>
          <a:prstGeom prst="rect">
            <a:avLst/>
          </a:prstGeom>
        </p:spPr>
      </p:pic>
      <p:sp>
        <p:nvSpPr>
          <p:cNvPr id="25" name="Szövegdoboz 24">
            <a:extLst>
              <a:ext uri="{FF2B5EF4-FFF2-40B4-BE49-F238E27FC236}">
                <a16:creationId xmlns:a16="http://schemas.microsoft.com/office/drawing/2014/main" id="{41E3B41A-A9C0-4CE6-88B6-523A50370ABC}"/>
              </a:ext>
            </a:extLst>
          </p:cNvPr>
          <p:cNvSpPr txBox="1"/>
          <p:nvPr/>
        </p:nvSpPr>
        <p:spPr>
          <a:xfrm>
            <a:off x="-11723" y="6304641"/>
            <a:ext cx="4341046" cy="250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Forrás</a:t>
            </a:r>
            <a:r>
              <a:rPr lang="en-US" sz="12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</a:t>
            </a:r>
            <a:r>
              <a:rPr lang="hu-HU" sz="12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Covid-19 5G oltás konspirációról szóló </a:t>
            </a:r>
            <a:r>
              <a:rPr lang="hu-HU" sz="12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vic</a:t>
            </a:r>
            <a:r>
              <a:rPr lang="en-US" sz="12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</a:t>
            </a:r>
            <a:r>
              <a:rPr lang="hu-HU" sz="12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es források</a:t>
            </a:r>
          </a:p>
        </p:txBody>
      </p:sp>
    </p:spTree>
    <p:extLst>
      <p:ext uri="{BB962C8B-B14F-4D97-AF65-F5344CB8AC3E}">
        <p14:creationId xmlns:p14="http://schemas.microsoft.com/office/powerpoint/2010/main" val="87109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A képen kutya, beltéri, emlősök látható&#10;&#10;Automatikusan generált leírás">
            <a:extLst>
              <a:ext uri="{FF2B5EF4-FFF2-40B4-BE49-F238E27FC236}">
                <a16:creationId xmlns:a16="http://schemas.microsoft.com/office/drawing/2014/main" id="{7F18086F-51FB-45B9-BBD2-E5AB2D096D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9"/>
          <a:stretch/>
        </p:blipFill>
        <p:spPr>
          <a:xfrm>
            <a:off x="253999" y="1261508"/>
            <a:ext cx="5472105" cy="3041906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Dátum helye 2">
            <a:extLst>
              <a:ext uri="{FF2B5EF4-FFF2-40B4-BE49-F238E27FC236}">
                <a16:creationId xmlns:a16="http://schemas.microsoft.com/office/drawing/2014/main" id="{D874AF1A-EB1D-4837-A0DC-77E169BFB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05C35C2-7891-4BC5-B604-4DD7CE2EEA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37</a:t>
            </a:fld>
            <a:endParaRPr lang="en-US" altLang="hu-HU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93E86E17-9629-4B71-A9D4-C6DFFF3EE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Mikroelektronika helye</a:t>
            </a:r>
            <a:endParaRPr lang="en-US" dirty="0"/>
          </a:p>
        </p:txBody>
      </p:sp>
      <p:grpSp>
        <p:nvGrpSpPr>
          <p:cNvPr id="23" name="Csoportba foglalás 22">
            <a:extLst>
              <a:ext uri="{FF2B5EF4-FFF2-40B4-BE49-F238E27FC236}">
                <a16:creationId xmlns:a16="http://schemas.microsoft.com/office/drawing/2014/main" id="{B4982F3D-D3E1-4CA9-B1B3-EBDE58592DAB}"/>
              </a:ext>
            </a:extLst>
          </p:cNvPr>
          <p:cNvGrpSpPr/>
          <p:nvPr/>
        </p:nvGrpSpPr>
        <p:grpSpPr>
          <a:xfrm>
            <a:off x="5232402" y="1418492"/>
            <a:ext cx="3809726" cy="5054108"/>
            <a:chOff x="5080002" y="1400164"/>
            <a:chExt cx="4062131" cy="5388957"/>
          </a:xfrm>
        </p:grpSpPr>
        <p:pic>
          <p:nvPicPr>
            <p:cNvPr id="21" name="Kép 20">
              <a:extLst>
                <a:ext uri="{FF2B5EF4-FFF2-40B4-BE49-F238E27FC236}">
                  <a16:creationId xmlns:a16="http://schemas.microsoft.com/office/drawing/2014/main" id="{1CA722F0-8719-4811-AA41-47252BE4A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80002" y="1400164"/>
              <a:ext cx="4062131" cy="5388957"/>
            </a:xfrm>
            <a:prstGeom prst="rect">
              <a:avLst/>
            </a:prstGeom>
          </p:spPr>
        </p:pic>
        <p:pic>
          <p:nvPicPr>
            <p:cNvPr id="15" name="Kép 14" descr="A képen természet, éjszakai égbolt látható&#10;&#10;Automatikusan generált leírás">
              <a:extLst>
                <a:ext uri="{FF2B5EF4-FFF2-40B4-BE49-F238E27FC236}">
                  <a16:creationId xmlns:a16="http://schemas.microsoft.com/office/drawing/2014/main" id="{E1B65B7C-6D20-4345-90AD-D3D5D446B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05913">
              <a:off x="5552985" y="3998236"/>
              <a:ext cx="3253075" cy="2168718"/>
            </a:xfrm>
            <a:prstGeom prst="rect">
              <a:avLst/>
            </a:prstGeom>
          </p:spPr>
        </p:pic>
        <p:pic>
          <p:nvPicPr>
            <p:cNvPr id="16" name="Kép 15" descr="A képen természet, éjszakai égbolt látható&#10;&#10;Automatikusan generált leírás">
              <a:extLst>
                <a:ext uri="{FF2B5EF4-FFF2-40B4-BE49-F238E27FC236}">
                  <a16:creationId xmlns:a16="http://schemas.microsoft.com/office/drawing/2014/main" id="{A2E92B8A-4BAC-400B-B1B7-99A78A415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1554">
              <a:off x="5548098" y="6246557"/>
              <a:ext cx="214493" cy="142994"/>
            </a:xfrm>
            <a:prstGeom prst="rect">
              <a:avLst/>
            </a:prstGeom>
          </p:spPr>
        </p:pic>
      </p:grpSp>
      <p:pic>
        <p:nvPicPr>
          <p:cNvPr id="18" name="Kép 17">
            <a:extLst>
              <a:ext uri="{FF2B5EF4-FFF2-40B4-BE49-F238E27FC236}">
                <a16:creationId xmlns:a16="http://schemas.microsoft.com/office/drawing/2014/main" id="{CFDAE6E2-E31E-410A-BA63-133ECBEDB7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83"/>
          <a:stretch/>
        </p:blipFill>
        <p:spPr>
          <a:xfrm>
            <a:off x="1085050" y="4636255"/>
            <a:ext cx="3810000" cy="15475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202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altLang="en-US" dirty="0"/>
              <a:t>Integrált áramkörök egy okoseszközben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38</a:t>
            </a:fld>
            <a:endParaRPr lang="en-US" altLang="hu-HU" dirty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/>
              <a:t>Mikroelektronika helye</a:t>
            </a:r>
            <a:endParaRPr lang="en-US" alt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92" y="1780875"/>
            <a:ext cx="8561166" cy="4338474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6989789" y="6091259"/>
            <a:ext cx="2018822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Yole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Développement</a:t>
            </a:r>
            <a:r>
              <a:rPr lang="hu-HU" sz="1200" dirty="0">
                <a:solidFill>
                  <a:schemeClr val="bg1">
                    <a:lumMod val="75000"/>
                  </a:schemeClr>
                </a:solidFill>
              </a:rPr>
              <a:t>, 2015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09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6" name="Picture 34" descr="https://upload.wikimedia.org/wikipedia/commons/b/be/NVidia_GeForce_6600GT_AGP_with_GPU_2009-01-2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1937352"/>
            <a:ext cx="56197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altLang="en-US" dirty="0"/>
              <a:t>Integrált áramkörök egy </a:t>
            </a:r>
            <a:r>
              <a:rPr lang="en-US" altLang="en-US" dirty="0" err="1"/>
              <a:t>felületszerelt</a:t>
            </a:r>
            <a:r>
              <a:rPr lang="hu-HU" altLang="en-US" dirty="0"/>
              <a:t>,</a:t>
            </a:r>
            <a:r>
              <a:rPr lang="en-US" altLang="en-US" dirty="0"/>
              <a:t> </a:t>
            </a:r>
            <a:r>
              <a:rPr lang="hu-HU" altLang="en-US" dirty="0"/>
              <a:t>nyomtatott huzalozású hordozón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39</a:t>
            </a:fld>
            <a:endParaRPr lang="en-US" altLang="hu-HU" dirty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/>
              <a:t>Mikroelektronika helye</a:t>
            </a:r>
            <a:endParaRPr lang="en-US" altLang="en-US" dirty="0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2209800" y="2858102"/>
            <a:ext cx="3657600" cy="574675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V="1">
            <a:off x="2209800" y="2743800"/>
            <a:ext cx="3517900" cy="95250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9065" name="Text Box 9"/>
          <p:cNvSpPr txBox="1">
            <a:spLocks noChangeArrowheads="1"/>
          </p:cNvSpPr>
          <p:nvPr/>
        </p:nvSpPr>
        <p:spPr bwMode="auto">
          <a:xfrm>
            <a:off x="439679" y="2400470"/>
            <a:ext cx="1770123" cy="877163"/>
          </a:xfrm>
          <a:prstGeom prst="rect">
            <a:avLst/>
          </a:prstGeom>
          <a:solidFill>
            <a:srgbClr val="FFFF99"/>
          </a:solidFill>
          <a:ln w="25400">
            <a:solidFill>
              <a:srgbClr val="4D2885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5000"/>
              </a:spcBef>
            </a:pPr>
            <a:r>
              <a:rPr lang="hu-HU" altLang="en-US" b="1" dirty="0">
                <a:solidFill>
                  <a:srgbClr val="002060"/>
                </a:solidFill>
                <a:latin typeface="+mn-lt"/>
              </a:rPr>
              <a:t>Nézzük meg, mi van a tokon belül!</a:t>
            </a:r>
            <a:endParaRPr lang="en-US" altLang="en-US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1665259" y="5091735"/>
            <a:ext cx="4630766" cy="1107471"/>
            <a:chOff x="1665259" y="5195908"/>
            <a:chExt cx="4630766" cy="1107471"/>
          </a:xfrm>
        </p:grpSpPr>
        <p:sp>
          <p:nvSpPr>
            <p:cNvPr id="3087" name="Text Box 11"/>
            <p:cNvSpPr txBox="1">
              <a:spLocks noChangeArrowheads="1"/>
            </p:cNvSpPr>
            <p:nvPr/>
          </p:nvSpPr>
          <p:spPr bwMode="auto">
            <a:xfrm>
              <a:off x="2209800" y="5689249"/>
              <a:ext cx="4086225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25000"/>
                </a:spcBef>
              </a:pPr>
              <a:r>
                <a:rPr lang="hu-HU" altLang="en-US" b="1" dirty="0">
                  <a:solidFill>
                    <a:srgbClr val="002060"/>
                  </a:solidFill>
                </a:rPr>
                <a:t>Szilícium chip-ek vannak ben</a:t>
              </a:r>
              <a:r>
                <a:rPr lang="en-US" altLang="en-US" b="1" dirty="0">
                  <a:solidFill>
                    <a:srgbClr val="002060"/>
                  </a:solidFill>
                </a:rPr>
                <a:t>ne</a:t>
              </a:r>
            </a:p>
          </p:txBody>
        </p:sp>
        <p:pic>
          <p:nvPicPr>
            <p:cNvPr id="3109" name="Picture 37" descr="https://upload.wikimedia.org/wikipedia/commons/thumb/9/9b/MT4C1024-HD.jpg/1280px-MT4C1024-H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380126" y="5481041"/>
              <a:ext cx="1107471" cy="537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233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88" y="1283280"/>
            <a:ext cx="8679008" cy="4398192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02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/>
              <a:t>Kurzus adminisztráció</a:t>
            </a:r>
            <a:endParaRPr lang="en-US" altLang="en-US" dirty="0"/>
          </a:p>
        </p:txBody>
      </p:sp>
      <p:sp>
        <p:nvSpPr>
          <p:cNvPr id="10248" name="Rectangle 9"/>
          <p:cNvSpPr>
            <a:spLocks noChangeArrowheads="1"/>
          </p:cNvSpPr>
          <p:nvPr/>
        </p:nvSpPr>
        <p:spPr bwMode="auto">
          <a:xfrm>
            <a:off x="4718125" y="3929228"/>
            <a:ext cx="3687484" cy="104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  <a:defRPr sz="28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Font typeface="Wingdings" panose="05000000000000000000" pitchFamily="2" charset="2"/>
              <a:buChar char="§"/>
              <a:defRPr sz="24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•"/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–"/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»"/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chemeClr val="tx1"/>
                </a:solidFill>
                <a:latin typeface="+mn-lt"/>
                <a:hlinkClick r:id="rId4"/>
              </a:rPr>
              <a:t>http://edu.</a:t>
            </a:r>
            <a:r>
              <a:rPr lang="hu-HU" altLang="en-US" b="1" dirty="0" err="1">
                <a:solidFill>
                  <a:schemeClr val="tx1"/>
                </a:solidFill>
                <a:latin typeface="+mn-lt"/>
                <a:hlinkClick r:id="rId4"/>
              </a:rPr>
              <a:t>vik</a:t>
            </a:r>
            <a:r>
              <a:rPr lang="en-US" altLang="en-US" b="1" dirty="0">
                <a:solidFill>
                  <a:schemeClr val="tx1"/>
                </a:solidFill>
                <a:latin typeface="+mn-lt"/>
                <a:hlinkClick r:id="rId4"/>
              </a:rPr>
              <a:t>.bme.hu/</a:t>
            </a:r>
            <a:endParaRPr lang="hu-HU" altLang="en-US" b="1" dirty="0">
              <a:solidFill>
                <a:schemeClr val="tx1"/>
              </a:solidFill>
              <a:latin typeface="+mn-lt"/>
            </a:endParaRPr>
          </a:p>
          <a:p>
            <a:pPr algn="ctr">
              <a:lnSpc>
                <a:spcPct val="8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en-US" b="1" dirty="0">
                <a:solidFill>
                  <a:schemeClr val="tx1"/>
                </a:solidFill>
                <a:latin typeface="+mn-lt"/>
              </a:rPr>
              <a:t>Belépés </a:t>
            </a:r>
            <a:r>
              <a:rPr lang="hu-HU" altLang="en-US" b="1" dirty="0" err="1">
                <a:solidFill>
                  <a:schemeClr val="tx1"/>
                </a:solidFill>
                <a:latin typeface="+mn-lt"/>
              </a:rPr>
              <a:t>eduID</a:t>
            </a:r>
            <a:r>
              <a:rPr lang="hu-HU" altLang="en-US" b="1" dirty="0">
                <a:solidFill>
                  <a:schemeClr val="tx1"/>
                </a:solidFill>
                <a:latin typeface="+mn-lt"/>
              </a:rPr>
              <a:t> kóddal!</a:t>
            </a:r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4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8912856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altLang="en-US" dirty="0"/>
              <a:t>Integrált áramkörök egy modern áramköri tokozásban</a:t>
            </a:r>
            <a:endParaRPr lang="en-US" alt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40</a:t>
            </a:fld>
            <a:endParaRPr lang="en-US" altLang="hu-HU" dirty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/>
              <a:t>Mikroelektronika helye</a:t>
            </a:r>
            <a:endParaRPr lang="en-US" altLang="en-US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40" y="2252627"/>
            <a:ext cx="7655981" cy="3361340"/>
          </a:xfrm>
          <a:prstGeom prst="rect">
            <a:avLst/>
          </a:prstGeom>
          <a:noFill/>
          <a:ln>
            <a:noFill/>
          </a:ln>
          <a:effectLst>
            <a:outerShdw blurRad="254000" dist="50800" dir="2700000" sx="104000" sy="104000" algn="tl" rotWithShape="0">
              <a:prstClr val="black">
                <a:alpha val="90000"/>
              </a:prstClr>
            </a:outerShdw>
          </a:effectLst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495293" y="1584850"/>
            <a:ext cx="203982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hu-HU" altLang="en-US" b="1" dirty="0">
                <a:solidFill>
                  <a:srgbClr val="002060"/>
                </a:solidFill>
              </a:rPr>
              <a:t>Szilícium chip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324167" y="5967912"/>
            <a:ext cx="2353052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hu-HU" altLang="en-US" b="1" dirty="0">
                <a:solidFill>
                  <a:srgbClr val="002060"/>
                </a:solidFill>
              </a:rPr>
              <a:t>Aranyvezetékek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220840" y="6111947"/>
            <a:ext cx="376441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hu-HU" altLang="en-US" b="1" dirty="0">
                <a:solidFill>
                  <a:srgbClr val="002060"/>
                </a:solidFill>
              </a:rPr>
              <a:t>Köztes hordozó (</a:t>
            </a:r>
            <a:r>
              <a:rPr lang="hu-HU" altLang="en-US" b="1" dirty="0" err="1">
                <a:solidFill>
                  <a:srgbClr val="002060"/>
                </a:solidFill>
              </a:rPr>
              <a:t>interposer</a:t>
            </a:r>
            <a:r>
              <a:rPr lang="hu-HU" altLang="en-US" b="1" dirty="0">
                <a:solidFill>
                  <a:srgbClr val="002060"/>
                </a:solidFill>
              </a:rPr>
              <a:t>)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flipH="1">
            <a:off x="4635542" y="1935688"/>
            <a:ext cx="1892580" cy="1856205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 flipV="1">
            <a:off x="2412270" y="4108831"/>
            <a:ext cx="1838653" cy="1859078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 flipH="1" flipV="1">
            <a:off x="5369967" y="4452579"/>
            <a:ext cx="1835504" cy="1659366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920918" y="1733508"/>
            <a:ext cx="1657227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hu-HU" altLang="en-US" b="1" dirty="0" err="1">
                <a:solidFill>
                  <a:srgbClr val="002060"/>
                </a:solidFill>
              </a:rPr>
              <a:t>Lid</a:t>
            </a:r>
            <a:r>
              <a:rPr lang="hu-HU" altLang="en-US" b="1" dirty="0">
                <a:solidFill>
                  <a:srgbClr val="002060"/>
                </a:solidFill>
              </a:rPr>
              <a:t> / IHS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1805653" y="2084346"/>
            <a:ext cx="1581383" cy="1320684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0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Minden chip egy integrált áramkör?</a:t>
            </a:r>
          </a:p>
          <a:p>
            <a:r>
              <a:rPr lang="hu-HU" dirty="0"/>
              <a:t>Integrált mikro-elektromechanikai rendszerek (MEMS) egy </a:t>
            </a:r>
            <a:br>
              <a:rPr lang="hu-HU" dirty="0"/>
            </a:br>
            <a:r>
              <a:rPr lang="hu-HU" dirty="0"/>
              <a:t>tokozott SMD három tengelyű gyorsulásérzékelőben.</a:t>
            </a:r>
          </a:p>
        </p:txBody>
      </p:sp>
      <p:sp>
        <p:nvSpPr>
          <p:cNvPr id="9" name="Dátum hely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41</a:t>
            </a:fld>
            <a:endParaRPr lang="en-US" alt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Mikroelektronika helye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2" y="4022639"/>
            <a:ext cx="6033593" cy="177105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182" y="1883728"/>
            <a:ext cx="4277818" cy="427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9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3"/>
          <p:cNvSpPr>
            <a:spLocks noGrp="1" noChangeArrowheads="1"/>
          </p:cNvSpPr>
          <p:nvPr>
            <p:ph idx="1"/>
          </p:nvPr>
        </p:nvSpPr>
        <p:spPr>
          <a:xfrm>
            <a:off x="194162" y="1235560"/>
            <a:ext cx="4171564" cy="49720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/>
              <a:t>Wafer</a:t>
            </a:r>
            <a:r>
              <a:rPr lang="hu-HU" altLang="en-US" dirty="0"/>
              <a:t> (</a:t>
            </a:r>
            <a:r>
              <a:rPr lang="en-US" altLang="en-US" dirty="0" err="1"/>
              <a:t>szelet</a:t>
            </a:r>
            <a:r>
              <a:rPr lang="hu-HU" altLang="en-US" dirty="0"/>
              <a:t>)</a:t>
            </a:r>
            <a:r>
              <a:rPr lang="en-US" altLang="en-US" dirty="0"/>
              <a:t>,</a:t>
            </a:r>
            <a:r>
              <a:rPr lang="hu-HU" altLang="en-US" dirty="0"/>
              <a:t/>
            </a:r>
            <a:br>
              <a:rPr lang="hu-HU" altLang="en-US" dirty="0"/>
            </a:br>
            <a:r>
              <a:rPr lang="en-US" altLang="en-US" b="1" dirty="0"/>
              <a:t>chip</a:t>
            </a:r>
            <a:r>
              <a:rPr lang="hu-HU" altLang="en-US" dirty="0"/>
              <a:t> (lapka) vagy </a:t>
            </a:r>
            <a:r>
              <a:rPr lang="en-US" altLang="en-US" b="1" dirty="0"/>
              <a:t>die</a:t>
            </a:r>
          </a:p>
          <a:p>
            <a:pPr lvl="1" eaLnBrk="1" hangingPunct="1"/>
            <a:r>
              <a:rPr lang="hu-HU" altLang="en-US" sz="2000" dirty="0"/>
              <a:t>tökéletes szilícium egykristályból készül</a:t>
            </a:r>
            <a:endParaRPr lang="en-US" altLang="en-US" sz="2000" dirty="0"/>
          </a:p>
          <a:p>
            <a:pPr eaLnBrk="1" hangingPunct="1"/>
            <a:r>
              <a:rPr lang="hu-HU" altLang="en-US" dirty="0"/>
              <a:t>Sok azonos chip van egy szeleten</a:t>
            </a:r>
            <a:endParaRPr lang="en-US" altLang="en-US" dirty="0"/>
          </a:p>
          <a:p>
            <a:pPr eaLnBrk="1" hangingPunct="1"/>
            <a:r>
              <a:rPr lang="hu-HU" altLang="en-US" dirty="0"/>
              <a:t>Szeletátmérők:</a:t>
            </a:r>
            <a:r>
              <a:rPr lang="en-US" altLang="en-US" dirty="0"/>
              <a:t> </a:t>
            </a:r>
          </a:p>
          <a:p>
            <a:pPr eaLnBrk="1" hangingPunct="1"/>
            <a:r>
              <a:rPr lang="en-US" altLang="en-US" dirty="0"/>
              <a:t>15-20-25-30cm</a:t>
            </a:r>
            <a:r>
              <a:rPr lang="hu-HU" altLang="en-US" dirty="0"/>
              <a:t>,</a:t>
            </a:r>
            <a:r>
              <a:rPr lang="en-US" altLang="en-US" dirty="0"/>
              <a:t> 4-6-8-12“</a:t>
            </a:r>
          </a:p>
          <a:p>
            <a:pPr eaLnBrk="1" hangingPunct="1"/>
            <a:r>
              <a:rPr lang="en-US" altLang="en-US" dirty="0"/>
              <a:t>100…2000 </a:t>
            </a:r>
            <a:r>
              <a:rPr lang="hu-HU" altLang="en-US" dirty="0"/>
              <a:t>chip</a:t>
            </a:r>
            <a:r>
              <a:rPr lang="en-US" altLang="en-US" dirty="0"/>
              <a:t>/</a:t>
            </a:r>
            <a:r>
              <a:rPr lang="hu-HU" altLang="en-US" dirty="0"/>
              <a:t>szelet</a:t>
            </a:r>
          </a:p>
          <a:p>
            <a:pPr eaLnBrk="1" hangingPunct="1"/>
            <a:r>
              <a:rPr lang="hu-HU" altLang="en-US" b="1" dirty="0"/>
              <a:t>Egyszerre készülnek!</a:t>
            </a:r>
            <a:endParaRPr lang="en-US" altLang="en-US" b="1" dirty="0"/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/>
              <a:t>Alapfogalmak</a:t>
            </a:r>
            <a:endParaRPr lang="en-US" altLang="en-US" dirty="0"/>
          </a:p>
        </p:txBody>
      </p:sp>
      <p:pic>
        <p:nvPicPr>
          <p:cNvPr id="40966" name="Picture 5" descr="YD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726" y="1195087"/>
            <a:ext cx="4661286" cy="444462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42</a:t>
            </a:fld>
            <a:endParaRPr lang="en-US" alt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/>
              <a:t>Si egykristály: rúd, szeletek</a:t>
            </a:r>
            <a:endParaRPr lang="en-US" altLang="en-US"/>
          </a:p>
        </p:txBody>
      </p:sp>
      <p:graphicFrame>
        <p:nvGraphicFramePr>
          <p:cNvPr id="409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694027"/>
              </p:ext>
            </p:extLst>
          </p:nvPr>
        </p:nvGraphicFramePr>
        <p:xfrm>
          <a:off x="416859" y="3365500"/>
          <a:ext cx="2710516" cy="3024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Photo Editor Photo" r:id="rId4" imgW="3362794" imgH="3753374" progId="MSPhotoEd.3">
                  <p:embed/>
                </p:oleObj>
              </mc:Choice>
              <mc:Fallback>
                <p:oleObj name="Photo Editor Photo" r:id="rId4" imgW="3362794" imgH="3753374" progId="MSPhotoEd.3">
                  <p:embed/>
                  <p:pic>
                    <p:nvPicPr>
                      <p:cNvPr id="4098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59" y="3365500"/>
                        <a:ext cx="2710516" cy="30246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églalap 1"/>
          <p:cNvSpPr/>
          <p:nvPr/>
        </p:nvSpPr>
        <p:spPr>
          <a:xfrm>
            <a:off x="3445494" y="3563046"/>
            <a:ext cx="5120640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002060"/>
                </a:solidFill>
              </a:rPr>
              <a:t>„The </a:t>
            </a:r>
            <a:r>
              <a:rPr lang="en-US" sz="2400" dirty="0">
                <a:solidFill>
                  <a:srgbClr val="002060"/>
                </a:solidFill>
              </a:rPr>
              <a:t>overall </a:t>
            </a:r>
            <a:r>
              <a:rPr lang="en-US" sz="2400" b="1" dirty="0">
                <a:solidFill>
                  <a:srgbClr val="002060"/>
                </a:solidFill>
              </a:rPr>
              <a:t>price per die </a:t>
            </a:r>
            <a:r>
              <a:rPr lang="en-US" sz="2400" dirty="0">
                <a:solidFill>
                  <a:srgbClr val="002060"/>
                </a:solidFill>
              </a:rPr>
              <a:t>for 450 mm wafers would be </a:t>
            </a:r>
            <a:r>
              <a:rPr lang="en-US" sz="2400" b="1" dirty="0">
                <a:solidFill>
                  <a:srgbClr val="002060"/>
                </a:solidFill>
              </a:rPr>
              <a:t>reduced by </a:t>
            </a:r>
            <a:r>
              <a:rPr lang="en-US" sz="2400" dirty="0">
                <a:solidFill>
                  <a:srgbClr val="002060"/>
                </a:solidFill>
              </a:rPr>
              <a:t>only </a:t>
            </a:r>
            <a:r>
              <a:rPr lang="en-US" sz="2400" b="1" dirty="0">
                <a:solidFill>
                  <a:srgbClr val="002060"/>
                </a:solidFill>
              </a:rPr>
              <a:t>10-20% </a:t>
            </a:r>
            <a:r>
              <a:rPr lang="en-US" sz="2400" dirty="0">
                <a:solidFill>
                  <a:srgbClr val="002060"/>
                </a:solidFill>
              </a:rPr>
              <a:t>compared to 300 mm wafers, but</a:t>
            </a:r>
            <a:r>
              <a:rPr lang="hu-HU" sz="2400" dirty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over </a:t>
            </a:r>
            <a:r>
              <a:rPr lang="en-US" sz="2400" b="1" dirty="0">
                <a:solidFill>
                  <a:srgbClr val="002060"/>
                </a:solidFill>
              </a:rPr>
              <a:t>50% of total wafer processing costs </a:t>
            </a:r>
            <a:r>
              <a:rPr lang="en-US" sz="2400" dirty="0">
                <a:solidFill>
                  <a:srgbClr val="002060"/>
                </a:solidFill>
              </a:rPr>
              <a:t>are lithography-related</a:t>
            </a:r>
            <a:r>
              <a:rPr lang="hu-HU" sz="2400" dirty="0">
                <a:solidFill>
                  <a:srgbClr val="002060"/>
                </a:solidFill>
              </a:rPr>
              <a:t>.”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859" y="1343027"/>
            <a:ext cx="7696200" cy="1762125"/>
          </a:xfrm>
          <a:prstGeom prst="rect">
            <a:avLst/>
          </a:prstGeom>
        </p:spPr>
      </p:pic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43</a:t>
            </a:fld>
            <a:endParaRPr lang="en-US" alt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/>
              <a:t>Si egykristály: rúd, szeletek</a:t>
            </a:r>
            <a:endParaRPr lang="en-US" altLang="en-US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692" t="5027" r="4295" b="1188"/>
          <a:stretch/>
        </p:blipFill>
        <p:spPr>
          <a:xfrm>
            <a:off x="180488" y="1233579"/>
            <a:ext cx="7467478" cy="5051474"/>
          </a:xfrm>
          <a:prstGeom prst="rect">
            <a:avLst/>
          </a:prstGeom>
          <a:ln>
            <a:noFill/>
          </a:ln>
        </p:spPr>
      </p:pic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44</a:t>
            </a:fld>
            <a:endParaRPr lang="en-US" alt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7085384" y="5968899"/>
            <a:ext cx="187910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  <a:latin typeface="+mn-lt"/>
              </a:rPr>
              <a:t>25 milliárd USD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856502" y="5473502"/>
            <a:ext cx="229300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  <a:latin typeface="+mn-lt"/>
              </a:rPr>
              <a:t>Limitált K+F keretek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856504" y="4353466"/>
            <a:ext cx="232666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  <a:latin typeface="+mn-lt"/>
              </a:rPr>
              <a:t>2x több chip / szelet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7732737" y="4913484"/>
            <a:ext cx="54053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vs.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13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4"/>
          <p:cNvSpPr>
            <a:spLocks noGrp="1" noChangeArrowheads="1"/>
          </p:cNvSpPr>
          <p:nvPr>
            <p:ph type="title"/>
          </p:nvPr>
        </p:nvSpPr>
        <p:spPr>
          <a:xfrm>
            <a:off x="139700" y="461963"/>
            <a:ext cx="9004300" cy="881062"/>
          </a:xfrm>
        </p:spPr>
        <p:txBody>
          <a:bodyPr/>
          <a:lstStyle/>
          <a:p>
            <a:pPr eaLnBrk="1" hangingPunct="1"/>
            <a:r>
              <a:rPr lang="hu-HU" altLang="en-US" dirty="0" err="1"/>
              <a:t>Si</a:t>
            </a:r>
            <a:r>
              <a:rPr lang="hu-HU" altLang="en-US" dirty="0"/>
              <a:t> egykristály: rúd, szeletek</a:t>
            </a:r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5718175" y="1373188"/>
          <a:ext cx="3200400" cy="239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Photo Editor Photo" r:id="rId4" imgW="4371429" imgH="3277057" progId="MSPhotoEd.3">
                  <p:embed/>
                </p:oleObj>
              </mc:Choice>
              <mc:Fallback>
                <p:oleObj name="Photo Editor Photo" r:id="rId4" imgW="4371429" imgH="3277057" progId="MSPhotoEd.3">
                  <p:embed/>
                  <p:pic>
                    <p:nvPicPr>
                      <p:cNvPr id="614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8175" y="1373188"/>
                        <a:ext cx="3200400" cy="2398712"/>
                      </a:xfrm>
                      <a:prstGeom prst="rect">
                        <a:avLst/>
                      </a:prstGeom>
                      <a:noFill/>
                      <a:ln w="9525" algn="ctr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6"/>
          <p:cNvGraphicFramePr>
            <a:graphicFrameLocks noChangeAspect="1"/>
          </p:cNvGraphicFramePr>
          <p:nvPr/>
        </p:nvGraphicFramePr>
        <p:xfrm>
          <a:off x="5718175" y="3871915"/>
          <a:ext cx="3200400" cy="240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Photo Editor Photo" r:id="rId6" imgW="4382112" imgH="3285714" progId="MSPhotoEd.3">
                  <p:embed/>
                </p:oleObj>
              </mc:Choice>
              <mc:Fallback>
                <p:oleObj name="Photo Editor Photo" r:id="rId6" imgW="4382112" imgH="3285714" progId="MSPhotoEd.3">
                  <p:embed/>
                  <p:pic>
                    <p:nvPicPr>
                      <p:cNvPr id="614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8175" y="3871915"/>
                        <a:ext cx="3200400" cy="2401887"/>
                      </a:xfrm>
                      <a:prstGeom prst="rect">
                        <a:avLst/>
                      </a:prstGeom>
                      <a:noFill/>
                      <a:ln w="9525" algn="ctr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192169" y="2405856"/>
            <a:ext cx="2457450" cy="2813050"/>
            <a:chOff x="1836" y="834"/>
            <a:chExt cx="1548" cy="1772"/>
          </a:xfrm>
        </p:grpSpPr>
        <p:pic>
          <p:nvPicPr>
            <p:cNvPr id="6158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" y="834"/>
              <a:ext cx="1524" cy="1320"/>
            </a:xfrm>
            <a:prstGeom prst="rect">
              <a:avLst/>
            </a:prstGeom>
            <a:noFill/>
            <a:ln w="9525" algn="ctr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9" name="Text Box 9"/>
            <p:cNvSpPr txBox="1">
              <a:spLocks noChangeArrowheads="1"/>
            </p:cNvSpPr>
            <p:nvPr/>
          </p:nvSpPr>
          <p:spPr bwMode="auto">
            <a:xfrm>
              <a:off x="2270" y="2202"/>
              <a:ext cx="111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hu-HU" altLang="en-US" sz="1400" dirty="0">
                  <a:solidFill>
                    <a:schemeClr val="tx1"/>
                  </a:solidFill>
                  <a:latin typeface="+mn-lt"/>
                </a:rPr>
                <a:t>8</a:t>
              </a:r>
              <a:r>
                <a:rPr lang="en-US" altLang="en-US" sz="1400" dirty="0">
                  <a:solidFill>
                    <a:schemeClr val="tx1"/>
                  </a:solidFill>
                  <a:latin typeface="+mn-lt"/>
                </a:rPr>
                <a:t>" </a:t>
              </a:r>
              <a:r>
                <a:rPr lang="hu-HU" altLang="en-US" sz="1400" dirty="0">
                  <a:solidFill>
                    <a:schemeClr val="tx1"/>
                  </a:solidFill>
                  <a:latin typeface="+mn-lt"/>
                </a:rPr>
                <a:t>szelet Intel Pentium CPU-k, Intel Múzeum</a:t>
              </a:r>
              <a:endParaRPr lang="en-US" altLang="en-US" sz="1400" dirty="0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6153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49" y="1373190"/>
            <a:ext cx="2831377" cy="3979863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55521" y="5442232"/>
            <a:ext cx="4524375" cy="1035050"/>
            <a:chOff x="2832" y="3166"/>
            <a:chExt cx="2850" cy="652"/>
          </a:xfrm>
        </p:grpSpPr>
        <p:graphicFrame>
          <p:nvGraphicFramePr>
            <p:cNvPr id="6148" name="Object 12"/>
            <p:cNvGraphicFramePr>
              <a:graphicFrameLocks noChangeAspect="1"/>
            </p:cNvGraphicFramePr>
            <p:nvPr/>
          </p:nvGraphicFramePr>
          <p:xfrm>
            <a:off x="2832" y="3166"/>
            <a:ext cx="1614" cy="6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" name="Photo Editor Photo" r:id="rId10" imgW="21228571" imgH="8580952" progId="MSPhotoEd.3">
                    <p:embed/>
                  </p:oleObj>
                </mc:Choice>
                <mc:Fallback>
                  <p:oleObj name="Photo Editor Photo" r:id="rId10" imgW="21228571" imgH="8580952" progId="MSPhotoEd.3">
                    <p:embed/>
                    <p:pic>
                      <p:nvPicPr>
                        <p:cNvPr id="6148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2" y="3166"/>
                          <a:ext cx="1614" cy="652"/>
                        </a:xfrm>
                        <a:prstGeom prst="rect">
                          <a:avLst/>
                        </a:prstGeom>
                        <a:noFill/>
                        <a:ln w="9525" algn="ctr">
                          <a:solidFill>
                            <a:srgbClr val="C0C0C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7" name="Text Box 13"/>
            <p:cNvSpPr txBox="1">
              <a:spLocks noChangeArrowheads="1"/>
            </p:cNvSpPr>
            <p:nvPr/>
          </p:nvSpPr>
          <p:spPr bwMode="auto">
            <a:xfrm>
              <a:off x="4490" y="3504"/>
              <a:ext cx="1192" cy="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hu-HU" altLang="en-US" sz="1400" dirty="0">
                  <a:solidFill>
                    <a:schemeClr val="tx1"/>
                  </a:solidFill>
                  <a:latin typeface="+mn-lt"/>
                </a:rPr>
                <a:t>Megmunkált </a:t>
              </a:r>
              <a:r>
                <a:rPr lang="hu-HU" altLang="en-US" sz="1400" dirty="0" err="1">
                  <a:solidFill>
                    <a:schemeClr val="tx1"/>
                  </a:solidFill>
                  <a:latin typeface="+mn-lt"/>
                </a:rPr>
                <a:t>Si</a:t>
              </a:r>
              <a:r>
                <a:rPr lang="hu-HU" altLang="en-US" sz="1400" dirty="0">
                  <a:solidFill>
                    <a:schemeClr val="tx1"/>
                  </a:solidFill>
                  <a:latin typeface="+mn-lt"/>
                </a:rPr>
                <a:t> szelet</a:t>
              </a:r>
              <a:endParaRPr lang="en-US" altLang="en-US" sz="140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6155" name="Text Box 14"/>
          <p:cNvSpPr txBox="1">
            <a:spLocks noChangeArrowheads="1"/>
          </p:cNvSpPr>
          <p:nvPr/>
        </p:nvSpPr>
        <p:spPr bwMode="auto">
          <a:xfrm>
            <a:off x="6280150" y="3886200"/>
            <a:ext cx="18923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~2007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71CAF9-9A49-4580-86FE-480756EFD940}" type="slidenum">
              <a:rPr lang="en-US" altLang="hu-HU" smtClean="0"/>
              <a:pPr>
                <a:defRPr/>
              </a:pPr>
              <a:t>45</a:t>
            </a:fld>
            <a:endParaRPr lang="en-US" alt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/>
              <a:t>Megmunkált</a:t>
            </a:r>
            <a:r>
              <a:rPr lang="en-US" altLang="en-US" dirty="0"/>
              <a:t> </a:t>
            </a:r>
            <a:r>
              <a:rPr lang="en-US" altLang="en-US" dirty="0" err="1"/>
              <a:t>szeletek</a:t>
            </a:r>
            <a:r>
              <a:rPr lang="en-US" altLang="en-US" dirty="0"/>
              <a:t>, </a:t>
            </a:r>
            <a:r>
              <a:rPr lang="en-US" altLang="en-US" dirty="0" err="1"/>
              <a:t>darabolás</a:t>
            </a:r>
            <a:r>
              <a:rPr lang="en-US" altLang="en-US" dirty="0"/>
              <a:t> </a:t>
            </a:r>
            <a:r>
              <a:rPr lang="en-US" altLang="en-US" dirty="0" err="1"/>
              <a:t>előtt</a:t>
            </a:r>
            <a:endParaRPr lang="en-US" altLang="en-US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46</a:t>
            </a:fld>
            <a:endParaRPr lang="en-US" altLang="hu-HU" dirty="0"/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/>
              <a:t>Alapfogalmak</a:t>
            </a:r>
            <a:endParaRPr lang="en-US" altLang="en-US" dirty="0"/>
          </a:p>
        </p:txBody>
      </p:sp>
      <p:pic>
        <p:nvPicPr>
          <p:cNvPr id="41990" name="Picture 4" descr="XDI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2217738"/>
            <a:ext cx="6781800" cy="35353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altLang="en-US"/>
              <a:t>Darabolás (dicing)</a:t>
            </a:r>
            <a:endParaRPr lang="en-US" altLang="en-US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47</a:t>
            </a:fld>
            <a:endParaRPr lang="en-US" altLang="hu-HU" dirty="0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/>
              <a:t>Alapfogalmak</a:t>
            </a:r>
            <a:endParaRPr lang="en-US" altLang="en-US" dirty="0"/>
          </a:p>
        </p:txBody>
      </p:sp>
      <p:pic>
        <p:nvPicPr>
          <p:cNvPr id="43014" name="Picture 4" descr="XC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1589088"/>
            <a:ext cx="5410200" cy="46863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5" name="Text Box 6"/>
          <p:cNvSpPr txBox="1">
            <a:spLocks noChangeArrowheads="1"/>
          </p:cNvSpPr>
          <p:nvPr/>
        </p:nvSpPr>
        <p:spPr bwMode="auto">
          <a:xfrm>
            <a:off x="412750" y="2763840"/>
            <a:ext cx="283845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hu-HU" altLang="en-US" dirty="0">
                <a:solidFill>
                  <a:schemeClr val="tx1"/>
                </a:solidFill>
              </a:rPr>
              <a:t>Szelet, kész chipekkel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>
            <a:off x="2228852" y="3219452"/>
            <a:ext cx="3260725" cy="1476375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4557602" y="735014"/>
            <a:ext cx="228863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5000"/>
              </a:spcBef>
            </a:pPr>
            <a:r>
              <a:rPr lang="hu-HU" altLang="en-US" dirty="0">
                <a:solidFill>
                  <a:schemeClr val="tx1"/>
                </a:solidFill>
              </a:rPr>
              <a:t>Gyémánttárcsás</a:t>
            </a:r>
            <a:br>
              <a:rPr lang="hu-HU" altLang="en-US" dirty="0">
                <a:solidFill>
                  <a:schemeClr val="tx1"/>
                </a:solidFill>
              </a:rPr>
            </a:br>
            <a:r>
              <a:rPr lang="hu-HU" altLang="en-US" dirty="0">
                <a:solidFill>
                  <a:schemeClr val="tx1"/>
                </a:solidFill>
              </a:rPr>
              <a:t> vágóeszköz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>
            <a:off x="5715000" y="1333500"/>
            <a:ext cx="736600" cy="2457450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3019" name="Picture 11" descr="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3944940"/>
            <a:ext cx="2324100" cy="2332037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/>
              <a:t>Egy</a:t>
            </a:r>
            <a:r>
              <a:rPr lang="en-US" altLang="en-US" dirty="0"/>
              <a:t> </a:t>
            </a:r>
            <a:r>
              <a:rPr lang="en-US" altLang="en-US" dirty="0" err="1"/>
              <a:t>egyszerű</a:t>
            </a:r>
            <a:r>
              <a:rPr lang="en-US" altLang="en-US" dirty="0"/>
              <a:t> IC chip </a:t>
            </a:r>
            <a:r>
              <a:rPr lang="en-US" altLang="en-US" dirty="0" err="1"/>
              <a:t>fénymikroszkópi</a:t>
            </a:r>
            <a:r>
              <a:rPr lang="en-US" altLang="en-US" dirty="0"/>
              <a:t> </a:t>
            </a:r>
            <a:r>
              <a:rPr lang="en-US" altLang="en-US" dirty="0" err="1"/>
              <a:t>képe</a:t>
            </a:r>
            <a:endParaRPr lang="en-US" altLang="en-US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48</a:t>
            </a:fld>
            <a:endParaRPr lang="en-US" altLang="hu-HU" dirty="0"/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/>
              <a:t>Alapfogalmak</a:t>
            </a:r>
            <a:endParaRPr lang="en-US" altLang="en-US" dirty="0"/>
          </a:p>
        </p:txBody>
      </p:sp>
      <p:pic>
        <p:nvPicPr>
          <p:cNvPr id="44038" name="Picture 4" descr="XMUA7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7" y="2044702"/>
            <a:ext cx="42386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Text Box 5"/>
          <p:cNvSpPr txBox="1">
            <a:spLocks noChangeArrowheads="1"/>
          </p:cNvSpPr>
          <p:nvPr/>
        </p:nvSpPr>
        <p:spPr bwMode="auto">
          <a:xfrm>
            <a:off x="412752" y="2763840"/>
            <a:ext cx="343852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hu-HU" altLang="en-US" dirty="0">
                <a:solidFill>
                  <a:schemeClr val="tx1"/>
                </a:solidFill>
              </a:rPr>
              <a:t>A különböző vastagságú oxidréteggel fedett területek különböző színűnek látszanak</a:t>
            </a:r>
          </a:p>
        </p:txBody>
      </p:sp>
      <p:sp>
        <p:nvSpPr>
          <p:cNvPr id="44040" name="Text Box 6"/>
          <p:cNvSpPr txBox="1">
            <a:spLocks noChangeArrowheads="1"/>
          </p:cNvSpPr>
          <p:nvPr/>
        </p:nvSpPr>
        <p:spPr bwMode="auto">
          <a:xfrm>
            <a:off x="5000625" y="527685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400" b="1">
                <a:solidFill>
                  <a:schemeClr val="tx1"/>
                </a:solidFill>
                <a:sym typeface="Symbol" panose="05050102010706020507" pitchFamily="18" charset="2"/>
              </a:rPr>
              <a:t>A 741</a:t>
            </a:r>
            <a:endParaRPr lang="en-GB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4041" name="Picture 7" descr="interf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971927"/>
            <a:ext cx="2592388" cy="17049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16x16mm</a:t>
            </a:r>
            <a:r>
              <a:rPr lang="en-US" altLang="en-US" baseline="30000" dirty="0"/>
              <a:t>2</a:t>
            </a:r>
            <a:r>
              <a:rPr lang="hu-HU" altLang="en-US" dirty="0"/>
              <a:t>-es </a:t>
            </a:r>
            <a:r>
              <a:rPr lang="en-US" altLang="en-US" dirty="0" err="1"/>
              <a:t>memória</a:t>
            </a:r>
            <a:r>
              <a:rPr lang="en-US" altLang="en-US" dirty="0"/>
              <a:t> </a:t>
            </a:r>
            <a:r>
              <a:rPr lang="en-US" altLang="en-US" dirty="0" err="1"/>
              <a:t>chipek</a:t>
            </a:r>
            <a:endParaRPr lang="en-US" altLang="en-US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49</a:t>
            </a:fld>
            <a:endParaRPr lang="en-US" altLang="hu-HU" dirty="0"/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/>
              <a:t>Alapfogalmak</a:t>
            </a:r>
          </a:p>
        </p:txBody>
      </p:sp>
      <p:pic>
        <p:nvPicPr>
          <p:cNvPr id="45062" name="Picture 4" descr="X256M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2036765"/>
            <a:ext cx="6229350" cy="42449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altLang="en-US" dirty="0"/>
              <a:t>Alapinformációk és követelmények:</a:t>
            </a:r>
          </a:p>
          <a:p>
            <a:pPr lvl="1"/>
            <a:r>
              <a:rPr lang="hu-HU" altLang="en-US" sz="2400" dirty="0"/>
              <a:t>10 gyakorlat </a:t>
            </a:r>
            <a:r>
              <a:rPr lang="en-US" altLang="en-US" sz="2400" dirty="0"/>
              <a:t>/ </a:t>
            </a:r>
            <a:r>
              <a:rPr lang="hu-HU" altLang="en-US" sz="2400" dirty="0"/>
              <a:t>félév</a:t>
            </a:r>
            <a:r>
              <a:rPr lang="en-US" altLang="en-US" sz="2400" dirty="0"/>
              <a:t>, </a:t>
            </a:r>
            <a:r>
              <a:rPr lang="hu-HU" altLang="en-US" sz="2400" dirty="0"/>
              <a:t>90 perc</a:t>
            </a:r>
            <a:endParaRPr lang="en-US" altLang="en-US" sz="2400" dirty="0"/>
          </a:p>
          <a:p>
            <a:pPr lvl="1"/>
            <a:r>
              <a:rPr lang="hu-HU" altLang="en-US" sz="2400" dirty="0"/>
              <a:t>Minden gyakorlat anyaga (felkészülés segítő sillabuszok, leírások, stb.) az EDU oldalon lesz elérhető </a:t>
            </a:r>
            <a:endParaRPr lang="en-US" altLang="en-US" sz="2400" dirty="0"/>
          </a:p>
          <a:p>
            <a:pPr lvl="1"/>
            <a:r>
              <a:rPr lang="hu-HU" altLang="en-US" sz="2400" dirty="0">
                <a:solidFill>
                  <a:srgbClr val="C00000"/>
                </a:solidFill>
              </a:rPr>
              <a:t>A felkészülés segítése</a:t>
            </a:r>
            <a:r>
              <a:rPr lang="hu-HU" altLang="en-US" sz="2400" dirty="0"/>
              <a:t> az adott</a:t>
            </a:r>
            <a:r>
              <a:rPr lang="en-US" altLang="en-US" sz="2400" dirty="0"/>
              <a:t> </a:t>
            </a:r>
            <a:r>
              <a:rPr lang="hu-HU" altLang="en-US" sz="2400" dirty="0"/>
              <a:t>gyakorlatok előtt 1 héttel </a:t>
            </a:r>
            <a:r>
              <a:rPr lang="en-US" altLang="en-US" sz="2400" dirty="0"/>
              <a:t>(</a:t>
            </a:r>
            <a:r>
              <a:rPr lang="en-US" altLang="en-US" sz="2400" dirty="0" err="1"/>
              <a:t>beugró</a:t>
            </a:r>
            <a:r>
              <a:rPr lang="en-US" altLang="en-US" sz="2400" dirty="0"/>
              <a:t>)</a:t>
            </a:r>
            <a:endParaRPr lang="hu-HU" altLang="en-US" sz="2400" dirty="0">
              <a:solidFill>
                <a:srgbClr val="C00000"/>
              </a:solidFill>
            </a:endParaRPr>
          </a:p>
          <a:p>
            <a:pPr lvl="2"/>
            <a:r>
              <a:rPr lang="hu-HU" altLang="en-US" sz="2400" i="1" dirty="0">
                <a:solidFill>
                  <a:schemeClr val="bg1">
                    <a:lumMod val="50000"/>
                  </a:schemeClr>
                </a:solidFill>
              </a:rPr>
              <a:t>Többször kitölthető kvíz kérdéssor, legalább 4 helyes választ kell megadni.</a:t>
            </a:r>
            <a:endParaRPr lang="en-US" alt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hu-HU" altLang="en-US" sz="2400" b="1" dirty="0"/>
              <a:t>JELENLÉTI</a:t>
            </a:r>
            <a:r>
              <a:rPr lang="hu-HU" altLang="en-US" sz="2400" dirty="0"/>
              <a:t> A gyakorlaton végzett munkát a gyakorlat végén be kell mutatni a laborvezetőnek.</a:t>
            </a:r>
          </a:p>
          <a:p>
            <a:pPr lvl="1"/>
            <a:r>
              <a:rPr lang="hu-HU" altLang="en-US" sz="2400" b="1" dirty="0"/>
              <a:t>TÁVOLLÉTI</a:t>
            </a:r>
            <a:r>
              <a:rPr lang="hu-HU" altLang="en-US" sz="2400" dirty="0"/>
              <a:t> A gyakorlaton végzett munkáról jegyzőkönyvet kell készíteni / be kell mutatni </a:t>
            </a:r>
            <a:r>
              <a:rPr lang="hu-HU" altLang="en-US" sz="2400" dirty="0" err="1"/>
              <a:t>Teams</a:t>
            </a:r>
            <a:r>
              <a:rPr lang="hu-HU" altLang="en-US" sz="2400" dirty="0"/>
              <a:t> rendszeren keresztül</a:t>
            </a:r>
          </a:p>
          <a:p>
            <a:pPr lvl="1"/>
            <a:r>
              <a:rPr lang="hu-HU" altLang="en-US" sz="2400" dirty="0"/>
              <a:t>Laborgyakorlatok eredményei az EDU oldalon jelennek meg</a:t>
            </a:r>
            <a:r>
              <a:rPr lang="en-US" altLang="en-US" sz="2400" dirty="0"/>
              <a:t> a </a:t>
            </a:r>
            <a:r>
              <a:rPr lang="hu-HU" altLang="en-US" sz="2400" dirty="0"/>
              <a:t>félév során folyamatosan (de nem azonnal a labor végeztével!)</a:t>
            </a:r>
            <a:r>
              <a:rPr lang="en-US" altLang="en-US" sz="2400" dirty="0"/>
              <a:t>. </a:t>
            </a:r>
          </a:p>
        </p:txBody>
      </p:sp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/>
              <a:t>Laboratóriumi gyakorlatok</a:t>
            </a:r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5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42079198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altLang="en-US" b="1" dirty="0"/>
              <a:t>Minimális csíkszélesség - m</a:t>
            </a:r>
            <a:r>
              <a:rPr lang="en-US" altLang="en-US" b="1" dirty="0" err="1"/>
              <a:t>inimal</a:t>
            </a:r>
            <a:r>
              <a:rPr lang="en-US" altLang="en-US" b="1" dirty="0"/>
              <a:t> feature size</a:t>
            </a:r>
            <a:r>
              <a:rPr lang="en-US" altLang="en-US" dirty="0"/>
              <a:t> (MFS) – </a:t>
            </a:r>
            <a:br>
              <a:rPr lang="en-US" altLang="en-US" dirty="0"/>
            </a:br>
            <a:r>
              <a:rPr lang="hu-HU" altLang="en-US" dirty="0"/>
              <a:t>a kialakítható legkisebb alakzat mérete</a:t>
            </a:r>
          </a:p>
          <a:p>
            <a:pPr lvl="1"/>
            <a:r>
              <a:rPr lang="hu-HU" altLang="en-US" dirty="0"/>
              <a:t>Fém </a:t>
            </a:r>
            <a:r>
              <a:rPr lang="hu-HU" altLang="en-US" dirty="0" err="1"/>
              <a:t>vezetékezés</a:t>
            </a:r>
            <a:r>
              <a:rPr lang="hu-HU" altLang="en-US" dirty="0"/>
              <a:t> szélessége</a:t>
            </a:r>
            <a:r>
              <a:rPr lang="en-US" altLang="en-US" dirty="0"/>
              <a:t>,</a:t>
            </a:r>
            <a:endParaRPr lang="hu-HU" altLang="en-US" dirty="0"/>
          </a:p>
          <a:p>
            <a:pPr lvl="1"/>
            <a:r>
              <a:rPr lang="hu-HU" altLang="en-US" dirty="0"/>
              <a:t>MOS-FET csatornahossza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50</a:t>
            </a:fld>
            <a:endParaRPr lang="en-US" altLang="hu-HU" dirty="0"/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/>
              <a:t>Alapfogalmak</a:t>
            </a:r>
            <a:endParaRPr lang="en-US" altLang="en-US" dirty="0"/>
          </a:p>
        </p:txBody>
      </p:sp>
      <p:pic>
        <p:nvPicPr>
          <p:cNvPr id="460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2357440"/>
            <a:ext cx="3436938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Text Box 6"/>
          <p:cNvSpPr txBox="1">
            <a:spLocks noChangeArrowheads="1"/>
          </p:cNvSpPr>
          <p:nvPr/>
        </p:nvSpPr>
        <p:spPr bwMode="auto">
          <a:xfrm>
            <a:off x="5041902" y="6164263"/>
            <a:ext cx="3552825" cy="27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5000"/>
              </a:spcBef>
            </a:pPr>
            <a:r>
              <a:rPr lang="hu-HU" altLang="en-US" sz="1400" dirty="0" err="1">
                <a:solidFill>
                  <a:schemeClr val="tx1"/>
                </a:solidFill>
                <a:latin typeface="+mn-lt"/>
              </a:rPr>
              <a:t>Talystep</a:t>
            </a:r>
            <a:r>
              <a:rPr lang="hu-HU" altLang="en-US" sz="1400" dirty="0">
                <a:solidFill>
                  <a:schemeClr val="tx1"/>
                </a:solidFill>
                <a:latin typeface="+mn-lt"/>
              </a:rPr>
              <a:t> felületpásztázó</a:t>
            </a:r>
          </a:p>
        </p:txBody>
      </p:sp>
      <p:sp>
        <p:nvSpPr>
          <p:cNvPr id="46092" name="Text Box 11"/>
          <p:cNvSpPr txBox="1">
            <a:spLocks noChangeArrowheads="1"/>
          </p:cNvSpPr>
          <p:nvPr/>
        </p:nvSpPr>
        <p:spPr bwMode="auto">
          <a:xfrm>
            <a:off x="645319" y="4859003"/>
            <a:ext cx="4691857" cy="103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en-US" altLang="en-US" dirty="0">
                <a:solidFill>
                  <a:srgbClr val="002060"/>
                </a:solidFill>
                <a:latin typeface="+mn-lt"/>
              </a:rPr>
              <a:t>MFS </a:t>
            </a:r>
            <a:r>
              <a:rPr lang="hu-HU" altLang="en-US" dirty="0">
                <a:solidFill>
                  <a:srgbClr val="002060"/>
                </a:solidFill>
                <a:latin typeface="+mn-lt"/>
              </a:rPr>
              <a:t>kezdetekkor</a:t>
            </a:r>
            <a:r>
              <a:rPr lang="en-US" altLang="en-US" dirty="0">
                <a:solidFill>
                  <a:srgbClr val="002060"/>
                </a:solidFill>
                <a:latin typeface="+mn-lt"/>
              </a:rPr>
              <a:t>: 15-20</a:t>
            </a:r>
            <a:r>
              <a:rPr lang="en-US" altLang="en-US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µm</a:t>
            </a:r>
          </a:p>
          <a:p>
            <a:pPr>
              <a:spcBef>
                <a:spcPct val="25000"/>
              </a:spcBef>
            </a:pPr>
            <a:endParaRPr lang="en-US" altLang="en-US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25000"/>
              </a:spcBef>
            </a:pPr>
            <a:r>
              <a:rPr lang="en-US" altLang="en-US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MFS </a:t>
            </a:r>
            <a:r>
              <a:rPr lang="hu-HU" altLang="en-US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ma</a:t>
            </a:r>
            <a:r>
              <a:rPr lang="en-US" altLang="en-US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: ~0.1</a:t>
            </a:r>
            <a:r>
              <a:rPr lang="en-US" altLang="en-US" dirty="0">
                <a:solidFill>
                  <a:srgbClr val="002060"/>
                </a:solidFill>
                <a:latin typeface="+mn-lt"/>
              </a:rPr>
              <a:t>µ</a:t>
            </a:r>
            <a:r>
              <a:rPr lang="hu-HU" altLang="en-US" dirty="0">
                <a:solidFill>
                  <a:srgbClr val="002060"/>
                </a:solidFill>
                <a:latin typeface="+mn-lt"/>
              </a:rPr>
              <a:t>m … </a:t>
            </a:r>
            <a:r>
              <a:rPr lang="en-US" altLang="en-US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~0.</a:t>
            </a:r>
            <a:r>
              <a:rPr lang="hu-HU" altLang="en-US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0</a:t>
            </a:r>
            <a:r>
              <a:rPr lang="en-US" altLang="en-US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1</a:t>
            </a:r>
            <a:r>
              <a:rPr lang="en-US" altLang="en-US" dirty="0">
                <a:solidFill>
                  <a:srgbClr val="002060"/>
                </a:solidFill>
                <a:latin typeface="+mn-lt"/>
              </a:rPr>
              <a:t>µ</a:t>
            </a:r>
            <a:r>
              <a:rPr lang="hu-HU" altLang="en-US" dirty="0">
                <a:solidFill>
                  <a:srgbClr val="002060"/>
                </a:solidFill>
                <a:latin typeface="+mn-lt"/>
              </a:rPr>
              <a:t>m </a:t>
            </a:r>
            <a:endParaRPr lang="en-US" altLang="en-U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45317" y="2940679"/>
            <a:ext cx="4004162" cy="35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hu-HU" altLang="en-US" dirty="0" err="1">
                <a:solidFill>
                  <a:srgbClr val="002060"/>
                </a:solidFill>
                <a:latin typeface="+mn-lt"/>
              </a:rPr>
              <a:t>Fémezés</a:t>
            </a:r>
            <a:r>
              <a:rPr lang="hu-HU" altLang="en-US" dirty="0">
                <a:solidFill>
                  <a:srgbClr val="002060"/>
                </a:solidFill>
                <a:latin typeface="+mn-lt"/>
              </a:rPr>
              <a:t> csík</a:t>
            </a:r>
            <a:r>
              <a:rPr lang="en-US" altLang="en-US" dirty="0">
                <a:solidFill>
                  <a:srgbClr val="002060"/>
                </a:solidFill>
                <a:latin typeface="+mn-lt"/>
              </a:rPr>
              <a:t> („</a:t>
            </a:r>
            <a:r>
              <a:rPr lang="hu-HU" altLang="en-US" dirty="0">
                <a:solidFill>
                  <a:srgbClr val="002060"/>
                </a:solidFill>
                <a:latin typeface="+mn-lt"/>
              </a:rPr>
              <a:t>vezeték</a:t>
            </a:r>
            <a:r>
              <a:rPr lang="en-US" altLang="en-US" dirty="0">
                <a:solidFill>
                  <a:srgbClr val="002060"/>
                </a:solidFill>
                <a:latin typeface="+mn-lt"/>
              </a:rPr>
              <a:t>")</a:t>
            </a: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3413762" y="3121154"/>
            <a:ext cx="2657857" cy="244331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38555" y="3687438"/>
            <a:ext cx="4470020" cy="35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hu-HU" altLang="en-US">
                <a:solidFill>
                  <a:srgbClr val="002060"/>
                </a:solidFill>
                <a:latin typeface="+mn-lt"/>
              </a:rPr>
              <a:t>Adalékolt terület</a:t>
            </a:r>
            <a:r>
              <a:rPr lang="en-US" altLang="en-US">
                <a:solidFill>
                  <a:srgbClr val="002060"/>
                </a:solidFill>
                <a:latin typeface="+mn-lt"/>
              </a:rPr>
              <a:t> ("</a:t>
            </a:r>
            <a:r>
              <a:rPr lang="hu-HU" altLang="en-US">
                <a:solidFill>
                  <a:srgbClr val="002060"/>
                </a:solidFill>
                <a:latin typeface="+mn-lt"/>
              </a:rPr>
              <a:t>diffúziós csík</a:t>
            </a:r>
            <a:r>
              <a:rPr lang="en-US" altLang="en-US">
                <a:solidFill>
                  <a:srgbClr val="002060"/>
                </a:solidFill>
                <a:latin typeface="+mn-lt"/>
              </a:rPr>
              <a:t>")</a:t>
            </a: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4359402" y="3865562"/>
            <a:ext cx="749175" cy="96838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en-US" b="1" dirty="0"/>
              <a:t>Minimal feature size</a:t>
            </a:r>
            <a:r>
              <a:rPr lang="en-US" altLang="en-US" dirty="0"/>
              <a:t> (MFS) 2007/2008</a:t>
            </a:r>
            <a:r>
              <a:rPr lang="hu-HU" altLang="en-US" dirty="0"/>
              <a:t> (65/45 nm)</a:t>
            </a:r>
          </a:p>
          <a:p>
            <a:pPr eaLnBrk="1" hangingPunct="1"/>
            <a:r>
              <a:rPr lang="hu-HU" altLang="en-US" dirty="0" err="1"/>
              <a:t>Planár</a:t>
            </a:r>
            <a:r>
              <a:rPr lang="hu-HU" altLang="en-US" dirty="0"/>
              <a:t> technológia.</a:t>
            </a:r>
            <a:endParaRPr lang="en-US" altLang="en-US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51</a:t>
            </a:fld>
            <a:endParaRPr lang="en-US" altLang="hu-HU" dirty="0"/>
          </a:p>
        </p:txBody>
      </p:sp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/>
              <a:t>Alapfogalmak</a:t>
            </a:r>
            <a:endParaRPr lang="en-US" altLang="en-US" dirty="0"/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412750" y="2676527"/>
          <a:ext cx="4229100" cy="347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Photo Editor Photo" r:id="rId4" imgW="4229690" imgH="3476190" progId="MSPhotoEd.3">
                  <p:embed/>
                </p:oleObj>
              </mc:Choice>
              <mc:Fallback>
                <p:oleObj name="Photo Editor Photo" r:id="rId4" imgW="4229690" imgH="3476190" progId="MSPhotoEd.3">
                  <p:embed/>
                  <p:pic>
                    <p:nvPicPr>
                      <p:cNvPr id="819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0" y="2676527"/>
                        <a:ext cx="4229100" cy="347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753428"/>
              </p:ext>
            </p:extLst>
          </p:nvPr>
        </p:nvGraphicFramePr>
        <p:xfrm>
          <a:off x="4975227" y="3390340"/>
          <a:ext cx="3781425" cy="30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Photo Editor Photo" r:id="rId6" imgW="3780952" imgH="3029373" progId="MSPhotoEd.3">
                  <p:embed/>
                </p:oleObj>
              </mc:Choice>
              <mc:Fallback>
                <p:oleObj name="Photo Editor Photo" r:id="rId6" imgW="3780952" imgH="3029373" progId="MSPhotoEd.3">
                  <p:embed/>
                  <p:pic>
                    <p:nvPicPr>
                      <p:cNvPr id="819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227" y="3390340"/>
                        <a:ext cx="3781425" cy="302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Line 6"/>
          <p:cNvSpPr>
            <a:spLocks noChangeShapeType="1"/>
          </p:cNvSpPr>
          <p:nvPr/>
        </p:nvSpPr>
        <p:spPr bwMode="auto">
          <a:xfrm>
            <a:off x="3810002" y="4562475"/>
            <a:ext cx="1819275" cy="762000"/>
          </a:xfrm>
          <a:prstGeom prst="line">
            <a:avLst/>
          </a:prstGeom>
          <a:noFill/>
          <a:ln w="127000">
            <a:solidFill>
              <a:srgbClr val="4D2885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771900" y="838200"/>
            <a:ext cx="5124450" cy="3371850"/>
            <a:chOff x="2376" y="528"/>
            <a:chExt cx="3228" cy="2124"/>
          </a:xfrm>
        </p:grpSpPr>
        <p:graphicFrame>
          <p:nvGraphicFramePr>
            <p:cNvPr id="8196" name="Object 8"/>
            <p:cNvGraphicFramePr>
              <a:graphicFrameLocks noChangeAspect="1"/>
            </p:cNvGraphicFramePr>
            <p:nvPr/>
          </p:nvGraphicFramePr>
          <p:xfrm>
            <a:off x="2376" y="1196"/>
            <a:ext cx="1176" cy="1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0" name="Photo Editor Photo" r:id="rId8" imgW="3200000" imgH="3962953" progId="MSPhotoEd.3">
                    <p:embed/>
                  </p:oleObj>
                </mc:Choice>
                <mc:Fallback>
                  <p:oleObj name="Photo Editor Photo" r:id="rId8" imgW="3200000" imgH="3962953" progId="MSPhotoEd.3">
                    <p:embed/>
                    <p:pic>
                      <p:nvPicPr>
                        <p:cNvPr id="8196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76" y="1196"/>
                          <a:ext cx="1176" cy="14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 algn="ctr">
                              <a:solidFill>
                                <a:srgbClr val="4D2885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204" name="Picture 9" descr="copper imag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" y="528"/>
              <a:ext cx="888" cy="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5" name="Text Box 10"/>
            <p:cNvSpPr txBox="1">
              <a:spLocks noChangeArrowheads="1"/>
            </p:cNvSpPr>
            <p:nvPr/>
          </p:nvSpPr>
          <p:spPr bwMode="auto">
            <a:xfrm>
              <a:off x="4610" y="1614"/>
              <a:ext cx="87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dirty="0">
                  <a:solidFill>
                    <a:schemeClr val="tx1"/>
                  </a:solidFill>
                </a:rPr>
                <a:t>IBM</a:t>
              </a:r>
            </a:p>
          </p:txBody>
        </p:sp>
        <p:sp>
          <p:nvSpPr>
            <p:cNvPr id="8206" name="Text Box 11"/>
            <p:cNvSpPr txBox="1">
              <a:spLocks noChangeArrowheads="1"/>
            </p:cNvSpPr>
            <p:nvPr/>
          </p:nvSpPr>
          <p:spPr bwMode="auto">
            <a:xfrm>
              <a:off x="3680" y="1830"/>
              <a:ext cx="1924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hu-HU" altLang="en-US" sz="1400" dirty="0">
                  <a:solidFill>
                    <a:schemeClr val="tx1"/>
                  </a:solidFill>
                  <a:latin typeface="+mn-lt"/>
                </a:rPr>
                <a:t>Nagyon sok fém </a:t>
              </a:r>
              <a:r>
                <a:rPr lang="hu-HU" altLang="en-US" sz="1400" dirty="0" err="1">
                  <a:solidFill>
                    <a:schemeClr val="tx1"/>
                  </a:solidFill>
                  <a:latin typeface="+mn-lt"/>
                </a:rPr>
                <a:t>vezetékezési</a:t>
              </a:r>
              <a:r>
                <a:rPr lang="hu-HU" altLang="en-US" sz="1400" dirty="0">
                  <a:solidFill>
                    <a:schemeClr val="tx1"/>
                  </a:solidFill>
                  <a:latin typeface="+mn-lt"/>
                </a:rPr>
                <a:t> réteg. Réz használata alumínium helyett</a:t>
              </a:r>
              <a:endParaRPr lang="en-US" altLang="en-US" sz="14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07" name="Text Box 12"/>
            <p:cNvSpPr txBox="1">
              <a:spLocks noChangeArrowheads="1"/>
            </p:cNvSpPr>
            <p:nvPr/>
          </p:nvSpPr>
          <p:spPr bwMode="auto">
            <a:xfrm>
              <a:off x="3578" y="1206"/>
              <a:ext cx="87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dirty="0">
                  <a:solidFill>
                    <a:schemeClr val="tx1"/>
                  </a:solidFill>
                </a:rPr>
                <a:t>Intel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rtalom helye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MOS-FET tranzisztorok 3D struktúrával megvalósítva</a:t>
            </a:r>
            <a:endParaRPr lang="en-US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52</a:t>
            </a:fld>
            <a:endParaRPr lang="en-US" altLang="hu-HU" dirty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Alapfogalmak</a:t>
            </a:r>
            <a:endParaRPr lang="en-US" dirty="0"/>
          </a:p>
        </p:txBody>
      </p:sp>
      <p:pic>
        <p:nvPicPr>
          <p:cNvPr id="9" name="Tartalom hely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1" y="2211927"/>
            <a:ext cx="8661861" cy="3594673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4282134" y="6290725"/>
            <a:ext cx="4572000" cy="2492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https://www.androidauthority.com/4nm-processing-node-812959/</a:t>
            </a:r>
          </a:p>
        </p:txBody>
      </p:sp>
    </p:spTree>
    <p:extLst>
      <p:ext uri="{BB962C8B-B14F-4D97-AF65-F5344CB8AC3E}">
        <p14:creationId xmlns:p14="http://schemas.microsoft.com/office/powerpoint/2010/main" val="257822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/>
              <a:t>Minimal feature size</a:t>
            </a:r>
            <a:r>
              <a:rPr lang="en-US" altLang="en-US" dirty="0"/>
              <a:t> (MFS)</a:t>
            </a:r>
            <a:r>
              <a:rPr lang="hu-HU" altLang="en-US" dirty="0"/>
              <a:t/>
            </a:r>
            <a:br>
              <a:rPr lang="hu-HU" altLang="en-US" dirty="0"/>
            </a:br>
            <a:r>
              <a:rPr lang="hu-HU" dirty="0"/>
              <a:t>Intel 2012, 2014, 2018 (10 nm)</a:t>
            </a:r>
            <a:endParaRPr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Alapfogalmak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2264406"/>
            <a:ext cx="3845859" cy="3001646"/>
          </a:xfrm>
          <a:prstGeom prst="rect">
            <a:avLst/>
          </a:prstGeom>
        </p:spPr>
      </p:pic>
      <p:pic>
        <p:nvPicPr>
          <p:cNvPr id="148482" name="Picture 2" descr="https://www.semiwiki.com/forum/attachments/content/attachments/9676d1388803324-tess1-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90"/>
          <a:stretch/>
        </p:blipFill>
        <p:spPr bwMode="auto">
          <a:xfrm>
            <a:off x="5497702" y="679024"/>
            <a:ext cx="3524063" cy="268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semiwiki.com/forum/attachments/content/attachments/9676d1388803324-tess1-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5"/>
          <a:stretch/>
        </p:blipFill>
        <p:spPr bwMode="auto">
          <a:xfrm>
            <a:off x="3586949" y="3372607"/>
            <a:ext cx="2846863" cy="268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002" y="3693935"/>
            <a:ext cx="1919568" cy="2350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53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216417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1828800" algn="ctr"/>
                <a:tab pos="6510338" algn="ctr"/>
              </a:tabLst>
            </a:pPr>
            <a:r>
              <a:rPr lang="en-US" altLang="en-US" b="1" dirty="0"/>
              <a:t>Minimal feature size</a:t>
            </a:r>
            <a:r>
              <a:rPr lang="en-US" altLang="en-US" dirty="0"/>
              <a:t> (MFS)</a:t>
            </a:r>
            <a:endParaRPr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Alapfogalmak</a:t>
            </a:r>
            <a:endParaRPr lang="en-US" dirty="0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54</a:t>
            </a:fld>
            <a:endParaRPr lang="en-US" altLang="hu-HU" dirty="0"/>
          </a:p>
        </p:txBody>
      </p:sp>
      <p:sp>
        <p:nvSpPr>
          <p:cNvPr id="5" name="Téglalap 4"/>
          <p:cNvSpPr/>
          <p:nvPr/>
        </p:nvSpPr>
        <p:spPr>
          <a:xfrm>
            <a:off x="5023643" y="1925695"/>
            <a:ext cx="3542493" cy="7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828800" algn="ctr"/>
                <a:tab pos="6510338" algn="ctr"/>
              </a:tabLst>
            </a:pPr>
            <a:r>
              <a:rPr lang="hu-HU" sz="2400" dirty="0">
                <a:solidFill>
                  <a:schemeClr val="tx1"/>
                </a:solidFill>
                <a:latin typeface="+mn-lt"/>
              </a:rPr>
              <a:t>GAA </a:t>
            </a:r>
            <a:r>
              <a:rPr lang="hu-HU" sz="2400" b="1" dirty="0">
                <a:solidFill>
                  <a:schemeClr val="tx1"/>
                </a:solidFill>
                <a:latin typeface="+mn-lt"/>
              </a:rPr>
              <a:t>Samsung</a:t>
            </a:r>
            <a:r>
              <a:rPr lang="hu-HU" sz="2400" dirty="0">
                <a:solidFill>
                  <a:schemeClr val="tx1"/>
                </a:solidFill>
                <a:latin typeface="+mn-lt"/>
              </a:rPr>
              <a:t> &amp; IBM R&amp;D </a:t>
            </a:r>
            <a:br>
              <a:rPr lang="hu-HU" sz="2400" dirty="0">
                <a:solidFill>
                  <a:schemeClr val="tx1"/>
                </a:solidFill>
                <a:latin typeface="+mn-lt"/>
              </a:rPr>
            </a:br>
            <a:r>
              <a:rPr lang="hu-HU" sz="2400" dirty="0">
                <a:solidFill>
                  <a:schemeClr val="tx1"/>
                </a:solidFill>
                <a:latin typeface="+mn-lt"/>
              </a:rPr>
              <a:t>5nm (2019)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5" name="Csoportba foglalás 14"/>
          <p:cNvGrpSpPr/>
          <p:nvPr/>
        </p:nvGrpSpPr>
        <p:grpSpPr>
          <a:xfrm>
            <a:off x="5281346" y="2806182"/>
            <a:ext cx="3465679" cy="2604688"/>
            <a:chOff x="5290613" y="2225834"/>
            <a:chExt cx="3465679" cy="2604688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85" r="12885"/>
            <a:stretch/>
          </p:blipFill>
          <p:spPr>
            <a:xfrm>
              <a:off x="5463823" y="2225834"/>
              <a:ext cx="2627453" cy="2068858"/>
            </a:xfrm>
            <a:prstGeom prst="rect">
              <a:avLst/>
            </a:prstGeom>
          </p:spPr>
        </p:pic>
        <p:sp>
          <p:nvSpPr>
            <p:cNvPr id="6" name="Téglalap 5"/>
            <p:cNvSpPr/>
            <p:nvPr/>
          </p:nvSpPr>
          <p:spPr>
            <a:xfrm>
              <a:off x="5290613" y="4420735"/>
              <a:ext cx="3465679" cy="4097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https://www.eetimes.com/samsung-plans-3nm-gate-all-around-fets-in-2021/#</a:t>
              </a:r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2" y="2551114"/>
            <a:ext cx="5283335" cy="3642075"/>
            <a:chOff x="-182880" y="2039031"/>
            <a:chExt cx="5283335" cy="3642075"/>
          </a:xfrm>
        </p:grpSpPr>
        <p:pic>
          <p:nvPicPr>
            <p:cNvPr id="12" name="Kép 1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2880" y="2039031"/>
              <a:ext cx="5283335" cy="3391383"/>
            </a:xfrm>
            <a:prstGeom prst="rect">
              <a:avLst/>
            </a:prstGeom>
          </p:spPr>
        </p:pic>
        <p:sp>
          <p:nvSpPr>
            <p:cNvPr id="13" name="Téglalap 12"/>
            <p:cNvSpPr/>
            <p:nvPr/>
          </p:nvSpPr>
          <p:spPr>
            <a:xfrm>
              <a:off x="528455" y="5431807"/>
              <a:ext cx="4572000" cy="2492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</a:rPr>
                <a:t>https://semiengineering.com/going-to-gate-all-around-fets/</a:t>
              </a:r>
            </a:p>
          </p:txBody>
        </p:sp>
      </p:grpSp>
      <p:sp>
        <p:nvSpPr>
          <p:cNvPr id="17" name="Téglalap 16"/>
          <p:cNvSpPr/>
          <p:nvPr/>
        </p:nvSpPr>
        <p:spPr>
          <a:xfrm>
            <a:off x="724062" y="1927060"/>
            <a:ext cx="3396301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828800" algn="ctr"/>
                <a:tab pos="6510338" algn="ctr"/>
              </a:tabLst>
            </a:pPr>
            <a:r>
              <a:rPr lang="hu-HU" sz="2400" dirty="0">
                <a:solidFill>
                  <a:schemeClr val="tx1"/>
                </a:solidFill>
                <a:latin typeface="+mn-lt"/>
              </a:rPr>
              <a:t>GAA IMEC </a:t>
            </a:r>
            <a:r>
              <a:rPr lang="hu-HU" sz="2400" dirty="0" err="1">
                <a:solidFill>
                  <a:schemeClr val="tx1"/>
                </a:solidFill>
                <a:latin typeface="+mn-lt"/>
              </a:rPr>
              <a:t>demonstration</a:t>
            </a:r>
            <a:r>
              <a:rPr lang="hu-HU" sz="2400" dirty="0">
                <a:solidFill>
                  <a:schemeClr val="tx1"/>
                </a:solidFill>
                <a:latin typeface="+mn-lt"/>
              </a:rPr>
              <a:t/>
            </a:r>
            <a:br>
              <a:rPr lang="hu-HU" sz="2400" dirty="0">
                <a:solidFill>
                  <a:schemeClr val="tx1"/>
                </a:solidFill>
                <a:latin typeface="+mn-lt"/>
              </a:rPr>
            </a:br>
            <a:r>
              <a:rPr lang="hu-HU" sz="2400" dirty="0">
                <a:solidFill>
                  <a:schemeClr val="tx1"/>
                </a:solidFill>
                <a:latin typeface="+mn-lt"/>
              </a:rPr>
              <a:t>5nm (2017) 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959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1828800" algn="ctr"/>
                <a:tab pos="6510338" algn="ctr"/>
              </a:tabLst>
            </a:pPr>
            <a:r>
              <a:rPr lang="hu-HU" altLang="en-US" b="1" dirty="0" err="1"/>
              <a:t>Planar</a:t>
            </a:r>
            <a:r>
              <a:rPr lang="hu-HU" altLang="en-US" b="1" dirty="0"/>
              <a:t>, </a:t>
            </a:r>
            <a:r>
              <a:rPr lang="hu-HU" altLang="en-US" b="1" dirty="0" err="1"/>
              <a:t>FinFET</a:t>
            </a:r>
            <a:r>
              <a:rPr lang="hu-HU" altLang="en-US" b="1" dirty="0"/>
              <a:t>, GAA </a:t>
            </a:r>
            <a:r>
              <a:rPr lang="hu-HU" altLang="en-US" b="1" dirty="0" err="1"/>
              <a:t>nanowire</a:t>
            </a:r>
            <a:r>
              <a:rPr lang="hu-HU" altLang="en-US" b="1" dirty="0"/>
              <a:t> / GAA </a:t>
            </a:r>
            <a:r>
              <a:rPr lang="hu-HU" altLang="en-US" b="1" dirty="0" err="1"/>
              <a:t>nanosheet</a:t>
            </a:r>
            <a:endParaRPr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Alapfogalmak</a:t>
            </a:r>
            <a:endParaRPr lang="en-US" dirty="0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55</a:t>
            </a:fld>
            <a:endParaRPr lang="en-US" altLang="hu-HU" dirty="0"/>
          </a:p>
        </p:txBody>
      </p:sp>
      <p:sp>
        <p:nvSpPr>
          <p:cNvPr id="5" name="Téglalap 4"/>
          <p:cNvSpPr/>
          <p:nvPr/>
        </p:nvSpPr>
        <p:spPr>
          <a:xfrm>
            <a:off x="-156288" y="1596511"/>
            <a:ext cx="2973872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828800" algn="ctr"/>
                <a:tab pos="6510338" algn="ctr"/>
              </a:tabLst>
            </a:pPr>
            <a:r>
              <a:rPr lang="hu-HU" sz="2400" dirty="0">
                <a:solidFill>
                  <a:schemeClr val="tx1"/>
                </a:solidFill>
                <a:latin typeface="+mn-lt"/>
              </a:rPr>
              <a:t>GAA </a:t>
            </a:r>
            <a:r>
              <a:rPr lang="hu-HU" sz="2400" b="1" dirty="0">
                <a:solidFill>
                  <a:schemeClr val="tx1"/>
                </a:solidFill>
                <a:latin typeface="+mn-lt"/>
              </a:rPr>
              <a:t>Samsung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Samsung Foundry’s New Transistor Structure_ MBCFET™ [720p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584" y="1596508"/>
            <a:ext cx="8670904" cy="487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1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19F78E15-8C9C-45A3-BB92-18A56A41D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/>
              <a:t>Minimal feature size</a:t>
            </a:r>
            <a:r>
              <a:rPr lang="en-US" altLang="en-US" dirty="0"/>
              <a:t> (MFS) </a:t>
            </a:r>
            <a:r>
              <a:rPr lang="hu-HU" altLang="en-US" dirty="0"/>
              <a:t> &amp; </a:t>
            </a:r>
            <a:r>
              <a:rPr lang="hu-HU" altLang="en-US" b="1" dirty="0" err="1"/>
              <a:t>Pitch</a:t>
            </a:r>
            <a:r>
              <a:rPr lang="hu-HU" altLang="en-US" b="1" dirty="0"/>
              <a:t> </a:t>
            </a:r>
            <a:r>
              <a:rPr lang="hu-HU" altLang="en-US" b="1" dirty="0" err="1"/>
              <a:t>size</a:t>
            </a:r>
            <a:endParaRPr lang="hu-HU" b="1" dirty="0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6AAE500-4413-4E40-940F-524C5C1A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42EF80F-FFB4-4B2A-8FA0-27594F768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56</a:t>
            </a:fld>
            <a:endParaRPr lang="en-US" altLang="hu-HU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4C554476-5689-4551-B64F-4584C32F4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Alapfogalmak</a:t>
            </a:r>
            <a:endParaRPr lang="hu-HU" dirty="0"/>
          </a:p>
        </p:txBody>
      </p:sp>
      <p:pic>
        <p:nvPicPr>
          <p:cNvPr id="6" name="Kép 5" descr="nanosheet transistors">
            <a:extLst>
              <a:ext uri="{FF2B5EF4-FFF2-40B4-BE49-F238E27FC236}">
                <a16:creationId xmlns:a16="http://schemas.microsoft.com/office/drawing/2014/main" id="{1997F7AC-70CC-4979-B2F3-FB4097725CD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532" y="3504859"/>
            <a:ext cx="3765164" cy="28221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B43A04C2-C753-45FD-AA98-666292B73548}"/>
              </a:ext>
            </a:extLst>
          </p:cNvPr>
          <p:cNvSpPr txBox="1"/>
          <p:nvPr/>
        </p:nvSpPr>
        <p:spPr>
          <a:xfrm>
            <a:off x="4674322" y="2820120"/>
            <a:ext cx="4589584" cy="617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828800" algn="ctr"/>
                <a:tab pos="6510338" algn="ctr"/>
              </a:tabLst>
            </a:pPr>
            <a:r>
              <a:rPr lang="en-US" dirty="0">
                <a:solidFill>
                  <a:schemeClr val="tx1"/>
                </a:solidFill>
                <a:latin typeface="+mn-lt"/>
              </a:rPr>
              <a:t>Intel Stacked nanosheet transistor</a:t>
            </a:r>
            <a:r>
              <a:rPr lang="hu-HU" dirty="0">
                <a:solidFill>
                  <a:schemeClr val="tx1"/>
                </a:solidFill>
                <a:latin typeface="+mn-lt"/>
              </a:rPr>
              <a:t/>
            </a:r>
            <a:br>
              <a:rPr lang="hu-HU" dirty="0">
                <a:solidFill>
                  <a:schemeClr val="tx1"/>
                </a:solidFill>
                <a:latin typeface="+mn-lt"/>
              </a:rPr>
            </a:br>
            <a:r>
              <a:rPr lang="hu-HU" dirty="0">
                <a:solidFill>
                  <a:schemeClr val="tx1"/>
                </a:solidFill>
                <a:latin typeface="+mn-lt"/>
                <a:sym typeface="Symbol" panose="05050102010706020507" pitchFamily="18" charset="2"/>
              </a:rPr>
              <a:t>5</a:t>
            </a:r>
            <a:r>
              <a:rPr lang="hu-HU" dirty="0">
                <a:solidFill>
                  <a:schemeClr val="tx1"/>
                </a:solidFill>
                <a:latin typeface="+mn-lt"/>
              </a:rPr>
              <a:t>nm (20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21</a:t>
            </a:r>
            <a:r>
              <a:rPr lang="hu-HU" dirty="0">
                <a:solidFill>
                  <a:schemeClr val="tx1"/>
                </a:solidFill>
                <a:latin typeface="+mn-lt"/>
              </a:rPr>
              <a:t>) 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11" name="Objektum 10">
            <a:extLst>
              <a:ext uri="{FF2B5EF4-FFF2-40B4-BE49-F238E27FC236}">
                <a16:creationId xmlns:a16="http://schemas.microsoft.com/office/drawing/2014/main" id="{8835494A-8A9C-410A-B2B6-6D398DA806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195634"/>
              </p:ext>
            </p:extLst>
          </p:nvPr>
        </p:nvGraphicFramePr>
        <p:xfrm>
          <a:off x="247208" y="1673026"/>
          <a:ext cx="4457700" cy="284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Worksheet" r:id="rId5" imgW="4457594" imgH="2849817" progId="Excel.Sheet.12">
                  <p:embed/>
                </p:oleObj>
              </mc:Choice>
              <mc:Fallback>
                <p:oleObj name="Worksheet" r:id="rId5" imgW="4457594" imgH="2849817" progId="Excel.Sheet.12">
                  <p:embed/>
                  <p:pic>
                    <p:nvPicPr>
                      <p:cNvPr id="11" name="Objektum 10">
                        <a:extLst>
                          <a:ext uri="{FF2B5EF4-FFF2-40B4-BE49-F238E27FC236}">
                            <a16:creationId xmlns:a16="http://schemas.microsoft.com/office/drawing/2014/main" id="{8835494A-8A9C-410A-B2B6-6D398DA806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7208" y="1673026"/>
                        <a:ext cx="4457700" cy="2849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Szövegdoboz 12">
            <a:extLst>
              <a:ext uri="{FF2B5EF4-FFF2-40B4-BE49-F238E27FC236}">
                <a16:creationId xmlns:a16="http://schemas.microsoft.com/office/drawing/2014/main" id="{2D01F22A-C581-4405-BD87-3809D08B054C}"/>
              </a:ext>
            </a:extLst>
          </p:cNvPr>
          <p:cNvSpPr txBox="1"/>
          <p:nvPr/>
        </p:nvSpPr>
        <p:spPr>
          <a:xfrm>
            <a:off x="247208" y="4615945"/>
            <a:ext cx="442711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Források: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https://fuse.wikichip.org/news/1371/a-look-at-intels-10nm-std-cell-as-techinsights-reports-on-the-i3-8121u-finds-ruthenium/</a:t>
            </a:r>
            <a:endParaRPr lang="hu-HU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https://semiwiki.com/semiconductor-manufacturers/samsung-foundry/8157-tsmc-and-samsung-5nm-comparison/</a:t>
            </a:r>
            <a:r>
              <a:rPr lang="hu-HU" sz="1000" dirty="0">
                <a:solidFill>
                  <a:schemeClr val="bg1">
                    <a:lumMod val="65000"/>
                  </a:schemeClr>
                </a:solidFill>
              </a:rPr>
              <a:t>s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Gondolatbuborék: felhő 15">
            <a:extLst>
              <a:ext uri="{FF2B5EF4-FFF2-40B4-BE49-F238E27FC236}">
                <a16:creationId xmlns:a16="http://schemas.microsoft.com/office/drawing/2014/main" id="{87BD5B1A-A1F7-4F3C-9BEA-98F48F7DB1ED}"/>
              </a:ext>
            </a:extLst>
          </p:cNvPr>
          <p:cNvSpPr/>
          <p:nvPr/>
        </p:nvSpPr>
        <p:spPr>
          <a:xfrm>
            <a:off x="5292897" y="1148228"/>
            <a:ext cx="3821300" cy="1487203"/>
          </a:xfrm>
          <a:prstGeom prst="cloudCallou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bg1"/>
                </a:solidFill>
              </a:rPr>
              <a:t>Mekkora ebben az esetben a CMOS </a:t>
            </a:r>
            <a:r>
              <a:rPr lang="hu-HU" sz="1600" b="1" dirty="0" err="1">
                <a:solidFill>
                  <a:schemeClr val="bg1"/>
                </a:solidFill>
              </a:rPr>
              <a:t>inverter</a:t>
            </a:r>
            <a:r>
              <a:rPr lang="hu-HU" sz="1600" b="1" dirty="0">
                <a:solidFill>
                  <a:schemeClr val="bg1"/>
                </a:solidFill>
              </a:rPr>
              <a:t> </a:t>
            </a:r>
            <a:r>
              <a:rPr lang="hu-HU" sz="1600" b="1" dirty="0" err="1">
                <a:solidFill>
                  <a:schemeClr val="bg1"/>
                </a:solidFill>
              </a:rPr>
              <a:t>pMOS</a:t>
            </a:r>
            <a:r>
              <a:rPr lang="hu-HU" sz="1600" b="1" dirty="0">
                <a:solidFill>
                  <a:schemeClr val="bg1"/>
                </a:solidFill>
              </a:rPr>
              <a:t> és </a:t>
            </a:r>
            <a:r>
              <a:rPr lang="hu-HU" sz="1600" b="1" dirty="0" err="1">
                <a:solidFill>
                  <a:schemeClr val="bg1"/>
                </a:solidFill>
              </a:rPr>
              <a:t>nMOS</a:t>
            </a:r>
            <a:r>
              <a:rPr lang="hu-HU" sz="1600" b="1" dirty="0">
                <a:solidFill>
                  <a:schemeClr val="bg1"/>
                </a:solidFill>
              </a:rPr>
              <a:t> tranzisztora közötti </a:t>
            </a:r>
            <a:r>
              <a:rPr lang="hu-HU" sz="1600" b="1" dirty="0" err="1">
                <a:solidFill>
                  <a:schemeClr val="bg1"/>
                </a:solidFill>
              </a:rPr>
              <a:t>pitch</a:t>
            </a:r>
            <a:r>
              <a:rPr lang="hu-HU" sz="1600" b="1" dirty="0">
                <a:solidFill>
                  <a:schemeClr val="bg1"/>
                </a:solidFill>
              </a:rPr>
              <a:t> </a:t>
            </a:r>
            <a:r>
              <a:rPr lang="hu-HU" sz="1600" b="1" dirty="0" err="1">
                <a:solidFill>
                  <a:schemeClr val="bg1"/>
                </a:solidFill>
              </a:rPr>
              <a:t>size</a:t>
            </a:r>
            <a:r>
              <a:rPr lang="hu-HU" sz="1600" b="1" dirty="0">
                <a:solidFill>
                  <a:schemeClr val="bg1"/>
                </a:solidFill>
              </a:rPr>
              <a:t>?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3"/>
          <p:cNvSpPr>
            <a:spLocks noGrp="1" noChangeArrowheads="1"/>
          </p:cNvSpPr>
          <p:nvPr>
            <p:ph idx="1"/>
          </p:nvPr>
        </p:nvSpPr>
        <p:spPr>
          <a:xfrm>
            <a:off x="180488" y="1178724"/>
            <a:ext cx="4513432" cy="5424757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  <a:buClr>
                <a:srgbClr val="8C2532"/>
              </a:buClr>
              <a:buSzPct val="80000"/>
            </a:pPr>
            <a:r>
              <a:rPr lang="hu-HU" altLang="en-US" sz="2800" dirty="0"/>
              <a:t>Az eredeti mintázat egy </a:t>
            </a:r>
            <a:r>
              <a:rPr lang="hu-HU" altLang="en-US" sz="2800" b="1" dirty="0" err="1"/>
              <a:t>fotomaszkon</a:t>
            </a:r>
            <a:r>
              <a:rPr lang="hu-HU" altLang="en-US" sz="2800" dirty="0"/>
              <a:t> van</a:t>
            </a:r>
            <a:endParaRPr lang="en-US" altLang="en-US" sz="2800" dirty="0"/>
          </a:p>
          <a:p>
            <a:pPr lvl="1">
              <a:spcBef>
                <a:spcPts val="400"/>
              </a:spcBef>
              <a:buClr>
                <a:srgbClr val="8C2532"/>
              </a:buClr>
              <a:buFont typeface="Wingdings" panose="05000000000000000000" pitchFamily="2" charset="2"/>
              <a:buChar char="§"/>
            </a:pPr>
            <a:r>
              <a:rPr lang="hu-HU" altLang="en-US" sz="2400" dirty="0"/>
              <a:t>üveg hordozón króm mintázat</a:t>
            </a:r>
            <a:endParaRPr lang="en-US" altLang="en-US" sz="2400" dirty="0"/>
          </a:p>
          <a:p>
            <a:pPr>
              <a:spcBef>
                <a:spcPts val="400"/>
              </a:spcBef>
              <a:buClr>
                <a:srgbClr val="8C2532"/>
              </a:buClr>
              <a:buSzPct val="80000"/>
            </a:pPr>
            <a:r>
              <a:rPr lang="hu-HU" altLang="en-US" sz="2800" dirty="0"/>
              <a:t>Nagy pontossági igény</a:t>
            </a:r>
            <a:r>
              <a:rPr lang="en-US" altLang="en-US" sz="2800" dirty="0"/>
              <a:t>:</a:t>
            </a:r>
          </a:p>
          <a:p>
            <a:pPr lvl="1">
              <a:spcBef>
                <a:spcPts val="400"/>
              </a:spcBef>
              <a:buClr>
                <a:srgbClr val="8C2532"/>
              </a:buClr>
              <a:buFont typeface="Wingdings" panose="05000000000000000000" pitchFamily="2" charset="2"/>
              <a:buChar char="§"/>
            </a:pPr>
            <a:r>
              <a:rPr lang="hu-HU" altLang="en-US" sz="2400" dirty="0"/>
              <a:t>7</a:t>
            </a:r>
            <a:r>
              <a:rPr lang="hu-HU" altLang="en-US" sz="2400" dirty="0">
                <a:cs typeface="Arial" panose="020B0604020202020204" pitchFamily="34" charset="0"/>
              </a:rPr>
              <a:t>n</a:t>
            </a:r>
            <a:r>
              <a:rPr lang="en-US" altLang="en-US" sz="2400" dirty="0">
                <a:cs typeface="Arial" panose="020B0604020202020204" pitchFamily="34" charset="0"/>
              </a:rPr>
              <a:t>m / 30cm!</a:t>
            </a:r>
          </a:p>
          <a:p>
            <a:pPr lvl="1">
              <a:spcBef>
                <a:spcPts val="400"/>
              </a:spcBef>
              <a:buClr>
                <a:srgbClr val="8C2532"/>
              </a:buClr>
              <a:buFont typeface="Wingdings" panose="05000000000000000000" pitchFamily="2" charset="2"/>
              <a:buChar char="§"/>
            </a:pPr>
            <a:r>
              <a:rPr lang="hu-HU" altLang="en-US" sz="2400" dirty="0">
                <a:cs typeface="Arial" panose="020B0604020202020204" pitchFamily="34" charset="0"/>
              </a:rPr>
              <a:t>Szükséges pontossági arány: </a:t>
            </a:r>
            <a:r>
              <a:rPr lang="en-US" altLang="en-US" sz="2400" dirty="0">
                <a:cs typeface="Arial" panose="020B0604020202020204" pitchFamily="34" charset="0"/>
              </a:rPr>
              <a:t>10</a:t>
            </a:r>
            <a:r>
              <a:rPr lang="en-US" altLang="en-US" sz="2400" baseline="50000" dirty="0">
                <a:cs typeface="Arial" panose="020B0604020202020204" pitchFamily="34" charset="0"/>
              </a:rPr>
              <a:t>-</a:t>
            </a:r>
            <a:r>
              <a:rPr lang="hu-HU" altLang="en-US" sz="2400" baseline="50000" dirty="0">
                <a:cs typeface="Arial" panose="020B0604020202020204" pitchFamily="34" charset="0"/>
              </a:rPr>
              <a:t>8</a:t>
            </a:r>
            <a:r>
              <a:rPr lang="hu-HU" altLang="en-US" sz="2400" dirty="0">
                <a:cs typeface="Arial" panose="020B0604020202020204" pitchFamily="34" charset="0"/>
              </a:rPr>
              <a:t>:1</a:t>
            </a:r>
          </a:p>
          <a:p>
            <a:pPr lvl="1">
              <a:spcBef>
                <a:spcPts val="400"/>
              </a:spcBef>
              <a:buClr>
                <a:srgbClr val="8C2532"/>
              </a:buClr>
              <a:buFont typeface="Wingdings" panose="05000000000000000000" pitchFamily="2" charset="2"/>
              <a:buChar char="§"/>
            </a:pPr>
            <a:r>
              <a:rPr lang="hu-HU" altLang="en-US" sz="2400" dirty="0">
                <a:cs typeface="Arial" panose="020B0604020202020204" pitchFamily="34" charset="0"/>
              </a:rPr>
              <a:t>Maszkillesztés</a:t>
            </a:r>
            <a:endParaRPr lang="en-US" altLang="en-US" sz="2400" dirty="0"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  <a:buClr>
                <a:srgbClr val="8C2532"/>
              </a:buClr>
              <a:buSzPct val="80000"/>
            </a:pPr>
            <a:r>
              <a:rPr lang="en-US" altLang="en-US" sz="2800" dirty="0">
                <a:cs typeface="Arial" panose="020B0604020202020204" pitchFamily="34" charset="0"/>
              </a:rPr>
              <a:t>L</a:t>
            </a:r>
            <a:r>
              <a:rPr lang="hu-HU" altLang="en-US" sz="2800" dirty="0">
                <a:cs typeface="Arial" panose="020B0604020202020204" pitchFamily="34" charset="0"/>
              </a:rPr>
              <a:t>átható fény</a:t>
            </a:r>
            <a:r>
              <a:rPr lang="en-US" altLang="en-US" sz="2800" dirty="0">
                <a:cs typeface="Arial" panose="020B0604020202020204" pitchFamily="34" charset="0"/>
              </a:rPr>
              <a:t>: </a:t>
            </a:r>
          </a:p>
          <a:p>
            <a:pPr lvl="1">
              <a:spcBef>
                <a:spcPts val="400"/>
              </a:spcBef>
              <a:buClr>
                <a:srgbClr val="8C2532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cs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sz="2400" dirty="0">
                <a:cs typeface="Arial" panose="020B0604020202020204" pitchFamily="34" charset="0"/>
              </a:rPr>
              <a:t>=0.3-0.6 µm</a:t>
            </a:r>
          </a:p>
          <a:p>
            <a:pPr lvl="1">
              <a:spcBef>
                <a:spcPts val="400"/>
              </a:spcBef>
              <a:buClr>
                <a:srgbClr val="8C2532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cs typeface="Arial" panose="020B0604020202020204" pitchFamily="34" charset="0"/>
              </a:rPr>
              <a:t>Deep</a:t>
            </a:r>
            <a:r>
              <a:rPr lang="hu-HU" altLang="en-US" sz="2400" dirty="0">
                <a:cs typeface="Arial" panose="020B0604020202020204" pitchFamily="34" charset="0"/>
              </a:rPr>
              <a:t>/</a:t>
            </a:r>
            <a:r>
              <a:rPr lang="hu-HU" altLang="en-US" sz="2400" dirty="0" err="1">
                <a:cs typeface="Arial" panose="020B0604020202020204" pitchFamily="34" charset="0"/>
              </a:rPr>
              <a:t>extrem</a:t>
            </a:r>
            <a:r>
              <a:rPr lang="en-US" altLang="en-US" sz="2400" dirty="0">
                <a:cs typeface="Arial" panose="020B0604020202020204" pitchFamily="34" charset="0"/>
              </a:rPr>
              <a:t> U</a:t>
            </a:r>
            <a:r>
              <a:rPr lang="hu-HU" altLang="en-US" sz="2400" dirty="0">
                <a:cs typeface="Arial" panose="020B0604020202020204" pitchFamily="34" charset="0"/>
              </a:rPr>
              <a:t>V-re van szükség</a:t>
            </a:r>
            <a:r>
              <a:rPr lang="en-US" altLang="en-US" sz="2400" dirty="0">
                <a:cs typeface="Arial" panose="020B0604020202020204" pitchFamily="34" charset="0"/>
              </a:rPr>
              <a:t>!</a:t>
            </a:r>
            <a:endParaRPr lang="hu-HU" altLang="en-US" sz="2400" dirty="0">
              <a:cs typeface="Arial" panose="020B0604020202020204" pitchFamily="34" charset="0"/>
            </a:endParaRPr>
          </a:p>
          <a:p>
            <a:pPr lvl="1">
              <a:spcBef>
                <a:spcPts val="400"/>
              </a:spcBef>
              <a:buClr>
                <a:srgbClr val="8C2532"/>
              </a:buClr>
              <a:buFont typeface="Wingdings" panose="05000000000000000000" pitchFamily="2" charset="2"/>
              <a:buChar char="§"/>
            </a:pPr>
            <a:r>
              <a:rPr lang="hu-HU" altLang="en-US" sz="2400" dirty="0">
                <a:cs typeface="Arial" panose="020B0604020202020204" pitchFamily="34" charset="0"/>
              </a:rPr>
              <a:t>Jelenleg legelterjedtebben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hu-HU" altLang="en-US" sz="2400" dirty="0">
                <a:cs typeface="Arial" panose="020B0604020202020204" pitchFamily="34" charset="0"/>
              </a:rPr>
              <a:t>193nm</a:t>
            </a:r>
            <a:r>
              <a:rPr lang="en-US" altLang="en-US" sz="2400" dirty="0">
                <a:cs typeface="Arial" panose="020B0604020202020204" pitchFamily="34" charset="0"/>
              </a:rPr>
              <a:t> (de 13.5nm EUV!)</a:t>
            </a:r>
          </a:p>
          <a:p>
            <a:pPr>
              <a:spcBef>
                <a:spcPts val="400"/>
              </a:spcBef>
              <a:buClr>
                <a:srgbClr val="8C2532"/>
              </a:buClr>
              <a:buSzPct val="80000"/>
            </a:pPr>
            <a:endParaRPr lang="en-US" altLang="en-US" sz="2800" dirty="0"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</a:pPr>
            <a:endParaRPr lang="en-US" altLang="en-US" sz="2800" dirty="0"/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/>
              <a:t>Mintázat kialakítása (DUV)</a:t>
            </a:r>
            <a:endParaRPr lang="en-US" altLang="en-US" dirty="0"/>
          </a:p>
        </p:txBody>
      </p:sp>
      <p:pic>
        <p:nvPicPr>
          <p:cNvPr id="49158" name="Picture 4" descr="YMA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600" y="1584454"/>
            <a:ext cx="4445000" cy="4300538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57</a:t>
            </a:fld>
            <a:endParaRPr lang="en-US" alt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altLang="en-US" dirty="0"/>
              <a:t>Sárga fényű helyiségben – a </a:t>
            </a:r>
            <a:r>
              <a:rPr lang="hu-HU" altLang="en-US" dirty="0" err="1"/>
              <a:t>reziszt</a:t>
            </a:r>
            <a:r>
              <a:rPr lang="hu-HU" altLang="en-US" dirty="0"/>
              <a:t> UV-re érzékeny, sárgára nem</a:t>
            </a:r>
            <a:endParaRPr lang="en-US" altLang="en-US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58</a:t>
            </a:fld>
            <a:endParaRPr lang="en-US" altLang="hu-HU" dirty="0"/>
          </a:p>
        </p:txBody>
      </p:sp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/>
              <a:t>Fotolitográfia</a:t>
            </a:r>
            <a:endParaRPr lang="en-US" altLang="en-US"/>
          </a:p>
        </p:txBody>
      </p:sp>
      <p:sp>
        <p:nvSpPr>
          <p:cNvPr id="9224" name="Text Box 5"/>
          <p:cNvSpPr txBox="1">
            <a:spLocks noChangeArrowheads="1"/>
          </p:cNvSpPr>
          <p:nvPr/>
        </p:nvSpPr>
        <p:spPr bwMode="auto">
          <a:xfrm>
            <a:off x="3351645" y="5970040"/>
            <a:ext cx="3056731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en-US" sz="1400" i="1" dirty="0">
                <a:solidFill>
                  <a:srgbClr val="002060"/>
                </a:solidFill>
              </a:rPr>
              <a:t>Félvezető technológia </a:t>
            </a:r>
            <a:r>
              <a:rPr lang="hu-HU" altLang="en-US" sz="1400" i="1" dirty="0">
                <a:solidFill>
                  <a:srgbClr val="002060"/>
                </a:solidFill>
                <a:latin typeface="+mn-lt"/>
              </a:rPr>
              <a:t>Laboratórium, </a:t>
            </a:r>
            <a:br>
              <a:rPr lang="hu-HU" altLang="en-US" sz="1400" i="1" dirty="0">
                <a:solidFill>
                  <a:srgbClr val="002060"/>
                </a:solidFill>
                <a:latin typeface="+mn-lt"/>
              </a:rPr>
            </a:br>
            <a:r>
              <a:rPr lang="hu-HU" altLang="en-US" sz="1400" i="1" dirty="0">
                <a:solidFill>
                  <a:srgbClr val="C00000"/>
                </a:solidFill>
                <a:latin typeface="+mn-lt"/>
              </a:rPr>
              <a:t>Mikroelektronika specializáció </a:t>
            </a:r>
            <a:r>
              <a:rPr lang="hu-HU" altLang="en-US" sz="1400" i="1" dirty="0">
                <a:solidFill>
                  <a:srgbClr val="002060"/>
                </a:solidFill>
                <a:latin typeface="+mn-lt"/>
              </a:rPr>
              <a:t>az EET-n</a:t>
            </a:r>
            <a:endParaRPr lang="en-US" altLang="en-US" sz="1400" i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92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9171893"/>
              </p:ext>
            </p:extLst>
          </p:nvPr>
        </p:nvGraphicFramePr>
        <p:xfrm>
          <a:off x="241302" y="1815684"/>
          <a:ext cx="4391025" cy="277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Photo Editor Photo" r:id="rId4" imgW="3048426" imgH="1924319" progId="MSPhotoEd.3">
                  <p:embed/>
                </p:oleObj>
              </mc:Choice>
              <mc:Fallback>
                <p:oleObj name="Photo Editor Photo" r:id="rId4" imgW="3048426" imgH="1924319" progId="MSPhotoEd.3">
                  <p:embed/>
                  <p:pic>
                    <p:nvPicPr>
                      <p:cNvPr id="92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2" y="1815684"/>
                        <a:ext cx="4391025" cy="2771775"/>
                      </a:xfrm>
                      <a:prstGeom prst="rect">
                        <a:avLst/>
                      </a:prstGeom>
                      <a:noFill/>
                      <a:ln w="9525" algn="ctr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7" name="Text Box 9"/>
          <p:cNvSpPr txBox="1">
            <a:spLocks noChangeArrowheads="1"/>
          </p:cNvSpPr>
          <p:nvPr/>
        </p:nvSpPr>
        <p:spPr bwMode="auto">
          <a:xfrm>
            <a:off x="6583942" y="4630439"/>
            <a:ext cx="2204978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en-US" sz="1400" dirty="0">
                <a:solidFill>
                  <a:srgbClr val="002060"/>
                </a:solidFill>
              </a:rPr>
              <a:t>A tanszéki félvezető labor (QB -1)</a:t>
            </a:r>
            <a:endParaRPr lang="en-US" altLang="en-US" sz="1400" dirty="0">
              <a:solidFill>
                <a:srgbClr val="002060"/>
              </a:solidFill>
            </a:endParaRPr>
          </a:p>
        </p:txBody>
      </p:sp>
      <p:sp>
        <p:nvSpPr>
          <p:cNvPr id="9228" name="Text Box 10"/>
          <p:cNvSpPr txBox="1">
            <a:spLocks noChangeArrowheads="1"/>
          </p:cNvSpPr>
          <p:nvPr/>
        </p:nvSpPr>
        <p:spPr bwMode="auto">
          <a:xfrm>
            <a:off x="602569" y="4630437"/>
            <a:ext cx="23971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en-US" sz="1400" dirty="0">
                <a:solidFill>
                  <a:srgbClr val="002060"/>
                </a:solidFill>
              </a:rPr>
              <a:t>IC gyár valahol a világban</a:t>
            </a:r>
            <a:endParaRPr lang="en-US" altLang="en-US" sz="1400" dirty="0">
              <a:solidFill>
                <a:srgbClr val="00206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0673" y="1815682"/>
            <a:ext cx="3629360" cy="27220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1773" y="3646986"/>
            <a:ext cx="2986603" cy="22399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/>
              <a:t>Jellemző alakzatok a chip-en</a:t>
            </a:r>
            <a:endParaRPr lang="en-US" altLang="en-US"/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1352552"/>
            <a:ext cx="3513888" cy="463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457200" y="1733550"/>
            <a:ext cx="26670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hu-HU" altLang="en-US" b="1" dirty="0" err="1">
                <a:solidFill>
                  <a:schemeClr val="tx1"/>
                </a:solidFill>
                <a:latin typeface="+mn-lt"/>
              </a:rPr>
              <a:t>Fémezés</a:t>
            </a:r>
            <a:r>
              <a:rPr lang="hu-HU" altLang="en-US" b="1" dirty="0">
                <a:solidFill>
                  <a:schemeClr val="tx1"/>
                </a:solidFill>
                <a:latin typeface="+mn-lt"/>
              </a:rPr>
              <a:t> csík</a:t>
            </a:r>
            <a:endParaRPr lang="en-GB" altLang="en-US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70000"/>
              </a:lnSpc>
            </a:pPr>
            <a:endParaRPr lang="en-GB" altLang="en-US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70000"/>
              </a:lnSpc>
            </a:pPr>
            <a:r>
              <a:rPr lang="hu-HU" altLang="en-US" b="1" dirty="0">
                <a:solidFill>
                  <a:schemeClr val="tx1"/>
                </a:solidFill>
                <a:latin typeface="+mn-lt"/>
              </a:rPr>
              <a:t>Kontaktus ablak</a:t>
            </a:r>
            <a:endParaRPr lang="en-GB" altLang="en-US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70000"/>
              </a:lnSpc>
            </a:pPr>
            <a:endParaRPr lang="en-GB" altLang="en-US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70000"/>
              </a:lnSpc>
            </a:pPr>
            <a:r>
              <a:rPr lang="en-GB" altLang="en-US" b="1" dirty="0">
                <a:solidFill>
                  <a:schemeClr val="tx1"/>
                </a:solidFill>
                <a:latin typeface="+mn-lt"/>
              </a:rPr>
              <a:t>P </a:t>
            </a:r>
            <a:r>
              <a:rPr lang="hu-HU" altLang="en-US" b="1" dirty="0" err="1">
                <a:solidFill>
                  <a:schemeClr val="tx1"/>
                </a:solidFill>
                <a:latin typeface="+mn-lt"/>
              </a:rPr>
              <a:t>adalékolt</a:t>
            </a:r>
            <a:r>
              <a:rPr lang="hu-HU" altLang="en-US" b="1" dirty="0">
                <a:solidFill>
                  <a:schemeClr val="tx1"/>
                </a:solidFill>
                <a:latin typeface="+mn-lt"/>
              </a:rPr>
              <a:t> régió </a:t>
            </a:r>
          </a:p>
          <a:p>
            <a:pPr>
              <a:lnSpc>
                <a:spcPct val="70000"/>
              </a:lnSpc>
            </a:pPr>
            <a:endParaRPr lang="hu-HU" altLang="en-US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70000"/>
              </a:lnSpc>
            </a:pPr>
            <a:r>
              <a:rPr lang="hu-HU" altLang="en-US" b="1" dirty="0">
                <a:solidFill>
                  <a:schemeClr val="tx1"/>
                </a:solidFill>
                <a:latin typeface="+mn-lt"/>
              </a:rPr>
              <a:t>N</a:t>
            </a:r>
            <a:r>
              <a:rPr lang="en-GB" altLang="en-US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hu-HU" altLang="en-US" b="1" dirty="0" err="1">
                <a:solidFill>
                  <a:schemeClr val="tx1"/>
                </a:solidFill>
                <a:latin typeface="+mn-lt"/>
              </a:rPr>
              <a:t>adalékolt</a:t>
            </a:r>
            <a:r>
              <a:rPr lang="hu-HU" altLang="en-US" b="1" dirty="0">
                <a:solidFill>
                  <a:schemeClr val="tx1"/>
                </a:solidFill>
                <a:latin typeface="+mn-lt"/>
              </a:rPr>
              <a:t> régió</a:t>
            </a:r>
            <a:endParaRPr lang="en-GB" alt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>
            <a:off x="2266950" y="1885950"/>
            <a:ext cx="4610100" cy="0"/>
          </a:xfrm>
          <a:prstGeom prst="line">
            <a:avLst/>
          </a:prstGeom>
          <a:noFill/>
          <a:ln w="28575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>
            <a:off x="2657477" y="2571750"/>
            <a:ext cx="4371975" cy="0"/>
          </a:xfrm>
          <a:prstGeom prst="line">
            <a:avLst/>
          </a:prstGeom>
          <a:noFill/>
          <a:ln w="28575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 flipV="1">
            <a:off x="2952750" y="3333750"/>
            <a:ext cx="4076700" cy="0"/>
          </a:xfrm>
          <a:prstGeom prst="line">
            <a:avLst/>
          </a:prstGeom>
          <a:noFill/>
          <a:ln w="28575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>
            <a:off x="2981327" y="4019550"/>
            <a:ext cx="3971925" cy="0"/>
          </a:xfrm>
          <a:prstGeom prst="line">
            <a:avLst/>
          </a:prstGeom>
          <a:noFill/>
          <a:ln w="28575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499" name="Text Box 11"/>
          <p:cNvSpPr txBox="1">
            <a:spLocks noChangeArrowheads="1"/>
          </p:cNvSpPr>
          <p:nvPr/>
        </p:nvSpPr>
        <p:spPr bwMode="auto">
          <a:xfrm>
            <a:off x="457202" y="4943477"/>
            <a:ext cx="4600575" cy="81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hu-HU" altLang="en-US" sz="2400" b="1" dirty="0">
                <a:solidFill>
                  <a:schemeClr val="tx1"/>
                </a:solidFill>
                <a:latin typeface="+mn-lt"/>
              </a:rPr>
              <a:t>Egy technológia</a:t>
            </a:r>
            <a:r>
              <a:rPr lang="en-GB" altLang="en-US" sz="2400" b="1" dirty="0">
                <a:solidFill>
                  <a:schemeClr val="tx1"/>
                </a:solidFill>
                <a:latin typeface="+mn-lt"/>
              </a:rPr>
              <a:t>: </a:t>
            </a:r>
            <a:r>
              <a:rPr lang="hu-HU" altLang="en-US" sz="2400" b="1" dirty="0">
                <a:solidFill>
                  <a:schemeClr val="tx1"/>
                </a:solidFill>
                <a:latin typeface="+mn-lt"/>
              </a:rPr>
              <a:t>1</a:t>
            </a:r>
            <a:r>
              <a:rPr lang="en-GB" altLang="en-US" sz="2400" b="1" dirty="0">
                <a:solidFill>
                  <a:schemeClr val="tx1"/>
                </a:solidFill>
                <a:latin typeface="+mn-lt"/>
              </a:rPr>
              <a:t>5..</a:t>
            </a:r>
            <a:r>
              <a:rPr lang="hu-HU" altLang="en-US" sz="2400" b="1" dirty="0">
                <a:solidFill>
                  <a:schemeClr val="tx1"/>
                </a:solidFill>
                <a:latin typeface="+mn-lt"/>
              </a:rPr>
              <a:t>70</a:t>
            </a:r>
            <a:r>
              <a:rPr lang="en-GB" altLang="en-US" sz="2400" b="1" dirty="0">
                <a:solidFill>
                  <a:schemeClr val="tx1"/>
                </a:solidFill>
                <a:latin typeface="+mn-lt"/>
              </a:rPr>
              <a:t> ma</a:t>
            </a:r>
            <a:r>
              <a:rPr lang="hu-HU" altLang="en-US" sz="2400" b="1" dirty="0" err="1">
                <a:solidFill>
                  <a:schemeClr val="tx1"/>
                </a:solidFill>
                <a:latin typeface="+mn-lt"/>
              </a:rPr>
              <a:t>szk</a:t>
            </a:r>
            <a:endParaRPr lang="en-GB" altLang="en-US" sz="2400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70000"/>
              </a:lnSpc>
            </a:pPr>
            <a:r>
              <a:rPr lang="en-GB" altLang="en-US" sz="2400" b="1" dirty="0" err="1">
                <a:solidFill>
                  <a:schemeClr val="tx1"/>
                </a:solidFill>
                <a:latin typeface="+mn-lt"/>
              </a:rPr>
              <a:t>Probl</a:t>
            </a:r>
            <a:r>
              <a:rPr lang="hu-HU" altLang="en-US" sz="2400" b="1" dirty="0">
                <a:solidFill>
                  <a:schemeClr val="tx1"/>
                </a:solidFill>
                <a:latin typeface="+mn-lt"/>
              </a:rPr>
              <a:t>é</a:t>
            </a:r>
            <a:r>
              <a:rPr lang="en-GB" altLang="en-US" sz="2400" b="1" dirty="0">
                <a:solidFill>
                  <a:schemeClr val="tx1"/>
                </a:solidFill>
                <a:latin typeface="+mn-lt"/>
              </a:rPr>
              <a:t>m</a:t>
            </a:r>
            <a:r>
              <a:rPr lang="hu-HU" altLang="en-US" sz="2400" b="1" dirty="0">
                <a:solidFill>
                  <a:schemeClr val="tx1"/>
                </a:solidFill>
                <a:latin typeface="+mn-lt"/>
              </a:rPr>
              <a:t>a</a:t>
            </a:r>
            <a:r>
              <a:rPr lang="en-GB" altLang="en-US" sz="2400" b="1" dirty="0">
                <a:solidFill>
                  <a:schemeClr val="tx1"/>
                </a:solidFill>
                <a:latin typeface="+mn-lt"/>
              </a:rPr>
              <a:t>: </a:t>
            </a:r>
            <a:r>
              <a:rPr lang="hu-HU" altLang="en-US" sz="2400" b="1" dirty="0">
                <a:solidFill>
                  <a:srgbClr val="C00000"/>
                </a:solidFill>
                <a:latin typeface="+mn-lt"/>
              </a:rPr>
              <a:t>maszkillesztés</a:t>
            </a:r>
            <a:endParaRPr lang="en-GB" altLang="en-US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5341661" y="6038197"/>
            <a:ext cx="3800475" cy="56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5000"/>
              </a:spcBef>
            </a:pPr>
            <a:r>
              <a:rPr lang="hu-HU" altLang="en-US" sz="1800" b="1" dirty="0">
                <a:solidFill>
                  <a:schemeClr val="tx1"/>
                </a:solidFill>
                <a:latin typeface="+mn-lt"/>
              </a:rPr>
              <a:t>Bipoláris integrált áramköri technológia – (nyomott) ellenállás</a:t>
            </a:r>
            <a:endParaRPr lang="en-US" alt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59</a:t>
            </a:fld>
            <a:endParaRPr lang="en-US" alt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3"/>
          <p:cNvSpPr>
            <a:spLocks noGrp="1" noChangeArrowheads="1"/>
          </p:cNvSpPr>
          <p:nvPr>
            <p:ph idx="1"/>
          </p:nvPr>
        </p:nvSpPr>
        <p:spPr>
          <a:xfrm>
            <a:off x="180488" y="1178724"/>
            <a:ext cx="8784000" cy="542475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hu-HU" altLang="en-US" dirty="0"/>
              <a:t>Célunk megismertetni a hallgatókkal a mikroelektronika gyakorlati módszereit, eljárásait, mérnöki tevékenységét</a:t>
            </a:r>
          </a:p>
          <a:p>
            <a:pPr lvl="1" eaLnBrk="1" hangingPunct="1"/>
            <a:r>
              <a:rPr lang="hu-HU" altLang="en-US" sz="2400" dirty="0"/>
              <a:t>az integrált áramkör tervezésben alkalmazott, korszerű</a:t>
            </a:r>
            <a:r>
              <a:rPr lang="en-US" altLang="en-US" sz="2400" dirty="0"/>
              <a:t> </a:t>
            </a:r>
            <a:r>
              <a:rPr lang="hu-HU" altLang="en-US" sz="2400" dirty="0"/>
              <a:t>és</a:t>
            </a:r>
            <a:r>
              <a:rPr lang="en-US" altLang="en-US" sz="2400" dirty="0"/>
              <a:t> </a:t>
            </a:r>
            <a:r>
              <a:rPr lang="hu-HU" altLang="en-US" sz="2400" dirty="0"/>
              <a:t>az iparban is elterjedten használt</a:t>
            </a: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rgbClr val="C00000"/>
                </a:solidFill>
              </a:rPr>
              <a:t>CAD</a:t>
            </a:r>
            <a:r>
              <a:rPr lang="hu-HU" altLang="en-US" sz="2400" dirty="0">
                <a:solidFill>
                  <a:srgbClr val="C00000"/>
                </a:solidFill>
              </a:rPr>
              <a:t> eszközöket és módszereket</a:t>
            </a:r>
            <a:r>
              <a:rPr lang="hu-HU" altLang="en-US" sz="2400" dirty="0"/>
              <a:t>, </a:t>
            </a:r>
          </a:p>
          <a:p>
            <a:pPr lvl="1" eaLnBrk="1" hangingPunct="1"/>
            <a:r>
              <a:rPr lang="hu-HU" altLang="en-US" sz="2400" dirty="0"/>
              <a:t>a </a:t>
            </a:r>
            <a:r>
              <a:rPr lang="hu-HU" altLang="en-US" sz="2400" dirty="0">
                <a:solidFill>
                  <a:srgbClr val="C00000"/>
                </a:solidFill>
              </a:rPr>
              <a:t>félvezető technológia mérés és minősítés módszereit</a:t>
            </a:r>
            <a:r>
              <a:rPr lang="hu-HU" altLang="en-US" sz="2400" dirty="0"/>
              <a:t> és</a:t>
            </a:r>
            <a:endParaRPr lang="en-US" altLang="en-US" sz="2400" dirty="0">
              <a:solidFill>
                <a:srgbClr val="C00000"/>
              </a:solidFill>
            </a:endParaRPr>
          </a:p>
          <a:p>
            <a:pPr lvl="1" eaLnBrk="1" hangingPunct="1"/>
            <a:r>
              <a:rPr lang="hu-HU" altLang="en-US" sz="2400" dirty="0"/>
              <a:t>a </a:t>
            </a:r>
            <a:r>
              <a:rPr lang="hu-HU" altLang="en-US" sz="2400" dirty="0">
                <a:solidFill>
                  <a:srgbClr val="C00000"/>
                </a:solidFill>
              </a:rPr>
              <a:t>t</a:t>
            </a:r>
            <a:r>
              <a:rPr lang="en-US" altLang="en-US" sz="2400" dirty="0" err="1">
                <a:solidFill>
                  <a:srgbClr val="C00000"/>
                </a:solidFill>
              </a:rPr>
              <a:t>ermikus</a:t>
            </a:r>
            <a:r>
              <a:rPr lang="en-US" altLang="en-US" sz="2400" dirty="0">
                <a:solidFill>
                  <a:srgbClr val="C00000"/>
                </a:solidFill>
              </a:rPr>
              <a:t> </a:t>
            </a:r>
            <a:r>
              <a:rPr lang="hu-HU" altLang="en-US" sz="2400" dirty="0">
                <a:solidFill>
                  <a:srgbClr val="C00000"/>
                </a:solidFill>
              </a:rPr>
              <a:t>szimuláció módszereit.</a:t>
            </a:r>
          </a:p>
          <a:p>
            <a:pPr eaLnBrk="1" hangingPunct="1"/>
            <a:r>
              <a:rPr lang="hu-HU" altLang="en-US" dirty="0"/>
              <a:t>Félév során betekintést nyernek </a:t>
            </a:r>
          </a:p>
          <a:p>
            <a:pPr lvl="1" eaLnBrk="1" hangingPunct="1"/>
            <a:r>
              <a:rPr lang="hu-HU" altLang="en-US" sz="2400" dirty="0"/>
              <a:t>a </a:t>
            </a:r>
            <a:r>
              <a:rPr lang="hu-HU" altLang="en-US" sz="2400" dirty="0">
                <a:solidFill>
                  <a:srgbClr val="C00000"/>
                </a:solidFill>
              </a:rPr>
              <a:t>digitális és analóg áramkörtervezésbe,</a:t>
            </a:r>
          </a:p>
          <a:p>
            <a:pPr lvl="1" eaLnBrk="1" hangingPunct="1"/>
            <a:r>
              <a:rPr lang="hu-HU" altLang="en-US" sz="2400" dirty="0"/>
              <a:t>a </a:t>
            </a:r>
            <a:r>
              <a:rPr lang="hu-HU" altLang="en-US" sz="2400" dirty="0">
                <a:solidFill>
                  <a:srgbClr val="C00000"/>
                </a:solidFill>
              </a:rPr>
              <a:t>félvezető</a:t>
            </a:r>
            <a:r>
              <a:rPr lang="en-US" altLang="en-US" sz="2400" dirty="0">
                <a:solidFill>
                  <a:srgbClr val="C00000"/>
                </a:solidFill>
              </a:rPr>
              <a:t>, </a:t>
            </a:r>
            <a:r>
              <a:rPr lang="en-US" altLang="en-US" sz="2400" dirty="0" err="1">
                <a:solidFill>
                  <a:srgbClr val="C00000"/>
                </a:solidFill>
              </a:rPr>
              <a:t>tokozás</a:t>
            </a:r>
            <a:r>
              <a:rPr lang="en-US" altLang="en-US" sz="2400" dirty="0">
                <a:solidFill>
                  <a:srgbClr val="C00000"/>
                </a:solidFill>
              </a:rPr>
              <a:t>, </a:t>
            </a:r>
            <a:r>
              <a:rPr lang="en-US" altLang="en-US" sz="2400" dirty="0" err="1">
                <a:solidFill>
                  <a:srgbClr val="C00000"/>
                </a:solidFill>
              </a:rPr>
              <a:t>anyagvizsgálat</a:t>
            </a:r>
            <a:r>
              <a:rPr lang="hu-HU" altLang="en-US" sz="2400" dirty="0">
                <a:solidFill>
                  <a:srgbClr val="C00000"/>
                </a:solidFill>
              </a:rPr>
              <a:t> </a:t>
            </a:r>
            <a:r>
              <a:rPr lang="hu-HU" altLang="en-US" sz="2400" dirty="0" err="1">
                <a:solidFill>
                  <a:srgbClr val="C00000"/>
                </a:solidFill>
              </a:rPr>
              <a:t>technológiá</a:t>
            </a:r>
            <a:r>
              <a:rPr lang="en-US" altLang="en-US" sz="2400" dirty="0" err="1">
                <a:solidFill>
                  <a:srgbClr val="C00000"/>
                </a:solidFill>
              </a:rPr>
              <a:t>i</a:t>
            </a:r>
            <a:r>
              <a:rPr lang="hu-HU" altLang="en-US" sz="2400" dirty="0" err="1">
                <a:solidFill>
                  <a:srgbClr val="C00000"/>
                </a:solidFill>
              </a:rPr>
              <a:t>ba</a:t>
            </a:r>
            <a:r>
              <a:rPr lang="hu-HU" altLang="en-US" sz="2400" dirty="0">
                <a:solidFill>
                  <a:srgbClr val="C00000"/>
                </a:solidFill>
              </a:rPr>
              <a:t> </a:t>
            </a:r>
            <a:r>
              <a:rPr lang="hu-HU" altLang="en-US" sz="2400" dirty="0"/>
              <a:t>és a</a:t>
            </a:r>
            <a:br>
              <a:rPr lang="hu-HU" altLang="en-US" sz="2400" dirty="0"/>
            </a:br>
            <a:r>
              <a:rPr lang="hu-HU" altLang="en-US" sz="2400" dirty="0" err="1">
                <a:solidFill>
                  <a:srgbClr val="C00000"/>
                </a:solidFill>
              </a:rPr>
              <a:t>reverse-engineering</a:t>
            </a:r>
            <a:r>
              <a:rPr lang="hu-HU" altLang="en-US" sz="2400" dirty="0">
                <a:solidFill>
                  <a:srgbClr val="C00000"/>
                </a:solidFill>
              </a:rPr>
              <a:t> </a:t>
            </a:r>
            <a:r>
              <a:rPr lang="hu-HU" altLang="en-US" sz="2400" dirty="0">
                <a:solidFill>
                  <a:srgbClr val="C00000"/>
                </a:solidFill>
                <a:sym typeface="Wingdings" panose="05000000000000000000" pitchFamily="2" charset="2"/>
              </a:rPr>
              <a:t> </a:t>
            </a:r>
            <a:r>
              <a:rPr lang="hu-HU" altLang="en-US" sz="2400" dirty="0"/>
              <a:t>módszereibe </a:t>
            </a:r>
            <a:r>
              <a:rPr lang="en-US" altLang="en-US" sz="2400" dirty="0"/>
              <a:t>,</a:t>
            </a:r>
          </a:p>
          <a:p>
            <a:pPr lvl="1" eaLnBrk="1" hangingPunct="1"/>
            <a:r>
              <a:rPr lang="en-US" altLang="en-US" sz="2400" dirty="0" err="1"/>
              <a:t>valamint</a:t>
            </a:r>
            <a:r>
              <a:rPr lang="en-US" altLang="en-US" sz="2400" dirty="0"/>
              <a:t> a </a:t>
            </a:r>
            <a:r>
              <a:rPr lang="en-US" altLang="en-US" sz="2400" dirty="0" err="1">
                <a:solidFill>
                  <a:srgbClr val="C00000"/>
                </a:solidFill>
              </a:rPr>
              <a:t>termikus</a:t>
            </a:r>
            <a:r>
              <a:rPr lang="en-US" altLang="en-US" sz="2400" dirty="0">
                <a:solidFill>
                  <a:srgbClr val="C00000"/>
                </a:solidFill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</a:rPr>
              <a:t>kérdések</a:t>
            </a:r>
            <a:r>
              <a:rPr lang="en-US" altLang="en-US" sz="2400" dirty="0">
                <a:solidFill>
                  <a:srgbClr val="C00000"/>
                </a:solidFill>
              </a:rPr>
              <a:t> </a:t>
            </a:r>
            <a:r>
              <a:rPr lang="en-US" altLang="en-US" sz="2400" dirty="0" err="1"/>
              <a:t>fontosságába</a:t>
            </a:r>
            <a:r>
              <a:rPr lang="en-US" altLang="en-US" sz="2400" dirty="0"/>
              <a:t>.</a:t>
            </a:r>
            <a:endParaRPr lang="hu-HU" altLang="en-US" sz="2400" dirty="0"/>
          </a:p>
          <a:p>
            <a:pPr eaLnBrk="1" hangingPunct="1"/>
            <a:r>
              <a:rPr lang="hu-HU" altLang="en-US" b="1" dirty="0"/>
              <a:t>Alkalmazásképes</a:t>
            </a:r>
            <a:r>
              <a:rPr lang="hu-HU" altLang="en-US" dirty="0"/>
              <a:t> tudás kialakítása a fő cél</a:t>
            </a:r>
            <a:r>
              <a:rPr lang="en-US" altLang="en-US" dirty="0"/>
              <a:t>…</a:t>
            </a:r>
            <a:endParaRPr lang="hu-HU" altLang="en-US" dirty="0"/>
          </a:p>
          <a:p>
            <a:pPr lvl="1"/>
            <a:r>
              <a:rPr lang="hu-HU" altLang="en-US" dirty="0"/>
              <a:t>Amilyen eszközöket használni fogunk, azokkal munkájuk során később szinte biztosan találkozni fognak!</a:t>
            </a:r>
            <a:endParaRPr lang="en-US" altLang="en-US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</a:t>
            </a:fld>
            <a:endParaRPr lang="en-US" altLang="hu-HU" dirty="0"/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/>
              <a:t>Laborgyakorlatok célja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76742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https://lh3.googleusercontent.com/--kms2FutHhs/VjBTPLSSI9I/AAAAAAAAxL4/UVN_Hcigy9c/w600/current-mirror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55"/>
          <a:stretch/>
        </p:blipFill>
        <p:spPr bwMode="auto">
          <a:xfrm>
            <a:off x="4522790" y="1736725"/>
            <a:ext cx="456315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Rectangle 3"/>
          <p:cNvSpPr>
            <a:spLocks noGrp="1" noChangeArrowheads="1"/>
          </p:cNvSpPr>
          <p:nvPr>
            <p:ph idx="1"/>
          </p:nvPr>
        </p:nvSpPr>
        <p:spPr>
          <a:xfrm>
            <a:off x="187325" y="1225550"/>
            <a:ext cx="8834438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D5262B"/>
                </a:solidFill>
              </a:rPr>
              <a:t>Layout:</a:t>
            </a:r>
            <a:r>
              <a:rPr lang="en-US" altLang="en-US" dirty="0"/>
              <a:t> </a:t>
            </a:r>
            <a:r>
              <a:rPr lang="hu-HU" altLang="en-US" dirty="0"/>
              <a:t>az integrált áramkör gyártásához szükséges maszkok tervrajza</a:t>
            </a:r>
            <a:endParaRPr lang="en-US" altLang="en-US" dirty="0"/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/>
              <a:t>Alapfogalmak</a:t>
            </a:r>
            <a:endParaRPr lang="en-US" altLang="en-US"/>
          </a:p>
        </p:txBody>
      </p:sp>
      <p:pic>
        <p:nvPicPr>
          <p:cNvPr id="52231" name="Picture 5" descr="XSTDC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9" y="2840038"/>
            <a:ext cx="5000625" cy="346551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2" name="Text Box 6"/>
          <p:cNvSpPr txBox="1">
            <a:spLocks noChangeArrowheads="1"/>
          </p:cNvSpPr>
          <p:nvPr/>
        </p:nvSpPr>
        <p:spPr bwMode="auto">
          <a:xfrm>
            <a:off x="242064" y="5819775"/>
            <a:ext cx="4645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1600">
                <a:solidFill>
                  <a:schemeClr val="bg1"/>
                </a:solidFill>
              </a:rPr>
              <a:t>LSI áramkör terve, képernyőn</a:t>
            </a:r>
          </a:p>
        </p:txBody>
      </p:sp>
      <p:sp>
        <p:nvSpPr>
          <p:cNvPr id="52233" name="Text Box 7"/>
          <p:cNvSpPr txBox="1">
            <a:spLocks noChangeArrowheads="1"/>
          </p:cNvSpPr>
          <p:nvPr/>
        </p:nvSpPr>
        <p:spPr bwMode="auto">
          <a:xfrm>
            <a:off x="5533960" y="6268976"/>
            <a:ext cx="3573464" cy="31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hu-HU" altLang="en-US" sz="1400" dirty="0">
                <a:solidFill>
                  <a:schemeClr val="tx1"/>
                </a:solidFill>
                <a:latin typeface="+mn-lt"/>
              </a:rPr>
              <a:t>uA741 erősítő áramkör </a:t>
            </a:r>
            <a:r>
              <a:rPr lang="en-GB" altLang="en-US" sz="1400" dirty="0" err="1">
                <a:solidFill>
                  <a:schemeClr val="tx1"/>
                </a:solidFill>
                <a:latin typeface="+mn-lt"/>
              </a:rPr>
              <a:t>fénymikroszkóp</a:t>
            </a:r>
            <a:r>
              <a:rPr lang="hu-HU" altLang="en-US" sz="1400" dirty="0">
                <a:solidFill>
                  <a:schemeClr val="tx1"/>
                </a:solidFill>
                <a:latin typeface="+mn-lt"/>
              </a:rPr>
              <a:t>ós képe</a:t>
            </a:r>
            <a:endParaRPr lang="en-GB" altLang="en-US" sz="14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254254" y="2178052"/>
            <a:ext cx="5279706" cy="2571937"/>
            <a:chOff x="254254" y="2178050"/>
            <a:chExt cx="5279706" cy="2571937"/>
          </a:xfrm>
        </p:grpSpPr>
        <p:grpSp>
          <p:nvGrpSpPr>
            <p:cNvPr id="3" name="Csoportba foglalás 2"/>
            <p:cNvGrpSpPr/>
            <p:nvPr/>
          </p:nvGrpSpPr>
          <p:grpSpPr>
            <a:xfrm>
              <a:off x="254254" y="2295525"/>
              <a:ext cx="4159250" cy="2454462"/>
              <a:chOff x="254254" y="2295525"/>
              <a:chExt cx="4159250" cy="2454462"/>
            </a:xfrm>
          </p:grpSpPr>
          <p:sp>
            <p:nvSpPr>
              <p:cNvPr id="52242" name="Rectangle 8"/>
              <p:cNvSpPr>
                <a:spLocks noChangeArrowheads="1"/>
              </p:cNvSpPr>
              <p:nvPr/>
            </p:nvSpPr>
            <p:spPr bwMode="auto">
              <a:xfrm>
                <a:off x="699770" y="4396044"/>
                <a:ext cx="3713734" cy="353943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15875" algn="ctr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>
                <a:lvl1pPr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hu-HU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243" name="Text Box 9"/>
              <p:cNvSpPr txBox="1">
                <a:spLocks noChangeArrowheads="1"/>
              </p:cNvSpPr>
              <p:nvPr/>
            </p:nvSpPr>
            <p:spPr bwMode="auto">
              <a:xfrm>
                <a:off x="254254" y="2295525"/>
                <a:ext cx="305435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GB" altLang="en-US" sz="1600" dirty="0">
                    <a:solidFill>
                      <a:schemeClr val="tx1"/>
                    </a:solidFill>
                  </a:rPr>
                  <a:t>Circuit CORE</a:t>
                </a:r>
              </a:p>
            </p:txBody>
          </p:sp>
          <p:sp>
            <p:nvSpPr>
              <p:cNvPr id="52244" name="Line 10"/>
              <p:cNvSpPr>
                <a:spLocks noChangeShapeType="1"/>
              </p:cNvSpPr>
              <p:nvPr/>
            </p:nvSpPr>
            <p:spPr bwMode="auto">
              <a:xfrm>
                <a:off x="1308354" y="2619375"/>
                <a:ext cx="390525" cy="1847850"/>
              </a:xfrm>
              <a:prstGeom prst="line">
                <a:avLst/>
              </a:prstGeom>
              <a:noFill/>
              <a:ln w="38100">
                <a:solidFill>
                  <a:srgbClr val="D5262B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" name="Csoportba foglalás 5"/>
            <p:cNvGrpSpPr/>
            <p:nvPr/>
          </p:nvGrpSpPr>
          <p:grpSpPr>
            <a:xfrm>
              <a:off x="2116501" y="2178050"/>
              <a:ext cx="3417459" cy="927100"/>
              <a:chOff x="2116501" y="2178050"/>
              <a:chExt cx="3417459" cy="927100"/>
            </a:xfrm>
          </p:grpSpPr>
          <p:sp>
            <p:nvSpPr>
              <p:cNvPr id="52237" name="Text Box 12"/>
              <p:cNvSpPr txBox="1">
                <a:spLocks noChangeArrowheads="1"/>
              </p:cNvSpPr>
              <p:nvPr/>
            </p:nvSpPr>
            <p:spPr bwMode="auto">
              <a:xfrm>
                <a:off x="2116501" y="2178050"/>
                <a:ext cx="2014082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GB" altLang="en-US" sz="1600" dirty="0">
                    <a:solidFill>
                      <a:schemeClr val="tx1"/>
                    </a:solidFill>
                  </a:rPr>
                  <a:t>Bonding PAD</a:t>
                </a:r>
              </a:p>
            </p:txBody>
          </p:sp>
          <p:sp>
            <p:nvSpPr>
              <p:cNvPr id="52239" name="Line 13"/>
              <p:cNvSpPr>
                <a:spLocks noChangeShapeType="1"/>
              </p:cNvSpPr>
              <p:nvPr/>
            </p:nvSpPr>
            <p:spPr bwMode="auto">
              <a:xfrm>
                <a:off x="3499782" y="2390774"/>
                <a:ext cx="1242906" cy="238125"/>
              </a:xfrm>
              <a:prstGeom prst="line">
                <a:avLst/>
              </a:prstGeom>
              <a:noFill/>
              <a:ln w="28575">
                <a:solidFill>
                  <a:srgbClr val="D5262B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240" name="Line 14"/>
              <p:cNvSpPr>
                <a:spLocks noChangeShapeType="1"/>
              </p:cNvSpPr>
              <p:nvPr/>
            </p:nvSpPr>
            <p:spPr bwMode="auto">
              <a:xfrm>
                <a:off x="3518994" y="2390775"/>
                <a:ext cx="2014966" cy="142875"/>
              </a:xfrm>
              <a:prstGeom prst="line">
                <a:avLst/>
              </a:prstGeom>
              <a:noFill/>
              <a:ln w="28575">
                <a:solidFill>
                  <a:srgbClr val="D5262B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241" name="Line 15"/>
              <p:cNvSpPr>
                <a:spLocks noChangeShapeType="1"/>
              </p:cNvSpPr>
              <p:nvPr/>
            </p:nvSpPr>
            <p:spPr bwMode="auto">
              <a:xfrm>
                <a:off x="3518994" y="2371725"/>
                <a:ext cx="182516" cy="733425"/>
              </a:xfrm>
              <a:prstGeom prst="line">
                <a:avLst/>
              </a:prstGeom>
              <a:noFill/>
              <a:ln w="28575">
                <a:solidFill>
                  <a:srgbClr val="D5262B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60</a:t>
            </a:fld>
            <a:endParaRPr lang="en-US" alt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41300" y="1330327"/>
          <a:ext cx="3221038" cy="320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Photo Editor Photo" r:id="rId4" imgW="2790476" imgH="2781688" progId="MSPhotoEd.3">
                  <p:embed/>
                </p:oleObj>
              </mc:Choice>
              <mc:Fallback>
                <p:oleObj name="Photo Editor Photo" r:id="rId4" imgW="2790476" imgH="2781688" progId="MSPhotoEd.3">
                  <p:embed/>
                  <p:pic>
                    <p:nvPicPr>
                      <p:cNvPr id="1024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1330327"/>
                        <a:ext cx="3221038" cy="320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/>
              <a:t>Tokozás – ma nagy kihívás</a:t>
            </a:r>
            <a:endParaRPr lang="en-US" altLang="en-US" dirty="0"/>
          </a:p>
        </p:txBody>
      </p:sp>
      <p:pic>
        <p:nvPicPr>
          <p:cNvPr id="471044" name="Picture 4" descr="chip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657" y="3220864"/>
            <a:ext cx="2790825" cy="2800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577984" y="815306"/>
            <a:ext cx="2686050" cy="3032125"/>
            <a:chOff x="3876" y="652"/>
            <a:chExt cx="1692" cy="1910"/>
          </a:xfrm>
        </p:grpSpPr>
        <p:graphicFrame>
          <p:nvGraphicFramePr>
            <p:cNvPr id="10243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6972264"/>
                </p:ext>
              </p:extLst>
            </p:nvPr>
          </p:nvGraphicFramePr>
          <p:xfrm>
            <a:off x="3876" y="652"/>
            <a:ext cx="1692" cy="1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7" name="Photo Editor Photo" r:id="rId7" imgW="3809524" imgH="3952381" progId="MSPhotoEd.3">
                    <p:embed/>
                  </p:oleObj>
                </mc:Choice>
                <mc:Fallback>
                  <p:oleObj name="Photo Editor Photo" r:id="rId7" imgW="3809524" imgH="3952381" progId="MSPhotoEd.3">
                    <p:embed/>
                    <p:pic>
                      <p:nvPicPr>
                        <p:cNvPr id="10243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6" y="652"/>
                          <a:ext cx="1692" cy="1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51" name="Text Box 7"/>
            <p:cNvSpPr txBox="1">
              <a:spLocks noChangeArrowheads="1"/>
            </p:cNvSpPr>
            <p:nvPr/>
          </p:nvSpPr>
          <p:spPr bwMode="auto">
            <a:xfrm>
              <a:off x="4143" y="2390"/>
              <a:ext cx="122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hu-HU" altLang="en-US" sz="1400" dirty="0" err="1">
                  <a:solidFill>
                    <a:schemeClr val="tx1"/>
                  </a:solidFill>
                </a:rPr>
                <a:t>Bondoló</a:t>
              </a:r>
              <a:r>
                <a:rPr lang="hu-HU" altLang="en-US" sz="1400" dirty="0">
                  <a:solidFill>
                    <a:schemeClr val="tx1"/>
                  </a:solidFill>
                </a:rPr>
                <a:t> automata</a:t>
              </a:r>
              <a:endParaRPr lang="en-US" alt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471048" name="Text Box 8"/>
          <p:cNvSpPr txBox="1">
            <a:spLocks noChangeArrowheads="1"/>
          </p:cNvSpPr>
          <p:nvPr/>
        </p:nvSpPr>
        <p:spPr bwMode="auto">
          <a:xfrm>
            <a:off x="4988033" y="3923240"/>
            <a:ext cx="4155969" cy="260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hu-HU" altLang="en-US" sz="2200" b="1" dirty="0">
                <a:solidFill>
                  <a:srgbClr val="C00000"/>
                </a:solidFill>
                <a:latin typeface="+mn-lt"/>
              </a:rPr>
              <a:t>Kihívások</a:t>
            </a:r>
            <a:r>
              <a:rPr lang="hu-HU" altLang="en-US" sz="2200" b="1" dirty="0">
                <a:solidFill>
                  <a:srgbClr val="D5262B"/>
                </a:solidFill>
                <a:latin typeface="+mn-lt"/>
              </a:rPr>
              <a:t>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altLang="en-US" sz="2200" b="1" dirty="0">
                <a:solidFill>
                  <a:srgbClr val="C00000"/>
                </a:solidFill>
                <a:latin typeface="+mn-lt"/>
              </a:rPr>
              <a:t>nagyszámú kivezetés szám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altLang="en-US" sz="2200" b="1" dirty="0">
                <a:solidFill>
                  <a:srgbClr val="C00000"/>
                </a:solidFill>
                <a:latin typeface="+mn-lt"/>
              </a:rPr>
              <a:t>egyre finomabb osztásköz/</a:t>
            </a:r>
            <a:r>
              <a:rPr lang="hu-HU" altLang="en-US" sz="2200" b="1" dirty="0" err="1">
                <a:solidFill>
                  <a:srgbClr val="C00000"/>
                </a:solidFill>
                <a:latin typeface="+mn-lt"/>
              </a:rPr>
              <a:t>pitch</a:t>
            </a:r>
            <a:endParaRPr lang="hu-HU" altLang="en-US" sz="2200" b="1" dirty="0">
              <a:solidFill>
                <a:srgbClr val="C00000"/>
              </a:solidFill>
              <a:latin typeface="+mn-lt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altLang="en-US" sz="2200" b="1" dirty="0">
                <a:solidFill>
                  <a:srgbClr val="C00000"/>
                </a:solidFill>
                <a:latin typeface="+mn-lt"/>
              </a:rPr>
              <a:t>nagyfrekvenciás tulajdonságok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altLang="en-US" sz="2200" b="1" dirty="0">
                <a:solidFill>
                  <a:srgbClr val="C00000"/>
                </a:solidFill>
                <a:latin typeface="+mn-lt"/>
              </a:rPr>
              <a:t>hőelvezetés a környezet felé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C00000"/>
                </a:solidFill>
                <a:latin typeface="+mn-lt"/>
              </a:rPr>
              <a:t>3D </a:t>
            </a:r>
            <a:r>
              <a:rPr lang="hu-HU" altLang="en-US" sz="2200" b="1" dirty="0">
                <a:solidFill>
                  <a:srgbClr val="C00000"/>
                </a:solidFill>
                <a:latin typeface="+mn-lt"/>
              </a:rPr>
              <a:t>/ heterogén– (rendszer)integráció</a:t>
            </a:r>
            <a:endParaRPr lang="en-US" altLang="en-US" sz="2200" b="1" i="1" dirty="0">
              <a:latin typeface="+mn-lt"/>
            </a:endParaRP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61</a:t>
            </a:fld>
            <a:endParaRPr lang="en-US" alt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Modern tokozás – Fan-out </a:t>
            </a:r>
            <a:r>
              <a:rPr lang="hu-HU" dirty="0" err="1"/>
              <a:t>packaging</a:t>
            </a:r>
            <a:r>
              <a:rPr lang="hu-HU" dirty="0"/>
              <a:t> </a:t>
            </a:r>
            <a:endParaRPr lang="en-US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6" r="41967"/>
          <a:stretch/>
        </p:blipFill>
        <p:spPr>
          <a:xfrm>
            <a:off x="94732" y="1214350"/>
            <a:ext cx="6771363" cy="32436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4" t="19249" b="-1"/>
          <a:stretch/>
        </p:blipFill>
        <p:spPr>
          <a:xfrm>
            <a:off x="4242088" y="2818153"/>
            <a:ext cx="4788132" cy="32074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églalap 11"/>
          <p:cNvSpPr/>
          <p:nvPr/>
        </p:nvSpPr>
        <p:spPr>
          <a:xfrm>
            <a:off x="922338" y="6174728"/>
            <a:ext cx="8221662" cy="27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i="1" dirty="0">
                <a:solidFill>
                  <a:schemeClr val="bg1">
                    <a:lumMod val="50000"/>
                  </a:schemeClr>
                </a:solidFill>
              </a:rPr>
              <a:t>http://anysilicon.com/wp-content/uploads/2016/02/Semicondcutor-packaging-history.jpg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62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253421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Modern tokozás – 2.5D, 3D és heterogén integráció</a:t>
            </a:r>
            <a:endParaRPr lang="en-US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63</a:t>
            </a:fld>
            <a:endParaRPr lang="en-US" alt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2A6D65D-17B6-4CC2-8115-4F8D123C0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1294"/>
            <a:ext cx="9144000" cy="3395412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E71F4A6E-ADEC-44E5-B5BF-0D427115FD1C}"/>
              </a:ext>
            </a:extLst>
          </p:cNvPr>
          <p:cNvSpPr/>
          <p:nvPr/>
        </p:nvSpPr>
        <p:spPr>
          <a:xfrm>
            <a:off x="180490" y="6171590"/>
            <a:ext cx="8260915" cy="27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>
                    <a:lumMod val="65000"/>
                  </a:schemeClr>
                </a:solidFill>
              </a:rPr>
              <a:t>Forrás: https://semiengineering.com/more-than-moore-reality-check/</a:t>
            </a:r>
          </a:p>
        </p:txBody>
      </p:sp>
    </p:spTree>
    <p:extLst>
      <p:ext uri="{BB962C8B-B14F-4D97-AF65-F5344CB8AC3E}">
        <p14:creationId xmlns:p14="http://schemas.microsoft.com/office/powerpoint/2010/main" val="11907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chipscalereview.com/issues/0104/images/f8_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5" y="1692255"/>
            <a:ext cx="4141606" cy="434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Modern tokozás – 3D integráció</a:t>
            </a:r>
            <a:endParaRPr lang="en-US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8192" y="1546880"/>
            <a:ext cx="4827058" cy="167681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442" y="3397414"/>
            <a:ext cx="3620558" cy="2872896"/>
          </a:xfrm>
          <a:prstGeom prst="rect">
            <a:avLst/>
          </a:prstGeom>
        </p:spPr>
      </p:pic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64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177838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65</a:t>
            </a:fld>
            <a:endParaRPr lang="en-US" altLang="hu-HU" dirty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Chiplet</a:t>
            </a:r>
            <a:r>
              <a:rPr lang="hu-HU" dirty="0"/>
              <a:t> alapú heterogén rendszerintegráció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5" y="4610371"/>
            <a:ext cx="4819048" cy="1704762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344861" y="6381637"/>
            <a:ext cx="2278188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i="1" dirty="0">
                <a:solidFill>
                  <a:schemeClr val="bg1">
                    <a:lumMod val="50000"/>
                  </a:schemeClr>
                </a:solidFill>
              </a:rPr>
              <a:t>LIP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INCON architecture, TSMC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88" y="1487764"/>
            <a:ext cx="3001106" cy="2621538"/>
          </a:xfrm>
          <a:prstGeom prst="rect">
            <a:avLst/>
          </a:prstGeom>
        </p:spPr>
      </p:pic>
      <p:grpSp>
        <p:nvGrpSpPr>
          <p:cNvPr id="18" name="Csoportba foglalás 17"/>
          <p:cNvGrpSpPr/>
          <p:nvPr/>
        </p:nvGrpSpPr>
        <p:grpSpPr>
          <a:xfrm>
            <a:off x="3747838" y="1146684"/>
            <a:ext cx="5347989" cy="3805712"/>
            <a:chOff x="3747836" y="1110108"/>
            <a:chExt cx="5347989" cy="3805712"/>
          </a:xfrm>
        </p:grpSpPr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7836" y="1110108"/>
              <a:ext cx="5347988" cy="2986582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 noChangeAspect="1"/>
            </p:cNvPicPr>
            <p:nvPr/>
          </p:nvPicPr>
          <p:blipFill rotWithShape="1">
            <a:blip r:embed="rId6"/>
            <a:srcRect t="17871"/>
            <a:stretch/>
          </p:blipFill>
          <p:spPr>
            <a:xfrm>
              <a:off x="3747836" y="4096690"/>
              <a:ext cx="5347989" cy="819130"/>
            </a:xfrm>
            <a:prstGeom prst="rect">
              <a:avLst/>
            </a:prstGeom>
          </p:spPr>
        </p:pic>
      </p:grpSp>
      <p:sp>
        <p:nvSpPr>
          <p:cNvPr id="17" name="Téglalap 16"/>
          <p:cNvSpPr/>
          <p:nvPr/>
        </p:nvSpPr>
        <p:spPr>
          <a:xfrm>
            <a:off x="213527" y="3883969"/>
            <a:ext cx="585417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i="1" dirty="0" err="1">
                <a:solidFill>
                  <a:schemeClr val="bg1">
                    <a:lumMod val="50000"/>
                  </a:schemeClr>
                </a:solidFill>
              </a:rPr>
              <a:t>zGlue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8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tel+Previews+New+Hybrid+CPU+Architecture+with+Foveros+3D+Packag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75" y="1265238"/>
            <a:ext cx="8783638" cy="4940300"/>
          </a:xfrm>
        </p:spPr>
      </p:pic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66</a:t>
            </a:fld>
            <a:endParaRPr lang="en-US" altLang="hu-HU" dirty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Chiplet</a:t>
            </a:r>
            <a:r>
              <a:rPr lang="hu-HU" dirty="0"/>
              <a:t> alapú heterogén rendszerintegráció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72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6BFDB57F-BB51-465F-9480-77E8E1AF3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Az elkövetkező évek nagy kérdése…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81DCDC7D-0A9D-4281-A2E3-888A7020F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60D3107-1335-4438-883A-C1EBFAED72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67</a:t>
            </a:fld>
            <a:endParaRPr lang="en-US" altLang="hu-HU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D38AD123-D954-4F95-98E3-1860A1181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SoC</a:t>
            </a:r>
            <a:r>
              <a:rPr lang="hu-HU" dirty="0"/>
              <a:t> </a:t>
            </a:r>
            <a:r>
              <a:rPr lang="hu-HU" dirty="0" err="1"/>
              <a:t>vs</a:t>
            </a:r>
            <a:r>
              <a:rPr lang="hu-HU" dirty="0"/>
              <a:t> </a:t>
            </a:r>
            <a:r>
              <a:rPr lang="hu-HU" dirty="0" err="1"/>
              <a:t>Chiplet</a:t>
            </a:r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F3098692-4D13-4AA6-8CE5-1FE28D966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14" y="1725794"/>
            <a:ext cx="7619572" cy="4283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D83C5E66-98F6-4C3D-BC20-D45D6665B5D5}"/>
              </a:ext>
            </a:extLst>
          </p:cNvPr>
          <p:cNvSpPr/>
          <p:nvPr/>
        </p:nvSpPr>
        <p:spPr>
          <a:xfrm>
            <a:off x="557408" y="6030384"/>
            <a:ext cx="7809978" cy="22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50" i="1" dirty="0">
                <a:solidFill>
                  <a:schemeClr val="bg1">
                    <a:lumMod val="65000"/>
                  </a:schemeClr>
                </a:solidFill>
              </a:rPr>
              <a:t>Forrás: https://wccftech.com/intel-and-amd-x86-mobility-cpus-destroy-apples-m1-in-cinebench-r23-benchmark-results/</a:t>
            </a:r>
          </a:p>
        </p:txBody>
      </p:sp>
    </p:spTree>
    <p:extLst>
      <p:ext uri="{BB962C8B-B14F-4D97-AF65-F5344CB8AC3E}">
        <p14:creationId xmlns:p14="http://schemas.microsoft.com/office/powerpoint/2010/main" val="2062299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6BFDB57F-BB51-465F-9480-77E8E1AF3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Az elkövetkező évek nagy kérdése…</a:t>
            </a:r>
          </a:p>
          <a:p>
            <a:pPr lvl="1"/>
            <a:r>
              <a:rPr lang="hu-HU" dirty="0"/>
              <a:t>Heterogén integráció vagy „óriási” rendszerchip eszközök?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81DCDC7D-0A9D-4281-A2E3-888A7020F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60D3107-1335-4438-883A-C1EBFAED72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68</a:t>
            </a:fld>
            <a:endParaRPr lang="en-US" altLang="hu-HU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D38AD123-D954-4F95-98E3-1860A1181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SoC</a:t>
            </a:r>
            <a:r>
              <a:rPr lang="hu-HU" dirty="0"/>
              <a:t> </a:t>
            </a:r>
            <a:r>
              <a:rPr lang="hu-HU" dirty="0" err="1"/>
              <a:t>vs</a:t>
            </a:r>
            <a:r>
              <a:rPr lang="hu-HU" dirty="0"/>
              <a:t> </a:t>
            </a:r>
            <a:r>
              <a:rPr lang="hu-HU" dirty="0" err="1"/>
              <a:t>Chiplet</a:t>
            </a:r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336373D-E994-4C84-900C-B84120B3C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619" y="2008685"/>
            <a:ext cx="6266762" cy="41755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DB54800F-DEBD-404B-86DF-2520B63A5AB7}"/>
              </a:ext>
            </a:extLst>
          </p:cNvPr>
          <p:cNvSpPr/>
          <p:nvPr/>
        </p:nvSpPr>
        <p:spPr>
          <a:xfrm>
            <a:off x="1438619" y="6280438"/>
            <a:ext cx="6266762" cy="27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>
                    <a:lumMod val="65000"/>
                  </a:schemeClr>
                </a:solidFill>
              </a:rPr>
              <a:t>Forrás: https://www.trustedreviews.com/news/intel-vs-apple-silicon-4099642</a:t>
            </a:r>
          </a:p>
        </p:txBody>
      </p:sp>
    </p:spTree>
    <p:extLst>
      <p:ext uri="{BB962C8B-B14F-4D97-AF65-F5344CB8AC3E}">
        <p14:creationId xmlns:p14="http://schemas.microsoft.com/office/powerpoint/2010/main" val="24632381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80488" y="1178723"/>
            <a:ext cx="8784000" cy="5258654"/>
          </a:xfrm>
        </p:spPr>
        <p:txBody>
          <a:bodyPr>
            <a:normAutofit lnSpcReduction="10000"/>
          </a:bodyPr>
          <a:lstStyle/>
          <a:p>
            <a:r>
              <a:rPr lang="hu-HU" dirty="0">
                <a:solidFill>
                  <a:srgbClr val="C00000"/>
                </a:solidFill>
              </a:rPr>
              <a:t>Analóg áramkörök </a:t>
            </a:r>
            <a:r>
              <a:rPr lang="hu-HU" dirty="0"/>
              <a:t>(erősítők, szűrők, analóg-digitális átalakítók, stb. tervezése) tervezése,</a:t>
            </a:r>
          </a:p>
          <a:p>
            <a:r>
              <a:rPr lang="hu-HU" dirty="0">
                <a:solidFill>
                  <a:srgbClr val="C00000"/>
                </a:solidFill>
              </a:rPr>
              <a:t>RF áramkörök </a:t>
            </a:r>
            <a:r>
              <a:rPr lang="hu-HU" dirty="0"/>
              <a:t>(oszcillátorok, LNA/PA erősítők, modulátor/</a:t>
            </a:r>
            <a:r>
              <a:rPr lang="hu-HU" dirty="0" err="1"/>
              <a:t>demodulátor</a:t>
            </a:r>
            <a:r>
              <a:rPr lang="hu-HU" dirty="0"/>
              <a:t> áramkörök, fázisdetektorok, frekvenciaosztók, stb.) tervezése,</a:t>
            </a:r>
          </a:p>
          <a:p>
            <a:r>
              <a:rPr lang="hu-HU" dirty="0">
                <a:solidFill>
                  <a:srgbClr val="C00000"/>
                </a:solidFill>
              </a:rPr>
              <a:t>Digitális áramkörök </a:t>
            </a:r>
            <a:r>
              <a:rPr lang="hu-HU" dirty="0"/>
              <a:t>(CPU, GPU magok, neurális hálózatok, aritmetikai áramkörök, </a:t>
            </a:r>
            <a:r>
              <a:rPr lang="hu-HU" dirty="0" err="1"/>
              <a:t>kóder</a:t>
            </a:r>
            <a:r>
              <a:rPr lang="hu-HU" dirty="0"/>
              <a:t>/dekóder, stb.) tervezése,</a:t>
            </a:r>
          </a:p>
          <a:p>
            <a:r>
              <a:rPr lang="hu-HU" dirty="0"/>
              <a:t>Áramkörök </a:t>
            </a:r>
            <a:r>
              <a:rPr lang="hu-HU" dirty="0">
                <a:solidFill>
                  <a:srgbClr val="C00000"/>
                </a:solidFill>
              </a:rPr>
              <a:t>tesztelése</a:t>
            </a:r>
            <a:r>
              <a:rPr lang="hu-HU" dirty="0"/>
              <a:t> (pl.: digitális áramkörök esetén funkcionális verifikáció),</a:t>
            </a:r>
          </a:p>
          <a:p>
            <a:r>
              <a:rPr lang="hu-HU" dirty="0">
                <a:solidFill>
                  <a:srgbClr val="C00000"/>
                </a:solidFill>
              </a:rPr>
              <a:t>Rendszerchip eszközök </a:t>
            </a:r>
            <a:r>
              <a:rPr lang="hu-HU" dirty="0"/>
              <a:t>(</a:t>
            </a:r>
            <a:r>
              <a:rPr lang="hu-HU" dirty="0" err="1"/>
              <a:t>SoC</a:t>
            </a:r>
            <a:r>
              <a:rPr lang="hu-HU" dirty="0"/>
              <a:t>), analóg-digitális (mixed-</a:t>
            </a:r>
            <a:r>
              <a:rPr lang="hu-HU" dirty="0" err="1"/>
              <a:t>signal</a:t>
            </a:r>
            <a:r>
              <a:rPr lang="hu-HU" dirty="0"/>
              <a:t>) áramkörök tervezése,</a:t>
            </a:r>
          </a:p>
          <a:p>
            <a:r>
              <a:rPr lang="hu-HU" dirty="0" err="1">
                <a:solidFill>
                  <a:srgbClr val="C00000"/>
                </a:solidFill>
              </a:rPr>
              <a:t>Chiplet</a:t>
            </a:r>
            <a:r>
              <a:rPr lang="hu-HU" dirty="0">
                <a:solidFill>
                  <a:srgbClr val="C00000"/>
                </a:solidFill>
              </a:rPr>
              <a:t> alapú </a:t>
            </a:r>
            <a:r>
              <a:rPr lang="hu-HU" dirty="0"/>
              <a:t>rendszerek tervezése,</a:t>
            </a:r>
          </a:p>
          <a:p>
            <a:r>
              <a:rPr lang="hu-HU" dirty="0"/>
              <a:t>Modern </a:t>
            </a:r>
            <a:r>
              <a:rPr lang="hu-HU" dirty="0">
                <a:solidFill>
                  <a:srgbClr val="C00000"/>
                </a:solidFill>
              </a:rPr>
              <a:t>tokozások</a:t>
            </a:r>
            <a:r>
              <a:rPr lang="hu-HU" dirty="0"/>
              <a:t> (aktív szilícium </a:t>
            </a:r>
            <a:r>
              <a:rPr lang="hu-HU" dirty="0" err="1"/>
              <a:t>interposer</a:t>
            </a:r>
            <a:r>
              <a:rPr lang="hu-HU" dirty="0"/>
              <a:t>, stb.) tervezése,</a:t>
            </a:r>
          </a:p>
          <a:p>
            <a:r>
              <a:rPr lang="hu-HU" dirty="0">
                <a:solidFill>
                  <a:srgbClr val="C00000"/>
                </a:solidFill>
              </a:rPr>
              <a:t>Standard cellák </a:t>
            </a:r>
            <a:r>
              <a:rPr lang="hu-HU" dirty="0"/>
              <a:t>(analóg/digitális) és alapáramkörök tervezése (PDK)</a:t>
            </a:r>
          </a:p>
          <a:p>
            <a:endParaRPr lang="en-US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Dr. Bognár György, Dr. </a:t>
            </a:r>
            <a:r>
              <a:rPr lang="en-US" dirty="0" err="1"/>
              <a:t>Poppe</a:t>
            </a:r>
            <a:r>
              <a:rPr lang="en-US" dirty="0"/>
              <a:t> </a:t>
            </a:r>
            <a:r>
              <a:rPr lang="en-US" dirty="0" err="1"/>
              <a:t>András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69</a:t>
            </a:fld>
            <a:endParaRPr lang="en-US" altLang="hu-HU" dirty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Mikroelektronikai tervező szakmérnök feladatai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593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/>
              <a:t>Laboratóriumi beosztás</a:t>
            </a:r>
          </a:p>
        </p:txBody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700" y="1343027"/>
            <a:ext cx="9004300" cy="4895729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en-US" dirty="0"/>
              <a:t>A beosztás a NEPTUN rendszer kurzuskódjai alapján történt és a </a:t>
            </a:r>
            <a:r>
              <a:rPr lang="en-US" altLang="en-US" sz="3200" dirty="0" err="1">
                <a:solidFill>
                  <a:srgbClr val="D5262B"/>
                </a:solidFill>
              </a:rPr>
              <a:t>edu</a:t>
            </a:r>
            <a:r>
              <a:rPr lang="hu-HU" altLang="en-US" sz="3200" dirty="0">
                <a:solidFill>
                  <a:srgbClr val="D5262B"/>
                </a:solidFill>
              </a:rPr>
              <a:t>.vik.bme.hu</a:t>
            </a:r>
            <a:r>
              <a:rPr lang="hu-HU" altLang="en-US" dirty="0"/>
              <a:t> honlapon található meg.</a:t>
            </a:r>
          </a:p>
          <a:p>
            <a:pPr eaLnBrk="1" hangingPunct="1"/>
            <a:r>
              <a:rPr lang="hu-HU" altLang="en-US" b="1" dirty="0"/>
              <a:t>A gyakorlatok február 22-t</a:t>
            </a:r>
            <a:r>
              <a:rPr lang="en-US" altLang="en-US" b="1" dirty="0"/>
              <a:t>ő</a:t>
            </a:r>
            <a:r>
              <a:rPr lang="hu-HU" altLang="en-US" b="1" dirty="0"/>
              <a:t>l (Kedd) kezdődnek</a:t>
            </a:r>
          </a:p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dirty="0" err="1"/>
              <a:t>Ünnepnapok</a:t>
            </a:r>
            <a:r>
              <a:rPr lang="en-US" altLang="en-US" dirty="0"/>
              <a:t>, </a:t>
            </a:r>
            <a:r>
              <a:rPr lang="en-US" altLang="en-US" dirty="0" err="1"/>
              <a:t>oktatási</a:t>
            </a:r>
            <a:r>
              <a:rPr lang="en-US" altLang="en-US" dirty="0"/>
              <a:t> </a:t>
            </a:r>
            <a:r>
              <a:rPr lang="en-US" altLang="en-US" dirty="0" err="1"/>
              <a:t>szünetek</a:t>
            </a:r>
            <a:r>
              <a:rPr lang="en-US" altLang="en-US" dirty="0"/>
              <a:t>:</a:t>
            </a:r>
            <a:endParaRPr lang="hu-HU" altLang="en-US" dirty="0"/>
          </a:p>
          <a:p>
            <a:pPr lvl="1" algn="just" eaLnBrk="1" hangingPunct="1"/>
            <a:r>
              <a:rPr lang="en-US" altLang="en-US" dirty="0"/>
              <a:t>m</a:t>
            </a:r>
            <a:r>
              <a:rPr lang="hu-HU" altLang="en-US" dirty="0" err="1"/>
              <a:t>árcius</a:t>
            </a:r>
            <a:r>
              <a:rPr lang="hu-HU" altLang="en-US" dirty="0"/>
              <a:t> 14-15. (kedd), </a:t>
            </a:r>
          </a:p>
          <a:p>
            <a:pPr lvl="1" algn="just" eaLnBrk="1" hangingPunct="1"/>
            <a:r>
              <a:rPr lang="hu-HU" altLang="en-US" dirty="0"/>
              <a:t>Nagypéntek, Húsvét és tavaszi szünet (április 14–20), </a:t>
            </a:r>
          </a:p>
          <a:p>
            <a:pPr lvl="1" algn="just" eaLnBrk="1" hangingPunct="1"/>
            <a:r>
              <a:rPr lang="hu-HU" altLang="en-US" dirty="0"/>
              <a:t>május 1. (vasárnap),</a:t>
            </a:r>
          </a:p>
          <a:p>
            <a:pPr lvl="1" algn="just" eaLnBrk="1" hangingPunct="1"/>
            <a:r>
              <a:rPr lang="hu-HU" altLang="en-US" dirty="0"/>
              <a:t>Simonyi Konferencia (Április 27.) és</a:t>
            </a:r>
          </a:p>
          <a:p>
            <a:pPr lvl="1" algn="just"/>
            <a:r>
              <a:rPr lang="hu-HU" altLang="en-US" dirty="0"/>
              <a:t>Specializáció </a:t>
            </a:r>
            <a:r>
              <a:rPr lang="en-US" altLang="en-US" dirty="0" err="1"/>
              <a:t>bemutató</a:t>
            </a:r>
            <a:r>
              <a:rPr lang="hu-HU" altLang="en-US" dirty="0"/>
              <a:t> (pontos időpont nem ismert).</a:t>
            </a:r>
          </a:p>
          <a:p>
            <a:pPr lvl="1" algn="just"/>
            <a:endParaRPr lang="en-US" altLang="en-US" dirty="0"/>
          </a:p>
          <a:p>
            <a:pPr algn="just" eaLnBrk="1" hangingPunct="1"/>
            <a:r>
              <a:rPr lang="hu-HU" altLang="en-US" b="1" dirty="0"/>
              <a:t>Szünetek a laborgyakorlatokat és egy előadást érintenek!</a:t>
            </a:r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7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2780252392"/>
      </p:ext>
    </p:extLst>
  </p:cSld>
  <p:clrMapOvr>
    <a:masterClrMapping/>
  </p:clrMapOvr>
  <p:transition advTm="35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180489" y="1178723"/>
            <a:ext cx="8947637" cy="5112000"/>
          </a:xfrm>
        </p:spPr>
        <p:txBody>
          <a:bodyPr>
            <a:normAutofit/>
          </a:bodyPr>
          <a:lstStyle/>
          <a:p>
            <a:r>
              <a:rPr lang="hu-HU" altLang="en-US" dirty="0"/>
              <a:t>A Mikroelektronika tantárgy laboratóriumi gyakorlatai jelenléti esetben</a:t>
            </a:r>
          </a:p>
          <a:p>
            <a:pPr lvl="1"/>
            <a:r>
              <a:rPr lang="en-US" altLang="en-US" sz="2000" b="1" dirty="0">
                <a:solidFill>
                  <a:srgbClr val="D5262B"/>
                </a:solidFill>
              </a:rPr>
              <a:t>Q.</a:t>
            </a:r>
            <a:r>
              <a:rPr lang="hu-HU" altLang="en-US" sz="2000" b="1" dirty="0">
                <a:solidFill>
                  <a:srgbClr val="D5262B"/>
                </a:solidFill>
              </a:rPr>
              <a:t> épület P123</a:t>
            </a:r>
            <a:r>
              <a:rPr lang="en-US" altLang="en-US" sz="2000" b="1" dirty="0">
                <a:solidFill>
                  <a:srgbClr val="D5262B"/>
                </a:solidFill>
              </a:rPr>
              <a:t> </a:t>
            </a:r>
            <a:r>
              <a:rPr lang="hu-HU" altLang="en-US" sz="2000" b="1" dirty="0">
                <a:solidFill>
                  <a:srgbClr val="D5262B"/>
                </a:solidFill>
              </a:rPr>
              <a:t>Félvezető laboratórium  - </a:t>
            </a:r>
            <a:r>
              <a:rPr lang="hu-HU" altLang="en-US" sz="2000" b="1" i="1" dirty="0">
                <a:solidFill>
                  <a:srgbClr val="D5262B"/>
                </a:solidFill>
              </a:rPr>
              <a:t>„a nagy üvegajtó mögött”</a:t>
            </a:r>
            <a:endParaRPr lang="en-US" altLang="en-US" sz="2000" b="1" i="1" dirty="0">
              <a:solidFill>
                <a:srgbClr val="D5262B"/>
              </a:solidFill>
            </a:endParaRPr>
          </a:p>
          <a:p>
            <a:pPr lvl="1"/>
            <a:r>
              <a:rPr lang="en-US" altLang="en-US" sz="2000" b="1" dirty="0">
                <a:solidFill>
                  <a:srgbClr val="D5262B"/>
                </a:solidFill>
              </a:rPr>
              <a:t>Q.</a:t>
            </a:r>
            <a:r>
              <a:rPr lang="hu-HU" altLang="en-US" sz="2000" b="1" dirty="0">
                <a:solidFill>
                  <a:srgbClr val="D5262B"/>
                </a:solidFill>
              </a:rPr>
              <a:t> épület </a:t>
            </a:r>
            <a:r>
              <a:rPr lang="en-US" altLang="en-US" sz="2000" b="1" dirty="0">
                <a:solidFill>
                  <a:srgbClr val="D5262B"/>
                </a:solidFill>
              </a:rPr>
              <a:t>B310/B311</a:t>
            </a:r>
            <a:r>
              <a:rPr lang="hu-HU" altLang="en-US" sz="2000" b="1" dirty="0">
                <a:solidFill>
                  <a:srgbClr val="D5262B"/>
                </a:solidFill>
              </a:rPr>
              <a:t>-es Mentor </a:t>
            </a:r>
            <a:r>
              <a:rPr lang="hu-HU" altLang="en-US" sz="2000" b="1" dirty="0" err="1">
                <a:solidFill>
                  <a:srgbClr val="D5262B"/>
                </a:solidFill>
              </a:rPr>
              <a:t>Graphics</a:t>
            </a:r>
            <a:r>
              <a:rPr lang="hu-HU" altLang="en-US" sz="2000" b="1" dirty="0">
                <a:solidFill>
                  <a:srgbClr val="D5262B"/>
                </a:solidFill>
              </a:rPr>
              <a:t> VLSI CAD </a:t>
            </a:r>
            <a:r>
              <a:rPr lang="en-US" altLang="en-US" sz="2000" b="1" dirty="0" err="1">
                <a:solidFill>
                  <a:srgbClr val="D5262B"/>
                </a:solidFill>
              </a:rPr>
              <a:t>laboratórium</a:t>
            </a:r>
            <a:endParaRPr lang="hu-HU" altLang="en-US" sz="2000" b="1" dirty="0">
              <a:solidFill>
                <a:srgbClr val="D5262B"/>
              </a:solidFill>
            </a:endParaRPr>
          </a:p>
          <a:p>
            <a:endParaRPr lang="en-US" sz="280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8</a:t>
            </a:fld>
            <a:endParaRPr lang="en-US" altLang="hu-HU" dirty="0"/>
          </a:p>
        </p:txBody>
      </p:sp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/>
              <a:t>Laborgyakorlatok helyszínei</a:t>
            </a:r>
            <a:endParaRPr lang="en-US" altLang="en-US" dirty="0"/>
          </a:p>
        </p:txBody>
      </p:sp>
      <p:graphicFrame>
        <p:nvGraphicFramePr>
          <p:cNvPr id="820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9250482"/>
              </p:ext>
            </p:extLst>
          </p:nvPr>
        </p:nvGraphicFramePr>
        <p:xfrm>
          <a:off x="500063" y="2704185"/>
          <a:ext cx="2608262" cy="195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Photo Editor Photo" r:id="rId4" imgW="7771429" imgH="5830114" progId="MSPhotoEd.3">
                  <p:embed/>
                </p:oleObj>
              </mc:Choice>
              <mc:Fallback>
                <p:oleObj name="Photo Editor Photo" r:id="rId4" imgW="7771429" imgH="5830114" progId="MSPhotoEd.3">
                  <p:embed/>
                  <p:pic>
                    <p:nvPicPr>
                      <p:cNvPr id="820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2704185"/>
                        <a:ext cx="2608262" cy="1955800"/>
                      </a:xfrm>
                      <a:prstGeom prst="rect">
                        <a:avLst/>
                      </a:prstGeom>
                      <a:noFill/>
                      <a:ln w="9525" algn="ctr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388667"/>
              </p:ext>
            </p:extLst>
          </p:nvPr>
        </p:nvGraphicFramePr>
        <p:xfrm>
          <a:off x="2684465" y="4460201"/>
          <a:ext cx="2579687" cy="193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Photo Editor Photo" r:id="rId6" imgW="7771429" imgH="5830114" progId="MSPhotoEd.3">
                  <p:embed/>
                </p:oleObj>
              </mc:Choice>
              <mc:Fallback>
                <p:oleObj name="Photo Editor Photo" r:id="rId6" imgW="7771429" imgH="5830114" progId="MSPhotoEd.3">
                  <p:embed/>
                  <p:pic>
                    <p:nvPicPr>
                      <p:cNvPr id="820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65" y="4460201"/>
                        <a:ext cx="2579687" cy="1935162"/>
                      </a:xfrm>
                      <a:prstGeom prst="rect">
                        <a:avLst/>
                      </a:prstGeom>
                      <a:noFill/>
                      <a:ln w="9525" algn="ctr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Kép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490" y="2670467"/>
            <a:ext cx="2606675" cy="19558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198" name="Picture 7"/>
          <p:cNvPicPr>
            <a:picLocks noChangeAspect="1" noChangeArrowheads="1"/>
          </p:cNvPicPr>
          <p:nvPr/>
        </p:nvPicPr>
        <p:blipFill>
          <a:blip r:embed="rId9"/>
          <a:srcRect l="1167"/>
          <a:stretch>
            <a:fillRect/>
          </a:stretch>
        </p:blipFill>
        <p:spPr bwMode="auto">
          <a:xfrm>
            <a:off x="6114717" y="4460203"/>
            <a:ext cx="2835275" cy="2020887"/>
          </a:xfrm>
          <a:prstGeom prst="rect">
            <a:avLst/>
          </a:prstGeom>
          <a:noFill/>
          <a:ln w="1587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704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Minden laboratóriumi gyakorlathoz </a:t>
            </a:r>
            <a:r>
              <a:rPr lang="hu-HU" b="1" dirty="0">
                <a:solidFill>
                  <a:srgbClr val="C00000"/>
                </a:solidFill>
              </a:rPr>
              <a:t>magyar ill. angol nyelvű használati utasítások, források </a:t>
            </a:r>
            <a:r>
              <a:rPr lang="hu-HU" dirty="0"/>
              <a:t>találhatók a </a:t>
            </a:r>
            <a:r>
              <a:rPr lang="hu-HU" b="1" dirty="0">
                <a:solidFill>
                  <a:srgbClr val="C00000"/>
                </a:solidFill>
              </a:rPr>
              <a:t>edu.vik.bme.hu</a:t>
            </a:r>
            <a:r>
              <a:rPr lang="hu-HU" sz="2800" b="1" dirty="0">
                <a:solidFill>
                  <a:srgbClr val="C00000"/>
                </a:solidFill>
              </a:rPr>
              <a:t> </a:t>
            </a:r>
            <a:r>
              <a:rPr lang="hu-HU" dirty="0"/>
              <a:t>címen.</a:t>
            </a:r>
          </a:p>
          <a:p>
            <a:r>
              <a:rPr lang="hu-HU" dirty="0">
                <a:solidFill>
                  <a:srgbClr val="C00000"/>
                </a:solidFill>
              </a:rPr>
              <a:t>Laborgyakorlatokra való felkészüléshez </a:t>
            </a:r>
            <a:r>
              <a:rPr lang="hu-HU" dirty="0"/>
              <a:t>legtöbbször </a:t>
            </a:r>
            <a:r>
              <a:rPr lang="hu-HU" dirty="0">
                <a:solidFill>
                  <a:srgbClr val="C00000"/>
                </a:solidFill>
              </a:rPr>
              <a:t>két részből álló jegyzet </a:t>
            </a:r>
            <a:r>
              <a:rPr lang="hu-HU" dirty="0"/>
              <a:t>érhető el (folyamatosan feltöltve az EDU oldalra):</a:t>
            </a:r>
          </a:p>
          <a:p>
            <a:pPr lvl="1"/>
            <a:r>
              <a:rPr lang="hu-HU" sz="2400" dirty="0"/>
              <a:t>elméleti összefoglaló rész valamint</a:t>
            </a:r>
          </a:p>
          <a:p>
            <a:pPr lvl="1"/>
            <a:r>
              <a:rPr lang="hu-HU" sz="2400" dirty="0"/>
              <a:t>gyakorlati összefoglaló, a tervezőrendszerek használatát bemutató jegyzet.</a:t>
            </a:r>
          </a:p>
          <a:p>
            <a:endParaRPr lang="en-US" sz="280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Laborgyakorlatok segédanyagai</a:t>
            </a:r>
            <a:endParaRPr lang="en-US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Dr. Bognár György, Dr. Poppe András</a:t>
            </a:r>
            <a:endParaRPr lang="en-US" dirty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9</a:t>
            </a:fld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5790070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8&quot; unique_id=&quot;10082&quot;&gt;&lt;/object&gt;&lt;object type=&quot;2&quot; unique_id=&quot;10083&quot;&gt;&lt;object type=&quot;3&quot; unique_id=&quot;10084&quot;&gt;&lt;property id=&quot;20148&quot; value=&quot;5&quot;/&gt;&lt;property id=&quot;20300&quot; value=&quot;Slide 1 - &amp;quot;MIKROELEKTRONIKA, VIEEA306&amp;quot;&quot;/&gt;&lt;property id=&quot;20307&quot; value=&quot;371&quot;/&gt;&lt;/object&gt;&lt;object type=&quot;3&quot; unique_id=&quot;10086&quot;&gt;&lt;property id=&quot;20148&quot; value=&quot;5&quot;/&gt;&lt;property id=&quot;20300&quot; value=&quot;Slide 3 - &amp;quot;Alapfogalmak&amp;quot;&quot;/&gt;&lt;property id=&quot;20307&quot; value=&quot;373&quot;/&gt;&lt;/object&gt;&lt;object type=&quot;3&quot; unique_id=&quot;10087&quot;&gt;&lt;property id=&quot;20148&quot; value=&quot;5&quot;/&gt;&lt;property id=&quot;20300&quot; value=&quot;Slide 4 - &amp;quot;Si egykristály: rúd, szeletek&amp;quot;&quot;/&gt;&lt;property id=&quot;20307&quot; value=&quot;411&quot;/&gt;&lt;/object&gt;&lt;object type=&quot;3&quot; unique_id=&quot;10088&quot;&gt;&lt;property id=&quot;20148&quot; value=&quot;5&quot;/&gt;&lt;property id=&quot;20300&quot; value=&quot;Slide 6 - &amp;quot;Si egykristály: rúd, szeletek ma: 12&amp;quot;&amp;quot;&quot;/&gt;&lt;property id=&quot;20307&quot; value=&quot;437&quot;/&gt;&lt;/object&gt;&lt;object type=&quot;3&quot; unique_id=&quot;10089&quot;&gt;&lt;property id=&quot;20148&quot; value=&quot;5&quot;/&gt;&lt;property id=&quot;20300&quot; value=&quot;Slide 7 - &amp;quot;Si egykristály és szeletgyártás:&amp;quot;&quot;/&gt;&lt;property id=&quot;20307&quot; value=&quot;436&quot;/&gt;&lt;/object&gt;&lt;object type=&quot;3&quot; unique_id=&quot;10090&quot;&gt;&lt;property id=&quot;20148&quot; value=&quot;5&quot;/&gt;&lt;property id=&quot;20300&quot; value=&quot;Slide 8 - &amp;quot;Alapfogalmak&amp;quot;&quot;/&gt;&lt;property id=&quot;20307&quot; value=&quot;374&quot;/&gt;&lt;/object&gt;&lt;object type=&quot;3&quot; unique_id=&quot;10091&quot;&gt;&lt;property id=&quot;20148&quot; value=&quot;5&quot;/&gt;&lt;property id=&quot;20300&quot; value=&quot;Slide 9 - &amp;quot;Alapfogalmak&amp;quot;&quot;/&gt;&lt;property id=&quot;20307&quot; value=&quot;383&quot;/&gt;&lt;/object&gt;&lt;object type=&quot;3&quot; unique_id=&quot;10092&quot;&gt;&lt;property id=&quot;20148&quot; value=&quot;5&quot;/&gt;&lt;property id=&quot;20300&quot; value=&quot;Slide 10 - &amp;quot;Alapfogalmak&amp;quot;&quot;/&gt;&lt;property id=&quot;20307&quot; value=&quot;384&quot;/&gt;&lt;/object&gt;&lt;object type=&quot;3&quot; unique_id=&quot;10093&quot;&gt;&lt;property id=&quot;20148&quot; value=&quot;5&quot;/&gt;&lt;property id=&quot;20300&quot; value=&quot;Slide 11 - &amp;quot;Alapfogalmak&amp;quot;&quot;/&gt;&lt;property id=&quot;20307&quot; value=&quot;385&quot;/&gt;&lt;/object&gt;&lt;object type=&quot;3&quot; unique_id=&quot;10094&quot;&gt;&lt;property id=&quot;20148&quot; value=&quot;5&quot;/&gt;&lt;property id=&quot;20300&quot; value=&quot;Slide 12 - &amp;quot;Alapfoglamak&amp;quot;&quot;/&gt;&lt;property id=&quot;20307&quot; value=&quot;386&quot;/&gt;&lt;/object&gt;&lt;object type=&quot;3&quot; unique_id=&quot;10095&quot;&gt;&lt;property id=&quot;20148&quot; value=&quot;5&quot;/&gt;&lt;property id=&quot;20300&quot; value=&quot;Slide 14 - &amp;quot;Alapfogalmak&amp;quot;&quot;/&gt;&lt;property id=&quot;20307&quot; value=&quot;432&quot;/&gt;&lt;/object&gt;&lt;object type=&quot;3&quot; unique_id=&quot;10096&quot;&gt;&lt;property id=&quot;20148&quot; value=&quot;5&quot;/&gt;&lt;property id=&quot;20300&quot; value=&quot;Slide 15 - &amp;quot;Alapvető gyártási lépések&amp;quot;&quot;/&gt;&lt;property id=&quot;20307&quot; value=&quot;387&quot;/&gt;&lt;/object&gt;&lt;object type=&quot;3&quot; unique_id=&quot;10097&quot;&gt;&lt;property id=&quot;20148&quot; value=&quot;5&quot;/&gt;&lt;property id=&quot;20300&quot; value=&quot;Slide 16 - &amp;quot;Mintázat kialakítása&amp;quot;&quot;/&gt;&lt;property id=&quot;20307&quot; value=&quot;388&quot;/&gt;&lt;/object&gt;&lt;object type=&quot;3&quot; unique_id=&quot;10098&quot;&gt;&lt;property id=&quot;20148&quot; value=&quot;5&quot;/&gt;&lt;property id=&quot;20300&quot; value=&quot;Slide 17 - &amp;quot;Fotolitográfia&amp;quot;&quot;/&gt;&lt;property id=&quot;20307&quot; value=&quot;412&quot;/&gt;&lt;/object&gt;&lt;object type=&quot;3&quot; unique_id=&quot;10099&quot;&gt;&lt;property id=&quot;20148&quot; value=&quot;5&quot;/&gt;&lt;property id=&quot;20300&quot; value=&quot;Slide 18 - &amp;quot;Struktúrálás: fotolitográfia&amp;quot;&quot;/&gt;&lt;property id=&quot;20307&quot; value=&quot;435&quot;/&gt;&lt;/object&gt;&lt;object type=&quot;3&quot; unique_id=&quot;10100&quot;&gt;&lt;property id=&quot;20148&quot; value=&quot;5&quot;/&gt;&lt;property id=&quot;20300&quot; value=&quot;Slide 19 - &amp;quot;Jellemző alakzatok a chip-en&amp;quot;&quot;/&gt;&lt;property id=&quot;20307&quot; value=&quot;390&quot;/&gt;&lt;/object&gt;&lt;object type=&quot;3&quot; unique_id=&quot;10101&quot;&gt;&lt;property id=&quot;20148&quot; value=&quot;5&quot;/&gt;&lt;property id=&quot;20300&quot; value=&quot;Slide 20 - &amp;quot;Alapfogalmak&amp;quot;&quot;/&gt;&lt;property id=&quot;20307&quot; value=&quot;391&quot;/&gt;&lt;/object&gt;&lt;object type=&quot;3&quot; unique_id=&quot;10102&quot;&gt;&lt;property id=&quot;20148&quot; value=&quot;5&quot;/&gt;&lt;property id=&quot;20300&quot; value=&quot;Slide 21 - &amp;quot;Tokozás – ma nagy kihívás&amp;quot;&quot;/&gt;&lt;property id=&quot;20307&quot; value=&quot;413&quot;/&gt;&lt;/object&gt;&lt;object type=&quot;3&quot; unique_id=&quot;10103&quot;&gt;&lt;property id=&quot;20148&quot; value=&quot;5&quot;/&gt;&lt;property id=&quot;20300&quot; value=&quot;Slide 22 - &amp;quot;Egy IC gyár (silicon foundry vagy fab) &amp;quot;&quot;/&gt;&lt;property id=&quot;20307&quot; value=&quot;382&quot;/&gt;&lt;/object&gt;&lt;object type=&quot;3&quot; unique_id=&quot;10104&quot;&gt;&lt;property id=&quot;20148&quot; value=&quot;5&quot;/&gt;&lt;property id=&quot;20300&quot; value=&quot;Slide 23 - &amp;quot;Tiszta szoba (cleanroom)&amp;quot;&quot;/&gt;&lt;property id=&quot;20307&quot; value=&quot;398&quot;/&gt;&lt;/object&gt;&lt;object type=&quot;3&quot; unique_id=&quot;10105&quot;&gt;&lt;property id=&quot;20148&quot; value=&quot;5&quot;/&gt;&lt;property id=&quot;20300&quot; value=&quot;Slide 24 - &amp;quot;Tiszta szoba (cleanroom)&amp;quot;&quot;/&gt;&lt;property id=&quot;20307&quot; value=&quot;414&quot;/&gt;&lt;/object&gt;&lt;object type=&quot;3&quot; unique_id=&quot;10106&quot;&gt;&lt;property id=&quot;20148&quot; value=&quot;5&quot;/&gt;&lt;property id=&quot;20300&quot; value=&quot;Slide 25 - &amp;quot;Tiszta szoba (cleanroom)&amp;quot;&quot;/&gt;&lt;property id=&quot;20307&quot; value=&quot;415&quot;/&gt;&lt;/object&gt;&lt;object type=&quot;3&quot; unique_id=&quot;10107&quot;&gt;&lt;property id=&quot;20148&quot; value=&quot;5&quot;/&gt;&lt;property id=&quot;20300&quot; value=&quot;Slide 26 - &amp;quot;Tiszta szoba (cleanroom)&amp;quot;&quot;/&gt;&lt;property id=&quot;20307&quot; value=&quot;416&quot;/&gt;&lt;/object&gt;&lt;object type=&quot;3&quot; unique_id=&quot;10108&quot;&gt;&lt;property id=&quot;20148&quot; value=&quot;5&quot;/&gt;&lt;property id=&quot;20300&quot; value=&quot;Slide 27 - &amp;quot;Fotolitográfia&amp;quot;&quot;/&gt;&lt;property id=&quot;20307&quot; value=&quot;417&quot;/&gt;&lt;/object&gt;&lt;object type=&quot;3&quot; unique_id=&quot;10109&quot;&gt;&lt;property id=&quot;20148&quot; value=&quot;5&quot;/&gt;&lt;property id=&quot;20300&quot; value=&quot;Slide 28 - &amp;quot;Ionimplanter, diffúziós kályha&amp;quot;&quot;/&gt;&lt;property id=&quot;20307&quot; value=&quot;418&quot;/&gt;&lt;/object&gt;&lt;object type=&quot;3&quot; unique_id=&quot;10110&quot;&gt;&lt;property id=&quot;20148&quot; value=&quot;5&quot;/&gt;&lt;property id=&quot;20300&quot; value=&quot;Slide 29 - &amp;quot;Egy parti&amp;quot;&quot;/&gt;&lt;property id=&quot;20307&quot; value=&quot;396&quot;/&gt;&lt;/object&gt;&lt;object type=&quot;3&quot; unique_id=&quot;10111&quot;&gt;&lt;property id=&quot;20148&quot; value=&quot;5&quot;/&gt;&lt;property id=&quot;20300&quot; value=&quot;Slide 30 - &amp;quot;Szeletátmérők&amp;quot;&quot;/&gt;&lt;property id=&quot;20307&quot; value=&quot;397&quot;/&gt;&lt;/object&gt;&lt;object type=&quot;3&quot; unique_id=&quot;10112&quot;&gt;&lt;property id=&quot;20148&quot; value=&quot;5&quot;/&gt;&lt;property id=&quot;20300&quot; value=&quot;Slide 31 - &amp;quot;Egy Intel fab&amp;quot;&quot;/&gt;&lt;property id=&quot;20307&quot; value=&quot;419&quot;/&gt;&lt;/object&gt;&lt;object type=&quot;3&quot; unique_id=&quot;10113&quot;&gt;&lt;property id=&quot;20148&quot; value=&quot;5&quot;/&gt;&lt;property id=&quot;20300&quot; value=&quot;Slide 32 - &amp;quot;Intel fab-ek 2006-2008&amp;quot;&quot;/&gt;&lt;property id=&quot;20307&quot; value=&quot;434&quot;/&gt;&lt;/object&gt;&lt;object type=&quot;3&quot; unique_id=&quot;10114&quot;&gt;&lt;property id=&quot;20148&quot; value=&quot;5&quot;/&gt;&lt;property id=&quot;20300&quot; value=&quot;Slide 33 - &amp;quot;Fejlődési trendek&amp;quot;&quot;/&gt;&lt;property id=&quot;20307&quot; value=&quot;420&quot;/&gt;&lt;/object&gt;&lt;object type=&quot;3&quot; unique_id=&quot;10115&quot;&gt;&lt;property id=&quot;20148&quot; value=&quot;5&quot;/&gt;&lt;property id=&quot;20300&quot; value=&quot;Slide 34 - &amp;quot;Gyökerek&amp;quot;&quot;/&gt;&lt;property id=&quot;20307&quot; value=&quot;438&quot;/&gt;&lt;/object&gt;&lt;object type=&quot;3&quot; unique_id=&quot;10116&quot;&gt;&lt;property id=&quot;20148&quot; value=&quot;5&quot;/&gt;&lt;property id=&quot;20300&quot; value=&quot;Slide 35 - &amp;quot;Mikroelektronika: az egyik leggyorsabban fejlődő iparág&amp;quot;&quot;/&gt;&lt;property id=&quot;20307&quot; value=&quot;421&quot;/&gt;&lt;/object&gt;&lt;object type=&quot;3&quot; unique_id=&quot;10117&quot;&gt;&lt;property id=&quot;20148&quot; value=&quot;5&quot;/&gt;&lt;property id=&quot;20300&quot; value=&quot;Slide 36 - &amp;quot;Mikroelektronika: az egyik leggyorsabban fejlődő iparág&amp;quot;&quot;/&gt;&lt;property id=&quot;20307&quot; value=&quot;422&quot;/&gt;&lt;/object&gt;&lt;object type=&quot;3&quot; unique_id=&quot;10118&quot;&gt;&lt;property id=&quot;20148&quot; value=&quot;5&quot;/&gt;&lt;property id=&quot;20300&quot; value=&quot;Slide 37 - &amp;quot;Gordon Moore, 1965:&amp;quot;&quot;/&gt;&lt;property id=&quot;20307&quot; value=&quot;433&quot;/&gt;&lt;/object&gt;&lt;object type=&quot;3&quot; unique_id=&quot;10119&quot;&gt;&lt;property id=&quot;20148&quot; value=&quot;5&quot;/&gt;&lt;property id=&quot;20300&quot; value=&quot;Slide 38 - &amp;quot;Mikroelektronika: az egyik leggyorsabban fejlődő iparág&amp;quot;&quot;/&gt;&lt;property id=&quot;20307&quot; value=&quot;423&quot;/&gt;&lt;/object&gt;&lt;object type=&quot;3&quot; unique_id=&quot;10120&quot;&gt;&lt;property id=&quot;20148&quot; value=&quot;5&quot;/&gt;&lt;property id=&quot;20300&quot; value=&quot;Slide 39 - &amp;quot;Mikroelektronika: az egyik leggyorsabban fejlődő iparág&amp;quot;&quot;/&gt;&lt;property id=&quot;20307&quot; value=&quot;424&quot;/&gt;&lt;/object&gt;&lt;object type=&quot;3&quot; unique_id=&quot;10121&quot;&gt;&lt;property id=&quot;20148&quot; value=&quot;5&quot;/&gt;&lt;property id=&quot;20300&quot; value=&quot;Slide 43 - &amp;quot;Processzorok 2002-es toplistája&amp;quot;&quot;/&gt;&lt;property id=&quot;20307&quot; value=&quot;425&quot;/&gt;&lt;/object&gt;&lt;object type=&quot;3&quot; unique_id=&quot;10122&quot;&gt;&lt;property id=&quot;20148&quot; value=&quot;5&quot;/&gt;&lt;property id=&quot;20300&quot; value=&quot;Slide 44 - &amp;quot;A Moore törvény processzorokra&amp;quot;&quot;/&gt;&lt;property id=&quot;20307&quot; value=&quot;426&quot;/&gt;&lt;/object&gt;&lt;object type=&quot;3&quot; unique_id=&quot;10123&quot;&gt;&lt;property id=&quot;20148&quot; value=&quot;5&quot;/&gt;&lt;property id=&quot;20300&quot; value=&quot;Slide 45 - &amp;quot;A DRAM kapacitás fejlődése&amp;quot;&quot;/&gt;&lt;property id=&quot;20307&quot; value=&quot;427&quot;/&gt;&lt;/object&gt;&lt;object type=&quot;3&quot; unique_id=&quot;10124&quot;&gt;&lt;property id=&quot;20148&quot; value=&quot;5&quot;/&gt;&lt;property id=&quot;20300&quot; value=&quot;Slide 46 - &amp;quot;Lapka méret (die size) növekedése&amp;quot;&quot;/&gt;&lt;property id=&quot;20307&quot; value=&quot;428&quot;/&gt;&lt;/object&gt;&lt;object type=&quot;3&quot; unique_id=&quot;10125&quot;&gt;&lt;property id=&quot;20148&quot; value=&quot;5&quot;/&gt;&lt;property id=&quot;20300&quot; value=&quot;Slide 47 - &amp;quot;Órajel frekvencia növekedése&amp;quot;&quot;/&gt;&lt;property id=&quot;20307&quot; value=&quot;429&quot;/&gt;&lt;/object&gt;&lt;object type=&quot;3&quot; unique_id=&quot;10126&quot;&gt;&lt;property id=&quot;20148&quot; value=&quot;5&quot;/&gt;&lt;property id=&quot;20300&quot; value=&quot;Slide 48 - &amp;quot;Növekvő fogyasztás (disszipáció)&amp;quot;&quot;/&gt;&lt;property id=&quot;20307&quot; value=&quot;430&quot;/&gt;&lt;/object&gt;&lt;object type=&quot;3&quot; unique_id=&quot;10127&quot;&gt;&lt;property id=&quot;20148&quot; value=&quot;5&quot;/&gt;&lt;property id=&quot;20300&quot; value=&quot;Slide 49 - &amp;quot;Növekvő disszipációsűrűség&amp;quot;&quot;/&gt;&lt;property id=&quot;20307&quot; value=&quot;431&quot;/&gt;&lt;/object&gt;&lt;object type=&quot;3&quot; unique_id=&quot;10358&quot;&gt;&lt;property id=&quot;20148&quot; value=&quot;5&quot;/&gt;&lt;property id=&quot;20300&quot; value=&quot;Slide 40 - &amp;quot;Rendszeres előrejelzés: roadmap&amp;quot;&quot;/&gt;&lt;property id=&quot;20307&quot; value=&quot;439&quot;/&gt;&lt;/object&gt;&lt;object type=&quot;3&quot; unique_id=&quot;10359&quot;&gt;&lt;property id=&quot;20148&quot; value=&quot;5&quot;/&gt;&lt;property id=&quot;20300&quot; value=&quot;Slide 41 - &amp;quot;Legfrissebb tényleges állapot&amp;quot;&quot;/&gt;&lt;property id=&quot;20307&quot; value=&quot;440&quot;/&gt;&lt;/object&gt;&lt;object type=&quot;3&quot; unique_id=&quot;10771&quot;&gt;&lt;property id=&quot;20148&quot; value=&quot;5&quot;/&gt;&lt;property id=&quot;20300&quot; value=&quot;Slide 5 - &amp;quot;Si egykristály rúd készítése&amp;quot;&quot;/&gt;&lt;property id=&quot;20307&quot; value=&quot;441&quot;/&gt;&lt;/object&gt;&lt;object type=&quot;3&quot; unique_id=&quot;10772&quot;&gt;&lt;property id=&quot;20148&quot; value=&quot;5&quot;/&gt;&lt;property id=&quot;20300&quot; value=&quot;Slide 13 - &amp;quot;Minimal feature size – trend (Intel)&amp;quot;&quot;/&gt;&lt;property id=&quot;20307&quot; value=&quot;442&quot;/&gt;&lt;/object&gt;&lt;object type=&quot;3&quot; unique_id=&quot;10774&quot;&gt;&lt;property id=&quot;20148&quot; value=&quot;5&quot;/&gt;&lt;property id=&quot;20300&quot; value=&quot;Slide 42 - &amp;quot;Minimal feature size – trend (Intel)&amp;quot;&quot;/&gt;&lt;property id=&quot;20307&quot; value=&quot;443&quot;/&gt;&lt;/object&gt;&lt;object type=&quot;3&quot; unique_id=&quot;10775&quot;&gt;&lt;property id=&quot;20148&quot; value=&quot;5&quot;/&gt;&lt;property id=&quot;20300&quot; value=&quot;Slide 2 - &amp;quot;Alapfogalmak&amp;quot;&quot;/&gt;&lt;property id=&quot;20307&quot; value=&quot;44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B0027FEC0C837A4D868C9AF6453E05A7" ma:contentTypeVersion="15" ma:contentTypeDescription="Új dokumentum létrehozása." ma:contentTypeScope="" ma:versionID="c8a328c3f0ca1832d2c8555eb9fe45e1">
  <xsd:schema xmlns:xsd="http://www.w3.org/2001/XMLSchema" xmlns:xs="http://www.w3.org/2001/XMLSchema" xmlns:p="http://schemas.microsoft.com/office/2006/metadata/properties" xmlns:ns3="2eb6c535-44d4-490a-8182-15aec305059b" xmlns:ns4="77f3e2d8-c321-435c-9e0f-957f761eb6db" targetNamespace="http://schemas.microsoft.com/office/2006/metadata/properties" ma:root="true" ma:fieldsID="00c21b7316d440cc45a234960555f012" ns3:_="" ns4:_="">
    <xsd:import namespace="2eb6c535-44d4-490a-8182-15aec305059b"/>
    <xsd:import namespace="77f3e2d8-c321-435c-9e0f-957f761eb6d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6c535-44d4-490a-8182-15aec305059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Résztvevők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Megosztva részletekkel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Megosztási tipp kivonata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Utoljára megosztva felhasználók szerint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Utoljára megosztva időpontok szerint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f3e2d8-c321-435c-9e0f-957f761eb6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239A1C4-4148-4519-839B-8D1458642E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b6c535-44d4-490a-8182-15aec305059b"/>
    <ds:schemaRef ds:uri="77f3e2d8-c321-435c-9e0f-957f761eb6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6315D78-DB28-413C-9EE7-7E363F33AA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73665E-6B00-477A-9836-C92239C0C37B}">
  <ds:schemaRefs>
    <ds:schemaRef ds:uri="http://purl.org/dc/elements/1.1/"/>
    <ds:schemaRef ds:uri="2eb6c535-44d4-490a-8182-15aec305059b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77f3e2d8-c321-435c-9e0f-957f761eb6d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6844</TotalTime>
  <Words>3302</Words>
  <Application>Microsoft Office PowerPoint</Application>
  <PresentationFormat>Diavetítés a képernyőre (4:3 oldalarány)</PresentationFormat>
  <Paragraphs>564</Paragraphs>
  <Slides>69</Slides>
  <Notes>42</Notes>
  <HiddenSlides>0</HiddenSlides>
  <MMClips>2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3</vt:i4>
      </vt:variant>
      <vt:variant>
        <vt:lpstr>Diacímek</vt:lpstr>
      </vt:variant>
      <vt:variant>
        <vt:i4>69</vt:i4>
      </vt:variant>
    </vt:vector>
  </HeadingPairs>
  <TitlesOfParts>
    <vt:vector size="79" baseType="lpstr">
      <vt:lpstr>Arial</vt:lpstr>
      <vt:lpstr>Calibri</vt:lpstr>
      <vt:lpstr>Calibri (headings)</vt:lpstr>
      <vt:lpstr>Symbol</vt:lpstr>
      <vt:lpstr>Times New Roman</vt:lpstr>
      <vt:lpstr>Wingdings</vt:lpstr>
      <vt:lpstr>4_Custom Design</vt:lpstr>
      <vt:lpstr>Photo Editor Photo</vt:lpstr>
      <vt:lpstr>Bitkép</vt:lpstr>
      <vt:lpstr>Worksheet</vt:lpstr>
      <vt:lpstr>MIKROELEKTRONIKA, VIEEAB00</vt:lpstr>
      <vt:lpstr>Alapinformációk</vt:lpstr>
      <vt:lpstr>Elérhetőségek</vt:lpstr>
      <vt:lpstr>Kurzus adminisztráció</vt:lpstr>
      <vt:lpstr>Laboratóriumi gyakorlatok</vt:lpstr>
      <vt:lpstr>Laborgyakorlatok célja</vt:lpstr>
      <vt:lpstr>Laboratóriumi beosztás</vt:lpstr>
      <vt:lpstr>Laborgyakorlatok helyszínei</vt:lpstr>
      <vt:lpstr>Laborgyakorlatok segédanyagai</vt:lpstr>
      <vt:lpstr>Előadás utáni feladatsorok</vt:lpstr>
      <vt:lpstr>Félévvégi aláírás feltétele</vt:lpstr>
      <vt:lpstr>Zárthelyi</vt:lpstr>
      <vt:lpstr>Vizsga</vt:lpstr>
      <vt:lpstr>Tanácsok a felkészüléshez azaz „Mit ne csináljak?”</vt:lpstr>
      <vt:lpstr>Tanácsok a felkészüléshez azaz „Hogyan is kell?”</vt:lpstr>
      <vt:lpstr>Tanácsok a felkészüléshez azaz „Pontosan mit kell tudni?”</vt:lpstr>
      <vt:lpstr>Facebook tanulmányi csoport</vt:lpstr>
      <vt:lpstr>Irodalom</vt:lpstr>
      <vt:lpstr>Egyéb info: www.eet.bme.hu</vt:lpstr>
      <vt:lpstr>Bevezetés a Mikroelektronikába</vt:lpstr>
      <vt:lpstr>Mikroelektronika BSc. kurzus</vt:lpstr>
      <vt:lpstr>Mikroelektronika BSc. kurzus</vt:lpstr>
      <vt:lpstr>Mikroelektronika / félvezetőipar</vt:lpstr>
      <vt:lpstr>Mikroelektronika / félvezetőipar</vt:lpstr>
      <vt:lpstr>Mikroelektronika / félvezetőipar</vt:lpstr>
      <vt:lpstr>Mikroelektronika / félvezetőipar</vt:lpstr>
      <vt:lpstr>Mikroelektronika / félvezetőipar</vt:lpstr>
      <vt:lpstr>Mikroelektronika / félvezetőipar</vt:lpstr>
      <vt:lpstr>Mikroelektronika / félvezetőipar</vt:lpstr>
      <vt:lpstr>Mikroelektronika / félvezetőipar</vt:lpstr>
      <vt:lpstr>Mikroelektronika / félvezetőipar</vt:lpstr>
      <vt:lpstr>Mikroelektronika / félvezetőipar</vt:lpstr>
      <vt:lpstr>Mikroelektronika / félvezetőipar</vt:lpstr>
      <vt:lpstr>Mikroelektronika</vt:lpstr>
      <vt:lpstr>Mikroelektronika helye</vt:lpstr>
      <vt:lpstr>Mikroelektronika helye</vt:lpstr>
      <vt:lpstr>Mikroelektronika helye</vt:lpstr>
      <vt:lpstr>Mikroelektronika helye</vt:lpstr>
      <vt:lpstr>Mikroelektronika helye</vt:lpstr>
      <vt:lpstr>Mikroelektronika helye</vt:lpstr>
      <vt:lpstr>Mikroelektronika helye</vt:lpstr>
      <vt:lpstr>Alapfogalmak</vt:lpstr>
      <vt:lpstr>Si egykristály: rúd, szeletek</vt:lpstr>
      <vt:lpstr>Si egykristály: rúd, szeletek</vt:lpstr>
      <vt:lpstr>Si egykristály: rúd, szeletek</vt:lpstr>
      <vt:lpstr>Alapfogalmak</vt:lpstr>
      <vt:lpstr>Alapfogalmak</vt:lpstr>
      <vt:lpstr>Alapfogalmak</vt:lpstr>
      <vt:lpstr>Alapfogalmak</vt:lpstr>
      <vt:lpstr>Alapfogalmak</vt:lpstr>
      <vt:lpstr>Alapfogalmak</vt:lpstr>
      <vt:lpstr>Alapfogalmak</vt:lpstr>
      <vt:lpstr>Alapfogalmak</vt:lpstr>
      <vt:lpstr>Alapfogalmak</vt:lpstr>
      <vt:lpstr>Alapfogalmak</vt:lpstr>
      <vt:lpstr>Alapfogalmak</vt:lpstr>
      <vt:lpstr>Mintázat kialakítása (DUV)</vt:lpstr>
      <vt:lpstr>Fotolitográfia</vt:lpstr>
      <vt:lpstr>Jellemző alakzatok a chip-en</vt:lpstr>
      <vt:lpstr>Alapfogalmak</vt:lpstr>
      <vt:lpstr>Tokozás – ma nagy kihívás</vt:lpstr>
      <vt:lpstr>Modern tokozás – Fan-out packaging </vt:lpstr>
      <vt:lpstr>Modern tokozás – 2.5D, 3D és heterogén integráció</vt:lpstr>
      <vt:lpstr>Modern tokozás – 3D integráció</vt:lpstr>
      <vt:lpstr>Chiplet alapú heterogén rendszerintegráció</vt:lpstr>
      <vt:lpstr>Chiplet alapú heterogén rendszerintegráció</vt:lpstr>
      <vt:lpstr>SoC vs Chiplet</vt:lpstr>
      <vt:lpstr>SoC vs Chiplet</vt:lpstr>
      <vt:lpstr>Mikroelektronikai tervező szakmérnök feladatai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MicReD - Poppe Andras</dc:creator>
  <cp:lastModifiedBy>Poppe András</cp:lastModifiedBy>
  <cp:revision>557</cp:revision>
  <cp:lastPrinted>2017-02-09T09:20:57Z</cp:lastPrinted>
  <dcterms:created xsi:type="dcterms:W3CDTF">2000-11-23T21:23:08Z</dcterms:created>
  <dcterms:modified xsi:type="dcterms:W3CDTF">2022-02-18T09:59:15Z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0x010100B0027FEC0C837A4D868C9AF6453E05A7</vt:lpwstr>
  </property>
</Properties>
</file>