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27.xml" ContentType="application/vnd.openxmlformats-officedocument.presentationml.notesSlide+xml"/>
  <Override PartName="/ppt/comments/comment2.xml" ContentType="application/vnd.openxmlformats-officedocument.presentationml.comment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>
  <p:sldMasterIdLst>
    <p:sldMasterId id="2147483652" r:id="rId1"/>
  </p:sldMasterIdLst>
  <p:notesMasterIdLst>
    <p:notesMasterId r:id="rId94"/>
  </p:notesMasterIdLst>
  <p:sldIdLst>
    <p:sldId id="371" r:id="rId2"/>
    <p:sldId id="449" r:id="rId3"/>
    <p:sldId id="450" r:id="rId4"/>
    <p:sldId id="451" r:id="rId5"/>
    <p:sldId id="475" r:id="rId6"/>
    <p:sldId id="453" r:id="rId7"/>
    <p:sldId id="473" r:id="rId8"/>
    <p:sldId id="474" r:id="rId9"/>
    <p:sldId id="470" r:id="rId10"/>
    <p:sldId id="471" r:id="rId11"/>
    <p:sldId id="454" r:id="rId12"/>
    <p:sldId id="467" r:id="rId13"/>
    <p:sldId id="455" r:id="rId14"/>
    <p:sldId id="456" r:id="rId15"/>
    <p:sldId id="466" r:id="rId16"/>
    <p:sldId id="479" r:id="rId17"/>
    <p:sldId id="480" r:id="rId18"/>
    <p:sldId id="481" r:id="rId19"/>
    <p:sldId id="497" r:id="rId20"/>
    <p:sldId id="482" r:id="rId21"/>
    <p:sldId id="487" r:id="rId22"/>
    <p:sldId id="492" r:id="rId23"/>
    <p:sldId id="444" r:id="rId24"/>
    <p:sldId id="506" r:id="rId25"/>
    <p:sldId id="373" r:id="rId26"/>
    <p:sldId id="411" r:id="rId27"/>
    <p:sldId id="493" r:id="rId28"/>
    <p:sldId id="441" r:id="rId29"/>
    <p:sldId id="437" r:id="rId30"/>
    <p:sldId id="436" r:id="rId31"/>
    <p:sldId id="374" r:id="rId32"/>
    <p:sldId id="383" r:id="rId33"/>
    <p:sldId id="384" r:id="rId34"/>
    <p:sldId id="385" r:id="rId35"/>
    <p:sldId id="386" r:id="rId36"/>
    <p:sldId id="432" r:id="rId37"/>
    <p:sldId id="477" r:id="rId38"/>
    <p:sldId id="387" r:id="rId39"/>
    <p:sldId id="435" r:id="rId40"/>
    <p:sldId id="478" r:id="rId41"/>
    <p:sldId id="388" r:id="rId42"/>
    <p:sldId id="412" r:id="rId43"/>
    <p:sldId id="390" r:id="rId44"/>
    <p:sldId id="391" r:id="rId45"/>
    <p:sldId id="413" r:id="rId46"/>
    <p:sldId id="507" r:id="rId47"/>
    <p:sldId id="483" r:id="rId48"/>
    <p:sldId id="382" r:id="rId49"/>
    <p:sldId id="398" r:id="rId50"/>
    <p:sldId id="414" r:id="rId51"/>
    <p:sldId id="415" r:id="rId52"/>
    <p:sldId id="416" r:id="rId53"/>
    <p:sldId id="445" r:id="rId54"/>
    <p:sldId id="418" r:id="rId55"/>
    <p:sldId id="396" r:id="rId56"/>
    <p:sldId id="397" r:id="rId57"/>
    <p:sldId id="419" r:id="rId58"/>
    <p:sldId id="434" r:id="rId59"/>
    <p:sldId id="503" r:id="rId60"/>
    <p:sldId id="505" r:id="rId61"/>
    <p:sldId id="504" r:id="rId62"/>
    <p:sldId id="420" r:id="rId63"/>
    <p:sldId id="438" r:id="rId64"/>
    <p:sldId id="421" r:id="rId65"/>
    <p:sldId id="422" r:id="rId66"/>
    <p:sldId id="433" r:id="rId67"/>
    <p:sldId id="423" r:id="rId68"/>
    <p:sldId id="494" r:id="rId69"/>
    <p:sldId id="424" r:id="rId70"/>
    <p:sldId id="484" r:id="rId71"/>
    <p:sldId id="489" r:id="rId72"/>
    <p:sldId id="439" r:id="rId73"/>
    <p:sldId id="440" r:id="rId74"/>
    <p:sldId id="500" r:id="rId75"/>
    <p:sldId id="501" r:id="rId76"/>
    <p:sldId id="502" r:id="rId77"/>
    <p:sldId id="443" r:id="rId78"/>
    <p:sldId id="486" r:id="rId79"/>
    <p:sldId id="425" r:id="rId80"/>
    <p:sldId id="426" r:id="rId81"/>
    <p:sldId id="428" r:id="rId82"/>
    <p:sldId id="485" r:id="rId83"/>
    <p:sldId id="429" r:id="rId84"/>
    <p:sldId id="430" r:id="rId85"/>
    <p:sldId id="431" r:id="rId86"/>
    <p:sldId id="491" r:id="rId87"/>
    <p:sldId id="447" r:id="rId88"/>
    <p:sldId id="496" r:id="rId89"/>
    <p:sldId id="499" r:id="rId90"/>
    <p:sldId id="448" r:id="rId91"/>
    <p:sldId id="490" r:id="rId92"/>
    <p:sldId id="495" r:id="rId93"/>
  </p:sldIdLst>
  <p:sldSz cx="9144000" cy="6858000" type="screen4x3"/>
  <p:notesSz cx="7099300" cy="10234613"/>
  <p:custDataLst>
    <p:tags r:id="rId95"/>
  </p:custDataLst>
  <p:defaultTextStyle>
    <a:defPPr>
      <a:defRPr lang="en-US"/>
    </a:defPPr>
    <a:lvl1pPr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lnSpc>
        <a:spcPct val="85000"/>
      </a:lnSpc>
      <a:spcBef>
        <a:spcPct val="50000"/>
      </a:spcBef>
      <a:spcAft>
        <a:spcPct val="0"/>
      </a:spcAft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rgbClr val="4D2885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9">
          <p15:clr>
            <a:srgbClr val="A4A3A4"/>
          </p15:clr>
        </p15:guide>
        <p15:guide id="2" pos="26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akács Gábor" initials="TG" lastIdx="15" clrIdx="0">
    <p:extLst>
      <p:ext uri="{19B8F6BF-5375-455C-9EA6-DF929625EA0E}">
        <p15:presenceInfo xmlns:p15="http://schemas.microsoft.com/office/powerpoint/2012/main" userId="Takács Gábo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D2885"/>
    <a:srgbClr val="AEB8BE"/>
    <a:srgbClr val="8C2532"/>
    <a:srgbClr val="33CC33"/>
    <a:srgbClr val="D60093"/>
    <a:srgbClr val="D5262B"/>
    <a:srgbClr val="0000FF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885" autoAdjust="0"/>
    <p:restoredTop sz="90502" autoAdjust="0"/>
  </p:normalViewPr>
  <p:slideViewPr>
    <p:cSldViewPr snapToGrid="0" showGuides="1">
      <p:cViewPr varScale="1">
        <p:scale>
          <a:sx n="101" d="100"/>
          <a:sy n="101" d="100"/>
        </p:scale>
        <p:origin x="726" y="102"/>
      </p:cViewPr>
      <p:guideLst>
        <p:guide orient="horz" pos="209"/>
        <p:guide pos="2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121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gs" Target="tags/tag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notesMaster" Target="notesMasters/notesMaster1.xml"/><Relationship Id="rId9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viewProps" Target="viewProp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6-02-14T19:45:03.823" idx="1">
    <p:pos x="5626" y="1297"/>
    <p:text>önmagában nem érthető!</p:text>
    <p:extLst>
      <p:ext uri="{C676402C-5697-4E1C-873F-D02D1690AC5C}">
        <p15:threadingInfo xmlns:p15="http://schemas.microsoft.com/office/powerpoint/2012/main" timeZoneBias="-6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6-02-14T19:47:20.271" idx="4">
    <p:pos x="4253" y="372"/>
    <p:text>Itt jön amit előbb írtam, hogy önmagában nem érthető</p:text>
    <p:extLst>
      <p:ext uri="{C676402C-5697-4E1C-873F-D02D1690AC5C}">
        <p15:threadingInfo xmlns:p15="http://schemas.microsoft.com/office/powerpoint/2012/main" timeZoneBias="-60"/>
      </p:ext>
    </p:extLst>
  </p:cm>
</p:cmLst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png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png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image" Target="../media/image28.png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image" Target="../media/image41.png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png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image" Target="../media/image62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png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image" Target="../media/image76.png"/></Relationships>
</file>

<file path=ppt/drawings/_rels/vmlDrawing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image" Target="../media/image88.png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image" Target="../media/image90.png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image" Target="../media/image96.png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5.png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2.png"/></Relationships>
</file>

<file path=ppt/drawings/_rels/vmlDrawing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image" Target="../media/image134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76363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02" tIns="47951" rIns="95902" bIns="47951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294" y="0"/>
            <a:ext cx="3076363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02" tIns="47951" rIns="95902" bIns="47951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86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8350"/>
            <a:ext cx="5118100" cy="3838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930" y="4861862"/>
            <a:ext cx="5679440" cy="46047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02" tIns="47951" rIns="95902" bIns="4795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Mintaszöveg szerkesztése</a:t>
            </a:r>
          </a:p>
          <a:p>
            <a:pPr lvl="1"/>
            <a:r>
              <a:rPr lang="en-US" noProof="0" smtClean="0"/>
              <a:t>Második szint</a:t>
            </a:r>
          </a:p>
          <a:p>
            <a:pPr lvl="2"/>
            <a:r>
              <a:rPr lang="en-US" noProof="0" smtClean="0"/>
              <a:t>Harmadik szint</a:t>
            </a:r>
          </a:p>
          <a:p>
            <a:pPr lvl="3"/>
            <a:r>
              <a:rPr lang="en-US" noProof="0" smtClean="0"/>
              <a:t>Negyedik szint</a:t>
            </a:r>
          </a:p>
          <a:p>
            <a:pPr lvl="4"/>
            <a:r>
              <a:rPr lang="en-US" noProof="0" smtClean="0"/>
              <a:t>Ötödik szint</a:t>
            </a:r>
          </a:p>
        </p:txBody>
      </p:sp>
      <p:sp>
        <p:nvSpPr>
          <p:cNvPr id="532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0362"/>
            <a:ext cx="3076363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02" tIns="47951" rIns="95902" bIns="47951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32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294" y="9720362"/>
            <a:ext cx="3076363" cy="512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02" tIns="47951" rIns="95902" bIns="47951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3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</a:lstStyle>
          <a:p>
            <a:fld id="{616DD950-1E7F-4A91-90EB-4EC63AA5E49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625909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7D5F099-2203-4FA1-B9F7-752EE854664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69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6523548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3D30D5D1-7E6E-44FD-90B3-D3C5C323D25E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13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8968273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3C323000-467C-42C7-BC06-4CC15677180F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14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03577323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CC1F7BD-239B-48C5-8677-1F01377418B5}" type="slidenum">
              <a:rPr lang="en-US" altLang="en-US" sz="120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15</a:t>
            </a:fld>
            <a:endParaRPr lang="en-US" altLang="en-US" sz="1200" smtClean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4485724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 txBox="1">
            <a:spLocks noGrp="1" noChangeArrowheads="1"/>
          </p:cNvSpPr>
          <p:nvPr/>
        </p:nvSpPr>
        <p:spPr bwMode="auto">
          <a:xfrm>
            <a:off x="4021294" y="9720362"/>
            <a:ext cx="3076363" cy="51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902" tIns="47951" rIns="95902" bIns="47951" anchor="b"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r">
              <a:lnSpc>
                <a:spcPct val="100000"/>
              </a:lnSpc>
              <a:spcBef>
                <a:spcPct val="0"/>
              </a:spcBef>
            </a:pPr>
            <a:fld id="{7C08819E-2411-49D2-A14B-816DCBD524F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 algn="r">
                <a:lnSpc>
                  <a:spcPct val="100000"/>
                </a:lnSpc>
                <a:spcBef>
                  <a:spcPct val="0"/>
                </a:spcBef>
              </a:pPr>
              <a:t>23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703650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B77BC34-CCC2-41A5-8B23-4016BB0695CF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098817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8EB84ED-A2C6-435D-BE88-3873B2BDFF42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156440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8EB84ED-A2C6-435D-BE88-3873B2BDFF42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897682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5313078-09F9-4A54-91DC-D6E245E6FB79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409503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CE30251-9051-4A55-A034-03F296394F6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23508258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03D19AE-D546-4825-8A1D-4F2C051F2EAB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794499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44A496AF-0136-450F-AF9E-35E087B99B25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2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hu-HU" altLang="en-US" dirty="0" smtClean="0"/>
              <a:t>KÉRDÉSEK</a:t>
            </a:r>
            <a:r>
              <a:rPr lang="hu-HU" altLang="en-US" baseline="0" dirty="0" smtClean="0"/>
              <a:t> - </a:t>
            </a:r>
            <a:r>
              <a:rPr lang="hu-HU" altLang="en-US" dirty="0" smtClean="0"/>
              <a:t>Előadások során szünet</a:t>
            </a:r>
            <a:r>
              <a:rPr lang="hu-HU" altLang="en-US" baseline="0" dirty="0" smtClean="0"/>
              <a:t> tartás? Laborpótlások? MIKROELEKTRONIKA VERSENY!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343198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E0E318A-EA4A-447C-B961-2779F2B507E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0461874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D381B58-EC82-4FBA-B335-1B5B251B14C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830634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773350F-D80F-4A4C-B8BE-D9FBF8E20E4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8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790838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9C0A47D-4E3C-4625-872C-3294272880B4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0371254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130116D-FF45-4F43-82D1-28238D2D413F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881206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97E9E28-4959-48A9-A2CE-49B482822E1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89966128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4A70794-0DBC-46F0-BA84-195CB305FB0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0558882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8CB8455-19B1-4F04-9498-61443873589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1613132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C84171E-3A22-448F-8476-58E8CF3B44D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2929744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E99183F-43D5-40A8-A830-A26B95AA330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566011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896543CE-39AD-41B4-AD88-420753DA5964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3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230819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0BA3CD-108D-4C94-8086-873E5CA173D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8903855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010FD86-13E6-48DF-B3A8-A33BBAA4D17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339053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E052783-4B76-48E3-A8A9-6DEC32C73A59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18757952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F0A0477-AF49-4767-8628-E0E1E826DA6B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055210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12D7FE8-C84A-4217-8C76-9A15CF0C5CB2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527026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0E04B36-874C-48A4-9519-1408E07CEF3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2982269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384CA3A-4063-4F6F-9DFB-1380EC0B348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2908180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6A90491-ACFE-46D4-B650-42E7F58DF36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9478579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CF760C9-0001-4471-9462-8248102CD69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52541397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F826E4D-EB1C-41B9-8A54-D9454B8544E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1129782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8B266195-A0AF-416A-985D-C8A6482E7E53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4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436154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4C8ACD9-0818-484C-9374-5511BDFB03B9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65671019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4BBD4E0-612C-465B-9FA5-C3206B5CBFB9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9944820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5EB34BF-2876-427D-8FD9-E36B0CFF732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2596149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E6F190B-FF40-40FE-8D29-A52D9E5C075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79615257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5C45DF1-0F88-4882-AF85-FB032F182ADF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56452501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ECDF46D-A2B0-4ED7-9CE6-06605D277A63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4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9050256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FC9ADFA-E9ED-4224-A7B2-C62C2E2869C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1324306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88C303B-CFD9-47B0-967E-8F20CCCD433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84245222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F1C8737-126E-4539-B325-46E4A433CE3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0784286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18F0234-FE5F-470C-A347-3E9EFB744068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512019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FDA7B301-7877-483F-BA93-776666AD24C2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6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14530338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C854D2D-D947-470C-8233-29DDF2A0B53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96254286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C854D2D-D947-470C-8233-29DDF2A0B53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9046425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C854D2D-D947-470C-8233-29DDF2A0B53C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8056118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A7F6725-D0EF-44FA-8E1F-EF36373BF9EA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47847154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87762E2-75A0-41AD-99A6-920D08965EF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0509863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87762E2-75A0-41AD-99A6-920D08965EF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21569313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87762E2-75A0-41AD-99A6-920D08965EF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72479879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87762E2-75A0-41AD-99A6-920D08965EF6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35685036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23B207E-2F11-4D2D-8408-B8C622BE3D82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3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626533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B82BB98-9A50-47FA-BFAB-4289596BBCF8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6066458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E9C4CEC-4FDA-4CD3-A5CE-5E43B77F2373}" type="slidenum">
              <a:rPr lang="en-US" altLang="en-US" sz="120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7</a:t>
            </a:fld>
            <a:endParaRPr lang="en-US" altLang="en-US" sz="1200" smtClean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2865874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DEA3888-8CDA-4021-8FE7-0F803CD52B9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96619361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7EB9710-9D37-429C-908D-286E64682591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7357434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DEA3888-8CDA-4021-8FE7-0F803CD52B9E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63901529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650DC626-55AE-4A5A-BC7E-1DFB031DA027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83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99780422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B389C35-477B-4FD6-9844-4473ED854598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84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2685579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57441DE-A09B-46BA-BD6F-25F0CB2B42A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85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0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37293660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hu-HU" altLang="en-US" smtClean="0"/>
          </a:p>
        </p:txBody>
      </p:sp>
      <p:sp>
        <p:nvSpPr>
          <p:cNvPr id="1218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B412241-2FF7-46BA-8A25-2EAE0F86530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87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823362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hu-HU" altLang="en-US" smtClean="0"/>
          </a:p>
        </p:txBody>
      </p:sp>
      <p:sp>
        <p:nvSpPr>
          <p:cNvPr id="1218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B412241-2FF7-46BA-8A25-2EAE0F86530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88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537881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hu-HU" altLang="en-US" smtClean="0"/>
          </a:p>
        </p:txBody>
      </p:sp>
      <p:sp>
        <p:nvSpPr>
          <p:cNvPr id="1218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B412241-2FF7-46BA-8A25-2EAE0F865300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89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518160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28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hu-HU" altLang="en-US" smtClean="0"/>
          </a:p>
        </p:txBody>
      </p:sp>
      <p:sp>
        <p:nvSpPr>
          <p:cNvPr id="1228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A8FCB87-1C59-4E09-B3E9-4CC546B3C0FD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90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99046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29FE367-5A1E-4FCE-B050-558DB630B933}" type="slidenum">
              <a:rPr lang="en-US" altLang="en-US" sz="120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9</a:t>
            </a:fld>
            <a:endParaRPr lang="en-US" altLang="en-US" sz="1200" smtClean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0723129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79206" indent="-299695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98778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78290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157801" indent="-239756"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637312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3116824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596335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4075847" indent="-239756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1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ADDC810B-C3CC-472A-B92D-F19B3E265455}" type="slidenum">
              <a:rPr lang="en-US" altLang="en-US" sz="130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92</a:t>
            </a:fld>
            <a:endParaRPr lang="en-US" altLang="en-US" sz="13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9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5588264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227DABA-BAA5-4FDF-864D-E59E7FD55096}" type="slidenum">
              <a:rPr lang="en-US" altLang="en-US" sz="1200" smtClean="0">
                <a:solidFill>
                  <a:schemeClr val="tx1"/>
                </a:solidFill>
                <a:latin typeface="Times New Roman" panose="02020603050405020304" pitchFamily="18" charset="0"/>
              </a:rPr>
              <a:pPr/>
              <a:t>10</a:t>
            </a:fld>
            <a:endParaRPr lang="en-US" altLang="en-US" sz="1200" smtClean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592638"/>
            <a:ext cx="5029200" cy="43497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2619624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85000"/>
              </a:lnSpc>
              <a:spcBef>
                <a:spcPct val="50000"/>
              </a:spcBef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fld id="{17034E01-CCF1-4BAF-8CA4-93B21257993A}" type="slidenum">
              <a:rPr lang="en-US" altLang="en-US" sz="1200">
                <a:solidFill>
                  <a:schemeClr val="tx1"/>
                </a:solidFill>
                <a:latin typeface="Times New Roman" panose="02020603050405020304" pitchFamily="18" charset="0"/>
              </a:rPr>
              <a:pPr>
                <a:lnSpc>
                  <a:spcPct val="100000"/>
                </a:lnSpc>
                <a:spcBef>
                  <a:spcPct val="0"/>
                </a:spcBef>
              </a:pPr>
              <a:t>11</a:t>
            </a:fld>
            <a:endParaRPr lang="en-US" altLang="en-US" sz="12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112301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.png"/><Relationship Id="rId5" Type="http://schemas.openxmlformats.org/officeDocument/2006/relationships/oleObject" Target="../embeddings/oleObject3.bin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"/>
          <p:cNvGraphicFramePr>
            <a:graphicFrameLocks noChangeAspect="1"/>
          </p:cNvGraphicFramePr>
          <p:nvPr userDrawn="1"/>
        </p:nvGraphicFramePr>
        <p:xfrm>
          <a:off x="0" y="0"/>
          <a:ext cx="9144000" cy="685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400" name="Photo Editor Photo" r:id="rId3" imgW="6287378" imgH="5714286" progId="MSPhotoEd.3">
                  <p:embed/>
                </p:oleObj>
              </mc:Choice>
              <mc:Fallback>
                <p:oleObj name="Photo Editor Photo" r:id="rId3" imgW="6287378" imgH="5714286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0" cy="685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5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sp>
        <p:nvSpPr>
          <p:cNvPr id="6" name="Text Box 9"/>
          <p:cNvSpPr txBox="1">
            <a:spLocks noChangeArrowheads="1"/>
          </p:cNvSpPr>
          <p:nvPr userDrawn="1"/>
        </p:nvSpPr>
        <p:spPr bwMode="auto">
          <a:xfrm>
            <a:off x="3683000" y="6292850"/>
            <a:ext cx="4746625" cy="4032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http://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www.eet.bme.hu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</p:txBody>
      </p:sp>
      <p:graphicFrame>
        <p:nvGraphicFramePr>
          <p:cNvPr id="7" name="Object 10"/>
          <p:cNvGraphicFramePr>
            <a:graphicFrameLocks noChangeAspect="1"/>
          </p:cNvGraphicFramePr>
          <p:nvPr userDrawn="1"/>
        </p:nvGraphicFramePr>
        <p:xfrm>
          <a:off x="0" y="4745038"/>
          <a:ext cx="3787775" cy="2112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401" name="Photo Editor Photo" r:id="rId5" imgW="8535591" imgH="4761905" progId="MSPhotoEd.3">
                  <p:embed/>
                </p:oleObj>
              </mc:Choice>
              <mc:Fallback>
                <p:oleObj name="Photo Editor Photo" r:id="rId5" imgW="8535591" imgH="476190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4745038"/>
                        <a:ext cx="3787775" cy="2112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 Box 12"/>
          <p:cNvSpPr txBox="1">
            <a:spLocks noChangeArrowheads="1"/>
          </p:cNvSpPr>
          <p:nvPr userDrawn="1"/>
        </p:nvSpPr>
        <p:spPr bwMode="auto">
          <a:xfrm>
            <a:off x="0" y="1690688"/>
            <a:ext cx="914400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en-US" sz="2400">
                <a:solidFill>
                  <a:srgbClr val="8C2532"/>
                </a:solidFill>
                <a:latin typeface="Arial" charset="0"/>
              </a:rPr>
              <a:t>Budapesti M</a:t>
            </a:r>
            <a:r>
              <a:rPr lang="hu-HU" sz="2400">
                <a:solidFill>
                  <a:srgbClr val="8C2532"/>
                </a:solidFill>
                <a:latin typeface="Arial" charset="0"/>
              </a:rPr>
              <a:t>űszaki és Gazdaságtudományi Egyetem</a:t>
            </a:r>
            <a:endParaRPr lang="en-US" sz="2400">
              <a:solidFill>
                <a:srgbClr val="8C2532"/>
              </a:solidFill>
              <a:latin typeface="Arial" charset="0"/>
            </a:endParaRPr>
          </a:p>
          <a:p>
            <a:pPr algn="ctr">
              <a:lnSpc>
                <a:spcPct val="100000"/>
              </a:lnSpc>
              <a:spcBef>
                <a:spcPct val="0"/>
              </a:spcBef>
              <a:defRPr/>
            </a:pPr>
            <a:r>
              <a:rPr lang="hu-HU" sz="2400" b="1">
                <a:solidFill>
                  <a:srgbClr val="8C2532"/>
                </a:solidFill>
                <a:latin typeface="Arial" charset="0"/>
              </a:rPr>
              <a:t>Elektronikus Eszközök Tanszéke</a:t>
            </a:r>
            <a:endParaRPr lang="en-US" sz="2400" b="1">
              <a:solidFill>
                <a:srgbClr val="8C2532"/>
              </a:solidFill>
              <a:latin typeface="Arial" charset="0"/>
            </a:endParaRPr>
          </a:p>
        </p:txBody>
      </p:sp>
      <p:pic>
        <p:nvPicPr>
          <p:cNvPr id="9" name="Picture 13" descr="nagy-transp-csak_logo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5050" y="395288"/>
            <a:ext cx="4545013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297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12713" y="2698750"/>
            <a:ext cx="8258175" cy="1470025"/>
          </a:xfrm>
        </p:spPr>
        <p:txBody>
          <a:bodyPr/>
          <a:lstStyle>
            <a:lvl1pPr>
              <a:defRPr sz="4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82980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3676650" y="4670425"/>
            <a:ext cx="5233988" cy="884238"/>
          </a:xfrm>
        </p:spPr>
        <p:txBody>
          <a:bodyPr/>
          <a:lstStyle>
            <a:lvl1pPr marL="0" indent="0">
              <a:buFont typeface="Arial" charset="0"/>
              <a:buNone/>
              <a:defRPr sz="3200" b="1"/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114753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89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86E66E-D266-4205-A347-CE21BCB594A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67219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513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02438" y="461963"/>
            <a:ext cx="2219325" cy="59166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39700" y="461963"/>
            <a:ext cx="6510338" cy="59166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0ED484-01EA-4785-9E62-ADAE3ED947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48271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297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8B3354-FE85-45E0-B489-4BDE255C459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42572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5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321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7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8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1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2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3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8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8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4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9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4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5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0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59A342-1E90-4460-AC2C-DC99D5FFDD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29380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345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87325" y="1406525"/>
            <a:ext cx="4340225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9950" y="1406525"/>
            <a:ext cx="4341813" cy="49720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05D8DA-F79C-4897-97D4-DEE87EB9DD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35367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8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369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1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4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5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6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31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21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7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5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6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2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5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6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7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8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3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95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67DEAC-2236-4701-81CF-E00F980749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4731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4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393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6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7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0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1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2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7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7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3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8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3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4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95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B40A50-3BC3-4C89-BFEF-039463151D4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40362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3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417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5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6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9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6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2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3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4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5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17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9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0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3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8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95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5AA917-280E-4BDF-9557-4B8353B61B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12433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441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D4986C-9404-44A8-BB2E-AE0AF48C16C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42711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465" name="Photo Editor Photo" r:id="rId3" imgW="3123810" imgH="4086795" progId="MSPhotoEd.3">
                  <p:embed/>
                </p:oleObj>
              </mc:Choice>
              <mc:Fallback>
                <p:oleObj name="Photo Editor Photo" r:id="rId3" imgW="3123810" imgH="4086795" progId="MSPhotoEd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8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9" name="Picture 959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12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3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4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2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8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9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0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1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2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3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4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5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6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219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755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6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7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8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59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0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1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2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3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4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5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6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7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8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69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0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1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2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3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4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5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6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7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8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79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0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1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2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3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4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5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6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7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8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89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0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1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2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3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4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5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6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7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8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799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0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1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2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3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4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5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6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7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8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09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2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4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5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6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7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8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19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0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1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2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3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4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5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6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7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2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0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2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3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4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5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7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3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0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1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2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3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4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5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6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7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8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49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0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1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2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3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4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5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6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7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8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59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0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1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2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3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4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5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6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7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8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69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0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1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2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3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4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5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6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7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8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79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0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1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2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3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4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5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6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7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8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89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0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1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2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3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4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5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6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7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8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899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0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1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2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3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4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5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6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7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8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09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0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1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2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3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4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5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6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7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8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19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0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1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2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3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4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5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6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7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8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29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0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1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2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3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4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5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6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7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8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39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0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1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2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3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4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5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6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7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8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49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0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1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2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3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954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22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9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0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1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2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3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4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5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6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7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9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0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1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2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3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4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5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6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7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8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49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0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1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2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3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4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5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6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7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8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59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0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1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2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3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4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5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6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7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8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69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0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1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2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3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4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75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5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1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1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2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11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5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95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95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F99BE9-CB93-4F89-A38D-5B06774D24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66085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39700" y="461963"/>
            <a:ext cx="8845550" cy="881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87325" y="1406525"/>
            <a:ext cx="883443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sp>
        <p:nvSpPr>
          <p:cNvPr id="38195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22338" y="6467475"/>
            <a:ext cx="1211262" cy="242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000" b="1">
                <a:latin typeface="Arial" charset="0"/>
              </a:defRPr>
            </a:lvl1pPr>
          </a:lstStyle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38195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179638" y="6465888"/>
            <a:ext cx="6021387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spcBef>
                <a:spcPct val="0"/>
              </a:spcBef>
              <a:defRPr sz="1000" b="1">
                <a:solidFill>
                  <a:srgbClr val="8C2532"/>
                </a:solidFill>
                <a:latin typeface="Arial Narrow" pitchFamily="34" charset="0"/>
              </a:defRPr>
            </a:lvl1pPr>
          </a:lstStyle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dirty="0"/>
          </a:p>
        </p:txBody>
      </p:sp>
      <p:sp>
        <p:nvSpPr>
          <p:cNvPr id="38195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82000" y="6473825"/>
            <a:ext cx="7620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spcBef>
                <a:spcPct val="0"/>
              </a:spcBef>
              <a:defRPr sz="1000" b="1">
                <a:solidFill>
                  <a:srgbClr val="8C2532"/>
                </a:solidFill>
              </a:defRPr>
            </a:lvl1pPr>
          </a:lstStyle>
          <a:p>
            <a:fld id="{7CFC0FF7-2CE8-4D27-A5CC-1D79468A231D}" type="slidenum">
              <a:rPr lang="en-US" altLang="en-US"/>
              <a:pPr/>
              <a:t>‹#›</a:t>
            </a:fld>
            <a:endParaRPr lang="en-US" altLang="en-US"/>
          </a:p>
        </p:txBody>
      </p:sp>
      <p:sp>
        <p:nvSpPr>
          <p:cNvPr id="381963" name="Rectangle 11"/>
          <p:cNvSpPr>
            <a:spLocks noChangeArrowheads="1"/>
          </p:cNvSpPr>
          <p:nvPr userDrawn="1"/>
        </p:nvSpPr>
        <p:spPr bwMode="auto">
          <a:xfrm>
            <a:off x="0" y="6721475"/>
            <a:ext cx="9144000" cy="63500"/>
          </a:xfrm>
          <a:prstGeom prst="rect">
            <a:avLst/>
          </a:prstGeom>
          <a:solidFill>
            <a:srgbClr val="8C253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</a:endParaRPr>
          </a:p>
        </p:txBody>
      </p:sp>
      <p:graphicFrame>
        <p:nvGraphicFramePr>
          <p:cNvPr id="1026" name="Object 12"/>
          <p:cNvGraphicFramePr>
            <a:graphicFrameLocks noChangeAspect="1"/>
          </p:cNvGraphicFramePr>
          <p:nvPr userDrawn="1"/>
        </p:nvGraphicFramePr>
        <p:xfrm>
          <a:off x="0" y="5746750"/>
          <a:ext cx="849313" cy="111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8781" name="Photo Editor Photo" r:id="rId14" imgW="3123810" imgH="4086795" progId="MSPhotoEd.3">
                  <p:embed/>
                </p:oleObj>
              </mc:Choice>
              <mc:Fallback>
                <p:oleObj name="Photo Editor Photo" r:id="rId14" imgW="3123810" imgH="4086795" progId="MSPhotoEd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746750"/>
                        <a:ext cx="849313" cy="111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34" name="Group 960"/>
          <p:cNvGrpSpPr>
            <a:grpSpLocks/>
          </p:cNvGrpSpPr>
          <p:nvPr userDrawn="1"/>
        </p:nvGrpSpPr>
        <p:grpSpPr bwMode="auto">
          <a:xfrm>
            <a:off x="0" y="0"/>
            <a:ext cx="9144000" cy="595313"/>
            <a:chOff x="0" y="0"/>
            <a:chExt cx="5760" cy="375"/>
          </a:xfrm>
        </p:grpSpPr>
        <p:sp>
          <p:nvSpPr>
            <p:cNvPr id="382910" name="Rectangle 958"/>
            <p:cNvSpPr>
              <a:spLocks noChangeArrowheads="1"/>
            </p:cNvSpPr>
            <p:nvPr userDrawn="1"/>
          </p:nvSpPr>
          <p:spPr bwMode="auto">
            <a:xfrm>
              <a:off x="0" y="0"/>
              <a:ext cx="5760" cy="310"/>
            </a:xfrm>
            <a:prstGeom prst="rect">
              <a:avLst/>
            </a:prstGeom>
            <a:solidFill>
              <a:srgbClr val="8C253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</a:endParaRPr>
            </a:p>
          </p:txBody>
        </p:sp>
        <p:pic>
          <p:nvPicPr>
            <p:cNvPr id="1036" name="Picture 959"/>
            <p:cNvPicPr>
              <a:picLocks noChangeAspect="1" noChangeArrowheads="1"/>
            </p:cNvPicPr>
            <p:nvPr userDrawn="1"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" y="4"/>
              <a:ext cx="1177" cy="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7" name="Group 13"/>
            <p:cNvGrpSpPr>
              <a:grpSpLocks noChangeAspect="1"/>
            </p:cNvGrpSpPr>
            <p:nvPr userDrawn="1"/>
          </p:nvGrpSpPr>
          <p:grpSpPr bwMode="auto">
            <a:xfrm>
              <a:off x="49" y="51"/>
              <a:ext cx="734" cy="207"/>
              <a:chOff x="158" y="2628"/>
              <a:chExt cx="5248" cy="1482"/>
            </a:xfrm>
          </p:grpSpPr>
          <p:sp>
            <p:nvSpPr>
              <p:cNvPr id="381966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158" y="2628"/>
                <a:ext cx="5248" cy="1482"/>
              </a:xfrm>
              <a:prstGeom prst="rect">
                <a:avLst/>
              </a:prstGeom>
              <a:solidFill>
                <a:srgbClr val="8C2532"/>
              </a:solidFill>
              <a:ln w="15875" algn="ctr">
                <a:noFill/>
                <a:miter lim="800000"/>
                <a:headEnd/>
                <a:tailEnd/>
              </a:ln>
              <a:effectLst/>
            </p:spPr>
            <p:txBody>
              <a:bodyPr anchor="ctr">
                <a:spAutoFit/>
              </a:bodyPr>
              <a:lstStyle/>
              <a:p>
                <a:pPr>
                  <a:defRPr/>
                </a:pPr>
                <a:endParaRPr lang="en-US">
                  <a:latin typeface="Arial" charset="0"/>
                </a:endParaRPr>
              </a:p>
            </p:txBody>
          </p:sp>
          <p:grpSp>
            <p:nvGrpSpPr>
              <p:cNvPr id="1040" name="Group 15"/>
              <p:cNvGrpSpPr>
                <a:grpSpLocks noChangeAspect="1"/>
              </p:cNvGrpSpPr>
              <p:nvPr/>
            </p:nvGrpSpPr>
            <p:grpSpPr bwMode="auto">
              <a:xfrm>
                <a:off x="254" y="2698"/>
                <a:ext cx="5062" cy="1352"/>
                <a:chOff x="242" y="1108"/>
                <a:chExt cx="5062" cy="1352"/>
              </a:xfrm>
            </p:grpSpPr>
            <p:grpSp>
              <p:nvGrpSpPr>
                <p:cNvPr id="1041" name="Group 16"/>
                <p:cNvGrpSpPr>
                  <a:grpSpLocks noChangeAspect="1"/>
                </p:cNvGrpSpPr>
                <p:nvPr/>
              </p:nvGrpSpPr>
              <p:grpSpPr bwMode="auto">
                <a:xfrm>
                  <a:off x="242" y="1108"/>
                  <a:ext cx="5062" cy="1052"/>
                  <a:chOff x="242" y="1108"/>
                  <a:chExt cx="5062" cy="1052"/>
                </a:xfrm>
              </p:grpSpPr>
              <p:sp>
                <p:nvSpPr>
                  <p:cNvPr id="381969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3270" y="1110"/>
                    <a:ext cx="143" cy="301"/>
                  </a:xfrm>
                  <a:custGeom>
                    <a:avLst/>
                    <a:gdLst/>
                    <a:ahLst/>
                    <a:cxnLst>
                      <a:cxn ang="0">
                        <a:pos x="210" y="281"/>
                      </a:cxn>
                      <a:cxn ang="0">
                        <a:pos x="210" y="240"/>
                      </a:cxn>
                      <a:cxn ang="0">
                        <a:pos x="231" y="240"/>
                      </a:cxn>
                      <a:cxn ang="0">
                        <a:pos x="231" y="121"/>
                      </a:cxn>
                      <a:cxn ang="0">
                        <a:pos x="237" y="76"/>
                      </a:cxn>
                      <a:cxn ang="0">
                        <a:pos x="260" y="0"/>
                      </a:cxn>
                      <a:cxn ang="0">
                        <a:pos x="280" y="76"/>
                      </a:cxn>
                      <a:cxn ang="0">
                        <a:pos x="289" y="121"/>
                      </a:cxn>
                      <a:cxn ang="0">
                        <a:pos x="289" y="240"/>
                      </a:cxn>
                      <a:cxn ang="0">
                        <a:pos x="309" y="240"/>
                      </a:cxn>
                      <a:cxn ang="0">
                        <a:pos x="309" y="281"/>
                      </a:cxn>
                      <a:cxn ang="0">
                        <a:pos x="517" y="924"/>
                      </a:cxn>
                      <a:cxn ang="0">
                        <a:pos x="510" y="942"/>
                      </a:cxn>
                      <a:cxn ang="0">
                        <a:pos x="504" y="962"/>
                      </a:cxn>
                      <a:cxn ang="0">
                        <a:pos x="501" y="973"/>
                      </a:cxn>
                      <a:cxn ang="0">
                        <a:pos x="499" y="983"/>
                      </a:cxn>
                      <a:cxn ang="0">
                        <a:pos x="497" y="994"/>
                      </a:cxn>
                      <a:cxn ang="0">
                        <a:pos x="496" y="1005"/>
                      </a:cxn>
                      <a:cxn ang="0">
                        <a:pos x="23" y="1005"/>
                      </a:cxn>
                      <a:cxn ang="0">
                        <a:pos x="21" y="989"/>
                      </a:cxn>
                      <a:cxn ang="0">
                        <a:pos x="17" y="970"/>
                      </a:cxn>
                      <a:cxn ang="0">
                        <a:pos x="14" y="959"/>
                      </a:cxn>
                      <a:cxn ang="0">
                        <a:pos x="11" y="948"/>
                      </a:cxn>
                      <a:cxn ang="0">
                        <a:pos x="6" y="937"/>
                      </a:cxn>
                      <a:cxn ang="0">
                        <a:pos x="0" y="925"/>
                      </a:cxn>
                      <a:cxn ang="0">
                        <a:pos x="210" y="281"/>
                      </a:cxn>
                    </a:cxnLst>
                    <a:rect l="0" t="0" r="r" b="b"/>
                    <a:pathLst>
                      <a:path w="517" h="1005">
                        <a:moveTo>
                          <a:pt x="210" y="281"/>
                        </a:moveTo>
                        <a:lnTo>
                          <a:pt x="210" y="240"/>
                        </a:lnTo>
                        <a:lnTo>
                          <a:pt x="231" y="240"/>
                        </a:lnTo>
                        <a:lnTo>
                          <a:pt x="231" y="121"/>
                        </a:lnTo>
                        <a:lnTo>
                          <a:pt x="237" y="76"/>
                        </a:lnTo>
                        <a:lnTo>
                          <a:pt x="260" y="0"/>
                        </a:lnTo>
                        <a:lnTo>
                          <a:pt x="280" y="76"/>
                        </a:lnTo>
                        <a:lnTo>
                          <a:pt x="289" y="121"/>
                        </a:lnTo>
                        <a:lnTo>
                          <a:pt x="289" y="240"/>
                        </a:lnTo>
                        <a:lnTo>
                          <a:pt x="309" y="240"/>
                        </a:lnTo>
                        <a:lnTo>
                          <a:pt x="309" y="281"/>
                        </a:lnTo>
                        <a:lnTo>
                          <a:pt x="517" y="924"/>
                        </a:lnTo>
                        <a:lnTo>
                          <a:pt x="510" y="942"/>
                        </a:lnTo>
                        <a:lnTo>
                          <a:pt x="504" y="962"/>
                        </a:lnTo>
                        <a:lnTo>
                          <a:pt x="501" y="973"/>
                        </a:lnTo>
                        <a:lnTo>
                          <a:pt x="499" y="983"/>
                        </a:lnTo>
                        <a:lnTo>
                          <a:pt x="497" y="994"/>
                        </a:lnTo>
                        <a:lnTo>
                          <a:pt x="496" y="1005"/>
                        </a:lnTo>
                        <a:lnTo>
                          <a:pt x="23" y="1005"/>
                        </a:lnTo>
                        <a:lnTo>
                          <a:pt x="21" y="989"/>
                        </a:lnTo>
                        <a:lnTo>
                          <a:pt x="17" y="970"/>
                        </a:lnTo>
                        <a:lnTo>
                          <a:pt x="14" y="959"/>
                        </a:lnTo>
                        <a:lnTo>
                          <a:pt x="11" y="948"/>
                        </a:lnTo>
                        <a:lnTo>
                          <a:pt x="6" y="937"/>
                        </a:lnTo>
                        <a:lnTo>
                          <a:pt x="0" y="925"/>
                        </a:lnTo>
                        <a:lnTo>
                          <a:pt x="210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0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23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9" y="0"/>
                      </a:cxn>
                      <a:cxn ang="0">
                        <a:pos x="139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9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9" y="0"/>
                        </a:lnTo>
                        <a:lnTo>
                          <a:pt x="139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1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2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2384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7" y="41"/>
                      </a:cxn>
                      <a:cxn ang="0">
                        <a:pos x="277" y="33"/>
                      </a:cxn>
                      <a:cxn ang="0">
                        <a:pos x="268" y="27"/>
                      </a:cxn>
                      <a:cxn ang="0">
                        <a:pos x="258" y="22"/>
                      </a:cxn>
                      <a:cxn ang="0">
                        <a:pos x="247" y="16"/>
                      </a:cxn>
                      <a:cxn ang="0">
                        <a:pos x="234" y="11"/>
                      </a:cxn>
                      <a:cxn ang="0">
                        <a:pos x="222" y="8"/>
                      </a:cxn>
                      <a:cxn ang="0">
                        <a:pos x="210" y="5"/>
                      </a:cxn>
                      <a:cxn ang="0">
                        <a:pos x="198" y="3"/>
                      </a:cxn>
                      <a:cxn ang="0">
                        <a:pos x="186" y="1"/>
                      </a:cxn>
                      <a:cxn ang="0">
                        <a:pos x="173" y="0"/>
                      </a:cxn>
                      <a:cxn ang="0">
                        <a:pos x="160" y="0"/>
                      </a:cxn>
                      <a:cxn ang="0">
                        <a:pos x="149" y="0"/>
                      </a:cxn>
                      <a:cxn ang="0">
                        <a:pos x="136" y="1"/>
                      </a:cxn>
                      <a:cxn ang="0">
                        <a:pos x="123" y="3"/>
                      </a:cxn>
                      <a:cxn ang="0">
                        <a:pos x="112" y="5"/>
                      </a:cxn>
                      <a:cxn ang="0">
                        <a:pos x="99" y="8"/>
                      </a:cxn>
                      <a:cxn ang="0">
                        <a:pos x="88" y="11"/>
                      </a:cxn>
                      <a:cxn ang="0">
                        <a:pos x="76" y="16"/>
                      </a:cxn>
                      <a:cxn ang="0">
                        <a:pos x="64" y="22"/>
                      </a:cxn>
                      <a:cxn ang="0">
                        <a:pos x="55" y="27"/>
                      </a:cxn>
                      <a:cxn ang="0">
                        <a:pos x="44" y="33"/>
                      </a:cxn>
                      <a:cxn ang="0">
                        <a:pos x="36" y="41"/>
                      </a:cxn>
                      <a:cxn ang="0">
                        <a:pos x="27" y="49"/>
                      </a:cxn>
                      <a:cxn ang="0">
                        <a:pos x="21" y="55"/>
                      </a:cxn>
                      <a:cxn ang="0">
                        <a:pos x="16" y="62"/>
                      </a:cxn>
                      <a:cxn ang="0">
                        <a:pos x="12" y="68"/>
                      </a:cxn>
                      <a:cxn ang="0">
                        <a:pos x="9" y="75"/>
                      </a:cxn>
                      <a:cxn ang="0">
                        <a:pos x="6" y="84"/>
                      </a:cxn>
                      <a:cxn ang="0">
                        <a:pos x="3" y="91"/>
                      </a:cxn>
                      <a:cxn ang="0">
                        <a:pos x="1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20" y="100"/>
                      </a:cxn>
                      <a:cxn ang="0">
                        <a:pos x="318" y="91"/>
                      </a:cxn>
                      <a:cxn ang="0">
                        <a:pos x="316" y="84"/>
                      </a:cxn>
                      <a:cxn ang="0">
                        <a:pos x="313" y="75"/>
                      </a:cxn>
                      <a:cxn ang="0">
                        <a:pos x="310" y="68"/>
                      </a:cxn>
                      <a:cxn ang="0">
                        <a:pos x="305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7" y="41"/>
                        </a:lnTo>
                        <a:lnTo>
                          <a:pt x="277" y="33"/>
                        </a:lnTo>
                        <a:lnTo>
                          <a:pt x="268" y="27"/>
                        </a:lnTo>
                        <a:lnTo>
                          <a:pt x="258" y="22"/>
                        </a:lnTo>
                        <a:lnTo>
                          <a:pt x="247" y="16"/>
                        </a:lnTo>
                        <a:lnTo>
                          <a:pt x="234" y="11"/>
                        </a:lnTo>
                        <a:lnTo>
                          <a:pt x="222" y="8"/>
                        </a:lnTo>
                        <a:lnTo>
                          <a:pt x="210" y="5"/>
                        </a:lnTo>
                        <a:lnTo>
                          <a:pt x="198" y="3"/>
                        </a:lnTo>
                        <a:lnTo>
                          <a:pt x="186" y="1"/>
                        </a:lnTo>
                        <a:lnTo>
                          <a:pt x="173" y="0"/>
                        </a:lnTo>
                        <a:lnTo>
                          <a:pt x="160" y="0"/>
                        </a:lnTo>
                        <a:lnTo>
                          <a:pt x="149" y="0"/>
                        </a:lnTo>
                        <a:lnTo>
                          <a:pt x="136" y="1"/>
                        </a:lnTo>
                        <a:lnTo>
                          <a:pt x="123" y="3"/>
                        </a:lnTo>
                        <a:lnTo>
                          <a:pt x="112" y="5"/>
                        </a:lnTo>
                        <a:lnTo>
                          <a:pt x="99" y="8"/>
                        </a:lnTo>
                        <a:lnTo>
                          <a:pt x="88" y="11"/>
                        </a:lnTo>
                        <a:lnTo>
                          <a:pt x="76" y="16"/>
                        </a:lnTo>
                        <a:lnTo>
                          <a:pt x="64" y="22"/>
                        </a:lnTo>
                        <a:lnTo>
                          <a:pt x="55" y="27"/>
                        </a:lnTo>
                        <a:lnTo>
                          <a:pt x="44" y="33"/>
                        </a:lnTo>
                        <a:lnTo>
                          <a:pt x="36" y="41"/>
                        </a:lnTo>
                        <a:lnTo>
                          <a:pt x="27" y="49"/>
                        </a:lnTo>
                        <a:lnTo>
                          <a:pt x="21" y="55"/>
                        </a:lnTo>
                        <a:lnTo>
                          <a:pt x="16" y="62"/>
                        </a:lnTo>
                        <a:lnTo>
                          <a:pt x="12" y="68"/>
                        </a:lnTo>
                        <a:lnTo>
                          <a:pt x="9" y="75"/>
                        </a:lnTo>
                        <a:lnTo>
                          <a:pt x="6" y="84"/>
                        </a:lnTo>
                        <a:lnTo>
                          <a:pt x="3" y="91"/>
                        </a:lnTo>
                        <a:lnTo>
                          <a:pt x="1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20" y="100"/>
                        </a:lnTo>
                        <a:lnTo>
                          <a:pt x="318" y="91"/>
                        </a:lnTo>
                        <a:lnTo>
                          <a:pt x="316" y="84"/>
                        </a:lnTo>
                        <a:lnTo>
                          <a:pt x="313" y="75"/>
                        </a:lnTo>
                        <a:lnTo>
                          <a:pt x="310" y="68"/>
                        </a:lnTo>
                        <a:lnTo>
                          <a:pt x="305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3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2498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2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2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2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2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4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5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25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0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8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8" y="100"/>
                      </a:cxn>
                      <a:cxn ang="0">
                        <a:pos x="317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9" y="68"/>
                      </a:cxn>
                      <a:cxn ang="0">
                        <a:pos x="305" y="62"/>
                      </a:cxn>
                      <a:cxn ang="0">
                        <a:pos x="299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0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8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8" y="100"/>
                        </a:lnTo>
                        <a:lnTo>
                          <a:pt x="317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9" y="68"/>
                        </a:lnTo>
                        <a:lnTo>
                          <a:pt x="305" y="62"/>
                        </a:lnTo>
                        <a:lnTo>
                          <a:pt x="299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6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7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2720" y="1668"/>
                    <a:ext cx="100" cy="208"/>
                  </a:xfrm>
                  <a:custGeom>
                    <a:avLst/>
                    <a:gdLst/>
                    <a:ahLst/>
                    <a:cxnLst>
                      <a:cxn ang="0">
                        <a:pos x="292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2" y="11"/>
                      </a:cxn>
                      <a:cxn ang="0">
                        <a:pos x="221" y="8"/>
                      </a:cxn>
                      <a:cxn ang="0">
                        <a:pos x="208" y="5"/>
                      </a:cxn>
                      <a:cxn ang="0">
                        <a:pos x="196" y="3"/>
                      </a:cxn>
                      <a:cxn ang="0">
                        <a:pos x="184" y="1"/>
                      </a:cxn>
                      <a:cxn ang="0">
                        <a:pos x="171" y="0"/>
                      </a:cxn>
                      <a:cxn ang="0">
                        <a:pos x="158" y="0"/>
                      </a:cxn>
                      <a:cxn ang="0">
                        <a:pos x="147" y="0"/>
                      </a:cxn>
                      <a:cxn ang="0">
                        <a:pos x="134" y="1"/>
                      </a:cxn>
                      <a:cxn ang="0">
                        <a:pos x="122" y="3"/>
                      </a:cxn>
                      <a:cxn ang="0">
                        <a:pos x="110" y="5"/>
                      </a:cxn>
                      <a:cxn ang="0">
                        <a:pos x="97" y="8"/>
                      </a:cxn>
                      <a:cxn ang="0">
                        <a:pos x="86" y="11"/>
                      </a:cxn>
                      <a:cxn ang="0">
                        <a:pos x="74" y="16"/>
                      </a:cxn>
                      <a:cxn ang="0">
                        <a:pos x="63" y="22"/>
                      </a:cxn>
                      <a:cxn ang="0">
                        <a:pos x="53" y="27"/>
                      </a:cxn>
                      <a:cxn ang="0">
                        <a:pos x="43" y="33"/>
                      </a:cxn>
                      <a:cxn ang="0">
                        <a:pos x="34" y="41"/>
                      </a:cxn>
                      <a:cxn ang="0">
                        <a:pos x="25" y="49"/>
                      </a:cxn>
                      <a:cxn ang="0">
                        <a:pos x="19" y="55"/>
                      </a:cxn>
                      <a:cxn ang="0">
                        <a:pos x="14" y="62"/>
                      </a:cxn>
                      <a:cxn ang="0">
                        <a:pos x="10" y="68"/>
                      </a:cxn>
                      <a:cxn ang="0">
                        <a:pos x="7" y="75"/>
                      </a:cxn>
                      <a:cxn ang="0">
                        <a:pos x="4" y="84"/>
                      </a:cxn>
                      <a:cxn ang="0">
                        <a:pos x="3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9" y="693"/>
                      </a:cxn>
                      <a:cxn ang="0">
                        <a:pos x="319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4" y="84"/>
                      </a:cxn>
                      <a:cxn ang="0">
                        <a:pos x="311" y="75"/>
                      </a:cxn>
                      <a:cxn ang="0">
                        <a:pos x="308" y="68"/>
                      </a:cxn>
                      <a:cxn ang="0">
                        <a:pos x="303" y="62"/>
                      </a:cxn>
                      <a:cxn ang="0">
                        <a:pos x="299" y="55"/>
                      </a:cxn>
                      <a:cxn ang="0">
                        <a:pos x="292" y="49"/>
                      </a:cxn>
                    </a:cxnLst>
                    <a:rect l="0" t="0" r="r" b="b"/>
                    <a:pathLst>
                      <a:path w="319" h="693">
                        <a:moveTo>
                          <a:pt x="292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2" y="11"/>
                        </a:lnTo>
                        <a:lnTo>
                          <a:pt x="221" y="8"/>
                        </a:lnTo>
                        <a:lnTo>
                          <a:pt x="208" y="5"/>
                        </a:lnTo>
                        <a:lnTo>
                          <a:pt x="196" y="3"/>
                        </a:lnTo>
                        <a:lnTo>
                          <a:pt x="184" y="1"/>
                        </a:lnTo>
                        <a:lnTo>
                          <a:pt x="171" y="0"/>
                        </a:lnTo>
                        <a:lnTo>
                          <a:pt x="158" y="0"/>
                        </a:lnTo>
                        <a:lnTo>
                          <a:pt x="147" y="0"/>
                        </a:lnTo>
                        <a:lnTo>
                          <a:pt x="134" y="1"/>
                        </a:lnTo>
                        <a:lnTo>
                          <a:pt x="122" y="3"/>
                        </a:lnTo>
                        <a:lnTo>
                          <a:pt x="110" y="5"/>
                        </a:lnTo>
                        <a:lnTo>
                          <a:pt x="97" y="8"/>
                        </a:lnTo>
                        <a:lnTo>
                          <a:pt x="86" y="11"/>
                        </a:lnTo>
                        <a:lnTo>
                          <a:pt x="74" y="16"/>
                        </a:lnTo>
                        <a:lnTo>
                          <a:pt x="63" y="22"/>
                        </a:lnTo>
                        <a:lnTo>
                          <a:pt x="53" y="27"/>
                        </a:lnTo>
                        <a:lnTo>
                          <a:pt x="43" y="33"/>
                        </a:lnTo>
                        <a:lnTo>
                          <a:pt x="34" y="41"/>
                        </a:lnTo>
                        <a:lnTo>
                          <a:pt x="25" y="49"/>
                        </a:lnTo>
                        <a:lnTo>
                          <a:pt x="19" y="55"/>
                        </a:lnTo>
                        <a:lnTo>
                          <a:pt x="14" y="62"/>
                        </a:lnTo>
                        <a:lnTo>
                          <a:pt x="10" y="68"/>
                        </a:lnTo>
                        <a:lnTo>
                          <a:pt x="7" y="75"/>
                        </a:lnTo>
                        <a:lnTo>
                          <a:pt x="4" y="84"/>
                        </a:lnTo>
                        <a:lnTo>
                          <a:pt x="3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9" y="693"/>
                        </a:lnTo>
                        <a:lnTo>
                          <a:pt x="319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4" y="84"/>
                        </a:lnTo>
                        <a:lnTo>
                          <a:pt x="311" y="75"/>
                        </a:lnTo>
                        <a:lnTo>
                          <a:pt x="308" y="68"/>
                        </a:lnTo>
                        <a:lnTo>
                          <a:pt x="303" y="62"/>
                        </a:lnTo>
                        <a:lnTo>
                          <a:pt x="299" y="55"/>
                        </a:lnTo>
                        <a:lnTo>
                          <a:pt x="292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8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79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26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0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1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2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4" y="49"/>
                      </a:cxn>
                      <a:cxn ang="0">
                        <a:pos x="285" y="41"/>
                      </a:cxn>
                      <a:cxn ang="0">
                        <a:pos x="275" y="33"/>
                      </a:cxn>
                      <a:cxn ang="0">
                        <a:pos x="266" y="27"/>
                      </a:cxn>
                      <a:cxn ang="0">
                        <a:pos x="256" y="22"/>
                      </a:cxn>
                      <a:cxn ang="0">
                        <a:pos x="245" y="16"/>
                      </a:cxn>
                      <a:cxn ang="0">
                        <a:pos x="233" y="11"/>
                      </a:cxn>
                      <a:cxn ang="0">
                        <a:pos x="221" y="8"/>
                      </a:cxn>
                      <a:cxn ang="0">
                        <a:pos x="209" y="5"/>
                      </a:cxn>
                      <a:cxn ang="0">
                        <a:pos x="196" y="3"/>
                      </a:cxn>
                      <a:cxn ang="0">
                        <a:pos x="185" y="1"/>
                      </a:cxn>
                      <a:cxn ang="0">
                        <a:pos x="172" y="0"/>
                      </a:cxn>
                      <a:cxn ang="0">
                        <a:pos x="160" y="0"/>
                      </a:cxn>
                      <a:cxn ang="0">
                        <a:pos x="148" y="0"/>
                      </a:cxn>
                      <a:cxn ang="0">
                        <a:pos x="135" y="1"/>
                      </a:cxn>
                      <a:cxn ang="0">
                        <a:pos x="124" y="3"/>
                      </a:cxn>
                      <a:cxn ang="0">
                        <a:pos x="111" y="5"/>
                      </a:cxn>
                      <a:cxn ang="0">
                        <a:pos x="99" y="8"/>
                      </a:cxn>
                      <a:cxn ang="0">
                        <a:pos x="87" y="11"/>
                      </a:cxn>
                      <a:cxn ang="0">
                        <a:pos x="75" y="16"/>
                      </a:cxn>
                      <a:cxn ang="0">
                        <a:pos x="64" y="22"/>
                      </a:cxn>
                      <a:cxn ang="0">
                        <a:pos x="53" y="27"/>
                      </a:cxn>
                      <a:cxn ang="0">
                        <a:pos x="44" y="33"/>
                      </a:cxn>
                      <a:cxn ang="0">
                        <a:pos x="34" y="41"/>
                      </a:cxn>
                      <a:cxn ang="0">
                        <a:pos x="26" y="49"/>
                      </a:cxn>
                      <a:cxn ang="0">
                        <a:pos x="21" y="55"/>
                      </a:cxn>
                      <a:cxn ang="0">
                        <a:pos x="15" y="62"/>
                      </a:cxn>
                      <a:cxn ang="0">
                        <a:pos x="11" y="68"/>
                      </a:cxn>
                      <a:cxn ang="0">
                        <a:pos x="7" y="75"/>
                      </a:cxn>
                      <a:cxn ang="0">
                        <a:pos x="5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20" y="693"/>
                      </a:cxn>
                      <a:cxn ang="0">
                        <a:pos x="320" y="108"/>
                      </a:cxn>
                      <a:cxn ang="0">
                        <a:pos x="319" y="100"/>
                      </a:cxn>
                      <a:cxn ang="0">
                        <a:pos x="318" y="91"/>
                      </a:cxn>
                      <a:cxn ang="0">
                        <a:pos x="315" y="84"/>
                      </a:cxn>
                      <a:cxn ang="0">
                        <a:pos x="312" y="75"/>
                      </a:cxn>
                      <a:cxn ang="0">
                        <a:pos x="308" y="68"/>
                      </a:cxn>
                      <a:cxn ang="0">
                        <a:pos x="304" y="62"/>
                      </a:cxn>
                      <a:cxn ang="0">
                        <a:pos x="300" y="55"/>
                      </a:cxn>
                      <a:cxn ang="0">
                        <a:pos x="294" y="49"/>
                      </a:cxn>
                    </a:cxnLst>
                    <a:rect l="0" t="0" r="r" b="b"/>
                    <a:pathLst>
                      <a:path w="320" h="693">
                        <a:moveTo>
                          <a:pt x="294" y="49"/>
                        </a:moveTo>
                        <a:lnTo>
                          <a:pt x="285" y="41"/>
                        </a:lnTo>
                        <a:lnTo>
                          <a:pt x="275" y="33"/>
                        </a:lnTo>
                        <a:lnTo>
                          <a:pt x="266" y="27"/>
                        </a:lnTo>
                        <a:lnTo>
                          <a:pt x="256" y="22"/>
                        </a:lnTo>
                        <a:lnTo>
                          <a:pt x="245" y="16"/>
                        </a:lnTo>
                        <a:lnTo>
                          <a:pt x="233" y="11"/>
                        </a:lnTo>
                        <a:lnTo>
                          <a:pt x="221" y="8"/>
                        </a:lnTo>
                        <a:lnTo>
                          <a:pt x="209" y="5"/>
                        </a:lnTo>
                        <a:lnTo>
                          <a:pt x="196" y="3"/>
                        </a:lnTo>
                        <a:lnTo>
                          <a:pt x="185" y="1"/>
                        </a:lnTo>
                        <a:lnTo>
                          <a:pt x="172" y="0"/>
                        </a:lnTo>
                        <a:lnTo>
                          <a:pt x="160" y="0"/>
                        </a:lnTo>
                        <a:lnTo>
                          <a:pt x="148" y="0"/>
                        </a:lnTo>
                        <a:lnTo>
                          <a:pt x="135" y="1"/>
                        </a:lnTo>
                        <a:lnTo>
                          <a:pt x="124" y="3"/>
                        </a:lnTo>
                        <a:lnTo>
                          <a:pt x="111" y="5"/>
                        </a:lnTo>
                        <a:lnTo>
                          <a:pt x="99" y="8"/>
                        </a:lnTo>
                        <a:lnTo>
                          <a:pt x="87" y="11"/>
                        </a:lnTo>
                        <a:lnTo>
                          <a:pt x="75" y="16"/>
                        </a:lnTo>
                        <a:lnTo>
                          <a:pt x="64" y="22"/>
                        </a:lnTo>
                        <a:lnTo>
                          <a:pt x="53" y="27"/>
                        </a:lnTo>
                        <a:lnTo>
                          <a:pt x="44" y="33"/>
                        </a:lnTo>
                        <a:lnTo>
                          <a:pt x="34" y="41"/>
                        </a:lnTo>
                        <a:lnTo>
                          <a:pt x="26" y="49"/>
                        </a:lnTo>
                        <a:lnTo>
                          <a:pt x="21" y="55"/>
                        </a:lnTo>
                        <a:lnTo>
                          <a:pt x="15" y="62"/>
                        </a:lnTo>
                        <a:lnTo>
                          <a:pt x="11" y="68"/>
                        </a:lnTo>
                        <a:lnTo>
                          <a:pt x="7" y="75"/>
                        </a:lnTo>
                        <a:lnTo>
                          <a:pt x="5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20" y="693"/>
                        </a:lnTo>
                        <a:lnTo>
                          <a:pt x="320" y="108"/>
                        </a:lnTo>
                        <a:lnTo>
                          <a:pt x="319" y="100"/>
                        </a:lnTo>
                        <a:lnTo>
                          <a:pt x="318" y="91"/>
                        </a:lnTo>
                        <a:lnTo>
                          <a:pt x="315" y="84"/>
                        </a:lnTo>
                        <a:lnTo>
                          <a:pt x="312" y="75"/>
                        </a:lnTo>
                        <a:lnTo>
                          <a:pt x="308" y="68"/>
                        </a:lnTo>
                        <a:lnTo>
                          <a:pt x="304" y="62"/>
                        </a:lnTo>
                        <a:lnTo>
                          <a:pt x="300" y="55"/>
                        </a:lnTo>
                        <a:lnTo>
                          <a:pt x="294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2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834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6" y="0"/>
                      </a:cxn>
                      <a:cxn ang="0">
                        <a:pos x="136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6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6" y="0"/>
                        </a:lnTo>
                        <a:lnTo>
                          <a:pt x="136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3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4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68"/>
                    <a:ext cx="93" cy="208"/>
                  </a:xfrm>
                  <a:custGeom>
                    <a:avLst/>
                    <a:gdLst/>
                    <a:ahLst/>
                    <a:cxnLst>
                      <a:cxn ang="0">
                        <a:pos x="291" y="49"/>
                      </a:cxn>
                      <a:cxn ang="0">
                        <a:pos x="284" y="41"/>
                      </a:cxn>
                      <a:cxn ang="0">
                        <a:pos x="274" y="33"/>
                      </a:cxn>
                      <a:cxn ang="0">
                        <a:pos x="265" y="27"/>
                      </a:cxn>
                      <a:cxn ang="0">
                        <a:pos x="256" y="22"/>
                      </a:cxn>
                      <a:cxn ang="0">
                        <a:pos x="244" y="16"/>
                      </a:cxn>
                      <a:cxn ang="0">
                        <a:pos x="231" y="11"/>
                      </a:cxn>
                      <a:cxn ang="0">
                        <a:pos x="220" y="8"/>
                      </a:cxn>
                      <a:cxn ang="0">
                        <a:pos x="207" y="5"/>
                      </a:cxn>
                      <a:cxn ang="0">
                        <a:pos x="195" y="3"/>
                      </a:cxn>
                      <a:cxn ang="0">
                        <a:pos x="183" y="1"/>
                      </a:cxn>
                      <a:cxn ang="0">
                        <a:pos x="170" y="0"/>
                      </a:cxn>
                      <a:cxn ang="0">
                        <a:pos x="158" y="0"/>
                      </a:cxn>
                      <a:cxn ang="0">
                        <a:pos x="146" y="0"/>
                      </a:cxn>
                      <a:cxn ang="0">
                        <a:pos x="133" y="1"/>
                      </a:cxn>
                      <a:cxn ang="0">
                        <a:pos x="121" y="3"/>
                      </a:cxn>
                      <a:cxn ang="0">
                        <a:pos x="109" y="5"/>
                      </a:cxn>
                      <a:cxn ang="0">
                        <a:pos x="96" y="8"/>
                      </a:cxn>
                      <a:cxn ang="0">
                        <a:pos x="85" y="11"/>
                      </a:cxn>
                      <a:cxn ang="0">
                        <a:pos x="73" y="16"/>
                      </a:cxn>
                      <a:cxn ang="0">
                        <a:pos x="62" y="22"/>
                      </a:cxn>
                      <a:cxn ang="0">
                        <a:pos x="52" y="27"/>
                      </a:cxn>
                      <a:cxn ang="0">
                        <a:pos x="42" y="33"/>
                      </a:cxn>
                      <a:cxn ang="0">
                        <a:pos x="33" y="41"/>
                      </a:cxn>
                      <a:cxn ang="0">
                        <a:pos x="24" y="49"/>
                      </a:cxn>
                      <a:cxn ang="0">
                        <a:pos x="19" y="55"/>
                      </a:cxn>
                      <a:cxn ang="0">
                        <a:pos x="13" y="62"/>
                      </a:cxn>
                      <a:cxn ang="0">
                        <a:pos x="9" y="68"/>
                      </a:cxn>
                      <a:cxn ang="0">
                        <a:pos x="6" y="75"/>
                      </a:cxn>
                      <a:cxn ang="0">
                        <a:pos x="3" y="84"/>
                      </a:cxn>
                      <a:cxn ang="0">
                        <a:pos x="2" y="91"/>
                      </a:cxn>
                      <a:cxn ang="0">
                        <a:pos x="0" y="100"/>
                      </a:cxn>
                      <a:cxn ang="0">
                        <a:pos x="0" y="108"/>
                      </a:cxn>
                      <a:cxn ang="0">
                        <a:pos x="0" y="693"/>
                      </a:cxn>
                      <a:cxn ang="0">
                        <a:pos x="318" y="693"/>
                      </a:cxn>
                      <a:cxn ang="0">
                        <a:pos x="318" y="108"/>
                      </a:cxn>
                      <a:cxn ang="0">
                        <a:pos x="317" y="100"/>
                      </a:cxn>
                      <a:cxn ang="0">
                        <a:pos x="316" y="91"/>
                      </a:cxn>
                      <a:cxn ang="0">
                        <a:pos x="313" y="84"/>
                      </a:cxn>
                      <a:cxn ang="0">
                        <a:pos x="310" y="75"/>
                      </a:cxn>
                      <a:cxn ang="0">
                        <a:pos x="307" y="68"/>
                      </a:cxn>
                      <a:cxn ang="0">
                        <a:pos x="302" y="62"/>
                      </a:cxn>
                      <a:cxn ang="0">
                        <a:pos x="298" y="55"/>
                      </a:cxn>
                      <a:cxn ang="0">
                        <a:pos x="291" y="49"/>
                      </a:cxn>
                    </a:cxnLst>
                    <a:rect l="0" t="0" r="r" b="b"/>
                    <a:pathLst>
                      <a:path w="318" h="693">
                        <a:moveTo>
                          <a:pt x="291" y="49"/>
                        </a:moveTo>
                        <a:lnTo>
                          <a:pt x="284" y="41"/>
                        </a:lnTo>
                        <a:lnTo>
                          <a:pt x="274" y="33"/>
                        </a:lnTo>
                        <a:lnTo>
                          <a:pt x="265" y="27"/>
                        </a:lnTo>
                        <a:lnTo>
                          <a:pt x="256" y="22"/>
                        </a:lnTo>
                        <a:lnTo>
                          <a:pt x="244" y="16"/>
                        </a:lnTo>
                        <a:lnTo>
                          <a:pt x="231" y="11"/>
                        </a:lnTo>
                        <a:lnTo>
                          <a:pt x="220" y="8"/>
                        </a:lnTo>
                        <a:lnTo>
                          <a:pt x="207" y="5"/>
                        </a:lnTo>
                        <a:lnTo>
                          <a:pt x="195" y="3"/>
                        </a:lnTo>
                        <a:lnTo>
                          <a:pt x="183" y="1"/>
                        </a:lnTo>
                        <a:lnTo>
                          <a:pt x="170" y="0"/>
                        </a:lnTo>
                        <a:lnTo>
                          <a:pt x="158" y="0"/>
                        </a:lnTo>
                        <a:lnTo>
                          <a:pt x="146" y="0"/>
                        </a:lnTo>
                        <a:lnTo>
                          <a:pt x="133" y="1"/>
                        </a:lnTo>
                        <a:lnTo>
                          <a:pt x="121" y="3"/>
                        </a:lnTo>
                        <a:lnTo>
                          <a:pt x="109" y="5"/>
                        </a:lnTo>
                        <a:lnTo>
                          <a:pt x="96" y="8"/>
                        </a:lnTo>
                        <a:lnTo>
                          <a:pt x="85" y="11"/>
                        </a:lnTo>
                        <a:lnTo>
                          <a:pt x="73" y="16"/>
                        </a:lnTo>
                        <a:lnTo>
                          <a:pt x="62" y="22"/>
                        </a:lnTo>
                        <a:lnTo>
                          <a:pt x="52" y="27"/>
                        </a:lnTo>
                        <a:lnTo>
                          <a:pt x="42" y="33"/>
                        </a:lnTo>
                        <a:lnTo>
                          <a:pt x="33" y="41"/>
                        </a:lnTo>
                        <a:lnTo>
                          <a:pt x="24" y="49"/>
                        </a:lnTo>
                        <a:lnTo>
                          <a:pt x="19" y="55"/>
                        </a:lnTo>
                        <a:lnTo>
                          <a:pt x="13" y="62"/>
                        </a:lnTo>
                        <a:lnTo>
                          <a:pt x="9" y="68"/>
                        </a:lnTo>
                        <a:lnTo>
                          <a:pt x="6" y="75"/>
                        </a:lnTo>
                        <a:lnTo>
                          <a:pt x="3" y="84"/>
                        </a:lnTo>
                        <a:lnTo>
                          <a:pt x="2" y="91"/>
                        </a:lnTo>
                        <a:lnTo>
                          <a:pt x="0" y="100"/>
                        </a:lnTo>
                        <a:lnTo>
                          <a:pt x="0" y="108"/>
                        </a:lnTo>
                        <a:lnTo>
                          <a:pt x="0" y="693"/>
                        </a:lnTo>
                        <a:lnTo>
                          <a:pt x="318" y="693"/>
                        </a:lnTo>
                        <a:lnTo>
                          <a:pt x="318" y="108"/>
                        </a:lnTo>
                        <a:lnTo>
                          <a:pt x="317" y="100"/>
                        </a:lnTo>
                        <a:lnTo>
                          <a:pt x="316" y="91"/>
                        </a:lnTo>
                        <a:lnTo>
                          <a:pt x="313" y="84"/>
                        </a:lnTo>
                        <a:lnTo>
                          <a:pt x="310" y="75"/>
                        </a:lnTo>
                        <a:lnTo>
                          <a:pt x="307" y="68"/>
                        </a:lnTo>
                        <a:lnTo>
                          <a:pt x="302" y="62"/>
                        </a:lnTo>
                        <a:lnTo>
                          <a:pt x="298" y="55"/>
                        </a:lnTo>
                        <a:lnTo>
                          <a:pt x="291" y="49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5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2999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4" y="118"/>
                      </a:cxn>
                      <a:cxn ang="0">
                        <a:pos x="14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8" y="0"/>
                      </a:cxn>
                      <a:cxn ang="0">
                        <a:pos x="138" y="17"/>
                      </a:cxn>
                      <a:cxn ang="0">
                        <a:pos x="124" y="118"/>
                      </a:cxn>
                    </a:cxnLst>
                    <a:rect l="0" t="0" r="r" b="b"/>
                    <a:pathLst>
                      <a:path w="138" h="118">
                        <a:moveTo>
                          <a:pt x="124" y="118"/>
                        </a:moveTo>
                        <a:lnTo>
                          <a:pt x="14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8" y="0"/>
                        </a:lnTo>
                        <a:lnTo>
                          <a:pt x="138" y="17"/>
                        </a:lnTo>
                        <a:lnTo>
                          <a:pt x="124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6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7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3163" y="1589"/>
                    <a:ext cx="43" cy="36"/>
                  </a:xfrm>
                  <a:custGeom>
                    <a:avLst/>
                    <a:gdLst/>
                    <a:ahLst/>
                    <a:cxnLst>
                      <a:cxn ang="0">
                        <a:pos x="125" y="118"/>
                      </a:cxn>
                      <a:cxn ang="0">
                        <a:pos x="15" y="118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137" y="0"/>
                      </a:cxn>
                      <a:cxn ang="0">
                        <a:pos x="137" y="17"/>
                      </a:cxn>
                      <a:cxn ang="0">
                        <a:pos x="125" y="118"/>
                      </a:cxn>
                    </a:cxnLst>
                    <a:rect l="0" t="0" r="r" b="b"/>
                    <a:pathLst>
                      <a:path w="137" h="118">
                        <a:moveTo>
                          <a:pt x="125" y="118"/>
                        </a:moveTo>
                        <a:lnTo>
                          <a:pt x="15" y="118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37" y="0"/>
                        </a:lnTo>
                        <a:lnTo>
                          <a:pt x="137" y="17"/>
                        </a:lnTo>
                        <a:lnTo>
                          <a:pt x="125" y="118"/>
                        </a:lnTo>
                      </a:path>
                    </a:pathLst>
                  </a:custGeom>
                  <a:solidFill>
                    <a:schemeClr val="bg1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8" name="Rectangle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89" name="Rectangle 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7" y="2026"/>
                    <a:ext cx="5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0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1" name="Rectangle 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70" y="1954"/>
                    <a:ext cx="57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2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2556" y="1947"/>
                    <a:ext cx="93" cy="158"/>
                  </a:xfrm>
                  <a:custGeom>
                    <a:avLst/>
                    <a:gdLst/>
                    <a:ahLst/>
                    <a:cxnLst>
                      <a:cxn ang="0">
                        <a:pos x="312" y="212"/>
                      </a:cxn>
                      <a:cxn ang="0">
                        <a:pos x="312" y="199"/>
                      </a:cxn>
                      <a:cxn ang="0">
                        <a:pos x="312" y="158"/>
                      </a:cxn>
                      <a:cxn ang="0">
                        <a:pos x="311" y="141"/>
                      </a:cxn>
                      <a:cxn ang="0">
                        <a:pos x="309" y="127"/>
                      </a:cxn>
                      <a:cxn ang="0">
                        <a:pos x="305" y="111"/>
                      </a:cxn>
                      <a:cxn ang="0">
                        <a:pos x="300" y="97"/>
                      </a:cxn>
                      <a:cxn ang="0">
                        <a:pos x="293" y="83"/>
                      </a:cxn>
                      <a:cxn ang="0">
                        <a:pos x="285" y="70"/>
                      </a:cxn>
                      <a:cxn ang="0">
                        <a:pos x="277" y="58"/>
                      </a:cxn>
                      <a:cxn ang="0">
                        <a:pos x="266" y="47"/>
                      </a:cxn>
                      <a:cxn ang="0">
                        <a:pos x="254" y="37"/>
                      </a:cxn>
                      <a:cxn ang="0">
                        <a:pos x="243" y="28"/>
                      </a:cxn>
                      <a:cxn ang="0">
                        <a:pos x="230" y="19"/>
                      </a:cxn>
                      <a:cxn ang="0">
                        <a:pos x="217" y="13"/>
                      </a:cxn>
                      <a:cxn ang="0">
                        <a:pos x="202" y="8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5" y="0"/>
                      </a:cxn>
                      <a:cxn ang="0">
                        <a:pos x="140" y="1"/>
                      </a:cxn>
                      <a:cxn ang="0">
                        <a:pos x="124" y="3"/>
                      </a:cxn>
                      <a:cxn ang="0">
                        <a:pos x="109" y="8"/>
                      </a:cxn>
                      <a:cxn ang="0">
                        <a:pos x="94" y="13"/>
                      </a:cxn>
                      <a:cxn ang="0">
                        <a:pos x="81" y="19"/>
                      </a:cxn>
                      <a:cxn ang="0">
                        <a:pos x="68" y="28"/>
                      </a:cxn>
                      <a:cxn ang="0">
                        <a:pos x="56" y="37"/>
                      </a:cxn>
                      <a:cxn ang="0">
                        <a:pos x="45" y="47"/>
                      </a:cxn>
                      <a:cxn ang="0">
                        <a:pos x="35" y="58"/>
                      </a:cxn>
                      <a:cxn ang="0">
                        <a:pos x="26" y="70"/>
                      </a:cxn>
                      <a:cxn ang="0">
                        <a:pos x="19" y="83"/>
                      </a:cxn>
                      <a:cxn ang="0">
                        <a:pos x="12" y="97"/>
                      </a:cxn>
                      <a:cxn ang="0">
                        <a:pos x="7" y="111"/>
                      </a:cxn>
                      <a:cxn ang="0">
                        <a:pos x="3" y="127"/>
                      </a:cxn>
                      <a:cxn ang="0">
                        <a:pos x="1" y="141"/>
                      </a:cxn>
                      <a:cxn ang="0">
                        <a:pos x="0" y="158"/>
                      </a:cxn>
                      <a:cxn ang="0">
                        <a:pos x="0" y="199"/>
                      </a:cxn>
                      <a:cxn ang="0">
                        <a:pos x="0" y="212"/>
                      </a:cxn>
                      <a:cxn ang="0">
                        <a:pos x="0" y="417"/>
                      </a:cxn>
                      <a:cxn ang="0">
                        <a:pos x="2" y="420"/>
                      </a:cxn>
                      <a:cxn ang="0">
                        <a:pos x="2" y="526"/>
                      </a:cxn>
                      <a:cxn ang="0">
                        <a:pos x="310" y="526"/>
                      </a:cxn>
                      <a:cxn ang="0">
                        <a:pos x="310" y="420"/>
                      </a:cxn>
                      <a:cxn ang="0">
                        <a:pos x="312" y="418"/>
                      </a:cxn>
                      <a:cxn ang="0">
                        <a:pos x="312" y="212"/>
                      </a:cxn>
                    </a:cxnLst>
                    <a:rect l="0" t="0" r="r" b="b"/>
                    <a:pathLst>
                      <a:path w="312" h="526">
                        <a:moveTo>
                          <a:pt x="312" y="212"/>
                        </a:moveTo>
                        <a:lnTo>
                          <a:pt x="312" y="199"/>
                        </a:lnTo>
                        <a:lnTo>
                          <a:pt x="312" y="158"/>
                        </a:lnTo>
                        <a:lnTo>
                          <a:pt x="311" y="141"/>
                        </a:lnTo>
                        <a:lnTo>
                          <a:pt x="309" y="127"/>
                        </a:lnTo>
                        <a:lnTo>
                          <a:pt x="305" y="111"/>
                        </a:lnTo>
                        <a:lnTo>
                          <a:pt x="300" y="97"/>
                        </a:lnTo>
                        <a:lnTo>
                          <a:pt x="293" y="83"/>
                        </a:lnTo>
                        <a:lnTo>
                          <a:pt x="285" y="70"/>
                        </a:lnTo>
                        <a:lnTo>
                          <a:pt x="277" y="58"/>
                        </a:lnTo>
                        <a:lnTo>
                          <a:pt x="266" y="47"/>
                        </a:lnTo>
                        <a:lnTo>
                          <a:pt x="254" y="37"/>
                        </a:lnTo>
                        <a:lnTo>
                          <a:pt x="243" y="28"/>
                        </a:lnTo>
                        <a:lnTo>
                          <a:pt x="230" y="19"/>
                        </a:lnTo>
                        <a:lnTo>
                          <a:pt x="217" y="13"/>
                        </a:lnTo>
                        <a:lnTo>
                          <a:pt x="202" y="8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5" y="0"/>
                        </a:lnTo>
                        <a:lnTo>
                          <a:pt x="140" y="1"/>
                        </a:lnTo>
                        <a:lnTo>
                          <a:pt x="124" y="3"/>
                        </a:lnTo>
                        <a:lnTo>
                          <a:pt x="109" y="8"/>
                        </a:lnTo>
                        <a:lnTo>
                          <a:pt x="94" y="13"/>
                        </a:lnTo>
                        <a:lnTo>
                          <a:pt x="81" y="19"/>
                        </a:lnTo>
                        <a:lnTo>
                          <a:pt x="68" y="28"/>
                        </a:lnTo>
                        <a:lnTo>
                          <a:pt x="56" y="37"/>
                        </a:lnTo>
                        <a:lnTo>
                          <a:pt x="45" y="47"/>
                        </a:lnTo>
                        <a:lnTo>
                          <a:pt x="35" y="58"/>
                        </a:lnTo>
                        <a:lnTo>
                          <a:pt x="26" y="70"/>
                        </a:lnTo>
                        <a:lnTo>
                          <a:pt x="19" y="83"/>
                        </a:lnTo>
                        <a:lnTo>
                          <a:pt x="12" y="97"/>
                        </a:lnTo>
                        <a:lnTo>
                          <a:pt x="7" y="111"/>
                        </a:lnTo>
                        <a:lnTo>
                          <a:pt x="3" y="127"/>
                        </a:lnTo>
                        <a:lnTo>
                          <a:pt x="1" y="141"/>
                        </a:lnTo>
                        <a:lnTo>
                          <a:pt x="0" y="158"/>
                        </a:lnTo>
                        <a:lnTo>
                          <a:pt x="0" y="199"/>
                        </a:lnTo>
                        <a:lnTo>
                          <a:pt x="0" y="212"/>
                        </a:lnTo>
                        <a:lnTo>
                          <a:pt x="0" y="417"/>
                        </a:lnTo>
                        <a:lnTo>
                          <a:pt x="2" y="420"/>
                        </a:lnTo>
                        <a:lnTo>
                          <a:pt x="2" y="526"/>
                        </a:lnTo>
                        <a:lnTo>
                          <a:pt x="310" y="526"/>
                        </a:lnTo>
                        <a:lnTo>
                          <a:pt x="310" y="420"/>
                        </a:lnTo>
                        <a:lnTo>
                          <a:pt x="312" y="418"/>
                        </a:lnTo>
                        <a:lnTo>
                          <a:pt x="312" y="2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3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720" y="1954"/>
                    <a:ext cx="100" cy="150"/>
                  </a:xfrm>
                  <a:custGeom>
                    <a:avLst/>
                    <a:gdLst/>
                    <a:ahLst/>
                    <a:cxnLst>
                      <a:cxn ang="0">
                        <a:pos x="313" y="211"/>
                      </a:cxn>
                      <a:cxn ang="0">
                        <a:pos x="313" y="198"/>
                      </a:cxn>
                      <a:cxn ang="0">
                        <a:pos x="313" y="157"/>
                      </a:cxn>
                      <a:cxn ang="0">
                        <a:pos x="313" y="141"/>
                      </a:cxn>
                      <a:cxn ang="0">
                        <a:pos x="310" y="125"/>
                      </a:cxn>
                      <a:cxn ang="0">
                        <a:pos x="307" y="110"/>
                      </a:cxn>
                      <a:cxn ang="0">
                        <a:pos x="302" y="95"/>
                      </a:cxn>
                      <a:cxn ang="0">
                        <a:pos x="294" y="82"/>
                      </a:cxn>
                      <a:cxn ang="0">
                        <a:pos x="287" y="69"/>
                      </a:cxn>
                      <a:cxn ang="0">
                        <a:pos x="278" y="57"/>
                      </a:cxn>
                      <a:cxn ang="0">
                        <a:pos x="267" y="45"/>
                      </a:cxn>
                      <a:cxn ang="0">
                        <a:pos x="257" y="35"/>
                      </a:cxn>
                      <a:cxn ang="0">
                        <a:pos x="244" y="26"/>
                      </a:cxn>
                      <a:cxn ang="0">
                        <a:pos x="231" y="19"/>
                      </a:cxn>
                      <a:cxn ang="0">
                        <a:pos x="218" y="11"/>
                      </a:cxn>
                      <a:cxn ang="0">
                        <a:pos x="203" y="6"/>
                      </a:cxn>
                      <a:cxn ang="0">
                        <a:pos x="188" y="3"/>
                      </a:cxn>
                      <a:cxn ang="0">
                        <a:pos x="172" y="0"/>
                      </a:cxn>
                      <a:cxn ang="0">
                        <a:pos x="157" y="0"/>
                      </a:cxn>
                      <a:cxn ang="0">
                        <a:pos x="141" y="0"/>
                      </a:cxn>
                      <a:cxn ang="0">
                        <a:pos x="125" y="3"/>
                      </a:cxn>
                      <a:cxn ang="0">
                        <a:pos x="110" y="6"/>
                      </a:cxn>
                      <a:cxn ang="0">
                        <a:pos x="95" y="11"/>
                      </a:cxn>
                      <a:cxn ang="0">
                        <a:pos x="82" y="19"/>
                      </a:cxn>
                      <a:cxn ang="0">
                        <a:pos x="69" y="26"/>
                      </a:cxn>
                      <a:cxn ang="0">
                        <a:pos x="56" y="35"/>
                      </a:cxn>
                      <a:cxn ang="0">
                        <a:pos x="46" y="45"/>
                      </a:cxn>
                      <a:cxn ang="0">
                        <a:pos x="35" y="57"/>
                      </a:cxn>
                      <a:cxn ang="0">
                        <a:pos x="26" y="69"/>
                      </a:cxn>
                      <a:cxn ang="0">
                        <a:pos x="19" y="82"/>
                      </a:cxn>
                      <a:cxn ang="0">
                        <a:pos x="11" y="95"/>
                      </a:cxn>
                      <a:cxn ang="0">
                        <a:pos x="6" y="110"/>
                      </a:cxn>
                      <a:cxn ang="0">
                        <a:pos x="3" y="125"/>
                      </a:cxn>
                      <a:cxn ang="0">
                        <a:pos x="0" y="141"/>
                      </a:cxn>
                      <a:cxn ang="0">
                        <a:pos x="0" y="157"/>
                      </a:cxn>
                      <a:cxn ang="0">
                        <a:pos x="0" y="198"/>
                      </a:cxn>
                      <a:cxn ang="0">
                        <a:pos x="0" y="211"/>
                      </a:cxn>
                      <a:cxn ang="0">
                        <a:pos x="0" y="407"/>
                      </a:cxn>
                      <a:cxn ang="0">
                        <a:pos x="1" y="410"/>
                      </a:cxn>
                      <a:cxn ang="0">
                        <a:pos x="1" y="516"/>
                      </a:cxn>
                      <a:cxn ang="0">
                        <a:pos x="312" y="516"/>
                      </a:cxn>
                      <a:cxn ang="0">
                        <a:pos x="312" y="410"/>
                      </a:cxn>
                      <a:cxn ang="0">
                        <a:pos x="313" y="408"/>
                      </a:cxn>
                      <a:cxn ang="0">
                        <a:pos x="313" y="211"/>
                      </a:cxn>
                    </a:cxnLst>
                    <a:rect l="0" t="0" r="r" b="b"/>
                    <a:pathLst>
                      <a:path w="313" h="516">
                        <a:moveTo>
                          <a:pt x="313" y="211"/>
                        </a:moveTo>
                        <a:lnTo>
                          <a:pt x="313" y="198"/>
                        </a:lnTo>
                        <a:lnTo>
                          <a:pt x="313" y="157"/>
                        </a:lnTo>
                        <a:lnTo>
                          <a:pt x="313" y="141"/>
                        </a:lnTo>
                        <a:lnTo>
                          <a:pt x="310" y="125"/>
                        </a:lnTo>
                        <a:lnTo>
                          <a:pt x="307" y="110"/>
                        </a:lnTo>
                        <a:lnTo>
                          <a:pt x="302" y="95"/>
                        </a:lnTo>
                        <a:lnTo>
                          <a:pt x="294" y="82"/>
                        </a:lnTo>
                        <a:lnTo>
                          <a:pt x="287" y="69"/>
                        </a:lnTo>
                        <a:lnTo>
                          <a:pt x="278" y="57"/>
                        </a:lnTo>
                        <a:lnTo>
                          <a:pt x="267" y="45"/>
                        </a:lnTo>
                        <a:lnTo>
                          <a:pt x="257" y="35"/>
                        </a:lnTo>
                        <a:lnTo>
                          <a:pt x="244" y="26"/>
                        </a:lnTo>
                        <a:lnTo>
                          <a:pt x="231" y="19"/>
                        </a:lnTo>
                        <a:lnTo>
                          <a:pt x="218" y="11"/>
                        </a:lnTo>
                        <a:lnTo>
                          <a:pt x="203" y="6"/>
                        </a:lnTo>
                        <a:lnTo>
                          <a:pt x="188" y="3"/>
                        </a:lnTo>
                        <a:lnTo>
                          <a:pt x="172" y="0"/>
                        </a:lnTo>
                        <a:lnTo>
                          <a:pt x="157" y="0"/>
                        </a:lnTo>
                        <a:lnTo>
                          <a:pt x="141" y="0"/>
                        </a:lnTo>
                        <a:lnTo>
                          <a:pt x="125" y="3"/>
                        </a:lnTo>
                        <a:lnTo>
                          <a:pt x="110" y="6"/>
                        </a:lnTo>
                        <a:lnTo>
                          <a:pt x="95" y="11"/>
                        </a:lnTo>
                        <a:lnTo>
                          <a:pt x="82" y="19"/>
                        </a:lnTo>
                        <a:lnTo>
                          <a:pt x="69" y="26"/>
                        </a:lnTo>
                        <a:lnTo>
                          <a:pt x="56" y="35"/>
                        </a:lnTo>
                        <a:lnTo>
                          <a:pt x="46" y="45"/>
                        </a:lnTo>
                        <a:lnTo>
                          <a:pt x="35" y="57"/>
                        </a:lnTo>
                        <a:lnTo>
                          <a:pt x="26" y="69"/>
                        </a:lnTo>
                        <a:lnTo>
                          <a:pt x="19" y="82"/>
                        </a:lnTo>
                        <a:lnTo>
                          <a:pt x="11" y="95"/>
                        </a:lnTo>
                        <a:lnTo>
                          <a:pt x="6" y="110"/>
                        </a:lnTo>
                        <a:lnTo>
                          <a:pt x="3" y="125"/>
                        </a:lnTo>
                        <a:lnTo>
                          <a:pt x="0" y="141"/>
                        </a:lnTo>
                        <a:lnTo>
                          <a:pt x="0" y="157"/>
                        </a:lnTo>
                        <a:lnTo>
                          <a:pt x="0" y="198"/>
                        </a:lnTo>
                        <a:lnTo>
                          <a:pt x="0" y="211"/>
                        </a:lnTo>
                        <a:lnTo>
                          <a:pt x="0" y="407"/>
                        </a:lnTo>
                        <a:lnTo>
                          <a:pt x="1" y="410"/>
                        </a:lnTo>
                        <a:lnTo>
                          <a:pt x="1" y="516"/>
                        </a:lnTo>
                        <a:lnTo>
                          <a:pt x="312" y="516"/>
                        </a:lnTo>
                        <a:lnTo>
                          <a:pt x="312" y="410"/>
                        </a:lnTo>
                        <a:lnTo>
                          <a:pt x="313" y="408"/>
                        </a:lnTo>
                        <a:lnTo>
                          <a:pt x="313" y="21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4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892" y="1954"/>
                    <a:ext cx="93" cy="150"/>
                  </a:xfrm>
                  <a:custGeom>
                    <a:avLst/>
                    <a:gdLst/>
                    <a:ahLst/>
                    <a:cxnLst>
                      <a:cxn ang="0">
                        <a:pos x="312" y="210"/>
                      </a:cxn>
                      <a:cxn ang="0">
                        <a:pos x="312" y="199"/>
                      </a:cxn>
                      <a:cxn ang="0">
                        <a:pos x="312" y="155"/>
                      </a:cxn>
                      <a:cxn ang="0">
                        <a:pos x="311" y="139"/>
                      </a:cxn>
                      <a:cxn ang="0">
                        <a:pos x="309" y="124"/>
                      </a:cxn>
                      <a:cxn ang="0">
                        <a:pos x="305" y="109"/>
                      </a:cxn>
                      <a:cxn ang="0">
                        <a:pos x="300" y="94"/>
                      </a:cxn>
                      <a:cxn ang="0">
                        <a:pos x="293" y="81"/>
                      </a:cxn>
                      <a:cxn ang="0">
                        <a:pos x="285" y="68"/>
                      </a:cxn>
                      <a:cxn ang="0">
                        <a:pos x="277" y="55"/>
                      </a:cxn>
                      <a:cxn ang="0">
                        <a:pos x="266" y="45"/>
                      </a:cxn>
                      <a:cxn ang="0">
                        <a:pos x="255" y="34"/>
                      </a:cxn>
                      <a:cxn ang="0">
                        <a:pos x="243" y="26"/>
                      </a:cxn>
                      <a:cxn ang="0">
                        <a:pos x="230" y="19"/>
                      </a:cxn>
                      <a:cxn ang="0">
                        <a:pos x="217" y="11"/>
                      </a:cxn>
                      <a:cxn ang="0">
                        <a:pos x="202" y="7"/>
                      </a:cxn>
                      <a:cxn ang="0">
                        <a:pos x="187" y="3"/>
                      </a:cxn>
                      <a:cxn ang="0">
                        <a:pos x="171" y="1"/>
                      </a:cxn>
                      <a:cxn ang="0">
                        <a:pos x="156" y="0"/>
                      </a:cxn>
                      <a:cxn ang="0">
                        <a:pos x="139" y="1"/>
                      </a:cxn>
                      <a:cxn ang="0">
                        <a:pos x="124" y="3"/>
                      </a:cxn>
                      <a:cxn ang="0">
                        <a:pos x="109" y="7"/>
                      </a:cxn>
                      <a:cxn ang="0">
                        <a:pos x="94" y="11"/>
                      </a:cxn>
                      <a:cxn ang="0">
                        <a:pos x="81" y="19"/>
                      </a:cxn>
                      <a:cxn ang="0">
                        <a:pos x="68" y="26"/>
                      </a:cxn>
                      <a:cxn ang="0">
                        <a:pos x="57" y="34"/>
                      </a:cxn>
                      <a:cxn ang="0">
                        <a:pos x="45" y="45"/>
                      </a:cxn>
                      <a:cxn ang="0">
                        <a:pos x="35" y="55"/>
                      </a:cxn>
                      <a:cxn ang="0">
                        <a:pos x="26" y="68"/>
                      </a:cxn>
                      <a:cxn ang="0">
                        <a:pos x="19" y="81"/>
                      </a:cxn>
                      <a:cxn ang="0">
                        <a:pos x="12" y="94"/>
                      </a:cxn>
                      <a:cxn ang="0">
                        <a:pos x="7" y="109"/>
                      </a:cxn>
                      <a:cxn ang="0">
                        <a:pos x="3" y="124"/>
                      </a:cxn>
                      <a:cxn ang="0">
                        <a:pos x="1" y="139"/>
                      </a:cxn>
                      <a:cxn ang="0">
                        <a:pos x="0" y="155"/>
                      </a:cxn>
                      <a:cxn ang="0">
                        <a:pos x="0" y="199"/>
                      </a:cxn>
                      <a:cxn ang="0">
                        <a:pos x="0" y="210"/>
                      </a:cxn>
                      <a:cxn ang="0">
                        <a:pos x="0" y="409"/>
                      </a:cxn>
                      <a:cxn ang="0">
                        <a:pos x="2" y="412"/>
                      </a:cxn>
                      <a:cxn ang="0">
                        <a:pos x="2" y="518"/>
                      </a:cxn>
                      <a:cxn ang="0">
                        <a:pos x="310" y="518"/>
                      </a:cxn>
                      <a:cxn ang="0">
                        <a:pos x="310" y="412"/>
                      </a:cxn>
                      <a:cxn ang="0">
                        <a:pos x="312" y="410"/>
                      </a:cxn>
                      <a:cxn ang="0">
                        <a:pos x="312" y="210"/>
                      </a:cxn>
                    </a:cxnLst>
                    <a:rect l="0" t="0" r="r" b="b"/>
                    <a:pathLst>
                      <a:path w="312" h="518">
                        <a:moveTo>
                          <a:pt x="312" y="210"/>
                        </a:moveTo>
                        <a:lnTo>
                          <a:pt x="312" y="199"/>
                        </a:lnTo>
                        <a:lnTo>
                          <a:pt x="312" y="155"/>
                        </a:lnTo>
                        <a:lnTo>
                          <a:pt x="311" y="139"/>
                        </a:lnTo>
                        <a:lnTo>
                          <a:pt x="309" y="124"/>
                        </a:lnTo>
                        <a:lnTo>
                          <a:pt x="305" y="109"/>
                        </a:lnTo>
                        <a:lnTo>
                          <a:pt x="300" y="94"/>
                        </a:lnTo>
                        <a:lnTo>
                          <a:pt x="293" y="81"/>
                        </a:lnTo>
                        <a:lnTo>
                          <a:pt x="285" y="68"/>
                        </a:lnTo>
                        <a:lnTo>
                          <a:pt x="277" y="55"/>
                        </a:lnTo>
                        <a:lnTo>
                          <a:pt x="266" y="45"/>
                        </a:lnTo>
                        <a:lnTo>
                          <a:pt x="255" y="34"/>
                        </a:lnTo>
                        <a:lnTo>
                          <a:pt x="243" y="26"/>
                        </a:lnTo>
                        <a:lnTo>
                          <a:pt x="230" y="19"/>
                        </a:lnTo>
                        <a:lnTo>
                          <a:pt x="217" y="11"/>
                        </a:lnTo>
                        <a:lnTo>
                          <a:pt x="202" y="7"/>
                        </a:lnTo>
                        <a:lnTo>
                          <a:pt x="187" y="3"/>
                        </a:lnTo>
                        <a:lnTo>
                          <a:pt x="171" y="1"/>
                        </a:lnTo>
                        <a:lnTo>
                          <a:pt x="156" y="0"/>
                        </a:lnTo>
                        <a:lnTo>
                          <a:pt x="139" y="1"/>
                        </a:lnTo>
                        <a:lnTo>
                          <a:pt x="124" y="3"/>
                        </a:lnTo>
                        <a:lnTo>
                          <a:pt x="109" y="7"/>
                        </a:lnTo>
                        <a:lnTo>
                          <a:pt x="94" y="11"/>
                        </a:lnTo>
                        <a:lnTo>
                          <a:pt x="81" y="19"/>
                        </a:lnTo>
                        <a:lnTo>
                          <a:pt x="68" y="26"/>
                        </a:lnTo>
                        <a:lnTo>
                          <a:pt x="57" y="34"/>
                        </a:lnTo>
                        <a:lnTo>
                          <a:pt x="45" y="45"/>
                        </a:lnTo>
                        <a:lnTo>
                          <a:pt x="35" y="55"/>
                        </a:lnTo>
                        <a:lnTo>
                          <a:pt x="26" y="68"/>
                        </a:lnTo>
                        <a:lnTo>
                          <a:pt x="19" y="81"/>
                        </a:lnTo>
                        <a:lnTo>
                          <a:pt x="12" y="94"/>
                        </a:lnTo>
                        <a:lnTo>
                          <a:pt x="7" y="109"/>
                        </a:lnTo>
                        <a:lnTo>
                          <a:pt x="3" y="124"/>
                        </a:lnTo>
                        <a:lnTo>
                          <a:pt x="1" y="139"/>
                        </a:lnTo>
                        <a:lnTo>
                          <a:pt x="0" y="155"/>
                        </a:lnTo>
                        <a:lnTo>
                          <a:pt x="0" y="199"/>
                        </a:lnTo>
                        <a:lnTo>
                          <a:pt x="0" y="210"/>
                        </a:lnTo>
                        <a:lnTo>
                          <a:pt x="0" y="409"/>
                        </a:lnTo>
                        <a:lnTo>
                          <a:pt x="2" y="412"/>
                        </a:lnTo>
                        <a:lnTo>
                          <a:pt x="2" y="518"/>
                        </a:lnTo>
                        <a:lnTo>
                          <a:pt x="310" y="518"/>
                        </a:lnTo>
                        <a:lnTo>
                          <a:pt x="310" y="412"/>
                        </a:lnTo>
                        <a:lnTo>
                          <a:pt x="312" y="410"/>
                        </a:lnTo>
                        <a:lnTo>
                          <a:pt x="312" y="2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5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160"/>
                    <a:ext cx="915" cy="301"/>
                  </a:xfrm>
                  <a:custGeom>
                    <a:avLst/>
                    <a:gdLst/>
                    <a:ahLst/>
                    <a:cxnLst>
                      <a:cxn ang="0">
                        <a:pos x="2768" y="963"/>
                      </a:cxn>
                      <a:cxn ang="0">
                        <a:pos x="2746" y="929"/>
                      </a:cxn>
                      <a:cxn ang="0">
                        <a:pos x="2712" y="908"/>
                      </a:cxn>
                      <a:cxn ang="0">
                        <a:pos x="2672" y="898"/>
                      </a:cxn>
                      <a:cxn ang="0">
                        <a:pos x="2630" y="903"/>
                      </a:cxn>
                      <a:cxn ang="0">
                        <a:pos x="2592" y="917"/>
                      </a:cxn>
                      <a:cxn ang="0">
                        <a:pos x="2564" y="946"/>
                      </a:cxn>
                      <a:cxn ang="0">
                        <a:pos x="2550" y="985"/>
                      </a:cxn>
                      <a:cxn ang="0">
                        <a:pos x="2215" y="974"/>
                      </a:cxn>
                      <a:cxn ang="0">
                        <a:pos x="2197" y="938"/>
                      </a:cxn>
                      <a:cxn ang="0">
                        <a:pos x="2166" y="915"/>
                      </a:cxn>
                      <a:cxn ang="0">
                        <a:pos x="2127" y="903"/>
                      </a:cxn>
                      <a:cxn ang="0">
                        <a:pos x="2086" y="904"/>
                      </a:cxn>
                      <a:cxn ang="0">
                        <a:pos x="2047" y="915"/>
                      </a:cxn>
                      <a:cxn ang="0">
                        <a:pos x="2015" y="939"/>
                      </a:cxn>
                      <a:cxn ang="0">
                        <a:pos x="1997" y="974"/>
                      </a:cxn>
                      <a:cxn ang="0">
                        <a:pos x="1662" y="986"/>
                      </a:cxn>
                      <a:cxn ang="0">
                        <a:pos x="1648" y="947"/>
                      </a:cxn>
                      <a:cxn ang="0">
                        <a:pos x="1620" y="920"/>
                      </a:cxn>
                      <a:cxn ang="0">
                        <a:pos x="1582" y="905"/>
                      </a:cxn>
                      <a:cxn ang="0">
                        <a:pos x="1540" y="902"/>
                      </a:cxn>
                      <a:cxn ang="0">
                        <a:pos x="1500" y="911"/>
                      </a:cxn>
                      <a:cxn ang="0">
                        <a:pos x="1465" y="931"/>
                      </a:cxn>
                      <a:cxn ang="0">
                        <a:pos x="1444" y="965"/>
                      </a:cxn>
                      <a:cxn ang="0">
                        <a:pos x="1106" y="997"/>
                      </a:cxn>
                      <a:cxn ang="0">
                        <a:pos x="1097" y="955"/>
                      </a:cxn>
                      <a:cxn ang="0">
                        <a:pos x="1071" y="926"/>
                      </a:cxn>
                      <a:cxn ang="0">
                        <a:pos x="1035" y="908"/>
                      </a:cxn>
                      <a:cxn ang="0">
                        <a:pos x="995" y="903"/>
                      </a:cxn>
                      <a:cxn ang="0">
                        <a:pos x="954" y="908"/>
                      </a:cxn>
                      <a:cxn ang="0">
                        <a:pos x="919" y="926"/>
                      </a:cxn>
                      <a:cxn ang="0">
                        <a:pos x="893" y="955"/>
                      </a:cxn>
                      <a:cxn ang="0">
                        <a:pos x="884" y="997"/>
                      </a:cxn>
                      <a:cxn ang="0">
                        <a:pos x="546" y="965"/>
                      </a:cxn>
                      <a:cxn ang="0">
                        <a:pos x="525" y="933"/>
                      </a:cxn>
                      <a:cxn ang="0">
                        <a:pos x="490" y="912"/>
                      </a:cxn>
                      <a:cxn ang="0">
                        <a:pos x="450" y="904"/>
                      </a:cxn>
                      <a:cxn ang="0">
                        <a:pos x="408" y="906"/>
                      </a:cxn>
                      <a:cxn ang="0">
                        <a:pos x="371" y="920"/>
                      </a:cxn>
                      <a:cxn ang="0">
                        <a:pos x="341" y="947"/>
                      </a:cxn>
                      <a:cxn ang="0">
                        <a:pos x="328" y="986"/>
                      </a:cxn>
                      <a:cxn ang="0">
                        <a:pos x="78" y="883"/>
                      </a:cxn>
                      <a:cxn ang="0">
                        <a:pos x="664" y="195"/>
                      </a:cxn>
                      <a:cxn ang="0">
                        <a:pos x="661" y="44"/>
                      </a:cxn>
                      <a:cxn ang="0">
                        <a:pos x="677" y="11"/>
                      </a:cxn>
                      <a:cxn ang="0">
                        <a:pos x="693" y="2"/>
                      </a:cxn>
                      <a:cxn ang="0">
                        <a:pos x="724" y="11"/>
                      </a:cxn>
                      <a:cxn ang="0">
                        <a:pos x="735" y="26"/>
                      </a:cxn>
                      <a:cxn ang="0">
                        <a:pos x="744" y="62"/>
                      </a:cxn>
                      <a:cxn ang="0">
                        <a:pos x="2357" y="62"/>
                      </a:cxn>
                      <a:cxn ang="0">
                        <a:pos x="2366" y="26"/>
                      </a:cxn>
                      <a:cxn ang="0">
                        <a:pos x="2377" y="11"/>
                      </a:cxn>
                      <a:cxn ang="0">
                        <a:pos x="2406" y="2"/>
                      </a:cxn>
                      <a:cxn ang="0">
                        <a:pos x="2429" y="18"/>
                      </a:cxn>
                      <a:cxn ang="0">
                        <a:pos x="2439" y="44"/>
                      </a:cxn>
                      <a:cxn ang="0">
                        <a:pos x="2437" y="195"/>
                      </a:cxn>
                      <a:cxn ang="0">
                        <a:pos x="3023" y="883"/>
                      </a:cxn>
                    </a:cxnLst>
                    <a:rect l="0" t="0" r="r" b="b"/>
                    <a:pathLst>
                      <a:path w="3101" h="997">
                        <a:moveTo>
                          <a:pt x="2774" y="997"/>
                        </a:moveTo>
                        <a:lnTo>
                          <a:pt x="2773" y="985"/>
                        </a:lnTo>
                        <a:lnTo>
                          <a:pt x="2771" y="973"/>
                        </a:lnTo>
                        <a:lnTo>
                          <a:pt x="2768" y="963"/>
                        </a:lnTo>
                        <a:lnTo>
                          <a:pt x="2764" y="953"/>
                        </a:lnTo>
                        <a:lnTo>
                          <a:pt x="2760" y="945"/>
                        </a:lnTo>
                        <a:lnTo>
                          <a:pt x="2753" y="936"/>
                        </a:lnTo>
                        <a:lnTo>
                          <a:pt x="2746" y="929"/>
                        </a:lnTo>
                        <a:lnTo>
                          <a:pt x="2738" y="923"/>
                        </a:lnTo>
                        <a:lnTo>
                          <a:pt x="2730" y="917"/>
                        </a:lnTo>
                        <a:lnTo>
                          <a:pt x="2722" y="912"/>
                        </a:lnTo>
                        <a:lnTo>
                          <a:pt x="2712" y="908"/>
                        </a:lnTo>
                        <a:lnTo>
                          <a:pt x="2703" y="905"/>
                        </a:lnTo>
                        <a:lnTo>
                          <a:pt x="2693" y="902"/>
                        </a:lnTo>
                        <a:lnTo>
                          <a:pt x="2683" y="899"/>
                        </a:lnTo>
                        <a:lnTo>
                          <a:pt x="2672" y="898"/>
                        </a:lnTo>
                        <a:lnTo>
                          <a:pt x="2662" y="898"/>
                        </a:lnTo>
                        <a:lnTo>
                          <a:pt x="2651" y="898"/>
                        </a:lnTo>
                        <a:lnTo>
                          <a:pt x="2641" y="900"/>
                        </a:lnTo>
                        <a:lnTo>
                          <a:pt x="2630" y="903"/>
                        </a:lnTo>
                        <a:lnTo>
                          <a:pt x="2621" y="905"/>
                        </a:lnTo>
                        <a:lnTo>
                          <a:pt x="2611" y="909"/>
                        </a:lnTo>
                        <a:lnTo>
                          <a:pt x="2602" y="913"/>
                        </a:lnTo>
                        <a:lnTo>
                          <a:pt x="2592" y="917"/>
                        </a:lnTo>
                        <a:lnTo>
                          <a:pt x="2585" y="924"/>
                        </a:lnTo>
                        <a:lnTo>
                          <a:pt x="2576" y="930"/>
                        </a:lnTo>
                        <a:lnTo>
                          <a:pt x="2570" y="937"/>
                        </a:lnTo>
                        <a:lnTo>
                          <a:pt x="2564" y="946"/>
                        </a:lnTo>
                        <a:lnTo>
                          <a:pt x="2558" y="954"/>
                        </a:lnTo>
                        <a:lnTo>
                          <a:pt x="2555" y="964"/>
                        </a:lnTo>
                        <a:lnTo>
                          <a:pt x="2552" y="974"/>
                        </a:lnTo>
                        <a:lnTo>
                          <a:pt x="2550" y="985"/>
                        </a:lnTo>
                        <a:lnTo>
                          <a:pt x="2549" y="997"/>
                        </a:lnTo>
                        <a:lnTo>
                          <a:pt x="2217" y="997"/>
                        </a:lnTo>
                        <a:lnTo>
                          <a:pt x="2217" y="986"/>
                        </a:lnTo>
                        <a:lnTo>
                          <a:pt x="2215" y="974"/>
                        </a:lnTo>
                        <a:lnTo>
                          <a:pt x="2212" y="965"/>
                        </a:lnTo>
                        <a:lnTo>
                          <a:pt x="2208" y="955"/>
                        </a:lnTo>
                        <a:lnTo>
                          <a:pt x="2202" y="947"/>
                        </a:lnTo>
                        <a:lnTo>
                          <a:pt x="2197" y="938"/>
                        </a:lnTo>
                        <a:lnTo>
                          <a:pt x="2190" y="931"/>
                        </a:lnTo>
                        <a:lnTo>
                          <a:pt x="2182" y="925"/>
                        </a:lnTo>
                        <a:lnTo>
                          <a:pt x="2174" y="919"/>
                        </a:lnTo>
                        <a:lnTo>
                          <a:pt x="2166" y="915"/>
                        </a:lnTo>
                        <a:lnTo>
                          <a:pt x="2156" y="911"/>
                        </a:lnTo>
                        <a:lnTo>
                          <a:pt x="2147" y="908"/>
                        </a:lnTo>
                        <a:lnTo>
                          <a:pt x="2137" y="905"/>
                        </a:lnTo>
                        <a:lnTo>
                          <a:pt x="2127" y="903"/>
                        </a:lnTo>
                        <a:lnTo>
                          <a:pt x="2116" y="902"/>
                        </a:lnTo>
                        <a:lnTo>
                          <a:pt x="2106" y="902"/>
                        </a:lnTo>
                        <a:lnTo>
                          <a:pt x="2096" y="903"/>
                        </a:lnTo>
                        <a:lnTo>
                          <a:pt x="2086" y="904"/>
                        </a:lnTo>
                        <a:lnTo>
                          <a:pt x="2075" y="905"/>
                        </a:lnTo>
                        <a:lnTo>
                          <a:pt x="2066" y="908"/>
                        </a:lnTo>
                        <a:lnTo>
                          <a:pt x="2055" y="911"/>
                        </a:lnTo>
                        <a:lnTo>
                          <a:pt x="2047" y="915"/>
                        </a:lnTo>
                        <a:lnTo>
                          <a:pt x="2037" y="920"/>
                        </a:lnTo>
                        <a:lnTo>
                          <a:pt x="2030" y="926"/>
                        </a:lnTo>
                        <a:lnTo>
                          <a:pt x="2022" y="932"/>
                        </a:lnTo>
                        <a:lnTo>
                          <a:pt x="2015" y="939"/>
                        </a:lnTo>
                        <a:lnTo>
                          <a:pt x="2010" y="947"/>
                        </a:lnTo>
                        <a:lnTo>
                          <a:pt x="2004" y="955"/>
                        </a:lnTo>
                        <a:lnTo>
                          <a:pt x="2000" y="965"/>
                        </a:lnTo>
                        <a:lnTo>
                          <a:pt x="1997" y="974"/>
                        </a:lnTo>
                        <a:lnTo>
                          <a:pt x="1995" y="986"/>
                        </a:lnTo>
                        <a:lnTo>
                          <a:pt x="1995" y="997"/>
                        </a:lnTo>
                        <a:lnTo>
                          <a:pt x="1663" y="997"/>
                        </a:lnTo>
                        <a:lnTo>
                          <a:pt x="1662" y="986"/>
                        </a:lnTo>
                        <a:lnTo>
                          <a:pt x="1660" y="974"/>
                        </a:lnTo>
                        <a:lnTo>
                          <a:pt x="1657" y="965"/>
                        </a:lnTo>
                        <a:lnTo>
                          <a:pt x="1653" y="955"/>
                        </a:lnTo>
                        <a:lnTo>
                          <a:pt x="1648" y="947"/>
                        </a:lnTo>
                        <a:lnTo>
                          <a:pt x="1642" y="939"/>
                        </a:lnTo>
                        <a:lnTo>
                          <a:pt x="1635" y="932"/>
                        </a:lnTo>
                        <a:lnTo>
                          <a:pt x="1627" y="926"/>
                        </a:lnTo>
                        <a:lnTo>
                          <a:pt x="1620" y="920"/>
                        </a:lnTo>
                        <a:lnTo>
                          <a:pt x="1611" y="915"/>
                        </a:lnTo>
                        <a:lnTo>
                          <a:pt x="1601" y="911"/>
                        </a:lnTo>
                        <a:lnTo>
                          <a:pt x="1592" y="908"/>
                        </a:lnTo>
                        <a:lnTo>
                          <a:pt x="1582" y="905"/>
                        </a:lnTo>
                        <a:lnTo>
                          <a:pt x="1572" y="904"/>
                        </a:lnTo>
                        <a:lnTo>
                          <a:pt x="1561" y="903"/>
                        </a:lnTo>
                        <a:lnTo>
                          <a:pt x="1551" y="902"/>
                        </a:lnTo>
                        <a:lnTo>
                          <a:pt x="1540" y="902"/>
                        </a:lnTo>
                        <a:lnTo>
                          <a:pt x="1529" y="903"/>
                        </a:lnTo>
                        <a:lnTo>
                          <a:pt x="1519" y="905"/>
                        </a:lnTo>
                        <a:lnTo>
                          <a:pt x="1509" y="908"/>
                        </a:lnTo>
                        <a:lnTo>
                          <a:pt x="1500" y="911"/>
                        </a:lnTo>
                        <a:lnTo>
                          <a:pt x="1490" y="915"/>
                        </a:lnTo>
                        <a:lnTo>
                          <a:pt x="1481" y="919"/>
                        </a:lnTo>
                        <a:lnTo>
                          <a:pt x="1474" y="925"/>
                        </a:lnTo>
                        <a:lnTo>
                          <a:pt x="1465" y="931"/>
                        </a:lnTo>
                        <a:lnTo>
                          <a:pt x="1459" y="938"/>
                        </a:lnTo>
                        <a:lnTo>
                          <a:pt x="1453" y="947"/>
                        </a:lnTo>
                        <a:lnTo>
                          <a:pt x="1448" y="955"/>
                        </a:lnTo>
                        <a:lnTo>
                          <a:pt x="1444" y="965"/>
                        </a:lnTo>
                        <a:lnTo>
                          <a:pt x="1441" y="974"/>
                        </a:lnTo>
                        <a:lnTo>
                          <a:pt x="1439" y="986"/>
                        </a:lnTo>
                        <a:lnTo>
                          <a:pt x="1438" y="997"/>
                        </a:lnTo>
                        <a:lnTo>
                          <a:pt x="1106" y="997"/>
                        </a:lnTo>
                        <a:lnTo>
                          <a:pt x="1106" y="986"/>
                        </a:lnTo>
                        <a:lnTo>
                          <a:pt x="1104" y="974"/>
                        </a:lnTo>
                        <a:lnTo>
                          <a:pt x="1101" y="965"/>
                        </a:lnTo>
                        <a:lnTo>
                          <a:pt x="1097" y="955"/>
                        </a:lnTo>
                        <a:lnTo>
                          <a:pt x="1091" y="947"/>
                        </a:lnTo>
                        <a:lnTo>
                          <a:pt x="1086" y="939"/>
                        </a:lnTo>
                        <a:lnTo>
                          <a:pt x="1079" y="932"/>
                        </a:lnTo>
                        <a:lnTo>
                          <a:pt x="1071" y="926"/>
                        </a:lnTo>
                        <a:lnTo>
                          <a:pt x="1064" y="920"/>
                        </a:lnTo>
                        <a:lnTo>
                          <a:pt x="1054" y="915"/>
                        </a:lnTo>
                        <a:lnTo>
                          <a:pt x="1046" y="912"/>
                        </a:lnTo>
                        <a:lnTo>
                          <a:pt x="1035" y="908"/>
                        </a:lnTo>
                        <a:lnTo>
                          <a:pt x="1026" y="906"/>
                        </a:lnTo>
                        <a:lnTo>
                          <a:pt x="1015" y="904"/>
                        </a:lnTo>
                        <a:lnTo>
                          <a:pt x="1005" y="903"/>
                        </a:lnTo>
                        <a:lnTo>
                          <a:pt x="995" y="903"/>
                        </a:lnTo>
                        <a:lnTo>
                          <a:pt x="985" y="903"/>
                        </a:lnTo>
                        <a:lnTo>
                          <a:pt x="974" y="904"/>
                        </a:lnTo>
                        <a:lnTo>
                          <a:pt x="964" y="906"/>
                        </a:lnTo>
                        <a:lnTo>
                          <a:pt x="954" y="908"/>
                        </a:lnTo>
                        <a:lnTo>
                          <a:pt x="945" y="912"/>
                        </a:lnTo>
                        <a:lnTo>
                          <a:pt x="935" y="915"/>
                        </a:lnTo>
                        <a:lnTo>
                          <a:pt x="926" y="920"/>
                        </a:lnTo>
                        <a:lnTo>
                          <a:pt x="919" y="926"/>
                        </a:lnTo>
                        <a:lnTo>
                          <a:pt x="911" y="932"/>
                        </a:lnTo>
                        <a:lnTo>
                          <a:pt x="904" y="939"/>
                        </a:lnTo>
                        <a:lnTo>
                          <a:pt x="899" y="947"/>
                        </a:lnTo>
                        <a:lnTo>
                          <a:pt x="893" y="955"/>
                        </a:lnTo>
                        <a:lnTo>
                          <a:pt x="889" y="965"/>
                        </a:lnTo>
                        <a:lnTo>
                          <a:pt x="886" y="974"/>
                        </a:lnTo>
                        <a:lnTo>
                          <a:pt x="884" y="986"/>
                        </a:lnTo>
                        <a:lnTo>
                          <a:pt x="884" y="997"/>
                        </a:lnTo>
                        <a:lnTo>
                          <a:pt x="552" y="997"/>
                        </a:lnTo>
                        <a:lnTo>
                          <a:pt x="551" y="986"/>
                        </a:lnTo>
                        <a:lnTo>
                          <a:pt x="549" y="975"/>
                        </a:lnTo>
                        <a:lnTo>
                          <a:pt x="546" y="965"/>
                        </a:lnTo>
                        <a:lnTo>
                          <a:pt x="543" y="956"/>
                        </a:lnTo>
                        <a:lnTo>
                          <a:pt x="537" y="948"/>
                        </a:lnTo>
                        <a:lnTo>
                          <a:pt x="531" y="939"/>
                        </a:lnTo>
                        <a:lnTo>
                          <a:pt x="525" y="933"/>
                        </a:lnTo>
                        <a:lnTo>
                          <a:pt x="516" y="927"/>
                        </a:lnTo>
                        <a:lnTo>
                          <a:pt x="509" y="922"/>
                        </a:lnTo>
                        <a:lnTo>
                          <a:pt x="499" y="916"/>
                        </a:lnTo>
                        <a:lnTo>
                          <a:pt x="490" y="912"/>
                        </a:lnTo>
                        <a:lnTo>
                          <a:pt x="480" y="909"/>
                        </a:lnTo>
                        <a:lnTo>
                          <a:pt x="471" y="907"/>
                        </a:lnTo>
                        <a:lnTo>
                          <a:pt x="460" y="905"/>
                        </a:lnTo>
                        <a:lnTo>
                          <a:pt x="450" y="904"/>
                        </a:lnTo>
                        <a:lnTo>
                          <a:pt x="439" y="903"/>
                        </a:lnTo>
                        <a:lnTo>
                          <a:pt x="429" y="904"/>
                        </a:lnTo>
                        <a:lnTo>
                          <a:pt x="418" y="905"/>
                        </a:lnTo>
                        <a:lnTo>
                          <a:pt x="408" y="906"/>
                        </a:lnTo>
                        <a:lnTo>
                          <a:pt x="398" y="909"/>
                        </a:lnTo>
                        <a:lnTo>
                          <a:pt x="389" y="912"/>
                        </a:lnTo>
                        <a:lnTo>
                          <a:pt x="379" y="916"/>
                        </a:lnTo>
                        <a:lnTo>
                          <a:pt x="371" y="920"/>
                        </a:lnTo>
                        <a:lnTo>
                          <a:pt x="363" y="926"/>
                        </a:lnTo>
                        <a:lnTo>
                          <a:pt x="355" y="932"/>
                        </a:lnTo>
                        <a:lnTo>
                          <a:pt x="348" y="939"/>
                        </a:lnTo>
                        <a:lnTo>
                          <a:pt x="341" y="947"/>
                        </a:lnTo>
                        <a:lnTo>
                          <a:pt x="337" y="955"/>
                        </a:lnTo>
                        <a:lnTo>
                          <a:pt x="333" y="965"/>
                        </a:lnTo>
                        <a:lnTo>
                          <a:pt x="330" y="975"/>
                        </a:lnTo>
                        <a:lnTo>
                          <a:pt x="328" y="986"/>
                        </a:lnTo>
                        <a:lnTo>
                          <a:pt x="327" y="997"/>
                        </a:lnTo>
                        <a:lnTo>
                          <a:pt x="0" y="997"/>
                        </a:lnTo>
                        <a:lnTo>
                          <a:pt x="0" y="883"/>
                        </a:lnTo>
                        <a:lnTo>
                          <a:pt x="78" y="883"/>
                        </a:lnTo>
                        <a:lnTo>
                          <a:pt x="607" y="271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64" y="195"/>
                        </a:lnTo>
                        <a:lnTo>
                          <a:pt x="658" y="195"/>
                        </a:lnTo>
                        <a:lnTo>
                          <a:pt x="658" y="62"/>
                        </a:lnTo>
                        <a:lnTo>
                          <a:pt x="660" y="53"/>
                        </a:lnTo>
                        <a:lnTo>
                          <a:pt x="661" y="44"/>
                        </a:lnTo>
                        <a:lnTo>
                          <a:pt x="664" y="35"/>
                        </a:lnTo>
                        <a:lnTo>
                          <a:pt x="668" y="26"/>
                        </a:lnTo>
                        <a:lnTo>
                          <a:pt x="672" y="18"/>
                        </a:lnTo>
                        <a:lnTo>
                          <a:pt x="677" y="11"/>
                        </a:lnTo>
                        <a:lnTo>
                          <a:pt x="682" y="8"/>
                        </a:lnTo>
                        <a:lnTo>
                          <a:pt x="685" y="6"/>
                        </a:lnTo>
                        <a:lnTo>
                          <a:pt x="689" y="3"/>
                        </a:lnTo>
                        <a:lnTo>
                          <a:pt x="693" y="2"/>
                        </a:lnTo>
                        <a:lnTo>
                          <a:pt x="701" y="0"/>
                        </a:lnTo>
                        <a:lnTo>
                          <a:pt x="707" y="2"/>
                        </a:lnTo>
                        <a:lnTo>
                          <a:pt x="716" y="6"/>
                        </a:lnTo>
                        <a:lnTo>
                          <a:pt x="724" y="11"/>
                        </a:lnTo>
                        <a:lnTo>
                          <a:pt x="727" y="14"/>
                        </a:lnTo>
                        <a:lnTo>
                          <a:pt x="730" y="18"/>
                        </a:lnTo>
                        <a:lnTo>
                          <a:pt x="733" y="21"/>
                        </a:lnTo>
                        <a:lnTo>
                          <a:pt x="735" y="26"/>
                        </a:lnTo>
                        <a:lnTo>
                          <a:pt x="738" y="35"/>
                        </a:lnTo>
                        <a:lnTo>
                          <a:pt x="742" y="44"/>
                        </a:lnTo>
                        <a:lnTo>
                          <a:pt x="743" y="53"/>
                        </a:lnTo>
                        <a:lnTo>
                          <a:pt x="744" y="62"/>
                        </a:lnTo>
                        <a:lnTo>
                          <a:pt x="744" y="176"/>
                        </a:lnTo>
                        <a:lnTo>
                          <a:pt x="1551" y="176"/>
                        </a:lnTo>
                        <a:lnTo>
                          <a:pt x="2357" y="176"/>
                        </a:lnTo>
                        <a:lnTo>
                          <a:pt x="2357" y="62"/>
                        </a:lnTo>
                        <a:lnTo>
                          <a:pt x="2358" y="53"/>
                        </a:lnTo>
                        <a:lnTo>
                          <a:pt x="2359" y="44"/>
                        </a:lnTo>
                        <a:lnTo>
                          <a:pt x="2363" y="35"/>
                        </a:lnTo>
                        <a:lnTo>
                          <a:pt x="2366" y="26"/>
                        </a:lnTo>
                        <a:lnTo>
                          <a:pt x="2368" y="21"/>
                        </a:lnTo>
                        <a:lnTo>
                          <a:pt x="2371" y="18"/>
                        </a:lnTo>
                        <a:lnTo>
                          <a:pt x="2374" y="14"/>
                        </a:lnTo>
                        <a:lnTo>
                          <a:pt x="2377" y="11"/>
                        </a:lnTo>
                        <a:lnTo>
                          <a:pt x="2385" y="6"/>
                        </a:lnTo>
                        <a:lnTo>
                          <a:pt x="2394" y="2"/>
                        </a:lnTo>
                        <a:lnTo>
                          <a:pt x="2399" y="0"/>
                        </a:lnTo>
                        <a:lnTo>
                          <a:pt x="2406" y="2"/>
                        </a:lnTo>
                        <a:lnTo>
                          <a:pt x="2414" y="6"/>
                        </a:lnTo>
                        <a:lnTo>
                          <a:pt x="2423" y="11"/>
                        </a:lnTo>
                        <a:lnTo>
                          <a:pt x="2426" y="14"/>
                        </a:lnTo>
                        <a:lnTo>
                          <a:pt x="2429" y="18"/>
                        </a:lnTo>
                        <a:lnTo>
                          <a:pt x="2431" y="21"/>
                        </a:lnTo>
                        <a:lnTo>
                          <a:pt x="2433" y="26"/>
                        </a:lnTo>
                        <a:lnTo>
                          <a:pt x="2437" y="35"/>
                        </a:lnTo>
                        <a:lnTo>
                          <a:pt x="2439" y="44"/>
                        </a:lnTo>
                        <a:lnTo>
                          <a:pt x="2441" y="53"/>
                        </a:lnTo>
                        <a:lnTo>
                          <a:pt x="2443" y="62"/>
                        </a:lnTo>
                        <a:lnTo>
                          <a:pt x="2443" y="195"/>
                        </a:lnTo>
                        <a:lnTo>
                          <a:pt x="2437" y="195"/>
                        </a:lnTo>
                        <a:lnTo>
                          <a:pt x="2437" y="197"/>
                        </a:lnTo>
                        <a:lnTo>
                          <a:pt x="2437" y="195"/>
                        </a:lnTo>
                        <a:lnTo>
                          <a:pt x="2495" y="271"/>
                        </a:lnTo>
                        <a:lnTo>
                          <a:pt x="3023" y="883"/>
                        </a:lnTo>
                        <a:lnTo>
                          <a:pt x="3101" y="883"/>
                        </a:lnTo>
                        <a:lnTo>
                          <a:pt x="3101" y="997"/>
                        </a:lnTo>
                        <a:lnTo>
                          <a:pt x="2774" y="99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6" name="Rectangle 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7" name="Rectangle 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05" y="2026"/>
                    <a:ext cx="5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8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1999" name="Rectangle 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98" y="1954"/>
                    <a:ext cx="64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0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0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112" y="1110"/>
                    <a:ext cx="157" cy="301"/>
                  </a:xfrm>
                  <a:custGeom>
                    <a:avLst/>
                    <a:gdLst/>
                    <a:ahLst/>
                    <a:cxnLst>
                      <a:cxn ang="0">
                        <a:pos x="307" y="281"/>
                      </a:cxn>
                      <a:cxn ang="0">
                        <a:pos x="307" y="240"/>
                      </a:cxn>
                      <a:cxn ang="0">
                        <a:pos x="288" y="240"/>
                      </a:cxn>
                      <a:cxn ang="0">
                        <a:pos x="288" y="121"/>
                      </a:cxn>
                      <a:cxn ang="0">
                        <a:pos x="280" y="76"/>
                      </a:cxn>
                      <a:cxn ang="0">
                        <a:pos x="259" y="0"/>
                      </a:cxn>
                      <a:cxn ang="0">
                        <a:pos x="237" y="76"/>
                      </a:cxn>
                      <a:cxn ang="0">
                        <a:pos x="230" y="121"/>
                      </a:cxn>
                      <a:cxn ang="0">
                        <a:pos x="230" y="240"/>
                      </a:cxn>
                      <a:cxn ang="0">
                        <a:pos x="210" y="240"/>
                      </a:cxn>
                      <a:cxn ang="0">
                        <a:pos x="210" y="281"/>
                      </a:cxn>
                      <a:cxn ang="0">
                        <a:pos x="0" y="925"/>
                      </a:cxn>
                      <a:cxn ang="0">
                        <a:pos x="5" y="937"/>
                      </a:cxn>
                      <a:cxn ang="0">
                        <a:pos x="9" y="948"/>
                      </a:cxn>
                      <a:cxn ang="0">
                        <a:pos x="13" y="957"/>
                      </a:cxn>
                      <a:cxn ang="0">
                        <a:pos x="15" y="967"/>
                      </a:cxn>
                      <a:cxn ang="0">
                        <a:pos x="20" y="984"/>
                      </a:cxn>
                      <a:cxn ang="0">
                        <a:pos x="23" y="1005"/>
                      </a:cxn>
                      <a:cxn ang="0">
                        <a:pos x="496" y="1005"/>
                      </a:cxn>
                      <a:cxn ang="0">
                        <a:pos x="500" y="982"/>
                      </a:cxn>
                      <a:cxn ang="0">
                        <a:pos x="504" y="961"/>
                      </a:cxn>
                      <a:cxn ang="0">
                        <a:pos x="510" y="942"/>
                      </a:cxn>
                      <a:cxn ang="0">
                        <a:pos x="519" y="925"/>
                      </a:cxn>
                      <a:cxn ang="0">
                        <a:pos x="307" y="281"/>
                      </a:cxn>
                    </a:cxnLst>
                    <a:rect l="0" t="0" r="r" b="b"/>
                    <a:pathLst>
                      <a:path w="519" h="1005">
                        <a:moveTo>
                          <a:pt x="307" y="281"/>
                        </a:moveTo>
                        <a:lnTo>
                          <a:pt x="307" y="240"/>
                        </a:lnTo>
                        <a:lnTo>
                          <a:pt x="288" y="240"/>
                        </a:lnTo>
                        <a:lnTo>
                          <a:pt x="288" y="121"/>
                        </a:lnTo>
                        <a:lnTo>
                          <a:pt x="280" y="76"/>
                        </a:lnTo>
                        <a:lnTo>
                          <a:pt x="259" y="0"/>
                        </a:lnTo>
                        <a:lnTo>
                          <a:pt x="237" y="76"/>
                        </a:lnTo>
                        <a:lnTo>
                          <a:pt x="230" y="121"/>
                        </a:lnTo>
                        <a:lnTo>
                          <a:pt x="230" y="240"/>
                        </a:lnTo>
                        <a:lnTo>
                          <a:pt x="210" y="240"/>
                        </a:lnTo>
                        <a:lnTo>
                          <a:pt x="210" y="281"/>
                        </a:lnTo>
                        <a:lnTo>
                          <a:pt x="0" y="925"/>
                        </a:lnTo>
                        <a:lnTo>
                          <a:pt x="5" y="937"/>
                        </a:lnTo>
                        <a:lnTo>
                          <a:pt x="9" y="948"/>
                        </a:lnTo>
                        <a:lnTo>
                          <a:pt x="13" y="957"/>
                        </a:lnTo>
                        <a:lnTo>
                          <a:pt x="15" y="967"/>
                        </a:lnTo>
                        <a:lnTo>
                          <a:pt x="20" y="984"/>
                        </a:lnTo>
                        <a:lnTo>
                          <a:pt x="23" y="1005"/>
                        </a:lnTo>
                        <a:lnTo>
                          <a:pt x="496" y="1005"/>
                        </a:lnTo>
                        <a:lnTo>
                          <a:pt x="500" y="982"/>
                        </a:lnTo>
                        <a:lnTo>
                          <a:pt x="504" y="961"/>
                        </a:lnTo>
                        <a:lnTo>
                          <a:pt x="510" y="942"/>
                        </a:lnTo>
                        <a:lnTo>
                          <a:pt x="519" y="925"/>
                        </a:lnTo>
                        <a:lnTo>
                          <a:pt x="307" y="28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1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2112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99" y="25"/>
                      </a:cxn>
                      <a:cxn ang="0">
                        <a:pos x="93" y="18"/>
                      </a:cxn>
                      <a:cxn ang="0">
                        <a:pos x="86" y="11"/>
                      </a:cxn>
                      <a:cxn ang="0">
                        <a:pos x="79" y="7"/>
                      </a:cxn>
                      <a:cxn ang="0">
                        <a:pos x="72" y="3"/>
                      </a:cxn>
                      <a:cxn ang="0">
                        <a:pos x="63" y="1"/>
                      </a:cxn>
                      <a:cxn ang="0">
                        <a:pos x="56" y="0"/>
                      </a:cxn>
                      <a:cxn ang="0">
                        <a:pos x="48" y="0"/>
                      </a:cxn>
                      <a:cxn ang="0">
                        <a:pos x="40" y="1"/>
                      </a:cxn>
                      <a:cxn ang="0">
                        <a:pos x="33" y="3"/>
                      </a:cxn>
                      <a:cxn ang="0">
                        <a:pos x="25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3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99" y="25"/>
                        </a:lnTo>
                        <a:lnTo>
                          <a:pt x="93" y="18"/>
                        </a:lnTo>
                        <a:lnTo>
                          <a:pt x="86" y="11"/>
                        </a:lnTo>
                        <a:lnTo>
                          <a:pt x="79" y="7"/>
                        </a:lnTo>
                        <a:lnTo>
                          <a:pt x="72" y="3"/>
                        </a:lnTo>
                        <a:lnTo>
                          <a:pt x="63" y="1"/>
                        </a:lnTo>
                        <a:lnTo>
                          <a:pt x="56" y="0"/>
                        </a:lnTo>
                        <a:lnTo>
                          <a:pt x="48" y="0"/>
                        </a:lnTo>
                        <a:lnTo>
                          <a:pt x="40" y="1"/>
                        </a:lnTo>
                        <a:lnTo>
                          <a:pt x="33" y="3"/>
                        </a:lnTo>
                        <a:lnTo>
                          <a:pt x="25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3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2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3278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5" y="33"/>
                      </a:cxn>
                      <a:cxn ang="0">
                        <a:pos x="100" y="25"/>
                      </a:cxn>
                      <a:cxn ang="0">
                        <a:pos x="93" y="18"/>
                      </a:cxn>
                      <a:cxn ang="0">
                        <a:pos x="87" y="11"/>
                      </a:cxn>
                      <a:cxn ang="0">
                        <a:pos x="80" y="7"/>
                      </a:cxn>
                      <a:cxn ang="0">
                        <a:pos x="72" y="3"/>
                      </a:cxn>
                      <a:cxn ang="0">
                        <a:pos x="64" y="1"/>
                      </a:cxn>
                      <a:cxn ang="0">
                        <a:pos x="57" y="0"/>
                      </a:cxn>
                      <a:cxn ang="0">
                        <a:pos x="48" y="0"/>
                      </a:cxn>
                      <a:cxn ang="0">
                        <a:pos x="41" y="1"/>
                      </a:cxn>
                      <a:cxn ang="0">
                        <a:pos x="33" y="3"/>
                      </a:cxn>
                      <a:cxn ang="0">
                        <a:pos x="26" y="6"/>
                      </a:cxn>
                      <a:cxn ang="0">
                        <a:pos x="19" y="9"/>
                      </a:cxn>
                      <a:cxn ang="0">
                        <a:pos x="13" y="14"/>
                      </a:cxn>
                      <a:cxn ang="0">
                        <a:pos x="8" y="20"/>
                      </a:cxn>
                      <a:cxn ang="0">
                        <a:pos x="4" y="26"/>
                      </a:cxn>
                      <a:cxn ang="0">
                        <a:pos x="0" y="33"/>
                      </a:cxn>
                      <a:cxn ang="0">
                        <a:pos x="0" y="246"/>
                      </a:cxn>
                      <a:cxn ang="0">
                        <a:pos x="105" y="246"/>
                      </a:cxn>
                      <a:cxn ang="0">
                        <a:pos x="105" y="33"/>
                      </a:cxn>
                    </a:cxnLst>
                    <a:rect l="0" t="0" r="r" b="b"/>
                    <a:pathLst>
                      <a:path w="105" h="246">
                        <a:moveTo>
                          <a:pt x="105" y="33"/>
                        </a:moveTo>
                        <a:lnTo>
                          <a:pt x="100" y="25"/>
                        </a:lnTo>
                        <a:lnTo>
                          <a:pt x="93" y="18"/>
                        </a:lnTo>
                        <a:lnTo>
                          <a:pt x="87" y="11"/>
                        </a:lnTo>
                        <a:lnTo>
                          <a:pt x="80" y="7"/>
                        </a:lnTo>
                        <a:lnTo>
                          <a:pt x="72" y="3"/>
                        </a:lnTo>
                        <a:lnTo>
                          <a:pt x="64" y="1"/>
                        </a:lnTo>
                        <a:lnTo>
                          <a:pt x="57" y="0"/>
                        </a:lnTo>
                        <a:lnTo>
                          <a:pt x="48" y="0"/>
                        </a:lnTo>
                        <a:lnTo>
                          <a:pt x="41" y="1"/>
                        </a:lnTo>
                        <a:lnTo>
                          <a:pt x="33" y="3"/>
                        </a:lnTo>
                        <a:lnTo>
                          <a:pt x="26" y="6"/>
                        </a:lnTo>
                        <a:lnTo>
                          <a:pt x="19" y="9"/>
                        </a:lnTo>
                        <a:lnTo>
                          <a:pt x="13" y="14"/>
                        </a:lnTo>
                        <a:lnTo>
                          <a:pt x="8" y="20"/>
                        </a:lnTo>
                        <a:lnTo>
                          <a:pt x="4" y="26"/>
                        </a:lnTo>
                        <a:lnTo>
                          <a:pt x="0" y="33"/>
                        </a:lnTo>
                        <a:lnTo>
                          <a:pt x="0" y="246"/>
                        </a:lnTo>
                        <a:lnTo>
                          <a:pt x="105" y="246"/>
                        </a:lnTo>
                        <a:lnTo>
                          <a:pt x="105" y="3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3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2177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4" y="35"/>
                      </a:cxn>
                      <a:cxn ang="0">
                        <a:pos x="100" y="27"/>
                      </a:cxn>
                      <a:cxn ang="0">
                        <a:pos x="95" y="20"/>
                      </a:cxn>
                      <a:cxn ang="0">
                        <a:pos x="89" y="13"/>
                      </a:cxn>
                      <a:cxn ang="0">
                        <a:pos x="81" y="8"/>
                      </a:cxn>
                      <a:cxn ang="0">
                        <a:pos x="74" y="4"/>
                      </a:cxn>
                      <a:cxn ang="0">
                        <a:pos x="65" y="2"/>
                      </a:cxn>
                      <a:cxn ang="0">
                        <a:pos x="57" y="0"/>
                      </a:cxn>
                      <a:cxn ang="0">
                        <a:pos x="49" y="0"/>
                      </a:cxn>
                      <a:cxn ang="0">
                        <a:pos x="40" y="0"/>
                      </a:cxn>
                      <a:cxn ang="0">
                        <a:pos x="33" y="2"/>
                      </a:cxn>
                      <a:cxn ang="0">
                        <a:pos x="25" y="4"/>
                      </a:cxn>
                      <a:cxn ang="0">
                        <a:pos x="18" y="8"/>
                      </a:cxn>
                      <a:cxn ang="0">
                        <a:pos x="12" y="13"/>
                      </a:cxn>
                      <a:cxn ang="0">
                        <a:pos x="8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4" y="248"/>
                      </a:cxn>
                      <a:cxn ang="0">
                        <a:pos x="104" y="35"/>
                      </a:cxn>
                    </a:cxnLst>
                    <a:rect l="0" t="0" r="r" b="b"/>
                    <a:pathLst>
                      <a:path w="104" h="248">
                        <a:moveTo>
                          <a:pt x="104" y="35"/>
                        </a:moveTo>
                        <a:lnTo>
                          <a:pt x="100" y="27"/>
                        </a:lnTo>
                        <a:lnTo>
                          <a:pt x="95" y="20"/>
                        </a:lnTo>
                        <a:lnTo>
                          <a:pt x="89" y="13"/>
                        </a:lnTo>
                        <a:lnTo>
                          <a:pt x="81" y="8"/>
                        </a:lnTo>
                        <a:lnTo>
                          <a:pt x="74" y="4"/>
                        </a:lnTo>
                        <a:lnTo>
                          <a:pt x="65" y="2"/>
                        </a:lnTo>
                        <a:lnTo>
                          <a:pt x="57" y="0"/>
                        </a:lnTo>
                        <a:lnTo>
                          <a:pt x="49" y="0"/>
                        </a:lnTo>
                        <a:lnTo>
                          <a:pt x="40" y="0"/>
                        </a:lnTo>
                        <a:lnTo>
                          <a:pt x="33" y="2"/>
                        </a:lnTo>
                        <a:lnTo>
                          <a:pt x="25" y="4"/>
                        </a:lnTo>
                        <a:lnTo>
                          <a:pt x="18" y="8"/>
                        </a:lnTo>
                        <a:lnTo>
                          <a:pt x="12" y="13"/>
                        </a:lnTo>
                        <a:lnTo>
                          <a:pt x="8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4" y="248"/>
                        </a:lnTo>
                        <a:lnTo>
                          <a:pt x="104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4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3335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5"/>
                      </a:cxn>
                      <a:cxn ang="0">
                        <a:pos x="99" y="27"/>
                      </a:cxn>
                      <a:cxn ang="0">
                        <a:pos x="93" y="20"/>
                      </a:cxn>
                      <a:cxn ang="0">
                        <a:pos x="88" y="13"/>
                      </a:cxn>
                      <a:cxn ang="0">
                        <a:pos x="81" y="8"/>
                      </a:cxn>
                      <a:cxn ang="0">
                        <a:pos x="73" y="4"/>
                      </a:cxn>
                      <a:cxn ang="0">
                        <a:pos x="65" y="2"/>
                      </a:cxn>
                      <a:cxn ang="0">
                        <a:pos x="58" y="0"/>
                      </a:cxn>
                      <a:cxn ang="0">
                        <a:pos x="49" y="0"/>
                      </a:cxn>
                      <a:cxn ang="0">
                        <a:pos x="41" y="0"/>
                      </a:cxn>
                      <a:cxn ang="0">
                        <a:pos x="32" y="2"/>
                      </a:cxn>
                      <a:cxn ang="0">
                        <a:pos x="25" y="4"/>
                      </a:cxn>
                      <a:cxn ang="0">
                        <a:pos x="19" y="8"/>
                      </a:cxn>
                      <a:cxn ang="0">
                        <a:pos x="12" y="13"/>
                      </a:cxn>
                      <a:cxn ang="0">
                        <a:pos x="7" y="20"/>
                      </a:cxn>
                      <a:cxn ang="0">
                        <a:pos x="3" y="27"/>
                      </a:cxn>
                      <a:cxn ang="0">
                        <a:pos x="0" y="35"/>
                      </a:cxn>
                      <a:cxn ang="0">
                        <a:pos x="0" y="248"/>
                      </a:cxn>
                      <a:cxn ang="0">
                        <a:pos x="103" y="248"/>
                      </a:cxn>
                      <a:cxn ang="0">
                        <a:pos x="103" y="35"/>
                      </a:cxn>
                    </a:cxnLst>
                    <a:rect l="0" t="0" r="r" b="b"/>
                    <a:pathLst>
                      <a:path w="103" h="248">
                        <a:moveTo>
                          <a:pt x="103" y="35"/>
                        </a:moveTo>
                        <a:lnTo>
                          <a:pt x="99" y="27"/>
                        </a:lnTo>
                        <a:lnTo>
                          <a:pt x="93" y="20"/>
                        </a:lnTo>
                        <a:lnTo>
                          <a:pt x="88" y="13"/>
                        </a:lnTo>
                        <a:lnTo>
                          <a:pt x="81" y="8"/>
                        </a:lnTo>
                        <a:lnTo>
                          <a:pt x="73" y="4"/>
                        </a:lnTo>
                        <a:lnTo>
                          <a:pt x="65" y="2"/>
                        </a:lnTo>
                        <a:lnTo>
                          <a:pt x="58" y="0"/>
                        </a:lnTo>
                        <a:lnTo>
                          <a:pt x="49" y="0"/>
                        </a:lnTo>
                        <a:lnTo>
                          <a:pt x="41" y="0"/>
                        </a:lnTo>
                        <a:lnTo>
                          <a:pt x="32" y="2"/>
                        </a:lnTo>
                        <a:lnTo>
                          <a:pt x="25" y="4"/>
                        </a:lnTo>
                        <a:lnTo>
                          <a:pt x="19" y="8"/>
                        </a:lnTo>
                        <a:lnTo>
                          <a:pt x="12" y="13"/>
                        </a:lnTo>
                        <a:lnTo>
                          <a:pt x="7" y="20"/>
                        </a:lnTo>
                        <a:lnTo>
                          <a:pt x="3" y="27"/>
                        </a:lnTo>
                        <a:lnTo>
                          <a:pt x="0" y="35"/>
                        </a:lnTo>
                        <a:lnTo>
                          <a:pt x="0" y="248"/>
                        </a:lnTo>
                        <a:lnTo>
                          <a:pt x="103" y="248"/>
                        </a:lnTo>
                        <a:lnTo>
                          <a:pt x="103" y="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5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2227" y="1661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104" y="34"/>
                      </a:cxn>
                      <a:cxn ang="0">
                        <a:pos x="101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4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3" y="1"/>
                      </a:cxn>
                      <a:cxn ang="0">
                        <a:pos x="54" y="0"/>
                      </a:cxn>
                      <a:cxn ang="0">
                        <a:pos x="47" y="1"/>
                      </a:cxn>
                      <a:cxn ang="0">
                        <a:pos x="39" y="2"/>
                      </a:cxn>
                      <a:cxn ang="0">
                        <a:pos x="31" y="4"/>
                      </a:cxn>
                      <a:cxn ang="0">
                        <a:pos x="25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5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4" y="247"/>
                      </a:cxn>
                      <a:cxn ang="0">
                        <a:pos x="104" y="34"/>
                      </a:cxn>
                    </a:cxnLst>
                    <a:rect l="0" t="0" r="r" b="b"/>
                    <a:pathLst>
                      <a:path w="104" h="247">
                        <a:moveTo>
                          <a:pt x="104" y="34"/>
                        </a:moveTo>
                        <a:lnTo>
                          <a:pt x="101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4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3" y="1"/>
                        </a:lnTo>
                        <a:lnTo>
                          <a:pt x="54" y="0"/>
                        </a:lnTo>
                        <a:lnTo>
                          <a:pt x="47" y="1"/>
                        </a:lnTo>
                        <a:lnTo>
                          <a:pt x="39" y="2"/>
                        </a:lnTo>
                        <a:lnTo>
                          <a:pt x="31" y="4"/>
                        </a:lnTo>
                        <a:lnTo>
                          <a:pt x="25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5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4" y="247"/>
                        </a:lnTo>
                        <a:lnTo>
                          <a:pt x="104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6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3392" y="1661"/>
                    <a:ext cx="29" cy="79"/>
                  </a:xfrm>
                  <a:custGeom>
                    <a:avLst/>
                    <a:gdLst/>
                    <a:ahLst/>
                    <a:cxnLst>
                      <a:cxn ang="0">
                        <a:pos x="103" y="34"/>
                      </a:cxn>
                      <a:cxn ang="0">
                        <a:pos x="99" y="27"/>
                      </a:cxn>
                      <a:cxn ang="0">
                        <a:pos x="95" y="20"/>
                      </a:cxn>
                      <a:cxn ang="0">
                        <a:pos x="90" y="14"/>
                      </a:cxn>
                      <a:cxn ang="0">
                        <a:pos x="83" y="9"/>
                      </a:cxn>
                      <a:cxn ang="0">
                        <a:pos x="77" y="6"/>
                      </a:cxn>
                      <a:cxn ang="0">
                        <a:pos x="70" y="3"/>
                      </a:cxn>
                      <a:cxn ang="0">
                        <a:pos x="62" y="1"/>
                      </a:cxn>
                      <a:cxn ang="0">
                        <a:pos x="54" y="0"/>
                      </a:cxn>
                      <a:cxn ang="0">
                        <a:pos x="46" y="1"/>
                      </a:cxn>
                      <a:cxn ang="0">
                        <a:pos x="38" y="2"/>
                      </a:cxn>
                      <a:cxn ang="0">
                        <a:pos x="31" y="4"/>
                      </a:cxn>
                      <a:cxn ang="0">
                        <a:pos x="23" y="8"/>
                      </a:cxn>
                      <a:cxn ang="0">
                        <a:pos x="17" y="13"/>
                      </a:cxn>
                      <a:cxn ang="0">
                        <a:pos x="11" y="19"/>
                      </a:cxn>
                      <a:cxn ang="0">
                        <a:pos x="4" y="26"/>
                      </a:cxn>
                      <a:cxn ang="0">
                        <a:pos x="0" y="34"/>
                      </a:cxn>
                      <a:cxn ang="0">
                        <a:pos x="0" y="247"/>
                      </a:cxn>
                      <a:cxn ang="0">
                        <a:pos x="103" y="247"/>
                      </a:cxn>
                      <a:cxn ang="0">
                        <a:pos x="103" y="34"/>
                      </a:cxn>
                    </a:cxnLst>
                    <a:rect l="0" t="0" r="r" b="b"/>
                    <a:pathLst>
                      <a:path w="103" h="247">
                        <a:moveTo>
                          <a:pt x="103" y="34"/>
                        </a:moveTo>
                        <a:lnTo>
                          <a:pt x="99" y="27"/>
                        </a:lnTo>
                        <a:lnTo>
                          <a:pt x="95" y="20"/>
                        </a:lnTo>
                        <a:lnTo>
                          <a:pt x="90" y="14"/>
                        </a:lnTo>
                        <a:lnTo>
                          <a:pt x="83" y="9"/>
                        </a:lnTo>
                        <a:lnTo>
                          <a:pt x="77" y="6"/>
                        </a:lnTo>
                        <a:lnTo>
                          <a:pt x="70" y="3"/>
                        </a:lnTo>
                        <a:lnTo>
                          <a:pt x="62" y="1"/>
                        </a:lnTo>
                        <a:lnTo>
                          <a:pt x="54" y="0"/>
                        </a:lnTo>
                        <a:lnTo>
                          <a:pt x="46" y="1"/>
                        </a:lnTo>
                        <a:lnTo>
                          <a:pt x="38" y="2"/>
                        </a:lnTo>
                        <a:lnTo>
                          <a:pt x="31" y="4"/>
                        </a:lnTo>
                        <a:lnTo>
                          <a:pt x="23" y="8"/>
                        </a:lnTo>
                        <a:lnTo>
                          <a:pt x="17" y="13"/>
                        </a:lnTo>
                        <a:lnTo>
                          <a:pt x="11" y="19"/>
                        </a:lnTo>
                        <a:lnTo>
                          <a:pt x="4" y="26"/>
                        </a:lnTo>
                        <a:lnTo>
                          <a:pt x="0" y="34"/>
                        </a:lnTo>
                        <a:lnTo>
                          <a:pt x="0" y="247"/>
                        </a:lnTo>
                        <a:lnTo>
                          <a:pt x="103" y="247"/>
                        </a:lnTo>
                        <a:lnTo>
                          <a:pt x="103" y="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7" name="Rectangl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8" name="Rectangle 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09" name="Rectangle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0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1" name="Rectangle 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79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2" name="Rectangle 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79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3" name="Rectangl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4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5" name="Rectangle 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6" name="Rectangle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7" name="Rectangle 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1947"/>
                    <a:ext cx="36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8" name="Rectangle 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1947"/>
                    <a:ext cx="29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19" name="Rectangle 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1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0" name="Rectangle 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78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1" name="Rectangle 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77" y="2083"/>
                    <a:ext cx="29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2" name="Rectangle 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35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3" name="Rectangle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27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2" y="2083"/>
                    <a:ext cx="36" cy="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32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37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3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8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01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29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8" y="2090"/>
                    <a:ext cx="36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0" name="Rectangle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65" y="2090"/>
                    <a:ext cx="43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1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725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1" y="60"/>
                      </a:cxn>
                      <a:cxn ang="0">
                        <a:pos x="22" y="13"/>
                      </a:cxn>
                      <a:cxn ang="0">
                        <a:pos x="4493" y="272"/>
                      </a:cxn>
                      <a:cxn ang="0">
                        <a:pos x="4244" y="355"/>
                      </a:cxn>
                      <a:cxn ang="0">
                        <a:pos x="4224" y="331"/>
                      </a:cxn>
                      <a:cxn ang="0">
                        <a:pos x="4185" y="322"/>
                      </a:cxn>
                      <a:cxn ang="0">
                        <a:pos x="4149" y="341"/>
                      </a:cxn>
                      <a:cxn ang="0">
                        <a:pos x="3922" y="361"/>
                      </a:cxn>
                      <a:cxn ang="0">
                        <a:pos x="3893" y="335"/>
                      </a:cxn>
                      <a:cxn ang="0">
                        <a:pos x="3856" y="321"/>
                      </a:cxn>
                      <a:cxn ang="0">
                        <a:pos x="3817" y="335"/>
                      </a:cxn>
                      <a:cxn ang="0">
                        <a:pos x="3800" y="358"/>
                      </a:cxn>
                      <a:cxn ang="0">
                        <a:pos x="3544" y="353"/>
                      </a:cxn>
                      <a:cxn ang="0">
                        <a:pos x="3514" y="325"/>
                      </a:cxn>
                      <a:cxn ang="0">
                        <a:pos x="3474" y="325"/>
                      </a:cxn>
                      <a:cxn ang="0">
                        <a:pos x="3443" y="353"/>
                      </a:cxn>
                      <a:cxn ang="0">
                        <a:pos x="3195" y="358"/>
                      </a:cxn>
                      <a:cxn ang="0">
                        <a:pos x="3166" y="328"/>
                      </a:cxn>
                      <a:cxn ang="0">
                        <a:pos x="3126" y="323"/>
                      </a:cxn>
                      <a:cxn ang="0">
                        <a:pos x="3093" y="347"/>
                      </a:cxn>
                      <a:cxn ang="0">
                        <a:pos x="2849" y="360"/>
                      </a:cxn>
                      <a:cxn ang="0">
                        <a:pos x="2834" y="341"/>
                      </a:cxn>
                      <a:cxn ang="0">
                        <a:pos x="2797" y="322"/>
                      </a:cxn>
                      <a:cxn ang="0">
                        <a:pos x="2757" y="331"/>
                      </a:cxn>
                      <a:cxn ang="0">
                        <a:pos x="2737" y="355"/>
                      </a:cxn>
                      <a:cxn ang="0">
                        <a:pos x="2494" y="358"/>
                      </a:cxn>
                      <a:cxn ang="0">
                        <a:pos x="2478" y="335"/>
                      </a:cxn>
                      <a:cxn ang="0">
                        <a:pos x="2440" y="321"/>
                      </a:cxn>
                      <a:cxn ang="0">
                        <a:pos x="2402" y="335"/>
                      </a:cxn>
                      <a:cxn ang="0">
                        <a:pos x="2373" y="361"/>
                      </a:cxn>
                      <a:cxn ang="0">
                        <a:pos x="2126" y="350"/>
                      </a:cxn>
                      <a:cxn ang="0">
                        <a:pos x="2096" y="325"/>
                      </a:cxn>
                      <a:cxn ang="0">
                        <a:pos x="2055" y="325"/>
                      </a:cxn>
                      <a:cxn ang="0">
                        <a:pos x="2027" y="350"/>
                      </a:cxn>
                      <a:cxn ang="0">
                        <a:pos x="1790" y="361"/>
                      </a:cxn>
                      <a:cxn ang="0">
                        <a:pos x="1772" y="347"/>
                      </a:cxn>
                      <a:cxn ang="0">
                        <a:pos x="1737" y="323"/>
                      </a:cxn>
                      <a:cxn ang="0">
                        <a:pos x="1697" y="328"/>
                      </a:cxn>
                      <a:cxn ang="0">
                        <a:pos x="1673" y="353"/>
                      </a:cxn>
                      <a:cxn ang="0">
                        <a:pos x="1420" y="360"/>
                      </a:cxn>
                      <a:cxn ang="0">
                        <a:pos x="1392" y="331"/>
                      </a:cxn>
                      <a:cxn ang="0">
                        <a:pos x="1353" y="322"/>
                      </a:cxn>
                      <a:cxn ang="0">
                        <a:pos x="1317" y="341"/>
                      </a:cxn>
                      <a:cxn ang="0">
                        <a:pos x="1071" y="361"/>
                      </a:cxn>
                      <a:cxn ang="0">
                        <a:pos x="1052" y="347"/>
                      </a:cxn>
                      <a:cxn ang="0">
                        <a:pos x="1018" y="323"/>
                      </a:cxn>
                      <a:cxn ang="0">
                        <a:pos x="978" y="328"/>
                      </a:cxn>
                      <a:cxn ang="0">
                        <a:pos x="949" y="358"/>
                      </a:cxn>
                      <a:cxn ang="0">
                        <a:pos x="710" y="355"/>
                      </a:cxn>
                      <a:cxn ang="0">
                        <a:pos x="690" y="331"/>
                      </a:cxn>
                      <a:cxn ang="0">
                        <a:pos x="650" y="322"/>
                      </a:cxn>
                      <a:cxn ang="0">
                        <a:pos x="613" y="341"/>
                      </a:cxn>
                      <a:cxn ang="0">
                        <a:pos x="598" y="360"/>
                      </a:cxn>
                      <a:cxn ang="0">
                        <a:pos x="359" y="353"/>
                      </a:cxn>
                      <a:cxn ang="0">
                        <a:pos x="335" y="328"/>
                      </a:cxn>
                      <a:cxn ang="0">
                        <a:pos x="294" y="323"/>
                      </a:cxn>
                      <a:cxn ang="0">
                        <a:pos x="261" y="347"/>
                      </a:cxn>
                      <a:cxn ang="0">
                        <a:pos x="243" y="361"/>
                      </a:cxn>
                    </a:cxnLst>
                    <a:rect l="0" t="0" r="r" b="b"/>
                    <a:pathLst>
                      <a:path w="4493" h="361">
                        <a:moveTo>
                          <a:pt x="59" y="361"/>
                        </a:moveTo>
                        <a:lnTo>
                          <a:pt x="59" y="180"/>
                        </a:lnTo>
                        <a:lnTo>
                          <a:pt x="43" y="171"/>
                        </a:lnTo>
                        <a:lnTo>
                          <a:pt x="43" y="75"/>
                        </a:lnTo>
                        <a:lnTo>
                          <a:pt x="42" y="69"/>
                        </a:lnTo>
                        <a:lnTo>
                          <a:pt x="41" y="60"/>
                        </a:lnTo>
                        <a:lnTo>
                          <a:pt x="38" y="48"/>
                        </a:lnTo>
                        <a:lnTo>
                          <a:pt x="34" y="36"/>
                        </a:lnTo>
                        <a:lnTo>
                          <a:pt x="32" y="30"/>
                        </a:lnTo>
                        <a:lnTo>
                          <a:pt x="29" y="24"/>
                        </a:lnTo>
                        <a:lnTo>
                          <a:pt x="26" y="19"/>
                        </a:lnTo>
                        <a:lnTo>
                          <a:pt x="22" y="13"/>
                        </a:lnTo>
                        <a:lnTo>
                          <a:pt x="17" y="9"/>
                        </a:lnTo>
                        <a:lnTo>
                          <a:pt x="13" y="5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4492" y="0"/>
                        </a:lnTo>
                        <a:lnTo>
                          <a:pt x="4493" y="272"/>
                        </a:lnTo>
                        <a:lnTo>
                          <a:pt x="4401" y="293"/>
                        </a:lnTo>
                        <a:lnTo>
                          <a:pt x="4401" y="361"/>
                        </a:lnTo>
                        <a:lnTo>
                          <a:pt x="4259" y="361"/>
                        </a:lnTo>
                        <a:lnTo>
                          <a:pt x="4252" y="360"/>
                        </a:lnTo>
                        <a:lnTo>
                          <a:pt x="4247" y="358"/>
                        </a:lnTo>
                        <a:lnTo>
                          <a:pt x="4244" y="355"/>
                        </a:lnTo>
                        <a:lnTo>
                          <a:pt x="4242" y="353"/>
                        </a:lnTo>
                        <a:lnTo>
                          <a:pt x="4241" y="350"/>
                        </a:lnTo>
                        <a:lnTo>
                          <a:pt x="4240" y="347"/>
                        </a:lnTo>
                        <a:lnTo>
                          <a:pt x="4235" y="341"/>
                        </a:lnTo>
                        <a:lnTo>
                          <a:pt x="4230" y="335"/>
                        </a:lnTo>
                        <a:lnTo>
                          <a:pt x="4224" y="331"/>
                        </a:lnTo>
                        <a:lnTo>
                          <a:pt x="4218" y="328"/>
                        </a:lnTo>
                        <a:lnTo>
                          <a:pt x="4212" y="325"/>
                        </a:lnTo>
                        <a:lnTo>
                          <a:pt x="4205" y="323"/>
                        </a:lnTo>
                        <a:lnTo>
                          <a:pt x="4198" y="322"/>
                        </a:lnTo>
                        <a:lnTo>
                          <a:pt x="4191" y="321"/>
                        </a:lnTo>
                        <a:lnTo>
                          <a:pt x="4185" y="322"/>
                        </a:lnTo>
                        <a:lnTo>
                          <a:pt x="4177" y="323"/>
                        </a:lnTo>
                        <a:lnTo>
                          <a:pt x="4171" y="325"/>
                        </a:lnTo>
                        <a:lnTo>
                          <a:pt x="4165" y="328"/>
                        </a:lnTo>
                        <a:lnTo>
                          <a:pt x="4160" y="331"/>
                        </a:lnTo>
                        <a:lnTo>
                          <a:pt x="4153" y="335"/>
                        </a:lnTo>
                        <a:lnTo>
                          <a:pt x="4149" y="341"/>
                        </a:lnTo>
                        <a:lnTo>
                          <a:pt x="4145" y="347"/>
                        </a:lnTo>
                        <a:lnTo>
                          <a:pt x="4142" y="353"/>
                        </a:lnTo>
                        <a:lnTo>
                          <a:pt x="4137" y="358"/>
                        </a:lnTo>
                        <a:lnTo>
                          <a:pt x="4132" y="360"/>
                        </a:lnTo>
                        <a:lnTo>
                          <a:pt x="4126" y="361"/>
                        </a:lnTo>
                        <a:lnTo>
                          <a:pt x="3922" y="361"/>
                        </a:lnTo>
                        <a:lnTo>
                          <a:pt x="3915" y="360"/>
                        </a:lnTo>
                        <a:lnTo>
                          <a:pt x="3910" y="358"/>
                        </a:lnTo>
                        <a:lnTo>
                          <a:pt x="3906" y="353"/>
                        </a:lnTo>
                        <a:lnTo>
                          <a:pt x="3903" y="347"/>
                        </a:lnTo>
                        <a:lnTo>
                          <a:pt x="3898" y="341"/>
                        </a:lnTo>
                        <a:lnTo>
                          <a:pt x="3893" y="335"/>
                        </a:lnTo>
                        <a:lnTo>
                          <a:pt x="3888" y="331"/>
                        </a:lnTo>
                        <a:lnTo>
                          <a:pt x="3883" y="328"/>
                        </a:lnTo>
                        <a:lnTo>
                          <a:pt x="3876" y="325"/>
                        </a:lnTo>
                        <a:lnTo>
                          <a:pt x="3869" y="323"/>
                        </a:lnTo>
                        <a:lnTo>
                          <a:pt x="3863" y="322"/>
                        </a:lnTo>
                        <a:lnTo>
                          <a:pt x="3856" y="321"/>
                        </a:lnTo>
                        <a:lnTo>
                          <a:pt x="3849" y="322"/>
                        </a:lnTo>
                        <a:lnTo>
                          <a:pt x="3843" y="323"/>
                        </a:lnTo>
                        <a:lnTo>
                          <a:pt x="3835" y="325"/>
                        </a:lnTo>
                        <a:lnTo>
                          <a:pt x="3829" y="328"/>
                        </a:lnTo>
                        <a:lnTo>
                          <a:pt x="3823" y="331"/>
                        </a:lnTo>
                        <a:lnTo>
                          <a:pt x="3817" y="335"/>
                        </a:lnTo>
                        <a:lnTo>
                          <a:pt x="3812" y="341"/>
                        </a:lnTo>
                        <a:lnTo>
                          <a:pt x="3808" y="347"/>
                        </a:lnTo>
                        <a:lnTo>
                          <a:pt x="3807" y="350"/>
                        </a:lnTo>
                        <a:lnTo>
                          <a:pt x="3805" y="353"/>
                        </a:lnTo>
                        <a:lnTo>
                          <a:pt x="3804" y="355"/>
                        </a:lnTo>
                        <a:lnTo>
                          <a:pt x="3800" y="358"/>
                        </a:lnTo>
                        <a:lnTo>
                          <a:pt x="3795" y="360"/>
                        </a:lnTo>
                        <a:lnTo>
                          <a:pt x="3789" y="361"/>
                        </a:lnTo>
                        <a:lnTo>
                          <a:pt x="3560" y="361"/>
                        </a:lnTo>
                        <a:lnTo>
                          <a:pt x="3554" y="360"/>
                        </a:lnTo>
                        <a:lnTo>
                          <a:pt x="3549" y="358"/>
                        </a:lnTo>
                        <a:lnTo>
                          <a:pt x="3544" y="353"/>
                        </a:lnTo>
                        <a:lnTo>
                          <a:pt x="3541" y="347"/>
                        </a:lnTo>
                        <a:lnTo>
                          <a:pt x="3537" y="341"/>
                        </a:lnTo>
                        <a:lnTo>
                          <a:pt x="3532" y="335"/>
                        </a:lnTo>
                        <a:lnTo>
                          <a:pt x="3527" y="331"/>
                        </a:lnTo>
                        <a:lnTo>
                          <a:pt x="3520" y="328"/>
                        </a:lnTo>
                        <a:lnTo>
                          <a:pt x="3514" y="325"/>
                        </a:lnTo>
                        <a:lnTo>
                          <a:pt x="3508" y="323"/>
                        </a:lnTo>
                        <a:lnTo>
                          <a:pt x="3500" y="322"/>
                        </a:lnTo>
                        <a:lnTo>
                          <a:pt x="3494" y="321"/>
                        </a:lnTo>
                        <a:lnTo>
                          <a:pt x="3488" y="322"/>
                        </a:lnTo>
                        <a:lnTo>
                          <a:pt x="3480" y="323"/>
                        </a:lnTo>
                        <a:lnTo>
                          <a:pt x="3474" y="325"/>
                        </a:lnTo>
                        <a:lnTo>
                          <a:pt x="3468" y="328"/>
                        </a:lnTo>
                        <a:lnTo>
                          <a:pt x="3461" y="331"/>
                        </a:lnTo>
                        <a:lnTo>
                          <a:pt x="3456" y="335"/>
                        </a:lnTo>
                        <a:lnTo>
                          <a:pt x="3451" y="341"/>
                        </a:lnTo>
                        <a:lnTo>
                          <a:pt x="3447" y="347"/>
                        </a:lnTo>
                        <a:lnTo>
                          <a:pt x="3443" y="353"/>
                        </a:lnTo>
                        <a:lnTo>
                          <a:pt x="3439" y="358"/>
                        </a:lnTo>
                        <a:lnTo>
                          <a:pt x="3434" y="360"/>
                        </a:lnTo>
                        <a:lnTo>
                          <a:pt x="3428" y="361"/>
                        </a:lnTo>
                        <a:lnTo>
                          <a:pt x="3206" y="361"/>
                        </a:lnTo>
                        <a:lnTo>
                          <a:pt x="3200" y="360"/>
                        </a:lnTo>
                        <a:lnTo>
                          <a:pt x="3195" y="358"/>
                        </a:lnTo>
                        <a:lnTo>
                          <a:pt x="3191" y="353"/>
                        </a:lnTo>
                        <a:lnTo>
                          <a:pt x="3187" y="347"/>
                        </a:lnTo>
                        <a:lnTo>
                          <a:pt x="3183" y="341"/>
                        </a:lnTo>
                        <a:lnTo>
                          <a:pt x="3178" y="335"/>
                        </a:lnTo>
                        <a:lnTo>
                          <a:pt x="3172" y="331"/>
                        </a:lnTo>
                        <a:lnTo>
                          <a:pt x="3166" y="328"/>
                        </a:lnTo>
                        <a:lnTo>
                          <a:pt x="3160" y="325"/>
                        </a:lnTo>
                        <a:lnTo>
                          <a:pt x="3154" y="323"/>
                        </a:lnTo>
                        <a:lnTo>
                          <a:pt x="3146" y="322"/>
                        </a:lnTo>
                        <a:lnTo>
                          <a:pt x="3140" y="321"/>
                        </a:lnTo>
                        <a:lnTo>
                          <a:pt x="3133" y="322"/>
                        </a:lnTo>
                        <a:lnTo>
                          <a:pt x="3126" y="323"/>
                        </a:lnTo>
                        <a:lnTo>
                          <a:pt x="3120" y="325"/>
                        </a:lnTo>
                        <a:lnTo>
                          <a:pt x="3114" y="328"/>
                        </a:lnTo>
                        <a:lnTo>
                          <a:pt x="3107" y="331"/>
                        </a:lnTo>
                        <a:lnTo>
                          <a:pt x="3102" y="335"/>
                        </a:lnTo>
                        <a:lnTo>
                          <a:pt x="3097" y="341"/>
                        </a:lnTo>
                        <a:lnTo>
                          <a:pt x="3093" y="347"/>
                        </a:lnTo>
                        <a:lnTo>
                          <a:pt x="3089" y="353"/>
                        </a:lnTo>
                        <a:lnTo>
                          <a:pt x="3084" y="358"/>
                        </a:lnTo>
                        <a:lnTo>
                          <a:pt x="3079" y="360"/>
                        </a:lnTo>
                        <a:lnTo>
                          <a:pt x="3074" y="361"/>
                        </a:lnTo>
                        <a:lnTo>
                          <a:pt x="2856" y="361"/>
                        </a:lnTo>
                        <a:lnTo>
                          <a:pt x="2849" y="360"/>
                        </a:lnTo>
                        <a:lnTo>
                          <a:pt x="2844" y="358"/>
                        </a:lnTo>
                        <a:lnTo>
                          <a:pt x="2842" y="355"/>
                        </a:lnTo>
                        <a:lnTo>
                          <a:pt x="2841" y="353"/>
                        </a:lnTo>
                        <a:lnTo>
                          <a:pt x="2839" y="350"/>
                        </a:lnTo>
                        <a:lnTo>
                          <a:pt x="2838" y="347"/>
                        </a:lnTo>
                        <a:lnTo>
                          <a:pt x="2834" y="341"/>
                        </a:lnTo>
                        <a:lnTo>
                          <a:pt x="2828" y="335"/>
                        </a:lnTo>
                        <a:lnTo>
                          <a:pt x="2823" y="331"/>
                        </a:lnTo>
                        <a:lnTo>
                          <a:pt x="2817" y="328"/>
                        </a:lnTo>
                        <a:lnTo>
                          <a:pt x="2810" y="325"/>
                        </a:lnTo>
                        <a:lnTo>
                          <a:pt x="2804" y="323"/>
                        </a:lnTo>
                        <a:lnTo>
                          <a:pt x="2797" y="322"/>
                        </a:lnTo>
                        <a:lnTo>
                          <a:pt x="2789" y="321"/>
                        </a:lnTo>
                        <a:lnTo>
                          <a:pt x="2783" y="322"/>
                        </a:lnTo>
                        <a:lnTo>
                          <a:pt x="2776" y="323"/>
                        </a:lnTo>
                        <a:lnTo>
                          <a:pt x="2769" y="325"/>
                        </a:lnTo>
                        <a:lnTo>
                          <a:pt x="2763" y="328"/>
                        </a:lnTo>
                        <a:lnTo>
                          <a:pt x="2757" y="331"/>
                        </a:lnTo>
                        <a:lnTo>
                          <a:pt x="2751" y="335"/>
                        </a:lnTo>
                        <a:lnTo>
                          <a:pt x="2746" y="341"/>
                        </a:lnTo>
                        <a:lnTo>
                          <a:pt x="2742" y="347"/>
                        </a:lnTo>
                        <a:lnTo>
                          <a:pt x="2741" y="350"/>
                        </a:lnTo>
                        <a:lnTo>
                          <a:pt x="2739" y="353"/>
                        </a:lnTo>
                        <a:lnTo>
                          <a:pt x="2737" y="355"/>
                        </a:lnTo>
                        <a:lnTo>
                          <a:pt x="2735" y="358"/>
                        </a:lnTo>
                        <a:lnTo>
                          <a:pt x="2729" y="360"/>
                        </a:lnTo>
                        <a:lnTo>
                          <a:pt x="2724" y="361"/>
                        </a:lnTo>
                        <a:lnTo>
                          <a:pt x="2506" y="361"/>
                        </a:lnTo>
                        <a:lnTo>
                          <a:pt x="2500" y="360"/>
                        </a:lnTo>
                        <a:lnTo>
                          <a:pt x="2494" y="358"/>
                        </a:lnTo>
                        <a:lnTo>
                          <a:pt x="2492" y="355"/>
                        </a:lnTo>
                        <a:lnTo>
                          <a:pt x="2490" y="353"/>
                        </a:lnTo>
                        <a:lnTo>
                          <a:pt x="2488" y="350"/>
                        </a:lnTo>
                        <a:lnTo>
                          <a:pt x="2487" y="347"/>
                        </a:lnTo>
                        <a:lnTo>
                          <a:pt x="2483" y="341"/>
                        </a:lnTo>
                        <a:lnTo>
                          <a:pt x="2478" y="335"/>
                        </a:lnTo>
                        <a:lnTo>
                          <a:pt x="2472" y="331"/>
                        </a:lnTo>
                        <a:lnTo>
                          <a:pt x="2466" y="328"/>
                        </a:lnTo>
                        <a:lnTo>
                          <a:pt x="2460" y="325"/>
                        </a:lnTo>
                        <a:lnTo>
                          <a:pt x="2453" y="323"/>
                        </a:lnTo>
                        <a:lnTo>
                          <a:pt x="2446" y="322"/>
                        </a:lnTo>
                        <a:lnTo>
                          <a:pt x="2440" y="321"/>
                        </a:lnTo>
                        <a:lnTo>
                          <a:pt x="2432" y="322"/>
                        </a:lnTo>
                        <a:lnTo>
                          <a:pt x="2426" y="323"/>
                        </a:lnTo>
                        <a:lnTo>
                          <a:pt x="2419" y="325"/>
                        </a:lnTo>
                        <a:lnTo>
                          <a:pt x="2413" y="328"/>
                        </a:lnTo>
                        <a:lnTo>
                          <a:pt x="2407" y="331"/>
                        </a:lnTo>
                        <a:lnTo>
                          <a:pt x="2402" y="335"/>
                        </a:lnTo>
                        <a:lnTo>
                          <a:pt x="2396" y="341"/>
                        </a:lnTo>
                        <a:lnTo>
                          <a:pt x="2392" y="347"/>
                        </a:lnTo>
                        <a:lnTo>
                          <a:pt x="2389" y="353"/>
                        </a:lnTo>
                        <a:lnTo>
                          <a:pt x="2385" y="358"/>
                        </a:lnTo>
                        <a:lnTo>
                          <a:pt x="2380" y="360"/>
                        </a:lnTo>
                        <a:lnTo>
                          <a:pt x="2373" y="361"/>
                        </a:lnTo>
                        <a:lnTo>
                          <a:pt x="2142" y="361"/>
                        </a:lnTo>
                        <a:lnTo>
                          <a:pt x="2135" y="360"/>
                        </a:lnTo>
                        <a:lnTo>
                          <a:pt x="2131" y="358"/>
                        </a:lnTo>
                        <a:lnTo>
                          <a:pt x="2129" y="355"/>
                        </a:lnTo>
                        <a:lnTo>
                          <a:pt x="2127" y="353"/>
                        </a:lnTo>
                        <a:lnTo>
                          <a:pt x="2126" y="350"/>
                        </a:lnTo>
                        <a:lnTo>
                          <a:pt x="2125" y="347"/>
                        </a:lnTo>
                        <a:lnTo>
                          <a:pt x="2119" y="341"/>
                        </a:lnTo>
                        <a:lnTo>
                          <a:pt x="2115" y="335"/>
                        </a:lnTo>
                        <a:lnTo>
                          <a:pt x="2109" y="331"/>
                        </a:lnTo>
                        <a:lnTo>
                          <a:pt x="2103" y="328"/>
                        </a:lnTo>
                        <a:lnTo>
                          <a:pt x="2096" y="325"/>
                        </a:lnTo>
                        <a:lnTo>
                          <a:pt x="2090" y="323"/>
                        </a:lnTo>
                        <a:lnTo>
                          <a:pt x="2083" y="322"/>
                        </a:lnTo>
                        <a:lnTo>
                          <a:pt x="2076" y="321"/>
                        </a:lnTo>
                        <a:lnTo>
                          <a:pt x="2069" y="322"/>
                        </a:lnTo>
                        <a:lnTo>
                          <a:pt x="2063" y="323"/>
                        </a:lnTo>
                        <a:lnTo>
                          <a:pt x="2055" y="325"/>
                        </a:lnTo>
                        <a:lnTo>
                          <a:pt x="2049" y="328"/>
                        </a:lnTo>
                        <a:lnTo>
                          <a:pt x="2043" y="331"/>
                        </a:lnTo>
                        <a:lnTo>
                          <a:pt x="2037" y="335"/>
                        </a:lnTo>
                        <a:lnTo>
                          <a:pt x="2032" y="341"/>
                        </a:lnTo>
                        <a:lnTo>
                          <a:pt x="2028" y="347"/>
                        </a:lnTo>
                        <a:lnTo>
                          <a:pt x="2027" y="350"/>
                        </a:lnTo>
                        <a:lnTo>
                          <a:pt x="2026" y="353"/>
                        </a:lnTo>
                        <a:lnTo>
                          <a:pt x="2024" y="355"/>
                        </a:lnTo>
                        <a:lnTo>
                          <a:pt x="2022" y="358"/>
                        </a:lnTo>
                        <a:lnTo>
                          <a:pt x="2016" y="360"/>
                        </a:lnTo>
                        <a:lnTo>
                          <a:pt x="2011" y="361"/>
                        </a:lnTo>
                        <a:lnTo>
                          <a:pt x="1790" y="361"/>
                        </a:lnTo>
                        <a:lnTo>
                          <a:pt x="1784" y="360"/>
                        </a:lnTo>
                        <a:lnTo>
                          <a:pt x="1778" y="358"/>
                        </a:lnTo>
                        <a:lnTo>
                          <a:pt x="1776" y="355"/>
                        </a:lnTo>
                        <a:lnTo>
                          <a:pt x="1774" y="353"/>
                        </a:lnTo>
                        <a:lnTo>
                          <a:pt x="1773" y="350"/>
                        </a:lnTo>
                        <a:lnTo>
                          <a:pt x="1772" y="347"/>
                        </a:lnTo>
                        <a:lnTo>
                          <a:pt x="1768" y="341"/>
                        </a:lnTo>
                        <a:lnTo>
                          <a:pt x="1762" y="335"/>
                        </a:lnTo>
                        <a:lnTo>
                          <a:pt x="1757" y="331"/>
                        </a:lnTo>
                        <a:lnTo>
                          <a:pt x="1751" y="328"/>
                        </a:lnTo>
                        <a:lnTo>
                          <a:pt x="1745" y="325"/>
                        </a:lnTo>
                        <a:lnTo>
                          <a:pt x="1737" y="323"/>
                        </a:lnTo>
                        <a:lnTo>
                          <a:pt x="1731" y="322"/>
                        </a:lnTo>
                        <a:lnTo>
                          <a:pt x="1723" y="321"/>
                        </a:lnTo>
                        <a:lnTo>
                          <a:pt x="1717" y="322"/>
                        </a:lnTo>
                        <a:lnTo>
                          <a:pt x="1710" y="323"/>
                        </a:lnTo>
                        <a:lnTo>
                          <a:pt x="1703" y="325"/>
                        </a:lnTo>
                        <a:lnTo>
                          <a:pt x="1697" y="328"/>
                        </a:lnTo>
                        <a:lnTo>
                          <a:pt x="1691" y="331"/>
                        </a:lnTo>
                        <a:lnTo>
                          <a:pt x="1685" y="335"/>
                        </a:lnTo>
                        <a:lnTo>
                          <a:pt x="1680" y="341"/>
                        </a:lnTo>
                        <a:lnTo>
                          <a:pt x="1675" y="347"/>
                        </a:lnTo>
                        <a:lnTo>
                          <a:pt x="1674" y="350"/>
                        </a:lnTo>
                        <a:lnTo>
                          <a:pt x="1673" y="353"/>
                        </a:lnTo>
                        <a:lnTo>
                          <a:pt x="1671" y="355"/>
                        </a:lnTo>
                        <a:lnTo>
                          <a:pt x="1669" y="358"/>
                        </a:lnTo>
                        <a:lnTo>
                          <a:pt x="1662" y="360"/>
                        </a:lnTo>
                        <a:lnTo>
                          <a:pt x="1656" y="361"/>
                        </a:lnTo>
                        <a:lnTo>
                          <a:pt x="1426" y="361"/>
                        </a:lnTo>
                        <a:lnTo>
                          <a:pt x="1420" y="360"/>
                        </a:lnTo>
                        <a:lnTo>
                          <a:pt x="1415" y="358"/>
                        </a:lnTo>
                        <a:lnTo>
                          <a:pt x="1411" y="353"/>
                        </a:lnTo>
                        <a:lnTo>
                          <a:pt x="1408" y="347"/>
                        </a:lnTo>
                        <a:lnTo>
                          <a:pt x="1403" y="341"/>
                        </a:lnTo>
                        <a:lnTo>
                          <a:pt x="1398" y="335"/>
                        </a:lnTo>
                        <a:lnTo>
                          <a:pt x="1392" y="331"/>
                        </a:lnTo>
                        <a:lnTo>
                          <a:pt x="1386" y="328"/>
                        </a:lnTo>
                        <a:lnTo>
                          <a:pt x="1380" y="325"/>
                        </a:lnTo>
                        <a:lnTo>
                          <a:pt x="1374" y="323"/>
                        </a:lnTo>
                        <a:lnTo>
                          <a:pt x="1366" y="322"/>
                        </a:lnTo>
                        <a:lnTo>
                          <a:pt x="1360" y="321"/>
                        </a:lnTo>
                        <a:lnTo>
                          <a:pt x="1353" y="322"/>
                        </a:lnTo>
                        <a:lnTo>
                          <a:pt x="1346" y="323"/>
                        </a:lnTo>
                        <a:lnTo>
                          <a:pt x="1340" y="325"/>
                        </a:lnTo>
                        <a:lnTo>
                          <a:pt x="1334" y="328"/>
                        </a:lnTo>
                        <a:lnTo>
                          <a:pt x="1327" y="331"/>
                        </a:lnTo>
                        <a:lnTo>
                          <a:pt x="1322" y="335"/>
                        </a:lnTo>
                        <a:lnTo>
                          <a:pt x="1317" y="341"/>
                        </a:lnTo>
                        <a:lnTo>
                          <a:pt x="1313" y="347"/>
                        </a:lnTo>
                        <a:lnTo>
                          <a:pt x="1310" y="353"/>
                        </a:lnTo>
                        <a:lnTo>
                          <a:pt x="1305" y="358"/>
                        </a:lnTo>
                        <a:lnTo>
                          <a:pt x="1299" y="360"/>
                        </a:lnTo>
                        <a:lnTo>
                          <a:pt x="1294" y="361"/>
                        </a:lnTo>
                        <a:lnTo>
                          <a:pt x="1071" y="361"/>
                        </a:lnTo>
                        <a:lnTo>
                          <a:pt x="1064" y="360"/>
                        </a:lnTo>
                        <a:lnTo>
                          <a:pt x="1059" y="358"/>
                        </a:lnTo>
                        <a:lnTo>
                          <a:pt x="1056" y="355"/>
                        </a:lnTo>
                        <a:lnTo>
                          <a:pt x="1054" y="353"/>
                        </a:lnTo>
                        <a:lnTo>
                          <a:pt x="1053" y="350"/>
                        </a:lnTo>
                        <a:lnTo>
                          <a:pt x="1052" y="347"/>
                        </a:lnTo>
                        <a:lnTo>
                          <a:pt x="1047" y="341"/>
                        </a:lnTo>
                        <a:lnTo>
                          <a:pt x="1042" y="335"/>
                        </a:lnTo>
                        <a:lnTo>
                          <a:pt x="1037" y="331"/>
                        </a:lnTo>
                        <a:lnTo>
                          <a:pt x="1031" y="328"/>
                        </a:lnTo>
                        <a:lnTo>
                          <a:pt x="1024" y="325"/>
                        </a:lnTo>
                        <a:lnTo>
                          <a:pt x="1018" y="323"/>
                        </a:lnTo>
                        <a:lnTo>
                          <a:pt x="1010" y="322"/>
                        </a:lnTo>
                        <a:lnTo>
                          <a:pt x="1004" y="321"/>
                        </a:lnTo>
                        <a:lnTo>
                          <a:pt x="997" y="322"/>
                        </a:lnTo>
                        <a:lnTo>
                          <a:pt x="990" y="323"/>
                        </a:lnTo>
                        <a:lnTo>
                          <a:pt x="984" y="325"/>
                        </a:lnTo>
                        <a:lnTo>
                          <a:pt x="978" y="328"/>
                        </a:lnTo>
                        <a:lnTo>
                          <a:pt x="972" y="331"/>
                        </a:lnTo>
                        <a:lnTo>
                          <a:pt x="966" y="335"/>
                        </a:lnTo>
                        <a:lnTo>
                          <a:pt x="961" y="341"/>
                        </a:lnTo>
                        <a:lnTo>
                          <a:pt x="957" y="347"/>
                        </a:lnTo>
                        <a:lnTo>
                          <a:pt x="954" y="353"/>
                        </a:lnTo>
                        <a:lnTo>
                          <a:pt x="949" y="358"/>
                        </a:lnTo>
                        <a:lnTo>
                          <a:pt x="943" y="360"/>
                        </a:lnTo>
                        <a:lnTo>
                          <a:pt x="938" y="361"/>
                        </a:lnTo>
                        <a:lnTo>
                          <a:pt x="723" y="361"/>
                        </a:lnTo>
                        <a:lnTo>
                          <a:pt x="718" y="360"/>
                        </a:lnTo>
                        <a:lnTo>
                          <a:pt x="712" y="358"/>
                        </a:lnTo>
                        <a:lnTo>
                          <a:pt x="710" y="355"/>
                        </a:lnTo>
                        <a:lnTo>
                          <a:pt x="708" y="353"/>
                        </a:lnTo>
                        <a:lnTo>
                          <a:pt x="707" y="350"/>
                        </a:lnTo>
                        <a:lnTo>
                          <a:pt x="706" y="347"/>
                        </a:lnTo>
                        <a:lnTo>
                          <a:pt x="701" y="341"/>
                        </a:lnTo>
                        <a:lnTo>
                          <a:pt x="697" y="335"/>
                        </a:lnTo>
                        <a:lnTo>
                          <a:pt x="690" y="331"/>
                        </a:lnTo>
                        <a:lnTo>
                          <a:pt x="684" y="328"/>
                        </a:lnTo>
                        <a:lnTo>
                          <a:pt x="678" y="325"/>
                        </a:lnTo>
                        <a:lnTo>
                          <a:pt x="671" y="323"/>
                        </a:lnTo>
                        <a:lnTo>
                          <a:pt x="664" y="322"/>
                        </a:lnTo>
                        <a:lnTo>
                          <a:pt x="658" y="321"/>
                        </a:lnTo>
                        <a:lnTo>
                          <a:pt x="650" y="322"/>
                        </a:lnTo>
                        <a:lnTo>
                          <a:pt x="644" y="323"/>
                        </a:lnTo>
                        <a:lnTo>
                          <a:pt x="637" y="325"/>
                        </a:lnTo>
                        <a:lnTo>
                          <a:pt x="630" y="328"/>
                        </a:lnTo>
                        <a:lnTo>
                          <a:pt x="624" y="331"/>
                        </a:lnTo>
                        <a:lnTo>
                          <a:pt x="619" y="335"/>
                        </a:lnTo>
                        <a:lnTo>
                          <a:pt x="613" y="341"/>
                        </a:lnTo>
                        <a:lnTo>
                          <a:pt x="609" y="347"/>
                        </a:lnTo>
                        <a:lnTo>
                          <a:pt x="608" y="350"/>
                        </a:lnTo>
                        <a:lnTo>
                          <a:pt x="607" y="353"/>
                        </a:lnTo>
                        <a:lnTo>
                          <a:pt x="605" y="355"/>
                        </a:lnTo>
                        <a:lnTo>
                          <a:pt x="603" y="358"/>
                        </a:lnTo>
                        <a:lnTo>
                          <a:pt x="598" y="360"/>
                        </a:lnTo>
                        <a:lnTo>
                          <a:pt x="592" y="361"/>
                        </a:lnTo>
                        <a:lnTo>
                          <a:pt x="374" y="361"/>
                        </a:lnTo>
                        <a:lnTo>
                          <a:pt x="368" y="360"/>
                        </a:lnTo>
                        <a:lnTo>
                          <a:pt x="363" y="358"/>
                        </a:lnTo>
                        <a:lnTo>
                          <a:pt x="361" y="355"/>
                        </a:lnTo>
                        <a:lnTo>
                          <a:pt x="359" y="353"/>
                        </a:lnTo>
                        <a:lnTo>
                          <a:pt x="358" y="350"/>
                        </a:lnTo>
                        <a:lnTo>
                          <a:pt x="356" y="347"/>
                        </a:lnTo>
                        <a:lnTo>
                          <a:pt x="352" y="341"/>
                        </a:lnTo>
                        <a:lnTo>
                          <a:pt x="347" y="335"/>
                        </a:lnTo>
                        <a:lnTo>
                          <a:pt x="342" y="331"/>
                        </a:lnTo>
                        <a:lnTo>
                          <a:pt x="335" y="328"/>
                        </a:lnTo>
                        <a:lnTo>
                          <a:pt x="329" y="325"/>
                        </a:lnTo>
                        <a:lnTo>
                          <a:pt x="323" y="323"/>
                        </a:lnTo>
                        <a:lnTo>
                          <a:pt x="315" y="322"/>
                        </a:lnTo>
                        <a:lnTo>
                          <a:pt x="308" y="321"/>
                        </a:lnTo>
                        <a:lnTo>
                          <a:pt x="302" y="322"/>
                        </a:lnTo>
                        <a:lnTo>
                          <a:pt x="294" y="323"/>
                        </a:lnTo>
                        <a:lnTo>
                          <a:pt x="288" y="325"/>
                        </a:lnTo>
                        <a:lnTo>
                          <a:pt x="282" y="328"/>
                        </a:lnTo>
                        <a:lnTo>
                          <a:pt x="275" y="331"/>
                        </a:lnTo>
                        <a:lnTo>
                          <a:pt x="270" y="335"/>
                        </a:lnTo>
                        <a:lnTo>
                          <a:pt x="265" y="341"/>
                        </a:lnTo>
                        <a:lnTo>
                          <a:pt x="261" y="347"/>
                        </a:lnTo>
                        <a:lnTo>
                          <a:pt x="260" y="350"/>
                        </a:lnTo>
                        <a:lnTo>
                          <a:pt x="257" y="353"/>
                        </a:lnTo>
                        <a:lnTo>
                          <a:pt x="255" y="355"/>
                        </a:lnTo>
                        <a:lnTo>
                          <a:pt x="253" y="358"/>
                        </a:lnTo>
                        <a:lnTo>
                          <a:pt x="248" y="360"/>
                        </a:lnTo>
                        <a:lnTo>
                          <a:pt x="243" y="361"/>
                        </a:lnTo>
                        <a:lnTo>
                          <a:pt x="59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2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25"/>
                    <a:ext cx="1351" cy="107"/>
                  </a:xfrm>
                  <a:custGeom>
                    <a:avLst/>
                    <a:gdLst/>
                    <a:ahLst/>
                    <a:cxnLst>
                      <a:cxn ang="0">
                        <a:pos x="4452" y="57"/>
                      </a:cxn>
                      <a:cxn ang="0">
                        <a:pos x="4471" y="13"/>
                      </a:cxn>
                      <a:cxn ang="0">
                        <a:pos x="0" y="272"/>
                      </a:cxn>
                      <a:cxn ang="0">
                        <a:pos x="250" y="353"/>
                      </a:cxn>
                      <a:cxn ang="0">
                        <a:pos x="281" y="325"/>
                      </a:cxn>
                      <a:cxn ang="0">
                        <a:pos x="321" y="325"/>
                      </a:cxn>
                      <a:cxn ang="0">
                        <a:pos x="351" y="353"/>
                      </a:cxn>
                      <a:cxn ang="0">
                        <a:pos x="583" y="358"/>
                      </a:cxn>
                      <a:cxn ang="0">
                        <a:pos x="598" y="335"/>
                      </a:cxn>
                      <a:cxn ang="0">
                        <a:pos x="637" y="321"/>
                      </a:cxn>
                      <a:cxn ang="0">
                        <a:pos x="676" y="335"/>
                      </a:cxn>
                      <a:cxn ang="0">
                        <a:pos x="693" y="358"/>
                      </a:cxn>
                      <a:cxn ang="0">
                        <a:pos x="949" y="353"/>
                      </a:cxn>
                      <a:cxn ang="0">
                        <a:pos x="979" y="325"/>
                      </a:cxn>
                      <a:cxn ang="0">
                        <a:pos x="1019" y="325"/>
                      </a:cxn>
                      <a:cxn ang="0">
                        <a:pos x="1050" y="353"/>
                      </a:cxn>
                      <a:cxn ang="0">
                        <a:pos x="1298" y="358"/>
                      </a:cxn>
                      <a:cxn ang="0">
                        <a:pos x="1327" y="328"/>
                      </a:cxn>
                      <a:cxn ang="0">
                        <a:pos x="1367" y="323"/>
                      </a:cxn>
                      <a:cxn ang="0">
                        <a:pos x="1400" y="347"/>
                      </a:cxn>
                      <a:cxn ang="0">
                        <a:pos x="1419" y="361"/>
                      </a:cxn>
                      <a:cxn ang="0">
                        <a:pos x="1654" y="350"/>
                      </a:cxn>
                      <a:cxn ang="0">
                        <a:pos x="1683" y="325"/>
                      </a:cxn>
                      <a:cxn ang="0">
                        <a:pos x="1724" y="325"/>
                      </a:cxn>
                      <a:cxn ang="0">
                        <a:pos x="1752" y="350"/>
                      </a:cxn>
                      <a:cxn ang="0">
                        <a:pos x="1987" y="361"/>
                      </a:cxn>
                      <a:cxn ang="0">
                        <a:pos x="2015" y="335"/>
                      </a:cxn>
                      <a:cxn ang="0">
                        <a:pos x="2053" y="321"/>
                      </a:cxn>
                      <a:cxn ang="0">
                        <a:pos x="2091" y="335"/>
                      </a:cxn>
                      <a:cxn ang="0">
                        <a:pos x="2120" y="361"/>
                      </a:cxn>
                      <a:cxn ang="0">
                        <a:pos x="2367" y="350"/>
                      </a:cxn>
                      <a:cxn ang="0">
                        <a:pos x="2397" y="325"/>
                      </a:cxn>
                      <a:cxn ang="0">
                        <a:pos x="2437" y="325"/>
                      </a:cxn>
                      <a:cxn ang="0">
                        <a:pos x="2465" y="347"/>
                      </a:cxn>
                      <a:cxn ang="0">
                        <a:pos x="2482" y="361"/>
                      </a:cxn>
                      <a:cxn ang="0">
                        <a:pos x="2720" y="350"/>
                      </a:cxn>
                      <a:cxn ang="0">
                        <a:pos x="2748" y="325"/>
                      </a:cxn>
                      <a:cxn ang="0">
                        <a:pos x="2790" y="325"/>
                      </a:cxn>
                      <a:cxn ang="0">
                        <a:pos x="2819" y="350"/>
                      </a:cxn>
                      <a:cxn ang="0">
                        <a:pos x="3067" y="361"/>
                      </a:cxn>
                      <a:cxn ang="0">
                        <a:pos x="3095" y="335"/>
                      </a:cxn>
                      <a:cxn ang="0">
                        <a:pos x="3133" y="321"/>
                      </a:cxn>
                      <a:cxn ang="0">
                        <a:pos x="3171" y="335"/>
                      </a:cxn>
                      <a:cxn ang="0">
                        <a:pos x="3188" y="358"/>
                      </a:cxn>
                      <a:cxn ang="0">
                        <a:pos x="3438" y="353"/>
                      </a:cxn>
                      <a:cxn ang="0">
                        <a:pos x="3469" y="325"/>
                      </a:cxn>
                      <a:cxn ang="0">
                        <a:pos x="3509" y="325"/>
                      </a:cxn>
                      <a:cxn ang="0">
                        <a:pos x="3539" y="353"/>
                      </a:cxn>
                      <a:cxn ang="0">
                        <a:pos x="3781" y="358"/>
                      </a:cxn>
                      <a:cxn ang="0">
                        <a:pos x="3796" y="335"/>
                      </a:cxn>
                      <a:cxn ang="0">
                        <a:pos x="3834" y="321"/>
                      </a:cxn>
                      <a:cxn ang="0">
                        <a:pos x="3872" y="335"/>
                      </a:cxn>
                      <a:cxn ang="0">
                        <a:pos x="3901" y="361"/>
                      </a:cxn>
                      <a:cxn ang="0">
                        <a:pos x="4135" y="350"/>
                      </a:cxn>
                      <a:cxn ang="0">
                        <a:pos x="4164" y="325"/>
                      </a:cxn>
                      <a:cxn ang="0">
                        <a:pos x="4205" y="325"/>
                      </a:cxn>
                      <a:cxn ang="0">
                        <a:pos x="4233" y="350"/>
                      </a:cxn>
                      <a:cxn ang="0">
                        <a:pos x="4434" y="361"/>
                      </a:cxn>
                    </a:cxnLst>
                    <a:rect l="0" t="0" r="r" b="b"/>
                    <a:pathLst>
                      <a:path w="4493" h="361">
                        <a:moveTo>
                          <a:pt x="4434" y="361"/>
                        </a:moveTo>
                        <a:lnTo>
                          <a:pt x="4434" y="180"/>
                        </a:lnTo>
                        <a:lnTo>
                          <a:pt x="4450" y="171"/>
                        </a:lnTo>
                        <a:lnTo>
                          <a:pt x="4450" y="75"/>
                        </a:lnTo>
                        <a:lnTo>
                          <a:pt x="4451" y="68"/>
                        </a:lnTo>
                        <a:lnTo>
                          <a:pt x="4452" y="57"/>
                        </a:lnTo>
                        <a:lnTo>
                          <a:pt x="4455" y="47"/>
                        </a:lnTo>
                        <a:lnTo>
                          <a:pt x="4459" y="34"/>
                        </a:lnTo>
                        <a:lnTo>
                          <a:pt x="4462" y="29"/>
                        </a:lnTo>
                        <a:lnTo>
                          <a:pt x="4464" y="23"/>
                        </a:lnTo>
                        <a:lnTo>
                          <a:pt x="4468" y="17"/>
                        </a:lnTo>
                        <a:lnTo>
                          <a:pt x="4471" y="13"/>
                        </a:lnTo>
                        <a:lnTo>
                          <a:pt x="4476" y="9"/>
                        </a:lnTo>
                        <a:lnTo>
                          <a:pt x="4481" y="5"/>
                        </a:lnTo>
                        <a:lnTo>
                          <a:pt x="4486" y="2"/>
                        </a:lnTo>
                        <a:lnTo>
                          <a:pt x="4493" y="0"/>
                        </a:lnTo>
                        <a:lnTo>
                          <a:pt x="0" y="0"/>
                        </a:lnTo>
                        <a:lnTo>
                          <a:pt x="0" y="272"/>
                        </a:lnTo>
                        <a:lnTo>
                          <a:pt x="92" y="293"/>
                        </a:lnTo>
                        <a:lnTo>
                          <a:pt x="92" y="361"/>
                        </a:lnTo>
                        <a:lnTo>
                          <a:pt x="234" y="361"/>
                        </a:lnTo>
                        <a:lnTo>
                          <a:pt x="241" y="360"/>
                        </a:lnTo>
                        <a:lnTo>
                          <a:pt x="246" y="358"/>
                        </a:lnTo>
                        <a:lnTo>
                          <a:pt x="250" y="353"/>
                        </a:lnTo>
                        <a:lnTo>
                          <a:pt x="253" y="347"/>
                        </a:lnTo>
                        <a:lnTo>
                          <a:pt x="258" y="341"/>
                        </a:lnTo>
                        <a:lnTo>
                          <a:pt x="263" y="335"/>
                        </a:lnTo>
                        <a:lnTo>
                          <a:pt x="268" y="331"/>
                        </a:lnTo>
                        <a:lnTo>
                          <a:pt x="275" y="328"/>
                        </a:lnTo>
                        <a:lnTo>
                          <a:pt x="281" y="325"/>
                        </a:lnTo>
                        <a:lnTo>
                          <a:pt x="287" y="323"/>
                        </a:lnTo>
                        <a:lnTo>
                          <a:pt x="295" y="322"/>
                        </a:lnTo>
                        <a:lnTo>
                          <a:pt x="301" y="321"/>
                        </a:lnTo>
                        <a:lnTo>
                          <a:pt x="308" y="322"/>
                        </a:lnTo>
                        <a:lnTo>
                          <a:pt x="315" y="323"/>
                        </a:lnTo>
                        <a:lnTo>
                          <a:pt x="321" y="325"/>
                        </a:lnTo>
                        <a:lnTo>
                          <a:pt x="327" y="328"/>
                        </a:lnTo>
                        <a:lnTo>
                          <a:pt x="333" y="331"/>
                        </a:lnTo>
                        <a:lnTo>
                          <a:pt x="339" y="335"/>
                        </a:lnTo>
                        <a:lnTo>
                          <a:pt x="344" y="341"/>
                        </a:lnTo>
                        <a:lnTo>
                          <a:pt x="348" y="347"/>
                        </a:lnTo>
                        <a:lnTo>
                          <a:pt x="351" y="353"/>
                        </a:lnTo>
                        <a:lnTo>
                          <a:pt x="356" y="358"/>
                        </a:lnTo>
                        <a:lnTo>
                          <a:pt x="361" y="360"/>
                        </a:lnTo>
                        <a:lnTo>
                          <a:pt x="367" y="361"/>
                        </a:lnTo>
                        <a:lnTo>
                          <a:pt x="571" y="361"/>
                        </a:lnTo>
                        <a:lnTo>
                          <a:pt x="578" y="360"/>
                        </a:lnTo>
                        <a:lnTo>
                          <a:pt x="583" y="358"/>
                        </a:lnTo>
                        <a:lnTo>
                          <a:pt x="585" y="355"/>
                        </a:lnTo>
                        <a:lnTo>
                          <a:pt x="586" y="353"/>
                        </a:lnTo>
                        <a:lnTo>
                          <a:pt x="587" y="350"/>
                        </a:lnTo>
                        <a:lnTo>
                          <a:pt x="588" y="347"/>
                        </a:lnTo>
                        <a:lnTo>
                          <a:pt x="594" y="341"/>
                        </a:lnTo>
                        <a:lnTo>
                          <a:pt x="598" y="335"/>
                        </a:lnTo>
                        <a:lnTo>
                          <a:pt x="604" y="331"/>
                        </a:lnTo>
                        <a:lnTo>
                          <a:pt x="610" y="328"/>
                        </a:lnTo>
                        <a:lnTo>
                          <a:pt x="617" y="325"/>
                        </a:lnTo>
                        <a:lnTo>
                          <a:pt x="623" y="323"/>
                        </a:lnTo>
                        <a:lnTo>
                          <a:pt x="630" y="322"/>
                        </a:lnTo>
                        <a:lnTo>
                          <a:pt x="637" y="321"/>
                        </a:lnTo>
                        <a:lnTo>
                          <a:pt x="644" y="322"/>
                        </a:lnTo>
                        <a:lnTo>
                          <a:pt x="650" y="323"/>
                        </a:lnTo>
                        <a:lnTo>
                          <a:pt x="658" y="325"/>
                        </a:lnTo>
                        <a:lnTo>
                          <a:pt x="664" y="328"/>
                        </a:lnTo>
                        <a:lnTo>
                          <a:pt x="670" y="331"/>
                        </a:lnTo>
                        <a:lnTo>
                          <a:pt x="676" y="335"/>
                        </a:lnTo>
                        <a:lnTo>
                          <a:pt x="681" y="341"/>
                        </a:lnTo>
                        <a:lnTo>
                          <a:pt x="685" y="347"/>
                        </a:lnTo>
                        <a:lnTo>
                          <a:pt x="686" y="350"/>
                        </a:lnTo>
                        <a:lnTo>
                          <a:pt x="687" y="353"/>
                        </a:lnTo>
                        <a:lnTo>
                          <a:pt x="689" y="355"/>
                        </a:lnTo>
                        <a:lnTo>
                          <a:pt x="693" y="358"/>
                        </a:lnTo>
                        <a:lnTo>
                          <a:pt x="697" y="360"/>
                        </a:lnTo>
                        <a:lnTo>
                          <a:pt x="703" y="361"/>
                        </a:lnTo>
                        <a:lnTo>
                          <a:pt x="933" y="361"/>
                        </a:lnTo>
                        <a:lnTo>
                          <a:pt x="939" y="360"/>
                        </a:lnTo>
                        <a:lnTo>
                          <a:pt x="944" y="358"/>
                        </a:lnTo>
                        <a:lnTo>
                          <a:pt x="949" y="353"/>
                        </a:lnTo>
                        <a:lnTo>
                          <a:pt x="952" y="347"/>
                        </a:lnTo>
                        <a:lnTo>
                          <a:pt x="956" y="341"/>
                        </a:lnTo>
                        <a:lnTo>
                          <a:pt x="961" y="335"/>
                        </a:lnTo>
                        <a:lnTo>
                          <a:pt x="966" y="331"/>
                        </a:lnTo>
                        <a:lnTo>
                          <a:pt x="973" y="328"/>
                        </a:lnTo>
                        <a:lnTo>
                          <a:pt x="979" y="325"/>
                        </a:lnTo>
                        <a:lnTo>
                          <a:pt x="985" y="323"/>
                        </a:lnTo>
                        <a:lnTo>
                          <a:pt x="992" y="322"/>
                        </a:lnTo>
                        <a:lnTo>
                          <a:pt x="999" y="321"/>
                        </a:lnTo>
                        <a:lnTo>
                          <a:pt x="1005" y="322"/>
                        </a:lnTo>
                        <a:lnTo>
                          <a:pt x="1013" y="323"/>
                        </a:lnTo>
                        <a:lnTo>
                          <a:pt x="1019" y="325"/>
                        </a:lnTo>
                        <a:lnTo>
                          <a:pt x="1025" y="328"/>
                        </a:lnTo>
                        <a:lnTo>
                          <a:pt x="1032" y="331"/>
                        </a:lnTo>
                        <a:lnTo>
                          <a:pt x="1037" y="335"/>
                        </a:lnTo>
                        <a:lnTo>
                          <a:pt x="1042" y="341"/>
                        </a:lnTo>
                        <a:lnTo>
                          <a:pt x="1046" y="347"/>
                        </a:lnTo>
                        <a:lnTo>
                          <a:pt x="1050" y="353"/>
                        </a:lnTo>
                        <a:lnTo>
                          <a:pt x="1054" y="358"/>
                        </a:lnTo>
                        <a:lnTo>
                          <a:pt x="1059" y="360"/>
                        </a:lnTo>
                        <a:lnTo>
                          <a:pt x="1065" y="361"/>
                        </a:lnTo>
                        <a:lnTo>
                          <a:pt x="1287" y="361"/>
                        </a:lnTo>
                        <a:lnTo>
                          <a:pt x="1293" y="360"/>
                        </a:lnTo>
                        <a:lnTo>
                          <a:pt x="1298" y="358"/>
                        </a:lnTo>
                        <a:lnTo>
                          <a:pt x="1302" y="353"/>
                        </a:lnTo>
                        <a:lnTo>
                          <a:pt x="1306" y="347"/>
                        </a:lnTo>
                        <a:lnTo>
                          <a:pt x="1310" y="341"/>
                        </a:lnTo>
                        <a:lnTo>
                          <a:pt x="1315" y="335"/>
                        </a:lnTo>
                        <a:lnTo>
                          <a:pt x="1321" y="331"/>
                        </a:lnTo>
                        <a:lnTo>
                          <a:pt x="1327" y="328"/>
                        </a:lnTo>
                        <a:lnTo>
                          <a:pt x="1333" y="325"/>
                        </a:lnTo>
                        <a:lnTo>
                          <a:pt x="1339" y="323"/>
                        </a:lnTo>
                        <a:lnTo>
                          <a:pt x="1347" y="322"/>
                        </a:lnTo>
                        <a:lnTo>
                          <a:pt x="1353" y="321"/>
                        </a:lnTo>
                        <a:lnTo>
                          <a:pt x="1360" y="322"/>
                        </a:lnTo>
                        <a:lnTo>
                          <a:pt x="1367" y="323"/>
                        </a:lnTo>
                        <a:lnTo>
                          <a:pt x="1373" y="325"/>
                        </a:lnTo>
                        <a:lnTo>
                          <a:pt x="1379" y="328"/>
                        </a:lnTo>
                        <a:lnTo>
                          <a:pt x="1386" y="331"/>
                        </a:lnTo>
                        <a:lnTo>
                          <a:pt x="1391" y="335"/>
                        </a:lnTo>
                        <a:lnTo>
                          <a:pt x="1396" y="341"/>
                        </a:lnTo>
                        <a:lnTo>
                          <a:pt x="1400" y="347"/>
                        </a:lnTo>
                        <a:lnTo>
                          <a:pt x="1401" y="350"/>
                        </a:lnTo>
                        <a:lnTo>
                          <a:pt x="1404" y="353"/>
                        </a:lnTo>
                        <a:lnTo>
                          <a:pt x="1406" y="355"/>
                        </a:lnTo>
                        <a:lnTo>
                          <a:pt x="1408" y="358"/>
                        </a:lnTo>
                        <a:lnTo>
                          <a:pt x="1413" y="360"/>
                        </a:lnTo>
                        <a:lnTo>
                          <a:pt x="1419" y="361"/>
                        </a:lnTo>
                        <a:lnTo>
                          <a:pt x="1637" y="361"/>
                        </a:lnTo>
                        <a:lnTo>
                          <a:pt x="1643" y="360"/>
                        </a:lnTo>
                        <a:lnTo>
                          <a:pt x="1648" y="358"/>
                        </a:lnTo>
                        <a:lnTo>
                          <a:pt x="1650" y="355"/>
                        </a:lnTo>
                        <a:lnTo>
                          <a:pt x="1652" y="353"/>
                        </a:lnTo>
                        <a:lnTo>
                          <a:pt x="1654" y="350"/>
                        </a:lnTo>
                        <a:lnTo>
                          <a:pt x="1655" y="347"/>
                        </a:lnTo>
                        <a:lnTo>
                          <a:pt x="1659" y="341"/>
                        </a:lnTo>
                        <a:lnTo>
                          <a:pt x="1665" y="335"/>
                        </a:lnTo>
                        <a:lnTo>
                          <a:pt x="1670" y="331"/>
                        </a:lnTo>
                        <a:lnTo>
                          <a:pt x="1676" y="328"/>
                        </a:lnTo>
                        <a:lnTo>
                          <a:pt x="1683" y="325"/>
                        </a:lnTo>
                        <a:lnTo>
                          <a:pt x="1689" y="323"/>
                        </a:lnTo>
                        <a:lnTo>
                          <a:pt x="1696" y="322"/>
                        </a:lnTo>
                        <a:lnTo>
                          <a:pt x="1704" y="321"/>
                        </a:lnTo>
                        <a:lnTo>
                          <a:pt x="1710" y="322"/>
                        </a:lnTo>
                        <a:lnTo>
                          <a:pt x="1717" y="323"/>
                        </a:lnTo>
                        <a:lnTo>
                          <a:pt x="1724" y="325"/>
                        </a:lnTo>
                        <a:lnTo>
                          <a:pt x="1730" y="328"/>
                        </a:lnTo>
                        <a:lnTo>
                          <a:pt x="1736" y="331"/>
                        </a:lnTo>
                        <a:lnTo>
                          <a:pt x="1742" y="335"/>
                        </a:lnTo>
                        <a:lnTo>
                          <a:pt x="1747" y="341"/>
                        </a:lnTo>
                        <a:lnTo>
                          <a:pt x="1751" y="347"/>
                        </a:lnTo>
                        <a:lnTo>
                          <a:pt x="1752" y="350"/>
                        </a:lnTo>
                        <a:lnTo>
                          <a:pt x="1754" y="353"/>
                        </a:lnTo>
                        <a:lnTo>
                          <a:pt x="1755" y="355"/>
                        </a:lnTo>
                        <a:lnTo>
                          <a:pt x="1757" y="358"/>
                        </a:lnTo>
                        <a:lnTo>
                          <a:pt x="1763" y="360"/>
                        </a:lnTo>
                        <a:lnTo>
                          <a:pt x="1769" y="361"/>
                        </a:lnTo>
                        <a:lnTo>
                          <a:pt x="1987" y="361"/>
                        </a:lnTo>
                        <a:lnTo>
                          <a:pt x="1992" y="360"/>
                        </a:lnTo>
                        <a:lnTo>
                          <a:pt x="1998" y="358"/>
                        </a:lnTo>
                        <a:lnTo>
                          <a:pt x="2003" y="353"/>
                        </a:lnTo>
                        <a:lnTo>
                          <a:pt x="2006" y="347"/>
                        </a:lnTo>
                        <a:lnTo>
                          <a:pt x="2010" y="341"/>
                        </a:lnTo>
                        <a:lnTo>
                          <a:pt x="2015" y="335"/>
                        </a:lnTo>
                        <a:lnTo>
                          <a:pt x="2021" y="331"/>
                        </a:lnTo>
                        <a:lnTo>
                          <a:pt x="2027" y="328"/>
                        </a:lnTo>
                        <a:lnTo>
                          <a:pt x="2033" y="325"/>
                        </a:lnTo>
                        <a:lnTo>
                          <a:pt x="2040" y="323"/>
                        </a:lnTo>
                        <a:lnTo>
                          <a:pt x="2046" y="322"/>
                        </a:lnTo>
                        <a:lnTo>
                          <a:pt x="2053" y="321"/>
                        </a:lnTo>
                        <a:lnTo>
                          <a:pt x="2060" y="322"/>
                        </a:lnTo>
                        <a:lnTo>
                          <a:pt x="2067" y="323"/>
                        </a:lnTo>
                        <a:lnTo>
                          <a:pt x="2073" y="325"/>
                        </a:lnTo>
                        <a:lnTo>
                          <a:pt x="2080" y="328"/>
                        </a:lnTo>
                        <a:lnTo>
                          <a:pt x="2085" y="331"/>
                        </a:lnTo>
                        <a:lnTo>
                          <a:pt x="2091" y="335"/>
                        </a:lnTo>
                        <a:lnTo>
                          <a:pt x="2097" y="341"/>
                        </a:lnTo>
                        <a:lnTo>
                          <a:pt x="2101" y="347"/>
                        </a:lnTo>
                        <a:lnTo>
                          <a:pt x="2104" y="353"/>
                        </a:lnTo>
                        <a:lnTo>
                          <a:pt x="2108" y="358"/>
                        </a:lnTo>
                        <a:lnTo>
                          <a:pt x="2113" y="360"/>
                        </a:lnTo>
                        <a:lnTo>
                          <a:pt x="2120" y="361"/>
                        </a:lnTo>
                        <a:lnTo>
                          <a:pt x="2349" y="361"/>
                        </a:lnTo>
                        <a:lnTo>
                          <a:pt x="2356" y="360"/>
                        </a:lnTo>
                        <a:lnTo>
                          <a:pt x="2362" y="358"/>
                        </a:lnTo>
                        <a:lnTo>
                          <a:pt x="2364" y="355"/>
                        </a:lnTo>
                        <a:lnTo>
                          <a:pt x="2366" y="353"/>
                        </a:lnTo>
                        <a:lnTo>
                          <a:pt x="2367" y="350"/>
                        </a:lnTo>
                        <a:lnTo>
                          <a:pt x="2368" y="347"/>
                        </a:lnTo>
                        <a:lnTo>
                          <a:pt x="2372" y="341"/>
                        </a:lnTo>
                        <a:lnTo>
                          <a:pt x="2378" y="335"/>
                        </a:lnTo>
                        <a:lnTo>
                          <a:pt x="2384" y="331"/>
                        </a:lnTo>
                        <a:lnTo>
                          <a:pt x="2390" y="328"/>
                        </a:lnTo>
                        <a:lnTo>
                          <a:pt x="2397" y="325"/>
                        </a:lnTo>
                        <a:lnTo>
                          <a:pt x="2403" y="323"/>
                        </a:lnTo>
                        <a:lnTo>
                          <a:pt x="2409" y="322"/>
                        </a:lnTo>
                        <a:lnTo>
                          <a:pt x="2417" y="321"/>
                        </a:lnTo>
                        <a:lnTo>
                          <a:pt x="2423" y="322"/>
                        </a:lnTo>
                        <a:lnTo>
                          <a:pt x="2430" y="323"/>
                        </a:lnTo>
                        <a:lnTo>
                          <a:pt x="2437" y="325"/>
                        </a:lnTo>
                        <a:lnTo>
                          <a:pt x="2443" y="328"/>
                        </a:lnTo>
                        <a:lnTo>
                          <a:pt x="2449" y="331"/>
                        </a:lnTo>
                        <a:lnTo>
                          <a:pt x="2455" y="335"/>
                        </a:lnTo>
                        <a:lnTo>
                          <a:pt x="2459" y="341"/>
                        </a:lnTo>
                        <a:lnTo>
                          <a:pt x="2463" y="347"/>
                        </a:lnTo>
                        <a:lnTo>
                          <a:pt x="2465" y="347"/>
                        </a:lnTo>
                        <a:lnTo>
                          <a:pt x="2466" y="350"/>
                        </a:lnTo>
                        <a:lnTo>
                          <a:pt x="2467" y="353"/>
                        </a:lnTo>
                        <a:lnTo>
                          <a:pt x="2469" y="355"/>
                        </a:lnTo>
                        <a:lnTo>
                          <a:pt x="2471" y="358"/>
                        </a:lnTo>
                        <a:lnTo>
                          <a:pt x="2477" y="360"/>
                        </a:lnTo>
                        <a:lnTo>
                          <a:pt x="2482" y="361"/>
                        </a:lnTo>
                        <a:lnTo>
                          <a:pt x="2703" y="361"/>
                        </a:lnTo>
                        <a:lnTo>
                          <a:pt x="2709" y="360"/>
                        </a:lnTo>
                        <a:lnTo>
                          <a:pt x="2715" y="358"/>
                        </a:lnTo>
                        <a:lnTo>
                          <a:pt x="2717" y="355"/>
                        </a:lnTo>
                        <a:lnTo>
                          <a:pt x="2719" y="353"/>
                        </a:lnTo>
                        <a:lnTo>
                          <a:pt x="2720" y="350"/>
                        </a:lnTo>
                        <a:lnTo>
                          <a:pt x="2721" y="347"/>
                        </a:lnTo>
                        <a:lnTo>
                          <a:pt x="2725" y="341"/>
                        </a:lnTo>
                        <a:lnTo>
                          <a:pt x="2731" y="335"/>
                        </a:lnTo>
                        <a:lnTo>
                          <a:pt x="2736" y="331"/>
                        </a:lnTo>
                        <a:lnTo>
                          <a:pt x="2742" y="328"/>
                        </a:lnTo>
                        <a:lnTo>
                          <a:pt x="2748" y="325"/>
                        </a:lnTo>
                        <a:lnTo>
                          <a:pt x="2756" y="323"/>
                        </a:lnTo>
                        <a:lnTo>
                          <a:pt x="2762" y="322"/>
                        </a:lnTo>
                        <a:lnTo>
                          <a:pt x="2770" y="321"/>
                        </a:lnTo>
                        <a:lnTo>
                          <a:pt x="2776" y="322"/>
                        </a:lnTo>
                        <a:lnTo>
                          <a:pt x="2783" y="323"/>
                        </a:lnTo>
                        <a:lnTo>
                          <a:pt x="2790" y="325"/>
                        </a:lnTo>
                        <a:lnTo>
                          <a:pt x="2796" y="328"/>
                        </a:lnTo>
                        <a:lnTo>
                          <a:pt x="2802" y="331"/>
                        </a:lnTo>
                        <a:lnTo>
                          <a:pt x="2808" y="335"/>
                        </a:lnTo>
                        <a:lnTo>
                          <a:pt x="2813" y="341"/>
                        </a:lnTo>
                        <a:lnTo>
                          <a:pt x="2818" y="347"/>
                        </a:lnTo>
                        <a:lnTo>
                          <a:pt x="2819" y="350"/>
                        </a:lnTo>
                        <a:lnTo>
                          <a:pt x="2820" y="353"/>
                        </a:lnTo>
                        <a:lnTo>
                          <a:pt x="2822" y="355"/>
                        </a:lnTo>
                        <a:lnTo>
                          <a:pt x="2824" y="358"/>
                        </a:lnTo>
                        <a:lnTo>
                          <a:pt x="2828" y="360"/>
                        </a:lnTo>
                        <a:lnTo>
                          <a:pt x="2835" y="361"/>
                        </a:lnTo>
                        <a:lnTo>
                          <a:pt x="3067" y="361"/>
                        </a:lnTo>
                        <a:lnTo>
                          <a:pt x="3073" y="360"/>
                        </a:lnTo>
                        <a:lnTo>
                          <a:pt x="3078" y="358"/>
                        </a:lnTo>
                        <a:lnTo>
                          <a:pt x="3082" y="353"/>
                        </a:lnTo>
                        <a:lnTo>
                          <a:pt x="3085" y="347"/>
                        </a:lnTo>
                        <a:lnTo>
                          <a:pt x="3090" y="341"/>
                        </a:lnTo>
                        <a:lnTo>
                          <a:pt x="3095" y="335"/>
                        </a:lnTo>
                        <a:lnTo>
                          <a:pt x="3100" y="331"/>
                        </a:lnTo>
                        <a:lnTo>
                          <a:pt x="3105" y="328"/>
                        </a:lnTo>
                        <a:lnTo>
                          <a:pt x="3112" y="325"/>
                        </a:lnTo>
                        <a:lnTo>
                          <a:pt x="3119" y="323"/>
                        </a:lnTo>
                        <a:lnTo>
                          <a:pt x="3125" y="322"/>
                        </a:lnTo>
                        <a:lnTo>
                          <a:pt x="3133" y="321"/>
                        </a:lnTo>
                        <a:lnTo>
                          <a:pt x="3139" y="322"/>
                        </a:lnTo>
                        <a:lnTo>
                          <a:pt x="3147" y="323"/>
                        </a:lnTo>
                        <a:lnTo>
                          <a:pt x="3153" y="325"/>
                        </a:lnTo>
                        <a:lnTo>
                          <a:pt x="3159" y="328"/>
                        </a:lnTo>
                        <a:lnTo>
                          <a:pt x="3166" y="331"/>
                        </a:lnTo>
                        <a:lnTo>
                          <a:pt x="3171" y="335"/>
                        </a:lnTo>
                        <a:lnTo>
                          <a:pt x="3176" y="341"/>
                        </a:lnTo>
                        <a:lnTo>
                          <a:pt x="3180" y="347"/>
                        </a:lnTo>
                        <a:lnTo>
                          <a:pt x="3181" y="350"/>
                        </a:lnTo>
                        <a:lnTo>
                          <a:pt x="3183" y="353"/>
                        </a:lnTo>
                        <a:lnTo>
                          <a:pt x="3186" y="355"/>
                        </a:lnTo>
                        <a:lnTo>
                          <a:pt x="3188" y="358"/>
                        </a:lnTo>
                        <a:lnTo>
                          <a:pt x="3193" y="360"/>
                        </a:lnTo>
                        <a:lnTo>
                          <a:pt x="3199" y="361"/>
                        </a:lnTo>
                        <a:lnTo>
                          <a:pt x="3422" y="361"/>
                        </a:lnTo>
                        <a:lnTo>
                          <a:pt x="3429" y="360"/>
                        </a:lnTo>
                        <a:lnTo>
                          <a:pt x="3434" y="358"/>
                        </a:lnTo>
                        <a:lnTo>
                          <a:pt x="3438" y="353"/>
                        </a:lnTo>
                        <a:lnTo>
                          <a:pt x="3441" y="347"/>
                        </a:lnTo>
                        <a:lnTo>
                          <a:pt x="3446" y="341"/>
                        </a:lnTo>
                        <a:lnTo>
                          <a:pt x="3451" y="335"/>
                        </a:lnTo>
                        <a:lnTo>
                          <a:pt x="3456" y="331"/>
                        </a:lnTo>
                        <a:lnTo>
                          <a:pt x="3462" y="328"/>
                        </a:lnTo>
                        <a:lnTo>
                          <a:pt x="3469" y="325"/>
                        </a:lnTo>
                        <a:lnTo>
                          <a:pt x="3475" y="323"/>
                        </a:lnTo>
                        <a:lnTo>
                          <a:pt x="3483" y="322"/>
                        </a:lnTo>
                        <a:lnTo>
                          <a:pt x="3489" y="321"/>
                        </a:lnTo>
                        <a:lnTo>
                          <a:pt x="3496" y="322"/>
                        </a:lnTo>
                        <a:lnTo>
                          <a:pt x="3503" y="323"/>
                        </a:lnTo>
                        <a:lnTo>
                          <a:pt x="3509" y="325"/>
                        </a:lnTo>
                        <a:lnTo>
                          <a:pt x="3515" y="328"/>
                        </a:lnTo>
                        <a:lnTo>
                          <a:pt x="3521" y="331"/>
                        </a:lnTo>
                        <a:lnTo>
                          <a:pt x="3527" y="335"/>
                        </a:lnTo>
                        <a:lnTo>
                          <a:pt x="3532" y="341"/>
                        </a:lnTo>
                        <a:lnTo>
                          <a:pt x="3536" y="347"/>
                        </a:lnTo>
                        <a:lnTo>
                          <a:pt x="3539" y="353"/>
                        </a:lnTo>
                        <a:lnTo>
                          <a:pt x="3544" y="358"/>
                        </a:lnTo>
                        <a:lnTo>
                          <a:pt x="3550" y="360"/>
                        </a:lnTo>
                        <a:lnTo>
                          <a:pt x="3555" y="361"/>
                        </a:lnTo>
                        <a:lnTo>
                          <a:pt x="3768" y="361"/>
                        </a:lnTo>
                        <a:lnTo>
                          <a:pt x="3774" y="360"/>
                        </a:lnTo>
                        <a:lnTo>
                          <a:pt x="3781" y="358"/>
                        </a:lnTo>
                        <a:lnTo>
                          <a:pt x="3783" y="355"/>
                        </a:lnTo>
                        <a:lnTo>
                          <a:pt x="3785" y="353"/>
                        </a:lnTo>
                        <a:lnTo>
                          <a:pt x="3786" y="350"/>
                        </a:lnTo>
                        <a:lnTo>
                          <a:pt x="3787" y="347"/>
                        </a:lnTo>
                        <a:lnTo>
                          <a:pt x="3791" y="341"/>
                        </a:lnTo>
                        <a:lnTo>
                          <a:pt x="3796" y="335"/>
                        </a:lnTo>
                        <a:lnTo>
                          <a:pt x="3803" y="331"/>
                        </a:lnTo>
                        <a:lnTo>
                          <a:pt x="3808" y="328"/>
                        </a:lnTo>
                        <a:lnTo>
                          <a:pt x="3814" y="325"/>
                        </a:lnTo>
                        <a:lnTo>
                          <a:pt x="3821" y="323"/>
                        </a:lnTo>
                        <a:lnTo>
                          <a:pt x="3828" y="322"/>
                        </a:lnTo>
                        <a:lnTo>
                          <a:pt x="3834" y="321"/>
                        </a:lnTo>
                        <a:lnTo>
                          <a:pt x="3842" y="322"/>
                        </a:lnTo>
                        <a:lnTo>
                          <a:pt x="3848" y="323"/>
                        </a:lnTo>
                        <a:lnTo>
                          <a:pt x="3854" y="325"/>
                        </a:lnTo>
                        <a:lnTo>
                          <a:pt x="3861" y="328"/>
                        </a:lnTo>
                        <a:lnTo>
                          <a:pt x="3867" y="331"/>
                        </a:lnTo>
                        <a:lnTo>
                          <a:pt x="3872" y="335"/>
                        </a:lnTo>
                        <a:lnTo>
                          <a:pt x="3877" y="341"/>
                        </a:lnTo>
                        <a:lnTo>
                          <a:pt x="3882" y="347"/>
                        </a:lnTo>
                        <a:lnTo>
                          <a:pt x="3885" y="353"/>
                        </a:lnTo>
                        <a:lnTo>
                          <a:pt x="3890" y="358"/>
                        </a:lnTo>
                        <a:lnTo>
                          <a:pt x="3895" y="360"/>
                        </a:lnTo>
                        <a:lnTo>
                          <a:pt x="3901" y="361"/>
                        </a:lnTo>
                        <a:lnTo>
                          <a:pt x="4119" y="361"/>
                        </a:lnTo>
                        <a:lnTo>
                          <a:pt x="4124" y="360"/>
                        </a:lnTo>
                        <a:lnTo>
                          <a:pt x="4129" y="358"/>
                        </a:lnTo>
                        <a:lnTo>
                          <a:pt x="4131" y="355"/>
                        </a:lnTo>
                        <a:lnTo>
                          <a:pt x="4133" y="353"/>
                        </a:lnTo>
                        <a:lnTo>
                          <a:pt x="4135" y="350"/>
                        </a:lnTo>
                        <a:lnTo>
                          <a:pt x="4137" y="347"/>
                        </a:lnTo>
                        <a:lnTo>
                          <a:pt x="4141" y="341"/>
                        </a:lnTo>
                        <a:lnTo>
                          <a:pt x="4146" y="335"/>
                        </a:lnTo>
                        <a:lnTo>
                          <a:pt x="4151" y="331"/>
                        </a:lnTo>
                        <a:lnTo>
                          <a:pt x="4158" y="328"/>
                        </a:lnTo>
                        <a:lnTo>
                          <a:pt x="4164" y="325"/>
                        </a:lnTo>
                        <a:lnTo>
                          <a:pt x="4170" y="323"/>
                        </a:lnTo>
                        <a:lnTo>
                          <a:pt x="4178" y="322"/>
                        </a:lnTo>
                        <a:lnTo>
                          <a:pt x="4185" y="321"/>
                        </a:lnTo>
                        <a:lnTo>
                          <a:pt x="4191" y="322"/>
                        </a:lnTo>
                        <a:lnTo>
                          <a:pt x="4199" y="323"/>
                        </a:lnTo>
                        <a:lnTo>
                          <a:pt x="4205" y="325"/>
                        </a:lnTo>
                        <a:lnTo>
                          <a:pt x="4211" y="328"/>
                        </a:lnTo>
                        <a:lnTo>
                          <a:pt x="4218" y="331"/>
                        </a:lnTo>
                        <a:lnTo>
                          <a:pt x="4223" y="335"/>
                        </a:lnTo>
                        <a:lnTo>
                          <a:pt x="4228" y="341"/>
                        </a:lnTo>
                        <a:lnTo>
                          <a:pt x="4232" y="347"/>
                        </a:lnTo>
                        <a:lnTo>
                          <a:pt x="4233" y="350"/>
                        </a:lnTo>
                        <a:lnTo>
                          <a:pt x="4236" y="353"/>
                        </a:lnTo>
                        <a:lnTo>
                          <a:pt x="4237" y="355"/>
                        </a:lnTo>
                        <a:lnTo>
                          <a:pt x="4239" y="358"/>
                        </a:lnTo>
                        <a:lnTo>
                          <a:pt x="4244" y="360"/>
                        </a:lnTo>
                        <a:lnTo>
                          <a:pt x="4250" y="361"/>
                        </a:lnTo>
                        <a:lnTo>
                          <a:pt x="4434" y="3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3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4" name="Rectangle 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5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7"/>
                      </a:cxn>
                      <a:cxn ang="0">
                        <a:pos x="10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6"/>
                      </a:cxn>
                      <a:cxn ang="0">
                        <a:pos x="22" y="32"/>
                      </a:cxn>
                      <a:cxn ang="0">
                        <a:pos x="24" y="28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5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7"/>
                        </a:lnTo>
                        <a:lnTo>
                          <a:pt x="10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6"/>
                        </a:lnTo>
                        <a:lnTo>
                          <a:pt x="22" y="32"/>
                        </a:lnTo>
                        <a:lnTo>
                          <a:pt x="24" y="28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5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6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3349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7" name="Rectangle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904"/>
                    <a:ext cx="5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8" name="Freeform 86"/>
                  <p:cNvSpPr>
                    <a:spLocks noChangeAspect="1"/>
                  </p:cNvSpPr>
                  <p:nvPr/>
                </p:nvSpPr>
                <p:spPr bwMode="auto">
                  <a:xfrm>
                    <a:off x="2763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6"/>
                      </a:cxn>
                      <a:cxn ang="0">
                        <a:pos x="7" y="8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6"/>
                        </a:lnTo>
                        <a:lnTo>
                          <a:pt x="7" y="8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39" name="Freeform 87"/>
                  <p:cNvSpPr>
                    <a:spLocks noChangeAspect="1"/>
                  </p:cNvSpPr>
                  <p:nvPr/>
                </p:nvSpPr>
                <p:spPr bwMode="auto">
                  <a:xfrm>
                    <a:off x="2763" y="158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9" y="47"/>
                      </a:cxn>
                      <a:cxn ang="0">
                        <a:pos x="25" y="48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8">
                        <a:moveTo>
                          <a:pt x="25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9" y="47"/>
                        </a:lnTo>
                        <a:lnTo>
                          <a:pt x="25" y="4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0" name="Rectangle 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70" y="1582"/>
                    <a:ext cx="46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1" name="Freeform 89"/>
                  <p:cNvSpPr>
                    <a:spLocks noChangeAspect="1"/>
                  </p:cNvSpPr>
                  <p:nvPr/>
                </p:nvSpPr>
                <p:spPr bwMode="auto">
                  <a:xfrm>
                    <a:off x="3235" y="1582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8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8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7"/>
                      </a:cxn>
                      <a:cxn ang="0">
                        <a:pos x="14" y="5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</a:cxnLst>
                    <a:rect l="0" t="0" r="r" b="b"/>
                    <a:pathLst>
                      <a:path w="23" h="48">
                        <a:moveTo>
                          <a:pt x="0" y="48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8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7"/>
                        </a:lnTo>
                        <a:lnTo>
                          <a:pt x="14" y="5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2" name="Freeform 90"/>
                  <p:cNvSpPr>
                    <a:spLocks noChangeAspect="1"/>
                  </p:cNvSpPr>
                  <p:nvPr/>
                </p:nvSpPr>
                <p:spPr bwMode="auto">
                  <a:xfrm>
                    <a:off x="128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3" name="Rectangle 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4" name="Freeform 92"/>
                  <p:cNvSpPr>
                    <a:spLocks noChangeAspect="1"/>
                  </p:cNvSpPr>
                  <p:nvPr/>
                </p:nvSpPr>
                <p:spPr bwMode="auto">
                  <a:xfrm>
                    <a:off x="1168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5" name="Freeform 93"/>
                  <p:cNvSpPr>
                    <a:spLocks noChangeAspect="1"/>
                  </p:cNvSpPr>
                  <p:nvPr/>
                </p:nvSpPr>
                <p:spPr bwMode="auto">
                  <a:xfrm>
                    <a:off x="1168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6" name="Rectangle 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76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7" name="Freeform 95"/>
                  <p:cNvSpPr>
                    <a:spLocks noChangeAspect="1"/>
                  </p:cNvSpPr>
                  <p:nvPr/>
                </p:nvSpPr>
                <p:spPr bwMode="auto">
                  <a:xfrm>
                    <a:off x="128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8" name="Freeform 96"/>
                  <p:cNvSpPr>
                    <a:spLocks noChangeAspect="1"/>
                  </p:cNvSpPr>
                  <p:nvPr/>
                </p:nvSpPr>
                <p:spPr bwMode="auto">
                  <a:xfrm>
                    <a:off x="29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7" y="9"/>
                      </a:cxn>
                      <a:cxn ang="0">
                        <a:pos x="4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4" y="37"/>
                      </a:cxn>
                      <a:cxn ang="0">
                        <a:pos x="7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5" y="49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9">
                        <a:moveTo>
                          <a:pt x="25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7" y="9"/>
                        </a:lnTo>
                        <a:lnTo>
                          <a:pt x="4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4" y="37"/>
                        </a:lnTo>
                        <a:lnTo>
                          <a:pt x="7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5" y="49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49" name="Rectangle 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1618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0" name="Freeform 98"/>
                  <p:cNvSpPr>
                    <a:spLocks noChangeAspect="1"/>
                  </p:cNvSpPr>
                  <p:nvPr/>
                </p:nvSpPr>
                <p:spPr bwMode="auto">
                  <a:xfrm>
                    <a:off x="51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1" name="Freeform 99"/>
                  <p:cNvSpPr>
                    <a:spLocks noChangeAspect="1"/>
                  </p:cNvSpPr>
                  <p:nvPr/>
                </p:nvSpPr>
                <p:spPr bwMode="auto">
                  <a:xfrm>
                    <a:off x="51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7" y="47"/>
                      </a:cxn>
                      <a:cxn ang="0">
                        <a:pos x="11" y="46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8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1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5" h="47">
                        <a:moveTo>
                          <a:pt x="0" y="47"/>
                        </a:moveTo>
                        <a:lnTo>
                          <a:pt x="7" y="47"/>
                        </a:lnTo>
                        <a:lnTo>
                          <a:pt x="11" y="46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8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1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2" name="Rectangle 1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3" name="Freeform 101"/>
                  <p:cNvSpPr>
                    <a:spLocks noChangeAspect="1"/>
                  </p:cNvSpPr>
                  <p:nvPr/>
                </p:nvSpPr>
                <p:spPr bwMode="auto">
                  <a:xfrm>
                    <a:off x="33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4" name="Freeform 102"/>
                  <p:cNvSpPr>
                    <a:spLocks noChangeAspect="1"/>
                  </p:cNvSpPr>
                  <p:nvPr/>
                </p:nvSpPr>
                <p:spPr bwMode="auto">
                  <a:xfrm>
                    <a:off x="51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5" name="Rectangle 1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" y="2047"/>
                    <a:ext cx="2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6" name="Freeform 104"/>
                  <p:cNvSpPr>
                    <a:spLocks noChangeAspect="1"/>
                  </p:cNvSpPr>
                  <p:nvPr/>
                </p:nvSpPr>
                <p:spPr bwMode="auto">
                  <a:xfrm>
                    <a:off x="29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7" name="Freeform 105"/>
                  <p:cNvSpPr>
                    <a:spLocks noChangeAspect="1"/>
                  </p:cNvSpPr>
                  <p:nvPr/>
                </p:nvSpPr>
                <p:spPr bwMode="auto">
                  <a:xfrm>
                    <a:off x="739" y="2141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10"/>
                      </a:cxn>
                      <a:cxn ang="0">
                        <a:pos x="4" y="15"/>
                      </a:cxn>
                      <a:cxn ang="0">
                        <a:pos x="7" y="18"/>
                      </a:cxn>
                      <a:cxn ang="0">
                        <a:pos x="11" y="20"/>
                      </a:cxn>
                      <a:cxn ang="0">
                        <a:pos x="14" y="22"/>
                      </a:cxn>
                      <a:cxn ang="0">
                        <a:pos x="19" y="23"/>
                      </a:cxn>
                      <a:cxn ang="0">
                        <a:pos x="23" y="23"/>
                      </a:cxn>
                      <a:cxn ang="0">
                        <a:pos x="28" y="23"/>
                      </a:cxn>
                      <a:cxn ang="0">
                        <a:pos x="32" y="22"/>
                      </a:cxn>
                      <a:cxn ang="0">
                        <a:pos x="35" y="20"/>
                      </a:cxn>
                      <a:cxn ang="0">
                        <a:pos x="40" y="18"/>
                      </a:cxn>
                      <a:cxn ang="0">
                        <a:pos x="42" y="15"/>
                      </a:cxn>
                      <a:cxn ang="0">
                        <a:pos x="45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4" y="15"/>
                        </a:lnTo>
                        <a:lnTo>
                          <a:pt x="7" y="18"/>
                        </a:lnTo>
                        <a:lnTo>
                          <a:pt x="11" y="20"/>
                        </a:lnTo>
                        <a:lnTo>
                          <a:pt x="14" y="22"/>
                        </a:lnTo>
                        <a:lnTo>
                          <a:pt x="19" y="23"/>
                        </a:lnTo>
                        <a:lnTo>
                          <a:pt x="23" y="23"/>
                        </a:lnTo>
                        <a:lnTo>
                          <a:pt x="28" y="23"/>
                        </a:lnTo>
                        <a:lnTo>
                          <a:pt x="32" y="22"/>
                        </a:lnTo>
                        <a:lnTo>
                          <a:pt x="35" y="20"/>
                        </a:lnTo>
                        <a:lnTo>
                          <a:pt x="40" y="18"/>
                        </a:lnTo>
                        <a:lnTo>
                          <a:pt x="42" y="15"/>
                        </a:lnTo>
                        <a:lnTo>
                          <a:pt x="45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8" name="Rectangle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59" name="Freeform 107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2" y="10"/>
                      </a:cxn>
                      <a:cxn ang="0">
                        <a:pos x="40" y="7"/>
                      </a:cxn>
                      <a:cxn ang="0">
                        <a:pos x="35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24">
                        <a:moveTo>
                          <a:pt x="46" y="24"/>
                        </a:move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2" y="10"/>
                        </a:lnTo>
                        <a:lnTo>
                          <a:pt x="40" y="7"/>
                        </a:lnTo>
                        <a:lnTo>
                          <a:pt x="35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0" name="Freeform 108"/>
                  <p:cNvSpPr>
                    <a:spLocks noChangeAspect="1"/>
                  </p:cNvSpPr>
                  <p:nvPr/>
                </p:nvSpPr>
                <p:spPr bwMode="auto">
                  <a:xfrm>
                    <a:off x="596" y="205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3" y="11"/>
                      </a:cxn>
                      <a:cxn ang="0">
                        <a:pos x="5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4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3" y="14"/>
                      </a:cxn>
                      <a:cxn ang="0">
                        <a:pos x="45" y="11"/>
                      </a:cxn>
                      <a:cxn ang="0">
                        <a:pos x="47" y="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3" y="11"/>
                        </a:lnTo>
                        <a:lnTo>
                          <a:pt x="5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3" y="14"/>
                        </a:lnTo>
                        <a:lnTo>
                          <a:pt x="45" y="11"/>
                        </a:lnTo>
                        <a:lnTo>
                          <a:pt x="47" y="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1" name="Rectangle 1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625"/>
                    <a:ext cx="0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2" name="Freeform 110"/>
                  <p:cNvSpPr>
                    <a:spLocks noChangeAspect="1"/>
                  </p:cNvSpPr>
                  <p:nvPr/>
                </p:nvSpPr>
                <p:spPr bwMode="auto">
                  <a:xfrm>
                    <a:off x="596" y="16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47" y="23"/>
                      </a:cxn>
                      <a:cxn ang="0">
                        <a:pos x="47" y="17"/>
                      </a:cxn>
                      <a:cxn ang="0">
                        <a:pos x="45" y="12"/>
                      </a:cxn>
                      <a:cxn ang="0">
                        <a:pos x="43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7" y="23"/>
                      </a:cxn>
                    </a:cxnLst>
                    <a:rect l="0" t="0" r="r" b="b"/>
                    <a:pathLst>
                      <a:path w="47" h="23">
                        <a:moveTo>
                          <a:pt x="47" y="23"/>
                        </a:moveTo>
                        <a:lnTo>
                          <a:pt x="47" y="17"/>
                        </a:lnTo>
                        <a:lnTo>
                          <a:pt x="45" y="12"/>
                        </a:lnTo>
                        <a:lnTo>
                          <a:pt x="43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3" name="Rectangle 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926"/>
                    <a:ext cx="7" cy="1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4" name="Rectangle 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5" name="Freeform 113"/>
                  <p:cNvSpPr>
                    <a:spLocks noChangeAspect="1"/>
                  </p:cNvSpPr>
                  <p:nvPr/>
                </p:nvSpPr>
                <p:spPr bwMode="auto">
                  <a:xfrm>
                    <a:off x="697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4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7" y="24"/>
                      </a:cxn>
                      <a:cxn ang="0">
                        <a:pos x="31" y="23"/>
                      </a:cxn>
                      <a:cxn ang="0">
                        <a:pos x="35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5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0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7" y="24"/>
                        </a:lnTo>
                        <a:lnTo>
                          <a:pt x="31" y="23"/>
                        </a:lnTo>
                        <a:lnTo>
                          <a:pt x="35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5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6" name="Rectangle 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7" name="Freeform 1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5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5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8" name="Freeform 116"/>
                  <p:cNvSpPr>
                    <a:spLocks noChangeAspect="1"/>
                  </p:cNvSpPr>
                  <p:nvPr/>
                </p:nvSpPr>
                <p:spPr bwMode="auto">
                  <a:xfrm>
                    <a:off x="561" y="205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6"/>
                      </a:cxn>
                      <a:cxn ang="0">
                        <a:pos x="2" y="11"/>
                      </a:cxn>
                      <a:cxn ang="0">
                        <a:pos x="4" y="14"/>
                      </a:cxn>
                      <a:cxn ang="0">
                        <a:pos x="8" y="17"/>
                      </a:cxn>
                      <a:cxn ang="0">
                        <a:pos x="11" y="20"/>
                      </a:cxn>
                      <a:cxn ang="0">
                        <a:pos x="15" y="23"/>
                      </a:cxn>
                      <a:cxn ang="0">
                        <a:pos x="19" y="24"/>
                      </a:cxn>
                      <a:cxn ang="0">
                        <a:pos x="23" y="24"/>
                      </a:cxn>
                      <a:cxn ang="0">
                        <a:pos x="28" y="24"/>
                      </a:cxn>
                      <a:cxn ang="0">
                        <a:pos x="32" y="23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1"/>
                      </a:cxn>
                      <a:cxn ang="0">
                        <a:pos x="46" y="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lnTo>
                          <a:pt x="1" y="6"/>
                        </a:lnTo>
                        <a:lnTo>
                          <a:pt x="2" y="11"/>
                        </a:lnTo>
                        <a:lnTo>
                          <a:pt x="4" y="14"/>
                        </a:lnTo>
                        <a:lnTo>
                          <a:pt x="8" y="17"/>
                        </a:lnTo>
                        <a:lnTo>
                          <a:pt x="11" y="20"/>
                        </a:lnTo>
                        <a:lnTo>
                          <a:pt x="15" y="23"/>
                        </a:lnTo>
                        <a:lnTo>
                          <a:pt x="19" y="24"/>
                        </a:lnTo>
                        <a:lnTo>
                          <a:pt x="23" y="24"/>
                        </a:lnTo>
                        <a:lnTo>
                          <a:pt x="28" y="24"/>
                        </a:lnTo>
                        <a:lnTo>
                          <a:pt x="32" y="23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1"/>
                        </a:lnTo>
                        <a:lnTo>
                          <a:pt x="46" y="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69" name="Rectangle 1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625"/>
                    <a:ext cx="14" cy="430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0" name="Freeform 118"/>
                  <p:cNvSpPr>
                    <a:spLocks noChangeAspect="1"/>
                  </p:cNvSpPr>
                  <p:nvPr/>
                </p:nvSpPr>
                <p:spPr bwMode="auto">
                  <a:xfrm>
                    <a:off x="561" y="1625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1" name="Freeform 119"/>
                  <p:cNvSpPr>
                    <a:spLocks noChangeAspect="1"/>
                  </p:cNvSpPr>
                  <p:nvPr/>
                </p:nvSpPr>
                <p:spPr bwMode="auto">
                  <a:xfrm>
                    <a:off x="5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2" name="Rectangle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2047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3" name="Freeform 121"/>
                  <p:cNvSpPr>
                    <a:spLocks noChangeAspect="1"/>
                  </p:cNvSpPr>
                  <p:nvPr/>
                </p:nvSpPr>
                <p:spPr bwMode="auto">
                  <a:xfrm>
                    <a:off x="739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4" name="Freeform 122"/>
                  <p:cNvSpPr>
                    <a:spLocks noChangeAspect="1"/>
                  </p:cNvSpPr>
                  <p:nvPr/>
                </p:nvSpPr>
                <p:spPr bwMode="auto">
                  <a:xfrm>
                    <a:off x="5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5" name="Rectangle 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561"/>
                    <a:ext cx="179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6" name="Freeform 124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5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5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7" name="Freeform 125"/>
                  <p:cNvSpPr>
                    <a:spLocks noChangeAspect="1"/>
                  </p:cNvSpPr>
                  <p:nvPr/>
                </p:nvSpPr>
                <p:spPr bwMode="auto">
                  <a:xfrm>
                    <a:off x="739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8" name="Rectangle 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8" y="1625"/>
                    <a:ext cx="222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79" name="Freeform 127"/>
                  <p:cNvSpPr>
                    <a:spLocks noChangeAspect="1"/>
                  </p:cNvSpPr>
                  <p:nvPr/>
                </p:nvSpPr>
                <p:spPr bwMode="auto">
                  <a:xfrm>
                    <a:off x="51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0" name="Freeform 128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1" name="Rectangle 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1625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2" name="Freeform 130"/>
                  <p:cNvSpPr>
                    <a:spLocks noChangeAspect="1"/>
                  </p:cNvSpPr>
                  <p:nvPr/>
                </p:nvSpPr>
                <p:spPr bwMode="auto">
                  <a:xfrm>
                    <a:off x="832" y="162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3" name="Freeform 131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4" name="Rectangle 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18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5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71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6" name="Freeform 134"/>
                  <p:cNvSpPr>
                    <a:spLocks noChangeAspect="1"/>
                  </p:cNvSpPr>
                  <p:nvPr/>
                </p:nvSpPr>
                <p:spPr bwMode="auto">
                  <a:xfrm>
                    <a:off x="832" y="2047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1" y="32"/>
                      </a:cxn>
                      <a:cxn ang="0">
                        <a:pos x="22" y="28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9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1" y="32"/>
                        </a:lnTo>
                        <a:lnTo>
                          <a:pt x="22" y="28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9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7" name="Rectangle 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47"/>
                    <a:ext cx="93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8" name="Freeform 136"/>
                  <p:cNvSpPr>
                    <a:spLocks noChangeAspect="1"/>
                  </p:cNvSpPr>
                  <p:nvPr/>
                </p:nvSpPr>
                <p:spPr bwMode="auto">
                  <a:xfrm>
                    <a:off x="732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8"/>
                      </a:cxn>
                      <a:cxn ang="0">
                        <a:pos x="5" y="11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8"/>
                      </a:cxn>
                      <a:cxn ang="0">
                        <a:pos x="3" y="32"/>
                      </a:cxn>
                      <a:cxn ang="0">
                        <a:pos x="5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8"/>
                        </a:lnTo>
                        <a:lnTo>
                          <a:pt x="5" y="11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8"/>
                        </a:lnTo>
                        <a:lnTo>
                          <a:pt x="3" y="32"/>
                        </a:lnTo>
                        <a:lnTo>
                          <a:pt x="5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89" name="Freeform 137"/>
                  <p:cNvSpPr>
                    <a:spLocks noChangeAspect="1"/>
                  </p:cNvSpPr>
                  <p:nvPr/>
                </p:nvSpPr>
                <p:spPr bwMode="auto">
                  <a:xfrm>
                    <a:off x="732" y="1625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46" y="23"/>
                      </a:cxn>
                      <a:cxn ang="0">
                        <a:pos x="46" y="17"/>
                      </a:cxn>
                      <a:cxn ang="0">
                        <a:pos x="44" y="12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3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2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46" y="23"/>
                      </a:cxn>
                    </a:cxnLst>
                    <a:rect l="0" t="0" r="r" b="b"/>
                    <a:pathLst>
                      <a:path w="46" h="23">
                        <a:moveTo>
                          <a:pt x="46" y="23"/>
                        </a:moveTo>
                        <a:lnTo>
                          <a:pt x="46" y="17"/>
                        </a:lnTo>
                        <a:lnTo>
                          <a:pt x="44" y="12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3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2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46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0" name="Rectangle 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2" y="1625"/>
                    <a:ext cx="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1" name="Freeform 139"/>
                  <p:cNvSpPr>
                    <a:spLocks noChangeAspect="1"/>
                  </p:cNvSpPr>
                  <p:nvPr/>
                </p:nvSpPr>
                <p:spPr bwMode="auto">
                  <a:xfrm>
                    <a:off x="732" y="1647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10"/>
                      </a:cxn>
                      <a:cxn ang="0">
                        <a:pos x="4" y="14"/>
                      </a:cxn>
                      <a:cxn ang="0">
                        <a:pos x="7" y="17"/>
                      </a:cxn>
                      <a:cxn ang="0">
                        <a:pos x="10" y="20"/>
                      </a:cxn>
                      <a:cxn ang="0">
                        <a:pos x="15" y="21"/>
                      </a:cxn>
                      <a:cxn ang="0">
                        <a:pos x="19" y="22"/>
                      </a:cxn>
                      <a:cxn ang="0">
                        <a:pos x="23" y="23"/>
                      </a:cxn>
                      <a:cxn ang="0">
                        <a:pos x="27" y="22"/>
                      </a:cxn>
                      <a:cxn ang="0">
                        <a:pos x="31" y="21"/>
                      </a:cxn>
                      <a:cxn ang="0">
                        <a:pos x="36" y="20"/>
                      </a:cxn>
                      <a:cxn ang="0">
                        <a:pos x="39" y="17"/>
                      </a:cxn>
                      <a:cxn ang="0">
                        <a:pos x="42" y="14"/>
                      </a:cxn>
                      <a:cxn ang="0">
                        <a:pos x="44" y="10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3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10"/>
                        </a:lnTo>
                        <a:lnTo>
                          <a:pt x="4" y="14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5" y="21"/>
                        </a:lnTo>
                        <a:lnTo>
                          <a:pt x="19" y="22"/>
                        </a:lnTo>
                        <a:lnTo>
                          <a:pt x="23" y="23"/>
                        </a:lnTo>
                        <a:lnTo>
                          <a:pt x="27" y="22"/>
                        </a:lnTo>
                        <a:lnTo>
                          <a:pt x="31" y="21"/>
                        </a:lnTo>
                        <a:lnTo>
                          <a:pt x="36" y="20"/>
                        </a:lnTo>
                        <a:lnTo>
                          <a:pt x="39" y="17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2" name="Freeform 140"/>
                  <p:cNvSpPr>
                    <a:spLocks noChangeAspect="1"/>
                  </p:cNvSpPr>
                  <p:nvPr/>
                </p:nvSpPr>
                <p:spPr bwMode="auto">
                  <a:xfrm>
                    <a:off x="1061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8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8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3" name="Rectangle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2047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4" name="Freeform 142"/>
                  <p:cNvSpPr>
                    <a:spLocks noChangeAspect="1"/>
                  </p:cNvSpPr>
                  <p:nvPr/>
                </p:nvSpPr>
                <p:spPr bwMode="auto">
                  <a:xfrm>
                    <a:off x="940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5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940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8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8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6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7" y="1625"/>
                    <a:ext cx="114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7" name="Freeform 145"/>
                  <p:cNvSpPr>
                    <a:spLocks noChangeAspect="1"/>
                  </p:cNvSpPr>
                  <p:nvPr/>
                </p:nvSpPr>
                <p:spPr bwMode="auto">
                  <a:xfrm>
                    <a:off x="1061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4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4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8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947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099" name="Rectangle 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2047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0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82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1" name="Freeform 149"/>
                  <p:cNvSpPr>
                    <a:spLocks noChangeAspect="1"/>
                  </p:cNvSpPr>
                  <p:nvPr/>
                </p:nvSpPr>
                <p:spPr bwMode="auto">
                  <a:xfrm>
                    <a:off x="825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2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625"/>
                    <a:ext cx="10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3" name="Freeform 151"/>
                  <p:cNvSpPr>
                    <a:spLocks noChangeAspect="1"/>
                  </p:cNvSpPr>
                  <p:nvPr/>
                </p:nvSpPr>
                <p:spPr bwMode="auto">
                  <a:xfrm>
                    <a:off x="947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4" name="Freeform 152"/>
                  <p:cNvSpPr>
                    <a:spLocks noChangeAspect="1"/>
                  </p:cNvSpPr>
                  <p:nvPr/>
                </p:nvSpPr>
                <p:spPr bwMode="auto">
                  <a:xfrm>
                    <a:off x="1176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5" name="Rectangle 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2047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6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1054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7">
                        <a:moveTo>
                          <a:pt x="23" y="0"/>
                        </a:move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7" name="Freeform 155"/>
                  <p:cNvSpPr>
                    <a:spLocks noChangeAspect="1"/>
                  </p:cNvSpPr>
                  <p:nvPr/>
                </p:nvSpPr>
                <p:spPr bwMode="auto">
                  <a:xfrm>
                    <a:off x="1054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61" y="1625"/>
                    <a:ext cx="107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09" name="Freeform 157"/>
                  <p:cNvSpPr>
                    <a:spLocks noChangeAspect="1"/>
                  </p:cNvSpPr>
                  <p:nvPr/>
                </p:nvSpPr>
                <p:spPr bwMode="auto">
                  <a:xfrm>
                    <a:off x="1176" y="1625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11" y="44"/>
                      </a:cxn>
                      <a:cxn ang="0">
                        <a:pos x="15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11" y="44"/>
                        </a:lnTo>
                        <a:lnTo>
                          <a:pt x="15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0" name="Freeform 158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1" name="Rectangle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2" name="Freeform 16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7" y="42"/>
                      </a:cxn>
                      <a:cxn ang="0">
                        <a:pos x="21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1" y="12"/>
                      </a:cxn>
                      <a:cxn ang="0">
                        <a:pos x="17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7" y="42"/>
                        </a:lnTo>
                        <a:lnTo>
                          <a:pt x="21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1" y="12"/>
                        </a:lnTo>
                        <a:lnTo>
                          <a:pt x="17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3" name="Freeform 161"/>
                  <p:cNvSpPr>
                    <a:spLocks noChangeAspect="1"/>
                  </p:cNvSpPr>
                  <p:nvPr/>
                </p:nvSpPr>
                <p:spPr bwMode="auto">
                  <a:xfrm>
                    <a:off x="206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2" y="37"/>
                      </a:cxn>
                      <a:cxn ang="0">
                        <a:pos x="23" y="33"/>
                      </a:cxn>
                      <a:cxn ang="0">
                        <a:pos x="24" y="29"/>
                      </a:cxn>
                      <a:cxn ang="0">
                        <a:pos x="25" y="24"/>
                      </a:cxn>
                      <a:cxn ang="0">
                        <a:pos x="24" y="20"/>
                      </a:cxn>
                      <a:cxn ang="0">
                        <a:pos x="23" y="16"/>
                      </a:cxn>
                      <a:cxn ang="0">
                        <a:pos x="22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2" y="37"/>
                        </a:lnTo>
                        <a:lnTo>
                          <a:pt x="23" y="33"/>
                        </a:lnTo>
                        <a:lnTo>
                          <a:pt x="24" y="29"/>
                        </a:lnTo>
                        <a:lnTo>
                          <a:pt x="25" y="24"/>
                        </a:lnTo>
                        <a:lnTo>
                          <a:pt x="24" y="20"/>
                        </a:lnTo>
                        <a:lnTo>
                          <a:pt x="23" y="16"/>
                        </a:lnTo>
                        <a:lnTo>
                          <a:pt x="22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62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5" name="Freeform 163"/>
                  <p:cNvSpPr>
                    <a:spLocks noChangeAspect="1"/>
                  </p:cNvSpPr>
                  <p:nvPr/>
                </p:nvSpPr>
                <p:spPr bwMode="auto">
                  <a:xfrm>
                    <a:off x="19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6" name="Freeform 164"/>
                  <p:cNvSpPr>
                    <a:spLocks noChangeAspect="1"/>
                  </p:cNvSpPr>
                  <p:nvPr/>
                </p:nvSpPr>
                <p:spPr bwMode="auto">
                  <a:xfrm>
                    <a:off x="162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8" name="Freeform 166"/>
                  <p:cNvSpPr>
                    <a:spLocks noChangeAspect="1"/>
                  </p:cNvSpPr>
                  <p:nvPr/>
                </p:nvSpPr>
                <p:spPr bwMode="auto">
                  <a:xfrm>
                    <a:off x="1504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1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1504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8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8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0" name="Rectangl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2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162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2" name="Freeform 170"/>
                  <p:cNvSpPr>
                    <a:spLocks noChangeAspect="1"/>
                  </p:cNvSpPr>
                  <p:nvPr/>
                </p:nvSpPr>
                <p:spPr bwMode="auto">
                  <a:xfrm>
                    <a:off x="1397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4" name="Freeform 172"/>
                  <p:cNvSpPr>
                    <a:spLocks noChangeAspect="1"/>
                  </p:cNvSpPr>
                  <p:nvPr/>
                </p:nvSpPr>
                <p:spPr bwMode="auto">
                  <a:xfrm>
                    <a:off x="1276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5" name="Freeform 173"/>
                  <p:cNvSpPr>
                    <a:spLocks noChangeAspect="1"/>
                  </p:cNvSpPr>
                  <p:nvPr/>
                </p:nvSpPr>
                <p:spPr bwMode="auto">
                  <a:xfrm>
                    <a:off x="1276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3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7" name="Freeform 175"/>
                  <p:cNvSpPr>
                    <a:spLocks noChangeAspect="1"/>
                  </p:cNvSpPr>
                  <p:nvPr/>
                </p:nvSpPr>
                <p:spPr bwMode="auto">
                  <a:xfrm>
                    <a:off x="1397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3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5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3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3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8" name="Freeform 176"/>
                  <p:cNvSpPr>
                    <a:spLocks noChangeAspect="1"/>
                  </p:cNvSpPr>
                  <p:nvPr/>
                </p:nvSpPr>
                <p:spPr bwMode="auto">
                  <a:xfrm>
                    <a:off x="1512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2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0" name="Freeform 178"/>
                  <p:cNvSpPr>
                    <a:spLocks noChangeAspect="1"/>
                  </p:cNvSpPr>
                  <p:nvPr/>
                </p:nvSpPr>
                <p:spPr bwMode="auto">
                  <a:xfrm>
                    <a:off x="1390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1" name="Freeform 179"/>
                  <p:cNvSpPr>
                    <a:spLocks noChangeAspect="1"/>
                  </p:cNvSpPr>
                  <p:nvPr/>
                </p:nvSpPr>
                <p:spPr bwMode="auto">
                  <a:xfrm>
                    <a:off x="1390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9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9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9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9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97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3" name="Freeform 181"/>
                  <p:cNvSpPr>
                    <a:spLocks noChangeAspect="1"/>
                  </p:cNvSpPr>
                  <p:nvPr/>
                </p:nvSpPr>
                <p:spPr bwMode="auto">
                  <a:xfrm>
                    <a:off x="1512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4" name="Freeform 182"/>
                  <p:cNvSpPr>
                    <a:spLocks noChangeAspect="1"/>
                  </p:cNvSpPr>
                  <p:nvPr/>
                </p:nvSpPr>
                <p:spPr bwMode="auto">
                  <a:xfrm>
                    <a:off x="1855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5" name="Rectangle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2047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6" name="Freeform 184"/>
                  <p:cNvSpPr>
                    <a:spLocks noChangeAspect="1"/>
                  </p:cNvSpPr>
                  <p:nvPr/>
                </p:nvSpPr>
                <p:spPr bwMode="auto">
                  <a:xfrm>
                    <a:off x="173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0"/>
                      </a:cxn>
                      <a:cxn ang="0">
                        <a:pos x="9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0"/>
                        </a:lnTo>
                        <a:lnTo>
                          <a:pt x="9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7" name="Freeform 185"/>
                  <p:cNvSpPr>
                    <a:spLocks noChangeAspect="1"/>
                  </p:cNvSpPr>
                  <p:nvPr/>
                </p:nvSpPr>
                <p:spPr bwMode="auto">
                  <a:xfrm>
                    <a:off x="1733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6"/>
                      </a:cxn>
                      <a:cxn ang="0">
                        <a:pos x="5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2"/>
                      </a:cxn>
                      <a:cxn ang="0">
                        <a:pos x="9" y="44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6"/>
                        </a:lnTo>
                        <a:lnTo>
                          <a:pt x="5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2"/>
                        </a:lnTo>
                        <a:lnTo>
                          <a:pt x="9" y="44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618"/>
                    <a:ext cx="100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39" name="Freeform 187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5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5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5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0" name="Freeform 188"/>
                  <p:cNvSpPr>
                    <a:spLocks noChangeAspect="1"/>
                  </p:cNvSpPr>
                  <p:nvPr/>
                </p:nvSpPr>
                <p:spPr bwMode="auto">
                  <a:xfrm>
                    <a:off x="1740" y="2047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3"/>
                      </a:cxn>
                      <a:cxn ang="0">
                        <a:pos x="18" y="40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8"/>
                      </a:cxn>
                      <a:cxn ang="0">
                        <a:pos x="15" y="4"/>
                      </a:cxn>
                      <a:cxn ang="0">
                        <a:pos x="11" y="2"/>
                      </a:cxn>
                      <a:cxn ang="0">
                        <a:pos x="7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3"/>
                        </a:lnTo>
                        <a:lnTo>
                          <a:pt x="18" y="40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8"/>
                        </a:lnTo>
                        <a:lnTo>
                          <a:pt x="15" y="4"/>
                        </a:lnTo>
                        <a:lnTo>
                          <a:pt x="11" y="2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2047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2" name="Freeform 190"/>
                  <p:cNvSpPr>
                    <a:spLocks noChangeAspect="1"/>
                  </p:cNvSpPr>
                  <p:nvPr/>
                </p:nvSpPr>
                <p:spPr bwMode="auto">
                  <a:xfrm>
                    <a:off x="1619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3" name="Freeform 191"/>
                  <p:cNvSpPr>
                    <a:spLocks noChangeAspect="1"/>
                  </p:cNvSpPr>
                  <p:nvPr/>
                </p:nvSpPr>
                <p:spPr bwMode="auto">
                  <a:xfrm>
                    <a:off x="1619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8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8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8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26" y="1618"/>
                    <a:ext cx="114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5" name="Freeform 193"/>
                  <p:cNvSpPr>
                    <a:spLocks noChangeAspect="1"/>
                  </p:cNvSpPr>
                  <p:nvPr/>
                </p:nvSpPr>
                <p:spPr bwMode="auto">
                  <a:xfrm>
                    <a:off x="1740" y="1618"/>
                    <a:ext cx="0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7" y="48"/>
                      </a:cxn>
                      <a:cxn ang="0">
                        <a:pos x="11" y="47"/>
                      </a:cxn>
                      <a:cxn ang="0">
                        <a:pos x="15" y="44"/>
                      </a:cxn>
                      <a:cxn ang="0">
                        <a:pos x="18" y="42"/>
                      </a:cxn>
                      <a:cxn ang="0">
                        <a:pos x="21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1" y="12"/>
                      </a:cxn>
                      <a:cxn ang="0">
                        <a:pos x="18" y="9"/>
                      </a:cxn>
                      <a:cxn ang="0">
                        <a:pos x="15" y="6"/>
                      </a:cxn>
                      <a:cxn ang="0">
                        <a:pos x="11" y="3"/>
                      </a:cxn>
                      <a:cxn ang="0">
                        <a:pos x="7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7" y="48"/>
                        </a:lnTo>
                        <a:lnTo>
                          <a:pt x="11" y="47"/>
                        </a:lnTo>
                        <a:lnTo>
                          <a:pt x="15" y="44"/>
                        </a:lnTo>
                        <a:lnTo>
                          <a:pt x="18" y="42"/>
                        </a:lnTo>
                        <a:lnTo>
                          <a:pt x="21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1" y="12"/>
                        </a:lnTo>
                        <a:lnTo>
                          <a:pt x="18" y="9"/>
                        </a:lnTo>
                        <a:lnTo>
                          <a:pt x="15" y="6"/>
                        </a:lnTo>
                        <a:lnTo>
                          <a:pt x="11" y="3"/>
                        </a:lnTo>
                        <a:lnTo>
                          <a:pt x="7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6" name="Freeform 194"/>
                  <p:cNvSpPr>
                    <a:spLocks noChangeAspect="1"/>
                  </p:cNvSpPr>
                  <p:nvPr/>
                </p:nvSpPr>
                <p:spPr bwMode="auto">
                  <a:xfrm>
                    <a:off x="1962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8" y="40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4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8" y="40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2047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8" name="Freeform 196"/>
                  <p:cNvSpPr>
                    <a:spLocks noChangeAspect="1"/>
                  </p:cNvSpPr>
                  <p:nvPr/>
                </p:nvSpPr>
                <p:spPr bwMode="auto">
                  <a:xfrm>
                    <a:off x="1848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6" y="8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0"/>
                      </a:cxn>
                      <a:cxn ang="0">
                        <a:pos x="10" y="43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6" y="8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0"/>
                        </a:lnTo>
                        <a:lnTo>
                          <a:pt x="10" y="43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49" name="Freeform 197"/>
                  <p:cNvSpPr>
                    <a:spLocks noChangeAspect="1"/>
                  </p:cNvSpPr>
                  <p:nvPr/>
                </p:nvSpPr>
                <p:spPr bwMode="auto">
                  <a:xfrm>
                    <a:off x="1848" y="1618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9" y="2"/>
                      </a:cxn>
                      <a:cxn ang="0">
                        <a:pos x="14" y="3"/>
                      </a:cxn>
                      <a:cxn ang="0">
                        <a:pos x="10" y="6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2" y="16"/>
                      </a:cxn>
                      <a:cxn ang="0">
                        <a:pos x="1" y="20"/>
                      </a:cxn>
                      <a:cxn ang="0">
                        <a:pos x="0" y="25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7"/>
                      </a:cxn>
                      <a:cxn ang="0">
                        <a:pos x="6" y="42"/>
                      </a:cxn>
                      <a:cxn ang="0">
                        <a:pos x="10" y="44"/>
                      </a:cxn>
                      <a:cxn ang="0">
                        <a:pos x="14" y="47"/>
                      </a:cxn>
                      <a:cxn ang="0">
                        <a:pos x="19" y="48"/>
                      </a:cxn>
                      <a:cxn ang="0">
                        <a:pos x="24" y="49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9">
                        <a:moveTo>
                          <a:pt x="24" y="0"/>
                        </a:moveTo>
                        <a:lnTo>
                          <a:pt x="19" y="2"/>
                        </a:lnTo>
                        <a:lnTo>
                          <a:pt x="14" y="3"/>
                        </a:lnTo>
                        <a:lnTo>
                          <a:pt x="10" y="6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2" y="16"/>
                        </a:lnTo>
                        <a:lnTo>
                          <a:pt x="1" y="20"/>
                        </a:lnTo>
                        <a:lnTo>
                          <a:pt x="0" y="25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7"/>
                        </a:lnTo>
                        <a:lnTo>
                          <a:pt x="6" y="42"/>
                        </a:lnTo>
                        <a:lnTo>
                          <a:pt x="10" y="44"/>
                        </a:lnTo>
                        <a:lnTo>
                          <a:pt x="14" y="47"/>
                        </a:lnTo>
                        <a:lnTo>
                          <a:pt x="19" y="48"/>
                        </a:lnTo>
                        <a:lnTo>
                          <a:pt x="24" y="49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0" name="Rectangle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55" y="1618"/>
                    <a:ext cx="107" cy="21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1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1962" y="1618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6" y="48"/>
                      </a:cxn>
                      <a:cxn ang="0">
                        <a:pos x="10" y="47"/>
                      </a:cxn>
                      <a:cxn ang="0">
                        <a:pos x="14" y="44"/>
                      </a:cxn>
                      <a:cxn ang="0">
                        <a:pos x="18" y="42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4" y="29"/>
                      </a:cxn>
                      <a:cxn ang="0">
                        <a:pos x="24" y="25"/>
                      </a:cxn>
                      <a:cxn ang="0">
                        <a:pos x="24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8" y="9"/>
                      </a:cxn>
                      <a:cxn ang="0">
                        <a:pos x="14" y="6"/>
                      </a:cxn>
                      <a:cxn ang="0">
                        <a:pos x="10" y="3"/>
                      </a:cxn>
                      <a:cxn ang="0">
                        <a:pos x="6" y="2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6" y="48"/>
                        </a:lnTo>
                        <a:lnTo>
                          <a:pt x="10" y="47"/>
                        </a:lnTo>
                        <a:lnTo>
                          <a:pt x="14" y="44"/>
                        </a:lnTo>
                        <a:lnTo>
                          <a:pt x="18" y="42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4" y="29"/>
                        </a:lnTo>
                        <a:lnTo>
                          <a:pt x="24" y="25"/>
                        </a:lnTo>
                        <a:lnTo>
                          <a:pt x="24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8" y="9"/>
                        </a:lnTo>
                        <a:lnTo>
                          <a:pt x="14" y="6"/>
                        </a:lnTo>
                        <a:lnTo>
                          <a:pt x="10" y="3"/>
                        </a:lnTo>
                        <a:lnTo>
                          <a:pt x="6" y="2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2" name="Freeform 200"/>
                  <p:cNvSpPr>
                    <a:spLocks noChangeAspect="1"/>
                  </p:cNvSpPr>
                  <p:nvPr/>
                </p:nvSpPr>
                <p:spPr bwMode="auto">
                  <a:xfrm>
                    <a:off x="2770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10" y="46"/>
                      </a:cxn>
                      <a:cxn ang="0">
                        <a:pos x="14" y="43"/>
                      </a:cxn>
                      <a:cxn ang="0">
                        <a:pos x="17" y="40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4" y="24"/>
                      </a:cxn>
                      <a:cxn ang="0">
                        <a:pos x="23" y="20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7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4" h="47">
                        <a:moveTo>
                          <a:pt x="0" y="47"/>
                        </a:moveTo>
                        <a:lnTo>
                          <a:pt x="5" y="47"/>
                        </a:lnTo>
                        <a:lnTo>
                          <a:pt x="10" y="46"/>
                        </a:lnTo>
                        <a:lnTo>
                          <a:pt x="14" y="43"/>
                        </a:lnTo>
                        <a:lnTo>
                          <a:pt x="17" y="40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4" y="24"/>
                        </a:lnTo>
                        <a:lnTo>
                          <a:pt x="23" y="20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7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32"/>
                    <a:ext cx="458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4" name="Freeform 202"/>
                  <p:cNvSpPr>
                    <a:spLocks noChangeAspect="1"/>
                  </p:cNvSpPr>
                  <p:nvPr/>
                </p:nvSpPr>
                <p:spPr bwMode="auto">
                  <a:xfrm>
                    <a:off x="2305" y="1532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40"/>
                      </a:cxn>
                      <a:cxn ang="0">
                        <a:pos x="9" y="43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7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40"/>
                        </a:lnTo>
                        <a:lnTo>
                          <a:pt x="9" y="43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5" name="Freeform 203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3" y="2"/>
                      </a:cxn>
                      <a:cxn ang="0">
                        <a:pos x="8" y="6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5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7"/>
                      </a:cxn>
                      <a:cxn ang="0">
                        <a:pos x="5" y="41"/>
                      </a:cxn>
                      <a:cxn ang="0">
                        <a:pos x="8" y="43"/>
                      </a:cxn>
                      <a:cxn ang="0">
                        <a:pos x="13" y="47"/>
                      </a:cxn>
                      <a:cxn ang="0">
                        <a:pos x="18" y="48"/>
                      </a:cxn>
                      <a:cxn ang="0">
                        <a:pos x="23" y="49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9">
                        <a:moveTo>
                          <a:pt x="23" y="0"/>
                        </a:moveTo>
                        <a:lnTo>
                          <a:pt x="18" y="1"/>
                        </a:lnTo>
                        <a:lnTo>
                          <a:pt x="13" y="2"/>
                        </a:lnTo>
                        <a:lnTo>
                          <a:pt x="8" y="6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7"/>
                        </a:lnTo>
                        <a:lnTo>
                          <a:pt x="5" y="41"/>
                        </a:lnTo>
                        <a:lnTo>
                          <a:pt x="8" y="43"/>
                        </a:lnTo>
                        <a:lnTo>
                          <a:pt x="13" y="47"/>
                        </a:lnTo>
                        <a:lnTo>
                          <a:pt x="18" y="48"/>
                        </a:lnTo>
                        <a:lnTo>
                          <a:pt x="23" y="49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9" y="1904"/>
                    <a:ext cx="2481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7" name="Freeform 20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0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9"/>
                      </a:cxn>
                      <a:cxn ang="0">
                        <a:pos x="5" y="48"/>
                      </a:cxn>
                      <a:cxn ang="0">
                        <a:pos x="10" y="47"/>
                      </a:cxn>
                      <a:cxn ang="0">
                        <a:pos x="14" y="43"/>
                      </a:cxn>
                      <a:cxn ang="0">
                        <a:pos x="17" y="41"/>
                      </a:cxn>
                      <a:cxn ang="0">
                        <a:pos x="20" y="37"/>
                      </a:cxn>
                      <a:cxn ang="0">
                        <a:pos x="22" y="33"/>
                      </a:cxn>
                      <a:cxn ang="0">
                        <a:pos x="23" y="29"/>
                      </a:cxn>
                      <a:cxn ang="0">
                        <a:pos x="24" y="25"/>
                      </a:cxn>
                      <a:cxn ang="0">
                        <a:pos x="23" y="20"/>
                      </a:cxn>
                      <a:cxn ang="0">
                        <a:pos x="22" y="16"/>
                      </a:cxn>
                      <a:cxn ang="0">
                        <a:pos x="20" y="12"/>
                      </a:cxn>
                      <a:cxn ang="0">
                        <a:pos x="17" y="8"/>
                      </a:cxn>
                      <a:cxn ang="0">
                        <a:pos x="14" y="6"/>
                      </a:cxn>
                      <a:cxn ang="0">
                        <a:pos x="10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9"/>
                      </a:cxn>
                    </a:cxnLst>
                    <a:rect l="0" t="0" r="r" b="b"/>
                    <a:pathLst>
                      <a:path w="24" h="49">
                        <a:moveTo>
                          <a:pt x="0" y="49"/>
                        </a:moveTo>
                        <a:lnTo>
                          <a:pt x="5" y="48"/>
                        </a:lnTo>
                        <a:lnTo>
                          <a:pt x="10" y="47"/>
                        </a:lnTo>
                        <a:lnTo>
                          <a:pt x="14" y="43"/>
                        </a:lnTo>
                        <a:lnTo>
                          <a:pt x="17" y="41"/>
                        </a:lnTo>
                        <a:lnTo>
                          <a:pt x="20" y="37"/>
                        </a:lnTo>
                        <a:lnTo>
                          <a:pt x="22" y="33"/>
                        </a:lnTo>
                        <a:lnTo>
                          <a:pt x="23" y="29"/>
                        </a:lnTo>
                        <a:lnTo>
                          <a:pt x="24" y="25"/>
                        </a:lnTo>
                        <a:lnTo>
                          <a:pt x="23" y="20"/>
                        </a:lnTo>
                        <a:lnTo>
                          <a:pt x="22" y="16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4" y="6"/>
                        </a:lnTo>
                        <a:lnTo>
                          <a:pt x="10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158" name="Freeform 206"/>
                  <p:cNvSpPr>
                    <a:spLocks noChangeAspect="1"/>
                  </p:cNvSpPr>
                  <p:nvPr/>
                </p:nvSpPr>
                <p:spPr bwMode="auto">
                  <a:xfrm>
                    <a:off x="2370" y="1582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4"/>
                      </a:cxn>
                      <a:cxn ang="0">
                        <a:pos x="47" y="19"/>
                      </a:cxn>
                      <a:cxn ang="0">
                        <a:pos x="45" y="14"/>
                      </a:cxn>
                      <a:cxn ang="0">
                        <a:pos x="43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4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47" y="24"/>
                      </a:cxn>
                    </a:cxnLst>
                    <a:rect l="0" t="0" r="r" b="b"/>
                    <a:pathLst>
                      <a:path w="47" h="24">
                        <a:moveTo>
                          <a:pt x="47" y="24"/>
                        </a:moveTo>
                        <a:lnTo>
                          <a:pt x="47" y="19"/>
                        </a:lnTo>
                        <a:lnTo>
                          <a:pt x="45" y="14"/>
                        </a:lnTo>
                        <a:lnTo>
                          <a:pt x="43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4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47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grpSp>
                <p:nvGrpSpPr>
                  <p:cNvPr id="1246" name="Group 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42" y="1489"/>
                    <a:ext cx="5062" cy="671"/>
                    <a:chOff x="71" y="1833"/>
                    <a:chExt cx="5617" cy="744"/>
                  </a:xfrm>
                </p:grpSpPr>
                <p:sp>
                  <p:nvSpPr>
                    <p:cNvPr id="382160" name="Rectangle 2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40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1" name="Freeform 2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32" y="1936"/>
                      <a:ext cx="8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7" y="19"/>
                        </a:cxn>
                        <a:cxn ang="0">
                          <a:pos x="45" y="14"/>
                        </a:cxn>
                        <a:cxn ang="0">
                          <a:pos x="43" y="9"/>
                        </a:cxn>
                        <a:cxn ang="0">
                          <a:pos x="40" y="6"/>
                        </a:cxn>
                        <a:cxn ang="0">
                          <a:pos x="36" y="4"/>
                        </a:cxn>
                        <a:cxn ang="0">
                          <a:pos x="32" y="2"/>
                        </a:cxn>
                        <a:cxn ang="0">
                          <a:pos x="28" y="1"/>
                        </a:cxn>
                        <a:cxn ang="0">
                          <a:pos x="24" y="0"/>
                        </a:cxn>
                        <a:cxn ang="0">
                          <a:pos x="19" y="1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4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7" y="19"/>
                          </a:lnTo>
                          <a:lnTo>
                            <a:pt x="45" y="14"/>
                          </a:lnTo>
                          <a:lnTo>
                            <a:pt x="43" y="9"/>
                          </a:lnTo>
                          <a:lnTo>
                            <a:pt x="40" y="6"/>
                          </a:lnTo>
                          <a:lnTo>
                            <a:pt x="36" y="4"/>
                          </a:lnTo>
                          <a:lnTo>
                            <a:pt x="32" y="2"/>
                          </a:lnTo>
                          <a:lnTo>
                            <a:pt x="28" y="1"/>
                          </a:lnTo>
                          <a:lnTo>
                            <a:pt x="24" y="0"/>
                          </a:lnTo>
                          <a:lnTo>
                            <a:pt x="19" y="1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4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2" name="Freeform 2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6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5" y="47"/>
                        </a:cxn>
                        <a:cxn ang="0">
                          <a:pos x="10" y="46"/>
                        </a:cxn>
                        <a:cxn ang="0">
                          <a:pos x="14" y="43"/>
                        </a:cxn>
                        <a:cxn ang="0">
                          <a:pos x="17" y="41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8"/>
                        </a:cxn>
                        <a:cxn ang="0">
                          <a:pos x="24" y="24"/>
                        </a:cxn>
                        <a:cxn ang="0">
                          <a:pos x="23" y="20"/>
                        </a:cxn>
                        <a:cxn ang="0">
                          <a:pos x="22" y="16"/>
                        </a:cxn>
                        <a:cxn ang="0">
                          <a:pos x="20" y="12"/>
                        </a:cxn>
                        <a:cxn ang="0">
                          <a:pos x="17" y="7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5" y="47"/>
                          </a:lnTo>
                          <a:lnTo>
                            <a:pt x="10" y="46"/>
                          </a:lnTo>
                          <a:lnTo>
                            <a:pt x="14" y="43"/>
                          </a:lnTo>
                          <a:lnTo>
                            <a:pt x="17" y="41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8"/>
                          </a:lnTo>
                          <a:lnTo>
                            <a:pt x="24" y="24"/>
                          </a:lnTo>
                          <a:lnTo>
                            <a:pt x="23" y="20"/>
                          </a:lnTo>
                          <a:lnTo>
                            <a:pt x="22" y="16"/>
                          </a:lnTo>
                          <a:lnTo>
                            <a:pt x="20" y="12"/>
                          </a:lnTo>
                          <a:lnTo>
                            <a:pt x="17" y="7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3" name="Rectangle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0" y="1936"/>
                      <a:ext cx="51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4" name="Freeform 2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53" y="193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6" y="7"/>
                        </a:cxn>
                        <a:cxn ang="0">
                          <a:pos x="3" y="12"/>
                        </a:cxn>
                        <a:cxn ang="0">
                          <a:pos x="2" y="16"/>
                        </a:cxn>
                        <a:cxn ang="0">
                          <a:pos x="1" y="20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3"/>
                        </a:cxn>
                        <a:cxn ang="0">
                          <a:pos x="3" y="37"/>
                        </a:cxn>
                        <a:cxn ang="0">
                          <a:pos x="6" y="41"/>
                        </a:cxn>
                        <a:cxn ang="0">
                          <a:pos x="9" y="43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6" y="7"/>
                          </a:lnTo>
                          <a:lnTo>
                            <a:pt x="3" y="12"/>
                          </a:lnTo>
                          <a:lnTo>
                            <a:pt x="2" y="16"/>
                          </a:lnTo>
                          <a:lnTo>
                            <a:pt x="1" y="20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3"/>
                          </a:lnTo>
                          <a:lnTo>
                            <a:pt x="3" y="37"/>
                          </a:lnTo>
                          <a:lnTo>
                            <a:pt x="6" y="41"/>
                          </a:lnTo>
                          <a:lnTo>
                            <a:pt x="9" y="43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5" name="Freeform 2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20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4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20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4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6" name="Rectangle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1" y="2452"/>
                      <a:ext cx="27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7" name="Freeform 2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8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8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8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8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8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8" name="Freeform 2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69" name="Rectangle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0" name="Freeform 2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1" name="Freeform 2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4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4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2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3" name="Freeform 2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4" name="Freeform 2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9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7"/>
                        </a:cxn>
                        <a:cxn ang="0">
                          <a:pos x="5" y="40"/>
                        </a:cxn>
                        <a:cxn ang="0">
                          <a:pos x="9" y="43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7"/>
                          </a:lnTo>
                          <a:lnTo>
                            <a:pt x="5" y="40"/>
                          </a:lnTo>
                          <a:lnTo>
                            <a:pt x="9" y="43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5" name="Rectangle 2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07" y="1841"/>
                      <a:ext cx="25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6" name="Freeform 2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3"/>
                        </a:cxn>
                        <a:cxn ang="0">
                          <a:pos x="17" y="40"/>
                        </a:cxn>
                        <a:cxn ang="0">
                          <a:pos x="20" y="37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3"/>
                          </a:lnTo>
                          <a:lnTo>
                            <a:pt x="17" y="40"/>
                          </a:lnTo>
                          <a:lnTo>
                            <a:pt x="20" y="37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7" name="Freeform 2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34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4" y="4"/>
                        </a:cxn>
                        <a:cxn ang="0">
                          <a:pos x="10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4" y="4"/>
                          </a:lnTo>
                          <a:lnTo>
                            <a:pt x="10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8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9" y="191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79" name="Freeform 2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1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0" name="Freeform 2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1" name="Rectangle 2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2" name="Freeform 2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3" name="Freeform 2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8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4" name="Rectangle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5" name="Freeform 2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6" name="Freeform 2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26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7" name="Rectangle 2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34" y="191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8" name="Freeform 2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60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5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1"/>
                        </a:cxn>
                        <a:cxn ang="0">
                          <a:pos x="17" y="6"/>
                        </a:cxn>
                        <a:cxn ang="0">
                          <a:pos x="14" y="4"/>
                        </a:cxn>
                        <a:cxn ang="0">
                          <a:pos x="9" y="1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5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1"/>
                          </a:lnTo>
                          <a:lnTo>
                            <a:pt x="17" y="6"/>
                          </a:lnTo>
                          <a:lnTo>
                            <a:pt x="14" y="4"/>
                          </a:lnTo>
                          <a:lnTo>
                            <a:pt x="9" y="1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89" name="Freeform 2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0" name="Rectangle 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1" name="Freeform 2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2" name="Freeform 2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7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7" y="0"/>
                        </a:cxn>
                        <a:cxn ang="0">
                          <a:pos x="13" y="1"/>
                        </a:cxn>
                        <a:cxn ang="0">
                          <a:pos x="9" y="4"/>
                        </a:cxn>
                        <a:cxn ang="0">
                          <a:pos x="6" y="6"/>
                        </a:cxn>
                        <a:cxn ang="0">
                          <a:pos x="3" y="11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5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4" y="46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6">
                          <a:moveTo>
                            <a:pt x="24" y="0"/>
                          </a:moveTo>
                          <a:lnTo>
                            <a:pt x="17" y="0"/>
                          </a:lnTo>
                          <a:lnTo>
                            <a:pt x="13" y="1"/>
                          </a:lnTo>
                          <a:lnTo>
                            <a:pt x="9" y="4"/>
                          </a:lnTo>
                          <a:lnTo>
                            <a:pt x="6" y="6"/>
                          </a:lnTo>
                          <a:lnTo>
                            <a:pt x="3" y="11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5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4" y="46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3" name="Rectangle 2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5" y="1912"/>
                      <a:ext cx="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4" name="Freeform 2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22" y="191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1"/>
                        </a:cxn>
                        <a:cxn ang="0">
                          <a:pos x="18" y="6"/>
                        </a:cxn>
                        <a:cxn ang="0">
                          <a:pos x="15" y="4"/>
                        </a:cxn>
                        <a:cxn ang="0">
                          <a:pos x="11" y="1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1"/>
                          </a:lnTo>
                          <a:lnTo>
                            <a:pt x="18" y="6"/>
                          </a:lnTo>
                          <a:lnTo>
                            <a:pt x="15" y="4"/>
                          </a:lnTo>
                          <a:lnTo>
                            <a:pt x="11" y="1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5" name="Freeform 2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6" name="Rectangle 2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92" y="1944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7" name="Freeform 2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84" y="193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8"/>
                        </a:cxn>
                        <a:cxn ang="0">
                          <a:pos x="44" y="13"/>
                        </a:cxn>
                        <a:cxn ang="0">
                          <a:pos x="42" y="9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9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8"/>
                          </a:lnTo>
                          <a:lnTo>
                            <a:pt x="44" y="13"/>
                          </a:lnTo>
                          <a:lnTo>
                            <a:pt x="42" y="9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9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8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199" name="Rectangle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38" y="2516"/>
                      <a:ext cx="0" cy="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0" name="Freeform 2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30" y="2508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3" y="10"/>
                        </a:cxn>
                        <a:cxn ang="0">
                          <a:pos x="39" y="7"/>
                        </a:cxn>
                        <a:cxn ang="0">
                          <a:pos x="35" y="4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4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4"/>
                        </a:cxn>
                        <a:cxn ang="0">
                          <a:pos x="8" y="7"/>
                        </a:cxn>
                        <a:cxn ang="0">
                          <a:pos x="5" y="10"/>
                        </a:cxn>
                        <a:cxn ang="0">
                          <a:pos x="3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7" y="24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47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3" y="10"/>
                          </a:lnTo>
                          <a:lnTo>
                            <a:pt x="39" y="7"/>
                          </a:lnTo>
                          <a:lnTo>
                            <a:pt x="35" y="4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4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4"/>
                          </a:lnTo>
                          <a:lnTo>
                            <a:pt x="8" y="7"/>
                          </a:lnTo>
                          <a:lnTo>
                            <a:pt x="5" y="10"/>
                          </a:lnTo>
                          <a:lnTo>
                            <a:pt x="3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7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1" name="Freeform 2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0"/>
                        </a:cxn>
                        <a:cxn ang="0">
                          <a:pos x="4" y="15"/>
                        </a:cxn>
                        <a:cxn ang="0">
                          <a:pos x="7" y="18"/>
                        </a:cxn>
                        <a:cxn ang="0">
                          <a:pos x="12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8" y="23"/>
                        </a:cxn>
                        <a:cxn ang="0">
                          <a:pos x="33" y="22"/>
                        </a:cxn>
                        <a:cxn ang="0">
                          <a:pos x="36" y="20"/>
                        </a:cxn>
                        <a:cxn ang="0">
                          <a:pos x="40" y="18"/>
                        </a:cxn>
                        <a:cxn ang="0">
                          <a:pos x="42" y="15"/>
                        </a:cxn>
                        <a:cxn ang="0">
                          <a:pos x="45" y="10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0"/>
                          </a:lnTo>
                          <a:lnTo>
                            <a:pt x="4" y="15"/>
                          </a:lnTo>
                          <a:lnTo>
                            <a:pt x="7" y="18"/>
                          </a:lnTo>
                          <a:lnTo>
                            <a:pt x="12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8" y="23"/>
                          </a:lnTo>
                          <a:lnTo>
                            <a:pt x="33" y="22"/>
                          </a:lnTo>
                          <a:lnTo>
                            <a:pt x="36" y="20"/>
                          </a:lnTo>
                          <a:lnTo>
                            <a:pt x="40" y="18"/>
                          </a:lnTo>
                          <a:lnTo>
                            <a:pt x="42" y="15"/>
                          </a:lnTo>
                          <a:lnTo>
                            <a:pt x="45" y="10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2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59" y="2516"/>
                      <a:ext cx="24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3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6" y="18"/>
                        </a:cxn>
                        <a:cxn ang="0">
                          <a:pos x="45" y="13"/>
                        </a:cxn>
                        <a:cxn ang="0">
                          <a:pos x="42" y="10"/>
                        </a:cxn>
                        <a:cxn ang="0">
                          <a:pos x="40" y="7"/>
                        </a:cxn>
                        <a:cxn ang="0">
                          <a:pos x="36" y="4"/>
                        </a:cxn>
                        <a:cxn ang="0">
                          <a:pos x="33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4"/>
                        </a:cxn>
                        <a:cxn ang="0">
                          <a:pos x="7" y="7"/>
                        </a:cxn>
                        <a:cxn ang="0">
                          <a:pos x="4" y="10"/>
                        </a:cxn>
                        <a:cxn ang="0">
                          <a:pos x="2" y="13"/>
                        </a:cxn>
                        <a:cxn ang="0">
                          <a:pos x="1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6" y="18"/>
                          </a:lnTo>
                          <a:lnTo>
                            <a:pt x="45" y="13"/>
                          </a:lnTo>
                          <a:lnTo>
                            <a:pt x="42" y="10"/>
                          </a:lnTo>
                          <a:lnTo>
                            <a:pt x="40" y="7"/>
                          </a:lnTo>
                          <a:lnTo>
                            <a:pt x="36" y="4"/>
                          </a:lnTo>
                          <a:lnTo>
                            <a:pt x="33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4"/>
                          </a:lnTo>
                          <a:lnTo>
                            <a:pt x="7" y="7"/>
                          </a:lnTo>
                          <a:lnTo>
                            <a:pt x="4" y="10"/>
                          </a:lnTo>
                          <a:lnTo>
                            <a:pt x="2" y="13"/>
                          </a:lnTo>
                          <a:lnTo>
                            <a:pt x="1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4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86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3" y="43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3" y="5"/>
                        </a:cxn>
                        <a:cxn ang="0">
                          <a:pos x="9" y="3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3" y="43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3" y="5"/>
                          </a:lnTo>
                          <a:lnTo>
                            <a:pt x="9" y="3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5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67" y="2508"/>
                      <a:ext cx="6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6" name="Freeform 2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59" y="2508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3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4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3"/>
                        </a:cxn>
                        <a:cxn ang="0">
                          <a:pos x="14" y="45"/>
                        </a:cxn>
                        <a:cxn ang="0">
                          <a:pos x="18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3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4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3"/>
                          </a:lnTo>
                          <a:lnTo>
                            <a:pt x="14" y="45"/>
                          </a:lnTo>
                          <a:lnTo>
                            <a:pt x="18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7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4" y="42"/>
                        </a:cxn>
                        <a:cxn ang="0">
                          <a:pos x="17" y="40"/>
                        </a:cxn>
                        <a:cxn ang="0">
                          <a:pos x="19" y="36"/>
                        </a:cxn>
                        <a:cxn ang="0">
                          <a:pos x="21" y="33"/>
                        </a:cxn>
                        <a:cxn ang="0">
                          <a:pos x="22" y="29"/>
                        </a:cxn>
                        <a:cxn ang="0">
                          <a:pos x="23" y="25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2"/>
                        </a:cxn>
                        <a:cxn ang="0">
                          <a:pos x="17" y="8"/>
                        </a:cxn>
                        <a:cxn ang="0">
                          <a:pos x="14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4" y="42"/>
                          </a:lnTo>
                          <a:lnTo>
                            <a:pt x="17" y="40"/>
                          </a:lnTo>
                          <a:lnTo>
                            <a:pt x="19" y="36"/>
                          </a:lnTo>
                          <a:lnTo>
                            <a:pt x="21" y="33"/>
                          </a:lnTo>
                          <a:lnTo>
                            <a:pt x="22" y="29"/>
                          </a:lnTo>
                          <a:lnTo>
                            <a:pt x="23" y="25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2"/>
                          </a:lnTo>
                          <a:lnTo>
                            <a:pt x="17" y="8"/>
                          </a:lnTo>
                          <a:lnTo>
                            <a:pt x="14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8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2452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09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6" y="8"/>
                        </a:cxn>
                        <a:cxn ang="0">
                          <a:pos x="4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4" y="36"/>
                        </a:cxn>
                        <a:cxn ang="0">
                          <a:pos x="6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8" y="47"/>
                        </a:cxn>
                        <a:cxn ang="0">
                          <a:pos x="24" y="48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8">
                          <a:moveTo>
                            <a:pt x="24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6" y="8"/>
                          </a:lnTo>
                          <a:lnTo>
                            <a:pt x="4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4" y="36"/>
                          </a:lnTo>
                          <a:lnTo>
                            <a:pt x="6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8" y="47"/>
                          </a:lnTo>
                          <a:lnTo>
                            <a:pt x="24" y="48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0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6"/>
                        </a:cxn>
                        <a:cxn ang="0">
                          <a:pos x="5" y="8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5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5" y="40"/>
                        </a:cxn>
                        <a:cxn ang="0">
                          <a:pos x="9" y="42"/>
                        </a:cxn>
                        <a:cxn ang="0">
                          <a:pos x="13" y="46"/>
                        </a:cxn>
                        <a:cxn ang="0">
                          <a:pos x="17" y="47"/>
                        </a:cxn>
                        <a:cxn ang="0">
                          <a:pos x="23" y="48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6"/>
                          </a:lnTo>
                          <a:lnTo>
                            <a:pt x="5" y="8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5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5" y="40"/>
                          </a:lnTo>
                          <a:lnTo>
                            <a:pt x="9" y="42"/>
                          </a:lnTo>
                          <a:lnTo>
                            <a:pt x="13" y="46"/>
                          </a:lnTo>
                          <a:lnTo>
                            <a:pt x="17" y="47"/>
                          </a:lnTo>
                          <a:lnTo>
                            <a:pt x="23" y="48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1" name="Rectangle 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452"/>
                      <a:ext cx="14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2" name="Freeform 2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8"/>
                        </a:cxn>
                        <a:cxn ang="0">
                          <a:pos x="6" y="47"/>
                        </a:cxn>
                        <a:cxn ang="0">
                          <a:pos x="10" y="46"/>
                        </a:cxn>
                        <a:cxn ang="0">
                          <a:pos x="15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5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8"/>
                        </a:cxn>
                        <a:cxn ang="0">
                          <a:pos x="15" y="6"/>
                        </a:cxn>
                        <a:cxn ang="0">
                          <a:pos x="10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8"/>
                        </a:cxn>
                      </a:cxnLst>
                      <a:rect l="0" t="0" r="r" b="b"/>
                      <a:pathLst>
                        <a:path w="23" h="48">
                          <a:moveTo>
                            <a:pt x="0" y="48"/>
                          </a:moveTo>
                          <a:lnTo>
                            <a:pt x="6" y="47"/>
                          </a:lnTo>
                          <a:lnTo>
                            <a:pt x="10" y="46"/>
                          </a:lnTo>
                          <a:lnTo>
                            <a:pt x="15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5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8"/>
                          </a:lnTo>
                          <a:lnTo>
                            <a:pt x="15" y="6"/>
                          </a:lnTo>
                          <a:lnTo>
                            <a:pt x="10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3" name="Freeform 2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5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5"/>
                        </a:cxn>
                        <a:cxn ang="0">
                          <a:pos x="17" y="47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5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5"/>
                          </a:lnTo>
                          <a:lnTo>
                            <a:pt x="17" y="47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4" name="Rectangle 2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2286"/>
                      <a:ext cx="151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5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0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9" y="45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4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5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9" y="45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4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5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6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7" name="Rectangle 2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976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8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1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1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19" name="Freeform 2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0" name="Rectangle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519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1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1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2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5"/>
                        </a:cxn>
                        <a:cxn ang="0">
                          <a:pos x="14" y="42"/>
                        </a:cxn>
                        <a:cxn ang="0">
                          <a:pos x="18" y="40"/>
                        </a:cxn>
                        <a:cxn ang="0">
                          <a:pos x="20" y="36"/>
                        </a:cxn>
                        <a:cxn ang="0">
                          <a:pos x="22" y="33"/>
                        </a:cxn>
                        <a:cxn ang="0">
                          <a:pos x="23" y="29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2"/>
                        </a:cxn>
                        <a:cxn ang="0">
                          <a:pos x="18" y="7"/>
                        </a:cxn>
                        <a:cxn ang="0">
                          <a:pos x="14" y="5"/>
                        </a:cxn>
                        <a:cxn ang="0">
                          <a:pos x="11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5"/>
                          </a:lnTo>
                          <a:lnTo>
                            <a:pt x="14" y="42"/>
                          </a:lnTo>
                          <a:lnTo>
                            <a:pt x="18" y="40"/>
                          </a:lnTo>
                          <a:lnTo>
                            <a:pt x="20" y="36"/>
                          </a:lnTo>
                          <a:lnTo>
                            <a:pt x="22" y="33"/>
                          </a:lnTo>
                          <a:lnTo>
                            <a:pt x="23" y="29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2"/>
                          </a:lnTo>
                          <a:lnTo>
                            <a:pt x="18" y="7"/>
                          </a:lnTo>
                          <a:lnTo>
                            <a:pt x="14" y="5"/>
                          </a:lnTo>
                          <a:lnTo>
                            <a:pt x="11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3" name="Rectangle 2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841"/>
                      <a:ext cx="262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4" name="Freeform 2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84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7" y="7"/>
                        </a:cxn>
                        <a:cxn ang="0">
                          <a:pos x="3" y="12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9"/>
                        </a:cxn>
                        <a:cxn ang="0">
                          <a:pos x="1" y="33"/>
                        </a:cxn>
                        <a:cxn ang="0">
                          <a:pos x="3" y="36"/>
                        </a:cxn>
                        <a:cxn ang="0">
                          <a:pos x="7" y="40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7" y="7"/>
                          </a:lnTo>
                          <a:lnTo>
                            <a:pt x="3" y="12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9"/>
                          </a:lnTo>
                          <a:lnTo>
                            <a:pt x="1" y="33"/>
                          </a:lnTo>
                          <a:lnTo>
                            <a:pt x="3" y="36"/>
                          </a:lnTo>
                          <a:lnTo>
                            <a:pt x="7" y="40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5" name="Freeform 2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21" y="1"/>
                        </a:cxn>
                        <a:cxn ang="0">
                          <a:pos x="18" y="2"/>
                        </a:cxn>
                        <a:cxn ang="0">
                          <a:pos x="16" y="3"/>
                        </a:cxn>
                        <a:cxn ang="0">
                          <a:pos x="14" y="5"/>
                        </a:cxn>
                        <a:cxn ang="0">
                          <a:pos x="9" y="12"/>
                        </a:cxn>
                        <a:cxn ang="0">
                          <a:pos x="6" y="19"/>
                        </a:cxn>
                        <a:cxn ang="0">
                          <a:pos x="4" y="28"/>
                        </a:cxn>
                        <a:cxn ang="0">
                          <a:pos x="2" y="37"/>
                        </a:cxn>
                        <a:cxn ang="0">
                          <a:pos x="1" y="48"/>
                        </a:cxn>
                        <a:cxn ang="0">
                          <a:pos x="0" y="59"/>
                        </a:cxn>
                        <a:cxn ang="0">
                          <a:pos x="1" y="70"/>
                        </a:cxn>
                        <a:cxn ang="0">
                          <a:pos x="2" y="80"/>
                        </a:cxn>
                        <a:cxn ang="0">
                          <a:pos x="4" y="90"/>
                        </a:cxn>
                        <a:cxn ang="0">
                          <a:pos x="6" y="99"/>
                        </a:cxn>
                        <a:cxn ang="0">
                          <a:pos x="9" y="107"/>
                        </a:cxn>
                        <a:cxn ang="0">
                          <a:pos x="14" y="112"/>
                        </a:cxn>
                        <a:cxn ang="0">
                          <a:pos x="16" y="114"/>
                        </a:cxn>
                        <a:cxn ang="0">
                          <a:pos x="18" y="116"/>
                        </a:cxn>
                        <a:cxn ang="0">
                          <a:pos x="21" y="117"/>
                        </a:cxn>
                        <a:cxn ang="0">
                          <a:pos x="24" y="11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117">
                          <a:moveTo>
                            <a:pt x="24" y="0"/>
                          </a:moveTo>
                          <a:lnTo>
                            <a:pt x="21" y="1"/>
                          </a:lnTo>
                          <a:lnTo>
                            <a:pt x="18" y="2"/>
                          </a:lnTo>
                          <a:lnTo>
                            <a:pt x="16" y="3"/>
                          </a:lnTo>
                          <a:lnTo>
                            <a:pt x="14" y="5"/>
                          </a:lnTo>
                          <a:lnTo>
                            <a:pt x="9" y="12"/>
                          </a:lnTo>
                          <a:lnTo>
                            <a:pt x="6" y="19"/>
                          </a:lnTo>
                          <a:lnTo>
                            <a:pt x="4" y="28"/>
                          </a:lnTo>
                          <a:lnTo>
                            <a:pt x="2" y="37"/>
                          </a:lnTo>
                          <a:lnTo>
                            <a:pt x="1" y="48"/>
                          </a:lnTo>
                          <a:lnTo>
                            <a:pt x="0" y="59"/>
                          </a:lnTo>
                          <a:lnTo>
                            <a:pt x="1" y="70"/>
                          </a:lnTo>
                          <a:lnTo>
                            <a:pt x="2" y="80"/>
                          </a:lnTo>
                          <a:lnTo>
                            <a:pt x="4" y="90"/>
                          </a:lnTo>
                          <a:lnTo>
                            <a:pt x="6" y="99"/>
                          </a:lnTo>
                          <a:lnTo>
                            <a:pt x="9" y="107"/>
                          </a:lnTo>
                          <a:lnTo>
                            <a:pt x="14" y="112"/>
                          </a:lnTo>
                          <a:lnTo>
                            <a:pt x="16" y="114"/>
                          </a:lnTo>
                          <a:lnTo>
                            <a:pt x="18" y="116"/>
                          </a:lnTo>
                          <a:lnTo>
                            <a:pt x="21" y="117"/>
                          </a:lnTo>
                          <a:lnTo>
                            <a:pt x="24" y="11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6" name="Rectangle 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04"/>
                      <a:ext cx="262" cy="40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7" name="Freeform 2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1904"/>
                      <a:ext cx="8" cy="4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17"/>
                        </a:cxn>
                        <a:cxn ang="0">
                          <a:pos x="3" y="117"/>
                        </a:cxn>
                        <a:cxn ang="0">
                          <a:pos x="6" y="116"/>
                        </a:cxn>
                        <a:cxn ang="0">
                          <a:pos x="8" y="114"/>
                        </a:cxn>
                        <a:cxn ang="0">
                          <a:pos x="11" y="112"/>
                        </a:cxn>
                        <a:cxn ang="0">
                          <a:pos x="14" y="107"/>
                        </a:cxn>
                        <a:cxn ang="0">
                          <a:pos x="17" y="99"/>
                        </a:cxn>
                        <a:cxn ang="0">
                          <a:pos x="20" y="90"/>
                        </a:cxn>
                        <a:cxn ang="0">
                          <a:pos x="22" y="80"/>
                        </a:cxn>
                        <a:cxn ang="0">
                          <a:pos x="23" y="70"/>
                        </a:cxn>
                        <a:cxn ang="0">
                          <a:pos x="23" y="59"/>
                        </a:cxn>
                        <a:cxn ang="0">
                          <a:pos x="23" y="48"/>
                        </a:cxn>
                        <a:cxn ang="0">
                          <a:pos x="22" y="37"/>
                        </a:cxn>
                        <a:cxn ang="0">
                          <a:pos x="20" y="28"/>
                        </a:cxn>
                        <a:cxn ang="0">
                          <a:pos x="17" y="19"/>
                        </a:cxn>
                        <a:cxn ang="0">
                          <a:pos x="14" y="12"/>
                        </a:cxn>
                        <a:cxn ang="0">
                          <a:pos x="11" y="5"/>
                        </a:cxn>
                        <a:cxn ang="0">
                          <a:pos x="8" y="3"/>
                        </a:cxn>
                        <a:cxn ang="0">
                          <a:pos x="6" y="2"/>
                        </a:cxn>
                        <a:cxn ang="0">
                          <a:pos x="3" y="1"/>
                        </a:cxn>
                        <a:cxn ang="0">
                          <a:pos x="0" y="0"/>
                        </a:cxn>
                        <a:cxn ang="0">
                          <a:pos x="0" y="117"/>
                        </a:cxn>
                      </a:cxnLst>
                      <a:rect l="0" t="0" r="r" b="b"/>
                      <a:pathLst>
                        <a:path w="23" h="117">
                          <a:moveTo>
                            <a:pt x="0" y="117"/>
                          </a:moveTo>
                          <a:lnTo>
                            <a:pt x="3" y="117"/>
                          </a:lnTo>
                          <a:lnTo>
                            <a:pt x="6" y="116"/>
                          </a:lnTo>
                          <a:lnTo>
                            <a:pt x="8" y="114"/>
                          </a:lnTo>
                          <a:lnTo>
                            <a:pt x="11" y="112"/>
                          </a:lnTo>
                          <a:lnTo>
                            <a:pt x="14" y="107"/>
                          </a:lnTo>
                          <a:lnTo>
                            <a:pt x="17" y="99"/>
                          </a:lnTo>
                          <a:lnTo>
                            <a:pt x="20" y="90"/>
                          </a:lnTo>
                          <a:lnTo>
                            <a:pt x="22" y="80"/>
                          </a:lnTo>
                          <a:lnTo>
                            <a:pt x="23" y="70"/>
                          </a:lnTo>
                          <a:lnTo>
                            <a:pt x="23" y="59"/>
                          </a:lnTo>
                          <a:lnTo>
                            <a:pt x="23" y="48"/>
                          </a:lnTo>
                          <a:lnTo>
                            <a:pt x="22" y="37"/>
                          </a:lnTo>
                          <a:lnTo>
                            <a:pt x="20" y="28"/>
                          </a:lnTo>
                          <a:lnTo>
                            <a:pt x="17" y="19"/>
                          </a:lnTo>
                          <a:lnTo>
                            <a:pt x="14" y="12"/>
                          </a:lnTo>
                          <a:lnTo>
                            <a:pt x="11" y="5"/>
                          </a:lnTo>
                          <a:lnTo>
                            <a:pt x="8" y="3"/>
                          </a:lnTo>
                          <a:lnTo>
                            <a:pt x="6" y="2"/>
                          </a:lnTo>
                          <a:lnTo>
                            <a:pt x="3" y="1"/>
                          </a:lnTo>
                          <a:lnTo>
                            <a:pt x="0" y="0"/>
                          </a:lnTo>
                          <a:lnTo>
                            <a:pt x="0" y="11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8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32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1"/>
                        </a:cxn>
                        <a:cxn ang="0">
                          <a:pos x="18" y="22"/>
                        </a:cxn>
                        <a:cxn ang="0">
                          <a:pos x="23" y="23"/>
                        </a:cxn>
                        <a:cxn ang="0">
                          <a:pos x="27" y="22"/>
                        </a:cxn>
                        <a:cxn ang="0">
                          <a:pos x="31" y="21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1"/>
                          </a:lnTo>
                          <a:lnTo>
                            <a:pt x="18" y="22"/>
                          </a:lnTo>
                          <a:lnTo>
                            <a:pt x="23" y="23"/>
                          </a:lnTo>
                          <a:lnTo>
                            <a:pt x="27" y="22"/>
                          </a:lnTo>
                          <a:lnTo>
                            <a:pt x="31" y="21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29" name="Rectangle 2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16"/>
                      <a:ext cx="24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0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08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4"/>
                        </a:cxn>
                        <a:cxn ang="0">
                          <a:pos x="45" y="18"/>
                        </a:cxn>
                        <a:cxn ang="0">
                          <a:pos x="44" y="13"/>
                        </a:cxn>
                        <a:cxn ang="0">
                          <a:pos x="42" y="10"/>
                        </a:cxn>
                        <a:cxn ang="0">
                          <a:pos x="39" y="7"/>
                        </a:cxn>
                        <a:cxn ang="0">
                          <a:pos x="34" y="4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4"/>
                        </a:cxn>
                        <a:cxn ang="0">
                          <a:pos x="6" y="7"/>
                        </a:cxn>
                        <a:cxn ang="0">
                          <a:pos x="4" y="10"/>
                        </a:cxn>
                        <a:cxn ang="0">
                          <a:pos x="1" y="13"/>
                        </a:cxn>
                        <a:cxn ang="0">
                          <a:pos x="0" y="18"/>
                        </a:cxn>
                        <a:cxn ang="0">
                          <a:pos x="0" y="24"/>
                        </a:cxn>
                        <a:cxn ang="0">
                          <a:pos x="46" y="24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46" y="24"/>
                          </a:moveTo>
                          <a:lnTo>
                            <a:pt x="45" y="18"/>
                          </a:lnTo>
                          <a:lnTo>
                            <a:pt x="44" y="13"/>
                          </a:lnTo>
                          <a:lnTo>
                            <a:pt x="42" y="10"/>
                          </a:lnTo>
                          <a:lnTo>
                            <a:pt x="39" y="7"/>
                          </a:lnTo>
                          <a:lnTo>
                            <a:pt x="34" y="4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4"/>
                          </a:lnTo>
                          <a:lnTo>
                            <a:pt x="6" y="7"/>
                          </a:lnTo>
                          <a:lnTo>
                            <a:pt x="4" y="10"/>
                          </a:lnTo>
                          <a:lnTo>
                            <a:pt x="1" y="13"/>
                          </a:lnTo>
                          <a:lnTo>
                            <a:pt x="0" y="18"/>
                          </a:lnTo>
                          <a:lnTo>
                            <a:pt x="0" y="24"/>
                          </a:lnTo>
                          <a:lnTo>
                            <a:pt x="46" y="2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1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55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0"/>
                        </a:cxn>
                        <a:cxn ang="0">
                          <a:pos x="4" y="15"/>
                        </a:cxn>
                        <a:cxn ang="0">
                          <a:pos x="6" y="18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8"/>
                        </a:cxn>
                        <a:cxn ang="0">
                          <a:pos x="42" y="15"/>
                        </a:cxn>
                        <a:cxn ang="0">
                          <a:pos x="44" y="10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0"/>
                          </a:lnTo>
                          <a:lnTo>
                            <a:pt x="4" y="15"/>
                          </a:lnTo>
                          <a:lnTo>
                            <a:pt x="6" y="18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8"/>
                          </a:lnTo>
                          <a:lnTo>
                            <a:pt x="42" y="15"/>
                          </a:lnTo>
                          <a:lnTo>
                            <a:pt x="44" y="10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2" name="Rectangle 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70" y="2524"/>
                      <a:ext cx="24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3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70" y="2516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3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3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3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3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4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5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92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6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84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7" name="Freeform 2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76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8" name="Rectangle 2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384" y="1881"/>
                      <a:ext cx="135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39" name="Freeform 2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19" y="1881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5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4"/>
                        </a:cxn>
                        <a:cxn ang="0">
                          <a:pos x="19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5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4"/>
                          </a:lnTo>
                          <a:lnTo>
                            <a:pt x="19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0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68" y="2555"/>
                      <a:ext cx="5617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1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2" name="Rectangle 2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0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3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0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4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5"/>
                        </a:cxn>
                        <a:cxn ang="0">
                          <a:pos x="4" y="8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4" y="8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5" name="Rectangle 2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9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6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9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5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2"/>
                        </a:cxn>
                        <a:cxn ang="0">
                          <a:pos x="19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2" y="22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1" y="5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2"/>
                          </a:lnTo>
                          <a:lnTo>
                            <a:pt x="19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2" y="22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7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833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8"/>
                        </a:cxn>
                        <a:cxn ang="0">
                          <a:pos x="39" y="5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1"/>
                        </a:cxn>
                        <a:cxn ang="0">
                          <a:pos x="10" y="3"/>
                        </a:cxn>
                        <a:cxn ang="0">
                          <a:pos x="6" y="5"/>
                        </a:cxn>
                        <a:cxn ang="0">
                          <a:pos x="4" y="8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8"/>
                          </a:lnTo>
                          <a:lnTo>
                            <a:pt x="39" y="5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3" y="1"/>
                          </a:lnTo>
                          <a:lnTo>
                            <a:pt x="10" y="3"/>
                          </a:lnTo>
                          <a:lnTo>
                            <a:pt x="6" y="5"/>
                          </a:lnTo>
                          <a:lnTo>
                            <a:pt x="4" y="8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8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6" y="1841"/>
                      <a:ext cx="16" cy="7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49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26" y="1912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5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3" y="22"/>
                        </a:cxn>
                        <a:cxn ang="0">
                          <a:pos x="18" y="23"/>
                        </a:cxn>
                        <a:cxn ang="0">
                          <a:pos x="23" y="23"/>
                        </a:cxn>
                        <a:cxn ang="0">
                          <a:pos x="27" y="23"/>
                        </a:cxn>
                        <a:cxn ang="0">
                          <a:pos x="31" y="22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5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0" y="0"/>
                          </a:moveTo>
                          <a:lnTo>
                            <a:pt x="0" y="5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3" y="22"/>
                          </a:lnTo>
                          <a:lnTo>
                            <a:pt x="18" y="23"/>
                          </a:lnTo>
                          <a:lnTo>
                            <a:pt x="23" y="23"/>
                          </a:lnTo>
                          <a:lnTo>
                            <a:pt x="27" y="23"/>
                          </a:lnTo>
                          <a:lnTo>
                            <a:pt x="31" y="22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5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0" name="Freeform 2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1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4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2" name="Freeform 3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3" name="Freeform 3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4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5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6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1" y="11"/>
                        </a:cxn>
                        <a:cxn ang="0">
                          <a:pos x="4" y="14"/>
                        </a:cxn>
                        <a:cxn ang="0">
                          <a:pos x="6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1" y="11"/>
                          </a:lnTo>
                          <a:lnTo>
                            <a:pt x="4" y="14"/>
                          </a:lnTo>
                          <a:lnTo>
                            <a:pt x="6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7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7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8" name="Freeform 3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7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6" y="6"/>
                        </a:cxn>
                        <a:cxn ang="0">
                          <a:pos x="4" y="9"/>
                        </a:cxn>
                        <a:cxn ang="0">
                          <a:pos x="1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6" y="6"/>
                          </a:lnTo>
                          <a:lnTo>
                            <a:pt x="4" y="9"/>
                          </a:lnTo>
                          <a:lnTo>
                            <a:pt x="1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59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9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7"/>
                        </a:cxn>
                        <a:cxn ang="0">
                          <a:pos x="10" y="45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4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5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7"/>
                          </a:lnTo>
                          <a:lnTo>
                            <a:pt x="10" y="45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4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5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0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76" y="2286"/>
                      <a:ext cx="2753" cy="24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1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68" y="2286"/>
                      <a:ext cx="8" cy="24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10" y="5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4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3" y="45"/>
                        </a:cxn>
                        <a:cxn ang="0">
                          <a:pos x="18" y="47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10" y="5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4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3" y="45"/>
                          </a:lnTo>
                          <a:lnTo>
                            <a:pt x="18" y="47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2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3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1976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4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5" name="Freeform 3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6" name="Rectangle 3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526" y="2452"/>
                      <a:ext cx="119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7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4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8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69" name="Rectangle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2452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0" name="Freeform 3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1" name="Freeform 3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2" name="Rectangle 3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04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3" name="Freeform 3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21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4" name="Freeform 3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61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5" name="Rectangle 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75" y="1976"/>
                      <a:ext cx="23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6" name="Freeform 3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67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5" y="38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5" y="38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7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2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2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8" name="Rectangle 3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566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79" name="Freeform 3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566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2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2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0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1" name="Rectangle 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2452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2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10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10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10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10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3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4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63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5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63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6" name="Freeform 3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4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4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7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415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8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415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4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4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89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0" y="20"/>
                        </a:cxn>
                        <a:cxn ang="0">
                          <a:pos x="14" y="23"/>
                        </a:cxn>
                        <a:cxn ang="0">
                          <a:pos x="18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1" y="23"/>
                        </a:cxn>
                        <a:cxn ang="0">
                          <a:pos x="35" y="20"/>
                        </a:cxn>
                        <a:cxn ang="0">
                          <a:pos x="38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5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0" y="20"/>
                          </a:lnTo>
                          <a:lnTo>
                            <a:pt x="14" y="23"/>
                          </a:lnTo>
                          <a:lnTo>
                            <a:pt x="18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1" y="23"/>
                          </a:lnTo>
                          <a:lnTo>
                            <a:pt x="35" y="20"/>
                          </a:lnTo>
                          <a:lnTo>
                            <a:pt x="38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5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0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31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1" name="Freeform 3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1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5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8" y="6"/>
                        </a:cxn>
                        <a:cxn ang="0">
                          <a:pos x="35" y="3"/>
                        </a:cxn>
                        <a:cxn ang="0">
                          <a:pos x="31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1"/>
                        </a:cxn>
                        <a:cxn ang="0">
                          <a:pos x="10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5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8" y="6"/>
                          </a:lnTo>
                          <a:lnTo>
                            <a:pt x="35" y="3"/>
                          </a:lnTo>
                          <a:lnTo>
                            <a:pt x="31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8" y="0"/>
                          </a:lnTo>
                          <a:lnTo>
                            <a:pt x="14" y="1"/>
                          </a:lnTo>
                          <a:lnTo>
                            <a:pt x="10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2" name="Freeform 3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8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8" y="24"/>
                        </a:cxn>
                        <a:cxn ang="0">
                          <a:pos x="32" y="23"/>
                        </a:cxn>
                        <a:cxn ang="0">
                          <a:pos x="35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7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" h="24">
                          <a:moveTo>
                            <a:pt x="0" y="0"/>
                          </a:moveTo>
                          <a:lnTo>
                            <a:pt x="0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8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8" y="24"/>
                          </a:lnTo>
                          <a:lnTo>
                            <a:pt x="32" y="23"/>
                          </a:lnTo>
                          <a:lnTo>
                            <a:pt x="35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7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3" name="Rectangle 3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272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4" name="Freeform 3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272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7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5" y="3"/>
                        </a:cxn>
                        <a:cxn ang="0">
                          <a:pos x="32" y="1"/>
                        </a:cxn>
                        <a:cxn ang="0">
                          <a:pos x="28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8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0" y="17"/>
                        </a:cxn>
                        <a:cxn ang="0">
                          <a:pos x="0" y="23"/>
                        </a:cxn>
                        <a:cxn ang="0">
                          <a:pos x="47" y="23"/>
                        </a:cxn>
                      </a:cxnLst>
                      <a:rect l="0" t="0" r="r" b="b"/>
                      <a:pathLst>
                        <a:path w="47" h="23">
                          <a:moveTo>
                            <a:pt x="47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5" y="3"/>
                          </a:lnTo>
                          <a:lnTo>
                            <a:pt x="32" y="1"/>
                          </a:lnTo>
                          <a:lnTo>
                            <a:pt x="28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8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0" y="17"/>
                          </a:lnTo>
                          <a:lnTo>
                            <a:pt x="0" y="23"/>
                          </a:lnTo>
                          <a:lnTo>
                            <a:pt x="47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5" name="Freeform 3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2460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6"/>
                        </a:cxn>
                        <a:cxn ang="0">
                          <a:pos x="2" y="11"/>
                        </a:cxn>
                        <a:cxn ang="0">
                          <a:pos x="4" y="14"/>
                        </a:cxn>
                        <a:cxn ang="0">
                          <a:pos x="7" y="17"/>
                        </a:cxn>
                        <a:cxn ang="0">
                          <a:pos x="11" y="20"/>
                        </a:cxn>
                        <a:cxn ang="0">
                          <a:pos x="15" y="23"/>
                        </a:cxn>
                        <a:cxn ang="0">
                          <a:pos x="19" y="24"/>
                        </a:cxn>
                        <a:cxn ang="0">
                          <a:pos x="23" y="24"/>
                        </a:cxn>
                        <a:cxn ang="0">
                          <a:pos x="27" y="24"/>
                        </a:cxn>
                        <a:cxn ang="0">
                          <a:pos x="32" y="23"/>
                        </a:cxn>
                        <a:cxn ang="0">
                          <a:pos x="36" y="20"/>
                        </a:cxn>
                        <a:cxn ang="0">
                          <a:pos x="39" y="17"/>
                        </a:cxn>
                        <a:cxn ang="0">
                          <a:pos x="42" y="14"/>
                        </a:cxn>
                        <a:cxn ang="0">
                          <a:pos x="44" y="11"/>
                        </a:cxn>
                        <a:cxn ang="0">
                          <a:pos x="46" y="6"/>
                        </a:cxn>
                        <a:cxn ang="0">
                          <a:pos x="46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24">
                          <a:moveTo>
                            <a:pt x="0" y="0"/>
                          </a:moveTo>
                          <a:lnTo>
                            <a:pt x="1" y="6"/>
                          </a:lnTo>
                          <a:lnTo>
                            <a:pt x="2" y="11"/>
                          </a:lnTo>
                          <a:lnTo>
                            <a:pt x="4" y="14"/>
                          </a:lnTo>
                          <a:lnTo>
                            <a:pt x="7" y="17"/>
                          </a:lnTo>
                          <a:lnTo>
                            <a:pt x="11" y="20"/>
                          </a:lnTo>
                          <a:lnTo>
                            <a:pt x="15" y="23"/>
                          </a:lnTo>
                          <a:lnTo>
                            <a:pt x="19" y="24"/>
                          </a:lnTo>
                          <a:lnTo>
                            <a:pt x="23" y="24"/>
                          </a:lnTo>
                          <a:lnTo>
                            <a:pt x="27" y="24"/>
                          </a:lnTo>
                          <a:lnTo>
                            <a:pt x="32" y="23"/>
                          </a:lnTo>
                          <a:lnTo>
                            <a:pt x="36" y="20"/>
                          </a:lnTo>
                          <a:lnTo>
                            <a:pt x="39" y="17"/>
                          </a:lnTo>
                          <a:lnTo>
                            <a:pt x="42" y="14"/>
                          </a:lnTo>
                          <a:lnTo>
                            <a:pt x="44" y="11"/>
                          </a:lnTo>
                          <a:lnTo>
                            <a:pt x="46" y="6"/>
                          </a:lnTo>
                          <a:lnTo>
                            <a:pt x="46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6" name="Rectangle 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1" y="1984"/>
                      <a:ext cx="16" cy="47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7" name="Freeform 3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1" y="1976"/>
                      <a:ext cx="16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46" y="23"/>
                        </a:cxn>
                        <a:cxn ang="0">
                          <a:pos x="46" y="17"/>
                        </a:cxn>
                        <a:cxn ang="0">
                          <a:pos x="44" y="12"/>
                        </a:cxn>
                        <a:cxn ang="0">
                          <a:pos x="42" y="9"/>
                        </a:cxn>
                        <a:cxn ang="0">
                          <a:pos x="39" y="6"/>
                        </a:cxn>
                        <a:cxn ang="0">
                          <a:pos x="36" y="3"/>
                        </a:cxn>
                        <a:cxn ang="0">
                          <a:pos x="32" y="1"/>
                        </a:cxn>
                        <a:cxn ang="0">
                          <a:pos x="27" y="0"/>
                        </a:cxn>
                        <a:cxn ang="0">
                          <a:pos x="23" y="0"/>
                        </a:cxn>
                        <a:cxn ang="0">
                          <a:pos x="19" y="0"/>
                        </a:cxn>
                        <a:cxn ang="0">
                          <a:pos x="15" y="1"/>
                        </a:cxn>
                        <a:cxn ang="0">
                          <a:pos x="11" y="3"/>
                        </a:cxn>
                        <a:cxn ang="0">
                          <a:pos x="7" y="6"/>
                        </a:cxn>
                        <a:cxn ang="0">
                          <a:pos x="4" y="9"/>
                        </a:cxn>
                        <a:cxn ang="0">
                          <a:pos x="2" y="12"/>
                        </a:cxn>
                        <a:cxn ang="0">
                          <a:pos x="1" y="17"/>
                        </a:cxn>
                        <a:cxn ang="0">
                          <a:pos x="0" y="23"/>
                        </a:cxn>
                        <a:cxn ang="0">
                          <a:pos x="46" y="23"/>
                        </a:cxn>
                      </a:cxnLst>
                      <a:rect l="0" t="0" r="r" b="b"/>
                      <a:pathLst>
                        <a:path w="46" h="23">
                          <a:moveTo>
                            <a:pt x="46" y="23"/>
                          </a:moveTo>
                          <a:lnTo>
                            <a:pt x="46" y="17"/>
                          </a:lnTo>
                          <a:lnTo>
                            <a:pt x="44" y="12"/>
                          </a:lnTo>
                          <a:lnTo>
                            <a:pt x="42" y="9"/>
                          </a:lnTo>
                          <a:lnTo>
                            <a:pt x="39" y="6"/>
                          </a:lnTo>
                          <a:lnTo>
                            <a:pt x="36" y="3"/>
                          </a:lnTo>
                          <a:lnTo>
                            <a:pt x="32" y="1"/>
                          </a:lnTo>
                          <a:lnTo>
                            <a:pt x="27" y="0"/>
                          </a:lnTo>
                          <a:lnTo>
                            <a:pt x="23" y="0"/>
                          </a:lnTo>
                          <a:lnTo>
                            <a:pt x="19" y="0"/>
                          </a:lnTo>
                          <a:lnTo>
                            <a:pt x="15" y="1"/>
                          </a:lnTo>
                          <a:lnTo>
                            <a:pt x="11" y="3"/>
                          </a:lnTo>
                          <a:lnTo>
                            <a:pt x="7" y="6"/>
                          </a:lnTo>
                          <a:lnTo>
                            <a:pt x="4" y="9"/>
                          </a:lnTo>
                          <a:lnTo>
                            <a:pt x="2" y="12"/>
                          </a:lnTo>
                          <a:lnTo>
                            <a:pt x="1" y="17"/>
                          </a:lnTo>
                          <a:lnTo>
                            <a:pt x="0" y="23"/>
                          </a:lnTo>
                          <a:lnTo>
                            <a:pt x="46" y="23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8" name="Freeform 3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299" name="Rectangle 3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0" name="Freeform 3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7" y="39"/>
                        </a:cxn>
                        <a:cxn ang="0">
                          <a:pos x="19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4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19" y="11"/>
                        </a:cxn>
                        <a:cxn ang="0">
                          <a:pos x="17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7" y="39"/>
                          </a:lnTo>
                          <a:lnTo>
                            <a:pt x="19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4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19" y="11"/>
                          </a:lnTo>
                          <a:lnTo>
                            <a:pt x="17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1" name="Freeform 3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2" name="Rectangle 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3" name="Freeform 3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5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4" name="Freeform 3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9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5" name="Rectangle 3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26" y="1976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6" name="Freeform 3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1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4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4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4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4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7" name="Freeform 3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2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8" name="Rectangle 3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9" y="1976"/>
                      <a:ext cx="246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09" name="Freeform 3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0" name="Freeform 3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375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5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0"/>
                        </a:cxn>
                        <a:cxn ang="0">
                          <a:pos x="17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5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0"/>
                          </a:lnTo>
                          <a:lnTo>
                            <a:pt x="17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1" name="Rectangle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77" y="1904"/>
                      <a:ext cx="198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2" name="Freeform 3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69" y="1904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5" y="7"/>
                        </a:cxn>
                        <a:cxn ang="0">
                          <a:pos x="3" y="10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5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5" y="7"/>
                          </a:lnTo>
                          <a:lnTo>
                            <a:pt x="3" y="10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5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3" name="Freeform 3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293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8" y="22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4"/>
                        </a:cxn>
                        <a:cxn ang="0">
                          <a:pos x="31" y="36"/>
                        </a:cxn>
                        <a:cxn ang="0">
                          <a:pos x="37" y="36"/>
                        </a:cxn>
                        <a:cxn ang="0">
                          <a:pos x="45" y="36"/>
                        </a:cxn>
                        <a:cxn ang="0">
                          <a:pos x="51" y="34"/>
                        </a:cxn>
                        <a:cxn ang="0">
                          <a:pos x="57" y="32"/>
                        </a:cxn>
                        <a:cxn ang="0">
                          <a:pos x="62" y="28"/>
                        </a:cxn>
                        <a:cxn ang="0">
                          <a:pos x="68" y="22"/>
                        </a:cxn>
                        <a:cxn ang="0">
                          <a:pos x="71" y="16"/>
                        </a:cxn>
                        <a:cxn ang="0">
                          <a:pos x="73" y="9"/>
                        </a:cxn>
                        <a:cxn ang="0">
                          <a:pos x="74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4" h="36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8" y="22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4"/>
                          </a:lnTo>
                          <a:lnTo>
                            <a:pt x="31" y="36"/>
                          </a:lnTo>
                          <a:lnTo>
                            <a:pt x="37" y="36"/>
                          </a:lnTo>
                          <a:lnTo>
                            <a:pt x="45" y="36"/>
                          </a:lnTo>
                          <a:lnTo>
                            <a:pt x="51" y="34"/>
                          </a:lnTo>
                          <a:lnTo>
                            <a:pt x="57" y="32"/>
                          </a:lnTo>
                          <a:lnTo>
                            <a:pt x="62" y="28"/>
                          </a:lnTo>
                          <a:lnTo>
                            <a:pt x="68" y="22"/>
                          </a:lnTo>
                          <a:lnTo>
                            <a:pt x="71" y="16"/>
                          </a:lnTo>
                          <a:lnTo>
                            <a:pt x="73" y="9"/>
                          </a:lnTo>
                          <a:lnTo>
                            <a:pt x="74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4" name="Rectangl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1952"/>
                      <a:ext cx="24" cy="341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5" name="Freeform 3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1936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74" y="37"/>
                        </a:cxn>
                        <a:cxn ang="0">
                          <a:pos x="73" y="29"/>
                        </a:cxn>
                        <a:cxn ang="0">
                          <a:pos x="71" y="21"/>
                        </a:cxn>
                        <a:cxn ang="0">
                          <a:pos x="68" y="15"/>
                        </a:cxn>
                        <a:cxn ang="0">
                          <a:pos x="62" y="10"/>
                        </a:cxn>
                        <a:cxn ang="0">
                          <a:pos x="57" y="6"/>
                        </a:cxn>
                        <a:cxn ang="0">
                          <a:pos x="51" y="3"/>
                        </a:cxn>
                        <a:cxn ang="0">
                          <a:pos x="45" y="1"/>
                        </a:cxn>
                        <a:cxn ang="0">
                          <a:pos x="37" y="0"/>
                        </a:cxn>
                        <a:cxn ang="0">
                          <a:pos x="31" y="1"/>
                        </a:cxn>
                        <a:cxn ang="0">
                          <a:pos x="23" y="3"/>
                        </a:cxn>
                        <a:cxn ang="0">
                          <a:pos x="17" y="6"/>
                        </a:cxn>
                        <a:cxn ang="0">
                          <a:pos x="12" y="10"/>
                        </a:cxn>
                        <a:cxn ang="0">
                          <a:pos x="8" y="15"/>
                        </a:cxn>
                        <a:cxn ang="0">
                          <a:pos x="3" y="21"/>
                        </a:cxn>
                        <a:cxn ang="0">
                          <a:pos x="1" y="29"/>
                        </a:cxn>
                        <a:cxn ang="0">
                          <a:pos x="0" y="37"/>
                        </a:cxn>
                        <a:cxn ang="0">
                          <a:pos x="74" y="37"/>
                        </a:cxn>
                      </a:cxnLst>
                      <a:rect l="0" t="0" r="r" b="b"/>
                      <a:pathLst>
                        <a:path w="74" h="37">
                          <a:moveTo>
                            <a:pt x="74" y="37"/>
                          </a:moveTo>
                          <a:lnTo>
                            <a:pt x="73" y="29"/>
                          </a:lnTo>
                          <a:lnTo>
                            <a:pt x="71" y="21"/>
                          </a:lnTo>
                          <a:lnTo>
                            <a:pt x="68" y="15"/>
                          </a:lnTo>
                          <a:lnTo>
                            <a:pt x="62" y="10"/>
                          </a:lnTo>
                          <a:lnTo>
                            <a:pt x="57" y="6"/>
                          </a:lnTo>
                          <a:lnTo>
                            <a:pt x="51" y="3"/>
                          </a:lnTo>
                          <a:lnTo>
                            <a:pt x="45" y="1"/>
                          </a:lnTo>
                          <a:lnTo>
                            <a:pt x="37" y="0"/>
                          </a:lnTo>
                          <a:lnTo>
                            <a:pt x="31" y="1"/>
                          </a:lnTo>
                          <a:lnTo>
                            <a:pt x="23" y="3"/>
                          </a:lnTo>
                          <a:lnTo>
                            <a:pt x="17" y="6"/>
                          </a:lnTo>
                          <a:lnTo>
                            <a:pt x="12" y="10"/>
                          </a:lnTo>
                          <a:lnTo>
                            <a:pt x="8" y="15"/>
                          </a:lnTo>
                          <a:lnTo>
                            <a:pt x="3" y="21"/>
                          </a:lnTo>
                          <a:lnTo>
                            <a:pt x="1" y="29"/>
                          </a:lnTo>
                          <a:lnTo>
                            <a:pt x="0" y="37"/>
                          </a:lnTo>
                          <a:lnTo>
                            <a:pt x="74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6" name="Freeform 3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460"/>
                      <a:ext cx="24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9"/>
                        </a:cxn>
                        <a:cxn ang="0">
                          <a:pos x="3" y="16"/>
                        </a:cxn>
                        <a:cxn ang="0">
                          <a:pos x="7" y="23"/>
                        </a:cxn>
                        <a:cxn ang="0">
                          <a:pos x="12" y="28"/>
                        </a:cxn>
                        <a:cxn ang="0">
                          <a:pos x="17" y="32"/>
                        </a:cxn>
                        <a:cxn ang="0">
                          <a:pos x="23" y="35"/>
                        </a:cxn>
                        <a:cxn ang="0">
                          <a:pos x="29" y="36"/>
                        </a:cxn>
                        <a:cxn ang="0">
                          <a:pos x="37" y="37"/>
                        </a:cxn>
                        <a:cxn ang="0">
                          <a:pos x="43" y="36"/>
                        </a:cxn>
                        <a:cxn ang="0">
                          <a:pos x="49" y="35"/>
                        </a:cxn>
                        <a:cxn ang="0">
                          <a:pos x="56" y="32"/>
                        </a:cxn>
                        <a:cxn ang="0">
                          <a:pos x="61" y="28"/>
                        </a:cxn>
                        <a:cxn ang="0">
                          <a:pos x="66" y="23"/>
                        </a:cxn>
                        <a:cxn ang="0">
                          <a:pos x="69" y="16"/>
                        </a:cxn>
                        <a:cxn ang="0">
                          <a:pos x="72" y="9"/>
                        </a:cxn>
                        <a:cxn ang="0">
                          <a:pos x="73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0" y="0"/>
                          </a:moveTo>
                          <a:lnTo>
                            <a:pt x="1" y="9"/>
                          </a:lnTo>
                          <a:lnTo>
                            <a:pt x="3" y="16"/>
                          </a:lnTo>
                          <a:lnTo>
                            <a:pt x="7" y="23"/>
                          </a:lnTo>
                          <a:lnTo>
                            <a:pt x="12" y="28"/>
                          </a:lnTo>
                          <a:lnTo>
                            <a:pt x="17" y="32"/>
                          </a:lnTo>
                          <a:lnTo>
                            <a:pt x="23" y="35"/>
                          </a:lnTo>
                          <a:lnTo>
                            <a:pt x="29" y="36"/>
                          </a:lnTo>
                          <a:lnTo>
                            <a:pt x="37" y="37"/>
                          </a:lnTo>
                          <a:lnTo>
                            <a:pt x="43" y="36"/>
                          </a:lnTo>
                          <a:lnTo>
                            <a:pt x="49" y="35"/>
                          </a:lnTo>
                          <a:lnTo>
                            <a:pt x="56" y="32"/>
                          </a:lnTo>
                          <a:lnTo>
                            <a:pt x="61" y="28"/>
                          </a:lnTo>
                          <a:lnTo>
                            <a:pt x="66" y="23"/>
                          </a:lnTo>
                          <a:lnTo>
                            <a:pt x="69" y="16"/>
                          </a:lnTo>
                          <a:lnTo>
                            <a:pt x="72" y="9"/>
                          </a:lnTo>
                          <a:lnTo>
                            <a:pt x="73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7" name="Rectangl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3" y="2317"/>
                      <a:ext cx="24" cy="14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8" name="Freeform 3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113" y="2309"/>
                      <a:ext cx="24" cy="8"/>
                    </a:xfrm>
                    <a:custGeom>
                      <a:avLst/>
                      <a:gdLst/>
                      <a:ahLst/>
                      <a:cxnLst>
                        <a:cxn ang="0">
                          <a:pos x="73" y="37"/>
                        </a:cxn>
                        <a:cxn ang="0">
                          <a:pos x="72" y="28"/>
                        </a:cxn>
                        <a:cxn ang="0">
                          <a:pos x="69" y="20"/>
                        </a:cxn>
                        <a:cxn ang="0">
                          <a:pos x="66" y="14"/>
                        </a:cxn>
                        <a:cxn ang="0">
                          <a:pos x="61" y="9"/>
                        </a:cxn>
                        <a:cxn ang="0">
                          <a:pos x="56" y="5"/>
                        </a:cxn>
                        <a:cxn ang="0">
                          <a:pos x="49" y="2"/>
                        </a:cxn>
                        <a:cxn ang="0">
                          <a:pos x="43" y="0"/>
                        </a:cxn>
                        <a:cxn ang="0">
                          <a:pos x="37" y="0"/>
                        </a:cxn>
                        <a:cxn ang="0">
                          <a:pos x="29" y="0"/>
                        </a:cxn>
                        <a:cxn ang="0">
                          <a:pos x="23" y="2"/>
                        </a:cxn>
                        <a:cxn ang="0">
                          <a:pos x="17" y="5"/>
                        </a:cxn>
                        <a:cxn ang="0">
                          <a:pos x="12" y="9"/>
                        </a:cxn>
                        <a:cxn ang="0">
                          <a:pos x="7" y="14"/>
                        </a:cxn>
                        <a:cxn ang="0">
                          <a:pos x="3" y="20"/>
                        </a:cxn>
                        <a:cxn ang="0">
                          <a:pos x="1" y="28"/>
                        </a:cxn>
                        <a:cxn ang="0">
                          <a:pos x="0" y="37"/>
                        </a:cxn>
                        <a:cxn ang="0">
                          <a:pos x="73" y="37"/>
                        </a:cxn>
                      </a:cxnLst>
                      <a:rect l="0" t="0" r="r" b="b"/>
                      <a:pathLst>
                        <a:path w="73" h="37">
                          <a:moveTo>
                            <a:pt x="73" y="37"/>
                          </a:moveTo>
                          <a:lnTo>
                            <a:pt x="72" y="28"/>
                          </a:lnTo>
                          <a:lnTo>
                            <a:pt x="69" y="20"/>
                          </a:lnTo>
                          <a:lnTo>
                            <a:pt x="66" y="14"/>
                          </a:lnTo>
                          <a:lnTo>
                            <a:pt x="61" y="9"/>
                          </a:lnTo>
                          <a:lnTo>
                            <a:pt x="56" y="5"/>
                          </a:lnTo>
                          <a:lnTo>
                            <a:pt x="49" y="2"/>
                          </a:lnTo>
                          <a:lnTo>
                            <a:pt x="43" y="0"/>
                          </a:lnTo>
                          <a:lnTo>
                            <a:pt x="37" y="0"/>
                          </a:lnTo>
                          <a:lnTo>
                            <a:pt x="29" y="0"/>
                          </a:lnTo>
                          <a:lnTo>
                            <a:pt x="23" y="2"/>
                          </a:lnTo>
                          <a:lnTo>
                            <a:pt x="17" y="5"/>
                          </a:lnTo>
                          <a:lnTo>
                            <a:pt x="12" y="9"/>
                          </a:lnTo>
                          <a:lnTo>
                            <a:pt x="7" y="14"/>
                          </a:lnTo>
                          <a:lnTo>
                            <a:pt x="3" y="20"/>
                          </a:lnTo>
                          <a:lnTo>
                            <a:pt x="1" y="28"/>
                          </a:lnTo>
                          <a:lnTo>
                            <a:pt x="0" y="37"/>
                          </a:lnTo>
                          <a:lnTo>
                            <a:pt x="73" y="3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19" name="Freeform 3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6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0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77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1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2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3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4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5" name="Freeform 3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3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6" name="Rectangle 3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64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7" name="Freeform 3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7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8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9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27" y="46"/>
                        </a:cxn>
                        <a:cxn ang="0">
                          <a:pos x="51" y="44"/>
                        </a:cxn>
                        <a:cxn ang="0">
                          <a:pos x="71" y="42"/>
                        </a:cxn>
                        <a:cxn ang="0">
                          <a:pos x="86" y="38"/>
                        </a:cxn>
                        <a:cxn ang="0">
                          <a:pos x="99" y="35"/>
                        </a:cxn>
                        <a:cxn ang="0">
                          <a:pos x="108" y="31"/>
                        </a:cxn>
                        <a:cxn ang="0">
                          <a:pos x="112" y="29"/>
                        </a:cxn>
                        <a:cxn ang="0">
                          <a:pos x="114" y="27"/>
                        </a:cxn>
                        <a:cxn ang="0">
                          <a:pos x="116" y="25"/>
                        </a:cxn>
                        <a:cxn ang="0">
                          <a:pos x="116" y="23"/>
                        </a:cxn>
                        <a:cxn ang="0">
                          <a:pos x="116" y="21"/>
                        </a:cxn>
                        <a:cxn ang="0">
                          <a:pos x="114" y="18"/>
                        </a:cxn>
                        <a:cxn ang="0">
                          <a:pos x="112" y="16"/>
                        </a:cxn>
                        <a:cxn ang="0">
                          <a:pos x="108" y="14"/>
                        </a:cxn>
                        <a:cxn ang="0">
                          <a:pos x="99" y="10"/>
                        </a:cxn>
                        <a:cxn ang="0">
                          <a:pos x="86" y="7"/>
                        </a:cxn>
                        <a:cxn ang="0">
                          <a:pos x="71" y="4"/>
                        </a:cxn>
                        <a:cxn ang="0">
                          <a:pos x="51" y="2"/>
                        </a:cxn>
                        <a:cxn ang="0">
                          <a:pos x="27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0" y="46"/>
                          </a:moveTo>
                          <a:lnTo>
                            <a:pt x="27" y="46"/>
                          </a:lnTo>
                          <a:lnTo>
                            <a:pt x="51" y="44"/>
                          </a:lnTo>
                          <a:lnTo>
                            <a:pt x="71" y="42"/>
                          </a:lnTo>
                          <a:lnTo>
                            <a:pt x="86" y="38"/>
                          </a:lnTo>
                          <a:lnTo>
                            <a:pt x="99" y="35"/>
                          </a:lnTo>
                          <a:lnTo>
                            <a:pt x="108" y="31"/>
                          </a:lnTo>
                          <a:lnTo>
                            <a:pt x="112" y="29"/>
                          </a:lnTo>
                          <a:lnTo>
                            <a:pt x="114" y="27"/>
                          </a:lnTo>
                          <a:lnTo>
                            <a:pt x="116" y="25"/>
                          </a:lnTo>
                          <a:lnTo>
                            <a:pt x="116" y="23"/>
                          </a:lnTo>
                          <a:lnTo>
                            <a:pt x="116" y="21"/>
                          </a:lnTo>
                          <a:lnTo>
                            <a:pt x="114" y="18"/>
                          </a:lnTo>
                          <a:lnTo>
                            <a:pt x="112" y="16"/>
                          </a:lnTo>
                          <a:lnTo>
                            <a:pt x="108" y="14"/>
                          </a:lnTo>
                          <a:lnTo>
                            <a:pt x="99" y="10"/>
                          </a:lnTo>
                          <a:lnTo>
                            <a:pt x="86" y="7"/>
                          </a:lnTo>
                          <a:lnTo>
                            <a:pt x="71" y="4"/>
                          </a:lnTo>
                          <a:lnTo>
                            <a:pt x="51" y="2"/>
                          </a:lnTo>
                          <a:lnTo>
                            <a:pt x="27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29" name="Rectangle 3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1976"/>
                      <a:ext cx="6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0" name="Freeform 3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3" y="1976"/>
                      <a:ext cx="4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0"/>
                        </a:cxn>
                        <a:cxn ang="0">
                          <a:pos x="89" y="1"/>
                        </a:cxn>
                        <a:cxn ang="0">
                          <a:pos x="66" y="2"/>
                        </a:cxn>
                        <a:cxn ang="0">
                          <a:pos x="46" y="4"/>
                        </a:cxn>
                        <a:cxn ang="0">
                          <a:pos x="29" y="7"/>
                        </a:cxn>
                        <a:cxn ang="0">
                          <a:pos x="16" y="10"/>
                        </a:cxn>
                        <a:cxn ang="0">
                          <a:pos x="8" y="14"/>
                        </a:cxn>
                        <a:cxn ang="0">
                          <a:pos x="5" y="16"/>
                        </a:cxn>
                        <a:cxn ang="0">
                          <a:pos x="2" y="18"/>
                        </a:cxn>
                        <a:cxn ang="0">
                          <a:pos x="0" y="21"/>
                        </a:cxn>
                        <a:cxn ang="0">
                          <a:pos x="0" y="23"/>
                        </a:cxn>
                        <a:cxn ang="0">
                          <a:pos x="0" y="25"/>
                        </a:cxn>
                        <a:cxn ang="0">
                          <a:pos x="2" y="27"/>
                        </a:cxn>
                        <a:cxn ang="0">
                          <a:pos x="5" y="29"/>
                        </a:cxn>
                        <a:cxn ang="0">
                          <a:pos x="8" y="31"/>
                        </a:cxn>
                        <a:cxn ang="0">
                          <a:pos x="16" y="35"/>
                        </a:cxn>
                        <a:cxn ang="0">
                          <a:pos x="29" y="38"/>
                        </a:cxn>
                        <a:cxn ang="0">
                          <a:pos x="46" y="42"/>
                        </a:cxn>
                        <a:cxn ang="0">
                          <a:pos x="66" y="44"/>
                        </a:cxn>
                        <a:cxn ang="0">
                          <a:pos x="89" y="46"/>
                        </a:cxn>
                        <a:cxn ang="0">
                          <a:pos x="116" y="46"/>
                        </a:cxn>
                        <a:cxn ang="0">
                          <a:pos x="116" y="0"/>
                        </a:cxn>
                      </a:cxnLst>
                      <a:rect l="0" t="0" r="r" b="b"/>
                      <a:pathLst>
                        <a:path w="116" h="46">
                          <a:moveTo>
                            <a:pt x="116" y="0"/>
                          </a:moveTo>
                          <a:lnTo>
                            <a:pt x="89" y="1"/>
                          </a:lnTo>
                          <a:lnTo>
                            <a:pt x="66" y="2"/>
                          </a:lnTo>
                          <a:lnTo>
                            <a:pt x="46" y="4"/>
                          </a:lnTo>
                          <a:lnTo>
                            <a:pt x="29" y="7"/>
                          </a:lnTo>
                          <a:lnTo>
                            <a:pt x="16" y="10"/>
                          </a:lnTo>
                          <a:lnTo>
                            <a:pt x="8" y="14"/>
                          </a:lnTo>
                          <a:lnTo>
                            <a:pt x="5" y="16"/>
                          </a:lnTo>
                          <a:lnTo>
                            <a:pt x="2" y="18"/>
                          </a:lnTo>
                          <a:lnTo>
                            <a:pt x="0" y="21"/>
                          </a:lnTo>
                          <a:lnTo>
                            <a:pt x="0" y="23"/>
                          </a:lnTo>
                          <a:lnTo>
                            <a:pt x="0" y="25"/>
                          </a:lnTo>
                          <a:lnTo>
                            <a:pt x="2" y="27"/>
                          </a:lnTo>
                          <a:lnTo>
                            <a:pt x="5" y="29"/>
                          </a:lnTo>
                          <a:lnTo>
                            <a:pt x="8" y="31"/>
                          </a:lnTo>
                          <a:lnTo>
                            <a:pt x="16" y="35"/>
                          </a:lnTo>
                          <a:lnTo>
                            <a:pt x="29" y="38"/>
                          </a:lnTo>
                          <a:lnTo>
                            <a:pt x="46" y="42"/>
                          </a:lnTo>
                          <a:lnTo>
                            <a:pt x="66" y="44"/>
                          </a:lnTo>
                          <a:lnTo>
                            <a:pt x="89" y="46"/>
                          </a:lnTo>
                          <a:lnTo>
                            <a:pt x="116" y="46"/>
                          </a:lnTo>
                          <a:lnTo>
                            <a:pt x="116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1" name="Freeform 3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502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6" y="46"/>
                        </a:cxn>
                        <a:cxn ang="0">
                          <a:pos x="11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1" y="2"/>
                        </a:cxn>
                        <a:cxn ang="0">
                          <a:pos x="6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6" y="46"/>
                          </a:lnTo>
                          <a:lnTo>
                            <a:pt x="11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1" y="2"/>
                          </a:lnTo>
                          <a:lnTo>
                            <a:pt x="6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2" name="Rectangle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899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3" name="Freeform 3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891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1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8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8" y="1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8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4" name="Freeform 3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5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5" name="Rectangle 3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62" y="2452"/>
                      <a:ext cx="103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6" name="Freeform 3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6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6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7" name="Freeform 38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65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6" y="38"/>
                        </a:cxn>
                        <a:cxn ang="0">
                          <a:pos x="20" y="35"/>
                        </a:cxn>
                        <a:cxn ang="0">
                          <a:pos x="21" y="31"/>
                        </a:cxn>
                        <a:cxn ang="0">
                          <a:pos x="22" y="27"/>
                        </a:cxn>
                        <a:cxn ang="0">
                          <a:pos x="23" y="23"/>
                        </a:cxn>
                        <a:cxn ang="0">
                          <a:pos x="22" y="18"/>
                        </a:cxn>
                        <a:cxn ang="0">
                          <a:pos x="21" y="14"/>
                        </a:cxn>
                        <a:cxn ang="0">
                          <a:pos x="20" y="10"/>
                        </a:cxn>
                        <a:cxn ang="0">
                          <a:pos x="16" y="7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6" y="38"/>
                          </a:lnTo>
                          <a:lnTo>
                            <a:pt x="20" y="35"/>
                          </a:lnTo>
                          <a:lnTo>
                            <a:pt x="21" y="31"/>
                          </a:lnTo>
                          <a:lnTo>
                            <a:pt x="22" y="27"/>
                          </a:lnTo>
                          <a:lnTo>
                            <a:pt x="23" y="23"/>
                          </a:lnTo>
                          <a:lnTo>
                            <a:pt x="22" y="18"/>
                          </a:lnTo>
                          <a:lnTo>
                            <a:pt x="21" y="14"/>
                          </a:lnTo>
                          <a:lnTo>
                            <a:pt x="20" y="10"/>
                          </a:lnTo>
                          <a:lnTo>
                            <a:pt x="16" y="7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8" name="Rectangle 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654" y="1976"/>
                      <a:ext cx="111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39" name="Freeform 38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46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1" y="14"/>
                        </a:cxn>
                        <a:cxn ang="0">
                          <a:pos x="0" y="18"/>
                        </a:cxn>
                        <a:cxn ang="0">
                          <a:pos x="0" y="23"/>
                        </a:cxn>
                        <a:cxn ang="0">
                          <a:pos x="0" y="27"/>
                        </a:cxn>
                        <a:cxn ang="0">
                          <a:pos x="1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1" y="14"/>
                          </a:lnTo>
                          <a:lnTo>
                            <a:pt x="0" y="18"/>
                          </a:lnTo>
                          <a:lnTo>
                            <a:pt x="0" y="23"/>
                          </a:lnTo>
                          <a:lnTo>
                            <a:pt x="0" y="27"/>
                          </a:lnTo>
                          <a:lnTo>
                            <a:pt x="1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0" name="Freeform 38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6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8"/>
                        </a:cxn>
                        <a:cxn ang="0">
                          <a:pos x="20" y="35"/>
                        </a:cxn>
                        <a:cxn ang="0">
                          <a:pos x="22" y="31"/>
                        </a:cxn>
                        <a:cxn ang="0">
                          <a:pos x="23" y="27"/>
                        </a:cxn>
                        <a:cxn ang="0">
                          <a:pos x="23" y="23"/>
                        </a:cxn>
                        <a:cxn ang="0">
                          <a:pos x="23" y="18"/>
                        </a:cxn>
                        <a:cxn ang="0">
                          <a:pos x="22" y="14"/>
                        </a:cxn>
                        <a:cxn ang="0">
                          <a:pos x="20" y="10"/>
                        </a:cxn>
                        <a:cxn ang="0">
                          <a:pos x="18" y="7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1"/>
                        </a:cxn>
                        <a:cxn ang="0">
                          <a:pos x="0" y="0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0" y="46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8"/>
                          </a:lnTo>
                          <a:lnTo>
                            <a:pt x="20" y="35"/>
                          </a:lnTo>
                          <a:lnTo>
                            <a:pt x="22" y="31"/>
                          </a:lnTo>
                          <a:lnTo>
                            <a:pt x="23" y="27"/>
                          </a:lnTo>
                          <a:lnTo>
                            <a:pt x="23" y="23"/>
                          </a:lnTo>
                          <a:lnTo>
                            <a:pt x="23" y="18"/>
                          </a:lnTo>
                          <a:lnTo>
                            <a:pt x="22" y="14"/>
                          </a:lnTo>
                          <a:lnTo>
                            <a:pt x="20" y="10"/>
                          </a:lnTo>
                          <a:lnTo>
                            <a:pt x="18" y="7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1"/>
                          </a:lnTo>
                          <a:lnTo>
                            <a:pt x="0" y="0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1" name="Rectangle 3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1976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2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1976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1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7"/>
                        </a:cxn>
                        <a:cxn ang="0">
                          <a:pos x="3" y="10"/>
                        </a:cxn>
                        <a:cxn ang="0">
                          <a:pos x="2" y="14"/>
                        </a:cxn>
                        <a:cxn ang="0">
                          <a:pos x="1" y="18"/>
                        </a:cxn>
                        <a:cxn ang="0">
                          <a:pos x="0" y="23"/>
                        </a:cxn>
                        <a:cxn ang="0">
                          <a:pos x="1" y="27"/>
                        </a:cxn>
                        <a:cxn ang="0">
                          <a:pos x="2" y="31"/>
                        </a:cxn>
                        <a:cxn ang="0">
                          <a:pos x="3" y="35"/>
                        </a:cxn>
                        <a:cxn ang="0">
                          <a:pos x="6" y="38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6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6">
                          <a:moveTo>
                            <a:pt x="23" y="0"/>
                          </a:moveTo>
                          <a:lnTo>
                            <a:pt x="17" y="1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7"/>
                          </a:lnTo>
                          <a:lnTo>
                            <a:pt x="3" y="10"/>
                          </a:lnTo>
                          <a:lnTo>
                            <a:pt x="2" y="14"/>
                          </a:lnTo>
                          <a:lnTo>
                            <a:pt x="1" y="18"/>
                          </a:lnTo>
                          <a:lnTo>
                            <a:pt x="0" y="23"/>
                          </a:lnTo>
                          <a:lnTo>
                            <a:pt x="1" y="27"/>
                          </a:lnTo>
                          <a:lnTo>
                            <a:pt x="2" y="31"/>
                          </a:lnTo>
                          <a:lnTo>
                            <a:pt x="3" y="35"/>
                          </a:lnTo>
                          <a:lnTo>
                            <a:pt x="6" y="38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6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3" name="Freeform 3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4" name="Rectangle 3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146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5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73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6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2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2" y="15"/>
                        </a:cxn>
                        <a:cxn ang="0">
                          <a:pos x="1" y="19"/>
                        </a:cxn>
                        <a:cxn ang="0">
                          <a:pos x="0" y="23"/>
                        </a:cxn>
                        <a:cxn ang="0">
                          <a:pos x="1" y="28"/>
                        </a:cxn>
                        <a:cxn ang="0">
                          <a:pos x="2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2" y="15"/>
                          </a:lnTo>
                          <a:lnTo>
                            <a:pt x="1" y="19"/>
                          </a:lnTo>
                          <a:lnTo>
                            <a:pt x="0" y="23"/>
                          </a:lnTo>
                          <a:lnTo>
                            <a:pt x="1" y="28"/>
                          </a:lnTo>
                          <a:lnTo>
                            <a:pt x="2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7" name="Rectangle 3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39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8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6" y="2452"/>
                      <a:ext cx="0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49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5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0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273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1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9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5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5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5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5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2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84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3" name="Rectangle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92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4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9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5" y="46"/>
                        </a:cxn>
                        <a:cxn ang="0">
                          <a:pos x="9" y="44"/>
                        </a:cxn>
                        <a:cxn ang="0">
                          <a:pos x="13" y="42"/>
                        </a:cxn>
                        <a:cxn ang="0">
                          <a:pos x="17" y="39"/>
                        </a:cxn>
                        <a:cxn ang="0">
                          <a:pos x="20" y="36"/>
                        </a:cxn>
                        <a:cxn ang="0">
                          <a:pos x="21" y="32"/>
                        </a:cxn>
                        <a:cxn ang="0">
                          <a:pos x="22" y="28"/>
                        </a:cxn>
                        <a:cxn ang="0">
                          <a:pos x="23" y="23"/>
                        </a:cxn>
                        <a:cxn ang="0">
                          <a:pos x="22" y="19"/>
                        </a:cxn>
                        <a:cxn ang="0">
                          <a:pos x="21" y="15"/>
                        </a:cxn>
                        <a:cxn ang="0">
                          <a:pos x="20" y="11"/>
                        </a:cxn>
                        <a:cxn ang="0">
                          <a:pos x="17" y="8"/>
                        </a:cxn>
                        <a:cxn ang="0">
                          <a:pos x="13" y="4"/>
                        </a:cxn>
                        <a:cxn ang="0">
                          <a:pos x="9" y="2"/>
                        </a:cxn>
                        <a:cxn ang="0">
                          <a:pos x="5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5" y="46"/>
                          </a:lnTo>
                          <a:lnTo>
                            <a:pt x="9" y="44"/>
                          </a:lnTo>
                          <a:lnTo>
                            <a:pt x="13" y="42"/>
                          </a:lnTo>
                          <a:lnTo>
                            <a:pt x="17" y="39"/>
                          </a:lnTo>
                          <a:lnTo>
                            <a:pt x="20" y="36"/>
                          </a:lnTo>
                          <a:lnTo>
                            <a:pt x="21" y="32"/>
                          </a:lnTo>
                          <a:lnTo>
                            <a:pt x="22" y="28"/>
                          </a:lnTo>
                          <a:lnTo>
                            <a:pt x="23" y="23"/>
                          </a:lnTo>
                          <a:lnTo>
                            <a:pt x="22" y="19"/>
                          </a:lnTo>
                          <a:lnTo>
                            <a:pt x="21" y="15"/>
                          </a:lnTo>
                          <a:lnTo>
                            <a:pt x="20" y="11"/>
                          </a:lnTo>
                          <a:lnTo>
                            <a:pt x="17" y="8"/>
                          </a:lnTo>
                          <a:lnTo>
                            <a:pt x="13" y="4"/>
                          </a:lnTo>
                          <a:lnTo>
                            <a:pt x="9" y="2"/>
                          </a:lnTo>
                          <a:lnTo>
                            <a:pt x="5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5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11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3" y="0"/>
                        </a:cxn>
                        <a:cxn ang="0">
                          <a:pos x="17" y="0"/>
                        </a:cxn>
                        <a:cxn ang="0">
                          <a:pos x="12" y="2"/>
                        </a:cxn>
                        <a:cxn ang="0">
                          <a:pos x="8" y="4"/>
                        </a:cxn>
                        <a:cxn ang="0">
                          <a:pos x="5" y="8"/>
                        </a:cxn>
                        <a:cxn ang="0">
                          <a:pos x="3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3" y="36"/>
                        </a:cxn>
                        <a:cxn ang="0">
                          <a:pos x="5" y="39"/>
                        </a:cxn>
                        <a:cxn ang="0">
                          <a:pos x="8" y="42"/>
                        </a:cxn>
                        <a:cxn ang="0">
                          <a:pos x="12" y="44"/>
                        </a:cxn>
                        <a:cxn ang="0">
                          <a:pos x="17" y="46"/>
                        </a:cxn>
                        <a:cxn ang="0">
                          <a:pos x="23" y="47"/>
                        </a:cxn>
                        <a:cxn ang="0">
                          <a:pos x="23" y="0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23" y="0"/>
                          </a:moveTo>
                          <a:lnTo>
                            <a:pt x="17" y="0"/>
                          </a:lnTo>
                          <a:lnTo>
                            <a:pt x="12" y="2"/>
                          </a:lnTo>
                          <a:lnTo>
                            <a:pt x="8" y="4"/>
                          </a:lnTo>
                          <a:lnTo>
                            <a:pt x="5" y="8"/>
                          </a:lnTo>
                          <a:lnTo>
                            <a:pt x="3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3" y="36"/>
                          </a:lnTo>
                          <a:lnTo>
                            <a:pt x="5" y="39"/>
                          </a:lnTo>
                          <a:lnTo>
                            <a:pt x="8" y="42"/>
                          </a:lnTo>
                          <a:lnTo>
                            <a:pt x="12" y="44"/>
                          </a:lnTo>
                          <a:lnTo>
                            <a:pt x="17" y="46"/>
                          </a:lnTo>
                          <a:lnTo>
                            <a:pt x="23" y="47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6" name="Rectangle 4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19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7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46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7"/>
                        </a:cxn>
                        <a:cxn ang="0">
                          <a:pos x="6" y="46"/>
                        </a:cxn>
                        <a:cxn ang="0">
                          <a:pos x="10" y="44"/>
                        </a:cxn>
                        <a:cxn ang="0">
                          <a:pos x="14" y="42"/>
                        </a:cxn>
                        <a:cxn ang="0">
                          <a:pos x="18" y="39"/>
                        </a:cxn>
                        <a:cxn ang="0">
                          <a:pos x="20" y="36"/>
                        </a:cxn>
                        <a:cxn ang="0">
                          <a:pos x="22" y="32"/>
                        </a:cxn>
                        <a:cxn ang="0">
                          <a:pos x="23" y="28"/>
                        </a:cxn>
                        <a:cxn ang="0">
                          <a:pos x="23" y="23"/>
                        </a:cxn>
                        <a:cxn ang="0">
                          <a:pos x="23" y="19"/>
                        </a:cxn>
                        <a:cxn ang="0">
                          <a:pos x="22" y="15"/>
                        </a:cxn>
                        <a:cxn ang="0">
                          <a:pos x="20" y="11"/>
                        </a:cxn>
                        <a:cxn ang="0">
                          <a:pos x="18" y="8"/>
                        </a:cxn>
                        <a:cxn ang="0">
                          <a:pos x="14" y="4"/>
                        </a:cxn>
                        <a:cxn ang="0">
                          <a:pos x="10" y="2"/>
                        </a:cxn>
                        <a:cxn ang="0">
                          <a:pos x="6" y="0"/>
                        </a:cxn>
                        <a:cxn ang="0">
                          <a:pos x="0" y="0"/>
                        </a:cxn>
                        <a:cxn ang="0">
                          <a:pos x="0" y="47"/>
                        </a:cxn>
                      </a:cxnLst>
                      <a:rect l="0" t="0" r="r" b="b"/>
                      <a:pathLst>
                        <a:path w="23" h="47">
                          <a:moveTo>
                            <a:pt x="0" y="47"/>
                          </a:moveTo>
                          <a:lnTo>
                            <a:pt x="6" y="46"/>
                          </a:lnTo>
                          <a:lnTo>
                            <a:pt x="10" y="44"/>
                          </a:lnTo>
                          <a:lnTo>
                            <a:pt x="14" y="42"/>
                          </a:lnTo>
                          <a:lnTo>
                            <a:pt x="18" y="39"/>
                          </a:lnTo>
                          <a:lnTo>
                            <a:pt x="20" y="36"/>
                          </a:lnTo>
                          <a:lnTo>
                            <a:pt x="22" y="32"/>
                          </a:lnTo>
                          <a:lnTo>
                            <a:pt x="23" y="28"/>
                          </a:lnTo>
                          <a:lnTo>
                            <a:pt x="23" y="23"/>
                          </a:lnTo>
                          <a:lnTo>
                            <a:pt x="23" y="19"/>
                          </a:lnTo>
                          <a:lnTo>
                            <a:pt x="22" y="15"/>
                          </a:lnTo>
                          <a:lnTo>
                            <a:pt x="20" y="11"/>
                          </a:lnTo>
                          <a:lnTo>
                            <a:pt x="18" y="8"/>
                          </a:lnTo>
                          <a:lnTo>
                            <a:pt x="14" y="4"/>
                          </a:lnTo>
                          <a:lnTo>
                            <a:pt x="10" y="2"/>
                          </a:lnTo>
                          <a:lnTo>
                            <a:pt x="6" y="0"/>
                          </a:lnTo>
                          <a:lnTo>
                            <a:pt x="0" y="0"/>
                          </a:lnTo>
                          <a:lnTo>
                            <a:pt x="0" y="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8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57" y="2452"/>
                      <a:ext cx="8" cy="16"/>
                    </a:xfrm>
                    <a:custGeom>
                      <a:avLst/>
                      <a:gdLst/>
                      <a:ahLst/>
                      <a:cxnLst>
                        <a:cxn ang="0">
                          <a:pos x="24" y="0"/>
                        </a:cxn>
                        <a:cxn ang="0">
                          <a:pos x="18" y="0"/>
                        </a:cxn>
                        <a:cxn ang="0">
                          <a:pos x="13" y="2"/>
                        </a:cxn>
                        <a:cxn ang="0">
                          <a:pos x="9" y="4"/>
                        </a:cxn>
                        <a:cxn ang="0">
                          <a:pos x="6" y="8"/>
                        </a:cxn>
                        <a:cxn ang="0">
                          <a:pos x="4" y="11"/>
                        </a:cxn>
                        <a:cxn ang="0">
                          <a:pos x="1" y="15"/>
                        </a:cxn>
                        <a:cxn ang="0">
                          <a:pos x="0" y="19"/>
                        </a:cxn>
                        <a:cxn ang="0">
                          <a:pos x="0" y="23"/>
                        </a:cxn>
                        <a:cxn ang="0">
                          <a:pos x="0" y="28"/>
                        </a:cxn>
                        <a:cxn ang="0">
                          <a:pos x="1" y="32"/>
                        </a:cxn>
                        <a:cxn ang="0">
                          <a:pos x="4" y="36"/>
                        </a:cxn>
                        <a:cxn ang="0">
                          <a:pos x="6" y="39"/>
                        </a:cxn>
                        <a:cxn ang="0">
                          <a:pos x="9" y="42"/>
                        </a:cxn>
                        <a:cxn ang="0">
                          <a:pos x="13" y="44"/>
                        </a:cxn>
                        <a:cxn ang="0">
                          <a:pos x="18" y="46"/>
                        </a:cxn>
                        <a:cxn ang="0">
                          <a:pos x="24" y="47"/>
                        </a:cxn>
                        <a:cxn ang="0">
                          <a:pos x="24" y="0"/>
                        </a:cxn>
                      </a:cxnLst>
                      <a:rect l="0" t="0" r="r" b="b"/>
                      <a:pathLst>
                        <a:path w="24" h="47">
                          <a:moveTo>
                            <a:pt x="24" y="0"/>
                          </a:moveTo>
                          <a:lnTo>
                            <a:pt x="18" y="0"/>
                          </a:lnTo>
                          <a:lnTo>
                            <a:pt x="13" y="2"/>
                          </a:lnTo>
                          <a:lnTo>
                            <a:pt x="9" y="4"/>
                          </a:lnTo>
                          <a:lnTo>
                            <a:pt x="6" y="8"/>
                          </a:lnTo>
                          <a:lnTo>
                            <a:pt x="4" y="11"/>
                          </a:lnTo>
                          <a:lnTo>
                            <a:pt x="1" y="15"/>
                          </a:lnTo>
                          <a:lnTo>
                            <a:pt x="0" y="19"/>
                          </a:lnTo>
                          <a:lnTo>
                            <a:pt x="0" y="23"/>
                          </a:lnTo>
                          <a:lnTo>
                            <a:pt x="0" y="28"/>
                          </a:lnTo>
                          <a:lnTo>
                            <a:pt x="1" y="32"/>
                          </a:lnTo>
                          <a:lnTo>
                            <a:pt x="4" y="36"/>
                          </a:lnTo>
                          <a:lnTo>
                            <a:pt x="6" y="39"/>
                          </a:lnTo>
                          <a:lnTo>
                            <a:pt x="9" y="42"/>
                          </a:lnTo>
                          <a:lnTo>
                            <a:pt x="13" y="44"/>
                          </a:lnTo>
                          <a:lnTo>
                            <a:pt x="18" y="46"/>
                          </a:lnTo>
                          <a:lnTo>
                            <a:pt x="24" y="47"/>
                          </a:lnTo>
                          <a:lnTo>
                            <a:pt x="24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  <p:sp>
                  <p:nvSpPr>
                    <p:cNvPr id="382359" name="Rectangle 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765" y="2452"/>
                      <a:ext cx="127" cy="1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n-US">
                        <a:latin typeface="Arial" charset="0"/>
                      </a:endParaRPr>
                    </a:p>
                  </p:txBody>
                </p:sp>
              </p:grpSp>
              <p:sp>
                <p:nvSpPr>
                  <p:cNvPr id="382360" name="Freeform 408"/>
                  <p:cNvSpPr>
                    <a:spLocks noChangeAspect="1"/>
                  </p:cNvSpPr>
                  <p:nvPr/>
                </p:nvSpPr>
                <p:spPr bwMode="auto">
                  <a:xfrm>
                    <a:off x="3685" y="2047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9"/>
                      </a:cxn>
                      <a:cxn ang="0">
                        <a:pos x="20" y="36"/>
                      </a:cxn>
                      <a:cxn ang="0">
                        <a:pos x="22" y="32"/>
                      </a:cxn>
                      <a:cxn ang="0">
                        <a:pos x="23" y="28"/>
                      </a:cxn>
                      <a:cxn ang="0">
                        <a:pos x="23" y="23"/>
                      </a:cxn>
                      <a:cxn ang="0">
                        <a:pos x="23" y="19"/>
                      </a:cxn>
                      <a:cxn ang="0">
                        <a:pos x="22" y="15"/>
                      </a:cxn>
                      <a:cxn ang="0">
                        <a:pos x="20" y="11"/>
                      </a:cxn>
                      <a:cxn ang="0">
                        <a:pos x="18" y="8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9"/>
                        </a:lnTo>
                        <a:lnTo>
                          <a:pt x="20" y="36"/>
                        </a:lnTo>
                        <a:lnTo>
                          <a:pt x="22" y="32"/>
                        </a:lnTo>
                        <a:lnTo>
                          <a:pt x="23" y="28"/>
                        </a:lnTo>
                        <a:lnTo>
                          <a:pt x="23" y="23"/>
                        </a:lnTo>
                        <a:lnTo>
                          <a:pt x="23" y="19"/>
                        </a:lnTo>
                        <a:lnTo>
                          <a:pt x="22" y="15"/>
                        </a:lnTo>
                        <a:lnTo>
                          <a:pt x="20" y="11"/>
                        </a:lnTo>
                        <a:lnTo>
                          <a:pt x="18" y="8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1" name="Freeform 409"/>
                  <p:cNvSpPr>
                    <a:spLocks noChangeAspect="1"/>
                  </p:cNvSpPr>
                  <p:nvPr/>
                </p:nvSpPr>
                <p:spPr bwMode="auto">
                  <a:xfrm>
                    <a:off x="3800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5" y="46"/>
                      </a:cxn>
                      <a:cxn ang="0">
                        <a:pos x="9" y="44"/>
                      </a:cxn>
                      <a:cxn ang="0">
                        <a:pos x="13" y="42"/>
                      </a:cxn>
                      <a:cxn ang="0">
                        <a:pos x="17" y="38"/>
                      </a:cxn>
                      <a:cxn ang="0">
                        <a:pos x="20" y="35"/>
                      </a:cxn>
                      <a:cxn ang="0">
                        <a:pos x="21" y="31"/>
                      </a:cxn>
                      <a:cxn ang="0">
                        <a:pos x="22" y="27"/>
                      </a:cxn>
                      <a:cxn ang="0">
                        <a:pos x="23" y="23"/>
                      </a:cxn>
                      <a:cxn ang="0">
                        <a:pos x="22" y="18"/>
                      </a:cxn>
                      <a:cxn ang="0">
                        <a:pos x="21" y="14"/>
                      </a:cxn>
                      <a:cxn ang="0">
                        <a:pos x="20" y="10"/>
                      </a:cxn>
                      <a:cxn ang="0">
                        <a:pos x="17" y="7"/>
                      </a:cxn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5" y="46"/>
                        </a:lnTo>
                        <a:lnTo>
                          <a:pt x="9" y="44"/>
                        </a:lnTo>
                        <a:lnTo>
                          <a:pt x="13" y="42"/>
                        </a:lnTo>
                        <a:lnTo>
                          <a:pt x="17" y="38"/>
                        </a:lnTo>
                        <a:lnTo>
                          <a:pt x="20" y="35"/>
                        </a:lnTo>
                        <a:lnTo>
                          <a:pt x="21" y="31"/>
                        </a:lnTo>
                        <a:lnTo>
                          <a:pt x="22" y="27"/>
                        </a:lnTo>
                        <a:lnTo>
                          <a:pt x="23" y="23"/>
                        </a:lnTo>
                        <a:lnTo>
                          <a:pt x="22" y="18"/>
                        </a:lnTo>
                        <a:lnTo>
                          <a:pt x="21" y="14"/>
                        </a:lnTo>
                        <a:lnTo>
                          <a:pt x="20" y="10"/>
                        </a:lnTo>
                        <a:lnTo>
                          <a:pt x="17" y="7"/>
                        </a:lnTo>
                        <a:lnTo>
                          <a:pt x="13" y="4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2" name="Rectangle 4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625"/>
                    <a:ext cx="229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3" name="Freeform 411"/>
                  <p:cNvSpPr>
                    <a:spLocks noChangeAspect="1"/>
                  </p:cNvSpPr>
                  <p:nvPr/>
                </p:nvSpPr>
                <p:spPr bwMode="auto">
                  <a:xfrm>
                    <a:off x="356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4" y="35"/>
                      </a:cxn>
                      <a:cxn ang="0">
                        <a:pos x="7" y="38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24" y="0"/>
                      </a:cxn>
                    </a:cxnLst>
                    <a:rect l="0" t="0" r="r" b="b"/>
                    <a:pathLst>
                      <a:path w="24" h="46">
                        <a:moveTo>
                          <a:pt x="24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4" y="35"/>
                        </a:lnTo>
                        <a:lnTo>
                          <a:pt x="7" y="38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4" name="Freeform 412"/>
                  <p:cNvSpPr>
                    <a:spLocks noChangeAspect="1"/>
                  </p:cNvSpPr>
                  <p:nvPr/>
                </p:nvSpPr>
                <p:spPr bwMode="auto">
                  <a:xfrm>
                    <a:off x="3914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10" y="44"/>
                      </a:cxn>
                      <a:cxn ang="0">
                        <a:pos x="14" y="42"/>
                      </a:cxn>
                      <a:cxn ang="0">
                        <a:pos x="18" y="38"/>
                      </a:cxn>
                      <a:cxn ang="0">
                        <a:pos x="20" y="35"/>
                      </a:cxn>
                      <a:cxn ang="0">
                        <a:pos x="22" y="31"/>
                      </a:cxn>
                      <a:cxn ang="0">
                        <a:pos x="23" y="27"/>
                      </a:cxn>
                      <a:cxn ang="0">
                        <a:pos x="23" y="23"/>
                      </a:cxn>
                      <a:cxn ang="0">
                        <a:pos x="23" y="18"/>
                      </a:cxn>
                      <a:cxn ang="0">
                        <a:pos x="22" y="14"/>
                      </a:cxn>
                      <a:cxn ang="0">
                        <a:pos x="20" y="10"/>
                      </a:cxn>
                      <a:cxn ang="0">
                        <a:pos x="18" y="7"/>
                      </a:cxn>
                      <a:cxn ang="0">
                        <a:pos x="14" y="4"/>
                      </a:cxn>
                      <a:cxn ang="0">
                        <a:pos x="10" y="2"/>
                      </a:cxn>
                      <a:cxn ang="0">
                        <a:pos x="6" y="1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23" h="46">
                        <a:moveTo>
                          <a:pt x="0" y="46"/>
                        </a:moveTo>
                        <a:lnTo>
                          <a:pt x="6" y="46"/>
                        </a:lnTo>
                        <a:lnTo>
                          <a:pt x="10" y="44"/>
                        </a:lnTo>
                        <a:lnTo>
                          <a:pt x="14" y="42"/>
                        </a:lnTo>
                        <a:lnTo>
                          <a:pt x="18" y="38"/>
                        </a:lnTo>
                        <a:lnTo>
                          <a:pt x="20" y="35"/>
                        </a:lnTo>
                        <a:lnTo>
                          <a:pt x="22" y="31"/>
                        </a:lnTo>
                        <a:lnTo>
                          <a:pt x="23" y="27"/>
                        </a:lnTo>
                        <a:lnTo>
                          <a:pt x="23" y="23"/>
                        </a:lnTo>
                        <a:lnTo>
                          <a:pt x="23" y="18"/>
                        </a:lnTo>
                        <a:lnTo>
                          <a:pt x="22" y="14"/>
                        </a:lnTo>
                        <a:lnTo>
                          <a:pt x="20" y="10"/>
                        </a:lnTo>
                        <a:lnTo>
                          <a:pt x="18" y="7"/>
                        </a:lnTo>
                        <a:lnTo>
                          <a:pt x="14" y="4"/>
                        </a:lnTo>
                        <a:lnTo>
                          <a:pt x="10" y="2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5" name="Rectangle 4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00" y="1625"/>
                    <a:ext cx="114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6" name="Freeform 414"/>
                  <p:cNvSpPr>
                    <a:spLocks noChangeAspect="1"/>
                  </p:cNvSpPr>
                  <p:nvPr/>
                </p:nvSpPr>
                <p:spPr bwMode="auto">
                  <a:xfrm>
                    <a:off x="3792" y="16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3" y="0"/>
                      </a:cxn>
                      <a:cxn ang="0">
                        <a:pos x="17" y="1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8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8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3" y="0"/>
                      </a:cxn>
                    </a:cxnLst>
                    <a:rect l="0" t="0" r="r" b="b"/>
                    <a:pathLst>
                      <a:path w="23" h="46">
                        <a:moveTo>
                          <a:pt x="23" y="0"/>
                        </a:moveTo>
                        <a:lnTo>
                          <a:pt x="17" y="1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8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8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7" name="Freeform 415"/>
                  <p:cNvSpPr>
                    <a:spLocks noChangeAspect="1"/>
                  </p:cNvSpPr>
                  <p:nvPr/>
                </p:nvSpPr>
                <p:spPr bwMode="auto">
                  <a:xfrm>
                    <a:off x="30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2" y="5"/>
                      </a:cxn>
                      <a:cxn ang="0">
                        <a:pos x="20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2" y="5"/>
                        </a:lnTo>
                        <a:lnTo>
                          <a:pt x="20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8" name="Rectangle 4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69" name="Freeform 417"/>
                  <p:cNvSpPr>
                    <a:spLocks noChangeAspect="1"/>
                  </p:cNvSpPr>
                  <p:nvPr/>
                </p:nvSpPr>
                <p:spPr bwMode="auto">
                  <a:xfrm>
                    <a:off x="30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0" y="20"/>
                      </a:cxn>
                      <a:cxn ang="0">
                        <a:pos x="22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2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0" name="Freeform 418"/>
                  <p:cNvSpPr>
                    <a:spLocks noChangeAspect="1"/>
                  </p:cNvSpPr>
                  <p:nvPr/>
                </p:nvSpPr>
                <p:spPr bwMode="auto">
                  <a:xfrm>
                    <a:off x="3149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3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1" name="Rectangle 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49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2" name="Freeform 420"/>
                  <p:cNvSpPr>
                    <a:spLocks noChangeAspect="1"/>
                  </p:cNvSpPr>
                  <p:nvPr/>
                </p:nvSpPr>
                <p:spPr bwMode="auto">
                  <a:xfrm>
                    <a:off x="3149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3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3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3" name="Freeform 421"/>
                  <p:cNvSpPr>
                    <a:spLocks noChangeAspect="1"/>
                  </p:cNvSpPr>
                  <p:nvPr/>
                </p:nvSpPr>
                <p:spPr bwMode="auto">
                  <a:xfrm>
                    <a:off x="28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4" name="Rectangle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5" name="Freeform 423"/>
                  <p:cNvSpPr>
                    <a:spLocks noChangeAspect="1"/>
                  </p:cNvSpPr>
                  <p:nvPr/>
                </p:nvSpPr>
                <p:spPr bwMode="auto">
                  <a:xfrm>
                    <a:off x="28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6" name="Freeform 424"/>
                  <p:cNvSpPr>
                    <a:spLocks noChangeAspect="1"/>
                  </p:cNvSpPr>
                  <p:nvPr/>
                </p:nvSpPr>
                <p:spPr bwMode="auto">
                  <a:xfrm>
                    <a:off x="2984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2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2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7" name="Rectangle 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4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8" name="Freeform 426"/>
                  <p:cNvSpPr>
                    <a:spLocks noChangeAspect="1"/>
                  </p:cNvSpPr>
                  <p:nvPr/>
                </p:nvSpPr>
                <p:spPr bwMode="auto">
                  <a:xfrm>
                    <a:off x="2984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2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2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79" name="Freeform 427"/>
                  <p:cNvSpPr>
                    <a:spLocks noChangeAspect="1"/>
                  </p:cNvSpPr>
                  <p:nvPr/>
                </p:nvSpPr>
                <p:spPr bwMode="auto">
                  <a:xfrm>
                    <a:off x="2713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7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7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0" name="Rectangle 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13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1" name="Freeform 429"/>
                  <p:cNvSpPr>
                    <a:spLocks noChangeAspect="1"/>
                  </p:cNvSpPr>
                  <p:nvPr/>
                </p:nvSpPr>
                <p:spPr bwMode="auto">
                  <a:xfrm>
                    <a:off x="2713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7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7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2" name="Freeform 430"/>
                  <p:cNvSpPr>
                    <a:spLocks noChangeAspect="1"/>
                  </p:cNvSpPr>
                  <p:nvPr/>
                </p:nvSpPr>
                <p:spPr bwMode="auto">
                  <a:xfrm>
                    <a:off x="2820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3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3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3" name="Rectangle 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4" name="Freeform 432"/>
                  <p:cNvSpPr>
                    <a:spLocks noChangeAspect="1"/>
                  </p:cNvSpPr>
                  <p:nvPr/>
                </p:nvSpPr>
                <p:spPr bwMode="auto">
                  <a:xfrm>
                    <a:off x="2820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3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3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5" name="Freeform 433"/>
                  <p:cNvSpPr>
                    <a:spLocks noChangeAspect="1"/>
                  </p:cNvSpPr>
                  <p:nvPr/>
                </p:nvSpPr>
                <p:spPr bwMode="auto">
                  <a:xfrm>
                    <a:off x="2548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7" y="17"/>
                      </a:cxn>
                      <a:cxn ang="0">
                        <a:pos x="26" y="13"/>
                      </a:cxn>
                      <a:cxn ang="0">
                        <a:pos x="25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8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3" y="9"/>
                      </a:cxn>
                      <a:cxn ang="0">
                        <a:pos x="1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7" y="17"/>
                        </a:lnTo>
                        <a:lnTo>
                          <a:pt x="26" y="13"/>
                        </a:lnTo>
                        <a:lnTo>
                          <a:pt x="25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3" y="9"/>
                        </a:lnTo>
                        <a:lnTo>
                          <a:pt x="1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6" name="Rectangle 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48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7" name="Freeform 435"/>
                  <p:cNvSpPr>
                    <a:spLocks noChangeAspect="1"/>
                  </p:cNvSpPr>
                  <p:nvPr/>
                </p:nvSpPr>
                <p:spPr bwMode="auto">
                  <a:xfrm>
                    <a:off x="2548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1" y="11"/>
                      </a:cxn>
                      <a:cxn ang="0">
                        <a:pos x="3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8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5" y="15"/>
                      </a:cxn>
                      <a:cxn ang="0">
                        <a:pos x="26" y="11"/>
                      </a:cxn>
                      <a:cxn ang="0">
                        <a:pos x="27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1" y="11"/>
                        </a:lnTo>
                        <a:lnTo>
                          <a:pt x="3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8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5" y="15"/>
                        </a:lnTo>
                        <a:lnTo>
                          <a:pt x="26" y="11"/>
                        </a:lnTo>
                        <a:lnTo>
                          <a:pt x="27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8" name="Freeform 436"/>
                  <p:cNvSpPr>
                    <a:spLocks noChangeAspect="1"/>
                  </p:cNvSpPr>
                  <p:nvPr/>
                </p:nvSpPr>
                <p:spPr bwMode="auto">
                  <a:xfrm>
                    <a:off x="2648" y="145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4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9" y="1"/>
                      </a:cxn>
                      <a:cxn ang="0">
                        <a:pos x="7" y="3"/>
                      </a:cxn>
                      <a:cxn ang="0">
                        <a:pos x="5" y="5"/>
                      </a:cxn>
                      <a:cxn ang="0">
                        <a:pos x="4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4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9" y="1"/>
                        </a:ln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4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89" name="Rectangle 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8" y="1460"/>
                    <a:ext cx="0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0" name="Freeform 438"/>
                  <p:cNvSpPr>
                    <a:spLocks noChangeAspect="1"/>
                  </p:cNvSpPr>
                  <p:nvPr/>
                </p:nvSpPr>
                <p:spPr bwMode="auto">
                  <a:xfrm>
                    <a:off x="2648" y="1503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4" y="15"/>
                      </a:cxn>
                      <a:cxn ang="0">
                        <a:pos x="5" y="18"/>
                      </a:cxn>
                      <a:cxn ang="0">
                        <a:pos x="7" y="20"/>
                      </a:cxn>
                      <a:cxn ang="0">
                        <a:pos x="9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4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4" y="15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9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4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1" name="Freeform 439"/>
                  <p:cNvSpPr>
                    <a:spLocks noChangeAspect="1"/>
                  </p:cNvSpPr>
                  <p:nvPr/>
                </p:nvSpPr>
                <p:spPr bwMode="auto">
                  <a:xfrm>
                    <a:off x="24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8" y="23"/>
                      </a:cxn>
                      <a:cxn ang="0">
                        <a:pos x="28" y="17"/>
                      </a:cxn>
                      <a:cxn ang="0">
                        <a:pos x="27" y="13"/>
                      </a:cxn>
                      <a:cxn ang="0">
                        <a:pos x="26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9" y="1"/>
                      </a:cxn>
                      <a:cxn ang="0">
                        <a:pos x="17" y="0"/>
                      </a:cxn>
                      <a:cxn ang="0">
                        <a:pos x="14" y="0"/>
                      </a:cxn>
                      <a:cxn ang="0">
                        <a:pos x="12" y="0"/>
                      </a:cxn>
                      <a:cxn ang="0">
                        <a:pos x="10" y="1"/>
                      </a:cxn>
                      <a:cxn ang="0">
                        <a:pos x="7" y="3"/>
                      </a:cxn>
                      <a:cxn ang="0">
                        <a:pos x="6" y="5"/>
                      </a:cxn>
                      <a:cxn ang="0">
                        <a:pos x="3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3"/>
                      </a:cxn>
                      <a:cxn ang="0">
                        <a:pos x="28" y="23"/>
                      </a:cxn>
                    </a:cxnLst>
                    <a:rect l="0" t="0" r="r" b="b"/>
                    <a:pathLst>
                      <a:path w="28" h="23">
                        <a:moveTo>
                          <a:pt x="28" y="23"/>
                        </a:moveTo>
                        <a:lnTo>
                          <a:pt x="28" y="17"/>
                        </a:lnTo>
                        <a:lnTo>
                          <a:pt x="27" y="13"/>
                        </a:lnTo>
                        <a:lnTo>
                          <a:pt x="26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9" y="1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1"/>
                        </a:lnTo>
                        <a:lnTo>
                          <a:pt x="7" y="3"/>
                        </a:lnTo>
                        <a:lnTo>
                          <a:pt x="6" y="5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3"/>
                        </a:lnTo>
                        <a:lnTo>
                          <a:pt x="2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2" name="Rectangle 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3" name="Freeform 441"/>
                  <p:cNvSpPr>
                    <a:spLocks noChangeAspect="1"/>
                  </p:cNvSpPr>
                  <p:nvPr/>
                </p:nvSpPr>
                <p:spPr bwMode="auto">
                  <a:xfrm>
                    <a:off x="24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7"/>
                      </a:cxn>
                      <a:cxn ang="0">
                        <a:pos x="2" y="11"/>
                      </a:cxn>
                      <a:cxn ang="0">
                        <a:pos x="3" y="15"/>
                      </a:cxn>
                      <a:cxn ang="0">
                        <a:pos x="6" y="18"/>
                      </a:cxn>
                      <a:cxn ang="0">
                        <a:pos x="7" y="20"/>
                      </a:cxn>
                      <a:cxn ang="0">
                        <a:pos x="10" y="22"/>
                      </a:cxn>
                      <a:cxn ang="0">
                        <a:pos x="12" y="23"/>
                      </a:cxn>
                      <a:cxn ang="0">
                        <a:pos x="14" y="24"/>
                      </a:cxn>
                      <a:cxn ang="0">
                        <a:pos x="17" y="23"/>
                      </a:cxn>
                      <a:cxn ang="0">
                        <a:pos x="19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6" y="15"/>
                      </a:cxn>
                      <a:cxn ang="0">
                        <a:pos x="27" y="11"/>
                      </a:cxn>
                      <a:cxn ang="0">
                        <a:pos x="28" y="7"/>
                      </a:cxn>
                      <a:cxn ang="0">
                        <a:pos x="2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" h="24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2" y="11"/>
                        </a:lnTo>
                        <a:lnTo>
                          <a:pt x="3" y="15"/>
                        </a:lnTo>
                        <a:lnTo>
                          <a:pt x="6" y="18"/>
                        </a:lnTo>
                        <a:lnTo>
                          <a:pt x="7" y="20"/>
                        </a:lnTo>
                        <a:lnTo>
                          <a:pt x="10" y="22"/>
                        </a:lnTo>
                        <a:lnTo>
                          <a:pt x="12" y="23"/>
                        </a:lnTo>
                        <a:lnTo>
                          <a:pt x="14" y="24"/>
                        </a:lnTo>
                        <a:lnTo>
                          <a:pt x="17" y="23"/>
                        </a:lnTo>
                        <a:lnTo>
                          <a:pt x="19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6" y="15"/>
                        </a:lnTo>
                        <a:lnTo>
                          <a:pt x="27" y="11"/>
                        </a:lnTo>
                        <a:lnTo>
                          <a:pt x="28" y="7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4" name="Freeform 442"/>
                  <p:cNvSpPr>
                    <a:spLocks noChangeAspect="1"/>
                  </p:cNvSpPr>
                  <p:nvPr/>
                </p:nvSpPr>
                <p:spPr bwMode="auto">
                  <a:xfrm>
                    <a:off x="2384" y="145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27" y="23"/>
                      </a:cxn>
                      <a:cxn ang="0">
                        <a:pos x="26" y="17"/>
                      </a:cxn>
                      <a:cxn ang="0">
                        <a:pos x="25" y="13"/>
                      </a:cxn>
                      <a:cxn ang="0">
                        <a:pos x="24" y="9"/>
                      </a:cxn>
                      <a:cxn ang="0">
                        <a:pos x="23" y="5"/>
                      </a:cxn>
                      <a:cxn ang="0">
                        <a:pos x="21" y="3"/>
                      </a:cxn>
                      <a:cxn ang="0">
                        <a:pos x="18" y="1"/>
                      </a:cxn>
                      <a:cxn ang="0">
                        <a:pos x="16" y="0"/>
                      </a:cxn>
                      <a:cxn ang="0">
                        <a:pos x="14" y="0"/>
                      </a:cxn>
                      <a:cxn ang="0">
                        <a:pos x="11" y="0"/>
                      </a:cxn>
                      <a:cxn ang="0">
                        <a:pos x="9" y="1"/>
                      </a:cxn>
                      <a:cxn ang="0">
                        <a:pos x="6" y="3"/>
                      </a:cxn>
                      <a:cxn ang="0">
                        <a:pos x="4" y="5"/>
                      </a:cxn>
                      <a:cxn ang="0">
                        <a:pos x="2" y="9"/>
                      </a:cxn>
                      <a:cxn ang="0">
                        <a:pos x="1" y="13"/>
                      </a:cxn>
                      <a:cxn ang="0">
                        <a:pos x="0" y="17"/>
                      </a:cxn>
                      <a:cxn ang="0">
                        <a:pos x="0" y="23"/>
                      </a:cxn>
                      <a:cxn ang="0">
                        <a:pos x="27" y="23"/>
                      </a:cxn>
                    </a:cxnLst>
                    <a:rect l="0" t="0" r="r" b="b"/>
                    <a:pathLst>
                      <a:path w="27" h="23">
                        <a:moveTo>
                          <a:pt x="27" y="23"/>
                        </a:moveTo>
                        <a:lnTo>
                          <a:pt x="26" y="17"/>
                        </a:lnTo>
                        <a:lnTo>
                          <a:pt x="25" y="13"/>
                        </a:lnTo>
                        <a:lnTo>
                          <a:pt x="24" y="9"/>
                        </a:lnTo>
                        <a:lnTo>
                          <a:pt x="23" y="5"/>
                        </a:lnTo>
                        <a:lnTo>
                          <a:pt x="21" y="3"/>
                        </a:lnTo>
                        <a:lnTo>
                          <a:pt x="18" y="1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9" y="1"/>
                        </a:ln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1" y="13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2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5" name="Rectangle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84" y="1460"/>
                    <a:ext cx="7" cy="43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6" name="Freeform 444"/>
                  <p:cNvSpPr>
                    <a:spLocks noChangeAspect="1"/>
                  </p:cNvSpPr>
                  <p:nvPr/>
                </p:nvSpPr>
                <p:spPr bwMode="auto">
                  <a:xfrm>
                    <a:off x="2384" y="1503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7"/>
                      </a:cxn>
                      <a:cxn ang="0">
                        <a:pos x="1" y="11"/>
                      </a:cxn>
                      <a:cxn ang="0">
                        <a:pos x="2" y="15"/>
                      </a:cxn>
                      <a:cxn ang="0">
                        <a:pos x="4" y="18"/>
                      </a:cxn>
                      <a:cxn ang="0">
                        <a:pos x="6" y="20"/>
                      </a:cxn>
                      <a:cxn ang="0">
                        <a:pos x="9" y="22"/>
                      </a:cxn>
                      <a:cxn ang="0">
                        <a:pos x="11" y="23"/>
                      </a:cxn>
                      <a:cxn ang="0">
                        <a:pos x="14" y="24"/>
                      </a:cxn>
                      <a:cxn ang="0">
                        <a:pos x="16" y="23"/>
                      </a:cxn>
                      <a:cxn ang="0">
                        <a:pos x="18" y="22"/>
                      </a:cxn>
                      <a:cxn ang="0">
                        <a:pos x="21" y="20"/>
                      </a:cxn>
                      <a:cxn ang="0">
                        <a:pos x="23" y="18"/>
                      </a:cxn>
                      <a:cxn ang="0">
                        <a:pos x="24" y="15"/>
                      </a:cxn>
                      <a:cxn ang="0">
                        <a:pos x="25" y="11"/>
                      </a:cxn>
                      <a:cxn ang="0">
                        <a:pos x="26" y="7"/>
                      </a:cxn>
                      <a:cxn ang="0">
                        <a:pos x="2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" h="24">
                        <a:moveTo>
                          <a:pt x="0" y="0"/>
                        </a:moveTo>
                        <a:lnTo>
                          <a:pt x="0" y="7"/>
                        </a:lnTo>
                        <a:lnTo>
                          <a:pt x="1" y="11"/>
                        </a:lnTo>
                        <a:lnTo>
                          <a:pt x="2" y="15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9" y="22"/>
                        </a:lnTo>
                        <a:lnTo>
                          <a:pt x="11" y="23"/>
                        </a:lnTo>
                        <a:lnTo>
                          <a:pt x="14" y="24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21" y="20"/>
                        </a:lnTo>
                        <a:lnTo>
                          <a:pt x="23" y="18"/>
                        </a:lnTo>
                        <a:lnTo>
                          <a:pt x="24" y="15"/>
                        </a:lnTo>
                        <a:lnTo>
                          <a:pt x="25" y="11"/>
                        </a:lnTo>
                        <a:lnTo>
                          <a:pt x="26" y="7"/>
                        </a:lnTo>
                        <a:lnTo>
                          <a:pt x="2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7" name="Rectangle 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41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8" name="Rectangle 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19" y="1439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399" name="Rectangle 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84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0" name="Rectangle 4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06" y="1439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1" name="Rectangle 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78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2" name="Rectangle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42" y="1439"/>
                    <a:ext cx="21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3" name="Freeform 451"/>
                  <p:cNvSpPr>
                    <a:spLocks noChangeAspect="1"/>
                  </p:cNvSpPr>
                  <p:nvPr/>
                </p:nvSpPr>
                <p:spPr bwMode="auto">
                  <a:xfrm>
                    <a:off x="789" y="1661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4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4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4" name="Freeform 452"/>
                  <p:cNvSpPr>
                    <a:spLocks noChangeAspect="1"/>
                  </p:cNvSpPr>
                  <p:nvPr/>
                </p:nvSpPr>
                <p:spPr bwMode="auto">
                  <a:xfrm>
                    <a:off x="789" y="1783"/>
                    <a:ext cx="43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2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4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2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4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5" name="Freeform 453"/>
                  <p:cNvSpPr>
                    <a:spLocks noChangeAspect="1"/>
                  </p:cNvSpPr>
                  <p:nvPr/>
                </p:nvSpPr>
                <p:spPr bwMode="auto">
                  <a:xfrm>
                    <a:off x="352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6" name="Freeform 45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4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3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4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3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7" name="Freeform 455"/>
                  <p:cNvSpPr>
                    <a:spLocks noChangeAspect="1"/>
                  </p:cNvSpPr>
                  <p:nvPr/>
                </p:nvSpPr>
                <p:spPr bwMode="auto">
                  <a:xfrm>
                    <a:off x="142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8" name="Freeform 456"/>
                  <p:cNvSpPr>
                    <a:spLocks noChangeAspect="1"/>
                  </p:cNvSpPr>
                  <p:nvPr/>
                </p:nvSpPr>
                <p:spPr bwMode="auto">
                  <a:xfrm>
                    <a:off x="142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4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1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4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09" name="Freeform 457"/>
                  <p:cNvSpPr>
                    <a:spLocks noChangeAspect="1"/>
                  </p:cNvSpPr>
                  <p:nvPr/>
                </p:nvSpPr>
                <p:spPr bwMode="auto">
                  <a:xfrm>
                    <a:off x="415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0" name="Freeform 458"/>
                  <p:cNvSpPr>
                    <a:spLocks noChangeAspect="1"/>
                  </p:cNvSpPr>
                  <p:nvPr/>
                </p:nvSpPr>
                <p:spPr bwMode="auto">
                  <a:xfrm>
                    <a:off x="415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1" name="Freeform 459"/>
                  <p:cNvSpPr>
                    <a:spLocks noChangeAspect="1"/>
                  </p:cNvSpPr>
                  <p:nvPr/>
                </p:nvSpPr>
                <p:spPr bwMode="auto">
                  <a:xfrm>
                    <a:off x="632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1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9"/>
                      </a:cxn>
                      <a:cxn ang="0">
                        <a:pos x="96" y="12"/>
                      </a:cxn>
                      <a:cxn ang="0">
                        <a:pos x="102" y="17"/>
                      </a:cxn>
                      <a:cxn ang="0">
                        <a:pos x="106" y="21"/>
                      </a:cxn>
                      <a:cxn ang="0">
                        <a:pos x="110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2" y="54"/>
                      </a:cxn>
                      <a:cxn ang="0">
                        <a:pos x="123" y="63"/>
                      </a:cxn>
                      <a:cxn ang="0">
                        <a:pos x="124" y="72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2" y="63"/>
                      </a:cxn>
                      <a:cxn ang="0">
                        <a:pos x="3" y="54"/>
                      </a:cxn>
                      <a:cxn ang="0">
                        <a:pos x="5" y="46"/>
                      </a:cxn>
                      <a:cxn ang="0">
                        <a:pos x="7" y="39"/>
                      </a:cxn>
                      <a:cxn ang="0">
                        <a:pos x="11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4" y="17"/>
                      </a:cxn>
                      <a:cxn ang="0">
                        <a:pos x="28" y="12"/>
                      </a:cxn>
                      <a:cxn ang="0">
                        <a:pos x="33" y="9"/>
                      </a:cxn>
                      <a:cxn ang="0">
                        <a:pos x="38" y="6"/>
                      </a:cxn>
                      <a:cxn ang="0">
                        <a:pos x="44" y="4"/>
                      </a:cxn>
                      <a:cxn ang="0">
                        <a:pos x="54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1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9"/>
                        </a:lnTo>
                        <a:lnTo>
                          <a:pt x="96" y="12"/>
                        </a:lnTo>
                        <a:lnTo>
                          <a:pt x="102" y="17"/>
                        </a:lnTo>
                        <a:lnTo>
                          <a:pt x="106" y="21"/>
                        </a:lnTo>
                        <a:lnTo>
                          <a:pt x="110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2" y="54"/>
                        </a:lnTo>
                        <a:lnTo>
                          <a:pt x="123" y="63"/>
                        </a:lnTo>
                        <a:lnTo>
                          <a:pt x="124" y="72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2" y="63"/>
                        </a:lnTo>
                        <a:lnTo>
                          <a:pt x="3" y="54"/>
                        </a:lnTo>
                        <a:lnTo>
                          <a:pt x="5" y="46"/>
                        </a:lnTo>
                        <a:lnTo>
                          <a:pt x="7" y="39"/>
                        </a:lnTo>
                        <a:lnTo>
                          <a:pt x="11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4" y="17"/>
                        </a:lnTo>
                        <a:lnTo>
                          <a:pt x="28" y="12"/>
                        </a:lnTo>
                        <a:lnTo>
                          <a:pt x="33" y="9"/>
                        </a:lnTo>
                        <a:lnTo>
                          <a:pt x="38" y="6"/>
                        </a:lnTo>
                        <a:lnTo>
                          <a:pt x="44" y="4"/>
                        </a:lnTo>
                        <a:lnTo>
                          <a:pt x="54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2" name="Freeform 460"/>
                  <p:cNvSpPr>
                    <a:spLocks noChangeAspect="1"/>
                  </p:cNvSpPr>
                  <p:nvPr/>
                </p:nvSpPr>
                <p:spPr bwMode="auto">
                  <a:xfrm>
                    <a:off x="4865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7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4" y="32"/>
                      </a:cxn>
                      <a:cxn ang="0">
                        <a:pos x="117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3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5" y="26"/>
                      </a:cxn>
                      <a:cxn ang="0">
                        <a:pos x="19" y="21"/>
                      </a:cxn>
                      <a:cxn ang="0">
                        <a:pos x="23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8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7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4" y="32"/>
                        </a:lnTo>
                        <a:lnTo>
                          <a:pt x="117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3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5" y="26"/>
                        </a:lnTo>
                        <a:lnTo>
                          <a:pt x="19" y="21"/>
                        </a:lnTo>
                        <a:lnTo>
                          <a:pt x="23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8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3" name="Freeform 461"/>
                  <p:cNvSpPr>
                    <a:spLocks noChangeAspect="1"/>
                  </p:cNvSpPr>
                  <p:nvPr/>
                </p:nvSpPr>
                <p:spPr bwMode="auto">
                  <a:xfrm>
                    <a:off x="5001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1"/>
                      </a:cxn>
                      <a:cxn ang="0">
                        <a:pos x="79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2" y="72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1" y="54"/>
                      </a:cxn>
                      <a:cxn ang="0">
                        <a:pos x="3" y="46"/>
                      </a:cxn>
                      <a:cxn ang="0">
                        <a:pos x="7" y="39"/>
                      </a:cxn>
                      <a:cxn ang="0">
                        <a:pos x="10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8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2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1"/>
                        </a:lnTo>
                        <a:lnTo>
                          <a:pt x="79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2" y="72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1" y="54"/>
                        </a:lnTo>
                        <a:lnTo>
                          <a:pt x="3" y="46"/>
                        </a:lnTo>
                        <a:lnTo>
                          <a:pt x="7" y="39"/>
                        </a:lnTo>
                        <a:lnTo>
                          <a:pt x="10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8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2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4" name="Freeform 462"/>
                  <p:cNvSpPr>
                    <a:spLocks noChangeAspect="1"/>
                  </p:cNvSpPr>
                  <p:nvPr/>
                </p:nvSpPr>
                <p:spPr bwMode="auto">
                  <a:xfrm>
                    <a:off x="5137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1"/>
                      </a:cxn>
                      <a:cxn ang="0">
                        <a:pos x="79" y="4"/>
                      </a:cxn>
                      <a:cxn ang="0">
                        <a:pos x="84" y="6"/>
                      </a:cxn>
                      <a:cxn ang="0">
                        <a:pos x="89" y="9"/>
                      </a:cxn>
                      <a:cxn ang="0">
                        <a:pos x="95" y="12"/>
                      </a:cxn>
                      <a:cxn ang="0">
                        <a:pos x="99" y="17"/>
                      </a:cxn>
                      <a:cxn ang="0">
                        <a:pos x="103" y="21"/>
                      </a:cxn>
                      <a:cxn ang="0">
                        <a:pos x="107" y="26"/>
                      </a:cxn>
                      <a:cxn ang="0">
                        <a:pos x="111" y="32"/>
                      </a:cxn>
                      <a:cxn ang="0">
                        <a:pos x="115" y="39"/>
                      </a:cxn>
                      <a:cxn ang="0">
                        <a:pos x="117" y="46"/>
                      </a:cxn>
                      <a:cxn ang="0">
                        <a:pos x="119" y="54"/>
                      </a:cxn>
                      <a:cxn ang="0">
                        <a:pos x="120" y="63"/>
                      </a:cxn>
                      <a:cxn ang="0">
                        <a:pos x="121" y="72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0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4" y="26"/>
                      </a:cxn>
                      <a:cxn ang="0">
                        <a:pos x="18" y="21"/>
                      </a:cxn>
                      <a:cxn ang="0">
                        <a:pos x="22" y="17"/>
                      </a:cxn>
                      <a:cxn ang="0">
                        <a:pos x="26" y="12"/>
                      </a:cxn>
                      <a:cxn ang="0">
                        <a:pos x="31" y="9"/>
                      </a:cxn>
                      <a:cxn ang="0">
                        <a:pos x="37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1"/>
                        </a:lnTo>
                        <a:lnTo>
                          <a:pt x="79" y="4"/>
                        </a:lnTo>
                        <a:lnTo>
                          <a:pt x="84" y="6"/>
                        </a:lnTo>
                        <a:lnTo>
                          <a:pt x="89" y="9"/>
                        </a:lnTo>
                        <a:lnTo>
                          <a:pt x="95" y="12"/>
                        </a:lnTo>
                        <a:lnTo>
                          <a:pt x="99" y="17"/>
                        </a:lnTo>
                        <a:lnTo>
                          <a:pt x="103" y="21"/>
                        </a:lnTo>
                        <a:lnTo>
                          <a:pt x="107" y="26"/>
                        </a:lnTo>
                        <a:lnTo>
                          <a:pt x="111" y="32"/>
                        </a:lnTo>
                        <a:lnTo>
                          <a:pt x="115" y="39"/>
                        </a:lnTo>
                        <a:lnTo>
                          <a:pt x="117" y="46"/>
                        </a:lnTo>
                        <a:lnTo>
                          <a:pt x="119" y="54"/>
                        </a:lnTo>
                        <a:lnTo>
                          <a:pt x="120" y="63"/>
                        </a:lnTo>
                        <a:lnTo>
                          <a:pt x="121" y="72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0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4" y="26"/>
                        </a:lnTo>
                        <a:lnTo>
                          <a:pt x="18" y="21"/>
                        </a:lnTo>
                        <a:lnTo>
                          <a:pt x="22" y="17"/>
                        </a:lnTo>
                        <a:lnTo>
                          <a:pt x="26" y="12"/>
                        </a:lnTo>
                        <a:lnTo>
                          <a:pt x="31" y="9"/>
                        </a:lnTo>
                        <a:lnTo>
                          <a:pt x="37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5" name="Freeform 463"/>
                  <p:cNvSpPr>
                    <a:spLocks noChangeAspect="1"/>
                  </p:cNvSpPr>
                  <p:nvPr/>
                </p:nvSpPr>
                <p:spPr bwMode="auto">
                  <a:xfrm>
                    <a:off x="4865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7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3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5" y="25"/>
                      </a:cxn>
                      <a:cxn ang="0">
                        <a:pos x="19" y="20"/>
                      </a:cxn>
                      <a:cxn ang="0">
                        <a:pos x="23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8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3" h="267">
                        <a:moveTo>
                          <a:pt x="63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7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3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5" y="25"/>
                        </a:lnTo>
                        <a:lnTo>
                          <a:pt x="19" y="20"/>
                        </a:lnTo>
                        <a:lnTo>
                          <a:pt x="23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8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6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5001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70" y="0"/>
                      </a:cxn>
                      <a:cxn ang="0">
                        <a:pos x="79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2" y="71"/>
                      </a:cxn>
                      <a:cxn ang="0">
                        <a:pos x="122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1" y="54"/>
                      </a:cxn>
                      <a:cxn ang="0">
                        <a:pos x="3" y="45"/>
                      </a:cxn>
                      <a:cxn ang="0">
                        <a:pos x="7" y="38"/>
                      </a:cxn>
                      <a:cxn ang="0">
                        <a:pos x="10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8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2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2" h="267">
                        <a:moveTo>
                          <a:pt x="60" y="0"/>
                        </a:moveTo>
                        <a:lnTo>
                          <a:pt x="70" y="0"/>
                        </a:lnTo>
                        <a:lnTo>
                          <a:pt x="79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2" y="71"/>
                        </a:lnTo>
                        <a:lnTo>
                          <a:pt x="122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1" y="54"/>
                        </a:lnTo>
                        <a:lnTo>
                          <a:pt x="3" y="45"/>
                        </a:lnTo>
                        <a:lnTo>
                          <a:pt x="7" y="38"/>
                        </a:lnTo>
                        <a:lnTo>
                          <a:pt x="10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8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2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7" name="Freeform 465"/>
                  <p:cNvSpPr>
                    <a:spLocks noChangeAspect="1"/>
                  </p:cNvSpPr>
                  <p:nvPr/>
                </p:nvSpPr>
                <p:spPr bwMode="auto">
                  <a:xfrm>
                    <a:off x="5137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0" y="0"/>
                      </a:cxn>
                      <a:cxn ang="0">
                        <a:pos x="69" y="0"/>
                      </a:cxn>
                      <a:cxn ang="0">
                        <a:pos x="79" y="3"/>
                      </a:cxn>
                      <a:cxn ang="0">
                        <a:pos x="84" y="5"/>
                      </a:cxn>
                      <a:cxn ang="0">
                        <a:pos x="89" y="8"/>
                      </a:cxn>
                      <a:cxn ang="0">
                        <a:pos x="95" y="11"/>
                      </a:cxn>
                      <a:cxn ang="0">
                        <a:pos x="99" y="16"/>
                      </a:cxn>
                      <a:cxn ang="0">
                        <a:pos x="103" y="20"/>
                      </a:cxn>
                      <a:cxn ang="0">
                        <a:pos x="107" y="25"/>
                      </a:cxn>
                      <a:cxn ang="0">
                        <a:pos x="111" y="31"/>
                      </a:cxn>
                      <a:cxn ang="0">
                        <a:pos x="115" y="38"/>
                      </a:cxn>
                      <a:cxn ang="0">
                        <a:pos x="117" y="45"/>
                      </a:cxn>
                      <a:cxn ang="0">
                        <a:pos x="119" y="54"/>
                      </a:cxn>
                      <a:cxn ang="0">
                        <a:pos x="120" y="62"/>
                      </a:cxn>
                      <a:cxn ang="0">
                        <a:pos x="121" y="71"/>
                      </a:cxn>
                      <a:cxn ang="0">
                        <a:pos x="121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0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2" y="16"/>
                      </a:cxn>
                      <a:cxn ang="0">
                        <a:pos x="26" y="11"/>
                      </a:cxn>
                      <a:cxn ang="0">
                        <a:pos x="31" y="8"/>
                      </a:cxn>
                      <a:cxn ang="0">
                        <a:pos x="37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0" y="0"/>
                      </a:cxn>
                    </a:cxnLst>
                    <a:rect l="0" t="0" r="r" b="b"/>
                    <a:pathLst>
                      <a:path w="121" h="267">
                        <a:moveTo>
                          <a:pt x="60" y="0"/>
                        </a:moveTo>
                        <a:lnTo>
                          <a:pt x="69" y="0"/>
                        </a:lnTo>
                        <a:lnTo>
                          <a:pt x="79" y="3"/>
                        </a:lnTo>
                        <a:lnTo>
                          <a:pt x="84" y="5"/>
                        </a:lnTo>
                        <a:lnTo>
                          <a:pt x="89" y="8"/>
                        </a:lnTo>
                        <a:lnTo>
                          <a:pt x="95" y="11"/>
                        </a:lnTo>
                        <a:lnTo>
                          <a:pt x="99" y="16"/>
                        </a:lnTo>
                        <a:lnTo>
                          <a:pt x="103" y="20"/>
                        </a:lnTo>
                        <a:lnTo>
                          <a:pt x="107" y="25"/>
                        </a:lnTo>
                        <a:lnTo>
                          <a:pt x="111" y="31"/>
                        </a:lnTo>
                        <a:lnTo>
                          <a:pt x="115" y="38"/>
                        </a:lnTo>
                        <a:lnTo>
                          <a:pt x="117" y="45"/>
                        </a:lnTo>
                        <a:lnTo>
                          <a:pt x="119" y="54"/>
                        </a:lnTo>
                        <a:lnTo>
                          <a:pt x="120" y="62"/>
                        </a:lnTo>
                        <a:lnTo>
                          <a:pt x="121" y="71"/>
                        </a:lnTo>
                        <a:lnTo>
                          <a:pt x="121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0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2" y="16"/>
                        </a:lnTo>
                        <a:lnTo>
                          <a:pt x="26" y="11"/>
                        </a:lnTo>
                        <a:lnTo>
                          <a:pt x="31" y="8"/>
                        </a:lnTo>
                        <a:lnTo>
                          <a:pt x="37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8" name="Freeform 466"/>
                  <p:cNvSpPr>
                    <a:spLocks noChangeAspect="1"/>
                  </p:cNvSpPr>
                  <p:nvPr/>
                </p:nvSpPr>
                <p:spPr bwMode="auto">
                  <a:xfrm>
                    <a:off x="503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1"/>
                      </a:cxn>
                      <a:cxn ang="0">
                        <a:pos x="80" y="4"/>
                      </a:cxn>
                      <a:cxn ang="0">
                        <a:pos x="85" y="6"/>
                      </a:cxn>
                      <a:cxn ang="0">
                        <a:pos x="90" y="9"/>
                      </a:cxn>
                      <a:cxn ang="0">
                        <a:pos x="95" y="12"/>
                      </a:cxn>
                      <a:cxn ang="0">
                        <a:pos x="100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2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9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2" y="17"/>
                      </a:cxn>
                      <a:cxn ang="0">
                        <a:pos x="27" y="12"/>
                      </a:cxn>
                      <a:cxn ang="0">
                        <a:pos x="31" y="9"/>
                      </a:cxn>
                      <a:cxn ang="0">
                        <a:pos x="36" y="6"/>
                      </a:cxn>
                      <a:cxn ang="0">
                        <a:pos x="42" y="4"/>
                      </a:cxn>
                      <a:cxn ang="0">
                        <a:pos x="51" y="1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1"/>
                        </a:lnTo>
                        <a:lnTo>
                          <a:pt x="80" y="4"/>
                        </a:lnTo>
                        <a:lnTo>
                          <a:pt x="85" y="6"/>
                        </a:lnTo>
                        <a:lnTo>
                          <a:pt x="90" y="9"/>
                        </a:lnTo>
                        <a:lnTo>
                          <a:pt x="95" y="12"/>
                        </a:lnTo>
                        <a:lnTo>
                          <a:pt x="100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2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9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2" y="17"/>
                        </a:lnTo>
                        <a:lnTo>
                          <a:pt x="27" y="12"/>
                        </a:lnTo>
                        <a:lnTo>
                          <a:pt x="31" y="9"/>
                        </a:lnTo>
                        <a:lnTo>
                          <a:pt x="36" y="6"/>
                        </a:lnTo>
                        <a:lnTo>
                          <a:pt x="42" y="4"/>
                        </a:lnTo>
                        <a:lnTo>
                          <a:pt x="51" y="1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19" name="Freeform 467"/>
                  <p:cNvSpPr>
                    <a:spLocks noChangeAspect="1"/>
                  </p:cNvSpPr>
                  <p:nvPr/>
                </p:nvSpPr>
                <p:spPr bwMode="auto">
                  <a:xfrm>
                    <a:off x="368" y="1654"/>
                    <a:ext cx="36" cy="79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1"/>
                      </a:cxn>
                      <a:cxn ang="0">
                        <a:pos x="81" y="4"/>
                      </a:cxn>
                      <a:cxn ang="0">
                        <a:pos x="86" y="6"/>
                      </a:cxn>
                      <a:cxn ang="0">
                        <a:pos x="91" y="9"/>
                      </a:cxn>
                      <a:cxn ang="0">
                        <a:pos x="96" y="12"/>
                      </a:cxn>
                      <a:cxn ang="0">
                        <a:pos x="101" y="17"/>
                      </a:cxn>
                      <a:cxn ang="0">
                        <a:pos x="105" y="21"/>
                      </a:cxn>
                      <a:cxn ang="0">
                        <a:pos x="109" y="26"/>
                      </a:cxn>
                      <a:cxn ang="0">
                        <a:pos x="113" y="32"/>
                      </a:cxn>
                      <a:cxn ang="0">
                        <a:pos x="116" y="39"/>
                      </a:cxn>
                      <a:cxn ang="0">
                        <a:pos x="119" y="46"/>
                      </a:cxn>
                      <a:cxn ang="0">
                        <a:pos x="121" y="54"/>
                      </a:cxn>
                      <a:cxn ang="0">
                        <a:pos x="122" y="63"/>
                      </a:cxn>
                      <a:cxn ang="0">
                        <a:pos x="123" y="72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2"/>
                      </a:cxn>
                      <a:cxn ang="0">
                        <a:pos x="1" y="63"/>
                      </a:cxn>
                      <a:cxn ang="0">
                        <a:pos x="2" y="54"/>
                      </a:cxn>
                      <a:cxn ang="0">
                        <a:pos x="4" y="46"/>
                      </a:cxn>
                      <a:cxn ang="0">
                        <a:pos x="6" y="39"/>
                      </a:cxn>
                      <a:cxn ang="0">
                        <a:pos x="10" y="32"/>
                      </a:cxn>
                      <a:cxn ang="0">
                        <a:pos x="13" y="26"/>
                      </a:cxn>
                      <a:cxn ang="0">
                        <a:pos x="17" y="21"/>
                      </a:cxn>
                      <a:cxn ang="0">
                        <a:pos x="23" y="17"/>
                      </a:cxn>
                      <a:cxn ang="0">
                        <a:pos x="27" y="12"/>
                      </a:cxn>
                      <a:cxn ang="0">
                        <a:pos x="32" y="9"/>
                      </a:cxn>
                      <a:cxn ang="0">
                        <a:pos x="37" y="6"/>
                      </a:cxn>
                      <a:cxn ang="0">
                        <a:pos x="43" y="4"/>
                      </a:cxn>
                      <a:cxn ang="0">
                        <a:pos x="53" y="1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1"/>
                        </a:lnTo>
                        <a:lnTo>
                          <a:pt x="81" y="4"/>
                        </a:lnTo>
                        <a:lnTo>
                          <a:pt x="86" y="6"/>
                        </a:lnTo>
                        <a:lnTo>
                          <a:pt x="91" y="9"/>
                        </a:lnTo>
                        <a:lnTo>
                          <a:pt x="96" y="12"/>
                        </a:lnTo>
                        <a:lnTo>
                          <a:pt x="101" y="17"/>
                        </a:lnTo>
                        <a:lnTo>
                          <a:pt x="105" y="21"/>
                        </a:lnTo>
                        <a:lnTo>
                          <a:pt x="109" y="26"/>
                        </a:lnTo>
                        <a:lnTo>
                          <a:pt x="113" y="32"/>
                        </a:lnTo>
                        <a:lnTo>
                          <a:pt x="116" y="39"/>
                        </a:lnTo>
                        <a:lnTo>
                          <a:pt x="119" y="46"/>
                        </a:lnTo>
                        <a:lnTo>
                          <a:pt x="121" y="54"/>
                        </a:lnTo>
                        <a:lnTo>
                          <a:pt x="122" y="63"/>
                        </a:lnTo>
                        <a:lnTo>
                          <a:pt x="123" y="72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2"/>
                        </a:lnTo>
                        <a:lnTo>
                          <a:pt x="1" y="63"/>
                        </a:lnTo>
                        <a:lnTo>
                          <a:pt x="2" y="54"/>
                        </a:lnTo>
                        <a:lnTo>
                          <a:pt x="4" y="46"/>
                        </a:lnTo>
                        <a:lnTo>
                          <a:pt x="6" y="39"/>
                        </a:lnTo>
                        <a:lnTo>
                          <a:pt x="10" y="32"/>
                        </a:lnTo>
                        <a:lnTo>
                          <a:pt x="13" y="26"/>
                        </a:lnTo>
                        <a:lnTo>
                          <a:pt x="17" y="21"/>
                        </a:lnTo>
                        <a:lnTo>
                          <a:pt x="23" y="17"/>
                        </a:lnTo>
                        <a:lnTo>
                          <a:pt x="27" y="12"/>
                        </a:lnTo>
                        <a:lnTo>
                          <a:pt x="32" y="9"/>
                        </a:lnTo>
                        <a:lnTo>
                          <a:pt x="37" y="6"/>
                        </a:lnTo>
                        <a:lnTo>
                          <a:pt x="43" y="4"/>
                        </a:lnTo>
                        <a:lnTo>
                          <a:pt x="53" y="1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0" name="Freeform 468"/>
                  <p:cNvSpPr>
                    <a:spLocks noChangeAspect="1"/>
                  </p:cNvSpPr>
                  <p:nvPr/>
                </p:nvSpPr>
                <p:spPr bwMode="auto">
                  <a:xfrm>
                    <a:off x="632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3" y="0"/>
                      </a:cxn>
                      <a:cxn ang="0">
                        <a:pos x="72" y="0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2" y="8"/>
                      </a:cxn>
                      <a:cxn ang="0">
                        <a:pos x="96" y="11"/>
                      </a:cxn>
                      <a:cxn ang="0">
                        <a:pos x="102" y="16"/>
                      </a:cxn>
                      <a:cxn ang="0">
                        <a:pos x="106" y="20"/>
                      </a:cxn>
                      <a:cxn ang="0">
                        <a:pos x="110" y="25"/>
                      </a:cxn>
                      <a:cxn ang="0">
                        <a:pos x="114" y="31"/>
                      </a:cxn>
                      <a:cxn ang="0">
                        <a:pos x="117" y="38"/>
                      </a:cxn>
                      <a:cxn ang="0">
                        <a:pos x="119" y="45"/>
                      </a:cxn>
                      <a:cxn ang="0">
                        <a:pos x="122" y="54"/>
                      </a:cxn>
                      <a:cxn ang="0">
                        <a:pos x="123" y="62"/>
                      </a:cxn>
                      <a:cxn ang="0">
                        <a:pos x="124" y="71"/>
                      </a:cxn>
                      <a:cxn ang="0">
                        <a:pos x="124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2" y="62"/>
                      </a:cxn>
                      <a:cxn ang="0">
                        <a:pos x="3" y="54"/>
                      </a:cxn>
                      <a:cxn ang="0">
                        <a:pos x="5" y="45"/>
                      </a:cxn>
                      <a:cxn ang="0">
                        <a:pos x="7" y="38"/>
                      </a:cxn>
                      <a:cxn ang="0">
                        <a:pos x="11" y="31"/>
                      </a:cxn>
                      <a:cxn ang="0">
                        <a:pos x="14" y="25"/>
                      </a:cxn>
                      <a:cxn ang="0">
                        <a:pos x="18" y="20"/>
                      </a:cxn>
                      <a:cxn ang="0">
                        <a:pos x="24" y="16"/>
                      </a:cxn>
                      <a:cxn ang="0">
                        <a:pos x="28" y="11"/>
                      </a:cxn>
                      <a:cxn ang="0">
                        <a:pos x="33" y="8"/>
                      </a:cxn>
                      <a:cxn ang="0">
                        <a:pos x="38" y="5"/>
                      </a:cxn>
                      <a:cxn ang="0">
                        <a:pos x="44" y="3"/>
                      </a:cxn>
                      <a:cxn ang="0">
                        <a:pos x="54" y="0"/>
                      </a:cxn>
                      <a:cxn ang="0">
                        <a:pos x="63" y="0"/>
                      </a:cxn>
                    </a:cxnLst>
                    <a:rect l="0" t="0" r="r" b="b"/>
                    <a:pathLst>
                      <a:path w="124" h="267">
                        <a:moveTo>
                          <a:pt x="63" y="0"/>
                        </a:moveTo>
                        <a:lnTo>
                          <a:pt x="72" y="0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2" y="8"/>
                        </a:lnTo>
                        <a:lnTo>
                          <a:pt x="96" y="11"/>
                        </a:lnTo>
                        <a:lnTo>
                          <a:pt x="102" y="16"/>
                        </a:lnTo>
                        <a:lnTo>
                          <a:pt x="106" y="20"/>
                        </a:lnTo>
                        <a:lnTo>
                          <a:pt x="110" y="25"/>
                        </a:lnTo>
                        <a:lnTo>
                          <a:pt x="114" y="31"/>
                        </a:lnTo>
                        <a:lnTo>
                          <a:pt x="117" y="38"/>
                        </a:lnTo>
                        <a:lnTo>
                          <a:pt x="119" y="45"/>
                        </a:lnTo>
                        <a:lnTo>
                          <a:pt x="122" y="54"/>
                        </a:lnTo>
                        <a:lnTo>
                          <a:pt x="123" y="62"/>
                        </a:lnTo>
                        <a:lnTo>
                          <a:pt x="124" y="71"/>
                        </a:lnTo>
                        <a:lnTo>
                          <a:pt x="124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2" y="62"/>
                        </a:lnTo>
                        <a:lnTo>
                          <a:pt x="3" y="54"/>
                        </a:lnTo>
                        <a:lnTo>
                          <a:pt x="5" y="45"/>
                        </a:lnTo>
                        <a:lnTo>
                          <a:pt x="7" y="38"/>
                        </a:lnTo>
                        <a:lnTo>
                          <a:pt x="11" y="31"/>
                        </a:lnTo>
                        <a:lnTo>
                          <a:pt x="14" y="25"/>
                        </a:lnTo>
                        <a:lnTo>
                          <a:pt x="18" y="20"/>
                        </a:lnTo>
                        <a:lnTo>
                          <a:pt x="24" y="16"/>
                        </a:lnTo>
                        <a:lnTo>
                          <a:pt x="28" y="11"/>
                        </a:lnTo>
                        <a:lnTo>
                          <a:pt x="33" y="8"/>
                        </a:lnTo>
                        <a:lnTo>
                          <a:pt x="38" y="5"/>
                        </a:lnTo>
                        <a:lnTo>
                          <a:pt x="44" y="3"/>
                        </a:lnTo>
                        <a:lnTo>
                          <a:pt x="54" y="0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1" name="Freeform 469"/>
                  <p:cNvSpPr>
                    <a:spLocks noChangeAspect="1"/>
                  </p:cNvSpPr>
                  <p:nvPr/>
                </p:nvSpPr>
                <p:spPr bwMode="auto">
                  <a:xfrm>
                    <a:off x="503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1" y="0"/>
                      </a:cxn>
                      <a:cxn ang="0">
                        <a:pos x="69" y="0"/>
                      </a:cxn>
                      <a:cxn ang="0">
                        <a:pos x="80" y="3"/>
                      </a:cxn>
                      <a:cxn ang="0">
                        <a:pos x="85" y="5"/>
                      </a:cxn>
                      <a:cxn ang="0">
                        <a:pos x="90" y="8"/>
                      </a:cxn>
                      <a:cxn ang="0">
                        <a:pos x="95" y="11"/>
                      </a:cxn>
                      <a:cxn ang="0">
                        <a:pos x="100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2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9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2" y="16"/>
                      </a:cxn>
                      <a:cxn ang="0">
                        <a:pos x="27" y="11"/>
                      </a:cxn>
                      <a:cxn ang="0">
                        <a:pos x="31" y="8"/>
                      </a:cxn>
                      <a:cxn ang="0">
                        <a:pos x="36" y="5"/>
                      </a:cxn>
                      <a:cxn ang="0">
                        <a:pos x="42" y="3"/>
                      </a:cxn>
                      <a:cxn ang="0">
                        <a:pos x="51" y="0"/>
                      </a:cxn>
                      <a:cxn ang="0">
                        <a:pos x="61" y="0"/>
                      </a:cxn>
                    </a:cxnLst>
                    <a:rect l="0" t="0" r="r" b="b"/>
                    <a:pathLst>
                      <a:path w="123" h="267">
                        <a:moveTo>
                          <a:pt x="61" y="0"/>
                        </a:moveTo>
                        <a:lnTo>
                          <a:pt x="69" y="0"/>
                        </a:lnTo>
                        <a:lnTo>
                          <a:pt x="80" y="3"/>
                        </a:lnTo>
                        <a:lnTo>
                          <a:pt x="85" y="5"/>
                        </a:lnTo>
                        <a:lnTo>
                          <a:pt x="90" y="8"/>
                        </a:lnTo>
                        <a:lnTo>
                          <a:pt x="95" y="11"/>
                        </a:lnTo>
                        <a:lnTo>
                          <a:pt x="100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2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9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2" y="16"/>
                        </a:lnTo>
                        <a:lnTo>
                          <a:pt x="27" y="11"/>
                        </a:lnTo>
                        <a:lnTo>
                          <a:pt x="31" y="8"/>
                        </a:lnTo>
                        <a:lnTo>
                          <a:pt x="36" y="5"/>
                        </a:lnTo>
                        <a:lnTo>
                          <a:pt x="42" y="3"/>
                        </a:lnTo>
                        <a:lnTo>
                          <a:pt x="51" y="0"/>
                        </a:ln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2" name="Freeform 470"/>
                  <p:cNvSpPr>
                    <a:spLocks noChangeAspect="1"/>
                  </p:cNvSpPr>
                  <p:nvPr/>
                </p:nvSpPr>
                <p:spPr bwMode="auto">
                  <a:xfrm>
                    <a:off x="368" y="1783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71" y="0"/>
                      </a:cxn>
                      <a:cxn ang="0">
                        <a:pos x="81" y="3"/>
                      </a:cxn>
                      <a:cxn ang="0">
                        <a:pos x="86" y="5"/>
                      </a:cxn>
                      <a:cxn ang="0">
                        <a:pos x="91" y="8"/>
                      </a:cxn>
                      <a:cxn ang="0">
                        <a:pos x="96" y="11"/>
                      </a:cxn>
                      <a:cxn ang="0">
                        <a:pos x="101" y="16"/>
                      </a:cxn>
                      <a:cxn ang="0">
                        <a:pos x="105" y="20"/>
                      </a:cxn>
                      <a:cxn ang="0">
                        <a:pos x="109" y="25"/>
                      </a:cxn>
                      <a:cxn ang="0">
                        <a:pos x="113" y="31"/>
                      </a:cxn>
                      <a:cxn ang="0">
                        <a:pos x="116" y="38"/>
                      </a:cxn>
                      <a:cxn ang="0">
                        <a:pos x="119" y="45"/>
                      </a:cxn>
                      <a:cxn ang="0">
                        <a:pos x="121" y="54"/>
                      </a:cxn>
                      <a:cxn ang="0">
                        <a:pos x="122" y="62"/>
                      </a:cxn>
                      <a:cxn ang="0">
                        <a:pos x="123" y="71"/>
                      </a:cxn>
                      <a:cxn ang="0">
                        <a:pos x="123" y="267"/>
                      </a:cxn>
                      <a:cxn ang="0">
                        <a:pos x="0" y="267"/>
                      </a:cxn>
                      <a:cxn ang="0">
                        <a:pos x="0" y="71"/>
                      </a:cxn>
                      <a:cxn ang="0">
                        <a:pos x="1" y="62"/>
                      </a:cxn>
                      <a:cxn ang="0">
                        <a:pos x="2" y="54"/>
                      </a:cxn>
                      <a:cxn ang="0">
                        <a:pos x="4" y="45"/>
                      </a:cxn>
                      <a:cxn ang="0">
                        <a:pos x="6" y="38"/>
                      </a:cxn>
                      <a:cxn ang="0">
                        <a:pos x="10" y="31"/>
                      </a:cxn>
                      <a:cxn ang="0">
                        <a:pos x="13" y="25"/>
                      </a:cxn>
                      <a:cxn ang="0">
                        <a:pos x="17" y="20"/>
                      </a:cxn>
                      <a:cxn ang="0">
                        <a:pos x="23" y="16"/>
                      </a:cxn>
                      <a:cxn ang="0">
                        <a:pos x="27" y="11"/>
                      </a:cxn>
                      <a:cxn ang="0">
                        <a:pos x="32" y="8"/>
                      </a:cxn>
                      <a:cxn ang="0">
                        <a:pos x="37" y="5"/>
                      </a:cxn>
                      <a:cxn ang="0">
                        <a:pos x="43" y="3"/>
                      </a:cxn>
                      <a:cxn ang="0">
                        <a:pos x="53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123" h="267">
                        <a:moveTo>
                          <a:pt x="62" y="0"/>
                        </a:moveTo>
                        <a:lnTo>
                          <a:pt x="71" y="0"/>
                        </a:lnTo>
                        <a:lnTo>
                          <a:pt x="81" y="3"/>
                        </a:lnTo>
                        <a:lnTo>
                          <a:pt x="86" y="5"/>
                        </a:lnTo>
                        <a:lnTo>
                          <a:pt x="91" y="8"/>
                        </a:lnTo>
                        <a:lnTo>
                          <a:pt x="96" y="11"/>
                        </a:lnTo>
                        <a:lnTo>
                          <a:pt x="101" y="16"/>
                        </a:lnTo>
                        <a:lnTo>
                          <a:pt x="105" y="20"/>
                        </a:lnTo>
                        <a:lnTo>
                          <a:pt x="109" y="25"/>
                        </a:lnTo>
                        <a:lnTo>
                          <a:pt x="113" y="31"/>
                        </a:lnTo>
                        <a:lnTo>
                          <a:pt x="116" y="38"/>
                        </a:lnTo>
                        <a:lnTo>
                          <a:pt x="119" y="45"/>
                        </a:lnTo>
                        <a:lnTo>
                          <a:pt x="121" y="54"/>
                        </a:lnTo>
                        <a:lnTo>
                          <a:pt x="122" y="62"/>
                        </a:lnTo>
                        <a:lnTo>
                          <a:pt x="123" y="71"/>
                        </a:lnTo>
                        <a:lnTo>
                          <a:pt x="123" y="267"/>
                        </a:lnTo>
                        <a:lnTo>
                          <a:pt x="0" y="267"/>
                        </a:lnTo>
                        <a:lnTo>
                          <a:pt x="0" y="71"/>
                        </a:lnTo>
                        <a:lnTo>
                          <a:pt x="1" y="62"/>
                        </a:lnTo>
                        <a:lnTo>
                          <a:pt x="2" y="54"/>
                        </a:lnTo>
                        <a:lnTo>
                          <a:pt x="4" y="45"/>
                        </a:lnTo>
                        <a:lnTo>
                          <a:pt x="6" y="38"/>
                        </a:lnTo>
                        <a:lnTo>
                          <a:pt x="10" y="31"/>
                        </a:lnTo>
                        <a:lnTo>
                          <a:pt x="13" y="25"/>
                        </a:lnTo>
                        <a:lnTo>
                          <a:pt x="17" y="20"/>
                        </a:lnTo>
                        <a:lnTo>
                          <a:pt x="23" y="16"/>
                        </a:lnTo>
                        <a:lnTo>
                          <a:pt x="27" y="11"/>
                        </a:lnTo>
                        <a:lnTo>
                          <a:pt x="32" y="8"/>
                        </a:lnTo>
                        <a:lnTo>
                          <a:pt x="37" y="5"/>
                        </a:lnTo>
                        <a:lnTo>
                          <a:pt x="43" y="3"/>
                        </a:lnTo>
                        <a:lnTo>
                          <a:pt x="53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3" name="Freeform 471"/>
                  <p:cNvSpPr>
                    <a:spLocks noChangeAspect="1"/>
                  </p:cNvSpPr>
                  <p:nvPr/>
                </p:nvSpPr>
                <p:spPr bwMode="auto">
                  <a:xfrm>
                    <a:off x="89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4" name="Freeform 472"/>
                  <p:cNvSpPr>
                    <a:spLocks noChangeAspect="1"/>
                  </p:cNvSpPr>
                  <p:nvPr/>
                </p:nvSpPr>
                <p:spPr bwMode="auto">
                  <a:xfrm>
                    <a:off x="89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8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8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5" name="Freeform 473"/>
                  <p:cNvSpPr>
                    <a:spLocks noChangeAspect="1"/>
                  </p:cNvSpPr>
                  <p:nvPr/>
                </p:nvSpPr>
                <p:spPr bwMode="auto">
                  <a:xfrm>
                    <a:off x="362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1"/>
                      </a:cxn>
                      <a:cxn ang="0">
                        <a:pos x="115" y="2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5" y="1"/>
                        </a:lnTo>
                        <a:lnTo>
                          <a:pt x="115" y="2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6" name="Freeform 474"/>
                  <p:cNvSpPr>
                    <a:spLocks noChangeAspect="1"/>
                  </p:cNvSpPr>
                  <p:nvPr/>
                </p:nvSpPr>
                <p:spPr bwMode="auto">
                  <a:xfrm>
                    <a:off x="362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5" y="0"/>
                      </a:cxn>
                      <a:cxn ang="0">
                        <a:pos x="115" y="1"/>
                      </a:cxn>
                      <a:cxn ang="0">
                        <a:pos x="124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5" y="0"/>
                        </a:lnTo>
                        <a:lnTo>
                          <a:pt x="115" y="1"/>
                        </a:lnTo>
                        <a:lnTo>
                          <a:pt x="124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7" name="Freeform 47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8" name="Freeform 476"/>
                  <p:cNvSpPr>
                    <a:spLocks noChangeAspect="1"/>
                  </p:cNvSpPr>
                  <p:nvPr/>
                </p:nvSpPr>
                <p:spPr bwMode="auto">
                  <a:xfrm>
                    <a:off x="153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29" name="Freeform 477"/>
                  <p:cNvSpPr>
                    <a:spLocks noChangeAspect="1"/>
                  </p:cNvSpPr>
                  <p:nvPr/>
                </p:nvSpPr>
                <p:spPr bwMode="auto">
                  <a:xfrm>
                    <a:off x="426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0" name="Freeform 478"/>
                  <p:cNvSpPr>
                    <a:spLocks noChangeAspect="1"/>
                  </p:cNvSpPr>
                  <p:nvPr/>
                </p:nvSpPr>
                <p:spPr bwMode="auto">
                  <a:xfrm>
                    <a:off x="426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1" name="Freeform 479"/>
                  <p:cNvSpPr>
                    <a:spLocks noChangeAspect="1"/>
                  </p:cNvSpPr>
                  <p:nvPr/>
                </p:nvSpPr>
                <p:spPr bwMode="auto">
                  <a:xfrm>
                    <a:off x="997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2" name="Freeform 480"/>
                  <p:cNvSpPr>
                    <a:spLocks noChangeAspect="1"/>
                  </p:cNvSpPr>
                  <p:nvPr/>
                </p:nvSpPr>
                <p:spPr bwMode="auto">
                  <a:xfrm>
                    <a:off x="997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3" name="Freeform 481"/>
                  <p:cNvSpPr>
                    <a:spLocks noChangeAspect="1"/>
                  </p:cNvSpPr>
                  <p:nvPr/>
                </p:nvSpPr>
                <p:spPr bwMode="auto">
                  <a:xfrm>
                    <a:off x="37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4" name="Freeform 482"/>
                  <p:cNvSpPr>
                    <a:spLocks noChangeAspect="1"/>
                  </p:cNvSpPr>
                  <p:nvPr/>
                </p:nvSpPr>
                <p:spPr bwMode="auto">
                  <a:xfrm>
                    <a:off x="37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5" name="Freeform 483"/>
                  <p:cNvSpPr>
                    <a:spLocks noChangeAspect="1"/>
                  </p:cNvSpPr>
                  <p:nvPr/>
                </p:nvSpPr>
                <p:spPr bwMode="auto">
                  <a:xfrm>
                    <a:off x="1640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6" name="Freeform 484"/>
                  <p:cNvSpPr>
                    <a:spLocks noChangeAspect="1"/>
                  </p:cNvSpPr>
                  <p:nvPr/>
                </p:nvSpPr>
                <p:spPr bwMode="auto">
                  <a:xfrm>
                    <a:off x="1640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6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8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6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8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7" name="Freeform 485"/>
                  <p:cNvSpPr>
                    <a:spLocks noChangeAspect="1"/>
                  </p:cNvSpPr>
                  <p:nvPr/>
                </p:nvSpPr>
                <p:spPr bwMode="auto">
                  <a:xfrm>
                    <a:off x="4372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1" y="85"/>
                      </a:cxn>
                      <a:cxn ang="0">
                        <a:pos x="192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1" y="85"/>
                        </a:lnTo>
                        <a:lnTo>
                          <a:pt x="192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8" name="Freeform 486"/>
                  <p:cNvSpPr>
                    <a:spLocks noChangeAspect="1"/>
                  </p:cNvSpPr>
                  <p:nvPr/>
                </p:nvSpPr>
                <p:spPr bwMode="auto">
                  <a:xfrm>
                    <a:off x="4372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1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1" y="86"/>
                      </a:cxn>
                      <a:cxn ang="0">
                        <a:pos x="192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1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1" y="86"/>
                        </a:lnTo>
                        <a:lnTo>
                          <a:pt x="192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39" name="Freeform 487"/>
                  <p:cNvSpPr>
                    <a:spLocks noChangeAspect="1"/>
                  </p:cNvSpPr>
                  <p:nvPr/>
                </p:nvSpPr>
                <p:spPr bwMode="auto">
                  <a:xfrm>
                    <a:off x="1104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0" name="Freeform 488"/>
                  <p:cNvSpPr>
                    <a:spLocks noChangeAspect="1"/>
                  </p:cNvSpPr>
                  <p:nvPr/>
                </p:nvSpPr>
                <p:spPr bwMode="auto">
                  <a:xfrm>
                    <a:off x="1104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4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49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4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49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1" name="Freeform 489"/>
                  <p:cNvSpPr>
                    <a:spLocks noChangeAspect="1"/>
                  </p:cNvSpPr>
                  <p:nvPr/>
                </p:nvSpPr>
                <p:spPr bwMode="auto">
                  <a:xfrm>
                    <a:off x="383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2" name="Freeform 490"/>
                  <p:cNvSpPr>
                    <a:spLocks noChangeAspect="1"/>
                  </p:cNvSpPr>
                  <p:nvPr/>
                </p:nvSpPr>
                <p:spPr bwMode="auto">
                  <a:xfrm>
                    <a:off x="383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2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3" name="Freeform 491"/>
                  <p:cNvSpPr>
                    <a:spLocks noChangeAspect="1"/>
                  </p:cNvSpPr>
                  <p:nvPr/>
                </p:nvSpPr>
                <p:spPr bwMode="auto">
                  <a:xfrm>
                    <a:off x="1748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7" y="22"/>
                      </a:cxn>
                      <a:cxn ang="0">
                        <a:pos x="164" y="28"/>
                      </a:cxn>
                      <a:cxn ang="0">
                        <a:pos x="170" y="34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5"/>
                      </a:cxn>
                      <a:cxn ang="0">
                        <a:pos x="192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2" y="85"/>
                      </a:cxn>
                      <a:cxn ang="0">
                        <a:pos x="3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29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7" y="22"/>
                        </a:lnTo>
                        <a:lnTo>
                          <a:pt x="164" y="28"/>
                        </a:lnTo>
                        <a:lnTo>
                          <a:pt x="170" y="34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5"/>
                        </a:lnTo>
                        <a:lnTo>
                          <a:pt x="192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2" y="85"/>
                        </a:lnTo>
                        <a:lnTo>
                          <a:pt x="3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29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4" name="Freeform 492"/>
                  <p:cNvSpPr>
                    <a:spLocks noChangeAspect="1"/>
                  </p:cNvSpPr>
                  <p:nvPr/>
                </p:nvSpPr>
                <p:spPr bwMode="auto">
                  <a:xfrm>
                    <a:off x="1748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7" y="21"/>
                      </a:cxn>
                      <a:cxn ang="0">
                        <a:pos x="164" y="27"/>
                      </a:cxn>
                      <a:cxn ang="0">
                        <a:pos x="170" y="35"/>
                      </a:cxn>
                      <a:cxn ang="0">
                        <a:pos x="176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0" y="77"/>
                      </a:cxn>
                      <a:cxn ang="0">
                        <a:pos x="192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2" y="86"/>
                      </a:cxn>
                      <a:cxn ang="0">
                        <a:pos x="3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29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7" y="21"/>
                        </a:lnTo>
                        <a:lnTo>
                          <a:pt x="164" y="27"/>
                        </a:lnTo>
                        <a:lnTo>
                          <a:pt x="170" y="35"/>
                        </a:lnTo>
                        <a:lnTo>
                          <a:pt x="176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0" y="77"/>
                        </a:lnTo>
                        <a:lnTo>
                          <a:pt x="192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2" y="86"/>
                        </a:lnTo>
                        <a:lnTo>
                          <a:pt x="3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29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5" name="Freeform 493"/>
                  <p:cNvSpPr>
                    <a:spLocks noChangeAspect="1"/>
                  </p:cNvSpPr>
                  <p:nvPr/>
                </p:nvSpPr>
                <p:spPr bwMode="auto">
                  <a:xfrm>
                    <a:off x="447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5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7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2" y="94"/>
                      </a:cxn>
                      <a:cxn ang="0">
                        <a:pos x="192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5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7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2" y="94"/>
                        </a:lnTo>
                        <a:lnTo>
                          <a:pt x="192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6" name="Freeform 494"/>
                  <p:cNvSpPr>
                    <a:spLocks noChangeAspect="1"/>
                  </p:cNvSpPr>
                  <p:nvPr/>
                </p:nvSpPr>
                <p:spPr bwMode="auto">
                  <a:xfrm>
                    <a:off x="447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5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7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4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2" y="96"/>
                      </a:cxn>
                      <a:cxn ang="0">
                        <a:pos x="192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2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2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5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7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4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2" y="96"/>
                        </a:lnTo>
                        <a:lnTo>
                          <a:pt x="192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2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7" name="Freeform 495"/>
                  <p:cNvSpPr>
                    <a:spLocks noChangeAspect="1"/>
                  </p:cNvSpPr>
                  <p:nvPr/>
                </p:nvSpPr>
                <p:spPr bwMode="auto">
                  <a:xfrm>
                    <a:off x="1211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1"/>
                      </a:cxn>
                      <a:cxn ang="0">
                        <a:pos x="114" y="2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7"/>
                      </a:cxn>
                      <a:cxn ang="0">
                        <a:pos x="156" y="22"/>
                      </a:cxn>
                      <a:cxn ang="0">
                        <a:pos x="163" y="28"/>
                      </a:cxn>
                      <a:cxn ang="0">
                        <a:pos x="169" y="34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5"/>
                      </a:cxn>
                      <a:cxn ang="0">
                        <a:pos x="190" y="85"/>
                      </a:cxn>
                      <a:cxn ang="0">
                        <a:pos x="191" y="94"/>
                      </a:cxn>
                      <a:cxn ang="0">
                        <a:pos x="191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2"/>
                      </a:cxn>
                      <a:cxn ang="0">
                        <a:pos x="85" y="1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6">
                        <a:moveTo>
                          <a:pt x="95" y="0"/>
                        </a:moveTo>
                        <a:lnTo>
                          <a:pt x="104" y="1"/>
                        </a:lnTo>
                        <a:lnTo>
                          <a:pt x="114" y="2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7"/>
                        </a:lnTo>
                        <a:lnTo>
                          <a:pt x="156" y="22"/>
                        </a:lnTo>
                        <a:lnTo>
                          <a:pt x="163" y="28"/>
                        </a:lnTo>
                        <a:lnTo>
                          <a:pt x="169" y="34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5"/>
                        </a:lnTo>
                        <a:lnTo>
                          <a:pt x="190" y="85"/>
                        </a:lnTo>
                        <a:lnTo>
                          <a:pt x="191" y="94"/>
                        </a:lnTo>
                        <a:lnTo>
                          <a:pt x="191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2"/>
                        </a:lnTo>
                        <a:lnTo>
                          <a:pt x="85" y="1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8" name="Freeform 49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104" y="0"/>
                      </a:cxn>
                      <a:cxn ang="0">
                        <a:pos x="114" y="1"/>
                      </a:cxn>
                      <a:cxn ang="0">
                        <a:pos x="123" y="4"/>
                      </a:cxn>
                      <a:cxn ang="0">
                        <a:pos x="133" y="7"/>
                      </a:cxn>
                      <a:cxn ang="0">
                        <a:pos x="141" y="11"/>
                      </a:cxn>
                      <a:cxn ang="0">
                        <a:pos x="148" y="16"/>
                      </a:cxn>
                      <a:cxn ang="0">
                        <a:pos x="156" y="21"/>
                      </a:cxn>
                      <a:cxn ang="0">
                        <a:pos x="163" y="27"/>
                      </a:cxn>
                      <a:cxn ang="0">
                        <a:pos x="169" y="35"/>
                      </a:cxn>
                      <a:cxn ang="0">
                        <a:pos x="175" y="42"/>
                      </a:cxn>
                      <a:cxn ang="0">
                        <a:pos x="180" y="50"/>
                      </a:cxn>
                      <a:cxn ang="0">
                        <a:pos x="183" y="59"/>
                      </a:cxn>
                      <a:cxn ang="0">
                        <a:pos x="187" y="67"/>
                      </a:cxn>
                      <a:cxn ang="0">
                        <a:pos x="189" y="77"/>
                      </a:cxn>
                      <a:cxn ang="0">
                        <a:pos x="190" y="86"/>
                      </a:cxn>
                      <a:cxn ang="0">
                        <a:pos x="191" y="96"/>
                      </a:cxn>
                      <a:cxn ang="0">
                        <a:pos x="191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49" y="11"/>
                      </a:cxn>
                      <a:cxn ang="0">
                        <a:pos x="58" y="7"/>
                      </a:cxn>
                      <a:cxn ang="0">
                        <a:pos x="66" y="4"/>
                      </a:cxn>
                      <a:cxn ang="0">
                        <a:pos x="76" y="1"/>
                      </a:cxn>
                      <a:cxn ang="0">
                        <a:pos x="85" y="0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191" h="267">
                        <a:moveTo>
                          <a:pt x="95" y="0"/>
                        </a:moveTo>
                        <a:lnTo>
                          <a:pt x="104" y="0"/>
                        </a:lnTo>
                        <a:lnTo>
                          <a:pt x="114" y="1"/>
                        </a:lnTo>
                        <a:lnTo>
                          <a:pt x="123" y="4"/>
                        </a:lnTo>
                        <a:lnTo>
                          <a:pt x="133" y="7"/>
                        </a:lnTo>
                        <a:lnTo>
                          <a:pt x="141" y="11"/>
                        </a:lnTo>
                        <a:lnTo>
                          <a:pt x="148" y="16"/>
                        </a:lnTo>
                        <a:lnTo>
                          <a:pt x="156" y="21"/>
                        </a:lnTo>
                        <a:lnTo>
                          <a:pt x="163" y="27"/>
                        </a:lnTo>
                        <a:lnTo>
                          <a:pt x="169" y="35"/>
                        </a:lnTo>
                        <a:lnTo>
                          <a:pt x="175" y="42"/>
                        </a:lnTo>
                        <a:lnTo>
                          <a:pt x="180" y="50"/>
                        </a:lnTo>
                        <a:lnTo>
                          <a:pt x="183" y="59"/>
                        </a:lnTo>
                        <a:lnTo>
                          <a:pt x="187" y="67"/>
                        </a:lnTo>
                        <a:lnTo>
                          <a:pt x="189" y="77"/>
                        </a:lnTo>
                        <a:lnTo>
                          <a:pt x="190" y="86"/>
                        </a:lnTo>
                        <a:lnTo>
                          <a:pt x="191" y="96"/>
                        </a:lnTo>
                        <a:lnTo>
                          <a:pt x="191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49" y="11"/>
                        </a:lnTo>
                        <a:lnTo>
                          <a:pt x="58" y="7"/>
                        </a:lnTo>
                        <a:lnTo>
                          <a:pt x="66" y="4"/>
                        </a:lnTo>
                        <a:lnTo>
                          <a:pt x="76" y="1"/>
                        </a:lnTo>
                        <a:lnTo>
                          <a:pt x="85" y="0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49" name="Freeform 497"/>
                  <p:cNvSpPr>
                    <a:spLocks noChangeAspect="1"/>
                  </p:cNvSpPr>
                  <p:nvPr/>
                </p:nvSpPr>
                <p:spPr bwMode="auto">
                  <a:xfrm>
                    <a:off x="3943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9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9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0" name="Freeform 498"/>
                  <p:cNvSpPr>
                    <a:spLocks noChangeAspect="1"/>
                  </p:cNvSpPr>
                  <p:nvPr/>
                </p:nvSpPr>
                <p:spPr bwMode="auto">
                  <a:xfrm>
                    <a:off x="3943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9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9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9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9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1" name="Freeform 499"/>
                  <p:cNvSpPr>
                    <a:spLocks noChangeAspect="1"/>
                  </p:cNvSpPr>
                  <p:nvPr/>
                </p:nvSpPr>
                <p:spPr bwMode="auto">
                  <a:xfrm>
                    <a:off x="18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1"/>
                      </a:cxn>
                      <a:cxn ang="0">
                        <a:pos x="116" y="2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8" y="28"/>
                      </a:cxn>
                      <a:cxn ang="0">
                        <a:pos x="35" y="22"/>
                      </a:cxn>
                      <a:cxn ang="0">
                        <a:pos x="43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7" y="1"/>
                        </a:lnTo>
                        <a:lnTo>
                          <a:pt x="116" y="2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8" y="28"/>
                        </a:lnTo>
                        <a:lnTo>
                          <a:pt x="35" y="22"/>
                        </a:lnTo>
                        <a:lnTo>
                          <a:pt x="43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2" name="Freeform 500"/>
                  <p:cNvSpPr>
                    <a:spLocks noChangeAspect="1"/>
                  </p:cNvSpPr>
                  <p:nvPr/>
                </p:nvSpPr>
                <p:spPr bwMode="auto">
                  <a:xfrm>
                    <a:off x="18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7" y="0"/>
                      </a:cxn>
                      <a:cxn ang="0">
                        <a:pos x="116" y="1"/>
                      </a:cxn>
                      <a:cxn ang="0">
                        <a:pos x="126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5" y="67"/>
                      </a:cxn>
                      <a:cxn ang="0">
                        <a:pos x="8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8" y="27"/>
                      </a:cxn>
                      <a:cxn ang="0">
                        <a:pos x="35" y="21"/>
                      </a:cxn>
                      <a:cxn ang="0">
                        <a:pos x="43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7" y="0"/>
                        </a:lnTo>
                        <a:lnTo>
                          <a:pt x="116" y="1"/>
                        </a:lnTo>
                        <a:lnTo>
                          <a:pt x="126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5" y="67"/>
                        </a:lnTo>
                        <a:lnTo>
                          <a:pt x="8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8" y="27"/>
                        </a:lnTo>
                        <a:lnTo>
                          <a:pt x="35" y="21"/>
                        </a:lnTo>
                        <a:lnTo>
                          <a:pt x="43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3" name="Freeform 501"/>
                  <p:cNvSpPr>
                    <a:spLocks noChangeAspect="1"/>
                  </p:cNvSpPr>
                  <p:nvPr/>
                </p:nvSpPr>
                <p:spPr bwMode="auto">
                  <a:xfrm>
                    <a:off x="45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7" y="2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2"/>
                      </a:cxn>
                      <a:cxn ang="0">
                        <a:pos x="87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7" y="2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2"/>
                        </a:lnTo>
                        <a:lnTo>
                          <a:pt x="87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4" name="Freeform 50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7" y="1"/>
                      </a:cxn>
                      <a:cxn ang="0">
                        <a:pos x="125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6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8" y="4"/>
                      </a:cxn>
                      <a:cxn ang="0">
                        <a:pos x="77" y="1"/>
                      </a:cxn>
                      <a:cxn ang="0">
                        <a:pos x="87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7" y="1"/>
                        </a:lnTo>
                        <a:lnTo>
                          <a:pt x="125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6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8" y="4"/>
                        </a:lnTo>
                        <a:lnTo>
                          <a:pt x="77" y="1"/>
                        </a:lnTo>
                        <a:lnTo>
                          <a:pt x="87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5" name="Freeform 503"/>
                  <p:cNvSpPr>
                    <a:spLocks noChangeAspect="1"/>
                  </p:cNvSpPr>
                  <p:nvPr/>
                </p:nvSpPr>
                <p:spPr bwMode="auto">
                  <a:xfrm>
                    <a:off x="1955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1"/>
                      </a:cxn>
                      <a:cxn ang="0">
                        <a:pos x="117" y="2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7"/>
                      </a:cxn>
                      <a:cxn ang="0">
                        <a:pos x="159" y="22"/>
                      </a:cxn>
                      <a:cxn ang="0">
                        <a:pos x="166" y="28"/>
                      </a:cxn>
                      <a:cxn ang="0">
                        <a:pos x="172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5"/>
                      </a:cxn>
                      <a:cxn ang="0">
                        <a:pos x="193" y="85"/>
                      </a:cxn>
                      <a:cxn ang="0">
                        <a:pos x="194" y="94"/>
                      </a:cxn>
                      <a:cxn ang="0">
                        <a:pos x="194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1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4"/>
                      </a:cxn>
                      <a:cxn ang="0">
                        <a:pos x="30" y="28"/>
                      </a:cxn>
                      <a:cxn ang="0">
                        <a:pos x="36" y="22"/>
                      </a:cxn>
                      <a:cxn ang="0">
                        <a:pos x="43" y="17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2"/>
                      </a:cxn>
                      <a:cxn ang="0">
                        <a:pos x="88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6">
                        <a:moveTo>
                          <a:pt x="97" y="0"/>
                        </a:moveTo>
                        <a:lnTo>
                          <a:pt x="107" y="1"/>
                        </a:lnTo>
                        <a:lnTo>
                          <a:pt x="117" y="2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7"/>
                        </a:lnTo>
                        <a:lnTo>
                          <a:pt x="159" y="22"/>
                        </a:lnTo>
                        <a:lnTo>
                          <a:pt x="166" y="28"/>
                        </a:lnTo>
                        <a:lnTo>
                          <a:pt x="172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5"/>
                        </a:lnTo>
                        <a:lnTo>
                          <a:pt x="193" y="85"/>
                        </a:lnTo>
                        <a:lnTo>
                          <a:pt x="194" y="94"/>
                        </a:lnTo>
                        <a:lnTo>
                          <a:pt x="194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1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4"/>
                        </a:lnTo>
                        <a:lnTo>
                          <a:pt x="30" y="28"/>
                        </a:lnTo>
                        <a:lnTo>
                          <a:pt x="36" y="22"/>
                        </a:lnTo>
                        <a:lnTo>
                          <a:pt x="43" y="17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2"/>
                        </a:lnTo>
                        <a:lnTo>
                          <a:pt x="88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6" name="Freeform 504"/>
                  <p:cNvSpPr>
                    <a:spLocks noChangeAspect="1"/>
                  </p:cNvSpPr>
                  <p:nvPr/>
                </p:nvSpPr>
                <p:spPr bwMode="auto">
                  <a:xfrm>
                    <a:off x="1955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7" y="0"/>
                      </a:cxn>
                      <a:cxn ang="0">
                        <a:pos x="117" y="1"/>
                      </a:cxn>
                      <a:cxn ang="0">
                        <a:pos x="126" y="4"/>
                      </a:cxn>
                      <a:cxn ang="0">
                        <a:pos x="135" y="7"/>
                      </a:cxn>
                      <a:cxn ang="0">
                        <a:pos x="143" y="11"/>
                      </a:cxn>
                      <a:cxn ang="0">
                        <a:pos x="151" y="16"/>
                      </a:cxn>
                      <a:cxn ang="0">
                        <a:pos x="159" y="21"/>
                      </a:cxn>
                      <a:cxn ang="0">
                        <a:pos x="166" y="27"/>
                      </a:cxn>
                      <a:cxn ang="0">
                        <a:pos x="172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7" y="59"/>
                      </a:cxn>
                      <a:cxn ang="0">
                        <a:pos x="190" y="67"/>
                      </a:cxn>
                      <a:cxn ang="0">
                        <a:pos x="192" y="77"/>
                      </a:cxn>
                      <a:cxn ang="0">
                        <a:pos x="193" y="86"/>
                      </a:cxn>
                      <a:cxn ang="0">
                        <a:pos x="194" y="96"/>
                      </a:cxn>
                      <a:cxn ang="0">
                        <a:pos x="194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1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9" y="59"/>
                      </a:cxn>
                      <a:cxn ang="0">
                        <a:pos x="13" y="50"/>
                      </a:cxn>
                      <a:cxn ang="0">
                        <a:pos x="17" y="42"/>
                      </a:cxn>
                      <a:cxn ang="0">
                        <a:pos x="23" y="35"/>
                      </a:cxn>
                      <a:cxn ang="0">
                        <a:pos x="30" y="27"/>
                      </a:cxn>
                      <a:cxn ang="0">
                        <a:pos x="36" y="21"/>
                      </a:cxn>
                      <a:cxn ang="0">
                        <a:pos x="43" y="16"/>
                      </a:cxn>
                      <a:cxn ang="0">
                        <a:pos x="52" y="11"/>
                      </a:cxn>
                      <a:cxn ang="0">
                        <a:pos x="60" y="7"/>
                      </a:cxn>
                      <a:cxn ang="0">
                        <a:pos x="69" y="4"/>
                      </a:cxn>
                      <a:cxn ang="0">
                        <a:pos x="78" y="1"/>
                      </a:cxn>
                      <a:cxn ang="0">
                        <a:pos x="88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4" h="267">
                        <a:moveTo>
                          <a:pt x="97" y="0"/>
                        </a:moveTo>
                        <a:lnTo>
                          <a:pt x="107" y="0"/>
                        </a:lnTo>
                        <a:lnTo>
                          <a:pt x="117" y="1"/>
                        </a:lnTo>
                        <a:lnTo>
                          <a:pt x="126" y="4"/>
                        </a:lnTo>
                        <a:lnTo>
                          <a:pt x="135" y="7"/>
                        </a:lnTo>
                        <a:lnTo>
                          <a:pt x="143" y="11"/>
                        </a:lnTo>
                        <a:lnTo>
                          <a:pt x="151" y="16"/>
                        </a:lnTo>
                        <a:lnTo>
                          <a:pt x="159" y="21"/>
                        </a:lnTo>
                        <a:lnTo>
                          <a:pt x="166" y="27"/>
                        </a:lnTo>
                        <a:lnTo>
                          <a:pt x="172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7" y="59"/>
                        </a:lnTo>
                        <a:lnTo>
                          <a:pt x="190" y="67"/>
                        </a:lnTo>
                        <a:lnTo>
                          <a:pt x="192" y="77"/>
                        </a:lnTo>
                        <a:lnTo>
                          <a:pt x="193" y="86"/>
                        </a:lnTo>
                        <a:lnTo>
                          <a:pt x="194" y="96"/>
                        </a:lnTo>
                        <a:lnTo>
                          <a:pt x="194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1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9" y="59"/>
                        </a:lnTo>
                        <a:lnTo>
                          <a:pt x="13" y="50"/>
                        </a:lnTo>
                        <a:lnTo>
                          <a:pt x="17" y="42"/>
                        </a:lnTo>
                        <a:lnTo>
                          <a:pt x="23" y="35"/>
                        </a:lnTo>
                        <a:lnTo>
                          <a:pt x="30" y="27"/>
                        </a:lnTo>
                        <a:lnTo>
                          <a:pt x="36" y="21"/>
                        </a:lnTo>
                        <a:lnTo>
                          <a:pt x="43" y="16"/>
                        </a:lnTo>
                        <a:lnTo>
                          <a:pt x="52" y="11"/>
                        </a:lnTo>
                        <a:lnTo>
                          <a:pt x="60" y="7"/>
                        </a:lnTo>
                        <a:lnTo>
                          <a:pt x="69" y="4"/>
                        </a:lnTo>
                        <a:lnTo>
                          <a:pt x="78" y="1"/>
                        </a:lnTo>
                        <a:lnTo>
                          <a:pt x="88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7" name="Freeform 505"/>
                  <p:cNvSpPr>
                    <a:spLocks noChangeAspect="1"/>
                  </p:cNvSpPr>
                  <p:nvPr/>
                </p:nvSpPr>
                <p:spPr bwMode="auto">
                  <a:xfrm>
                    <a:off x="4686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5" y="2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5" y="2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8" name="Freeform 506"/>
                  <p:cNvSpPr>
                    <a:spLocks noChangeAspect="1"/>
                  </p:cNvSpPr>
                  <p:nvPr/>
                </p:nvSpPr>
                <p:spPr bwMode="auto">
                  <a:xfrm>
                    <a:off x="4686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5" y="1"/>
                      </a:cxn>
                      <a:cxn ang="0">
                        <a:pos x="125" y="4"/>
                      </a:cxn>
                      <a:cxn ang="0">
                        <a:pos x="133" y="7"/>
                      </a:cxn>
                      <a:cxn ang="0">
                        <a:pos x="142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8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5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6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5" y="1"/>
                        </a:lnTo>
                        <a:lnTo>
                          <a:pt x="125" y="4"/>
                        </a:lnTo>
                        <a:lnTo>
                          <a:pt x="133" y="7"/>
                        </a:lnTo>
                        <a:lnTo>
                          <a:pt x="142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8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5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6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59" name="Freeform 50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661"/>
                    <a:ext cx="57" cy="79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7"/>
                      </a:cxn>
                      <a:cxn ang="0">
                        <a:pos x="158" y="22"/>
                      </a:cxn>
                      <a:cxn ang="0">
                        <a:pos x="165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2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2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4"/>
                      </a:cxn>
                      <a:cxn ang="0">
                        <a:pos x="28" y="28"/>
                      </a:cxn>
                      <a:cxn ang="0">
                        <a:pos x="34" y="22"/>
                      </a:cxn>
                      <a:cxn ang="0">
                        <a:pos x="42" y="17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6">
                        <a:moveTo>
                          <a:pt x="97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7"/>
                        </a:lnTo>
                        <a:lnTo>
                          <a:pt x="158" y="22"/>
                        </a:lnTo>
                        <a:lnTo>
                          <a:pt x="165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2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2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4"/>
                        </a:lnTo>
                        <a:lnTo>
                          <a:pt x="28" y="28"/>
                        </a:lnTo>
                        <a:lnTo>
                          <a:pt x="34" y="22"/>
                        </a:lnTo>
                        <a:lnTo>
                          <a:pt x="42" y="17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0" name="Freeform 508"/>
                  <p:cNvSpPr>
                    <a:spLocks noChangeAspect="1"/>
                  </p:cNvSpPr>
                  <p:nvPr/>
                </p:nvSpPr>
                <p:spPr bwMode="auto">
                  <a:xfrm>
                    <a:off x="1319" y="1783"/>
                    <a:ext cx="57" cy="86"/>
                  </a:xfrm>
                  <a:custGeom>
                    <a:avLst/>
                    <a:gdLst/>
                    <a:ahLst/>
                    <a:cxnLst>
                      <a:cxn ang="0">
                        <a:pos x="97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3" y="11"/>
                      </a:cxn>
                      <a:cxn ang="0">
                        <a:pos x="150" y="16"/>
                      </a:cxn>
                      <a:cxn ang="0">
                        <a:pos x="158" y="21"/>
                      </a:cxn>
                      <a:cxn ang="0">
                        <a:pos x="165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2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2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2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1" y="50"/>
                      </a:cxn>
                      <a:cxn ang="0">
                        <a:pos x="17" y="42"/>
                      </a:cxn>
                      <a:cxn ang="0">
                        <a:pos x="22" y="35"/>
                      </a:cxn>
                      <a:cxn ang="0">
                        <a:pos x="28" y="27"/>
                      </a:cxn>
                      <a:cxn ang="0">
                        <a:pos x="34" y="21"/>
                      </a:cxn>
                      <a:cxn ang="0">
                        <a:pos x="42" y="16"/>
                      </a:cxn>
                      <a:cxn ang="0">
                        <a:pos x="50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7" y="0"/>
                      </a:cxn>
                    </a:cxnLst>
                    <a:rect l="0" t="0" r="r" b="b"/>
                    <a:pathLst>
                      <a:path w="193" h="267">
                        <a:moveTo>
                          <a:pt x="97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3" y="11"/>
                        </a:lnTo>
                        <a:lnTo>
                          <a:pt x="150" y="16"/>
                        </a:lnTo>
                        <a:lnTo>
                          <a:pt x="158" y="21"/>
                        </a:lnTo>
                        <a:lnTo>
                          <a:pt x="165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2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2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2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1" y="50"/>
                        </a:lnTo>
                        <a:lnTo>
                          <a:pt x="17" y="42"/>
                        </a:lnTo>
                        <a:lnTo>
                          <a:pt x="22" y="35"/>
                        </a:lnTo>
                        <a:lnTo>
                          <a:pt x="28" y="27"/>
                        </a:lnTo>
                        <a:lnTo>
                          <a:pt x="34" y="21"/>
                        </a:lnTo>
                        <a:lnTo>
                          <a:pt x="42" y="16"/>
                        </a:lnTo>
                        <a:lnTo>
                          <a:pt x="50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1" name="Freeform 509"/>
                  <p:cNvSpPr>
                    <a:spLocks noChangeAspect="1"/>
                  </p:cNvSpPr>
                  <p:nvPr/>
                </p:nvSpPr>
                <p:spPr bwMode="auto">
                  <a:xfrm>
                    <a:off x="4050" y="1661"/>
                    <a:ext cx="64" cy="79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1"/>
                      </a:cxn>
                      <a:cxn ang="0">
                        <a:pos x="116" y="2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7"/>
                      </a:cxn>
                      <a:cxn ang="0">
                        <a:pos x="158" y="22"/>
                      </a:cxn>
                      <a:cxn ang="0">
                        <a:pos x="164" y="28"/>
                      </a:cxn>
                      <a:cxn ang="0">
                        <a:pos x="171" y="34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5"/>
                      </a:cxn>
                      <a:cxn ang="0">
                        <a:pos x="193" y="85"/>
                      </a:cxn>
                      <a:cxn ang="0">
                        <a:pos x="193" y="94"/>
                      </a:cxn>
                      <a:cxn ang="0">
                        <a:pos x="193" y="266"/>
                      </a:cxn>
                      <a:cxn ang="0">
                        <a:pos x="0" y="266"/>
                      </a:cxn>
                      <a:cxn ang="0">
                        <a:pos x="0" y="94"/>
                      </a:cxn>
                      <a:cxn ang="0">
                        <a:pos x="0" y="85"/>
                      </a:cxn>
                      <a:cxn ang="0">
                        <a:pos x="1" y="75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4"/>
                      </a:cxn>
                      <a:cxn ang="0">
                        <a:pos x="27" y="28"/>
                      </a:cxn>
                      <a:cxn ang="0">
                        <a:pos x="35" y="22"/>
                      </a:cxn>
                      <a:cxn ang="0">
                        <a:pos x="42" y="17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2"/>
                      </a:cxn>
                      <a:cxn ang="0">
                        <a:pos x="86" y="1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6">
                        <a:moveTo>
                          <a:pt x="96" y="0"/>
                        </a:moveTo>
                        <a:lnTo>
                          <a:pt x="106" y="1"/>
                        </a:lnTo>
                        <a:lnTo>
                          <a:pt x="116" y="2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7"/>
                        </a:lnTo>
                        <a:lnTo>
                          <a:pt x="158" y="22"/>
                        </a:lnTo>
                        <a:lnTo>
                          <a:pt x="164" y="28"/>
                        </a:lnTo>
                        <a:lnTo>
                          <a:pt x="171" y="34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5"/>
                        </a:lnTo>
                        <a:lnTo>
                          <a:pt x="193" y="85"/>
                        </a:lnTo>
                        <a:lnTo>
                          <a:pt x="193" y="94"/>
                        </a:lnTo>
                        <a:lnTo>
                          <a:pt x="193" y="266"/>
                        </a:lnTo>
                        <a:lnTo>
                          <a:pt x="0" y="266"/>
                        </a:lnTo>
                        <a:lnTo>
                          <a:pt x="0" y="94"/>
                        </a:lnTo>
                        <a:lnTo>
                          <a:pt x="0" y="85"/>
                        </a:lnTo>
                        <a:lnTo>
                          <a:pt x="1" y="75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4"/>
                        </a:lnTo>
                        <a:lnTo>
                          <a:pt x="27" y="28"/>
                        </a:lnTo>
                        <a:lnTo>
                          <a:pt x="35" y="22"/>
                        </a:lnTo>
                        <a:lnTo>
                          <a:pt x="42" y="17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2"/>
                        </a:lnTo>
                        <a:lnTo>
                          <a:pt x="86" y="1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2" name="Freeform 510"/>
                  <p:cNvSpPr>
                    <a:spLocks noChangeAspect="1"/>
                  </p:cNvSpPr>
                  <p:nvPr/>
                </p:nvSpPr>
                <p:spPr bwMode="auto">
                  <a:xfrm>
                    <a:off x="4050" y="1783"/>
                    <a:ext cx="64" cy="86"/>
                  </a:xfrm>
                  <a:custGeom>
                    <a:avLst/>
                    <a:gdLst/>
                    <a:ahLst/>
                    <a:cxnLst>
                      <a:cxn ang="0">
                        <a:pos x="96" y="0"/>
                      </a:cxn>
                      <a:cxn ang="0">
                        <a:pos x="106" y="0"/>
                      </a:cxn>
                      <a:cxn ang="0">
                        <a:pos x="116" y="1"/>
                      </a:cxn>
                      <a:cxn ang="0">
                        <a:pos x="125" y="4"/>
                      </a:cxn>
                      <a:cxn ang="0">
                        <a:pos x="134" y="7"/>
                      </a:cxn>
                      <a:cxn ang="0">
                        <a:pos x="142" y="11"/>
                      </a:cxn>
                      <a:cxn ang="0">
                        <a:pos x="151" y="16"/>
                      </a:cxn>
                      <a:cxn ang="0">
                        <a:pos x="158" y="21"/>
                      </a:cxn>
                      <a:cxn ang="0">
                        <a:pos x="164" y="27"/>
                      </a:cxn>
                      <a:cxn ang="0">
                        <a:pos x="171" y="35"/>
                      </a:cxn>
                      <a:cxn ang="0">
                        <a:pos x="177" y="42"/>
                      </a:cxn>
                      <a:cxn ang="0">
                        <a:pos x="181" y="50"/>
                      </a:cxn>
                      <a:cxn ang="0">
                        <a:pos x="185" y="59"/>
                      </a:cxn>
                      <a:cxn ang="0">
                        <a:pos x="189" y="67"/>
                      </a:cxn>
                      <a:cxn ang="0">
                        <a:pos x="191" y="77"/>
                      </a:cxn>
                      <a:cxn ang="0">
                        <a:pos x="193" y="86"/>
                      </a:cxn>
                      <a:cxn ang="0">
                        <a:pos x="193" y="96"/>
                      </a:cxn>
                      <a:cxn ang="0">
                        <a:pos x="193" y="267"/>
                      </a:cxn>
                      <a:cxn ang="0">
                        <a:pos x="0" y="267"/>
                      </a:cxn>
                      <a:cxn ang="0">
                        <a:pos x="0" y="96"/>
                      </a:cxn>
                      <a:cxn ang="0">
                        <a:pos x="0" y="86"/>
                      </a:cxn>
                      <a:cxn ang="0">
                        <a:pos x="1" y="77"/>
                      </a:cxn>
                      <a:cxn ang="0">
                        <a:pos x="4" y="67"/>
                      </a:cxn>
                      <a:cxn ang="0">
                        <a:pos x="7" y="59"/>
                      </a:cxn>
                      <a:cxn ang="0">
                        <a:pos x="12" y="50"/>
                      </a:cxn>
                      <a:cxn ang="0">
                        <a:pos x="16" y="42"/>
                      </a:cxn>
                      <a:cxn ang="0">
                        <a:pos x="21" y="35"/>
                      </a:cxn>
                      <a:cxn ang="0">
                        <a:pos x="27" y="27"/>
                      </a:cxn>
                      <a:cxn ang="0">
                        <a:pos x="35" y="21"/>
                      </a:cxn>
                      <a:cxn ang="0">
                        <a:pos x="42" y="16"/>
                      </a:cxn>
                      <a:cxn ang="0">
                        <a:pos x="51" y="11"/>
                      </a:cxn>
                      <a:cxn ang="0">
                        <a:pos x="59" y="7"/>
                      </a:cxn>
                      <a:cxn ang="0">
                        <a:pos x="67" y="4"/>
                      </a:cxn>
                      <a:cxn ang="0">
                        <a:pos x="77" y="1"/>
                      </a:cxn>
                      <a:cxn ang="0">
                        <a:pos x="86" y="0"/>
                      </a:cxn>
                      <a:cxn ang="0">
                        <a:pos x="96" y="0"/>
                      </a:cxn>
                    </a:cxnLst>
                    <a:rect l="0" t="0" r="r" b="b"/>
                    <a:pathLst>
                      <a:path w="193" h="267">
                        <a:moveTo>
                          <a:pt x="96" y="0"/>
                        </a:moveTo>
                        <a:lnTo>
                          <a:pt x="106" y="0"/>
                        </a:lnTo>
                        <a:lnTo>
                          <a:pt x="116" y="1"/>
                        </a:lnTo>
                        <a:lnTo>
                          <a:pt x="125" y="4"/>
                        </a:lnTo>
                        <a:lnTo>
                          <a:pt x="134" y="7"/>
                        </a:lnTo>
                        <a:lnTo>
                          <a:pt x="142" y="11"/>
                        </a:lnTo>
                        <a:lnTo>
                          <a:pt x="151" y="16"/>
                        </a:lnTo>
                        <a:lnTo>
                          <a:pt x="158" y="21"/>
                        </a:lnTo>
                        <a:lnTo>
                          <a:pt x="164" y="27"/>
                        </a:lnTo>
                        <a:lnTo>
                          <a:pt x="171" y="35"/>
                        </a:lnTo>
                        <a:lnTo>
                          <a:pt x="177" y="42"/>
                        </a:lnTo>
                        <a:lnTo>
                          <a:pt x="181" y="50"/>
                        </a:lnTo>
                        <a:lnTo>
                          <a:pt x="185" y="59"/>
                        </a:lnTo>
                        <a:lnTo>
                          <a:pt x="189" y="67"/>
                        </a:lnTo>
                        <a:lnTo>
                          <a:pt x="191" y="77"/>
                        </a:lnTo>
                        <a:lnTo>
                          <a:pt x="193" y="86"/>
                        </a:lnTo>
                        <a:lnTo>
                          <a:pt x="193" y="96"/>
                        </a:lnTo>
                        <a:lnTo>
                          <a:pt x="193" y="267"/>
                        </a:lnTo>
                        <a:lnTo>
                          <a:pt x="0" y="267"/>
                        </a:lnTo>
                        <a:lnTo>
                          <a:pt x="0" y="96"/>
                        </a:lnTo>
                        <a:lnTo>
                          <a:pt x="0" y="86"/>
                        </a:lnTo>
                        <a:lnTo>
                          <a:pt x="1" y="77"/>
                        </a:lnTo>
                        <a:lnTo>
                          <a:pt x="4" y="67"/>
                        </a:lnTo>
                        <a:lnTo>
                          <a:pt x="7" y="59"/>
                        </a:lnTo>
                        <a:lnTo>
                          <a:pt x="12" y="50"/>
                        </a:lnTo>
                        <a:lnTo>
                          <a:pt x="16" y="42"/>
                        </a:lnTo>
                        <a:lnTo>
                          <a:pt x="21" y="35"/>
                        </a:lnTo>
                        <a:lnTo>
                          <a:pt x="27" y="27"/>
                        </a:lnTo>
                        <a:lnTo>
                          <a:pt x="35" y="21"/>
                        </a:lnTo>
                        <a:lnTo>
                          <a:pt x="42" y="16"/>
                        </a:lnTo>
                        <a:lnTo>
                          <a:pt x="51" y="11"/>
                        </a:lnTo>
                        <a:lnTo>
                          <a:pt x="59" y="7"/>
                        </a:lnTo>
                        <a:lnTo>
                          <a:pt x="67" y="4"/>
                        </a:lnTo>
                        <a:lnTo>
                          <a:pt x="77" y="1"/>
                        </a:lnTo>
                        <a:lnTo>
                          <a:pt x="86" y="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3" name="Freeform 511"/>
                  <p:cNvSpPr>
                    <a:spLocks noChangeAspect="1"/>
                  </p:cNvSpPr>
                  <p:nvPr/>
                </p:nvSpPr>
                <p:spPr bwMode="auto">
                  <a:xfrm>
                    <a:off x="78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4" name="Freeform 512"/>
                  <p:cNvSpPr>
                    <a:spLocks noChangeAspect="1"/>
                  </p:cNvSpPr>
                  <p:nvPr/>
                </p:nvSpPr>
                <p:spPr bwMode="auto">
                  <a:xfrm>
                    <a:off x="352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9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9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1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9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9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1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5" name="Freeform 513"/>
                  <p:cNvSpPr>
                    <a:spLocks noChangeAspect="1"/>
                  </p:cNvSpPr>
                  <p:nvPr/>
                </p:nvSpPr>
                <p:spPr bwMode="auto">
                  <a:xfrm>
                    <a:off x="143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6" name="Freeform 514"/>
                  <p:cNvSpPr>
                    <a:spLocks noChangeAspect="1"/>
                  </p:cNvSpPr>
                  <p:nvPr/>
                </p:nvSpPr>
                <p:spPr bwMode="auto">
                  <a:xfrm>
                    <a:off x="416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7" y="1"/>
                      </a:cxn>
                      <a:cxn ang="0">
                        <a:pos x="96" y="2"/>
                      </a:cxn>
                      <a:cxn ang="0">
                        <a:pos x="104" y="4"/>
                      </a:cxn>
                      <a:cxn ang="0">
                        <a:pos x="113" y="7"/>
                      </a:cxn>
                      <a:cxn ang="0">
                        <a:pos x="119" y="12"/>
                      </a:cxn>
                      <a:cxn ang="0">
                        <a:pos x="125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3" y="7"/>
                      </a:cxn>
                      <a:cxn ang="0">
                        <a:pos x="52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7" y="1"/>
                        </a:lnTo>
                        <a:lnTo>
                          <a:pt x="96" y="2"/>
                        </a:lnTo>
                        <a:lnTo>
                          <a:pt x="104" y="4"/>
                        </a:lnTo>
                        <a:lnTo>
                          <a:pt x="113" y="7"/>
                        </a:lnTo>
                        <a:lnTo>
                          <a:pt x="119" y="12"/>
                        </a:lnTo>
                        <a:lnTo>
                          <a:pt x="125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3" y="7"/>
                        </a:lnTo>
                        <a:lnTo>
                          <a:pt x="52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7" name="Freeform 515"/>
                  <p:cNvSpPr>
                    <a:spLocks noChangeAspect="1"/>
                  </p:cNvSpPr>
                  <p:nvPr/>
                </p:nvSpPr>
                <p:spPr bwMode="auto">
                  <a:xfrm>
                    <a:off x="639" y="1940"/>
                    <a:ext cx="29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7" y="5"/>
                      </a:cxn>
                      <a:cxn ang="0">
                        <a:pos x="91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0" y="30"/>
                      </a:cxn>
                      <a:cxn ang="0">
                        <a:pos x="113" y="39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2" y="15"/>
                      </a:cxn>
                      <a:cxn ang="0">
                        <a:pos x="17" y="10"/>
                      </a:cxn>
                      <a:cxn ang="0">
                        <a:pos x="20" y="7"/>
                      </a:cxn>
                      <a:cxn ang="0">
                        <a:pos x="24" y="5"/>
                      </a:cxn>
                      <a:cxn ang="0">
                        <a:pos x="29" y="3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7" y="5"/>
                        </a:lnTo>
                        <a:lnTo>
                          <a:pt x="91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0" y="30"/>
                        </a:lnTo>
                        <a:lnTo>
                          <a:pt x="113" y="39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2" y="15"/>
                        </a:lnTo>
                        <a:lnTo>
                          <a:pt x="17" y="10"/>
                        </a:lnTo>
                        <a:lnTo>
                          <a:pt x="20" y="7"/>
                        </a:lnTo>
                        <a:lnTo>
                          <a:pt x="24" y="5"/>
                        </a:lnTo>
                        <a:lnTo>
                          <a:pt x="29" y="3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8" name="Freeform 516"/>
                  <p:cNvSpPr>
                    <a:spLocks noChangeAspect="1"/>
                  </p:cNvSpPr>
                  <p:nvPr/>
                </p:nvSpPr>
                <p:spPr bwMode="auto">
                  <a:xfrm>
                    <a:off x="4865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6" y="0"/>
                      </a:cxn>
                      <a:cxn ang="0">
                        <a:pos x="66" y="1"/>
                      </a:cxn>
                      <a:cxn ang="0">
                        <a:pos x="77" y="3"/>
                      </a:cxn>
                      <a:cxn ang="0">
                        <a:pos x="82" y="5"/>
                      </a:cxn>
                      <a:cxn ang="0">
                        <a:pos x="88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1" y="34"/>
                      </a:cxn>
                      <a:cxn ang="0">
                        <a:pos x="113" y="40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6"/>
                      </a:cxn>
                      <a:cxn ang="0">
                        <a:pos x="116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8" y="27"/>
                      </a:cxn>
                      <a:cxn ang="0">
                        <a:pos x="10" y="22"/>
                      </a:cxn>
                      <a:cxn ang="0">
                        <a:pos x="13" y="17"/>
                      </a:cxn>
                      <a:cxn ang="0">
                        <a:pos x="17" y="13"/>
                      </a:cxn>
                      <a:cxn ang="0">
                        <a:pos x="21" y="9"/>
                      </a:cxn>
                      <a:cxn ang="0">
                        <a:pos x="25" y="7"/>
                      </a:cxn>
                      <a:cxn ang="0">
                        <a:pos x="30" y="5"/>
                      </a:cxn>
                      <a:cxn ang="0">
                        <a:pos x="35" y="3"/>
                      </a:cxn>
                      <a:cxn ang="0">
                        <a:pos x="44" y="1"/>
                      </a:cxn>
                      <a:cxn ang="0">
                        <a:pos x="56" y="0"/>
                      </a:cxn>
                    </a:cxnLst>
                    <a:rect l="0" t="0" r="r" b="b"/>
                    <a:pathLst>
                      <a:path w="116" h="234">
                        <a:moveTo>
                          <a:pt x="56" y="0"/>
                        </a:moveTo>
                        <a:lnTo>
                          <a:pt x="66" y="1"/>
                        </a:lnTo>
                        <a:lnTo>
                          <a:pt x="77" y="3"/>
                        </a:lnTo>
                        <a:lnTo>
                          <a:pt x="82" y="5"/>
                        </a:lnTo>
                        <a:lnTo>
                          <a:pt x="88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1" y="34"/>
                        </a:lnTo>
                        <a:lnTo>
                          <a:pt x="113" y="40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6"/>
                        </a:lnTo>
                        <a:lnTo>
                          <a:pt x="116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8" y="27"/>
                        </a:lnTo>
                        <a:lnTo>
                          <a:pt x="10" y="22"/>
                        </a:lnTo>
                        <a:lnTo>
                          <a:pt x="13" y="17"/>
                        </a:lnTo>
                        <a:lnTo>
                          <a:pt x="17" y="13"/>
                        </a:lnTo>
                        <a:lnTo>
                          <a:pt x="21" y="9"/>
                        </a:lnTo>
                        <a:lnTo>
                          <a:pt x="25" y="7"/>
                        </a:lnTo>
                        <a:lnTo>
                          <a:pt x="30" y="5"/>
                        </a:lnTo>
                        <a:lnTo>
                          <a:pt x="35" y="3"/>
                        </a:lnTo>
                        <a:lnTo>
                          <a:pt x="44" y="1"/>
                        </a:lnTo>
                        <a:lnTo>
                          <a:pt x="5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69" name="Freeform 517"/>
                  <p:cNvSpPr>
                    <a:spLocks noChangeAspect="1"/>
                  </p:cNvSpPr>
                  <p:nvPr/>
                </p:nvSpPr>
                <p:spPr bwMode="auto">
                  <a:xfrm>
                    <a:off x="5001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8" y="3"/>
                      </a:cxn>
                      <a:cxn ang="0">
                        <a:pos x="82" y="5"/>
                      </a:cxn>
                      <a:cxn ang="0">
                        <a:pos x="87" y="7"/>
                      </a:cxn>
                      <a:cxn ang="0">
                        <a:pos x="92" y="9"/>
                      </a:cxn>
                      <a:cxn ang="0">
                        <a:pos x="97" y="13"/>
                      </a:cxn>
                      <a:cxn ang="0">
                        <a:pos x="101" y="17"/>
                      </a:cxn>
                      <a:cxn ang="0">
                        <a:pos x="104" y="22"/>
                      </a:cxn>
                      <a:cxn ang="0">
                        <a:pos x="108" y="27"/>
                      </a:cxn>
                      <a:cxn ang="0">
                        <a:pos x="110" y="34"/>
                      </a:cxn>
                      <a:cxn ang="0">
                        <a:pos x="112" y="40"/>
                      </a:cxn>
                      <a:cxn ang="0">
                        <a:pos x="114" y="47"/>
                      </a:cxn>
                      <a:cxn ang="0">
                        <a:pos x="115" y="57"/>
                      </a:cxn>
                      <a:cxn ang="0">
                        <a:pos x="115" y="66"/>
                      </a:cxn>
                      <a:cxn ang="0">
                        <a:pos x="115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1" y="57"/>
                      </a:cxn>
                      <a:cxn ang="0">
                        <a:pos x="1" y="47"/>
                      </a:cxn>
                      <a:cxn ang="0">
                        <a:pos x="3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5" y="13"/>
                      </a:cxn>
                      <a:cxn ang="0">
                        <a:pos x="20" y="9"/>
                      </a:cxn>
                      <a:cxn ang="0">
                        <a:pos x="24" y="7"/>
                      </a:cxn>
                      <a:cxn ang="0">
                        <a:pos x="29" y="5"/>
                      </a:cxn>
                      <a:cxn ang="0">
                        <a:pos x="33" y="3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5" h="234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8" y="3"/>
                        </a:lnTo>
                        <a:lnTo>
                          <a:pt x="82" y="5"/>
                        </a:lnTo>
                        <a:lnTo>
                          <a:pt x="87" y="7"/>
                        </a:lnTo>
                        <a:lnTo>
                          <a:pt x="92" y="9"/>
                        </a:lnTo>
                        <a:lnTo>
                          <a:pt x="97" y="13"/>
                        </a:lnTo>
                        <a:lnTo>
                          <a:pt x="101" y="17"/>
                        </a:lnTo>
                        <a:lnTo>
                          <a:pt x="104" y="22"/>
                        </a:lnTo>
                        <a:lnTo>
                          <a:pt x="108" y="27"/>
                        </a:lnTo>
                        <a:lnTo>
                          <a:pt x="110" y="34"/>
                        </a:lnTo>
                        <a:lnTo>
                          <a:pt x="112" y="40"/>
                        </a:lnTo>
                        <a:lnTo>
                          <a:pt x="114" y="47"/>
                        </a:lnTo>
                        <a:lnTo>
                          <a:pt x="115" y="57"/>
                        </a:lnTo>
                        <a:lnTo>
                          <a:pt x="115" y="66"/>
                        </a:lnTo>
                        <a:lnTo>
                          <a:pt x="115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1" y="57"/>
                        </a:lnTo>
                        <a:lnTo>
                          <a:pt x="1" y="47"/>
                        </a:lnTo>
                        <a:lnTo>
                          <a:pt x="3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5" y="13"/>
                        </a:lnTo>
                        <a:lnTo>
                          <a:pt x="20" y="9"/>
                        </a:lnTo>
                        <a:lnTo>
                          <a:pt x="24" y="7"/>
                        </a:lnTo>
                        <a:lnTo>
                          <a:pt x="29" y="5"/>
                        </a:lnTo>
                        <a:lnTo>
                          <a:pt x="33" y="3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0" name="Freeform 518"/>
                  <p:cNvSpPr>
                    <a:spLocks noChangeAspect="1"/>
                  </p:cNvSpPr>
                  <p:nvPr/>
                </p:nvSpPr>
                <p:spPr bwMode="auto">
                  <a:xfrm>
                    <a:off x="5137" y="1940"/>
                    <a:ext cx="36" cy="72"/>
                  </a:xfrm>
                  <a:custGeom>
                    <a:avLst/>
                    <a:gdLst/>
                    <a:ahLst/>
                    <a:cxnLst>
                      <a:cxn ang="0">
                        <a:pos x="53" y="0"/>
                      </a:cxn>
                      <a:cxn ang="0">
                        <a:pos x="64" y="1"/>
                      </a:cxn>
                      <a:cxn ang="0">
                        <a:pos x="75" y="3"/>
                      </a:cxn>
                      <a:cxn ang="0">
                        <a:pos x="80" y="5"/>
                      </a:cxn>
                      <a:cxn ang="0">
                        <a:pos x="85" y="7"/>
                      </a:cxn>
                      <a:cxn ang="0">
                        <a:pos x="90" y="9"/>
                      </a:cxn>
                      <a:cxn ang="0">
                        <a:pos x="95" y="13"/>
                      </a:cxn>
                      <a:cxn ang="0">
                        <a:pos x="99" y="17"/>
                      </a:cxn>
                      <a:cxn ang="0">
                        <a:pos x="102" y="22"/>
                      </a:cxn>
                      <a:cxn ang="0">
                        <a:pos x="106" y="27"/>
                      </a:cxn>
                      <a:cxn ang="0">
                        <a:pos x="109" y="34"/>
                      </a:cxn>
                      <a:cxn ang="0">
                        <a:pos x="111" y="40"/>
                      </a:cxn>
                      <a:cxn ang="0">
                        <a:pos x="113" y="47"/>
                      </a:cxn>
                      <a:cxn ang="0">
                        <a:pos x="114" y="57"/>
                      </a:cxn>
                      <a:cxn ang="0">
                        <a:pos x="114" y="66"/>
                      </a:cxn>
                      <a:cxn ang="0">
                        <a:pos x="114" y="234"/>
                      </a:cxn>
                      <a:cxn ang="0">
                        <a:pos x="0" y="234"/>
                      </a:cxn>
                      <a:cxn ang="0">
                        <a:pos x="0" y="66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40"/>
                      </a:cxn>
                      <a:cxn ang="0">
                        <a:pos x="4" y="34"/>
                      </a:cxn>
                      <a:cxn ang="0">
                        <a:pos x="7" y="27"/>
                      </a:cxn>
                      <a:cxn ang="0">
                        <a:pos x="9" y="22"/>
                      </a:cxn>
                      <a:cxn ang="0">
                        <a:pos x="12" y="17"/>
                      </a:cxn>
                      <a:cxn ang="0">
                        <a:pos x="16" y="13"/>
                      </a:cxn>
                      <a:cxn ang="0">
                        <a:pos x="19" y="9"/>
                      </a:cxn>
                      <a:cxn ang="0">
                        <a:pos x="23" y="7"/>
                      </a:cxn>
                      <a:cxn ang="0">
                        <a:pos x="28" y="5"/>
                      </a:cxn>
                      <a:cxn ang="0">
                        <a:pos x="33" y="3"/>
                      </a:cxn>
                      <a:cxn ang="0">
                        <a:pos x="42" y="1"/>
                      </a:cxn>
                      <a:cxn ang="0">
                        <a:pos x="53" y="0"/>
                      </a:cxn>
                    </a:cxnLst>
                    <a:rect l="0" t="0" r="r" b="b"/>
                    <a:pathLst>
                      <a:path w="114" h="234">
                        <a:moveTo>
                          <a:pt x="53" y="0"/>
                        </a:moveTo>
                        <a:lnTo>
                          <a:pt x="64" y="1"/>
                        </a:lnTo>
                        <a:lnTo>
                          <a:pt x="75" y="3"/>
                        </a:lnTo>
                        <a:lnTo>
                          <a:pt x="80" y="5"/>
                        </a:lnTo>
                        <a:lnTo>
                          <a:pt x="85" y="7"/>
                        </a:lnTo>
                        <a:lnTo>
                          <a:pt x="90" y="9"/>
                        </a:lnTo>
                        <a:lnTo>
                          <a:pt x="95" y="13"/>
                        </a:lnTo>
                        <a:lnTo>
                          <a:pt x="99" y="17"/>
                        </a:lnTo>
                        <a:lnTo>
                          <a:pt x="102" y="22"/>
                        </a:lnTo>
                        <a:lnTo>
                          <a:pt x="106" y="27"/>
                        </a:lnTo>
                        <a:lnTo>
                          <a:pt x="109" y="34"/>
                        </a:lnTo>
                        <a:lnTo>
                          <a:pt x="111" y="40"/>
                        </a:lnTo>
                        <a:lnTo>
                          <a:pt x="113" y="47"/>
                        </a:lnTo>
                        <a:lnTo>
                          <a:pt x="114" y="57"/>
                        </a:lnTo>
                        <a:lnTo>
                          <a:pt x="114" y="66"/>
                        </a:lnTo>
                        <a:lnTo>
                          <a:pt x="114" y="234"/>
                        </a:lnTo>
                        <a:lnTo>
                          <a:pt x="0" y="234"/>
                        </a:lnTo>
                        <a:lnTo>
                          <a:pt x="0" y="66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40"/>
                        </a:lnTo>
                        <a:lnTo>
                          <a:pt x="4" y="34"/>
                        </a:lnTo>
                        <a:lnTo>
                          <a:pt x="7" y="27"/>
                        </a:lnTo>
                        <a:lnTo>
                          <a:pt x="9" y="22"/>
                        </a:lnTo>
                        <a:lnTo>
                          <a:pt x="12" y="17"/>
                        </a:lnTo>
                        <a:lnTo>
                          <a:pt x="16" y="13"/>
                        </a:lnTo>
                        <a:lnTo>
                          <a:pt x="19" y="9"/>
                        </a:lnTo>
                        <a:lnTo>
                          <a:pt x="23" y="7"/>
                        </a:lnTo>
                        <a:lnTo>
                          <a:pt x="28" y="5"/>
                        </a:lnTo>
                        <a:lnTo>
                          <a:pt x="33" y="3"/>
                        </a:lnTo>
                        <a:lnTo>
                          <a:pt x="42" y="1"/>
                        </a:lnTo>
                        <a:lnTo>
                          <a:pt x="5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1" name="Freeform 519"/>
                  <p:cNvSpPr>
                    <a:spLocks noChangeAspect="1"/>
                  </p:cNvSpPr>
                  <p:nvPr/>
                </p:nvSpPr>
                <p:spPr bwMode="auto">
                  <a:xfrm>
                    <a:off x="503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4" y="0"/>
                      </a:cxn>
                      <a:cxn ang="0">
                        <a:pos x="65" y="1"/>
                      </a:cxn>
                      <a:cxn ang="0">
                        <a:pos x="77" y="2"/>
                      </a:cxn>
                      <a:cxn ang="0">
                        <a:pos x="82" y="3"/>
                      </a:cxn>
                      <a:cxn ang="0">
                        <a:pos x="86" y="5"/>
                      </a:cxn>
                      <a:cxn ang="0">
                        <a:pos x="92" y="7"/>
                      </a:cxn>
                      <a:cxn ang="0">
                        <a:pos x="96" y="10"/>
                      </a:cxn>
                      <a:cxn ang="0">
                        <a:pos x="100" y="15"/>
                      </a:cxn>
                      <a:cxn ang="0">
                        <a:pos x="104" y="19"/>
                      </a:cxn>
                      <a:cxn ang="0">
                        <a:pos x="107" y="24"/>
                      </a:cxn>
                      <a:cxn ang="0">
                        <a:pos x="111" y="30"/>
                      </a:cxn>
                      <a:cxn ang="0">
                        <a:pos x="113" y="39"/>
                      </a:cxn>
                      <a:cxn ang="0">
                        <a:pos x="115" y="47"/>
                      </a:cxn>
                      <a:cxn ang="0">
                        <a:pos x="116" y="57"/>
                      </a:cxn>
                      <a:cxn ang="0">
                        <a:pos x="116" y="67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7"/>
                      </a:cxn>
                      <a:cxn ang="0">
                        <a:pos x="0" y="57"/>
                      </a:cxn>
                      <a:cxn ang="0">
                        <a:pos x="1" y="47"/>
                      </a:cxn>
                      <a:cxn ang="0">
                        <a:pos x="2" y="39"/>
                      </a:cxn>
                      <a:cxn ang="0">
                        <a:pos x="4" y="30"/>
                      </a:cxn>
                      <a:cxn ang="0">
                        <a:pos x="6" y="24"/>
                      </a:cxn>
                      <a:cxn ang="0">
                        <a:pos x="9" y="19"/>
                      </a:cxn>
                      <a:cxn ang="0">
                        <a:pos x="13" y="15"/>
                      </a:cxn>
                      <a:cxn ang="0">
                        <a:pos x="16" y="10"/>
                      </a:cxn>
                      <a:cxn ang="0">
                        <a:pos x="20" y="7"/>
                      </a:cxn>
                      <a:cxn ang="0">
                        <a:pos x="23" y="5"/>
                      </a:cxn>
                      <a:cxn ang="0">
                        <a:pos x="28" y="3"/>
                      </a:cxn>
                      <a:cxn ang="0">
                        <a:pos x="33" y="2"/>
                      </a:cxn>
                      <a:cxn ang="0">
                        <a:pos x="43" y="1"/>
                      </a:cxn>
                      <a:cxn ang="0">
                        <a:pos x="54" y="0"/>
                      </a:cxn>
                    </a:cxnLst>
                    <a:rect l="0" t="0" r="r" b="b"/>
                    <a:pathLst>
                      <a:path w="116" h="277">
                        <a:moveTo>
                          <a:pt x="54" y="0"/>
                        </a:moveTo>
                        <a:lnTo>
                          <a:pt x="65" y="1"/>
                        </a:lnTo>
                        <a:lnTo>
                          <a:pt x="77" y="2"/>
                        </a:lnTo>
                        <a:lnTo>
                          <a:pt x="82" y="3"/>
                        </a:lnTo>
                        <a:lnTo>
                          <a:pt x="86" y="5"/>
                        </a:lnTo>
                        <a:lnTo>
                          <a:pt x="92" y="7"/>
                        </a:lnTo>
                        <a:lnTo>
                          <a:pt x="96" y="10"/>
                        </a:lnTo>
                        <a:lnTo>
                          <a:pt x="100" y="15"/>
                        </a:lnTo>
                        <a:lnTo>
                          <a:pt x="104" y="19"/>
                        </a:lnTo>
                        <a:lnTo>
                          <a:pt x="107" y="24"/>
                        </a:lnTo>
                        <a:lnTo>
                          <a:pt x="111" y="30"/>
                        </a:lnTo>
                        <a:lnTo>
                          <a:pt x="113" y="39"/>
                        </a:lnTo>
                        <a:lnTo>
                          <a:pt x="115" y="47"/>
                        </a:lnTo>
                        <a:lnTo>
                          <a:pt x="116" y="57"/>
                        </a:lnTo>
                        <a:lnTo>
                          <a:pt x="116" y="67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7"/>
                        </a:lnTo>
                        <a:lnTo>
                          <a:pt x="0" y="57"/>
                        </a:lnTo>
                        <a:lnTo>
                          <a:pt x="1" y="47"/>
                        </a:lnTo>
                        <a:lnTo>
                          <a:pt x="2" y="39"/>
                        </a:lnTo>
                        <a:lnTo>
                          <a:pt x="4" y="30"/>
                        </a:lnTo>
                        <a:lnTo>
                          <a:pt x="6" y="24"/>
                        </a:lnTo>
                        <a:lnTo>
                          <a:pt x="9" y="19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20" y="7"/>
                        </a:lnTo>
                        <a:lnTo>
                          <a:pt x="23" y="5"/>
                        </a:lnTo>
                        <a:lnTo>
                          <a:pt x="28" y="3"/>
                        </a:lnTo>
                        <a:lnTo>
                          <a:pt x="33" y="2"/>
                        </a:lnTo>
                        <a:lnTo>
                          <a:pt x="43" y="1"/>
                        </a:lnTo>
                        <a:lnTo>
                          <a:pt x="5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2" name="Freeform 520"/>
                  <p:cNvSpPr>
                    <a:spLocks noChangeAspect="1"/>
                  </p:cNvSpPr>
                  <p:nvPr/>
                </p:nvSpPr>
                <p:spPr bwMode="auto">
                  <a:xfrm>
                    <a:off x="368" y="1940"/>
                    <a:ext cx="36" cy="86"/>
                  </a:xfrm>
                  <a:custGeom>
                    <a:avLst/>
                    <a:gdLst/>
                    <a:ahLst/>
                    <a:cxnLst>
                      <a:cxn ang="0">
                        <a:pos x="55" y="0"/>
                      </a:cxn>
                      <a:cxn ang="0">
                        <a:pos x="66" y="1"/>
                      </a:cxn>
                      <a:cxn ang="0">
                        <a:pos x="77" y="2"/>
                      </a:cxn>
                      <a:cxn ang="0">
                        <a:pos x="82" y="4"/>
                      </a:cxn>
                      <a:cxn ang="0">
                        <a:pos x="87" y="6"/>
                      </a:cxn>
                      <a:cxn ang="0">
                        <a:pos x="92" y="8"/>
                      </a:cxn>
                      <a:cxn ang="0">
                        <a:pos x="96" y="12"/>
                      </a:cxn>
                      <a:cxn ang="0">
                        <a:pos x="100" y="16"/>
                      </a:cxn>
                      <a:cxn ang="0">
                        <a:pos x="104" y="20"/>
                      </a:cxn>
                      <a:cxn ang="0">
                        <a:pos x="107" y="26"/>
                      </a:cxn>
                      <a:cxn ang="0">
                        <a:pos x="110" y="33"/>
                      </a:cxn>
                      <a:cxn ang="0">
                        <a:pos x="113" y="40"/>
                      </a:cxn>
                      <a:cxn ang="0">
                        <a:pos x="114" y="48"/>
                      </a:cxn>
                      <a:cxn ang="0">
                        <a:pos x="115" y="59"/>
                      </a:cxn>
                      <a:cxn ang="0">
                        <a:pos x="116" y="69"/>
                      </a:cxn>
                      <a:cxn ang="0">
                        <a:pos x="116" y="277"/>
                      </a:cxn>
                      <a:cxn ang="0">
                        <a:pos x="0" y="277"/>
                      </a:cxn>
                      <a:cxn ang="0">
                        <a:pos x="0" y="69"/>
                      </a:cxn>
                      <a:cxn ang="0">
                        <a:pos x="0" y="59"/>
                      </a:cxn>
                      <a:cxn ang="0">
                        <a:pos x="1" y="48"/>
                      </a:cxn>
                      <a:cxn ang="0">
                        <a:pos x="2" y="40"/>
                      </a:cxn>
                      <a:cxn ang="0">
                        <a:pos x="4" y="33"/>
                      </a:cxn>
                      <a:cxn ang="0">
                        <a:pos x="6" y="26"/>
                      </a:cxn>
                      <a:cxn ang="0">
                        <a:pos x="9" y="20"/>
                      </a:cxn>
                      <a:cxn ang="0">
                        <a:pos x="13" y="16"/>
                      </a:cxn>
                      <a:cxn ang="0">
                        <a:pos x="17" y="12"/>
                      </a:cxn>
                      <a:cxn ang="0">
                        <a:pos x="20" y="8"/>
                      </a:cxn>
                      <a:cxn ang="0">
                        <a:pos x="24" y="6"/>
                      </a:cxn>
                      <a:cxn ang="0">
                        <a:pos x="29" y="4"/>
                      </a:cxn>
                      <a:cxn ang="0">
                        <a:pos x="34" y="2"/>
                      </a:cxn>
                      <a:cxn ang="0">
                        <a:pos x="44" y="1"/>
                      </a:cxn>
                      <a:cxn ang="0">
                        <a:pos x="55" y="0"/>
                      </a:cxn>
                    </a:cxnLst>
                    <a:rect l="0" t="0" r="r" b="b"/>
                    <a:pathLst>
                      <a:path w="116" h="277">
                        <a:moveTo>
                          <a:pt x="55" y="0"/>
                        </a:moveTo>
                        <a:lnTo>
                          <a:pt x="66" y="1"/>
                        </a:lnTo>
                        <a:lnTo>
                          <a:pt x="77" y="2"/>
                        </a:lnTo>
                        <a:lnTo>
                          <a:pt x="82" y="4"/>
                        </a:lnTo>
                        <a:lnTo>
                          <a:pt x="87" y="6"/>
                        </a:lnTo>
                        <a:lnTo>
                          <a:pt x="92" y="8"/>
                        </a:lnTo>
                        <a:lnTo>
                          <a:pt x="96" y="12"/>
                        </a:lnTo>
                        <a:lnTo>
                          <a:pt x="100" y="16"/>
                        </a:lnTo>
                        <a:lnTo>
                          <a:pt x="104" y="20"/>
                        </a:lnTo>
                        <a:lnTo>
                          <a:pt x="107" y="26"/>
                        </a:lnTo>
                        <a:lnTo>
                          <a:pt x="110" y="33"/>
                        </a:lnTo>
                        <a:lnTo>
                          <a:pt x="113" y="40"/>
                        </a:lnTo>
                        <a:lnTo>
                          <a:pt x="114" y="48"/>
                        </a:lnTo>
                        <a:lnTo>
                          <a:pt x="115" y="59"/>
                        </a:lnTo>
                        <a:lnTo>
                          <a:pt x="116" y="69"/>
                        </a:lnTo>
                        <a:lnTo>
                          <a:pt x="116" y="277"/>
                        </a:lnTo>
                        <a:lnTo>
                          <a:pt x="0" y="277"/>
                        </a:lnTo>
                        <a:lnTo>
                          <a:pt x="0" y="69"/>
                        </a:lnTo>
                        <a:lnTo>
                          <a:pt x="0" y="59"/>
                        </a:lnTo>
                        <a:lnTo>
                          <a:pt x="1" y="48"/>
                        </a:lnTo>
                        <a:lnTo>
                          <a:pt x="2" y="40"/>
                        </a:lnTo>
                        <a:lnTo>
                          <a:pt x="4" y="33"/>
                        </a:lnTo>
                        <a:lnTo>
                          <a:pt x="6" y="26"/>
                        </a:lnTo>
                        <a:lnTo>
                          <a:pt x="9" y="20"/>
                        </a:lnTo>
                        <a:lnTo>
                          <a:pt x="13" y="16"/>
                        </a:lnTo>
                        <a:lnTo>
                          <a:pt x="17" y="12"/>
                        </a:lnTo>
                        <a:lnTo>
                          <a:pt x="20" y="8"/>
                        </a:lnTo>
                        <a:lnTo>
                          <a:pt x="24" y="6"/>
                        </a:lnTo>
                        <a:lnTo>
                          <a:pt x="29" y="4"/>
                        </a:lnTo>
                        <a:lnTo>
                          <a:pt x="34" y="2"/>
                        </a:lnTo>
                        <a:lnTo>
                          <a:pt x="44" y="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3" name="Freeform 521"/>
                  <p:cNvSpPr>
                    <a:spLocks noChangeAspect="1"/>
                  </p:cNvSpPr>
                  <p:nvPr/>
                </p:nvSpPr>
                <p:spPr bwMode="auto">
                  <a:xfrm>
                    <a:off x="89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4" name="Freeform 522"/>
                  <p:cNvSpPr>
                    <a:spLocks noChangeAspect="1"/>
                  </p:cNvSpPr>
                  <p:nvPr/>
                </p:nvSpPr>
                <p:spPr bwMode="auto">
                  <a:xfrm>
                    <a:off x="362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8" y="0"/>
                      </a:cxn>
                      <a:cxn ang="0">
                        <a:pos x="88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7" y="28"/>
                      </a:cxn>
                      <a:cxn ang="0">
                        <a:pos x="141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3" y="72"/>
                      </a:cxn>
                      <a:cxn ang="0">
                        <a:pos x="155" y="82"/>
                      </a:cxn>
                      <a:cxn ang="0">
                        <a:pos x="156" y="94"/>
                      </a:cxn>
                      <a:cxn ang="0">
                        <a:pos x="156" y="105"/>
                      </a:cxn>
                      <a:cxn ang="0">
                        <a:pos x="156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8" y="0"/>
                      </a:cxn>
                    </a:cxnLst>
                    <a:rect l="0" t="0" r="r" b="b"/>
                    <a:pathLst>
                      <a:path w="156" h="262">
                        <a:moveTo>
                          <a:pt x="78" y="0"/>
                        </a:moveTo>
                        <a:lnTo>
                          <a:pt x="88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7" y="28"/>
                        </a:lnTo>
                        <a:lnTo>
                          <a:pt x="141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3" y="72"/>
                        </a:lnTo>
                        <a:lnTo>
                          <a:pt x="155" y="82"/>
                        </a:lnTo>
                        <a:lnTo>
                          <a:pt x="156" y="94"/>
                        </a:lnTo>
                        <a:lnTo>
                          <a:pt x="156" y="105"/>
                        </a:lnTo>
                        <a:lnTo>
                          <a:pt x="156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5" name="Freeform 523"/>
                  <p:cNvSpPr>
                    <a:spLocks noChangeAspect="1"/>
                  </p:cNvSpPr>
                  <p:nvPr/>
                </p:nvSpPr>
                <p:spPr bwMode="auto">
                  <a:xfrm>
                    <a:off x="1540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6" name="Freeform 524"/>
                  <p:cNvSpPr>
                    <a:spLocks noChangeAspect="1"/>
                  </p:cNvSpPr>
                  <p:nvPr/>
                </p:nvSpPr>
                <p:spPr bwMode="auto">
                  <a:xfrm>
                    <a:off x="427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5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5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7" name="Freeform 525"/>
                  <p:cNvSpPr>
                    <a:spLocks noChangeAspect="1"/>
                  </p:cNvSpPr>
                  <p:nvPr/>
                </p:nvSpPr>
                <p:spPr bwMode="auto">
                  <a:xfrm>
                    <a:off x="1004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8" name="Freeform 5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79" name="Freeform 527"/>
                  <p:cNvSpPr>
                    <a:spLocks noChangeAspect="1"/>
                  </p:cNvSpPr>
                  <p:nvPr/>
                </p:nvSpPr>
                <p:spPr bwMode="auto">
                  <a:xfrm>
                    <a:off x="1647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0" name="Freeform 528"/>
                  <p:cNvSpPr>
                    <a:spLocks noChangeAspect="1"/>
                  </p:cNvSpPr>
                  <p:nvPr/>
                </p:nvSpPr>
                <p:spPr bwMode="auto">
                  <a:xfrm>
                    <a:off x="4379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1" name="Freeform 529"/>
                  <p:cNvSpPr>
                    <a:spLocks noChangeAspect="1"/>
                  </p:cNvSpPr>
                  <p:nvPr/>
                </p:nvSpPr>
                <p:spPr bwMode="auto">
                  <a:xfrm>
                    <a:off x="1111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2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2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2" name="Freeform 530"/>
                  <p:cNvSpPr>
                    <a:spLocks noChangeAspect="1"/>
                  </p:cNvSpPr>
                  <p:nvPr/>
                </p:nvSpPr>
                <p:spPr bwMode="auto">
                  <a:xfrm>
                    <a:off x="3842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7" y="2"/>
                      </a:cxn>
                      <a:cxn ang="0">
                        <a:pos x="105" y="4"/>
                      </a:cxn>
                      <a:cxn ang="0">
                        <a:pos x="113" y="7"/>
                      </a:cxn>
                      <a:cxn ang="0">
                        <a:pos x="120" y="12"/>
                      </a:cxn>
                      <a:cxn ang="0">
                        <a:pos x="126" y="16"/>
                      </a:cxn>
                      <a:cxn ang="0">
                        <a:pos x="133" y="22"/>
                      </a:cxn>
                      <a:cxn ang="0">
                        <a:pos x="137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0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7" y="2"/>
                        </a:lnTo>
                        <a:lnTo>
                          <a:pt x="105" y="4"/>
                        </a:lnTo>
                        <a:lnTo>
                          <a:pt x="113" y="7"/>
                        </a:lnTo>
                        <a:lnTo>
                          <a:pt x="120" y="12"/>
                        </a:lnTo>
                        <a:lnTo>
                          <a:pt x="126" y="16"/>
                        </a:lnTo>
                        <a:lnTo>
                          <a:pt x="133" y="22"/>
                        </a:lnTo>
                        <a:lnTo>
                          <a:pt x="137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0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3" name="Freeform 531"/>
                  <p:cNvSpPr>
                    <a:spLocks noChangeAspect="1"/>
                  </p:cNvSpPr>
                  <p:nvPr/>
                </p:nvSpPr>
                <p:spPr bwMode="auto">
                  <a:xfrm>
                    <a:off x="1755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88" y="1"/>
                      </a:cxn>
                      <a:cxn ang="0">
                        <a:pos x="96" y="2"/>
                      </a:cxn>
                      <a:cxn ang="0">
                        <a:pos x="105" y="4"/>
                      </a:cxn>
                      <a:cxn ang="0">
                        <a:pos x="112" y="7"/>
                      </a:cxn>
                      <a:cxn ang="0">
                        <a:pos x="119" y="12"/>
                      </a:cxn>
                      <a:cxn ang="0">
                        <a:pos x="126" y="16"/>
                      </a:cxn>
                      <a:cxn ang="0">
                        <a:pos x="132" y="22"/>
                      </a:cxn>
                      <a:cxn ang="0">
                        <a:pos x="136" y="28"/>
                      </a:cxn>
                      <a:cxn ang="0">
                        <a:pos x="142" y="36"/>
                      </a:cxn>
                      <a:cxn ang="0">
                        <a:pos x="145" y="43"/>
                      </a:cxn>
                      <a:cxn ang="0">
                        <a:pos x="148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4" y="82"/>
                      </a:cxn>
                      <a:cxn ang="0">
                        <a:pos x="155" y="94"/>
                      </a:cxn>
                      <a:cxn ang="0">
                        <a:pos x="155" y="105"/>
                      </a:cxn>
                      <a:cxn ang="0">
                        <a:pos x="155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19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6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59" y="2"/>
                      </a:cxn>
                      <a:cxn ang="0">
                        <a:pos x="68" y="1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155" h="262">
                        <a:moveTo>
                          <a:pt x="77" y="0"/>
                        </a:moveTo>
                        <a:lnTo>
                          <a:pt x="88" y="1"/>
                        </a:lnTo>
                        <a:lnTo>
                          <a:pt x="96" y="2"/>
                        </a:lnTo>
                        <a:lnTo>
                          <a:pt x="105" y="4"/>
                        </a:lnTo>
                        <a:lnTo>
                          <a:pt x="112" y="7"/>
                        </a:lnTo>
                        <a:lnTo>
                          <a:pt x="119" y="12"/>
                        </a:lnTo>
                        <a:lnTo>
                          <a:pt x="126" y="16"/>
                        </a:lnTo>
                        <a:lnTo>
                          <a:pt x="132" y="22"/>
                        </a:lnTo>
                        <a:lnTo>
                          <a:pt x="136" y="28"/>
                        </a:lnTo>
                        <a:lnTo>
                          <a:pt x="142" y="36"/>
                        </a:lnTo>
                        <a:lnTo>
                          <a:pt x="145" y="43"/>
                        </a:lnTo>
                        <a:lnTo>
                          <a:pt x="148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4" y="82"/>
                        </a:lnTo>
                        <a:lnTo>
                          <a:pt x="155" y="94"/>
                        </a:lnTo>
                        <a:lnTo>
                          <a:pt x="155" y="105"/>
                        </a:lnTo>
                        <a:lnTo>
                          <a:pt x="155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19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6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59" y="2"/>
                        </a:lnTo>
                        <a:lnTo>
                          <a:pt x="68" y="1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4" name="Freeform 532"/>
                  <p:cNvSpPr>
                    <a:spLocks noChangeAspect="1"/>
                  </p:cNvSpPr>
                  <p:nvPr/>
                </p:nvSpPr>
                <p:spPr bwMode="auto">
                  <a:xfrm>
                    <a:off x="4486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4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4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5" name="Freeform 533"/>
                  <p:cNvSpPr>
                    <a:spLocks noChangeAspect="1"/>
                  </p:cNvSpPr>
                  <p:nvPr/>
                </p:nvSpPr>
                <p:spPr bwMode="auto">
                  <a:xfrm>
                    <a:off x="1218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2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1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2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1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6" name="Freeform 53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6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6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7" name="Freeform 535"/>
                  <p:cNvSpPr>
                    <a:spLocks noChangeAspect="1"/>
                  </p:cNvSpPr>
                  <p:nvPr/>
                </p:nvSpPr>
                <p:spPr bwMode="auto">
                  <a:xfrm>
                    <a:off x="18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4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4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8" name="Freeform 536"/>
                  <p:cNvSpPr>
                    <a:spLocks noChangeAspect="1"/>
                  </p:cNvSpPr>
                  <p:nvPr/>
                </p:nvSpPr>
                <p:spPr bwMode="auto">
                  <a:xfrm>
                    <a:off x="45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8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3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2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1" y="61"/>
                      </a:cxn>
                      <a:cxn ang="0">
                        <a:pos x="153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4" y="36"/>
                      </a:cxn>
                      <a:cxn ang="0">
                        <a:pos x="19" y="28"/>
                      </a:cxn>
                      <a:cxn ang="0">
                        <a:pos x="24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1" y="4"/>
                      </a:cxn>
                      <a:cxn ang="0">
                        <a:pos x="60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8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3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2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1" y="61"/>
                        </a:lnTo>
                        <a:lnTo>
                          <a:pt x="153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4" y="36"/>
                        </a:lnTo>
                        <a:lnTo>
                          <a:pt x="19" y="28"/>
                        </a:lnTo>
                        <a:lnTo>
                          <a:pt x="24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1" y="4"/>
                        </a:lnTo>
                        <a:lnTo>
                          <a:pt x="60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89" name="Freeform 53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8" y="16"/>
                      </a:cxn>
                      <a:cxn ang="0">
                        <a:pos x="133" y="22"/>
                      </a:cxn>
                      <a:cxn ang="0">
                        <a:pos x="138" y="28"/>
                      </a:cxn>
                      <a:cxn ang="0">
                        <a:pos x="142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3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2" y="72"/>
                      </a:cxn>
                      <a:cxn ang="0">
                        <a:pos x="4" y="61"/>
                      </a:cxn>
                      <a:cxn ang="0">
                        <a:pos x="7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2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8" y="16"/>
                        </a:lnTo>
                        <a:lnTo>
                          <a:pt x="133" y="22"/>
                        </a:lnTo>
                        <a:lnTo>
                          <a:pt x="138" y="28"/>
                        </a:lnTo>
                        <a:lnTo>
                          <a:pt x="142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3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2" y="72"/>
                        </a:lnTo>
                        <a:lnTo>
                          <a:pt x="4" y="61"/>
                        </a:lnTo>
                        <a:lnTo>
                          <a:pt x="7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2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0" name="Freeform 538"/>
                  <p:cNvSpPr>
                    <a:spLocks noChangeAspect="1"/>
                  </p:cNvSpPr>
                  <p:nvPr/>
                </p:nvSpPr>
                <p:spPr bwMode="auto">
                  <a:xfrm>
                    <a:off x="4693" y="1947"/>
                    <a:ext cx="43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90" y="1"/>
                      </a:cxn>
                      <a:cxn ang="0">
                        <a:pos x="98" y="2"/>
                      </a:cxn>
                      <a:cxn ang="0">
                        <a:pos x="107" y="4"/>
                      </a:cxn>
                      <a:cxn ang="0">
                        <a:pos x="115" y="7"/>
                      </a:cxn>
                      <a:cxn ang="0">
                        <a:pos x="122" y="12"/>
                      </a:cxn>
                      <a:cxn ang="0">
                        <a:pos x="128" y="16"/>
                      </a:cxn>
                      <a:cxn ang="0">
                        <a:pos x="134" y="22"/>
                      </a:cxn>
                      <a:cxn ang="0">
                        <a:pos x="139" y="28"/>
                      </a:cxn>
                      <a:cxn ang="0">
                        <a:pos x="144" y="36"/>
                      </a:cxn>
                      <a:cxn ang="0">
                        <a:pos x="148" y="43"/>
                      </a:cxn>
                      <a:cxn ang="0">
                        <a:pos x="151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2" y="82"/>
                      </a:cxn>
                      <a:cxn ang="0">
                        <a:pos x="4" y="72"/>
                      </a:cxn>
                      <a:cxn ang="0">
                        <a:pos x="6" y="61"/>
                      </a:cxn>
                      <a:cxn ang="0">
                        <a:pos x="8" y="52"/>
                      </a:cxn>
                      <a:cxn ang="0">
                        <a:pos x="12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6" y="22"/>
                      </a:cxn>
                      <a:cxn ang="0">
                        <a:pos x="31" y="16"/>
                      </a:cxn>
                      <a:cxn ang="0">
                        <a:pos x="38" y="12"/>
                      </a:cxn>
                      <a:cxn ang="0">
                        <a:pos x="45" y="7"/>
                      </a:cxn>
                      <a:cxn ang="0">
                        <a:pos x="53" y="4"/>
                      </a:cxn>
                      <a:cxn ang="0">
                        <a:pos x="62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7" h="262">
                        <a:moveTo>
                          <a:pt x="80" y="0"/>
                        </a:moveTo>
                        <a:lnTo>
                          <a:pt x="90" y="1"/>
                        </a:lnTo>
                        <a:lnTo>
                          <a:pt x="98" y="2"/>
                        </a:lnTo>
                        <a:lnTo>
                          <a:pt x="107" y="4"/>
                        </a:lnTo>
                        <a:lnTo>
                          <a:pt x="115" y="7"/>
                        </a:lnTo>
                        <a:lnTo>
                          <a:pt x="122" y="12"/>
                        </a:lnTo>
                        <a:lnTo>
                          <a:pt x="128" y="16"/>
                        </a:lnTo>
                        <a:lnTo>
                          <a:pt x="134" y="22"/>
                        </a:lnTo>
                        <a:lnTo>
                          <a:pt x="139" y="28"/>
                        </a:lnTo>
                        <a:lnTo>
                          <a:pt x="144" y="36"/>
                        </a:lnTo>
                        <a:lnTo>
                          <a:pt x="148" y="43"/>
                        </a:lnTo>
                        <a:lnTo>
                          <a:pt x="151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2" y="82"/>
                        </a:lnTo>
                        <a:lnTo>
                          <a:pt x="4" y="72"/>
                        </a:lnTo>
                        <a:lnTo>
                          <a:pt x="6" y="61"/>
                        </a:lnTo>
                        <a:lnTo>
                          <a:pt x="8" y="52"/>
                        </a:lnTo>
                        <a:lnTo>
                          <a:pt x="12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6" y="22"/>
                        </a:lnTo>
                        <a:lnTo>
                          <a:pt x="31" y="16"/>
                        </a:lnTo>
                        <a:lnTo>
                          <a:pt x="38" y="12"/>
                        </a:lnTo>
                        <a:lnTo>
                          <a:pt x="45" y="7"/>
                        </a:lnTo>
                        <a:lnTo>
                          <a:pt x="53" y="4"/>
                        </a:lnTo>
                        <a:lnTo>
                          <a:pt x="62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1" name="Freeform 539"/>
                  <p:cNvSpPr>
                    <a:spLocks noChangeAspect="1"/>
                  </p:cNvSpPr>
                  <p:nvPr/>
                </p:nvSpPr>
                <p:spPr bwMode="auto">
                  <a:xfrm>
                    <a:off x="1326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80" y="0"/>
                      </a:cxn>
                      <a:cxn ang="0">
                        <a:pos x="89" y="1"/>
                      </a:cxn>
                      <a:cxn ang="0">
                        <a:pos x="99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3" y="22"/>
                      </a:cxn>
                      <a:cxn ang="0">
                        <a:pos x="139" y="28"/>
                      </a:cxn>
                      <a:cxn ang="0">
                        <a:pos x="143" y="36"/>
                      </a:cxn>
                      <a:cxn ang="0">
                        <a:pos x="147" y="43"/>
                      </a:cxn>
                      <a:cxn ang="0">
                        <a:pos x="150" y="52"/>
                      </a:cxn>
                      <a:cxn ang="0">
                        <a:pos x="152" y="61"/>
                      </a:cxn>
                      <a:cxn ang="0">
                        <a:pos x="154" y="72"/>
                      </a:cxn>
                      <a:cxn ang="0">
                        <a:pos x="156" y="82"/>
                      </a:cxn>
                      <a:cxn ang="0">
                        <a:pos x="156" y="94"/>
                      </a:cxn>
                      <a:cxn ang="0">
                        <a:pos x="158" y="105"/>
                      </a:cxn>
                      <a:cxn ang="0">
                        <a:pos x="158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1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8" y="52"/>
                      </a:cxn>
                      <a:cxn ang="0">
                        <a:pos x="11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1" y="16"/>
                      </a:cxn>
                      <a:cxn ang="0">
                        <a:pos x="37" y="12"/>
                      </a:cxn>
                      <a:cxn ang="0">
                        <a:pos x="45" y="7"/>
                      </a:cxn>
                      <a:cxn ang="0">
                        <a:pos x="52" y="4"/>
                      </a:cxn>
                      <a:cxn ang="0">
                        <a:pos x="61" y="2"/>
                      </a:cxn>
                      <a:cxn ang="0">
                        <a:pos x="70" y="1"/>
                      </a:cxn>
                      <a:cxn ang="0">
                        <a:pos x="80" y="0"/>
                      </a:cxn>
                    </a:cxnLst>
                    <a:rect l="0" t="0" r="r" b="b"/>
                    <a:pathLst>
                      <a:path w="158" h="262">
                        <a:moveTo>
                          <a:pt x="80" y="0"/>
                        </a:moveTo>
                        <a:lnTo>
                          <a:pt x="89" y="1"/>
                        </a:lnTo>
                        <a:lnTo>
                          <a:pt x="99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3" y="22"/>
                        </a:lnTo>
                        <a:lnTo>
                          <a:pt x="139" y="28"/>
                        </a:lnTo>
                        <a:lnTo>
                          <a:pt x="143" y="36"/>
                        </a:lnTo>
                        <a:lnTo>
                          <a:pt x="147" y="43"/>
                        </a:lnTo>
                        <a:lnTo>
                          <a:pt x="150" y="52"/>
                        </a:lnTo>
                        <a:lnTo>
                          <a:pt x="152" y="61"/>
                        </a:lnTo>
                        <a:lnTo>
                          <a:pt x="154" y="72"/>
                        </a:lnTo>
                        <a:lnTo>
                          <a:pt x="156" y="82"/>
                        </a:lnTo>
                        <a:lnTo>
                          <a:pt x="156" y="94"/>
                        </a:lnTo>
                        <a:lnTo>
                          <a:pt x="158" y="105"/>
                        </a:lnTo>
                        <a:lnTo>
                          <a:pt x="158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1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8" y="52"/>
                        </a:lnTo>
                        <a:lnTo>
                          <a:pt x="11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1" y="16"/>
                        </a:lnTo>
                        <a:lnTo>
                          <a:pt x="37" y="12"/>
                        </a:lnTo>
                        <a:lnTo>
                          <a:pt x="45" y="7"/>
                        </a:lnTo>
                        <a:lnTo>
                          <a:pt x="52" y="4"/>
                        </a:lnTo>
                        <a:lnTo>
                          <a:pt x="61" y="2"/>
                        </a:lnTo>
                        <a:lnTo>
                          <a:pt x="70" y="1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2" name="Freeform 540"/>
                  <p:cNvSpPr>
                    <a:spLocks noChangeAspect="1"/>
                  </p:cNvSpPr>
                  <p:nvPr/>
                </p:nvSpPr>
                <p:spPr bwMode="auto">
                  <a:xfrm>
                    <a:off x="4057" y="1947"/>
                    <a:ext cx="50" cy="79"/>
                  </a:xfrm>
                  <a:custGeom>
                    <a:avLst/>
                    <a:gdLst/>
                    <a:ahLst/>
                    <a:cxnLst>
                      <a:cxn ang="0">
                        <a:pos x="79" y="0"/>
                      </a:cxn>
                      <a:cxn ang="0">
                        <a:pos x="89" y="1"/>
                      </a:cxn>
                      <a:cxn ang="0">
                        <a:pos x="98" y="2"/>
                      </a:cxn>
                      <a:cxn ang="0">
                        <a:pos x="106" y="4"/>
                      </a:cxn>
                      <a:cxn ang="0">
                        <a:pos x="114" y="7"/>
                      </a:cxn>
                      <a:cxn ang="0">
                        <a:pos x="121" y="12"/>
                      </a:cxn>
                      <a:cxn ang="0">
                        <a:pos x="127" y="16"/>
                      </a:cxn>
                      <a:cxn ang="0">
                        <a:pos x="134" y="22"/>
                      </a:cxn>
                      <a:cxn ang="0">
                        <a:pos x="138" y="28"/>
                      </a:cxn>
                      <a:cxn ang="0">
                        <a:pos x="143" y="36"/>
                      </a:cxn>
                      <a:cxn ang="0">
                        <a:pos x="146" y="43"/>
                      </a:cxn>
                      <a:cxn ang="0">
                        <a:pos x="149" y="52"/>
                      </a:cxn>
                      <a:cxn ang="0">
                        <a:pos x="153" y="61"/>
                      </a:cxn>
                      <a:cxn ang="0">
                        <a:pos x="155" y="72"/>
                      </a:cxn>
                      <a:cxn ang="0">
                        <a:pos x="156" y="82"/>
                      </a:cxn>
                      <a:cxn ang="0">
                        <a:pos x="157" y="94"/>
                      </a:cxn>
                      <a:cxn ang="0">
                        <a:pos x="157" y="105"/>
                      </a:cxn>
                      <a:cxn ang="0">
                        <a:pos x="157" y="262"/>
                      </a:cxn>
                      <a:cxn ang="0">
                        <a:pos x="0" y="262"/>
                      </a:cxn>
                      <a:cxn ang="0">
                        <a:pos x="0" y="105"/>
                      </a:cxn>
                      <a:cxn ang="0">
                        <a:pos x="0" y="94"/>
                      </a:cxn>
                      <a:cxn ang="0">
                        <a:pos x="1" y="82"/>
                      </a:cxn>
                      <a:cxn ang="0">
                        <a:pos x="3" y="72"/>
                      </a:cxn>
                      <a:cxn ang="0">
                        <a:pos x="5" y="61"/>
                      </a:cxn>
                      <a:cxn ang="0">
                        <a:pos x="7" y="52"/>
                      </a:cxn>
                      <a:cxn ang="0">
                        <a:pos x="10" y="43"/>
                      </a:cxn>
                      <a:cxn ang="0">
                        <a:pos x="15" y="36"/>
                      </a:cxn>
                      <a:cxn ang="0">
                        <a:pos x="20" y="28"/>
                      </a:cxn>
                      <a:cxn ang="0">
                        <a:pos x="25" y="22"/>
                      </a:cxn>
                      <a:cxn ang="0">
                        <a:pos x="30" y="16"/>
                      </a:cxn>
                      <a:cxn ang="0">
                        <a:pos x="37" y="12"/>
                      </a:cxn>
                      <a:cxn ang="0">
                        <a:pos x="44" y="7"/>
                      </a:cxn>
                      <a:cxn ang="0">
                        <a:pos x="53" y="4"/>
                      </a:cxn>
                      <a:cxn ang="0">
                        <a:pos x="61" y="2"/>
                      </a:cxn>
                      <a:cxn ang="0">
                        <a:pos x="69" y="1"/>
                      </a:cxn>
                      <a:cxn ang="0">
                        <a:pos x="79" y="0"/>
                      </a:cxn>
                    </a:cxnLst>
                    <a:rect l="0" t="0" r="r" b="b"/>
                    <a:pathLst>
                      <a:path w="157" h="262">
                        <a:moveTo>
                          <a:pt x="79" y="0"/>
                        </a:moveTo>
                        <a:lnTo>
                          <a:pt x="89" y="1"/>
                        </a:lnTo>
                        <a:lnTo>
                          <a:pt x="98" y="2"/>
                        </a:lnTo>
                        <a:lnTo>
                          <a:pt x="106" y="4"/>
                        </a:lnTo>
                        <a:lnTo>
                          <a:pt x="114" y="7"/>
                        </a:lnTo>
                        <a:lnTo>
                          <a:pt x="121" y="12"/>
                        </a:lnTo>
                        <a:lnTo>
                          <a:pt x="127" y="16"/>
                        </a:lnTo>
                        <a:lnTo>
                          <a:pt x="134" y="22"/>
                        </a:lnTo>
                        <a:lnTo>
                          <a:pt x="138" y="28"/>
                        </a:lnTo>
                        <a:lnTo>
                          <a:pt x="143" y="36"/>
                        </a:lnTo>
                        <a:lnTo>
                          <a:pt x="146" y="43"/>
                        </a:lnTo>
                        <a:lnTo>
                          <a:pt x="149" y="52"/>
                        </a:lnTo>
                        <a:lnTo>
                          <a:pt x="153" y="61"/>
                        </a:lnTo>
                        <a:lnTo>
                          <a:pt x="155" y="72"/>
                        </a:lnTo>
                        <a:lnTo>
                          <a:pt x="156" y="82"/>
                        </a:lnTo>
                        <a:lnTo>
                          <a:pt x="157" y="94"/>
                        </a:lnTo>
                        <a:lnTo>
                          <a:pt x="157" y="105"/>
                        </a:lnTo>
                        <a:lnTo>
                          <a:pt x="157" y="262"/>
                        </a:lnTo>
                        <a:lnTo>
                          <a:pt x="0" y="262"/>
                        </a:lnTo>
                        <a:lnTo>
                          <a:pt x="0" y="105"/>
                        </a:lnTo>
                        <a:lnTo>
                          <a:pt x="0" y="94"/>
                        </a:lnTo>
                        <a:lnTo>
                          <a:pt x="1" y="82"/>
                        </a:lnTo>
                        <a:lnTo>
                          <a:pt x="3" y="72"/>
                        </a:lnTo>
                        <a:lnTo>
                          <a:pt x="5" y="61"/>
                        </a:lnTo>
                        <a:lnTo>
                          <a:pt x="7" y="52"/>
                        </a:lnTo>
                        <a:lnTo>
                          <a:pt x="10" y="43"/>
                        </a:lnTo>
                        <a:lnTo>
                          <a:pt x="15" y="36"/>
                        </a:lnTo>
                        <a:lnTo>
                          <a:pt x="20" y="28"/>
                        </a:lnTo>
                        <a:lnTo>
                          <a:pt x="25" y="22"/>
                        </a:lnTo>
                        <a:lnTo>
                          <a:pt x="30" y="16"/>
                        </a:lnTo>
                        <a:lnTo>
                          <a:pt x="37" y="12"/>
                        </a:lnTo>
                        <a:lnTo>
                          <a:pt x="44" y="7"/>
                        </a:lnTo>
                        <a:lnTo>
                          <a:pt x="53" y="4"/>
                        </a:lnTo>
                        <a:lnTo>
                          <a:pt x="61" y="2"/>
                        </a:lnTo>
                        <a:lnTo>
                          <a:pt x="69" y="1"/>
                        </a:lnTo>
                        <a:lnTo>
                          <a:pt x="7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3" name="Rectangle 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47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4" name="Rectangle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589"/>
                    <a:ext cx="1323" cy="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5" name="Freeform 543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5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5" y="12"/>
                      </a:cxn>
                      <a:cxn ang="0">
                        <a:pos x="3" y="15"/>
                      </a:cxn>
                      <a:cxn ang="0">
                        <a:pos x="2" y="19"/>
                      </a:cxn>
                      <a:cxn ang="0">
                        <a:pos x="0" y="23"/>
                      </a:cxn>
                      <a:cxn ang="0">
                        <a:pos x="2" y="29"/>
                      </a:cxn>
                      <a:cxn ang="0">
                        <a:pos x="3" y="33"/>
                      </a:cxn>
                      <a:cxn ang="0">
                        <a:pos x="5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5"/>
                      </a:cxn>
                      <a:cxn ang="0">
                        <a:pos x="18" y="46"/>
                      </a:cxn>
                      <a:cxn ang="0">
                        <a:pos x="25" y="47"/>
                      </a:cxn>
                      <a:cxn ang="0">
                        <a:pos x="25" y="0"/>
                      </a:cxn>
                    </a:cxnLst>
                    <a:rect l="0" t="0" r="r" b="b"/>
                    <a:pathLst>
                      <a:path w="25" h="47">
                        <a:moveTo>
                          <a:pt x="25" y="0"/>
                        </a:move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5" y="12"/>
                        </a:lnTo>
                        <a:lnTo>
                          <a:pt x="3" y="15"/>
                        </a:lnTo>
                        <a:lnTo>
                          <a:pt x="2" y="19"/>
                        </a:lnTo>
                        <a:lnTo>
                          <a:pt x="0" y="23"/>
                        </a:lnTo>
                        <a:lnTo>
                          <a:pt x="2" y="29"/>
                        </a:lnTo>
                        <a:lnTo>
                          <a:pt x="3" y="33"/>
                        </a:lnTo>
                        <a:lnTo>
                          <a:pt x="5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5"/>
                        </a:lnTo>
                        <a:lnTo>
                          <a:pt x="18" y="46"/>
                        </a:lnTo>
                        <a:lnTo>
                          <a:pt x="25" y="47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6" name="Rectangle 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05" y="1496"/>
                    <a:ext cx="915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7" name="Freeform 545"/>
                  <p:cNvSpPr>
                    <a:spLocks noChangeAspect="1"/>
                  </p:cNvSpPr>
                  <p:nvPr/>
                </p:nvSpPr>
                <p:spPr bwMode="auto">
                  <a:xfrm>
                    <a:off x="3235" y="1496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5" y="46"/>
                      </a:cxn>
                      <a:cxn ang="0">
                        <a:pos x="9" y="45"/>
                      </a:cxn>
                      <a:cxn ang="0">
                        <a:pos x="13" y="42"/>
                      </a:cxn>
                      <a:cxn ang="0">
                        <a:pos x="16" y="40"/>
                      </a:cxn>
                      <a:cxn ang="0">
                        <a:pos x="20" y="36"/>
                      </a:cxn>
                      <a:cxn ang="0">
                        <a:pos x="21" y="33"/>
                      </a:cxn>
                      <a:cxn ang="0">
                        <a:pos x="22" y="29"/>
                      </a:cxn>
                      <a:cxn ang="0">
                        <a:pos x="23" y="23"/>
                      </a:cxn>
                      <a:cxn ang="0">
                        <a:pos x="22" y="19"/>
                      </a:cxn>
                      <a:cxn ang="0">
                        <a:pos x="21" y="15"/>
                      </a:cxn>
                      <a:cxn ang="0">
                        <a:pos x="20" y="12"/>
                      </a:cxn>
                      <a:cxn ang="0">
                        <a:pos x="16" y="7"/>
                      </a:cxn>
                      <a:cxn ang="0">
                        <a:pos x="13" y="5"/>
                      </a:cxn>
                      <a:cxn ang="0">
                        <a:pos x="9" y="2"/>
                      </a:cxn>
                      <a:cxn ang="0">
                        <a:pos x="5" y="1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23" h="47">
                        <a:moveTo>
                          <a:pt x="0" y="47"/>
                        </a:moveTo>
                        <a:lnTo>
                          <a:pt x="5" y="46"/>
                        </a:lnTo>
                        <a:lnTo>
                          <a:pt x="9" y="45"/>
                        </a:lnTo>
                        <a:lnTo>
                          <a:pt x="13" y="42"/>
                        </a:lnTo>
                        <a:lnTo>
                          <a:pt x="16" y="40"/>
                        </a:lnTo>
                        <a:lnTo>
                          <a:pt x="20" y="36"/>
                        </a:lnTo>
                        <a:lnTo>
                          <a:pt x="21" y="33"/>
                        </a:lnTo>
                        <a:lnTo>
                          <a:pt x="22" y="29"/>
                        </a:lnTo>
                        <a:lnTo>
                          <a:pt x="23" y="23"/>
                        </a:lnTo>
                        <a:lnTo>
                          <a:pt x="22" y="19"/>
                        </a:lnTo>
                        <a:lnTo>
                          <a:pt x="21" y="15"/>
                        </a:lnTo>
                        <a:lnTo>
                          <a:pt x="20" y="12"/>
                        </a:lnTo>
                        <a:lnTo>
                          <a:pt x="16" y="7"/>
                        </a:lnTo>
                        <a:lnTo>
                          <a:pt x="13" y="5"/>
                        </a:lnTo>
                        <a:lnTo>
                          <a:pt x="9" y="2"/>
                        </a:lnTo>
                        <a:lnTo>
                          <a:pt x="5" y="1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8" name="Freeform 546"/>
                  <p:cNvSpPr>
                    <a:spLocks noChangeAspect="1"/>
                  </p:cNvSpPr>
                  <p:nvPr/>
                </p:nvSpPr>
                <p:spPr bwMode="auto">
                  <a:xfrm>
                    <a:off x="296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4" y="469"/>
                      </a:cxn>
                      <a:cxn ang="0">
                        <a:pos x="144" y="181"/>
                      </a:cxn>
                      <a:cxn ang="0">
                        <a:pos x="125" y="172"/>
                      </a:cxn>
                      <a:cxn ang="0">
                        <a:pos x="124" y="76"/>
                      </a:cxn>
                      <a:cxn ang="0">
                        <a:pos x="123" y="65"/>
                      </a:cxn>
                      <a:cxn ang="0">
                        <a:pos x="121" y="52"/>
                      </a:cxn>
                      <a:cxn ang="0">
                        <a:pos x="118" y="40"/>
                      </a:cxn>
                      <a:cxn ang="0">
                        <a:pos x="113" y="27"/>
                      </a:cxn>
                      <a:cxn ang="0">
                        <a:pos x="110" y="22"/>
                      </a:cxn>
                      <a:cxn ang="0">
                        <a:pos x="106" y="16"/>
                      </a:cxn>
                      <a:cxn ang="0">
                        <a:pos x="102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3" y="0"/>
                      </a:cxn>
                      <a:cxn ang="0">
                        <a:pos x="65" y="0"/>
                      </a:cxn>
                      <a:cxn ang="0">
                        <a:pos x="58" y="2"/>
                      </a:cxn>
                      <a:cxn ang="0">
                        <a:pos x="52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4" y="469"/>
                      </a:cxn>
                    </a:cxnLst>
                    <a:rect l="0" t="0" r="r" b="b"/>
                    <a:pathLst>
                      <a:path w="144" h="469">
                        <a:moveTo>
                          <a:pt x="144" y="469"/>
                        </a:moveTo>
                        <a:lnTo>
                          <a:pt x="144" y="181"/>
                        </a:lnTo>
                        <a:lnTo>
                          <a:pt x="125" y="172"/>
                        </a:lnTo>
                        <a:lnTo>
                          <a:pt x="124" y="76"/>
                        </a:lnTo>
                        <a:lnTo>
                          <a:pt x="123" y="65"/>
                        </a:lnTo>
                        <a:lnTo>
                          <a:pt x="121" y="52"/>
                        </a:lnTo>
                        <a:lnTo>
                          <a:pt x="118" y="40"/>
                        </a:lnTo>
                        <a:lnTo>
                          <a:pt x="113" y="27"/>
                        </a:lnTo>
                        <a:lnTo>
                          <a:pt x="110" y="22"/>
                        </a:lnTo>
                        <a:lnTo>
                          <a:pt x="106" y="16"/>
                        </a:lnTo>
                        <a:lnTo>
                          <a:pt x="102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3" y="0"/>
                        </a:lnTo>
                        <a:lnTo>
                          <a:pt x="65" y="0"/>
                        </a:lnTo>
                        <a:lnTo>
                          <a:pt x="58" y="2"/>
                        </a:lnTo>
                        <a:lnTo>
                          <a:pt x="52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4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499" name="Freeform 547"/>
                  <p:cNvSpPr>
                    <a:spLocks noChangeAspect="1"/>
                  </p:cNvSpPr>
                  <p:nvPr/>
                </p:nvSpPr>
                <p:spPr bwMode="auto">
                  <a:xfrm>
                    <a:off x="332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34" y="0"/>
                      </a:cxn>
                      <a:cxn ang="0">
                        <a:pos x="48" y="21"/>
                      </a:cxn>
                      <a:cxn ang="0">
                        <a:pos x="48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8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34" y="0"/>
                        </a:lnTo>
                        <a:lnTo>
                          <a:pt x="48" y="21"/>
                        </a:lnTo>
                        <a:lnTo>
                          <a:pt x="48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0" name="Freeform 5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3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1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3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3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1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1" name="Freeform 549"/>
                  <p:cNvSpPr>
                    <a:spLocks noChangeAspect="1"/>
                  </p:cNvSpPr>
                  <p:nvPr/>
                </p:nvSpPr>
                <p:spPr bwMode="auto">
                  <a:xfrm>
                    <a:off x="332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96"/>
                      </a:cxn>
                      <a:cxn ang="0">
                        <a:pos x="48" y="9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96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96"/>
                        </a:lnTo>
                        <a:lnTo>
                          <a:pt x="48" y="9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2" name="Freeform 550"/>
                  <p:cNvSpPr>
                    <a:spLocks noChangeAspect="1"/>
                  </p:cNvSpPr>
                  <p:nvPr/>
                </p:nvSpPr>
                <p:spPr bwMode="auto">
                  <a:xfrm>
                    <a:off x="3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8" y="49"/>
                      </a:cxn>
                      <a:cxn ang="0">
                        <a:pos x="10" y="50"/>
                      </a:cxn>
                      <a:cxn ang="0">
                        <a:pos x="12" y="52"/>
                      </a:cxn>
                      <a:cxn ang="0">
                        <a:pos x="16" y="54"/>
                      </a:cxn>
                      <a:cxn ang="0">
                        <a:pos x="18" y="57"/>
                      </a:cxn>
                      <a:cxn ang="0">
                        <a:pos x="19" y="60"/>
                      </a:cxn>
                      <a:cxn ang="0">
                        <a:pos x="23" y="71"/>
                      </a:cxn>
                      <a:cxn ang="0">
                        <a:pos x="26" y="81"/>
                      </a:cxn>
                      <a:cxn ang="0">
                        <a:pos x="27" y="92"/>
                      </a:cxn>
                      <a:cxn ang="0">
                        <a:pos x="28" y="100"/>
                      </a:cxn>
                      <a:cxn ang="0">
                        <a:pos x="74" y="100"/>
                      </a:cxn>
                      <a:cxn ang="0">
                        <a:pos x="73" y="87"/>
                      </a:cxn>
                      <a:cxn ang="0">
                        <a:pos x="71" y="72"/>
                      </a:cxn>
                      <a:cxn ang="0">
                        <a:pos x="67" y="56"/>
                      </a:cxn>
                      <a:cxn ang="0">
                        <a:pos x="61" y="41"/>
                      </a:cxn>
                      <a:cxn ang="0">
                        <a:pos x="57" y="33"/>
                      </a:cxn>
                      <a:cxn ang="0">
                        <a:pos x="51" y="26"/>
                      </a:cxn>
                      <a:cxn ang="0">
                        <a:pos x="45" y="18"/>
                      </a:cxn>
                      <a:cxn ang="0">
                        <a:pos x="38" y="13"/>
                      </a:cxn>
                      <a:cxn ang="0">
                        <a:pos x="29" y="8"/>
                      </a:cxn>
                      <a:cxn ang="0">
                        <a:pos x="20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4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8" y="49"/>
                        </a:lnTo>
                        <a:lnTo>
                          <a:pt x="10" y="50"/>
                        </a:lnTo>
                        <a:lnTo>
                          <a:pt x="12" y="52"/>
                        </a:lnTo>
                        <a:lnTo>
                          <a:pt x="16" y="54"/>
                        </a:lnTo>
                        <a:lnTo>
                          <a:pt x="18" y="57"/>
                        </a:lnTo>
                        <a:lnTo>
                          <a:pt x="19" y="60"/>
                        </a:lnTo>
                        <a:lnTo>
                          <a:pt x="23" y="71"/>
                        </a:lnTo>
                        <a:lnTo>
                          <a:pt x="26" y="81"/>
                        </a:lnTo>
                        <a:lnTo>
                          <a:pt x="27" y="92"/>
                        </a:lnTo>
                        <a:lnTo>
                          <a:pt x="28" y="100"/>
                        </a:lnTo>
                        <a:lnTo>
                          <a:pt x="74" y="100"/>
                        </a:lnTo>
                        <a:lnTo>
                          <a:pt x="73" y="87"/>
                        </a:lnTo>
                        <a:lnTo>
                          <a:pt x="71" y="72"/>
                        </a:lnTo>
                        <a:lnTo>
                          <a:pt x="67" y="56"/>
                        </a:lnTo>
                        <a:lnTo>
                          <a:pt x="61" y="41"/>
                        </a:lnTo>
                        <a:lnTo>
                          <a:pt x="57" y="33"/>
                        </a:lnTo>
                        <a:lnTo>
                          <a:pt x="51" y="26"/>
                        </a:lnTo>
                        <a:lnTo>
                          <a:pt x="45" y="18"/>
                        </a:lnTo>
                        <a:lnTo>
                          <a:pt x="38" y="13"/>
                        </a:lnTo>
                        <a:lnTo>
                          <a:pt x="29" y="8"/>
                        </a:lnTo>
                        <a:lnTo>
                          <a:pt x="20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3" name="Freeform 551"/>
                  <p:cNvSpPr>
                    <a:spLocks noChangeAspect="1"/>
                  </p:cNvSpPr>
                  <p:nvPr/>
                </p:nvSpPr>
                <p:spPr bwMode="auto">
                  <a:xfrm>
                    <a:off x="296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90"/>
                      </a:cxn>
                      <a:cxn ang="0">
                        <a:pos x="48" y="79"/>
                      </a:cxn>
                      <a:cxn ang="0">
                        <a:pos x="50" y="70"/>
                      </a:cxn>
                      <a:cxn ang="0">
                        <a:pos x="55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8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7"/>
                      </a:cxn>
                      <a:cxn ang="0">
                        <a:pos x="23" y="24"/>
                      </a:cxn>
                      <a:cxn ang="0">
                        <a:pos x="18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0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6" y="90"/>
                        </a:lnTo>
                        <a:lnTo>
                          <a:pt x="48" y="79"/>
                        </a:lnTo>
                        <a:lnTo>
                          <a:pt x="50" y="70"/>
                        </a:lnTo>
                        <a:lnTo>
                          <a:pt x="55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8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7"/>
                        </a:lnTo>
                        <a:lnTo>
                          <a:pt x="23" y="24"/>
                        </a:lnTo>
                        <a:lnTo>
                          <a:pt x="18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0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4" name="Freeform 552"/>
                  <p:cNvSpPr>
                    <a:spLocks noChangeAspect="1"/>
                  </p:cNvSpPr>
                  <p:nvPr/>
                </p:nvSpPr>
                <p:spPr bwMode="auto">
                  <a:xfrm>
                    <a:off x="296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0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0" y="117"/>
                      </a:cxn>
                      <a:cxn ang="0">
                        <a:pos x="30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0" y="117"/>
                      </a:cxn>
                    </a:cxnLst>
                    <a:rect l="0" t="0" r="r" b="b"/>
                    <a:pathLst>
                      <a:path w="46" h="117">
                        <a:moveTo>
                          <a:pt x="30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0" y="117"/>
                        </a:lnTo>
                        <a:lnTo>
                          <a:pt x="30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5" name="Freeform 553"/>
                  <p:cNvSpPr>
                    <a:spLocks noChangeAspect="1"/>
                  </p:cNvSpPr>
                  <p:nvPr/>
                </p:nvSpPr>
                <p:spPr bwMode="auto">
                  <a:xfrm>
                    <a:off x="28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0" y="51"/>
                      </a:cxn>
                      <a:cxn ang="0">
                        <a:pos x="49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9" h="51">
                        <a:moveTo>
                          <a:pt x="0" y="28"/>
                        </a:moveTo>
                        <a:lnTo>
                          <a:pt x="30" y="51"/>
                        </a:lnTo>
                        <a:lnTo>
                          <a:pt x="49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6" name="Freeform 554"/>
                  <p:cNvSpPr>
                    <a:spLocks noChangeAspect="1"/>
                  </p:cNvSpPr>
                  <p:nvPr/>
                </p:nvSpPr>
                <p:spPr bwMode="auto">
                  <a:xfrm>
                    <a:off x="289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7" name="Freeform 555"/>
                  <p:cNvSpPr>
                    <a:spLocks noChangeAspect="1"/>
                  </p:cNvSpPr>
                  <p:nvPr/>
                </p:nvSpPr>
                <p:spPr bwMode="auto">
                  <a:xfrm>
                    <a:off x="296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169" y="23"/>
                      </a:cxn>
                      <a:cxn ang="0">
                        <a:pos x="144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4" y="46"/>
                      </a:cxn>
                      <a:cxn ang="0">
                        <a:pos x="169" y="23"/>
                      </a:cxn>
                      <a:cxn ang="0">
                        <a:pos x="144" y="46"/>
                      </a:cxn>
                      <a:cxn ang="0">
                        <a:pos x="169" y="46"/>
                      </a:cxn>
                      <a:cxn ang="0">
                        <a:pos x="169" y="23"/>
                      </a:cxn>
                    </a:cxnLst>
                    <a:rect l="0" t="0" r="r" b="b"/>
                    <a:pathLst>
                      <a:path w="169" h="46">
                        <a:moveTo>
                          <a:pt x="169" y="23"/>
                        </a:moveTo>
                        <a:lnTo>
                          <a:pt x="144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4" y="46"/>
                        </a:lnTo>
                        <a:lnTo>
                          <a:pt x="169" y="23"/>
                        </a:lnTo>
                        <a:lnTo>
                          <a:pt x="144" y="46"/>
                        </a:lnTo>
                        <a:lnTo>
                          <a:pt x="169" y="46"/>
                        </a:lnTo>
                        <a:lnTo>
                          <a:pt x="16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8" name="Freeform 556"/>
                  <p:cNvSpPr>
                    <a:spLocks noChangeAspect="1"/>
                  </p:cNvSpPr>
                  <p:nvPr/>
                </p:nvSpPr>
                <p:spPr bwMode="auto">
                  <a:xfrm>
                    <a:off x="52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19" y="65"/>
                      </a:cxn>
                      <a:cxn ang="0">
                        <a:pos x="21" y="52"/>
                      </a:cxn>
                      <a:cxn ang="0">
                        <a:pos x="24" y="40"/>
                      </a:cxn>
                      <a:cxn ang="0">
                        <a:pos x="29" y="27"/>
                      </a:cxn>
                      <a:cxn ang="0">
                        <a:pos x="32" y="22"/>
                      </a:cxn>
                      <a:cxn ang="0">
                        <a:pos x="37" y="16"/>
                      </a:cxn>
                      <a:cxn ang="0">
                        <a:pos x="41" y="11"/>
                      </a:cxn>
                      <a:cxn ang="0">
                        <a:pos x="46" y="7"/>
                      </a:cxn>
                      <a:cxn ang="0">
                        <a:pos x="51" y="4"/>
                      </a:cxn>
                      <a:cxn ang="0">
                        <a:pos x="58" y="2"/>
                      </a:cxn>
                      <a:cxn ang="0">
                        <a:pos x="64" y="0"/>
                      </a:cxn>
                      <a:cxn ang="0">
                        <a:pos x="71" y="0"/>
                      </a:cxn>
                      <a:cxn ang="0">
                        <a:pos x="79" y="0"/>
                      </a:cxn>
                      <a:cxn ang="0">
                        <a:pos x="86" y="2"/>
                      </a:cxn>
                      <a:cxn ang="0">
                        <a:pos x="92" y="4"/>
                      </a:cxn>
                      <a:cxn ang="0">
                        <a:pos x="98" y="7"/>
                      </a:cxn>
                      <a:cxn ang="0">
                        <a:pos x="102" y="10"/>
                      </a:cxn>
                      <a:cxn ang="0">
                        <a:pos x="106" y="15"/>
                      </a:cxn>
                      <a:cxn ang="0">
                        <a:pos x="110" y="21"/>
                      </a:cxn>
                      <a:cxn ang="0">
                        <a:pos x="113" y="26"/>
                      </a:cxn>
                      <a:cxn ang="0">
                        <a:pos x="118" y="37"/>
                      </a:cxn>
                      <a:cxn ang="0">
                        <a:pos x="121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19" y="65"/>
                        </a:lnTo>
                        <a:lnTo>
                          <a:pt x="21" y="52"/>
                        </a:lnTo>
                        <a:lnTo>
                          <a:pt x="24" y="40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7" y="16"/>
                        </a:lnTo>
                        <a:lnTo>
                          <a:pt x="41" y="11"/>
                        </a:lnTo>
                        <a:lnTo>
                          <a:pt x="46" y="7"/>
                        </a:lnTo>
                        <a:lnTo>
                          <a:pt x="51" y="4"/>
                        </a:lnTo>
                        <a:lnTo>
                          <a:pt x="58" y="2"/>
                        </a:lnTo>
                        <a:lnTo>
                          <a:pt x="64" y="0"/>
                        </a:lnTo>
                        <a:lnTo>
                          <a:pt x="71" y="0"/>
                        </a:lnTo>
                        <a:lnTo>
                          <a:pt x="79" y="0"/>
                        </a:lnTo>
                        <a:lnTo>
                          <a:pt x="86" y="2"/>
                        </a:lnTo>
                        <a:lnTo>
                          <a:pt x="92" y="4"/>
                        </a:lnTo>
                        <a:lnTo>
                          <a:pt x="98" y="7"/>
                        </a:lnTo>
                        <a:lnTo>
                          <a:pt x="102" y="10"/>
                        </a:lnTo>
                        <a:lnTo>
                          <a:pt x="106" y="15"/>
                        </a:lnTo>
                        <a:lnTo>
                          <a:pt x="110" y="21"/>
                        </a:lnTo>
                        <a:lnTo>
                          <a:pt x="113" y="26"/>
                        </a:lnTo>
                        <a:lnTo>
                          <a:pt x="118" y="37"/>
                        </a:lnTo>
                        <a:lnTo>
                          <a:pt x="121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09" name="Freeform 557"/>
                  <p:cNvSpPr>
                    <a:spLocks noChangeAspect="1"/>
                  </p:cNvSpPr>
                  <p:nvPr/>
                </p:nvSpPr>
                <p:spPr bwMode="auto">
                  <a:xfrm>
                    <a:off x="5187" y="1475"/>
                    <a:ext cx="21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8" y="309"/>
                      </a:cxn>
                      <a:cxn ang="0">
                        <a:pos x="48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8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8" y="309"/>
                        </a:lnTo>
                        <a:lnTo>
                          <a:pt x="48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0" name="Freeform 558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3" y="21"/>
                      </a:cxn>
                      <a:cxn ang="0">
                        <a:pos x="20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3" y="21"/>
                      </a:cxn>
                      <a:cxn ang="0">
                        <a:pos x="39" y="42"/>
                      </a:cxn>
                      <a:cxn ang="0">
                        <a:pos x="53" y="36"/>
                      </a:cxn>
                      <a:cxn ang="0">
                        <a:pos x="53" y="21"/>
                      </a:cxn>
                    </a:cxnLst>
                    <a:rect l="0" t="0" r="r" b="b"/>
                    <a:pathLst>
                      <a:path w="53" h="51">
                        <a:moveTo>
                          <a:pt x="53" y="21"/>
                        </a:moveTo>
                        <a:lnTo>
                          <a:pt x="20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3" y="21"/>
                        </a:lnTo>
                        <a:lnTo>
                          <a:pt x="39" y="42"/>
                        </a:lnTo>
                        <a:lnTo>
                          <a:pt x="53" y="36"/>
                        </a:lnTo>
                        <a:lnTo>
                          <a:pt x="53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1" name="Freeform 559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8" y="96"/>
                      </a:cxn>
                      <a:cxn ang="0">
                        <a:pos x="48" y="0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8" y="0"/>
                      </a:cxn>
                    </a:cxnLst>
                    <a:rect l="0" t="0" r="r" b="b"/>
                    <a:pathLst>
                      <a:path w="48" h="96">
                        <a:moveTo>
                          <a:pt x="48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8" y="96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2" name="Freeform 560"/>
                  <p:cNvSpPr>
                    <a:spLocks noChangeAspect="1"/>
                  </p:cNvSpPr>
                  <p:nvPr/>
                </p:nvSpPr>
                <p:spPr bwMode="auto">
                  <a:xfrm>
                    <a:off x="5194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5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8" y="56"/>
                      </a:cxn>
                      <a:cxn ang="0">
                        <a:pos x="4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8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5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8" y="56"/>
                        </a:lnTo>
                        <a:lnTo>
                          <a:pt x="4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8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3" name="Freeform 561"/>
                  <p:cNvSpPr>
                    <a:spLocks noChangeAspect="1"/>
                  </p:cNvSpPr>
                  <p:nvPr/>
                </p:nvSpPr>
                <p:spPr bwMode="auto">
                  <a:xfrm>
                    <a:off x="5222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1"/>
                      </a:cxn>
                      <a:cxn ang="0">
                        <a:pos x="69" y="55"/>
                      </a:cxn>
                      <a:cxn ang="0">
                        <a:pos x="63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7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8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5" y="52"/>
                      </a:cxn>
                      <a:cxn ang="0">
                        <a:pos x="17" y="54"/>
                      </a:cxn>
                      <a:cxn ang="0">
                        <a:pos x="19" y="56"/>
                      </a:cxn>
                      <a:cxn ang="0">
                        <a:pos x="21" y="59"/>
                      </a:cxn>
                      <a:cxn ang="0">
                        <a:pos x="25" y="69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1"/>
                        </a:lnTo>
                        <a:lnTo>
                          <a:pt x="69" y="55"/>
                        </a:lnTo>
                        <a:lnTo>
                          <a:pt x="63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7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8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5" y="52"/>
                        </a:lnTo>
                        <a:lnTo>
                          <a:pt x="17" y="54"/>
                        </a:lnTo>
                        <a:lnTo>
                          <a:pt x="19" y="56"/>
                        </a:lnTo>
                        <a:lnTo>
                          <a:pt x="21" y="59"/>
                        </a:lnTo>
                        <a:lnTo>
                          <a:pt x="25" y="69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4" name="Freeform 56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6" h="117">
                        <a:moveTo>
                          <a:pt x="15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5" name="Freeform 56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468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50" y="28"/>
                      </a:cxn>
                      <a:cxn ang="0">
                        <a:pos x="34" y="7"/>
                      </a:cxn>
                      <a:cxn ang="0">
                        <a:pos x="15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50" y="28"/>
                      </a:cxn>
                      <a:cxn ang="0">
                        <a:pos x="50" y="28"/>
                      </a:cxn>
                      <a:cxn ang="0">
                        <a:pos x="50" y="13"/>
                      </a:cxn>
                      <a:cxn ang="0">
                        <a:pos x="34" y="7"/>
                      </a:cxn>
                      <a:cxn ang="0">
                        <a:pos x="50" y="28"/>
                      </a:cxn>
                    </a:cxnLst>
                    <a:rect l="0" t="0" r="r" b="b"/>
                    <a:pathLst>
                      <a:path w="50" h="51">
                        <a:moveTo>
                          <a:pt x="50" y="28"/>
                        </a:moveTo>
                        <a:lnTo>
                          <a:pt x="34" y="7"/>
                        </a:lnTo>
                        <a:lnTo>
                          <a:pt x="15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13"/>
                        </a:lnTo>
                        <a:lnTo>
                          <a:pt x="34" y="7"/>
                        </a:lnTo>
                        <a:lnTo>
                          <a:pt x="5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6" name="Freeform 564"/>
                  <p:cNvSpPr>
                    <a:spLocks noChangeAspect="1"/>
                  </p:cNvSpPr>
                  <p:nvPr/>
                </p:nvSpPr>
                <p:spPr bwMode="auto">
                  <a:xfrm>
                    <a:off x="5237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7" name="Freeform 565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5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5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5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5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5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5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5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8" name="Freeform 566"/>
                  <p:cNvSpPr>
                    <a:spLocks noChangeAspect="1"/>
                  </p:cNvSpPr>
                  <p:nvPr/>
                </p:nvSpPr>
                <p:spPr bwMode="auto">
                  <a:xfrm>
                    <a:off x="432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5" y="172"/>
                      </a:cxn>
                      <a:cxn ang="0">
                        <a:pos x="125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19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79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7" y="2"/>
                      </a:cxn>
                      <a:cxn ang="0">
                        <a:pos x="51" y="4"/>
                      </a:cxn>
                      <a:cxn ang="0">
                        <a:pos x="46" y="7"/>
                      </a:cxn>
                      <a:cxn ang="0">
                        <a:pos x="42" y="10"/>
                      </a:cxn>
                      <a:cxn ang="0">
                        <a:pos x="37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6" y="37"/>
                      </a:cxn>
                      <a:cxn ang="0">
                        <a:pos x="23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5" y="172"/>
                        </a:lnTo>
                        <a:lnTo>
                          <a:pt x="125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19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79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7" y="2"/>
                        </a:lnTo>
                        <a:lnTo>
                          <a:pt x="51" y="4"/>
                        </a:lnTo>
                        <a:lnTo>
                          <a:pt x="46" y="7"/>
                        </a:lnTo>
                        <a:lnTo>
                          <a:pt x="42" y="10"/>
                        </a:lnTo>
                        <a:lnTo>
                          <a:pt x="37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6" y="37"/>
                        </a:lnTo>
                        <a:lnTo>
                          <a:pt x="23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19" name="Freeform 567"/>
                  <p:cNvSpPr>
                    <a:spLocks noChangeAspect="1"/>
                  </p:cNvSpPr>
                  <p:nvPr/>
                </p:nvSpPr>
                <p:spPr bwMode="auto">
                  <a:xfrm>
                    <a:off x="46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3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7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3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0" name="Freeform 568"/>
                  <p:cNvSpPr>
                    <a:spLocks noChangeAspect="1"/>
                  </p:cNvSpPr>
                  <p:nvPr/>
                </p:nvSpPr>
                <p:spPr bwMode="auto">
                  <a:xfrm>
                    <a:off x="4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2"/>
                      </a:cxn>
                      <a:cxn ang="0">
                        <a:pos x="32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3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3" y="42"/>
                        </a:lnTo>
                        <a:lnTo>
                          <a:pt x="32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3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1" name="Freeform 569"/>
                  <p:cNvSpPr>
                    <a:spLocks noChangeAspect="1"/>
                  </p:cNvSpPr>
                  <p:nvPr/>
                </p:nvSpPr>
                <p:spPr bwMode="auto">
                  <a:xfrm>
                    <a:off x="461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2" name="Freeform 570"/>
                  <p:cNvSpPr>
                    <a:spLocks noChangeAspect="1"/>
                  </p:cNvSpPr>
                  <p:nvPr/>
                </p:nvSpPr>
                <p:spPr bwMode="auto">
                  <a:xfrm>
                    <a:off x="453" y="1417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0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30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2"/>
                      </a:cxn>
                      <a:cxn ang="0">
                        <a:pos x="70" y="56"/>
                      </a:cxn>
                      <a:cxn ang="0">
                        <a:pos x="63" y="41"/>
                      </a:cxn>
                      <a:cxn ang="0">
                        <a:pos x="58" y="33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0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30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2"/>
                        </a:lnTo>
                        <a:lnTo>
                          <a:pt x="70" y="56"/>
                        </a:lnTo>
                        <a:lnTo>
                          <a:pt x="63" y="41"/>
                        </a:lnTo>
                        <a:lnTo>
                          <a:pt x="58" y="33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3" name="Freeform 571"/>
                  <p:cNvSpPr>
                    <a:spLocks noChangeAspect="1"/>
                  </p:cNvSpPr>
                  <p:nvPr/>
                </p:nvSpPr>
                <p:spPr bwMode="auto">
                  <a:xfrm>
                    <a:off x="43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8" y="90"/>
                      </a:cxn>
                      <a:cxn ang="0">
                        <a:pos x="49" y="79"/>
                      </a:cxn>
                      <a:cxn ang="0">
                        <a:pos x="51" y="69"/>
                      </a:cxn>
                      <a:cxn ang="0">
                        <a:pos x="55" y="59"/>
                      </a:cxn>
                      <a:cxn ang="0">
                        <a:pos x="57" y="56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3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6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3" y="25"/>
                      </a:cxn>
                      <a:cxn ang="0">
                        <a:pos x="18" y="32"/>
                      </a:cxn>
                      <a:cxn ang="0">
                        <a:pos x="13" y="40"/>
                      </a:cxn>
                      <a:cxn ang="0">
                        <a:pos x="8" y="55"/>
                      </a:cxn>
                      <a:cxn ang="0">
                        <a:pos x="3" y="71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  <a:cxn ang="0">
                        <a:pos x="47" y="100"/>
                      </a:cxn>
                    </a:cxnLst>
                    <a:rect l="0" t="0" r="r" b="b"/>
                    <a:pathLst>
                      <a:path w="76" h="100">
                        <a:moveTo>
                          <a:pt x="47" y="100"/>
                        </a:moveTo>
                        <a:lnTo>
                          <a:pt x="47" y="100"/>
                        </a:lnTo>
                        <a:lnTo>
                          <a:pt x="48" y="90"/>
                        </a:lnTo>
                        <a:lnTo>
                          <a:pt x="49" y="79"/>
                        </a:lnTo>
                        <a:lnTo>
                          <a:pt x="51" y="69"/>
                        </a:lnTo>
                        <a:lnTo>
                          <a:pt x="55" y="59"/>
                        </a:lnTo>
                        <a:lnTo>
                          <a:pt x="57" y="56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3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6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3" y="25"/>
                        </a:lnTo>
                        <a:lnTo>
                          <a:pt x="18" y="32"/>
                        </a:lnTo>
                        <a:lnTo>
                          <a:pt x="13" y="40"/>
                        </a:lnTo>
                        <a:lnTo>
                          <a:pt x="8" y="55"/>
                        </a:lnTo>
                        <a:lnTo>
                          <a:pt x="3" y="71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lnTo>
                          <a:pt x="4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4" name="Freeform 5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7" y="112"/>
                      </a:cxn>
                      <a:cxn ang="0">
                        <a:pos x="47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7" h="117">
                        <a:moveTo>
                          <a:pt x="32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7" y="112"/>
                        </a:lnTo>
                        <a:lnTo>
                          <a:pt x="47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5" name="Freeform 573"/>
                  <p:cNvSpPr>
                    <a:spLocks noChangeAspect="1"/>
                  </p:cNvSpPr>
                  <p:nvPr/>
                </p:nvSpPr>
                <p:spPr bwMode="auto">
                  <a:xfrm>
                    <a:off x="42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6" name="Freeform 574"/>
                  <p:cNvSpPr>
                    <a:spLocks noChangeAspect="1"/>
                  </p:cNvSpPr>
                  <p:nvPr/>
                </p:nvSpPr>
                <p:spPr bwMode="auto">
                  <a:xfrm>
                    <a:off x="42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7" h="314">
                        <a:moveTo>
                          <a:pt x="23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7" name="Freeform 575"/>
                  <p:cNvSpPr>
                    <a:spLocks noChangeAspect="1"/>
                  </p:cNvSpPr>
                  <p:nvPr/>
                </p:nvSpPr>
                <p:spPr bwMode="auto">
                  <a:xfrm>
                    <a:off x="43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8" name="Freeform 576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20" y="172"/>
                      </a:cxn>
                      <a:cxn ang="0">
                        <a:pos x="20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6" y="40"/>
                      </a:cxn>
                      <a:cxn ang="0">
                        <a:pos x="31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8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6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7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8" y="15"/>
                      </a:cxn>
                      <a:cxn ang="0">
                        <a:pos x="111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5" y="178"/>
                      </a:cxn>
                      <a:cxn ang="0">
                        <a:pos x="145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5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20" y="172"/>
                        </a:lnTo>
                        <a:lnTo>
                          <a:pt x="20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6" y="40"/>
                        </a:lnTo>
                        <a:lnTo>
                          <a:pt x="31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8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6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7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8" y="15"/>
                        </a:lnTo>
                        <a:lnTo>
                          <a:pt x="111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5" y="178"/>
                        </a:lnTo>
                        <a:lnTo>
                          <a:pt x="145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29" name="Freeform 577"/>
                  <p:cNvSpPr>
                    <a:spLocks noChangeAspect="1"/>
                  </p:cNvSpPr>
                  <p:nvPr/>
                </p:nvSpPr>
                <p:spPr bwMode="auto">
                  <a:xfrm>
                    <a:off x="5058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4" y="0"/>
                      </a:cxn>
                      <a:cxn ang="0">
                        <a:pos x="14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4" y="0"/>
                      </a:cxn>
                    </a:cxnLst>
                    <a:rect l="0" t="0" r="r" b="b"/>
                    <a:pathLst>
                      <a:path w="47" h="309">
                        <a:moveTo>
                          <a:pt x="1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0" name="Freeform 578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20" y="51"/>
                      </a:cxn>
                      <a:cxn ang="0">
                        <a:pos x="39" y="42"/>
                      </a:cxn>
                      <a:cxn ang="0">
                        <a:pos x="52" y="21"/>
                      </a:cxn>
                      <a:cxn ang="0">
                        <a:pos x="39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20" y="51"/>
                        </a:lnTo>
                        <a:lnTo>
                          <a:pt x="39" y="42"/>
                        </a:lnTo>
                        <a:lnTo>
                          <a:pt x="52" y="21"/>
                        </a:lnTo>
                        <a:lnTo>
                          <a:pt x="39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1" name="Freeform 579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2" name="Freeform 58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3"/>
                      </a:cxn>
                      <a:cxn ang="0">
                        <a:pos x="14" y="41"/>
                      </a:cxn>
                      <a:cxn ang="0">
                        <a:pos x="7" y="56"/>
                      </a:cxn>
                      <a:cxn ang="0">
                        <a:pos x="3" y="72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7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0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3"/>
                        </a:lnTo>
                        <a:lnTo>
                          <a:pt x="14" y="41"/>
                        </a:lnTo>
                        <a:lnTo>
                          <a:pt x="7" y="56"/>
                        </a:lnTo>
                        <a:lnTo>
                          <a:pt x="3" y="72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7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0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3" name="Freeform 581"/>
                  <p:cNvSpPr>
                    <a:spLocks noChangeAspect="1"/>
                  </p:cNvSpPr>
                  <p:nvPr/>
                </p:nvSpPr>
                <p:spPr bwMode="auto">
                  <a:xfrm>
                    <a:off x="508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8" y="54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5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9" y="48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7" y="54"/>
                      </a:cxn>
                      <a:cxn ang="0">
                        <a:pos x="19" y="57"/>
                      </a:cxn>
                      <a:cxn ang="0">
                        <a:pos x="20" y="59"/>
                      </a:cxn>
                      <a:cxn ang="0">
                        <a:pos x="24" y="69"/>
                      </a:cxn>
                      <a:cxn ang="0">
                        <a:pos x="27" y="79"/>
                      </a:cxn>
                      <a:cxn ang="0">
                        <a:pos x="28" y="90"/>
                      </a:cxn>
                      <a:cxn ang="0">
                        <a:pos x="29" y="100"/>
                      </a:cxn>
                      <a:cxn ang="0">
                        <a:pos x="29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8" y="54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5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9" y="48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7" y="54"/>
                        </a:lnTo>
                        <a:lnTo>
                          <a:pt x="19" y="57"/>
                        </a:lnTo>
                        <a:lnTo>
                          <a:pt x="20" y="59"/>
                        </a:lnTo>
                        <a:lnTo>
                          <a:pt x="24" y="69"/>
                        </a:lnTo>
                        <a:lnTo>
                          <a:pt x="27" y="79"/>
                        </a:lnTo>
                        <a:lnTo>
                          <a:pt x="28" y="90"/>
                        </a:lnTo>
                        <a:lnTo>
                          <a:pt x="29" y="100"/>
                        </a:lnTo>
                        <a:lnTo>
                          <a:pt x="29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4" name="Freeform 582"/>
                  <p:cNvSpPr>
                    <a:spLocks noChangeAspect="1"/>
                  </p:cNvSpPr>
                  <p:nvPr/>
                </p:nvSpPr>
                <p:spPr bwMode="auto">
                  <a:xfrm>
                    <a:off x="5094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5" y="117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5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5" y="117"/>
                      </a:cxn>
                    </a:cxnLst>
                    <a:rect l="0" t="0" r="r" b="b"/>
                    <a:pathLst>
                      <a:path w="47" h="117">
                        <a:moveTo>
                          <a:pt x="15" y="117"/>
                        </a:move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5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5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5" name="Freeform 583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6" name="Freeform 584"/>
                  <p:cNvSpPr>
                    <a:spLocks noChangeAspect="1"/>
                  </p:cNvSpPr>
                  <p:nvPr/>
                </p:nvSpPr>
                <p:spPr bwMode="auto">
                  <a:xfrm>
                    <a:off x="5101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4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4" y="314"/>
                      </a:cxn>
                      <a:cxn ang="0">
                        <a:pos x="24" y="314"/>
                      </a:cxn>
                      <a:cxn ang="0">
                        <a:pos x="47" y="314"/>
                      </a:cxn>
                      <a:cxn ang="0">
                        <a:pos x="47" y="291"/>
                      </a:cxn>
                      <a:cxn ang="0">
                        <a:pos x="24" y="314"/>
                      </a:cxn>
                    </a:cxnLst>
                    <a:rect l="0" t="0" r="r" b="b"/>
                    <a:pathLst>
                      <a:path w="47" h="314">
                        <a:moveTo>
                          <a:pt x="24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4" y="314"/>
                        </a:lnTo>
                        <a:lnTo>
                          <a:pt x="24" y="314"/>
                        </a:lnTo>
                        <a:lnTo>
                          <a:pt x="47" y="314"/>
                        </a:lnTo>
                        <a:lnTo>
                          <a:pt x="47" y="291"/>
                        </a:lnTo>
                        <a:lnTo>
                          <a:pt x="24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7" name="Freeform 585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8" y="46"/>
                      </a:cxn>
                      <a:cxn ang="0">
                        <a:pos x="168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8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8" y="46"/>
                        </a:lnTo>
                        <a:lnTo>
                          <a:pt x="168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8" name="Freeform 586"/>
                  <p:cNvSpPr>
                    <a:spLocks noChangeAspect="1"/>
                  </p:cNvSpPr>
                  <p:nvPr/>
                </p:nvSpPr>
                <p:spPr bwMode="auto">
                  <a:xfrm>
                    <a:off x="568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5" y="469"/>
                      </a:cxn>
                      <a:cxn ang="0">
                        <a:pos x="145" y="181"/>
                      </a:cxn>
                      <a:cxn ang="0">
                        <a:pos x="126" y="172"/>
                      </a:cxn>
                      <a:cxn ang="0">
                        <a:pos x="126" y="76"/>
                      </a:cxn>
                      <a:cxn ang="0">
                        <a:pos x="125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5" y="27"/>
                      </a:cxn>
                      <a:cxn ang="0">
                        <a:pos x="111" y="22"/>
                      </a:cxn>
                      <a:cxn ang="0">
                        <a:pos x="107" y="16"/>
                      </a:cxn>
                      <a:cxn ang="0">
                        <a:pos x="103" y="11"/>
                      </a:cxn>
                      <a:cxn ang="0">
                        <a:pos x="98" y="7"/>
                      </a:cxn>
                      <a:cxn ang="0">
                        <a:pos x="92" y="4"/>
                      </a:cxn>
                      <a:cxn ang="0">
                        <a:pos x="86" y="2"/>
                      </a:cxn>
                      <a:cxn ang="0">
                        <a:pos x="80" y="0"/>
                      </a:cxn>
                      <a:cxn ang="0">
                        <a:pos x="72" y="0"/>
                      </a:cxn>
                      <a:cxn ang="0">
                        <a:pos x="65" y="0"/>
                      </a:cxn>
                      <a:cxn ang="0">
                        <a:pos x="59" y="2"/>
                      </a:cxn>
                      <a:cxn ang="0">
                        <a:pos x="52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3" y="21"/>
                      </a:cxn>
                      <a:cxn ang="0">
                        <a:pos x="30" y="26"/>
                      </a:cxn>
                      <a:cxn ang="0">
                        <a:pos x="25" y="37"/>
                      </a:cxn>
                      <a:cxn ang="0">
                        <a:pos x="22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5" y="469"/>
                      </a:cxn>
                    </a:cxnLst>
                    <a:rect l="0" t="0" r="r" b="b"/>
                    <a:pathLst>
                      <a:path w="145" h="469">
                        <a:moveTo>
                          <a:pt x="145" y="469"/>
                        </a:moveTo>
                        <a:lnTo>
                          <a:pt x="145" y="181"/>
                        </a:lnTo>
                        <a:lnTo>
                          <a:pt x="126" y="172"/>
                        </a:lnTo>
                        <a:lnTo>
                          <a:pt x="126" y="76"/>
                        </a:lnTo>
                        <a:lnTo>
                          <a:pt x="125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5" y="27"/>
                        </a:lnTo>
                        <a:lnTo>
                          <a:pt x="111" y="22"/>
                        </a:lnTo>
                        <a:lnTo>
                          <a:pt x="107" y="16"/>
                        </a:lnTo>
                        <a:lnTo>
                          <a:pt x="103" y="11"/>
                        </a:lnTo>
                        <a:lnTo>
                          <a:pt x="98" y="7"/>
                        </a:lnTo>
                        <a:lnTo>
                          <a:pt x="92" y="4"/>
                        </a:lnTo>
                        <a:lnTo>
                          <a:pt x="86" y="2"/>
                        </a:lnTo>
                        <a:lnTo>
                          <a:pt x="80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lnTo>
                          <a:pt x="59" y="2"/>
                        </a:lnTo>
                        <a:lnTo>
                          <a:pt x="52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3" y="21"/>
                        </a:lnTo>
                        <a:lnTo>
                          <a:pt x="30" y="26"/>
                        </a:lnTo>
                        <a:lnTo>
                          <a:pt x="25" y="37"/>
                        </a:lnTo>
                        <a:lnTo>
                          <a:pt x="22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5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39" name="Freeform 587"/>
                  <p:cNvSpPr>
                    <a:spLocks noChangeAspect="1"/>
                  </p:cNvSpPr>
                  <p:nvPr/>
                </p:nvSpPr>
                <p:spPr bwMode="auto">
                  <a:xfrm>
                    <a:off x="604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33" y="0"/>
                      </a:cxn>
                      <a:cxn ang="0">
                        <a:pos x="46" y="21"/>
                      </a:cxn>
                      <a:cxn ang="0">
                        <a:pos x="46" y="6"/>
                      </a:cxn>
                      <a:cxn ang="0">
                        <a:pos x="33" y="0"/>
                      </a:cxn>
                    </a:cxnLst>
                    <a:rect l="0" t="0" r="r" b="b"/>
                    <a:pathLst>
                      <a:path w="46" h="309">
                        <a:moveTo>
                          <a:pt x="3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33" y="0"/>
                        </a:lnTo>
                        <a:lnTo>
                          <a:pt x="46" y="21"/>
                        </a:lnTo>
                        <a:lnTo>
                          <a:pt x="46" y="6"/>
                        </a:lnTo>
                        <a:lnTo>
                          <a:pt x="3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0" name="Freeform 588"/>
                  <p:cNvSpPr>
                    <a:spLocks noChangeAspect="1"/>
                  </p:cNvSpPr>
                  <p:nvPr/>
                </p:nvSpPr>
                <p:spPr bwMode="auto">
                  <a:xfrm>
                    <a:off x="596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4" y="42"/>
                      </a:cxn>
                      <a:cxn ang="0">
                        <a:pos x="33" y="51"/>
                      </a:cxn>
                      <a:cxn ang="0">
                        <a:pos x="52" y="9"/>
                      </a:cxn>
                      <a:cxn ang="0">
                        <a:pos x="33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6"/>
                      </a:cxn>
                      <a:cxn ang="0">
                        <a:pos x="14" y="42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2" h="51">
                        <a:moveTo>
                          <a:pt x="0" y="21"/>
                        </a:moveTo>
                        <a:lnTo>
                          <a:pt x="14" y="42"/>
                        </a:lnTo>
                        <a:lnTo>
                          <a:pt x="33" y="51"/>
                        </a:lnTo>
                        <a:lnTo>
                          <a:pt x="52" y="9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6"/>
                        </a:lnTo>
                        <a:lnTo>
                          <a:pt x="14" y="42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1" name="Freeform 589"/>
                  <p:cNvSpPr>
                    <a:spLocks noChangeAspect="1"/>
                  </p:cNvSpPr>
                  <p:nvPr/>
                </p:nvSpPr>
                <p:spPr bwMode="auto">
                  <a:xfrm>
                    <a:off x="596" y="1446"/>
                    <a:ext cx="0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2" name="Freeform 590"/>
                  <p:cNvSpPr>
                    <a:spLocks noChangeAspect="1"/>
                  </p:cNvSpPr>
                  <p:nvPr/>
                </p:nvSpPr>
                <p:spPr bwMode="auto">
                  <a:xfrm>
                    <a:off x="589" y="1417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5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5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2" y="61"/>
                      </a:cxn>
                      <a:cxn ang="0">
                        <a:pos x="26" y="71"/>
                      </a:cxn>
                      <a:cxn ang="0">
                        <a:pos x="29" y="81"/>
                      </a:cxn>
                      <a:cxn ang="0">
                        <a:pos x="31" y="92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70" y="55"/>
                      </a:cxn>
                      <a:cxn ang="0">
                        <a:pos x="64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7" y="18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2" y="4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5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5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2" y="61"/>
                        </a:lnTo>
                        <a:lnTo>
                          <a:pt x="26" y="71"/>
                        </a:lnTo>
                        <a:lnTo>
                          <a:pt x="29" y="81"/>
                        </a:lnTo>
                        <a:lnTo>
                          <a:pt x="31" y="92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70" y="55"/>
                        </a:lnTo>
                        <a:lnTo>
                          <a:pt x="64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7" y="18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2" y="4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3" name="Freeform 591"/>
                  <p:cNvSpPr>
                    <a:spLocks noChangeAspect="1"/>
                  </p:cNvSpPr>
                  <p:nvPr/>
                </p:nvSpPr>
                <p:spPr bwMode="auto">
                  <a:xfrm>
                    <a:off x="56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1" y="70"/>
                      </a:cxn>
                      <a:cxn ang="0">
                        <a:pos x="55" y="59"/>
                      </a:cxn>
                      <a:cxn ang="0">
                        <a:pos x="56" y="57"/>
                      </a:cxn>
                      <a:cxn ang="0">
                        <a:pos x="60" y="54"/>
                      </a:cxn>
                      <a:cxn ang="0">
                        <a:pos x="62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69" y="48"/>
                      </a:cxn>
                      <a:cxn ang="0">
                        <a:pos x="72" y="47"/>
                      </a:cxn>
                      <a:cxn ang="0">
                        <a:pos x="76" y="47"/>
                      </a:cxn>
                      <a:cxn ang="0">
                        <a:pos x="76" y="0"/>
                      </a:cxn>
                      <a:cxn ang="0">
                        <a:pos x="66" y="0"/>
                      </a:cxn>
                      <a:cxn ang="0">
                        <a:pos x="55" y="2"/>
                      </a:cxn>
                      <a:cxn ang="0">
                        <a:pos x="47" y="7"/>
                      </a:cxn>
                      <a:cxn ang="0">
                        <a:pos x="37" y="12"/>
                      </a:cxn>
                      <a:cxn ang="0">
                        <a:pos x="30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3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6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1" y="70"/>
                        </a:lnTo>
                        <a:lnTo>
                          <a:pt x="55" y="59"/>
                        </a:lnTo>
                        <a:lnTo>
                          <a:pt x="56" y="57"/>
                        </a:lnTo>
                        <a:lnTo>
                          <a:pt x="60" y="54"/>
                        </a:lnTo>
                        <a:lnTo>
                          <a:pt x="62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69" y="48"/>
                        </a:lnTo>
                        <a:lnTo>
                          <a:pt x="72" y="47"/>
                        </a:lnTo>
                        <a:lnTo>
                          <a:pt x="76" y="47"/>
                        </a:lnTo>
                        <a:lnTo>
                          <a:pt x="76" y="0"/>
                        </a:lnTo>
                        <a:lnTo>
                          <a:pt x="66" y="0"/>
                        </a:lnTo>
                        <a:lnTo>
                          <a:pt x="55" y="2"/>
                        </a:lnTo>
                        <a:lnTo>
                          <a:pt x="47" y="7"/>
                        </a:lnTo>
                        <a:lnTo>
                          <a:pt x="37" y="12"/>
                        </a:lnTo>
                        <a:lnTo>
                          <a:pt x="30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3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4" name="Freeform 592"/>
                  <p:cNvSpPr>
                    <a:spLocks noChangeAspect="1"/>
                  </p:cNvSpPr>
                  <p:nvPr/>
                </p:nvSpPr>
                <p:spPr bwMode="auto">
                  <a:xfrm>
                    <a:off x="561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1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1" y="117"/>
                      </a:cxn>
                      <a:cxn ang="0">
                        <a:pos x="31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1" y="117"/>
                      </a:cxn>
                    </a:cxnLst>
                    <a:rect l="0" t="0" r="r" b="b"/>
                    <a:pathLst>
                      <a:path w="46" h="117">
                        <a:moveTo>
                          <a:pt x="31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1" y="117"/>
                        </a:lnTo>
                        <a:lnTo>
                          <a:pt x="31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1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5" name="Freeform 593"/>
                  <p:cNvSpPr>
                    <a:spLocks noChangeAspect="1"/>
                  </p:cNvSpPr>
                  <p:nvPr/>
                </p:nvSpPr>
                <p:spPr bwMode="auto">
                  <a:xfrm>
                    <a:off x="561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1" y="51"/>
                      </a:cxn>
                      <a:cxn ang="0">
                        <a:pos x="50" y="43"/>
                      </a:cxn>
                      <a:cxn ang="0">
                        <a:pos x="34" y="0"/>
                      </a:cxn>
                      <a:cxn ang="0">
                        <a:pos x="15" y="7"/>
                      </a:cxn>
                      <a:cxn ang="0">
                        <a:pos x="0" y="28"/>
                      </a:cxn>
                      <a:cxn ang="0">
                        <a:pos x="15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0" h="51">
                        <a:moveTo>
                          <a:pt x="0" y="28"/>
                        </a:moveTo>
                        <a:lnTo>
                          <a:pt x="31" y="51"/>
                        </a:lnTo>
                        <a:lnTo>
                          <a:pt x="50" y="43"/>
                        </a:lnTo>
                        <a:lnTo>
                          <a:pt x="34" y="0"/>
                        </a:lnTo>
                        <a:lnTo>
                          <a:pt x="15" y="7"/>
                        </a:lnTo>
                        <a:lnTo>
                          <a:pt x="0" y="28"/>
                        </a:lnTo>
                        <a:lnTo>
                          <a:pt x="15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6" name="Freeform 594"/>
                  <p:cNvSpPr>
                    <a:spLocks noChangeAspect="1"/>
                  </p:cNvSpPr>
                  <p:nvPr/>
                </p:nvSpPr>
                <p:spPr bwMode="auto">
                  <a:xfrm>
                    <a:off x="561" y="1475"/>
                    <a:ext cx="7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7" name="Freeform 595"/>
                  <p:cNvSpPr>
                    <a:spLocks noChangeAspect="1"/>
                  </p:cNvSpPr>
                  <p:nvPr/>
                </p:nvSpPr>
                <p:spPr bwMode="auto">
                  <a:xfrm>
                    <a:off x="568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8" y="23"/>
                      </a:cxn>
                      <a:cxn ang="0">
                        <a:pos x="145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5" y="46"/>
                      </a:cxn>
                      <a:cxn ang="0">
                        <a:pos x="168" y="23"/>
                      </a:cxn>
                      <a:cxn ang="0">
                        <a:pos x="145" y="46"/>
                      </a:cxn>
                      <a:cxn ang="0">
                        <a:pos x="168" y="46"/>
                      </a:cxn>
                      <a:cxn ang="0">
                        <a:pos x="168" y="23"/>
                      </a:cxn>
                    </a:cxnLst>
                    <a:rect l="0" t="0" r="r" b="b"/>
                    <a:pathLst>
                      <a:path w="168" h="46">
                        <a:moveTo>
                          <a:pt x="168" y="23"/>
                        </a:moveTo>
                        <a:lnTo>
                          <a:pt x="145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5" y="46"/>
                        </a:lnTo>
                        <a:lnTo>
                          <a:pt x="168" y="23"/>
                        </a:lnTo>
                        <a:lnTo>
                          <a:pt x="145" y="46"/>
                        </a:lnTo>
                        <a:lnTo>
                          <a:pt x="168" y="46"/>
                        </a:lnTo>
                        <a:lnTo>
                          <a:pt x="168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8" name="Freeform 596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9" y="172"/>
                      </a:cxn>
                      <a:cxn ang="0">
                        <a:pos x="19" y="76"/>
                      </a:cxn>
                      <a:cxn ang="0">
                        <a:pos x="20" y="65"/>
                      </a:cxn>
                      <a:cxn ang="0">
                        <a:pos x="22" y="52"/>
                      </a:cxn>
                      <a:cxn ang="0">
                        <a:pos x="25" y="40"/>
                      </a:cxn>
                      <a:cxn ang="0">
                        <a:pos x="30" y="27"/>
                      </a:cxn>
                      <a:cxn ang="0">
                        <a:pos x="34" y="22"/>
                      </a:cxn>
                      <a:cxn ang="0">
                        <a:pos x="38" y="16"/>
                      </a:cxn>
                      <a:cxn ang="0">
                        <a:pos x="42" y="11"/>
                      </a:cxn>
                      <a:cxn ang="0">
                        <a:pos x="47" y="7"/>
                      </a:cxn>
                      <a:cxn ang="0">
                        <a:pos x="53" y="4"/>
                      </a:cxn>
                      <a:cxn ang="0">
                        <a:pos x="59" y="2"/>
                      </a:cxn>
                      <a:cxn ang="0">
                        <a:pos x="65" y="0"/>
                      </a:cxn>
                      <a:cxn ang="0">
                        <a:pos x="73" y="0"/>
                      </a:cxn>
                      <a:cxn ang="0">
                        <a:pos x="80" y="0"/>
                      </a:cxn>
                      <a:cxn ang="0">
                        <a:pos x="86" y="2"/>
                      </a:cxn>
                      <a:cxn ang="0">
                        <a:pos x="93" y="4"/>
                      </a:cxn>
                      <a:cxn ang="0">
                        <a:pos x="98" y="7"/>
                      </a:cxn>
                      <a:cxn ang="0">
                        <a:pos x="103" y="10"/>
                      </a:cxn>
                      <a:cxn ang="0">
                        <a:pos x="107" y="15"/>
                      </a:cxn>
                      <a:cxn ang="0">
                        <a:pos x="110" y="21"/>
                      </a:cxn>
                      <a:cxn ang="0">
                        <a:pos x="114" y="26"/>
                      </a:cxn>
                      <a:cxn ang="0">
                        <a:pos x="119" y="37"/>
                      </a:cxn>
                      <a:cxn ang="0">
                        <a:pos x="122" y="51"/>
                      </a:cxn>
                      <a:cxn ang="0">
                        <a:pos x="125" y="64"/>
                      </a:cxn>
                      <a:cxn ang="0">
                        <a:pos x="126" y="76"/>
                      </a:cxn>
                      <a:cxn ang="0">
                        <a:pos x="126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9" y="172"/>
                        </a:lnTo>
                        <a:lnTo>
                          <a:pt x="19" y="76"/>
                        </a:lnTo>
                        <a:lnTo>
                          <a:pt x="20" y="65"/>
                        </a:lnTo>
                        <a:lnTo>
                          <a:pt x="22" y="52"/>
                        </a:lnTo>
                        <a:lnTo>
                          <a:pt x="25" y="40"/>
                        </a:lnTo>
                        <a:lnTo>
                          <a:pt x="30" y="27"/>
                        </a:lnTo>
                        <a:lnTo>
                          <a:pt x="34" y="22"/>
                        </a:lnTo>
                        <a:lnTo>
                          <a:pt x="38" y="16"/>
                        </a:lnTo>
                        <a:lnTo>
                          <a:pt x="42" y="11"/>
                        </a:lnTo>
                        <a:lnTo>
                          <a:pt x="47" y="7"/>
                        </a:lnTo>
                        <a:lnTo>
                          <a:pt x="53" y="4"/>
                        </a:lnTo>
                        <a:lnTo>
                          <a:pt x="59" y="2"/>
                        </a:lnTo>
                        <a:lnTo>
                          <a:pt x="65" y="0"/>
                        </a:lnTo>
                        <a:lnTo>
                          <a:pt x="73" y="0"/>
                        </a:lnTo>
                        <a:lnTo>
                          <a:pt x="80" y="0"/>
                        </a:lnTo>
                        <a:lnTo>
                          <a:pt x="86" y="2"/>
                        </a:lnTo>
                        <a:lnTo>
                          <a:pt x="93" y="4"/>
                        </a:lnTo>
                        <a:lnTo>
                          <a:pt x="98" y="7"/>
                        </a:lnTo>
                        <a:lnTo>
                          <a:pt x="103" y="10"/>
                        </a:lnTo>
                        <a:lnTo>
                          <a:pt x="107" y="15"/>
                        </a:lnTo>
                        <a:lnTo>
                          <a:pt x="110" y="21"/>
                        </a:lnTo>
                        <a:lnTo>
                          <a:pt x="114" y="26"/>
                        </a:lnTo>
                        <a:lnTo>
                          <a:pt x="119" y="37"/>
                        </a:lnTo>
                        <a:lnTo>
                          <a:pt x="122" y="51"/>
                        </a:lnTo>
                        <a:lnTo>
                          <a:pt x="125" y="64"/>
                        </a:lnTo>
                        <a:lnTo>
                          <a:pt x="126" y="76"/>
                        </a:lnTo>
                        <a:lnTo>
                          <a:pt x="126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49" name="Freeform 59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475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6" y="309"/>
                      </a:cxn>
                      <a:cxn ang="0">
                        <a:pos x="46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6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6" y="309"/>
                        </a:lnTo>
                        <a:lnTo>
                          <a:pt x="46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0" name="Freeform 59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2" y="21"/>
                      </a:cxn>
                      <a:cxn ang="0">
                        <a:pos x="19" y="0"/>
                      </a:cxn>
                      <a:cxn ang="0">
                        <a:pos x="0" y="9"/>
                      </a:cxn>
                      <a:cxn ang="0">
                        <a:pos x="19" y="51"/>
                      </a:cxn>
                      <a:cxn ang="0">
                        <a:pos x="38" y="42"/>
                      </a:cxn>
                      <a:cxn ang="0">
                        <a:pos x="52" y="21"/>
                      </a:cxn>
                      <a:cxn ang="0">
                        <a:pos x="38" y="42"/>
                      </a:cxn>
                      <a:cxn ang="0">
                        <a:pos x="52" y="36"/>
                      </a:cxn>
                      <a:cxn ang="0">
                        <a:pos x="52" y="21"/>
                      </a:cxn>
                    </a:cxnLst>
                    <a:rect l="0" t="0" r="r" b="b"/>
                    <a:pathLst>
                      <a:path w="52" h="51">
                        <a:moveTo>
                          <a:pt x="52" y="21"/>
                        </a:moveTo>
                        <a:lnTo>
                          <a:pt x="19" y="0"/>
                        </a:lnTo>
                        <a:lnTo>
                          <a:pt x="0" y="9"/>
                        </a:lnTo>
                        <a:lnTo>
                          <a:pt x="19" y="51"/>
                        </a:lnTo>
                        <a:lnTo>
                          <a:pt x="38" y="42"/>
                        </a:lnTo>
                        <a:lnTo>
                          <a:pt x="52" y="21"/>
                        </a:lnTo>
                        <a:lnTo>
                          <a:pt x="38" y="42"/>
                        </a:lnTo>
                        <a:lnTo>
                          <a:pt x="52" y="36"/>
                        </a:lnTo>
                        <a:lnTo>
                          <a:pt x="52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1" name="Freeform 599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46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96">
                        <a:moveTo>
                          <a:pt x="46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2" name="Freeform 600"/>
                  <p:cNvSpPr>
                    <a:spLocks noChangeAspect="1"/>
                  </p:cNvSpPr>
                  <p:nvPr/>
                </p:nvSpPr>
                <p:spPr bwMode="auto">
                  <a:xfrm>
                    <a:off x="4929" y="1417"/>
                    <a:ext cx="14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5" y="4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0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3" y="41"/>
                      </a:cxn>
                      <a:cxn ang="0">
                        <a:pos x="7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92"/>
                      </a:cxn>
                      <a:cxn ang="0">
                        <a:pos x="48" y="81"/>
                      </a:cxn>
                      <a:cxn ang="0">
                        <a:pos x="51" y="71"/>
                      </a:cxn>
                      <a:cxn ang="0">
                        <a:pos x="55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2" y="52"/>
                      </a:cxn>
                      <a:cxn ang="0">
                        <a:pos x="65" y="50"/>
                      </a:cxn>
                      <a:cxn ang="0">
                        <a:pos x="67" y="49"/>
                      </a:cxn>
                      <a:cxn ang="0">
                        <a:pos x="70" y="48"/>
                      </a:cxn>
                      <a:cxn ang="0">
                        <a:pos x="72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5" y="4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0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3" y="41"/>
                        </a:lnTo>
                        <a:lnTo>
                          <a:pt x="7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92"/>
                        </a:lnTo>
                        <a:lnTo>
                          <a:pt x="48" y="81"/>
                        </a:lnTo>
                        <a:lnTo>
                          <a:pt x="51" y="71"/>
                        </a:lnTo>
                        <a:lnTo>
                          <a:pt x="55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2" y="52"/>
                        </a:lnTo>
                        <a:lnTo>
                          <a:pt x="65" y="50"/>
                        </a:lnTo>
                        <a:lnTo>
                          <a:pt x="67" y="49"/>
                        </a:lnTo>
                        <a:lnTo>
                          <a:pt x="70" y="48"/>
                        </a:lnTo>
                        <a:lnTo>
                          <a:pt x="72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3" name="Freeform 601"/>
                  <p:cNvSpPr>
                    <a:spLocks noChangeAspect="1"/>
                  </p:cNvSpPr>
                  <p:nvPr/>
                </p:nvSpPr>
                <p:spPr bwMode="auto">
                  <a:xfrm>
                    <a:off x="4951" y="1417"/>
                    <a:ext cx="29" cy="29"/>
                  </a:xfrm>
                  <a:custGeom>
                    <a:avLst/>
                    <a:gdLst/>
                    <a:ahLst/>
                    <a:cxnLst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5" y="86"/>
                      </a:cxn>
                      <a:cxn ang="0">
                        <a:pos x="73" y="70"/>
                      </a:cxn>
                      <a:cxn ang="0">
                        <a:pos x="69" y="54"/>
                      </a:cxn>
                      <a:cxn ang="0">
                        <a:pos x="63" y="39"/>
                      </a:cxn>
                      <a:cxn ang="0">
                        <a:pos x="57" y="31"/>
                      </a:cxn>
                      <a:cxn ang="0">
                        <a:pos x="52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29" y="7"/>
                      </a:cxn>
                      <a:cxn ang="0">
                        <a:pos x="21" y="2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0" y="49"/>
                      </a:cxn>
                      <a:cxn ang="0">
                        <a:pos x="12" y="50"/>
                      </a:cxn>
                      <a:cxn ang="0">
                        <a:pos x="14" y="52"/>
                      </a:cxn>
                      <a:cxn ang="0">
                        <a:pos x="16" y="54"/>
                      </a:cxn>
                      <a:cxn ang="0">
                        <a:pos x="19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8" y="79"/>
                      </a:cxn>
                      <a:cxn ang="0">
                        <a:pos x="29" y="90"/>
                      </a:cxn>
                      <a:cxn ang="0">
                        <a:pos x="30" y="100"/>
                      </a:cxn>
                      <a:cxn ang="0">
                        <a:pos x="30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  <a:cxn ang="0">
                        <a:pos x="76" y="100"/>
                      </a:cxn>
                    </a:cxnLst>
                    <a:rect l="0" t="0" r="r" b="b"/>
                    <a:pathLst>
                      <a:path w="76" h="100">
                        <a:moveTo>
                          <a:pt x="76" y="100"/>
                        </a:moveTo>
                        <a:lnTo>
                          <a:pt x="76" y="100"/>
                        </a:lnTo>
                        <a:lnTo>
                          <a:pt x="75" y="86"/>
                        </a:lnTo>
                        <a:lnTo>
                          <a:pt x="73" y="70"/>
                        </a:lnTo>
                        <a:lnTo>
                          <a:pt x="69" y="54"/>
                        </a:lnTo>
                        <a:lnTo>
                          <a:pt x="63" y="39"/>
                        </a:lnTo>
                        <a:lnTo>
                          <a:pt x="57" y="31"/>
                        </a:lnTo>
                        <a:lnTo>
                          <a:pt x="52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29" y="7"/>
                        </a:lnTo>
                        <a:lnTo>
                          <a:pt x="21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0" y="49"/>
                        </a:lnTo>
                        <a:lnTo>
                          <a:pt x="12" y="50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9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8" y="79"/>
                        </a:lnTo>
                        <a:lnTo>
                          <a:pt x="29" y="90"/>
                        </a:lnTo>
                        <a:lnTo>
                          <a:pt x="30" y="100"/>
                        </a:lnTo>
                        <a:lnTo>
                          <a:pt x="30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lnTo>
                          <a:pt x="7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4" name="Freeform 602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5" name="Freeform 603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9" y="28"/>
                      </a:cxn>
                      <a:cxn ang="0">
                        <a:pos x="35" y="7"/>
                      </a:cxn>
                      <a:cxn ang="0">
                        <a:pos x="18" y="0"/>
                      </a:cxn>
                      <a:cxn ang="0">
                        <a:pos x="0" y="43"/>
                      </a:cxn>
                      <a:cxn ang="0">
                        <a:pos x="18" y="51"/>
                      </a:cxn>
                      <a:cxn ang="0">
                        <a:pos x="49" y="28"/>
                      </a:cxn>
                      <a:cxn ang="0">
                        <a:pos x="49" y="28"/>
                      </a:cxn>
                      <a:cxn ang="0">
                        <a:pos x="49" y="13"/>
                      </a:cxn>
                      <a:cxn ang="0">
                        <a:pos x="35" y="7"/>
                      </a:cxn>
                      <a:cxn ang="0">
                        <a:pos x="49" y="28"/>
                      </a:cxn>
                    </a:cxnLst>
                    <a:rect l="0" t="0" r="r" b="b"/>
                    <a:pathLst>
                      <a:path w="49" h="51">
                        <a:moveTo>
                          <a:pt x="49" y="28"/>
                        </a:moveTo>
                        <a:lnTo>
                          <a:pt x="35" y="7"/>
                        </a:lnTo>
                        <a:lnTo>
                          <a:pt x="18" y="0"/>
                        </a:lnTo>
                        <a:lnTo>
                          <a:pt x="0" y="43"/>
                        </a:lnTo>
                        <a:lnTo>
                          <a:pt x="18" y="51"/>
                        </a:lnTo>
                        <a:lnTo>
                          <a:pt x="49" y="28"/>
                        </a:lnTo>
                        <a:lnTo>
                          <a:pt x="49" y="28"/>
                        </a:lnTo>
                        <a:lnTo>
                          <a:pt x="49" y="13"/>
                        </a:lnTo>
                        <a:lnTo>
                          <a:pt x="35" y="7"/>
                        </a:lnTo>
                        <a:lnTo>
                          <a:pt x="49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6" name="Freeform 60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7" name="Freeform 605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66" y="46"/>
                      </a:cxn>
                      <a:cxn ang="0">
                        <a:pos x="166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6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66" y="46"/>
                        </a:lnTo>
                        <a:lnTo>
                          <a:pt x="166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8" name="Freeform 606"/>
                  <p:cNvSpPr>
                    <a:spLocks noChangeAspect="1"/>
                  </p:cNvSpPr>
                  <p:nvPr/>
                </p:nvSpPr>
                <p:spPr bwMode="auto">
                  <a:xfrm>
                    <a:off x="697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143" y="469"/>
                      </a:cxn>
                      <a:cxn ang="0">
                        <a:pos x="143" y="181"/>
                      </a:cxn>
                      <a:cxn ang="0">
                        <a:pos x="127" y="172"/>
                      </a:cxn>
                      <a:cxn ang="0">
                        <a:pos x="127" y="76"/>
                      </a:cxn>
                      <a:cxn ang="0">
                        <a:pos x="126" y="65"/>
                      </a:cxn>
                      <a:cxn ang="0">
                        <a:pos x="123" y="52"/>
                      </a:cxn>
                      <a:cxn ang="0">
                        <a:pos x="120" y="40"/>
                      </a:cxn>
                      <a:cxn ang="0">
                        <a:pos x="114" y="27"/>
                      </a:cxn>
                      <a:cxn ang="0">
                        <a:pos x="111" y="22"/>
                      </a:cxn>
                      <a:cxn ang="0">
                        <a:pos x="108" y="16"/>
                      </a:cxn>
                      <a:cxn ang="0">
                        <a:pos x="102" y="11"/>
                      </a:cxn>
                      <a:cxn ang="0">
                        <a:pos x="98" y="7"/>
                      </a:cxn>
                      <a:cxn ang="0">
                        <a:pos x="93" y="4"/>
                      </a:cxn>
                      <a:cxn ang="0">
                        <a:pos x="87" y="2"/>
                      </a:cxn>
                      <a:cxn ang="0">
                        <a:pos x="80" y="0"/>
                      </a:cxn>
                      <a:cxn ang="0">
                        <a:pos x="73" y="0"/>
                      </a:cxn>
                      <a:cxn ang="0">
                        <a:pos x="66" y="0"/>
                      </a:cxn>
                      <a:cxn ang="0">
                        <a:pos x="58" y="2"/>
                      </a:cxn>
                      <a:cxn ang="0">
                        <a:pos x="53" y="4"/>
                      </a:cxn>
                      <a:cxn ang="0">
                        <a:pos x="47" y="7"/>
                      </a:cxn>
                      <a:cxn ang="0">
                        <a:pos x="42" y="10"/>
                      </a:cxn>
                      <a:cxn ang="0">
                        <a:pos x="38" y="15"/>
                      </a:cxn>
                      <a:cxn ang="0">
                        <a:pos x="34" y="21"/>
                      </a:cxn>
                      <a:cxn ang="0">
                        <a:pos x="31" y="26"/>
                      </a:cxn>
                      <a:cxn ang="0">
                        <a:pos x="26" y="37"/>
                      </a:cxn>
                      <a:cxn ang="0">
                        <a:pos x="21" y="51"/>
                      </a:cxn>
                      <a:cxn ang="0">
                        <a:pos x="20" y="64"/>
                      </a:cxn>
                      <a:cxn ang="0">
                        <a:pos x="19" y="76"/>
                      </a:cxn>
                      <a:cxn ang="0">
                        <a:pos x="19" y="172"/>
                      </a:cxn>
                      <a:cxn ang="0">
                        <a:pos x="0" y="178"/>
                      </a:cxn>
                      <a:cxn ang="0">
                        <a:pos x="0" y="469"/>
                      </a:cxn>
                      <a:cxn ang="0">
                        <a:pos x="143" y="469"/>
                      </a:cxn>
                    </a:cxnLst>
                    <a:rect l="0" t="0" r="r" b="b"/>
                    <a:pathLst>
                      <a:path w="143" h="469">
                        <a:moveTo>
                          <a:pt x="143" y="469"/>
                        </a:moveTo>
                        <a:lnTo>
                          <a:pt x="143" y="181"/>
                        </a:lnTo>
                        <a:lnTo>
                          <a:pt x="127" y="172"/>
                        </a:lnTo>
                        <a:lnTo>
                          <a:pt x="127" y="76"/>
                        </a:lnTo>
                        <a:lnTo>
                          <a:pt x="126" y="65"/>
                        </a:lnTo>
                        <a:lnTo>
                          <a:pt x="123" y="52"/>
                        </a:lnTo>
                        <a:lnTo>
                          <a:pt x="120" y="40"/>
                        </a:lnTo>
                        <a:lnTo>
                          <a:pt x="114" y="27"/>
                        </a:lnTo>
                        <a:lnTo>
                          <a:pt x="111" y="22"/>
                        </a:lnTo>
                        <a:lnTo>
                          <a:pt x="108" y="16"/>
                        </a:lnTo>
                        <a:lnTo>
                          <a:pt x="102" y="11"/>
                        </a:lnTo>
                        <a:lnTo>
                          <a:pt x="98" y="7"/>
                        </a:lnTo>
                        <a:lnTo>
                          <a:pt x="93" y="4"/>
                        </a:lnTo>
                        <a:lnTo>
                          <a:pt x="87" y="2"/>
                        </a:lnTo>
                        <a:lnTo>
                          <a:pt x="80" y="0"/>
                        </a:lnTo>
                        <a:lnTo>
                          <a:pt x="73" y="0"/>
                        </a:lnTo>
                        <a:lnTo>
                          <a:pt x="66" y="0"/>
                        </a:lnTo>
                        <a:lnTo>
                          <a:pt x="58" y="2"/>
                        </a:lnTo>
                        <a:lnTo>
                          <a:pt x="53" y="4"/>
                        </a:lnTo>
                        <a:lnTo>
                          <a:pt x="47" y="7"/>
                        </a:lnTo>
                        <a:lnTo>
                          <a:pt x="42" y="10"/>
                        </a:lnTo>
                        <a:lnTo>
                          <a:pt x="38" y="15"/>
                        </a:lnTo>
                        <a:lnTo>
                          <a:pt x="34" y="21"/>
                        </a:lnTo>
                        <a:lnTo>
                          <a:pt x="31" y="26"/>
                        </a:lnTo>
                        <a:lnTo>
                          <a:pt x="26" y="37"/>
                        </a:lnTo>
                        <a:lnTo>
                          <a:pt x="21" y="51"/>
                        </a:lnTo>
                        <a:lnTo>
                          <a:pt x="20" y="64"/>
                        </a:lnTo>
                        <a:lnTo>
                          <a:pt x="19" y="76"/>
                        </a:lnTo>
                        <a:lnTo>
                          <a:pt x="19" y="172"/>
                        </a:lnTo>
                        <a:lnTo>
                          <a:pt x="0" y="178"/>
                        </a:lnTo>
                        <a:lnTo>
                          <a:pt x="0" y="469"/>
                        </a:lnTo>
                        <a:lnTo>
                          <a:pt x="143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59" name="Freeform 607"/>
                  <p:cNvSpPr>
                    <a:spLocks noChangeAspect="1"/>
                  </p:cNvSpPr>
                  <p:nvPr/>
                </p:nvSpPr>
                <p:spPr bwMode="auto">
                  <a:xfrm>
                    <a:off x="732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34" y="0"/>
                      </a:cxn>
                      <a:cxn ang="0">
                        <a:pos x="47" y="21"/>
                      </a:cxn>
                      <a:cxn ang="0">
                        <a:pos x="47" y="6"/>
                      </a:cxn>
                      <a:cxn ang="0">
                        <a:pos x="34" y="0"/>
                      </a:cxn>
                    </a:cxnLst>
                    <a:rect l="0" t="0" r="r" b="b"/>
                    <a:pathLst>
                      <a:path w="47" h="309">
                        <a:moveTo>
                          <a:pt x="34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34" y="0"/>
                        </a:lnTo>
                        <a:lnTo>
                          <a:pt x="47" y="21"/>
                        </a:lnTo>
                        <a:lnTo>
                          <a:pt x="47" y="6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0" name="Freeform 608"/>
                  <p:cNvSpPr>
                    <a:spLocks noChangeAspect="1"/>
                  </p:cNvSpPr>
                  <p:nvPr/>
                </p:nvSpPr>
                <p:spPr bwMode="auto">
                  <a:xfrm>
                    <a:off x="732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1"/>
                      </a:cxn>
                      <a:cxn ang="0">
                        <a:pos x="13" y="41"/>
                      </a:cxn>
                      <a:cxn ang="0">
                        <a:pos x="30" y="51"/>
                      </a:cxn>
                      <a:cxn ang="0">
                        <a:pos x="51" y="9"/>
                      </a:cxn>
                      <a:cxn ang="0">
                        <a:pos x="34" y="0"/>
                      </a:cxn>
                      <a:cxn ang="0">
                        <a:pos x="0" y="21"/>
                      </a:cxn>
                      <a:cxn ang="0">
                        <a:pos x="0" y="21"/>
                      </a:cxn>
                      <a:cxn ang="0">
                        <a:pos x="0" y="35"/>
                      </a:cxn>
                      <a:cxn ang="0">
                        <a:pos x="13" y="41"/>
                      </a:cxn>
                      <a:cxn ang="0">
                        <a:pos x="0" y="21"/>
                      </a:cxn>
                    </a:cxnLst>
                    <a:rect l="0" t="0" r="r" b="b"/>
                    <a:pathLst>
                      <a:path w="51" h="51">
                        <a:moveTo>
                          <a:pt x="0" y="21"/>
                        </a:moveTo>
                        <a:lnTo>
                          <a:pt x="13" y="41"/>
                        </a:lnTo>
                        <a:lnTo>
                          <a:pt x="30" y="51"/>
                        </a:lnTo>
                        <a:lnTo>
                          <a:pt x="51" y="9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35"/>
                        </a:lnTo>
                        <a:lnTo>
                          <a:pt x="13" y="4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1" name="Freeform 609"/>
                  <p:cNvSpPr>
                    <a:spLocks noChangeAspect="1"/>
                  </p:cNvSpPr>
                  <p:nvPr/>
                </p:nvSpPr>
                <p:spPr bwMode="auto">
                  <a:xfrm>
                    <a:off x="732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2" name="Freeform 610"/>
                  <p:cNvSpPr>
                    <a:spLocks noChangeAspect="1"/>
                  </p:cNvSpPr>
                  <p:nvPr/>
                </p:nvSpPr>
                <p:spPr bwMode="auto">
                  <a:xfrm>
                    <a:off x="718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3" y="47"/>
                      </a:cxn>
                      <a:cxn ang="0">
                        <a:pos x="6" y="48"/>
                      </a:cxn>
                      <a:cxn ang="0">
                        <a:pos x="9" y="49"/>
                      </a:cxn>
                      <a:cxn ang="0">
                        <a:pos x="11" y="50"/>
                      </a:cxn>
                      <a:cxn ang="0">
                        <a:pos x="14" y="52"/>
                      </a:cxn>
                      <a:cxn ang="0">
                        <a:pos x="17" y="55"/>
                      </a:cxn>
                      <a:cxn ang="0">
                        <a:pos x="19" y="58"/>
                      </a:cxn>
                      <a:cxn ang="0">
                        <a:pos x="21" y="61"/>
                      </a:cxn>
                      <a:cxn ang="0">
                        <a:pos x="25" y="71"/>
                      </a:cxn>
                      <a:cxn ang="0">
                        <a:pos x="28" y="81"/>
                      </a:cxn>
                      <a:cxn ang="0">
                        <a:pos x="29" y="92"/>
                      </a:cxn>
                      <a:cxn ang="0">
                        <a:pos x="30" y="100"/>
                      </a:cxn>
                      <a:cxn ang="0">
                        <a:pos x="77" y="100"/>
                      </a:cxn>
                      <a:cxn ang="0">
                        <a:pos x="76" y="87"/>
                      </a:cxn>
                      <a:cxn ang="0">
                        <a:pos x="74" y="71"/>
                      </a:cxn>
                      <a:cxn ang="0">
                        <a:pos x="68" y="55"/>
                      </a:cxn>
                      <a:cxn ang="0">
                        <a:pos x="62" y="40"/>
                      </a:cxn>
                      <a:cxn ang="0">
                        <a:pos x="58" y="32"/>
                      </a:cxn>
                      <a:cxn ang="0">
                        <a:pos x="53" y="26"/>
                      </a:cxn>
                      <a:cxn ang="0">
                        <a:pos x="46" y="18"/>
                      </a:cxn>
                      <a:cxn ang="0">
                        <a:pos x="39" y="12"/>
                      </a:cxn>
                      <a:cxn ang="0">
                        <a:pos x="30" y="7"/>
                      </a:cxn>
                      <a:cxn ang="0">
                        <a:pos x="21" y="4"/>
                      </a:cxn>
                      <a:cxn ang="0">
                        <a:pos x="1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  <a:cxn ang="0">
                        <a:pos x="0" y="47"/>
                      </a:cxn>
                    </a:cxnLst>
                    <a:rect l="0" t="0" r="r" b="b"/>
                    <a:pathLst>
                      <a:path w="77" h="100">
                        <a:moveTo>
                          <a:pt x="0" y="47"/>
                        </a:moveTo>
                        <a:lnTo>
                          <a:pt x="0" y="47"/>
                        </a:lnTo>
                        <a:lnTo>
                          <a:pt x="3" y="47"/>
                        </a:lnTo>
                        <a:lnTo>
                          <a:pt x="6" y="48"/>
                        </a:lnTo>
                        <a:lnTo>
                          <a:pt x="9" y="49"/>
                        </a:lnTo>
                        <a:lnTo>
                          <a:pt x="11" y="50"/>
                        </a:lnTo>
                        <a:lnTo>
                          <a:pt x="14" y="52"/>
                        </a:lnTo>
                        <a:lnTo>
                          <a:pt x="17" y="55"/>
                        </a:lnTo>
                        <a:lnTo>
                          <a:pt x="19" y="58"/>
                        </a:lnTo>
                        <a:lnTo>
                          <a:pt x="21" y="61"/>
                        </a:lnTo>
                        <a:lnTo>
                          <a:pt x="25" y="71"/>
                        </a:lnTo>
                        <a:lnTo>
                          <a:pt x="28" y="81"/>
                        </a:lnTo>
                        <a:lnTo>
                          <a:pt x="29" y="92"/>
                        </a:lnTo>
                        <a:lnTo>
                          <a:pt x="30" y="100"/>
                        </a:lnTo>
                        <a:lnTo>
                          <a:pt x="77" y="100"/>
                        </a:lnTo>
                        <a:lnTo>
                          <a:pt x="76" y="87"/>
                        </a:lnTo>
                        <a:lnTo>
                          <a:pt x="74" y="71"/>
                        </a:lnTo>
                        <a:lnTo>
                          <a:pt x="68" y="55"/>
                        </a:lnTo>
                        <a:lnTo>
                          <a:pt x="62" y="40"/>
                        </a:lnTo>
                        <a:lnTo>
                          <a:pt x="58" y="32"/>
                        </a:lnTo>
                        <a:lnTo>
                          <a:pt x="53" y="26"/>
                        </a:lnTo>
                        <a:lnTo>
                          <a:pt x="46" y="18"/>
                        </a:lnTo>
                        <a:lnTo>
                          <a:pt x="39" y="12"/>
                        </a:lnTo>
                        <a:lnTo>
                          <a:pt x="30" y="7"/>
                        </a:lnTo>
                        <a:lnTo>
                          <a:pt x="21" y="4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3" name="Freeform 611"/>
                  <p:cNvSpPr>
                    <a:spLocks noChangeAspect="1"/>
                  </p:cNvSpPr>
                  <p:nvPr/>
                </p:nvSpPr>
                <p:spPr bwMode="auto">
                  <a:xfrm>
                    <a:off x="697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7" y="90"/>
                      </a:cxn>
                      <a:cxn ang="0">
                        <a:pos x="48" y="79"/>
                      </a:cxn>
                      <a:cxn ang="0">
                        <a:pos x="52" y="70"/>
                      </a:cxn>
                      <a:cxn ang="0">
                        <a:pos x="56" y="59"/>
                      </a:cxn>
                      <a:cxn ang="0">
                        <a:pos x="57" y="57"/>
                      </a:cxn>
                      <a:cxn ang="0">
                        <a:pos x="59" y="54"/>
                      </a:cxn>
                      <a:cxn ang="0">
                        <a:pos x="61" y="52"/>
                      </a:cxn>
                      <a:cxn ang="0">
                        <a:pos x="64" y="50"/>
                      </a:cxn>
                      <a:cxn ang="0">
                        <a:pos x="66" y="49"/>
                      </a:cxn>
                      <a:cxn ang="0">
                        <a:pos x="70" y="48"/>
                      </a:cxn>
                      <a:cxn ang="0">
                        <a:pos x="73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66" y="0"/>
                      </a:cxn>
                      <a:cxn ang="0">
                        <a:pos x="56" y="2"/>
                      </a:cxn>
                      <a:cxn ang="0">
                        <a:pos x="46" y="7"/>
                      </a:cxn>
                      <a:cxn ang="0">
                        <a:pos x="38" y="12"/>
                      </a:cxn>
                      <a:cxn ang="0">
                        <a:pos x="31" y="17"/>
                      </a:cxn>
                      <a:cxn ang="0">
                        <a:pos x="24" y="24"/>
                      </a:cxn>
                      <a:cxn ang="0">
                        <a:pos x="19" y="31"/>
                      </a:cxn>
                      <a:cxn ang="0">
                        <a:pos x="14" y="39"/>
                      </a:cxn>
                      <a:cxn ang="0">
                        <a:pos x="7" y="54"/>
                      </a:cxn>
                      <a:cxn ang="0">
                        <a:pos x="3" y="70"/>
                      </a:cxn>
                      <a:cxn ang="0">
                        <a:pos x="1" y="86"/>
                      </a:cxn>
                      <a:cxn ang="0">
                        <a:pos x="0" y="100"/>
                      </a:cxn>
                      <a:cxn ang="0">
                        <a:pos x="0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  <a:cxn ang="0">
                        <a:pos x="46" y="100"/>
                      </a:cxn>
                    </a:cxnLst>
                    <a:rect l="0" t="0" r="r" b="b"/>
                    <a:pathLst>
                      <a:path w="77" h="100">
                        <a:moveTo>
                          <a:pt x="46" y="100"/>
                        </a:moveTo>
                        <a:lnTo>
                          <a:pt x="46" y="100"/>
                        </a:lnTo>
                        <a:lnTo>
                          <a:pt x="47" y="90"/>
                        </a:lnTo>
                        <a:lnTo>
                          <a:pt x="48" y="79"/>
                        </a:lnTo>
                        <a:lnTo>
                          <a:pt x="52" y="70"/>
                        </a:lnTo>
                        <a:lnTo>
                          <a:pt x="56" y="59"/>
                        </a:lnTo>
                        <a:lnTo>
                          <a:pt x="57" y="57"/>
                        </a:lnTo>
                        <a:lnTo>
                          <a:pt x="59" y="54"/>
                        </a:lnTo>
                        <a:lnTo>
                          <a:pt x="61" y="52"/>
                        </a:lnTo>
                        <a:lnTo>
                          <a:pt x="64" y="50"/>
                        </a:lnTo>
                        <a:lnTo>
                          <a:pt x="66" y="49"/>
                        </a:lnTo>
                        <a:lnTo>
                          <a:pt x="70" y="48"/>
                        </a:lnTo>
                        <a:lnTo>
                          <a:pt x="73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66" y="0"/>
                        </a:lnTo>
                        <a:lnTo>
                          <a:pt x="56" y="2"/>
                        </a:lnTo>
                        <a:lnTo>
                          <a:pt x="46" y="7"/>
                        </a:lnTo>
                        <a:lnTo>
                          <a:pt x="38" y="12"/>
                        </a:lnTo>
                        <a:lnTo>
                          <a:pt x="31" y="17"/>
                        </a:lnTo>
                        <a:lnTo>
                          <a:pt x="24" y="24"/>
                        </a:lnTo>
                        <a:lnTo>
                          <a:pt x="19" y="31"/>
                        </a:lnTo>
                        <a:lnTo>
                          <a:pt x="14" y="39"/>
                        </a:lnTo>
                        <a:lnTo>
                          <a:pt x="7" y="54"/>
                        </a:lnTo>
                        <a:lnTo>
                          <a:pt x="3" y="70"/>
                        </a:lnTo>
                        <a:lnTo>
                          <a:pt x="1" y="86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4" name="Freeform 612"/>
                  <p:cNvSpPr>
                    <a:spLocks noChangeAspect="1"/>
                  </p:cNvSpPr>
                  <p:nvPr/>
                </p:nvSpPr>
                <p:spPr bwMode="auto">
                  <a:xfrm>
                    <a:off x="697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32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32" y="117"/>
                      </a:cxn>
                      <a:cxn ang="0">
                        <a:pos x="32" y="117"/>
                      </a:cxn>
                      <a:cxn ang="0">
                        <a:pos x="46" y="112"/>
                      </a:cxn>
                      <a:cxn ang="0">
                        <a:pos x="46" y="96"/>
                      </a:cxn>
                      <a:cxn ang="0">
                        <a:pos x="32" y="117"/>
                      </a:cxn>
                    </a:cxnLst>
                    <a:rect l="0" t="0" r="r" b="b"/>
                    <a:pathLst>
                      <a:path w="46" h="117">
                        <a:moveTo>
                          <a:pt x="32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32" y="117"/>
                        </a:lnTo>
                        <a:lnTo>
                          <a:pt x="32" y="117"/>
                        </a:lnTo>
                        <a:lnTo>
                          <a:pt x="46" y="112"/>
                        </a:lnTo>
                        <a:lnTo>
                          <a:pt x="46" y="96"/>
                        </a:lnTo>
                        <a:lnTo>
                          <a:pt x="32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5" name="Freeform 613"/>
                  <p:cNvSpPr>
                    <a:spLocks noChangeAspect="1"/>
                  </p:cNvSpPr>
                  <p:nvPr/>
                </p:nvSpPr>
                <p:spPr bwMode="auto">
                  <a:xfrm>
                    <a:off x="689" y="1468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32" y="51"/>
                      </a:cxn>
                      <a:cxn ang="0">
                        <a:pos x="51" y="43"/>
                      </a:cxn>
                      <a:cxn ang="0">
                        <a:pos x="35" y="0"/>
                      </a:cxn>
                      <a:cxn ang="0">
                        <a:pos x="16" y="7"/>
                      </a:cxn>
                      <a:cxn ang="0">
                        <a:pos x="0" y="28"/>
                      </a:cxn>
                      <a:cxn ang="0">
                        <a:pos x="16" y="7"/>
                      </a:cxn>
                      <a:cxn ang="0">
                        <a:pos x="0" y="13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51" h="51">
                        <a:moveTo>
                          <a:pt x="0" y="28"/>
                        </a:moveTo>
                        <a:lnTo>
                          <a:pt x="32" y="51"/>
                        </a:lnTo>
                        <a:lnTo>
                          <a:pt x="51" y="43"/>
                        </a:lnTo>
                        <a:lnTo>
                          <a:pt x="35" y="0"/>
                        </a:lnTo>
                        <a:lnTo>
                          <a:pt x="16" y="7"/>
                        </a:lnTo>
                        <a:lnTo>
                          <a:pt x="0" y="28"/>
                        </a:lnTo>
                        <a:lnTo>
                          <a:pt x="16" y="7"/>
                        </a:lnTo>
                        <a:lnTo>
                          <a:pt x="0" y="13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6" name="Freeform 614"/>
                  <p:cNvSpPr>
                    <a:spLocks noChangeAspect="1"/>
                  </p:cNvSpPr>
                  <p:nvPr/>
                </p:nvSpPr>
                <p:spPr bwMode="auto">
                  <a:xfrm>
                    <a:off x="689" y="1475"/>
                    <a:ext cx="0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0" y="291"/>
                      </a:cxn>
                      <a:cxn ang="0">
                        <a:pos x="0" y="314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0" y="291"/>
                        </a:lnTo>
                        <a:lnTo>
                          <a:pt x="0" y="314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7" name="Freeform 615"/>
                  <p:cNvSpPr>
                    <a:spLocks noChangeAspect="1"/>
                  </p:cNvSpPr>
                  <p:nvPr/>
                </p:nvSpPr>
                <p:spPr bwMode="auto">
                  <a:xfrm>
                    <a:off x="697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167" y="23"/>
                      </a:cxn>
                      <a:cxn ang="0">
                        <a:pos x="143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43" y="46"/>
                      </a:cxn>
                      <a:cxn ang="0">
                        <a:pos x="167" y="23"/>
                      </a:cxn>
                      <a:cxn ang="0">
                        <a:pos x="143" y="46"/>
                      </a:cxn>
                      <a:cxn ang="0">
                        <a:pos x="167" y="46"/>
                      </a:cxn>
                      <a:cxn ang="0">
                        <a:pos x="167" y="23"/>
                      </a:cxn>
                    </a:cxnLst>
                    <a:rect l="0" t="0" r="r" b="b"/>
                    <a:pathLst>
                      <a:path w="167" h="46">
                        <a:moveTo>
                          <a:pt x="167" y="23"/>
                        </a:moveTo>
                        <a:lnTo>
                          <a:pt x="143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43" y="46"/>
                        </a:lnTo>
                        <a:lnTo>
                          <a:pt x="167" y="23"/>
                        </a:lnTo>
                        <a:lnTo>
                          <a:pt x="143" y="46"/>
                        </a:lnTo>
                        <a:lnTo>
                          <a:pt x="167" y="46"/>
                        </a:lnTo>
                        <a:lnTo>
                          <a:pt x="167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8" name="Freeform 61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25"/>
                    <a:ext cx="43" cy="143"/>
                  </a:xfrm>
                  <a:custGeom>
                    <a:avLst/>
                    <a:gdLst/>
                    <a:ahLst/>
                    <a:cxnLst>
                      <a:cxn ang="0">
                        <a:pos x="0" y="469"/>
                      </a:cxn>
                      <a:cxn ang="0">
                        <a:pos x="0" y="181"/>
                      </a:cxn>
                      <a:cxn ang="0">
                        <a:pos x="16" y="172"/>
                      </a:cxn>
                      <a:cxn ang="0">
                        <a:pos x="16" y="76"/>
                      </a:cxn>
                      <a:cxn ang="0">
                        <a:pos x="17" y="65"/>
                      </a:cxn>
                      <a:cxn ang="0">
                        <a:pos x="20" y="52"/>
                      </a:cxn>
                      <a:cxn ang="0">
                        <a:pos x="23" y="40"/>
                      </a:cxn>
                      <a:cxn ang="0">
                        <a:pos x="28" y="27"/>
                      </a:cxn>
                      <a:cxn ang="0">
                        <a:pos x="32" y="22"/>
                      </a:cxn>
                      <a:cxn ang="0">
                        <a:pos x="35" y="16"/>
                      </a:cxn>
                      <a:cxn ang="0">
                        <a:pos x="41" y="11"/>
                      </a:cxn>
                      <a:cxn ang="0">
                        <a:pos x="45" y="7"/>
                      </a:cxn>
                      <a:cxn ang="0">
                        <a:pos x="50" y="4"/>
                      </a:cxn>
                      <a:cxn ang="0">
                        <a:pos x="56" y="2"/>
                      </a:cxn>
                      <a:cxn ang="0">
                        <a:pos x="63" y="0"/>
                      </a:cxn>
                      <a:cxn ang="0">
                        <a:pos x="70" y="0"/>
                      </a:cxn>
                      <a:cxn ang="0">
                        <a:pos x="77" y="0"/>
                      </a:cxn>
                      <a:cxn ang="0">
                        <a:pos x="85" y="2"/>
                      </a:cxn>
                      <a:cxn ang="0">
                        <a:pos x="90" y="4"/>
                      </a:cxn>
                      <a:cxn ang="0">
                        <a:pos x="96" y="7"/>
                      </a:cxn>
                      <a:cxn ang="0">
                        <a:pos x="101" y="10"/>
                      </a:cxn>
                      <a:cxn ang="0">
                        <a:pos x="105" y="15"/>
                      </a:cxn>
                      <a:cxn ang="0">
                        <a:pos x="109" y="21"/>
                      </a:cxn>
                      <a:cxn ang="0">
                        <a:pos x="112" y="26"/>
                      </a:cxn>
                      <a:cxn ang="0">
                        <a:pos x="117" y="37"/>
                      </a:cxn>
                      <a:cxn ang="0">
                        <a:pos x="122" y="51"/>
                      </a:cxn>
                      <a:cxn ang="0">
                        <a:pos x="123" y="64"/>
                      </a:cxn>
                      <a:cxn ang="0">
                        <a:pos x="124" y="76"/>
                      </a:cxn>
                      <a:cxn ang="0">
                        <a:pos x="124" y="172"/>
                      </a:cxn>
                      <a:cxn ang="0">
                        <a:pos x="143" y="178"/>
                      </a:cxn>
                      <a:cxn ang="0">
                        <a:pos x="143" y="469"/>
                      </a:cxn>
                      <a:cxn ang="0">
                        <a:pos x="0" y="469"/>
                      </a:cxn>
                    </a:cxnLst>
                    <a:rect l="0" t="0" r="r" b="b"/>
                    <a:pathLst>
                      <a:path w="143" h="469">
                        <a:moveTo>
                          <a:pt x="0" y="469"/>
                        </a:moveTo>
                        <a:lnTo>
                          <a:pt x="0" y="181"/>
                        </a:lnTo>
                        <a:lnTo>
                          <a:pt x="16" y="172"/>
                        </a:lnTo>
                        <a:lnTo>
                          <a:pt x="16" y="76"/>
                        </a:lnTo>
                        <a:lnTo>
                          <a:pt x="17" y="65"/>
                        </a:lnTo>
                        <a:lnTo>
                          <a:pt x="20" y="52"/>
                        </a:lnTo>
                        <a:lnTo>
                          <a:pt x="23" y="40"/>
                        </a:lnTo>
                        <a:lnTo>
                          <a:pt x="28" y="27"/>
                        </a:lnTo>
                        <a:lnTo>
                          <a:pt x="32" y="22"/>
                        </a:lnTo>
                        <a:lnTo>
                          <a:pt x="35" y="16"/>
                        </a:lnTo>
                        <a:lnTo>
                          <a:pt x="41" y="11"/>
                        </a:lnTo>
                        <a:lnTo>
                          <a:pt x="45" y="7"/>
                        </a:lnTo>
                        <a:lnTo>
                          <a:pt x="50" y="4"/>
                        </a:lnTo>
                        <a:lnTo>
                          <a:pt x="56" y="2"/>
                        </a:lnTo>
                        <a:lnTo>
                          <a:pt x="63" y="0"/>
                        </a:lnTo>
                        <a:lnTo>
                          <a:pt x="70" y="0"/>
                        </a:lnTo>
                        <a:lnTo>
                          <a:pt x="77" y="0"/>
                        </a:lnTo>
                        <a:lnTo>
                          <a:pt x="85" y="2"/>
                        </a:lnTo>
                        <a:lnTo>
                          <a:pt x="90" y="4"/>
                        </a:lnTo>
                        <a:lnTo>
                          <a:pt x="96" y="7"/>
                        </a:lnTo>
                        <a:lnTo>
                          <a:pt x="101" y="10"/>
                        </a:lnTo>
                        <a:lnTo>
                          <a:pt x="105" y="15"/>
                        </a:lnTo>
                        <a:lnTo>
                          <a:pt x="109" y="21"/>
                        </a:lnTo>
                        <a:lnTo>
                          <a:pt x="112" y="26"/>
                        </a:lnTo>
                        <a:lnTo>
                          <a:pt x="117" y="37"/>
                        </a:lnTo>
                        <a:lnTo>
                          <a:pt x="122" y="51"/>
                        </a:lnTo>
                        <a:lnTo>
                          <a:pt x="123" y="64"/>
                        </a:lnTo>
                        <a:lnTo>
                          <a:pt x="124" y="76"/>
                        </a:lnTo>
                        <a:lnTo>
                          <a:pt x="124" y="172"/>
                        </a:lnTo>
                        <a:lnTo>
                          <a:pt x="143" y="178"/>
                        </a:lnTo>
                        <a:lnTo>
                          <a:pt x="143" y="469"/>
                        </a:lnTo>
                        <a:lnTo>
                          <a:pt x="0" y="469"/>
                        </a:lnTo>
                        <a:close/>
                      </a:path>
                    </a:pathLst>
                  </a:custGeom>
                  <a:solidFill>
                    <a:srgbClr val="8C253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69" name="Freeform 61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75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21"/>
                      </a:cxn>
                      <a:cxn ang="0">
                        <a:pos x="0" y="309"/>
                      </a:cxn>
                      <a:cxn ang="0">
                        <a:pos x="47" y="309"/>
                      </a:cxn>
                      <a:cxn ang="0">
                        <a:pos x="47" y="21"/>
                      </a:cxn>
                      <a:cxn ang="0">
                        <a:pos x="13" y="0"/>
                      </a:cxn>
                      <a:cxn ang="0">
                        <a:pos x="13" y="0"/>
                      </a:cxn>
                      <a:cxn ang="0">
                        <a:pos x="0" y="6"/>
                      </a:cxn>
                      <a:cxn ang="0">
                        <a:pos x="0" y="21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47" h="309">
                        <a:moveTo>
                          <a:pt x="13" y="0"/>
                        </a:moveTo>
                        <a:lnTo>
                          <a:pt x="0" y="21"/>
                        </a:lnTo>
                        <a:lnTo>
                          <a:pt x="0" y="309"/>
                        </a:lnTo>
                        <a:lnTo>
                          <a:pt x="47" y="309"/>
                        </a:lnTo>
                        <a:lnTo>
                          <a:pt x="47" y="21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6"/>
                        </a:lnTo>
                        <a:lnTo>
                          <a:pt x="0" y="2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0" name="Freeform 618"/>
                  <p:cNvSpPr>
                    <a:spLocks noChangeAspect="1"/>
                  </p:cNvSpPr>
                  <p:nvPr/>
                </p:nvSpPr>
                <p:spPr bwMode="auto">
                  <a:xfrm>
                    <a:off x="4793" y="1468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51" y="21"/>
                      </a:cxn>
                      <a:cxn ang="0">
                        <a:pos x="17" y="0"/>
                      </a:cxn>
                      <a:cxn ang="0">
                        <a:pos x="0" y="9"/>
                      </a:cxn>
                      <a:cxn ang="0">
                        <a:pos x="21" y="51"/>
                      </a:cxn>
                      <a:cxn ang="0">
                        <a:pos x="38" y="41"/>
                      </a:cxn>
                      <a:cxn ang="0">
                        <a:pos x="51" y="21"/>
                      </a:cxn>
                      <a:cxn ang="0">
                        <a:pos x="38" y="41"/>
                      </a:cxn>
                      <a:cxn ang="0">
                        <a:pos x="51" y="35"/>
                      </a:cxn>
                      <a:cxn ang="0">
                        <a:pos x="51" y="21"/>
                      </a:cxn>
                    </a:cxnLst>
                    <a:rect l="0" t="0" r="r" b="b"/>
                    <a:pathLst>
                      <a:path w="51" h="51">
                        <a:moveTo>
                          <a:pt x="51" y="21"/>
                        </a:moveTo>
                        <a:lnTo>
                          <a:pt x="17" y="0"/>
                        </a:lnTo>
                        <a:lnTo>
                          <a:pt x="0" y="9"/>
                        </a:lnTo>
                        <a:lnTo>
                          <a:pt x="21" y="51"/>
                        </a:lnTo>
                        <a:lnTo>
                          <a:pt x="38" y="41"/>
                        </a:lnTo>
                        <a:lnTo>
                          <a:pt x="51" y="21"/>
                        </a:lnTo>
                        <a:lnTo>
                          <a:pt x="38" y="41"/>
                        </a:lnTo>
                        <a:lnTo>
                          <a:pt x="51" y="35"/>
                        </a:lnTo>
                        <a:lnTo>
                          <a:pt x="51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1" name="Freeform 619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46"/>
                    <a:ext cx="7" cy="29"/>
                  </a:xfrm>
                  <a:custGeom>
                    <a:avLst/>
                    <a:gdLst/>
                    <a:ahLst/>
                    <a:cxnLst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47" y="96"/>
                      </a:cxn>
                      <a:cxn ang="0">
                        <a:pos x="47" y="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7" y="0"/>
                      </a:cxn>
                    </a:cxnLst>
                    <a:rect l="0" t="0" r="r" b="b"/>
                    <a:pathLst>
                      <a:path w="47" h="96">
                        <a:moveTo>
                          <a:pt x="47" y="0"/>
                        </a:move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47" y="96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2" name="Freeform 620"/>
                  <p:cNvSpPr>
                    <a:spLocks noChangeAspect="1"/>
                  </p:cNvSpPr>
                  <p:nvPr/>
                </p:nvSpPr>
                <p:spPr bwMode="auto">
                  <a:xfrm>
                    <a:off x="4801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67" y="0"/>
                      </a:cxn>
                      <a:cxn ang="0">
                        <a:pos x="56" y="4"/>
                      </a:cxn>
                      <a:cxn ang="0">
                        <a:pos x="47" y="7"/>
                      </a:cxn>
                      <a:cxn ang="0">
                        <a:pos x="38" y="12"/>
                      </a:cxn>
                      <a:cxn ang="0">
                        <a:pos x="31" y="18"/>
                      </a:cxn>
                      <a:cxn ang="0">
                        <a:pos x="24" y="26"/>
                      </a:cxn>
                      <a:cxn ang="0">
                        <a:pos x="19" y="32"/>
                      </a:cxn>
                      <a:cxn ang="0">
                        <a:pos x="15" y="41"/>
                      </a:cxn>
                      <a:cxn ang="0">
                        <a:pos x="9" y="55"/>
                      </a:cxn>
                      <a:cxn ang="0">
                        <a:pos x="3" y="71"/>
                      </a:cxn>
                      <a:cxn ang="0">
                        <a:pos x="1" y="87"/>
                      </a:cxn>
                      <a:cxn ang="0">
                        <a:pos x="0" y="100"/>
                      </a:cxn>
                      <a:cxn ang="0">
                        <a:pos x="47" y="100"/>
                      </a:cxn>
                      <a:cxn ang="0">
                        <a:pos x="48" y="92"/>
                      </a:cxn>
                      <a:cxn ang="0">
                        <a:pos x="49" y="81"/>
                      </a:cxn>
                      <a:cxn ang="0">
                        <a:pos x="52" y="71"/>
                      </a:cxn>
                      <a:cxn ang="0">
                        <a:pos x="56" y="61"/>
                      </a:cxn>
                      <a:cxn ang="0">
                        <a:pos x="58" y="58"/>
                      </a:cxn>
                      <a:cxn ang="0">
                        <a:pos x="60" y="55"/>
                      </a:cxn>
                      <a:cxn ang="0">
                        <a:pos x="63" y="52"/>
                      </a:cxn>
                      <a:cxn ang="0">
                        <a:pos x="66" y="50"/>
                      </a:cxn>
                      <a:cxn ang="0">
                        <a:pos x="68" y="49"/>
                      </a:cxn>
                      <a:cxn ang="0">
                        <a:pos x="71" y="48"/>
                      </a:cxn>
                      <a:cxn ang="0">
                        <a:pos x="74" y="47"/>
                      </a:cxn>
                      <a:cxn ang="0">
                        <a:pos x="77" y="47"/>
                      </a:cxn>
                      <a:cxn ang="0">
                        <a:pos x="77" y="47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  <a:cxn ang="0">
                        <a:pos x="77" y="0"/>
                      </a:cxn>
                    </a:cxnLst>
                    <a:rect l="0" t="0" r="r" b="b"/>
                    <a:pathLst>
                      <a:path w="77" h="100">
                        <a:moveTo>
                          <a:pt x="77" y="0"/>
                        </a:moveTo>
                        <a:lnTo>
                          <a:pt x="77" y="0"/>
                        </a:lnTo>
                        <a:lnTo>
                          <a:pt x="67" y="0"/>
                        </a:lnTo>
                        <a:lnTo>
                          <a:pt x="56" y="4"/>
                        </a:lnTo>
                        <a:lnTo>
                          <a:pt x="47" y="7"/>
                        </a:lnTo>
                        <a:lnTo>
                          <a:pt x="38" y="12"/>
                        </a:lnTo>
                        <a:lnTo>
                          <a:pt x="31" y="18"/>
                        </a:lnTo>
                        <a:lnTo>
                          <a:pt x="24" y="26"/>
                        </a:lnTo>
                        <a:lnTo>
                          <a:pt x="19" y="32"/>
                        </a:lnTo>
                        <a:lnTo>
                          <a:pt x="15" y="41"/>
                        </a:lnTo>
                        <a:lnTo>
                          <a:pt x="9" y="55"/>
                        </a:lnTo>
                        <a:lnTo>
                          <a:pt x="3" y="71"/>
                        </a:lnTo>
                        <a:lnTo>
                          <a:pt x="1" y="87"/>
                        </a:lnTo>
                        <a:lnTo>
                          <a:pt x="0" y="100"/>
                        </a:lnTo>
                        <a:lnTo>
                          <a:pt x="47" y="100"/>
                        </a:lnTo>
                        <a:lnTo>
                          <a:pt x="48" y="92"/>
                        </a:lnTo>
                        <a:lnTo>
                          <a:pt x="49" y="81"/>
                        </a:lnTo>
                        <a:lnTo>
                          <a:pt x="52" y="71"/>
                        </a:lnTo>
                        <a:lnTo>
                          <a:pt x="56" y="61"/>
                        </a:lnTo>
                        <a:lnTo>
                          <a:pt x="58" y="58"/>
                        </a:lnTo>
                        <a:lnTo>
                          <a:pt x="60" y="55"/>
                        </a:lnTo>
                        <a:lnTo>
                          <a:pt x="63" y="52"/>
                        </a:lnTo>
                        <a:lnTo>
                          <a:pt x="66" y="50"/>
                        </a:lnTo>
                        <a:lnTo>
                          <a:pt x="68" y="49"/>
                        </a:lnTo>
                        <a:lnTo>
                          <a:pt x="71" y="48"/>
                        </a:lnTo>
                        <a:lnTo>
                          <a:pt x="74" y="47"/>
                        </a:lnTo>
                        <a:lnTo>
                          <a:pt x="77" y="47"/>
                        </a:lnTo>
                        <a:lnTo>
                          <a:pt x="77" y="47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lnTo>
                          <a:pt x="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3" name="Freeform 621"/>
                  <p:cNvSpPr>
                    <a:spLocks noChangeAspect="1"/>
                  </p:cNvSpPr>
                  <p:nvPr/>
                </p:nvSpPr>
                <p:spPr bwMode="auto">
                  <a:xfrm>
                    <a:off x="4822" y="1417"/>
                    <a:ext cx="21" cy="29"/>
                  </a:xfrm>
                  <a:custGeom>
                    <a:avLst/>
                    <a:gdLst/>
                    <a:ahLst/>
                    <a:cxnLst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6" y="86"/>
                      </a:cxn>
                      <a:cxn ang="0">
                        <a:pos x="74" y="70"/>
                      </a:cxn>
                      <a:cxn ang="0">
                        <a:pos x="70" y="54"/>
                      </a:cxn>
                      <a:cxn ang="0">
                        <a:pos x="63" y="39"/>
                      </a:cxn>
                      <a:cxn ang="0">
                        <a:pos x="58" y="31"/>
                      </a:cxn>
                      <a:cxn ang="0">
                        <a:pos x="53" y="24"/>
                      </a:cxn>
                      <a:cxn ang="0">
                        <a:pos x="46" y="17"/>
                      </a:cxn>
                      <a:cxn ang="0">
                        <a:pos x="39" y="12"/>
                      </a:cxn>
                      <a:cxn ang="0">
                        <a:pos x="31" y="7"/>
                      </a:cxn>
                      <a:cxn ang="0">
                        <a:pos x="21" y="2"/>
                      </a:cxn>
                      <a:cxn ang="0">
                        <a:pos x="1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" y="47"/>
                      </a:cxn>
                      <a:cxn ang="0">
                        <a:pos x="7" y="48"/>
                      </a:cxn>
                      <a:cxn ang="0">
                        <a:pos x="11" y="49"/>
                      </a:cxn>
                      <a:cxn ang="0">
                        <a:pos x="13" y="50"/>
                      </a:cxn>
                      <a:cxn ang="0">
                        <a:pos x="16" y="52"/>
                      </a:cxn>
                      <a:cxn ang="0">
                        <a:pos x="18" y="54"/>
                      </a:cxn>
                      <a:cxn ang="0">
                        <a:pos x="20" y="57"/>
                      </a:cxn>
                      <a:cxn ang="0">
                        <a:pos x="21" y="59"/>
                      </a:cxn>
                      <a:cxn ang="0">
                        <a:pos x="25" y="70"/>
                      </a:cxn>
                      <a:cxn ang="0">
                        <a:pos x="29" y="79"/>
                      </a:cxn>
                      <a:cxn ang="0">
                        <a:pos x="30" y="90"/>
                      </a:cxn>
                      <a:cxn ang="0">
                        <a:pos x="31" y="100"/>
                      </a:cxn>
                      <a:cxn ang="0">
                        <a:pos x="31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  <a:cxn ang="0">
                        <a:pos x="77" y="100"/>
                      </a:cxn>
                    </a:cxnLst>
                    <a:rect l="0" t="0" r="r" b="b"/>
                    <a:pathLst>
                      <a:path w="77" h="100">
                        <a:moveTo>
                          <a:pt x="77" y="100"/>
                        </a:moveTo>
                        <a:lnTo>
                          <a:pt x="77" y="100"/>
                        </a:lnTo>
                        <a:lnTo>
                          <a:pt x="76" y="86"/>
                        </a:lnTo>
                        <a:lnTo>
                          <a:pt x="74" y="70"/>
                        </a:lnTo>
                        <a:lnTo>
                          <a:pt x="70" y="54"/>
                        </a:lnTo>
                        <a:lnTo>
                          <a:pt x="63" y="39"/>
                        </a:lnTo>
                        <a:lnTo>
                          <a:pt x="58" y="31"/>
                        </a:lnTo>
                        <a:lnTo>
                          <a:pt x="53" y="24"/>
                        </a:lnTo>
                        <a:lnTo>
                          <a:pt x="46" y="17"/>
                        </a:lnTo>
                        <a:lnTo>
                          <a:pt x="39" y="12"/>
                        </a:lnTo>
                        <a:lnTo>
                          <a:pt x="31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" y="47"/>
                        </a:lnTo>
                        <a:lnTo>
                          <a:pt x="7" y="48"/>
                        </a:lnTo>
                        <a:lnTo>
                          <a:pt x="11" y="49"/>
                        </a:lnTo>
                        <a:lnTo>
                          <a:pt x="13" y="50"/>
                        </a:lnTo>
                        <a:lnTo>
                          <a:pt x="16" y="52"/>
                        </a:lnTo>
                        <a:lnTo>
                          <a:pt x="18" y="54"/>
                        </a:lnTo>
                        <a:lnTo>
                          <a:pt x="20" y="57"/>
                        </a:lnTo>
                        <a:lnTo>
                          <a:pt x="21" y="59"/>
                        </a:lnTo>
                        <a:lnTo>
                          <a:pt x="25" y="70"/>
                        </a:lnTo>
                        <a:lnTo>
                          <a:pt x="29" y="79"/>
                        </a:lnTo>
                        <a:lnTo>
                          <a:pt x="30" y="90"/>
                        </a:lnTo>
                        <a:lnTo>
                          <a:pt x="31" y="100"/>
                        </a:lnTo>
                        <a:lnTo>
                          <a:pt x="31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lnTo>
                          <a:pt x="77" y="10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4" name="Freeform 62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446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14" y="117"/>
                      </a:cxn>
                      <a:cxn ang="0">
                        <a:pos x="46" y="96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14" y="117"/>
                      </a:cxn>
                      <a:cxn ang="0">
                        <a:pos x="0" y="96"/>
                      </a:cxn>
                      <a:cxn ang="0">
                        <a:pos x="0" y="112"/>
                      </a:cxn>
                      <a:cxn ang="0">
                        <a:pos x="14" y="117"/>
                      </a:cxn>
                    </a:cxnLst>
                    <a:rect l="0" t="0" r="r" b="b"/>
                    <a:pathLst>
                      <a:path w="46" h="117">
                        <a:moveTo>
                          <a:pt x="14" y="117"/>
                        </a:moveTo>
                        <a:lnTo>
                          <a:pt x="46" y="96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14" y="117"/>
                        </a:lnTo>
                        <a:lnTo>
                          <a:pt x="0" y="96"/>
                        </a:lnTo>
                        <a:lnTo>
                          <a:pt x="0" y="112"/>
                        </a:lnTo>
                        <a:lnTo>
                          <a:pt x="14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5" name="Freeform 623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68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1" y="28"/>
                      </a:cxn>
                      <a:cxn ang="0">
                        <a:pos x="35" y="7"/>
                      </a:cxn>
                      <a:cxn ang="0">
                        <a:pos x="16" y="0"/>
                      </a:cxn>
                      <a:cxn ang="0">
                        <a:pos x="0" y="43"/>
                      </a:cxn>
                      <a:cxn ang="0">
                        <a:pos x="19" y="51"/>
                      </a:cxn>
                      <a:cxn ang="0">
                        <a:pos x="51" y="28"/>
                      </a:cxn>
                      <a:cxn ang="0">
                        <a:pos x="51" y="28"/>
                      </a:cxn>
                      <a:cxn ang="0">
                        <a:pos x="51" y="13"/>
                      </a:cxn>
                      <a:cxn ang="0">
                        <a:pos x="35" y="7"/>
                      </a:cxn>
                      <a:cxn ang="0">
                        <a:pos x="51" y="28"/>
                      </a:cxn>
                    </a:cxnLst>
                    <a:rect l="0" t="0" r="r" b="b"/>
                    <a:pathLst>
                      <a:path w="51" h="51">
                        <a:moveTo>
                          <a:pt x="51" y="28"/>
                        </a:moveTo>
                        <a:lnTo>
                          <a:pt x="35" y="7"/>
                        </a:lnTo>
                        <a:lnTo>
                          <a:pt x="16" y="0"/>
                        </a:lnTo>
                        <a:lnTo>
                          <a:pt x="0" y="43"/>
                        </a:lnTo>
                        <a:lnTo>
                          <a:pt x="19" y="51"/>
                        </a:lnTo>
                        <a:lnTo>
                          <a:pt x="51" y="28"/>
                        </a:lnTo>
                        <a:lnTo>
                          <a:pt x="51" y="28"/>
                        </a:lnTo>
                        <a:lnTo>
                          <a:pt x="51" y="13"/>
                        </a:lnTo>
                        <a:lnTo>
                          <a:pt x="35" y="7"/>
                        </a:lnTo>
                        <a:lnTo>
                          <a:pt x="51" y="2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6" name="Freeform 624"/>
                  <p:cNvSpPr>
                    <a:spLocks noChangeAspect="1"/>
                  </p:cNvSpPr>
                  <p:nvPr/>
                </p:nvSpPr>
                <p:spPr bwMode="auto">
                  <a:xfrm>
                    <a:off x="4836" y="1475"/>
                    <a:ext cx="14" cy="100"/>
                  </a:xfrm>
                  <a:custGeom>
                    <a:avLst/>
                    <a:gdLst/>
                    <a:ahLst/>
                    <a:cxnLst>
                      <a:cxn ang="0">
                        <a:pos x="23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3" y="314"/>
                      </a:cxn>
                      <a:cxn ang="0">
                        <a:pos x="23" y="314"/>
                      </a:cxn>
                      <a:cxn ang="0">
                        <a:pos x="46" y="314"/>
                      </a:cxn>
                      <a:cxn ang="0">
                        <a:pos x="46" y="291"/>
                      </a:cxn>
                      <a:cxn ang="0">
                        <a:pos x="23" y="314"/>
                      </a:cxn>
                    </a:cxnLst>
                    <a:rect l="0" t="0" r="r" b="b"/>
                    <a:pathLst>
                      <a:path w="46" h="314">
                        <a:moveTo>
                          <a:pt x="23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3" y="314"/>
                        </a:lnTo>
                        <a:lnTo>
                          <a:pt x="23" y="314"/>
                        </a:lnTo>
                        <a:lnTo>
                          <a:pt x="46" y="314"/>
                        </a:lnTo>
                        <a:lnTo>
                          <a:pt x="46" y="291"/>
                        </a:lnTo>
                        <a:lnTo>
                          <a:pt x="23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7" name="Freeform 625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61"/>
                    <a:ext cx="5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167" y="46"/>
                      </a:cxn>
                      <a:cxn ang="0">
                        <a:pos x="167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0" y="23"/>
                      </a:cxn>
                      <a:cxn ang="0">
                        <a:pos x="0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67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167" y="46"/>
                        </a:lnTo>
                        <a:lnTo>
                          <a:pt x="167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8" name="Freeform 626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2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2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79" name="Freeform 627"/>
                  <p:cNvSpPr>
                    <a:spLocks noChangeAspect="1"/>
                  </p:cNvSpPr>
                  <p:nvPr/>
                </p:nvSpPr>
                <p:spPr bwMode="auto">
                  <a:xfrm>
                    <a:off x="28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8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8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0" name="Freeform 628"/>
                  <p:cNvSpPr>
                    <a:spLocks noChangeAspect="1"/>
                  </p:cNvSpPr>
                  <p:nvPr/>
                </p:nvSpPr>
                <p:spPr bwMode="auto">
                  <a:xfrm>
                    <a:off x="296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1" name="Freeform 629"/>
                  <p:cNvSpPr>
                    <a:spLocks noChangeAspect="1"/>
                  </p:cNvSpPr>
                  <p:nvPr/>
                </p:nvSpPr>
                <p:spPr bwMode="auto">
                  <a:xfrm>
                    <a:off x="296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5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5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6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5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5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5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5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6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5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5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2" name="Freeform 630"/>
                  <p:cNvSpPr>
                    <a:spLocks noChangeAspect="1"/>
                  </p:cNvSpPr>
                  <p:nvPr/>
                </p:nvSpPr>
                <p:spPr bwMode="auto">
                  <a:xfrm>
                    <a:off x="282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71" y="47"/>
                      </a:cxn>
                      <a:cxn ang="0">
                        <a:pos x="71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8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4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1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71" y="47"/>
                        </a:lnTo>
                        <a:lnTo>
                          <a:pt x="71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8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4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3" name="Freeform 631"/>
                  <p:cNvSpPr>
                    <a:spLocks noChangeAspect="1"/>
                  </p:cNvSpPr>
                  <p:nvPr/>
                </p:nvSpPr>
                <p:spPr bwMode="auto">
                  <a:xfrm>
                    <a:off x="282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1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6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1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6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4" name="Freeform 632"/>
                  <p:cNvSpPr>
                    <a:spLocks noChangeAspect="1"/>
                  </p:cNvSpPr>
                  <p:nvPr/>
                </p:nvSpPr>
                <p:spPr bwMode="auto">
                  <a:xfrm>
                    <a:off x="289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5" y="23"/>
                      </a:cxn>
                      <a:cxn ang="0">
                        <a:pos x="42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2" y="46"/>
                      </a:cxn>
                      <a:cxn ang="0">
                        <a:pos x="65" y="23"/>
                      </a:cxn>
                      <a:cxn ang="0">
                        <a:pos x="42" y="46"/>
                      </a:cxn>
                      <a:cxn ang="0">
                        <a:pos x="48" y="45"/>
                      </a:cxn>
                      <a:cxn ang="0">
                        <a:pos x="52" y="44"/>
                      </a:cxn>
                      <a:cxn ang="0">
                        <a:pos x="56" y="42"/>
                      </a:cxn>
                      <a:cxn ang="0">
                        <a:pos x="59" y="39"/>
                      </a:cxn>
                      <a:cxn ang="0">
                        <a:pos x="62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5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2" y="10"/>
                      </a:cxn>
                      <a:cxn ang="0">
                        <a:pos x="59" y="7"/>
                      </a:cxn>
                      <a:cxn ang="0">
                        <a:pos x="56" y="4"/>
                      </a:cxn>
                      <a:cxn ang="0">
                        <a:pos x="52" y="2"/>
                      </a:cxn>
                      <a:cxn ang="0">
                        <a:pos x="48" y="0"/>
                      </a:cxn>
                      <a:cxn ang="0">
                        <a:pos x="42" y="0"/>
                      </a:cxn>
                      <a:cxn ang="0">
                        <a:pos x="65" y="23"/>
                      </a:cxn>
                    </a:cxnLst>
                    <a:rect l="0" t="0" r="r" b="b"/>
                    <a:pathLst>
                      <a:path w="65" h="46">
                        <a:moveTo>
                          <a:pt x="65" y="23"/>
                        </a:moveTo>
                        <a:lnTo>
                          <a:pt x="42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2" y="46"/>
                        </a:lnTo>
                        <a:lnTo>
                          <a:pt x="65" y="23"/>
                        </a:lnTo>
                        <a:lnTo>
                          <a:pt x="42" y="46"/>
                        </a:lnTo>
                        <a:lnTo>
                          <a:pt x="48" y="45"/>
                        </a:lnTo>
                        <a:lnTo>
                          <a:pt x="52" y="44"/>
                        </a:lnTo>
                        <a:lnTo>
                          <a:pt x="56" y="42"/>
                        </a:lnTo>
                        <a:lnTo>
                          <a:pt x="59" y="39"/>
                        </a:lnTo>
                        <a:lnTo>
                          <a:pt x="62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5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2" y="10"/>
                        </a:lnTo>
                        <a:lnTo>
                          <a:pt x="59" y="7"/>
                        </a:lnTo>
                        <a:lnTo>
                          <a:pt x="56" y="4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2" y="0"/>
                        </a:lnTo>
                        <a:lnTo>
                          <a:pt x="65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5" name="Freeform 633"/>
                  <p:cNvSpPr>
                    <a:spLocks noChangeAspect="1"/>
                  </p:cNvSpPr>
                  <p:nvPr/>
                </p:nvSpPr>
                <p:spPr bwMode="auto">
                  <a:xfrm>
                    <a:off x="296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1" y="442"/>
                      </a:cxn>
                      <a:cxn ang="0">
                        <a:pos x="4" y="445"/>
                      </a:cxn>
                      <a:cxn ang="0">
                        <a:pos x="6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5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1" y="442"/>
                        </a:lnTo>
                        <a:lnTo>
                          <a:pt x="4" y="445"/>
                        </a:lnTo>
                        <a:lnTo>
                          <a:pt x="6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5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6" name="Freeform 634"/>
                  <p:cNvSpPr>
                    <a:spLocks noChangeAspect="1"/>
                  </p:cNvSpPr>
                  <p:nvPr/>
                </p:nvSpPr>
                <p:spPr bwMode="auto">
                  <a:xfrm>
                    <a:off x="282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36" y="60"/>
                      </a:cxn>
                      <a:cxn ang="0">
                        <a:pos x="67" y="38"/>
                      </a:cxn>
                      <a:cxn ang="0">
                        <a:pos x="41" y="0"/>
                      </a:cxn>
                      <a:cxn ang="0">
                        <a:pos x="9" y="23"/>
                      </a:cxn>
                      <a:cxn ang="0">
                        <a:pos x="0" y="42"/>
                      </a:cxn>
                      <a:cxn ang="0">
                        <a:pos x="9" y="23"/>
                      </a:cxn>
                      <a:cxn ang="0">
                        <a:pos x="5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2" y="52"/>
                      </a:cxn>
                      <a:cxn ang="0">
                        <a:pos x="4" y="55"/>
                      </a:cxn>
                      <a:cxn ang="0">
                        <a:pos x="7" y="58"/>
                      </a:cxn>
                      <a:cxn ang="0">
                        <a:pos x="10" y="62"/>
                      </a:cxn>
                      <a:cxn ang="0">
                        <a:pos x="14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1" y="64"/>
                      </a:cxn>
                      <a:cxn ang="0">
                        <a:pos x="36" y="60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67" h="66">
                        <a:moveTo>
                          <a:pt x="0" y="42"/>
                        </a:moveTo>
                        <a:lnTo>
                          <a:pt x="36" y="60"/>
                        </a:lnTo>
                        <a:lnTo>
                          <a:pt x="67" y="38"/>
                        </a:lnTo>
                        <a:lnTo>
                          <a:pt x="41" y="0"/>
                        </a:lnTo>
                        <a:lnTo>
                          <a:pt x="9" y="23"/>
                        </a:lnTo>
                        <a:lnTo>
                          <a:pt x="0" y="42"/>
                        </a:lnTo>
                        <a:lnTo>
                          <a:pt x="9" y="23"/>
                        </a:lnTo>
                        <a:lnTo>
                          <a:pt x="5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2" y="52"/>
                        </a:lnTo>
                        <a:lnTo>
                          <a:pt x="4" y="55"/>
                        </a:lnTo>
                        <a:lnTo>
                          <a:pt x="7" y="58"/>
                        </a:lnTo>
                        <a:lnTo>
                          <a:pt x="10" y="62"/>
                        </a:lnTo>
                        <a:lnTo>
                          <a:pt x="14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1" y="64"/>
                        </a:lnTo>
                        <a:lnTo>
                          <a:pt x="36" y="60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7" name="Rectangle 6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8" name="Freeform 636"/>
                  <p:cNvSpPr>
                    <a:spLocks noChangeAspect="1"/>
                  </p:cNvSpPr>
                  <p:nvPr/>
                </p:nvSpPr>
                <p:spPr bwMode="auto">
                  <a:xfrm>
                    <a:off x="5244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89" name="Freeform 637"/>
                  <p:cNvSpPr>
                    <a:spLocks noChangeAspect="1"/>
                  </p:cNvSpPr>
                  <p:nvPr/>
                </p:nvSpPr>
                <p:spPr bwMode="auto">
                  <a:xfrm>
                    <a:off x="523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0" name="Freeform 638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1" name="Freeform 639"/>
                  <p:cNvSpPr>
                    <a:spLocks noChangeAspect="1"/>
                  </p:cNvSpPr>
                  <p:nvPr/>
                </p:nvSpPr>
                <p:spPr bwMode="auto">
                  <a:xfrm>
                    <a:off x="5230" y="1596"/>
                    <a:ext cx="14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8" y="104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1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8" y="1061"/>
                      </a:cxn>
                      <a:cxn ang="0">
                        <a:pos x="12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9" y="1067"/>
                      </a:cxn>
                      <a:cxn ang="0">
                        <a:pos x="33" y="1066"/>
                      </a:cxn>
                      <a:cxn ang="0">
                        <a:pos x="36" y="1064"/>
                      </a:cxn>
                      <a:cxn ang="0">
                        <a:pos x="40" y="1061"/>
                      </a:cxn>
                      <a:cxn ang="0">
                        <a:pos x="42" y="1057"/>
                      </a:cxn>
                      <a:cxn ang="0">
                        <a:pos x="46" y="1054"/>
                      </a:cxn>
                      <a:cxn ang="0">
                        <a:pos x="47" y="1049"/>
                      </a:cxn>
                      <a:cxn ang="0">
                        <a:pos x="48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8" h="1067">
                        <a:moveTo>
                          <a:pt x="23" y="1067"/>
                        </a:moveTo>
                        <a:lnTo>
                          <a:pt x="48" y="1044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1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8" y="1061"/>
                        </a:lnTo>
                        <a:lnTo>
                          <a:pt x="12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9" y="1067"/>
                        </a:lnTo>
                        <a:lnTo>
                          <a:pt x="33" y="1066"/>
                        </a:lnTo>
                        <a:lnTo>
                          <a:pt x="36" y="1064"/>
                        </a:lnTo>
                        <a:lnTo>
                          <a:pt x="40" y="1061"/>
                        </a:lnTo>
                        <a:lnTo>
                          <a:pt x="42" y="1057"/>
                        </a:lnTo>
                        <a:lnTo>
                          <a:pt x="46" y="1054"/>
                        </a:lnTo>
                        <a:lnTo>
                          <a:pt x="47" y="1049"/>
                        </a:lnTo>
                        <a:lnTo>
                          <a:pt x="48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2" name="Freeform 640"/>
                  <p:cNvSpPr>
                    <a:spLocks noChangeAspect="1"/>
                  </p:cNvSpPr>
                  <p:nvPr/>
                </p:nvSpPr>
                <p:spPr bwMode="auto">
                  <a:xfrm>
                    <a:off x="5237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71" y="24"/>
                      </a:cxn>
                      <a:cxn ang="0">
                        <a:pos x="48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8" y="47"/>
                      </a:cxn>
                      <a:cxn ang="0">
                        <a:pos x="71" y="24"/>
                      </a:cxn>
                      <a:cxn ang="0">
                        <a:pos x="48" y="47"/>
                      </a:cxn>
                      <a:cxn ang="0">
                        <a:pos x="53" y="47"/>
                      </a:cxn>
                      <a:cxn ang="0">
                        <a:pos x="57" y="45"/>
                      </a:cxn>
                      <a:cxn ang="0">
                        <a:pos x="62" y="42"/>
                      </a:cxn>
                      <a:cxn ang="0">
                        <a:pos x="65" y="39"/>
                      </a:cxn>
                      <a:cxn ang="0">
                        <a:pos x="68" y="36"/>
                      </a:cxn>
                      <a:cxn ang="0">
                        <a:pos x="69" y="32"/>
                      </a:cxn>
                      <a:cxn ang="0">
                        <a:pos x="70" y="28"/>
                      </a:cxn>
                      <a:cxn ang="0">
                        <a:pos x="71" y="24"/>
                      </a:cxn>
                      <a:cxn ang="0">
                        <a:pos x="70" y="19"/>
                      </a:cxn>
                      <a:cxn ang="0">
                        <a:pos x="69" y="15"/>
                      </a:cxn>
                      <a:cxn ang="0">
                        <a:pos x="68" y="11"/>
                      </a:cxn>
                      <a:cxn ang="0">
                        <a:pos x="65" y="8"/>
                      </a:cxn>
                      <a:cxn ang="0">
                        <a:pos x="62" y="5"/>
                      </a:cxn>
                      <a:cxn ang="0">
                        <a:pos x="57" y="2"/>
                      </a:cxn>
                      <a:cxn ang="0">
                        <a:pos x="53" y="0"/>
                      </a:cxn>
                      <a:cxn ang="0">
                        <a:pos x="48" y="0"/>
                      </a:cxn>
                      <a:cxn ang="0">
                        <a:pos x="71" y="24"/>
                      </a:cxn>
                    </a:cxnLst>
                    <a:rect l="0" t="0" r="r" b="b"/>
                    <a:pathLst>
                      <a:path w="71" h="47">
                        <a:moveTo>
                          <a:pt x="71" y="24"/>
                        </a:move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8" y="47"/>
                        </a:lnTo>
                        <a:lnTo>
                          <a:pt x="71" y="24"/>
                        </a:lnTo>
                        <a:lnTo>
                          <a:pt x="48" y="47"/>
                        </a:lnTo>
                        <a:lnTo>
                          <a:pt x="53" y="47"/>
                        </a:lnTo>
                        <a:lnTo>
                          <a:pt x="57" y="45"/>
                        </a:lnTo>
                        <a:lnTo>
                          <a:pt x="62" y="42"/>
                        </a:lnTo>
                        <a:lnTo>
                          <a:pt x="65" y="39"/>
                        </a:lnTo>
                        <a:lnTo>
                          <a:pt x="68" y="36"/>
                        </a:lnTo>
                        <a:lnTo>
                          <a:pt x="69" y="32"/>
                        </a:lnTo>
                        <a:lnTo>
                          <a:pt x="70" y="28"/>
                        </a:lnTo>
                        <a:lnTo>
                          <a:pt x="71" y="24"/>
                        </a:lnTo>
                        <a:lnTo>
                          <a:pt x="70" y="19"/>
                        </a:lnTo>
                        <a:lnTo>
                          <a:pt x="69" y="15"/>
                        </a:lnTo>
                        <a:lnTo>
                          <a:pt x="68" y="11"/>
                        </a:lnTo>
                        <a:lnTo>
                          <a:pt x="65" y="8"/>
                        </a:lnTo>
                        <a:lnTo>
                          <a:pt x="62" y="5"/>
                        </a:lnTo>
                        <a:lnTo>
                          <a:pt x="57" y="2"/>
                        </a:lnTo>
                        <a:lnTo>
                          <a:pt x="53" y="0"/>
                        </a:lnTo>
                        <a:lnTo>
                          <a:pt x="48" y="0"/>
                        </a:lnTo>
                        <a:lnTo>
                          <a:pt x="71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3" name="Freeform 641"/>
                  <p:cNvSpPr>
                    <a:spLocks noChangeAspect="1"/>
                  </p:cNvSpPr>
                  <p:nvPr/>
                </p:nvSpPr>
                <p:spPr bwMode="auto">
                  <a:xfrm>
                    <a:off x="5244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2" y="73"/>
                      </a:cxn>
                      <a:cxn ang="0">
                        <a:pos x="4" y="77"/>
                      </a:cxn>
                      <a:cxn ang="0">
                        <a:pos x="7" y="81"/>
                      </a:cxn>
                      <a:cxn ang="0">
                        <a:pos x="10" y="84"/>
                      </a:cxn>
                      <a:cxn ang="0">
                        <a:pos x="14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7" y="86"/>
                      </a:cxn>
                      <a:cxn ang="0">
                        <a:pos x="31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2" y="73"/>
                        </a:lnTo>
                        <a:lnTo>
                          <a:pt x="4" y="77"/>
                        </a:lnTo>
                        <a:lnTo>
                          <a:pt x="7" y="81"/>
                        </a:lnTo>
                        <a:lnTo>
                          <a:pt x="10" y="84"/>
                        </a:lnTo>
                        <a:lnTo>
                          <a:pt x="14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7" y="86"/>
                        </a:lnTo>
                        <a:lnTo>
                          <a:pt x="31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4" name="Freeform 642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19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5" y="46"/>
                      </a:cxn>
                      <a:cxn ang="0">
                        <a:pos x="65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4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1"/>
                      </a:cxn>
                      <a:cxn ang="0">
                        <a:pos x="3" y="35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5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5" y="46"/>
                        </a:lnTo>
                        <a:lnTo>
                          <a:pt x="65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1"/>
                        </a:lnTo>
                        <a:lnTo>
                          <a:pt x="3" y="35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5" name="Freeform 643"/>
                  <p:cNvSpPr>
                    <a:spLocks noChangeAspect="1"/>
                  </p:cNvSpPr>
                  <p:nvPr/>
                </p:nvSpPr>
                <p:spPr bwMode="auto">
                  <a:xfrm>
                    <a:off x="5230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1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40" y="448"/>
                      </a:cxn>
                      <a:cxn ang="0">
                        <a:pos x="42" y="445"/>
                      </a:cxn>
                      <a:cxn ang="0">
                        <a:pos x="45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1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40" y="448"/>
                        </a:lnTo>
                        <a:lnTo>
                          <a:pt x="42" y="445"/>
                        </a:lnTo>
                        <a:lnTo>
                          <a:pt x="45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6" name="Freeform 644"/>
                  <p:cNvSpPr>
                    <a:spLocks noChangeAspect="1"/>
                  </p:cNvSpPr>
                  <p:nvPr/>
                </p:nvSpPr>
                <p:spPr bwMode="auto">
                  <a:xfrm>
                    <a:off x="5237" y="2055"/>
                    <a:ext cx="21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6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6" y="64"/>
                      </a:cxn>
                      <a:cxn ang="0">
                        <a:pos x="40" y="65"/>
                      </a:cxn>
                      <a:cxn ang="0">
                        <a:pos x="44" y="66"/>
                      </a:cxn>
                      <a:cxn ang="0">
                        <a:pos x="48" y="65"/>
                      </a:cxn>
                      <a:cxn ang="0">
                        <a:pos x="53" y="64"/>
                      </a:cxn>
                      <a:cxn ang="0">
                        <a:pos x="57" y="62"/>
                      </a:cxn>
                      <a:cxn ang="0">
                        <a:pos x="60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6" y="48"/>
                      </a:cxn>
                      <a:cxn ang="0">
                        <a:pos x="67" y="44"/>
                      </a:cxn>
                      <a:cxn ang="0">
                        <a:pos x="67" y="39"/>
                      </a:cxn>
                      <a:cxn ang="0">
                        <a:pos x="66" y="35"/>
                      </a:cxn>
                      <a:cxn ang="0">
                        <a:pos x="64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7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6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6" y="64"/>
                        </a:lnTo>
                        <a:lnTo>
                          <a:pt x="40" y="65"/>
                        </a:lnTo>
                        <a:lnTo>
                          <a:pt x="44" y="66"/>
                        </a:lnTo>
                        <a:lnTo>
                          <a:pt x="48" y="65"/>
                        </a:lnTo>
                        <a:lnTo>
                          <a:pt x="53" y="64"/>
                        </a:lnTo>
                        <a:lnTo>
                          <a:pt x="57" y="62"/>
                        </a:lnTo>
                        <a:lnTo>
                          <a:pt x="60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6" y="48"/>
                        </a:lnTo>
                        <a:lnTo>
                          <a:pt x="67" y="44"/>
                        </a:lnTo>
                        <a:lnTo>
                          <a:pt x="67" y="39"/>
                        </a:lnTo>
                        <a:lnTo>
                          <a:pt x="66" y="35"/>
                        </a:lnTo>
                        <a:lnTo>
                          <a:pt x="64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7" name="Rectangle 6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244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8" name="Freeform 646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8" y="44"/>
                      </a:cxn>
                      <a:cxn ang="0">
                        <a:pos x="21" y="42"/>
                      </a:cxn>
                      <a:cxn ang="0">
                        <a:pos x="26" y="39"/>
                      </a:cxn>
                      <a:cxn ang="0">
                        <a:pos x="28" y="36"/>
                      </a:cxn>
                      <a:cxn ang="0">
                        <a:pos x="30" y="32"/>
                      </a:cxn>
                      <a:cxn ang="0">
                        <a:pos x="31" y="27"/>
                      </a:cxn>
                      <a:cxn ang="0">
                        <a:pos x="31" y="23"/>
                      </a:cxn>
                      <a:cxn ang="0">
                        <a:pos x="31" y="19"/>
                      </a:cxn>
                      <a:cxn ang="0">
                        <a:pos x="30" y="15"/>
                      </a:cxn>
                      <a:cxn ang="0">
                        <a:pos x="28" y="10"/>
                      </a:cxn>
                      <a:cxn ang="0">
                        <a:pos x="26" y="7"/>
                      </a:cxn>
                      <a:cxn ang="0">
                        <a:pos x="21" y="4"/>
                      </a:cxn>
                      <a:cxn ang="0">
                        <a:pos x="18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8" y="44"/>
                        </a:lnTo>
                        <a:lnTo>
                          <a:pt x="21" y="42"/>
                        </a:lnTo>
                        <a:lnTo>
                          <a:pt x="26" y="39"/>
                        </a:lnTo>
                        <a:lnTo>
                          <a:pt x="28" y="36"/>
                        </a:lnTo>
                        <a:lnTo>
                          <a:pt x="30" y="32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19"/>
                        </a:lnTo>
                        <a:lnTo>
                          <a:pt x="30" y="15"/>
                        </a:lnTo>
                        <a:lnTo>
                          <a:pt x="28" y="10"/>
                        </a:lnTo>
                        <a:lnTo>
                          <a:pt x="26" y="7"/>
                        </a:lnTo>
                        <a:lnTo>
                          <a:pt x="21" y="4"/>
                        </a:lnTo>
                        <a:lnTo>
                          <a:pt x="18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599" name="Freeform 647"/>
                  <p:cNvSpPr>
                    <a:spLocks noChangeAspect="1"/>
                  </p:cNvSpPr>
                  <p:nvPr/>
                </p:nvSpPr>
                <p:spPr bwMode="auto">
                  <a:xfrm>
                    <a:off x="339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0" name="Freeform 648"/>
                  <p:cNvSpPr>
                    <a:spLocks noChangeAspect="1"/>
                  </p:cNvSpPr>
                  <p:nvPr/>
                </p:nvSpPr>
                <p:spPr bwMode="auto">
                  <a:xfrm>
                    <a:off x="332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1" name="Rectangle 6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2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2" name="Freeform 650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3" name="Freeform 651"/>
                  <p:cNvSpPr>
                    <a:spLocks noChangeAspect="1"/>
                  </p:cNvSpPr>
                  <p:nvPr/>
                </p:nvSpPr>
                <p:spPr bwMode="auto">
                  <a:xfrm>
                    <a:off x="5187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4" name="Freeform 652"/>
                  <p:cNvSpPr>
                    <a:spLocks noChangeAspect="1"/>
                  </p:cNvSpPr>
                  <p:nvPr/>
                </p:nvSpPr>
                <p:spPr bwMode="auto">
                  <a:xfrm>
                    <a:off x="5194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5" name="Rectangle 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94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6" name="Freeform 654"/>
                  <p:cNvSpPr>
                    <a:spLocks noChangeAspect="1"/>
                  </p:cNvSpPr>
                  <p:nvPr/>
                </p:nvSpPr>
                <p:spPr bwMode="auto">
                  <a:xfrm>
                    <a:off x="47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7" name="Freeform 655"/>
                  <p:cNvSpPr>
                    <a:spLocks noChangeAspect="1"/>
                  </p:cNvSpPr>
                  <p:nvPr/>
                </p:nvSpPr>
                <p:spPr bwMode="auto">
                  <a:xfrm>
                    <a:off x="46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8" name="Freeform 656"/>
                  <p:cNvSpPr>
                    <a:spLocks noChangeAspect="1"/>
                  </p:cNvSpPr>
                  <p:nvPr/>
                </p:nvSpPr>
                <p:spPr bwMode="auto">
                  <a:xfrm>
                    <a:off x="468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09" name="Rectangle 6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8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0" name="Freeform 658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1" name="Freeform 659"/>
                  <p:cNvSpPr>
                    <a:spLocks noChangeAspect="1"/>
                  </p:cNvSpPr>
                  <p:nvPr/>
                </p:nvSpPr>
                <p:spPr bwMode="auto">
                  <a:xfrm>
                    <a:off x="5058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2" name="Freeform 660"/>
                  <p:cNvSpPr>
                    <a:spLocks noChangeAspect="1"/>
                  </p:cNvSpPr>
                  <p:nvPr/>
                </p:nvSpPr>
                <p:spPr bwMode="auto">
                  <a:xfrm>
                    <a:off x="5065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3" name="Rectangle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65" y="1596"/>
                    <a:ext cx="7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4" name="Freeform 662"/>
                  <p:cNvSpPr>
                    <a:spLocks noChangeAspect="1"/>
                  </p:cNvSpPr>
                  <p:nvPr/>
                </p:nvSpPr>
                <p:spPr bwMode="auto">
                  <a:xfrm>
                    <a:off x="611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1" y="23"/>
                      </a:cxn>
                      <a:cxn ang="0">
                        <a:pos x="7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7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1" y="23"/>
                        </a:lnTo>
                        <a:lnTo>
                          <a:pt x="7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7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5" name="Freeform 663"/>
                  <p:cNvSpPr>
                    <a:spLocks noChangeAspect="1"/>
                  </p:cNvSpPr>
                  <p:nvPr/>
                </p:nvSpPr>
                <p:spPr bwMode="auto">
                  <a:xfrm>
                    <a:off x="60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6" name="Freeform 664"/>
                  <p:cNvSpPr>
                    <a:spLocks noChangeAspect="1"/>
                  </p:cNvSpPr>
                  <p:nvPr/>
                </p:nvSpPr>
                <p:spPr bwMode="auto">
                  <a:xfrm>
                    <a:off x="596" y="158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3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3" y="32"/>
                      </a:cxn>
                      <a:cxn ang="0">
                        <a:pos x="4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6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3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3" y="32"/>
                        </a:lnTo>
                        <a:lnTo>
                          <a:pt x="4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6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7" name="Rectangle 6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96" y="1596"/>
                    <a:ext cx="0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8" name="Freeform 666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4" y="46"/>
                      </a:cxn>
                      <a:cxn ang="0">
                        <a:pos x="31" y="46"/>
                      </a:cxn>
                      <a:cxn ang="0">
                        <a:pos x="31" y="0"/>
                      </a:cxn>
                      <a:cxn ang="0">
                        <a:pos x="24" y="0"/>
                      </a:cxn>
                      <a:cxn ang="0">
                        <a:pos x="0" y="23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4" y="2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7" y="39"/>
                      </a:cxn>
                      <a:cxn ang="0">
                        <a:pos x="10" y="42"/>
                      </a:cxn>
                      <a:cxn ang="0">
                        <a:pos x="14" y="44"/>
                      </a:cxn>
                      <a:cxn ang="0">
                        <a:pos x="18" y="45"/>
                      </a:cxn>
                      <a:cxn ang="0">
                        <a:pos x="24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1" h="46">
                        <a:moveTo>
                          <a:pt x="0" y="23"/>
                        </a:moveTo>
                        <a:lnTo>
                          <a:pt x="24" y="46"/>
                        </a:lnTo>
                        <a:lnTo>
                          <a:pt x="31" y="46"/>
                        </a:lnTo>
                        <a:lnTo>
                          <a:pt x="31" y="0"/>
                        </a:lnTo>
                        <a:lnTo>
                          <a:pt x="24" y="0"/>
                        </a:lnTo>
                        <a:lnTo>
                          <a:pt x="0" y="23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4" y="2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7" y="39"/>
                        </a:lnTo>
                        <a:lnTo>
                          <a:pt x="10" y="42"/>
                        </a:lnTo>
                        <a:lnTo>
                          <a:pt x="14" y="44"/>
                        </a:lnTo>
                        <a:lnTo>
                          <a:pt x="18" y="45"/>
                        </a:lnTo>
                        <a:lnTo>
                          <a:pt x="24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19" name="Freeform 667"/>
                  <p:cNvSpPr>
                    <a:spLocks noChangeAspect="1"/>
                  </p:cNvSpPr>
                  <p:nvPr/>
                </p:nvSpPr>
                <p:spPr bwMode="auto">
                  <a:xfrm>
                    <a:off x="492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0" name="Freeform 668"/>
                  <p:cNvSpPr>
                    <a:spLocks noChangeAspect="1"/>
                  </p:cNvSpPr>
                  <p:nvPr/>
                </p:nvSpPr>
                <p:spPr bwMode="auto">
                  <a:xfrm>
                    <a:off x="49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1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4" y="39"/>
                      </a:cxn>
                      <a:cxn ang="0">
                        <a:pos x="37" y="36"/>
                      </a:cxn>
                      <a:cxn ang="0">
                        <a:pos x="38" y="32"/>
                      </a:cxn>
                      <a:cxn ang="0">
                        <a:pos x="40" y="27"/>
                      </a:cxn>
                      <a:cxn ang="0">
                        <a:pos x="41" y="23"/>
                      </a:cxn>
                      <a:cxn ang="0">
                        <a:pos x="40" y="19"/>
                      </a:cxn>
                      <a:cxn ang="0">
                        <a:pos x="38" y="15"/>
                      </a:cxn>
                      <a:cxn ang="0">
                        <a:pos x="37" y="10"/>
                      </a:cxn>
                      <a:cxn ang="0">
                        <a:pos x="34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1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4" y="39"/>
                        </a:lnTo>
                        <a:lnTo>
                          <a:pt x="37" y="36"/>
                        </a:lnTo>
                        <a:lnTo>
                          <a:pt x="38" y="32"/>
                        </a:lnTo>
                        <a:lnTo>
                          <a:pt x="40" y="27"/>
                        </a:lnTo>
                        <a:lnTo>
                          <a:pt x="41" y="23"/>
                        </a:lnTo>
                        <a:lnTo>
                          <a:pt x="40" y="19"/>
                        </a:lnTo>
                        <a:lnTo>
                          <a:pt x="38" y="15"/>
                        </a:lnTo>
                        <a:lnTo>
                          <a:pt x="37" y="10"/>
                        </a:lnTo>
                        <a:lnTo>
                          <a:pt x="34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1" name="Rectangle 6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2" name="Freeform 670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29" y="46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2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29" y="46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3" name="Freeform 671"/>
                  <p:cNvSpPr>
                    <a:spLocks noChangeAspect="1"/>
                  </p:cNvSpPr>
                  <p:nvPr/>
                </p:nvSpPr>
                <p:spPr bwMode="auto">
                  <a:xfrm>
                    <a:off x="425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4" name="Freeform 672"/>
                  <p:cNvSpPr>
                    <a:spLocks noChangeAspect="1"/>
                  </p:cNvSpPr>
                  <p:nvPr/>
                </p:nvSpPr>
                <p:spPr bwMode="auto">
                  <a:xfrm>
                    <a:off x="4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5" name="Rectangle 6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6" name="Freeform 674"/>
                  <p:cNvSpPr>
                    <a:spLocks noChangeAspect="1"/>
                  </p:cNvSpPr>
                  <p:nvPr/>
                </p:nvSpPr>
                <p:spPr bwMode="auto">
                  <a:xfrm>
                    <a:off x="5108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29" y="23"/>
                      </a:cxn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6" y="46"/>
                      </a:cxn>
                      <a:cxn ang="0">
                        <a:pos x="29" y="23"/>
                      </a:cxn>
                      <a:cxn ang="0">
                        <a:pos x="6" y="46"/>
                      </a:cxn>
                      <a:cxn ang="0">
                        <a:pos x="11" y="45"/>
                      </a:cxn>
                      <a:cxn ang="0">
                        <a:pos x="16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29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6" y="2"/>
                      </a:cxn>
                      <a:cxn ang="0">
                        <a:pos x="11" y="0"/>
                      </a:cxn>
                      <a:cxn ang="0">
                        <a:pos x="6" y="0"/>
                      </a:cxn>
                      <a:cxn ang="0">
                        <a:pos x="29" y="23"/>
                      </a:cxn>
                    </a:cxnLst>
                    <a:rect l="0" t="0" r="r" b="b"/>
                    <a:pathLst>
                      <a:path w="29" h="46">
                        <a:moveTo>
                          <a:pt x="29" y="23"/>
                        </a:move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6" y="46"/>
                        </a:lnTo>
                        <a:lnTo>
                          <a:pt x="29" y="23"/>
                        </a:lnTo>
                        <a:lnTo>
                          <a:pt x="6" y="46"/>
                        </a:lnTo>
                        <a:lnTo>
                          <a:pt x="11" y="45"/>
                        </a:lnTo>
                        <a:lnTo>
                          <a:pt x="16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29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lnTo>
                          <a:pt x="6" y="0"/>
                        </a:lnTo>
                        <a:lnTo>
                          <a:pt x="29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7" name="Freeform 675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6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6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8" name="Freeform 676"/>
                  <p:cNvSpPr>
                    <a:spLocks noChangeAspect="1"/>
                  </p:cNvSpPr>
                  <p:nvPr/>
                </p:nvSpPr>
                <p:spPr bwMode="auto">
                  <a:xfrm>
                    <a:off x="51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29" name="Rectangle 6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0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0" name="Freeform 678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1" name="Freeform 679"/>
                  <p:cNvSpPr>
                    <a:spLocks noChangeAspect="1"/>
                  </p:cNvSpPr>
                  <p:nvPr/>
                </p:nvSpPr>
                <p:spPr bwMode="auto">
                  <a:xfrm>
                    <a:off x="554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2" name="Freeform 680"/>
                  <p:cNvSpPr>
                    <a:spLocks noChangeAspect="1"/>
                  </p:cNvSpPr>
                  <p:nvPr/>
                </p:nvSpPr>
                <p:spPr bwMode="auto">
                  <a:xfrm>
                    <a:off x="561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28" y="44"/>
                      </a:cxn>
                      <a:cxn ang="0">
                        <a:pos x="32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2" y="4"/>
                      </a:cxn>
                      <a:cxn ang="0">
                        <a:pos x="28" y="2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28" y="44"/>
                        </a:lnTo>
                        <a:lnTo>
                          <a:pt x="32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2" y="4"/>
                        </a:lnTo>
                        <a:lnTo>
                          <a:pt x="28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3" name="Rectangle 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61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4" name="Freeform 682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32" y="23"/>
                      </a:cxn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9" y="46"/>
                      </a:cxn>
                      <a:cxn ang="0">
                        <a:pos x="32" y="23"/>
                      </a:cxn>
                      <a:cxn ang="0">
                        <a:pos x="9" y="46"/>
                      </a:cxn>
                      <a:cxn ang="0">
                        <a:pos x="14" y="45"/>
                      </a:cxn>
                      <a:cxn ang="0">
                        <a:pos x="19" y="44"/>
                      </a:cxn>
                      <a:cxn ang="0">
                        <a:pos x="23" y="42"/>
                      </a:cxn>
                      <a:cxn ang="0">
                        <a:pos x="26" y="39"/>
                      </a:cxn>
                      <a:cxn ang="0">
                        <a:pos x="29" y="36"/>
                      </a:cxn>
                      <a:cxn ang="0">
                        <a:pos x="31" y="32"/>
                      </a:cxn>
                      <a:cxn ang="0">
                        <a:pos x="32" y="27"/>
                      </a:cxn>
                      <a:cxn ang="0">
                        <a:pos x="32" y="23"/>
                      </a:cxn>
                      <a:cxn ang="0">
                        <a:pos x="32" y="19"/>
                      </a:cxn>
                      <a:cxn ang="0">
                        <a:pos x="31" y="15"/>
                      </a:cxn>
                      <a:cxn ang="0">
                        <a:pos x="29" y="10"/>
                      </a:cxn>
                      <a:cxn ang="0">
                        <a:pos x="26" y="7"/>
                      </a:cxn>
                      <a:cxn ang="0">
                        <a:pos x="23" y="4"/>
                      </a:cxn>
                      <a:cxn ang="0">
                        <a:pos x="19" y="2"/>
                      </a:cxn>
                      <a:cxn ang="0">
                        <a:pos x="14" y="0"/>
                      </a:cxn>
                      <a:cxn ang="0">
                        <a:pos x="9" y="0"/>
                      </a:cxn>
                      <a:cxn ang="0">
                        <a:pos x="32" y="23"/>
                      </a:cxn>
                    </a:cxnLst>
                    <a:rect l="0" t="0" r="r" b="b"/>
                    <a:pathLst>
                      <a:path w="32" h="46">
                        <a:moveTo>
                          <a:pt x="32" y="23"/>
                        </a:moveTo>
                        <a:lnTo>
                          <a:pt x="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9" y="46"/>
                        </a:lnTo>
                        <a:lnTo>
                          <a:pt x="32" y="23"/>
                        </a:lnTo>
                        <a:lnTo>
                          <a:pt x="9" y="46"/>
                        </a:lnTo>
                        <a:lnTo>
                          <a:pt x="14" y="45"/>
                        </a:lnTo>
                        <a:lnTo>
                          <a:pt x="19" y="44"/>
                        </a:lnTo>
                        <a:lnTo>
                          <a:pt x="23" y="42"/>
                        </a:lnTo>
                        <a:lnTo>
                          <a:pt x="26" y="39"/>
                        </a:lnTo>
                        <a:lnTo>
                          <a:pt x="29" y="36"/>
                        </a:lnTo>
                        <a:lnTo>
                          <a:pt x="31" y="32"/>
                        </a:lnTo>
                        <a:lnTo>
                          <a:pt x="32" y="27"/>
                        </a:lnTo>
                        <a:lnTo>
                          <a:pt x="32" y="23"/>
                        </a:lnTo>
                        <a:lnTo>
                          <a:pt x="32" y="19"/>
                        </a:lnTo>
                        <a:lnTo>
                          <a:pt x="31" y="15"/>
                        </a:lnTo>
                        <a:lnTo>
                          <a:pt x="29" y="10"/>
                        </a:lnTo>
                        <a:lnTo>
                          <a:pt x="26" y="7"/>
                        </a:lnTo>
                        <a:lnTo>
                          <a:pt x="23" y="4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lnTo>
                          <a:pt x="9" y="0"/>
                        </a:lnTo>
                        <a:lnTo>
                          <a:pt x="3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5" name="Freeform 683"/>
                  <p:cNvSpPr>
                    <a:spLocks noChangeAspect="1"/>
                  </p:cNvSpPr>
                  <p:nvPr/>
                </p:nvSpPr>
                <p:spPr bwMode="auto">
                  <a:xfrm>
                    <a:off x="4972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8" y="118"/>
                      </a:cxn>
                      <a:cxn ang="0">
                        <a:pos x="11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6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7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8" y="118"/>
                        </a:lnTo>
                        <a:lnTo>
                          <a:pt x="11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6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7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6" name="Freeform 684"/>
                  <p:cNvSpPr>
                    <a:spLocks noChangeAspect="1"/>
                  </p:cNvSpPr>
                  <p:nvPr/>
                </p:nvSpPr>
                <p:spPr bwMode="auto">
                  <a:xfrm>
                    <a:off x="4965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0" y="46"/>
                      </a:cxn>
                      <a:cxn ang="0">
                        <a:pos x="4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7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0" y="46"/>
                        </a:lnTo>
                        <a:lnTo>
                          <a:pt x="4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7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7" name="Rectangle 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965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8" name="Freeform 686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0" y="46"/>
                      </a:cxn>
                      <a:cxn ang="0">
                        <a:pos x="30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3"/>
                      </a:cxn>
                      <a:cxn ang="0">
                        <a:pos x="1" y="27"/>
                      </a:cxn>
                      <a:cxn ang="0">
                        <a:pos x="2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0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0" y="46"/>
                        </a:lnTo>
                        <a:lnTo>
                          <a:pt x="30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3"/>
                        </a:lnTo>
                        <a:lnTo>
                          <a:pt x="1" y="27"/>
                        </a:lnTo>
                        <a:lnTo>
                          <a:pt x="2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39" name="Freeform 687"/>
                  <p:cNvSpPr>
                    <a:spLocks noChangeAspect="1"/>
                  </p:cNvSpPr>
                  <p:nvPr/>
                </p:nvSpPr>
                <p:spPr bwMode="auto">
                  <a:xfrm>
                    <a:off x="68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1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8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40" y="118"/>
                      </a:cxn>
                      <a:cxn ang="0">
                        <a:pos x="42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7" h="123">
                        <a:moveTo>
                          <a:pt x="23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1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8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40" y="118"/>
                        </a:lnTo>
                        <a:lnTo>
                          <a:pt x="42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0" name="Freeform 688"/>
                  <p:cNvSpPr>
                    <a:spLocks noChangeAspect="1"/>
                  </p:cNvSpPr>
                  <p:nvPr/>
                </p:nvSpPr>
                <p:spPr bwMode="auto">
                  <a:xfrm>
                    <a:off x="697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1" y="23"/>
                      </a:cxn>
                      <a:cxn ang="0">
                        <a:pos x="1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8" y="46"/>
                      </a:cxn>
                      <a:cxn ang="0">
                        <a:pos x="41" y="23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8" y="36"/>
                      </a:cxn>
                      <a:cxn ang="0">
                        <a:pos x="40" y="32"/>
                      </a:cxn>
                      <a:cxn ang="0">
                        <a:pos x="41" y="27"/>
                      </a:cxn>
                      <a:cxn ang="0">
                        <a:pos x="41" y="23"/>
                      </a:cxn>
                      <a:cxn ang="0">
                        <a:pos x="41" y="19"/>
                      </a:cxn>
                      <a:cxn ang="0">
                        <a:pos x="40" y="15"/>
                      </a:cxn>
                      <a:cxn ang="0">
                        <a:pos x="38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41" y="23"/>
                      </a:cxn>
                    </a:cxnLst>
                    <a:rect l="0" t="0" r="r" b="b"/>
                    <a:pathLst>
                      <a:path w="41" h="46">
                        <a:moveTo>
                          <a:pt x="41" y="23"/>
                        </a:move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8" y="46"/>
                        </a:lnTo>
                        <a:lnTo>
                          <a:pt x="41" y="23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8" y="36"/>
                        </a:lnTo>
                        <a:lnTo>
                          <a:pt x="40" y="32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19"/>
                        </a:lnTo>
                        <a:lnTo>
                          <a:pt x="40" y="15"/>
                        </a:lnTo>
                        <a:lnTo>
                          <a:pt x="38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1" name="Rectangle 6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697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2" name="Freeform 690"/>
                  <p:cNvSpPr>
                    <a:spLocks noChangeAspect="1"/>
                  </p:cNvSpPr>
                  <p:nvPr/>
                </p:nvSpPr>
                <p:spPr bwMode="auto">
                  <a:xfrm>
                    <a:off x="4843" y="15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30" y="23"/>
                      </a:cxn>
                      <a:cxn ang="0">
                        <a:pos x="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" y="46"/>
                      </a:cxn>
                      <a:cxn ang="0">
                        <a:pos x="30" y="23"/>
                      </a:cxn>
                      <a:cxn ang="0">
                        <a:pos x="7" y="46"/>
                      </a:cxn>
                      <a:cxn ang="0">
                        <a:pos x="12" y="45"/>
                      </a:cxn>
                      <a:cxn ang="0">
                        <a:pos x="17" y="44"/>
                      </a:cxn>
                      <a:cxn ang="0">
                        <a:pos x="21" y="42"/>
                      </a:cxn>
                      <a:cxn ang="0">
                        <a:pos x="24" y="39"/>
                      </a:cxn>
                      <a:cxn ang="0">
                        <a:pos x="26" y="36"/>
                      </a:cxn>
                      <a:cxn ang="0">
                        <a:pos x="28" y="32"/>
                      </a:cxn>
                      <a:cxn ang="0">
                        <a:pos x="29" y="27"/>
                      </a:cxn>
                      <a:cxn ang="0">
                        <a:pos x="30" y="23"/>
                      </a:cxn>
                      <a:cxn ang="0">
                        <a:pos x="29" y="19"/>
                      </a:cxn>
                      <a:cxn ang="0">
                        <a:pos x="28" y="15"/>
                      </a:cxn>
                      <a:cxn ang="0">
                        <a:pos x="26" y="10"/>
                      </a:cxn>
                      <a:cxn ang="0">
                        <a:pos x="24" y="7"/>
                      </a:cxn>
                      <a:cxn ang="0">
                        <a:pos x="21" y="4"/>
                      </a:cxn>
                      <a:cxn ang="0">
                        <a:pos x="17" y="2"/>
                      </a:cxn>
                      <a:cxn ang="0">
                        <a:pos x="12" y="0"/>
                      </a:cxn>
                      <a:cxn ang="0">
                        <a:pos x="7" y="0"/>
                      </a:cxn>
                      <a:cxn ang="0">
                        <a:pos x="30" y="23"/>
                      </a:cxn>
                    </a:cxnLst>
                    <a:rect l="0" t="0" r="r" b="b"/>
                    <a:pathLst>
                      <a:path w="30" h="46">
                        <a:moveTo>
                          <a:pt x="30" y="23"/>
                        </a:moveTo>
                        <a:lnTo>
                          <a:pt x="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" y="46"/>
                        </a:lnTo>
                        <a:lnTo>
                          <a:pt x="30" y="23"/>
                        </a:lnTo>
                        <a:lnTo>
                          <a:pt x="7" y="46"/>
                        </a:lnTo>
                        <a:lnTo>
                          <a:pt x="12" y="45"/>
                        </a:lnTo>
                        <a:lnTo>
                          <a:pt x="17" y="44"/>
                        </a:lnTo>
                        <a:lnTo>
                          <a:pt x="21" y="42"/>
                        </a:lnTo>
                        <a:lnTo>
                          <a:pt x="24" y="39"/>
                        </a:lnTo>
                        <a:lnTo>
                          <a:pt x="26" y="36"/>
                        </a:lnTo>
                        <a:lnTo>
                          <a:pt x="28" y="32"/>
                        </a:lnTo>
                        <a:lnTo>
                          <a:pt x="29" y="27"/>
                        </a:lnTo>
                        <a:lnTo>
                          <a:pt x="30" y="23"/>
                        </a:lnTo>
                        <a:lnTo>
                          <a:pt x="29" y="19"/>
                        </a:lnTo>
                        <a:lnTo>
                          <a:pt x="28" y="15"/>
                        </a:lnTo>
                        <a:lnTo>
                          <a:pt x="26" y="10"/>
                        </a:lnTo>
                        <a:lnTo>
                          <a:pt x="24" y="7"/>
                        </a:lnTo>
                        <a:lnTo>
                          <a:pt x="21" y="4"/>
                        </a:lnTo>
                        <a:lnTo>
                          <a:pt x="17" y="2"/>
                        </a:lnTo>
                        <a:lnTo>
                          <a:pt x="12" y="0"/>
                        </a:lnTo>
                        <a:lnTo>
                          <a:pt x="7" y="0"/>
                        </a:lnTo>
                        <a:lnTo>
                          <a:pt x="3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3" name="Freeform 691"/>
                  <p:cNvSpPr>
                    <a:spLocks noChangeAspect="1"/>
                  </p:cNvSpPr>
                  <p:nvPr/>
                </p:nvSpPr>
                <p:spPr bwMode="auto">
                  <a:xfrm>
                    <a:off x="483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4" y="123"/>
                      </a:cxn>
                      <a:cxn ang="0">
                        <a:pos x="47" y="100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4" y="123"/>
                      </a:cxn>
                      <a:cxn ang="0">
                        <a:pos x="0" y="100"/>
                      </a:cxn>
                      <a:cxn ang="0">
                        <a:pos x="1" y="105"/>
                      </a:cxn>
                      <a:cxn ang="0">
                        <a:pos x="2" y="111"/>
                      </a:cxn>
                      <a:cxn ang="0">
                        <a:pos x="5" y="115"/>
                      </a:cxn>
                      <a:cxn ang="0">
                        <a:pos x="7" y="118"/>
                      </a:cxn>
                      <a:cxn ang="0">
                        <a:pos x="12" y="120"/>
                      </a:cxn>
                      <a:cxn ang="0">
                        <a:pos x="15" y="122"/>
                      </a:cxn>
                      <a:cxn ang="0">
                        <a:pos x="19" y="123"/>
                      </a:cxn>
                      <a:cxn ang="0">
                        <a:pos x="24" y="123"/>
                      </a:cxn>
                      <a:cxn ang="0">
                        <a:pos x="28" y="123"/>
                      </a:cxn>
                      <a:cxn ang="0">
                        <a:pos x="33" y="122"/>
                      </a:cxn>
                      <a:cxn ang="0">
                        <a:pos x="36" y="120"/>
                      </a:cxn>
                      <a:cxn ang="0">
                        <a:pos x="40" y="118"/>
                      </a:cxn>
                      <a:cxn ang="0">
                        <a:pos x="43" y="115"/>
                      </a:cxn>
                      <a:cxn ang="0">
                        <a:pos x="45" y="111"/>
                      </a:cxn>
                      <a:cxn ang="0">
                        <a:pos x="46" y="105"/>
                      </a:cxn>
                      <a:cxn ang="0">
                        <a:pos x="47" y="100"/>
                      </a:cxn>
                      <a:cxn ang="0">
                        <a:pos x="24" y="123"/>
                      </a:cxn>
                    </a:cxnLst>
                    <a:rect l="0" t="0" r="r" b="b"/>
                    <a:pathLst>
                      <a:path w="47" h="123">
                        <a:moveTo>
                          <a:pt x="24" y="123"/>
                        </a:moveTo>
                        <a:lnTo>
                          <a:pt x="47" y="100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4" y="123"/>
                        </a:lnTo>
                        <a:lnTo>
                          <a:pt x="0" y="100"/>
                        </a:lnTo>
                        <a:lnTo>
                          <a:pt x="1" y="105"/>
                        </a:lnTo>
                        <a:lnTo>
                          <a:pt x="2" y="111"/>
                        </a:lnTo>
                        <a:lnTo>
                          <a:pt x="5" y="115"/>
                        </a:lnTo>
                        <a:lnTo>
                          <a:pt x="7" y="118"/>
                        </a:lnTo>
                        <a:lnTo>
                          <a:pt x="12" y="120"/>
                        </a:lnTo>
                        <a:lnTo>
                          <a:pt x="15" y="122"/>
                        </a:lnTo>
                        <a:lnTo>
                          <a:pt x="19" y="123"/>
                        </a:lnTo>
                        <a:lnTo>
                          <a:pt x="24" y="123"/>
                        </a:lnTo>
                        <a:lnTo>
                          <a:pt x="28" y="123"/>
                        </a:lnTo>
                        <a:lnTo>
                          <a:pt x="33" y="122"/>
                        </a:lnTo>
                        <a:lnTo>
                          <a:pt x="36" y="120"/>
                        </a:lnTo>
                        <a:lnTo>
                          <a:pt x="40" y="118"/>
                        </a:lnTo>
                        <a:lnTo>
                          <a:pt x="43" y="115"/>
                        </a:lnTo>
                        <a:lnTo>
                          <a:pt x="45" y="111"/>
                        </a:lnTo>
                        <a:lnTo>
                          <a:pt x="46" y="105"/>
                        </a:lnTo>
                        <a:lnTo>
                          <a:pt x="47" y="100"/>
                        </a:lnTo>
                        <a:lnTo>
                          <a:pt x="24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4" name="Freeform 692"/>
                  <p:cNvSpPr>
                    <a:spLocks noChangeAspect="1"/>
                  </p:cNvSpPr>
                  <p:nvPr/>
                </p:nvSpPr>
                <p:spPr bwMode="auto">
                  <a:xfrm>
                    <a:off x="4829" y="158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41" y="46"/>
                      </a:cxn>
                      <a:cxn ang="0">
                        <a:pos x="41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10" y="4"/>
                      </a:cxn>
                      <a:cxn ang="0">
                        <a:pos x="6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1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41" y="46"/>
                        </a:lnTo>
                        <a:lnTo>
                          <a:pt x="41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10" y="4"/>
                        </a:lnTo>
                        <a:lnTo>
                          <a:pt x="6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5" name="Rectangle 6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29" y="1596"/>
                    <a:ext cx="14" cy="3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6" name="Freeform 694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1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31" y="23"/>
                      </a:cxn>
                      <a:cxn ang="0">
                        <a:pos x="8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8" y="46"/>
                      </a:cxn>
                      <a:cxn ang="0">
                        <a:pos x="31" y="23"/>
                      </a:cxn>
                      <a:cxn ang="0">
                        <a:pos x="8" y="46"/>
                      </a:cxn>
                      <a:cxn ang="0">
                        <a:pos x="13" y="45"/>
                      </a:cxn>
                      <a:cxn ang="0">
                        <a:pos x="17" y="44"/>
                      </a:cxn>
                      <a:cxn ang="0">
                        <a:pos x="22" y="42"/>
                      </a:cxn>
                      <a:cxn ang="0">
                        <a:pos x="25" y="39"/>
                      </a:cxn>
                      <a:cxn ang="0">
                        <a:pos x="28" y="36"/>
                      </a:cxn>
                      <a:cxn ang="0">
                        <a:pos x="29" y="32"/>
                      </a:cxn>
                      <a:cxn ang="0">
                        <a:pos x="30" y="27"/>
                      </a:cxn>
                      <a:cxn ang="0">
                        <a:pos x="31" y="23"/>
                      </a:cxn>
                      <a:cxn ang="0">
                        <a:pos x="30" y="19"/>
                      </a:cxn>
                      <a:cxn ang="0">
                        <a:pos x="29" y="15"/>
                      </a:cxn>
                      <a:cxn ang="0">
                        <a:pos x="28" y="10"/>
                      </a:cxn>
                      <a:cxn ang="0">
                        <a:pos x="25" y="7"/>
                      </a:cxn>
                      <a:cxn ang="0">
                        <a:pos x="22" y="4"/>
                      </a:cxn>
                      <a:cxn ang="0">
                        <a:pos x="17" y="2"/>
                      </a:cxn>
                      <a:cxn ang="0">
                        <a:pos x="13" y="0"/>
                      </a:cxn>
                      <a:cxn ang="0">
                        <a:pos x="8" y="0"/>
                      </a:cxn>
                      <a:cxn ang="0">
                        <a:pos x="31" y="23"/>
                      </a:cxn>
                    </a:cxnLst>
                    <a:rect l="0" t="0" r="r" b="b"/>
                    <a:pathLst>
                      <a:path w="31" h="46">
                        <a:moveTo>
                          <a:pt x="31" y="23"/>
                        </a:move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8" y="46"/>
                        </a:lnTo>
                        <a:lnTo>
                          <a:pt x="31" y="23"/>
                        </a:lnTo>
                        <a:lnTo>
                          <a:pt x="8" y="46"/>
                        </a:lnTo>
                        <a:lnTo>
                          <a:pt x="13" y="45"/>
                        </a:lnTo>
                        <a:lnTo>
                          <a:pt x="17" y="44"/>
                        </a:lnTo>
                        <a:lnTo>
                          <a:pt x="22" y="42"/>
                        </a:lnTo>
                        <a:lnTo>
                          <a:pt x="25" y="39"/>
                        </a:lnTo>
                        <a:lnTo>
                          <a:pt x="28" y="36"/>
                        </a:lnTo>
                        <a:lnTo>
                          <a:pt x="29" y="32"/>
                        </a:lnTo>
                        <a:lnTo>
                          <a:pt x="30" y="27"/>
                        </a:lnTo>
                        <a:lnTo>
                          <a:pt x="31" y="23"/>
                        </a:lnTo>
                        <a:lnTo>
                          <a:pt x="30" y="19"/>
                        </a:lnTo>
                        <a:lnTo>
                          <a:pt x="29" y="15"/>
                        </a:lnTo>
                        <a:lnTo>
                          <a:pt x="28" y="10"/>
                        </a:lnTo>
                        <a:lnTo>
                          <a:pt x="25" y="7"/>
                        </a:lnTo>
                        <a:lnTo>
                          <a:pt x="22" y="4"/>
                        </a:lnTo>
                        <a:lnTo>
                          <a:pt x="17" y="2"/>
                        </a:lnTo>
                        <a:lnTo>
                          <a:pt x="13" y="0"/>
                        </a:lnTo>
                        <a:lnTo>
                          <a:pt x="8" y="0"/>
                        </a:lnTo>
                        <a:lnTo>
                          <a:pt x="3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7" name="Freeform 695"/>
                  <p:cNvSpPr>
                    <a:spLocks noChangeAspect="1"/>
                  </p:cNvSpPr>
                  <p:nvPr/>
                </p:nvSpPr>
                <p:spPr bwMode="auto">
                  <a:xfrm>
                    <a:off x="739" y="1568"/>
                    <a:ext cx="0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2" y="111"/>
                      </a:cxn>
                      <a:cxn ang="0">
                        <a:pos x="4" y="115"/>
                      </a:cxn>
                      <a:cxn ang="0">
                        <a:pos x="7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9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1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2" y="111"/>
                        </a:lnTo>
                        <a:lnTo>
                          <a:pt x="4" y="115"/>
                        </a:lnTo>
                        <a:lnTo>
                          <a:pt x="7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9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1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8" name="Freeform 696"/>
                  <p:cNvSpPr>
                    <a:spLocks noChangeAspect="1"/>
                  </p:cNvSpPr>
                  <p:nvPr/>
                </p:nvSpPr>
                <p:spPr bwMode="auto">
                  <a:xfrm>
                    <a:off x="732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9" y="46"/>
                      </a:cxn>
                      <a:cxn ang="0">
                        <a:pos x="39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6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9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9" y="46"/>
                        </a:lnTo>
                        <a:lnTo>
                          <a:pt x="39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6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49" name="Freeform 697"/>
                  <p:cNvSpPr>
                    <a:spLocks noChangeAspect="1"/>
                  </p:cNvSpPr>
                  <p:nvPr/>
                </p:nvSpPr>
                <p:spPr bwMode="auto">
                  <a:xfrm>
                    <a:off x="732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0" name="Freeform 698"/>
                  <p:cNvSpPr>
                    <a:spLocks noChangeAspect="1"/>
                  </p:cNvSpPr>
                  <p:nvPr/>
                </p:nvSpPr>
                <p:spPr bwMode="auto">
                  <a:xfrm>
                    <a:off x="739" y="1904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68" y="24"/>
                      </a:cxn>
                      <a:cxn ang="0">
                        <a:pos x="45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45" y="47"/>
                      </a:cxn>
                      <a:cxn ang="0">
                        <a:pos x="68" y="24"/>
                      </a:cxn>
                      <a:cxn ang="0">
                        <a:pos x="45" y="47"/>
                      </a:cxn>
                      <a:cxn ang="0">
                        <a:pos x="51" y="47"/>
                      </a:cxn>
                      <a:cxn ang="0">
                        <a:pos x="55" y="45"/>
                      </a:cxn>
                      <a:cxn ang="0">
                        <a:pos x="59" y="42"/>
                      </a:cxn>
                      <a:cxn ang="0">
                        <a:pos x="62" y="39"/>
                      </a:cxn>
                      <a:cxn ang="0">
                        <a:pos x="65" y="36"/>
                      </a:cxn>
                      <a:cxn ang="0">
                        <a:pos x="66" y="32"/>
                      </a:cxn>
                      <a:cxn ang="0">
                        <a:pos x="67" y="28"/>
                      </a:cxn>
                      <a:cxn ang="0">
                        <a:pos x="68" y="24"/>
                      </a:cxn>
                      <a:cxn ang="0">
                        <a:pos x="67" y="19"/>
                      </a:cxn>
                      <a:cxn ang="0">
                        <a:pos x="66" y="15"/>
                      </a:cxn>
                      <a:cxn ang="0">
                        <a:pos x="65" y="11"/>
                      </a:cxn>
                      <a:cxn ang="0">
                        <a:pos x="62" y="8"/>
                      </a:cxn>
                      <a:cxn ang="0">
                        <a:pos x="59" y="5"/>
                      </a:cxn>
                      <a:cxn ang="0">
                        <a:pos x="55" y="2"/>
                      </a:cxn>
                      <a:cxn ang="0">
                        <a:pos x="51" y="0"/>
                      </a:cxn>
                      <a:cxn ang="0">
                        <a:pos x="45" y="0"/>
                      </a:cxn>
                      <a:cxn ang="0">
                        <a:pos x="68" y="24"/>
                      </a:cxn>
                    </a:cxnLst>
                    <a:rect l="0" t="0" r="r" b="b"/>
                    <a:pathLst>
                      <a:path w="68" h="47">
                        <a:moveTo>
                          <a:pt x="68" y="24"/>
                        </a:moveTo>
                        <a:lnTo>
                          <a:pt x="45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45" y="47"/>
                        </a:lnTo>
                        <a:lnTo>
                          <a:pt x="68" y="24"/>
                        </a:lnTo>
                        <a:lnTo>
                          <a:pt x="45" y="47"/>
                        </a:lnTo>
                        <a:lnTo>
                          <a:pt x="51" y="47"/>
                        </a:lnTo>
                        <a:lnTo>
                          <a:pt x="55" y="45"/>
                        </a:lnTo>
                        <a:lnTo>
                          <a:pt x="59" y="42"/>
                        </a:lnTo>
                        <a:lnTo>
                          <a:pt x="62" y="39"/>
                        </a:lnTo>
                        <a:lnTo>
                          <a:pt x="65" y="36"/>
                        </a:lnTo>
                        <a:lnTo>
                          <a:pt x="66" y="32"/>
                        </a:lnTo>
                        <a:lnTo>
                          <a:pt x="67" y="28"/>
                        </a:lnTo>
                        <a:lnTo>
                          <a:pt x="68" y="24"/>
                        </a:lnTo>
                        <a:lnTo>
                          <a:pt x="67" y="19"/>
                        </a:lnTo>
                        <a:lnTo>
                          <a:pt x="66" y="15"/>
                        </a:lnTo>
                        <a:lnTo>
                          <a:pt x="65" y="11"/>
                        </a:lnTo>
                        <a:lnTo>
                          <a:pt x="62" y="8"/>
                        </a:lnTo>
                        <a:lnTo>
                          <a:pt x="59" y="5"/>
                        </a:lnTo>
                        <a:lnTo>
                          <a:pt x="55" y="2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68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1" name="Freeform 699"/>
                  <p:cNvSpPr>
                    <a:spLocks noChangeAspect="1"/>
                  </p:cNvSpPr>
                  <p:nvPr/>
                </p:nvSpPr>
                <p:spPr bwMode="auto">
                  <a:xfrm>
                    <a:off x="747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3" y="87"/>
                      </a:cxn>
                      <a:cxn ang="0">
                        <a:pos x="46" y="6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3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1" y="73"/>
                      </a:cxn>
                      <a:cxn ang="0">
                        <a:pos x="4" y="77"/>
                      </a:cxn>
                      <a:cxn ang="0">
                        <a:pos x="6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3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5" y="84"/>
                      </a:cxn>
                      <a:cxn ang="0">
                        <a:pos x="39" y="81"/>
                      </a:cxn>
                      <a:cxn ang="0">
                        <a:pos x="42" y="77"/>
                      </a:cxn>
                      <a:cxn ang="0">
                        <a:pos x="44" y="73"/>
                      </a:cxn>
                      <a:cxn ang="0">
                        <a:pos x="45" y="69"/>
                      </a:cxn>
                      <a:cxn ang="0">
                        <a:pos x="46" y="64"/>
                      </a:cxn>
                      <a:cxn ang="0">
                        <a:pos x="23" y="87"/>
                      </a:cxn>
                    </a:cxnLst>
                    <a:rect l="0" t="0" r="r" b="b"/>
                    <a:pathLst>
                      <a:path w="46" h="87">
                        <a:moveTo>
                          <a:pt x="23" y="87"/>
                        </a:moveTo>
                        <a:lnTo>
                          <a:pt x="46" y="6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3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1" y="73"/>
                        </a:lnTo>
                        <a:lnTo>
                          <a:pt x="4" y="77"/>
                        </a:lnTo>
                        <a:lnTo>
                          <a:pt x="6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3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5" y="84"/>
                        </a:lnTo>
                        <a:lnTo>
                          <a:pt x="39" y="81"/>
                        </a:lnTo>
                        <a:lnTo>
                          <a:pt x="42" y="77"/>
                        </a:lnTo>
                        <a:lnTo>
                          <a:pt x="44" y="73"/>
                        </a:lnTo>
                        <a:lnTo>
                          <a:pt x="45" y="69"/>
                        </a:lnTo>
                        <a:lnTo>
                          <a:pt x="46" y="64"/>
                        </a:lnTo>
                        <a:lnTo>
                          <a:pt x="23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2" name="Freeform 700"/>
                  <p:cNvSpPr>
                    <a:spLocks noChangeAspect="1"/>
                  </p:cNvSpPr>
                  <p:nvPr/>
                </p:nvSpPr>
                <p:spPr bwMode="auto">
                  <a:xfrm>
                    <a:off x="732" y="191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63" y="46"/>
                      </a:cxn>
                      <a:cxn ang="0">
                        <a:pos x="6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9" y="42"/>
                      </a:cxn>
                      <a:cxn ang="0">
                        <a:pos x="13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63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63" y="46"/>
                        </a:lnTo>
                        <a:lnTo>
                          <a:pt x="6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9" y="42"/>
                        </a:lnTo>
                        <a:lnTo>
                          <a:pt x="13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3" name="Freeform 701"/>
                  <p:cNvSpPr>
                    <a:spLocks noChangeAspect="1"/>
                  </p:cNvSpPr>
                  <p:nvPr/>
                </p:nvSpPr>
                <p:spPr bwMode="auto">
                  <a:xfrm>
                    <a:off x="732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10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10" y="450"/>
                      </a:cxn>
                      <a:cxn ang="0">
                        <a:pos x="0" y="431"/>
                      </a:cxn>
                      <a:cxn ang="0">
                        <a:pos x="0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8" y="448"/>
                      </a:cxn>
                      <a:cxn ang="0">
                        <a:pos x="11" y="451"/>
                      </a:cxn>
                      <a:cxn ang="0">
                        <a:pos x="15" y="454"/>
                      </a:cxn>
                      <a:cxn ang="0">
                        <a:pos x="19" y="455"/>
                      </a:cxn>
                      <a:cxn ang="0">
                        <a:pos x="23" y="455"/>
                      </a:cxn>
                      <a:cxn ang="0">
                        <a:pos x="28" y="455"/>
                      </a:cxn>
                      <a:cxn ang="0">
                        <a:pos x="32" y="454"/>
                      </a:cxn>
                      <a:cxn ang="0">
                        <a:pos x="36" y="451"/>
                      </a:cxn>
                      <a:cxn ang="0">
                        <a:pos x="39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5" y="437"/>
                      </a:cxn>
                      <a:cxn ang="0">
                        <a:pos x="46" y="431"/>
                      </a:cxn>
                      <a:cxn ang="0">
                        <a:pos x="10" y="450"/>
                      </a:cxn>
                    </a:cxnLst>
                    <a:rect l="0" t="0" r="r" b="b"/>
                    <a:pathLst>
                      <a:path w="46" h="455">
                        <a:moveTo>
                          <a:pt x="10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10" y="450"/>
                        </a:lnTo>
                        <a:lnTo>
                          <a:pt x="0" y="431"/>
                        </a:lnTo>
                        <a:lnTo>
                          <a:pt x="0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8" y="448"/>
                        </a:lnTo>
                        <a:lnTo>
                          <a:pt x="11" y="451"/>
                        </a:lnTo>
                        <a:lnTo>
                          <a:pt x="15" y="454"/>
                        </a:lnTo>
                        <a:lnTo>
                          <a:pt x="19" y="455"/>
                        </a:lnTo>
                        <a:lnTo>
                          <a:pt x="23" y="455"/>
                        </a:lnTo>
                        <a:lnTo>
                          <a:pt x="28" y="455"/>
                        </a:lnTo>
                        <a:lnTo>
                          <a:pt x="32" y="454"/>
                        </a:lnTo>
                        <a:lnTo>
                          <a:pt x="36" y="451"/>
                        </a:lnTo>
                        <a:lnTo>
                          <a:pt x="39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5" y="437"/>
                        </a:lnTo>
                        <a:lnTo>
                          <a:pt x="46" y="431"/>
                        </a:lnTo>
                        <a:lnTo>
                          <a:pt x="10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4" name="Freeform 702"/>
                  <p:cNvSpPr>
                    <a:spLocks noChangeAspect="1"/>
                  </p:cNvSpPr>
                  <p:nvPr/>
                </p:nvSpPr>
                <p:spPr bwMode="auto">
                  <a:xfrm>
                    <a:off x="739" y="2055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67" y="42"/>
                      </a:cxn>
                      <a:cxn ang="0">
                        <a:pos x="58" y="23"/>
                      </a:cxn>
                      <a:cxn ang="0">
                        <a:pos x="27" y="0"/>
                      </a:cxn>
                      <a:cxn ang="0">
                        <a:pos x="0" y="38"/>
                      </a:cxn>
                      <a:cxn ang="0">
                        <a:pos x="31" y="60"/>
                      </a:cxn>
                      <a:cxn ang="0">
                        <a:pos x="67" y="42"/>
                      </a:cxn>
                      <a:cxn ang="0">
                        <a:pos x="31" y="60"/>
                      </a:cxn>
                      <a:cxn ang="0">
                        <a:pos x="35" y="64"/>
                      </a:cxn>
                      <a:cxn ang="0">
                        <a:pos x="40" y="65"/>
                      </a:cxn>
                      <a:cxn ang="0">
                        <a:pos x="45" y="66"/>
                      </a:cxn>
                      <a:cxn ang="0">
                        <a:pos x="49" y="65"/>
                      </a:cxn>
                      <a:cxn ang="0">
                        <a:pos x="53" y="64"/>
                      </a:cxn>
                      <a:cxn ang="0">
                        <a:pos x="56" y="62"/>
                      </a:cxn>
                      <a:cxn ang="0">
                        <a:pos x="61" y="58"/>
                      </a:cxn>
                      <a:cxn ang="0">
                        <a:pos x="63" y="55"/>
                      </a:cxn>
                      <a:cxn ang="0">
                        <a:pos x="65" y="52"/>
                      </a:cxn>
                      <a:cxn ang="0">
                        <a:pos x="67" y="48"/>
                      </a:cxn>
                      <a:cxn ang="0">
                        <a:pos x="68" y="44"/>
                      </a:cxn>
                      <a:cxn ang="0">
                        <a:pos x="68" y="39"/>
                      </a:cxn>
                      <a:cxn ang="0">
                        <a:pos x="67" y="35"/>
                      </a:cxn>
                      <a:cxn ang="0">
                        <a:pos x="65" y="31"/>
                      </a:cxn>
                      <a:cxn ang="0">
                        <a:pos x="62" y="27"/>
                      </a:cxn>
                      <a:cxn ang="0">
                        <a:pos x="58" y="23"/>
                      </a:cxn>
                      <a:cxn ang="0">
                        <a:pos x="67" y="42"/>
                      </a:cxn>
                    </a:cxnLst>
                    <a:rect l="0" t="0" r="r" b="b"/>
                    <a:pathLst>
                      <a:path w="68" h="66">
                        <a:moveTo>
                          <a:pt x="67" y="42"/>
                        </a:moveTo>
                        <a:lnTo>
                          <a:pt x="58" y="23"/>
                        </a:lnTo>
                        <a:lnTo>
                          <a:pt x="27" y="0"/>
                        </a:lnTo>
                        <a:lnTo>
                          <a:pt x="0" y="38"/>
                        </a:lnTo>
                        <a:lnTo>
                          <a:pt x="31" y="60"/>
                        </a:lnTo>
                        <a:lnTo>
                          <a:pt x="67" y="42"/>
                        </a:lnTo>
                        <a:lnTo>
                          <a:pt x="31" y="60"/>
                        </a:lnTo>
                        <a:lnTo>
                          <a:pt x="35" y="64"/>
                        </a:lnTo>
                        <a:lnTo>
                          <a:pt x="40" y="65"/>
                        </a:lnTo>
                        <a:lnTo>
                          <a:pt x="45" y="66"/>
                        </a:lnTo>
                        <a:lnTo>
                          <a:pt x="49" y="65"/>
                        </a:lnTo>
                        <a:lnTo>
                          <a:pt x="53" y="64"/>
                        </a:lnTo>
                        <a:lnTo>
                          <a:pt x="56" y="62"/>
                        </a:lnTo>
                        <a:lnTo>
                          <a:pt x="61" y="58"/>
                        </a:lnTo>
                        <a:lnTo>
                          <a:pt x="63" y="55"/>
                        </a:lnTo>
                        <a:lnTo>
                          <a:pt x="65" y="52"/>
                        </a:lnTo>
                        <a:lnTo>
                          <a:pt x="67" y="48"/>
                        </a:lnTo>
                        <a:lnTo>
                          <a:pt x="68" y="44"/>
                        </a:lnTo>
                        <a:lnTo>
                          <a:pt x="68" y="39"/>
                        </a:lnTo>
                        <a:lnTo>
                          <a:pt x="67" y="35"/>
                        </a:lnTo>
                        <a:lnTo>
                          <a:pt x="65" y="31"/>
                        </a:lnTo>
                        <a:lnTo>
                          <a:pt x="62" y="27"/>
                        </a:lnTo>
                        <a:lnTo>
                          <a:pt x="58" y="23"/>
                        </a:lnTo>
                        <a:lnTo>
                          <a:pt x="67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5" name="Rectangle 7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39" y="2062"/>
                    <a:ext cx="0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6" name="Freeform 704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32" y="46"/>
                      </a:cxn>
                      <a:cxn ang="0">
                        <a:pos x="3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7" y="0"/>
                      </a:cxn>
                      <a:cxn ang="0">
                        <a:pos x="13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3" y="44"/>
                      </a:cxn>
                      <a:cxn ang="0">
                        <a:pos x="17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3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32" y="46"/>
                        </a:lnTo>
                        <a:lnTo>
                          <a:pt x="3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3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3" y="44"/>
                        </a:lnTo>
                        <a:lnTo>
                          <a:pt x="17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7" name="Freeform 705"/>
                  <p:cNvSpPr>
                    <a:spLocks noChangeAspect="1"/>
                  </p:cNvSpPr>
                  <p:nvPr/>
                </p:nvSpPr>
                <p:spPr bwMode="auto">
                  <a:xfrm>
                    <a:off x="4786" y="1568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23"/>
                      </a:cxn>
                      <a:cxn ang="0">
                        <a:pos x="46" y="10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0"/>
                      </a:cxn>
                      <a:cxn ang="0">
                        <a:pos x="23" y="123"/>
                      </a:cxn>
                      <a:cxn ang="0">
                        <a:pos x="0" y="100"/>
                      </a:cxn>
                      <a:cxn ang="0">
                        <a:pos x="0" y="105"/>
                      </a:cxn>
                      <a:cxn ang="0">
                        <a:pos x="1" y="111"/>
                      </a:cxn>
                      <a:cxn ang="0">
                        <a:pos x="4" y="115"/>
                      </a:cxn>
                      <a:cxn ang="0">
                        <a:pos x="6" y="118"/>
                      </a:cxn>
                      <a:cxn ang="0">
                        <a:pos x="10" y="120"/>
                      </a:cxn>
                      <a:cxn ang="0">
                        <a:pos x="14" y="122"/>
                      </a:cxn>
                      <a:cxn ang="0">
                        <a:pos x="18" y="123"/>
                      </a:cxn>
                      <a:cxn ang="0">
                        <a:pos x="23" y="123"/>
                      </a:cxn>
                      <a:cxn ang="0">
                        <a:pos x="27" y="123"/>
                      </a:cxn>
                      <a:cxn ang="0">
                        <a:pos x="32" y="122"/>
                      </a:cxn>
                      <a:cxn ang="0">
                        <a:pos x="35" y="120"/>
                      </a:cxn>
                      <a:cxn ang="0">
                        <a:pos x="39" y="118"/>
                      </a:cxn>
                      <a:cxn ang="0">
                        <a:pos x="42" y="115"/>
                      </a:cxn>
                      <a:cxn ang="0">
                        <a:pos x="44" y="111"/>
                      </a:cxn>
                      <a:cxn ang="0">
                        <a:pos x="45" y="105"/>
                      </a:cxn>
                      <a:cxn ang="0">
                        <a:pos x="46" y="100"/>
                      </a:cxn>
                      <a:cxn ang="0">
                        <a:pos x="23" y="123"/>
                      </a:cxn>
                    </a:cxnLst>
                    <a:rect l="0" t="0" r="r" b="b"/>
                    <a:pathLst>
                      <a:path w="46" h="123">
                        <a:moveTo>
                          <a:pt x="23" y="123"/>
                        </a:moveTo>
                        <a:lnTo>
                          <a:pt x="46" y="10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0"/>
                        </a:lnTo>
                        <a:lnTo>
                          <a:pt x="23" y="123"/>
                        </a:lnTo>
                        <a:lnTo>
                          <a:pt x="0" y="100"/>
                        </a:lnTo>
                        <a:lnTo>
                          <a:pt x="0" y="105"/>
                        </a:lnTo>
                        <a:lnTo>
                          <a:pt x="1" y="111"/>
                        </a:lnTo>
                        <a:lnTo>
                          <a:pt x="4" y="115"/>
                        </a:lnTo>
                        <a:lnTo>
                          <a:pt x="6" y="118"/>
                        </a:lnTo>
                        <a:lnTo>
                          <a:pt x="10" y="120"/>
                        </a:lnTo>
                        <a:lnTo>
                          <a:pt x="14" y="122"/>
                        </a:lnTo>
                        <a:lnTo>
                          <a:pt x="18" y="123"/>
                        </a:lnTo>
                        <a:lnTo>
                          <a:pt x="23" y="123"/>
                        </a:lnTo>
                        <a:lnTo>
                          <a:pt x="27" y="123"/>
                        </a:lnTo>
                        <a:lnTo>
                          <a:pt x="32" y="122"/>
                        </a:lnTo>
                        <a:lnTo>
                          <a:pt x="35" y="120"/>
                        </a:lnTo>
                        <a:lnTo>
                          <a:pt x="39" y="118"/>
                        </a:lnTo>
                        <a:lnTo>
                          <a:pt x="42" y="115"/>
                        </a:lnTo>
                        <a:lnTo>
                          <a:pt x="44" y="111"/>
                        </a:lnTo>
                        <a:lnTo>
                          <a:pt x="45" y="105"/>
                        </a:lnTo>
                        <a:lnTo>
                          <a:pt x="46" y="100"/>
                        </a:lnTo>
                        <a:lnTo>
                          <a:pt x="23" y="1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8" name="Freeform 706"/>
                  <p:cNvSpPr>
                    <a:spLocks noChangeAspect="1"/>
                  </p:cNvSpPr>
                  <p:nvPr/>
                </p:nvSpPr>
                <p:spPr bwMode="auto">
                  <a:xfrm>
                    <a:off x="4801" y="1589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40" y="23"/>
                      </a:cxn>
                      <a:cxn ang="0">
                        <a:pos x="17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17" y="46"/>
                      </a:cxn>
                      <a:cxn ang="0">
                        <a:pos x="40" y="23"/>
                      </a:cxn>
                      <a:cxn ang="0">
                        <a:pos x="17" y="46"/>
                      </a:cxn>
                      <a:cxn ang="0">
                        <a:pos x="22" y="46"/>
                      </a:cxn>
                      <a:cxn ang="0">
                        <a:pos x="27" y="44"/>
                      </a:cxn>
                      <a:cxn ang="0">
                        <a:pos x="31" y="42"/>
                      </a:cxn>
                      <a:cxn ang="0">
                        <a:pos x="35" y="39"/>
                      </a:cxn>
                      <a:cxn ang="0">
                        <a:pos x="37" y="36"/>
                      </a:cxn>
                      <a:cxn ang="0">
                        <a:pos x="39" y="32"/>
                      </a:cxn>
                      <a:cxn ang="0">
                        <a:pos x="40" y="27"/>
                      </a:cxn>
                      <a:cxn ang="0">
                        <a:pos x="40" y="23"/>
                      </a:cxn>
                      <a:cxn ang="0">
                        <a:pos x="40" y="19"/>
                      </a:cxn>
                      <a:cxn ang="0">
                        <a:pos x="39" y="15"/>
                      </a:cxn>
                      <a:cxn ang="0">
                        <a:pos x="37" y="10"/>
                      </a:cxn>
                      <a:cxn ang="0">
                        <a:pos x="35" y="7"/>
                      </a:cxn>
                      <a:cxn ang="0">
                        <a:pos x="31" y="4"/>
                      </a:cxn>
                      <a:cxn ang="0">
                        <a:pos x="27" y="2"/>
                      </a:cxn>
                      <a:cxn ang="0">
                        <a:pos x="22" y="0"/>
                      </a:cxn>
                      <a:cxn ang="0">
                        <a:pos x="17" y="0"/>
                      </a:cxn>
                      <a:cxn ang="0">
                        <a:pos x="40" y="23"/>
                      </a:cxn>
                    </a:cxnLst>
                    <a:rect l="0" t="0" r="r" b="b"/>
                    <a:pathLst>
                      <a:path w="40" h="46">
                        <a:moveTo>
                          <a:pt x="40" y="23"/>
                        </a:moveTo>
                        <a:lnTo>
                          <a:pt x="17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17" y="46"/>
                        </a:lnTo>
                        <a:lnTo>
                          <a:pt x="40" y="23"/>
                        </a:lnTo>
                        <a:lnTo>
                          <a:pt x="17" y="46"/>
                        </a:lnTo>
                        <a:lnTo>
                          <a:pt x="22" y="46"/>
                        </a:lnTo>
                        <a:lnTo>
                          <a:pt x="27" y="44"/>
                        </a:lnTo>
                        <a:lnTo>
                          <a:pt x="31" y="42"/>
                        </a:lnTo>
                        <a:lnTo>
                          <a:pt x="35" y="39"/>
                        </a:lnTo>
                        <a:lnTo>
                          <a:pt x="37" y="36"/>
                        </a:lnTo>
                        <a:lnTo>
                          <a:pt x="39" y="32"/>
                        </a:lnTo>
                        <a:lnTo>
                          <a:pt x="40" y="27"/>
                        </a:lnTo>
                        <a:lnTo>
                          <a:pt x="40" y="23"/>
                        </a:lnTo>
                        <a:lnTo>
                          <a:pt x="40" y="19"/>
                        </a:lnTo>
                        <a:lnTo>
                          <a:pt x="39" y="15"/>
                        </a:lnTo>
                        <a:lnTo>
                          <a:pt x="37" y="10"/>
                        </a:lnTo>
                        <a:lnTo>
                          <a:pt x="35" y="7"/>
                        </a:lnTo>
                        <a:lnTo>
                          <a:pt x="31" y="4"/>
                        </a:lnTo>
                        <a:lnTo>
                          <a:pt x="27" y="2"/>
                        </a:lnTo>
                        <a:lnTo>
                          <a:pt x="22" y="0"/>
                        </a:lnTo>
                        <a:lnTo>
                          <a:pt x="17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59" name="Freeform 707"/>
                  <p:cNvSpPr>
                    <a:spLocks noChangeAspect="1"/>
                  </p:cNvSpPr>
                  <p:nvPr/>
                </p:nvSpPr>
                <p:spPr bwMode="auto">
                  <a:xfrm>
                    <a:off x="4793" y="1596"/>
                    <a:ext cx="7" cy="315"/>
                  </a:xfrm>
                  <a:custGeom>
                    <a:avLst/>
                    <a:gdLst/>
                    <a:ahLst/>
                    <a:cxnLst>
                      <a:cxn ang="0">
                        <a:pos x="23" y="1067"/>
                      </a:cxn>
                      <a:cxn ang="0">
                        <a:pos x="46" y="104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44"/>
                      </a:cxn>
                      <a:cxn ang="0">
                        <a:pos x="23" y="1067"/>
                      </a:cxn>
                      <a:cxn ang="0">
                        <a:pos x="0" y="1044"/>
                      </a:cxn>
                      <a:cxn ang="0">
                        <a:pos x="0" y="1049"/>
                      </a:cxn>
                      <a:cxn ang="0">
                        <a:pos x="2" y="1054"/>
                      </a:cxn>
                      <a:cxn ang="0">
                        <a:pos x="4" y="1057"/>
                      </a:cxn>
                      <a:cxn ang="0">
                        <a:pos x="7" y="1061"/>
                      </a:cxn>
                      <a:cxn ang="0">
                        <a:pos x="10" y="1064"/>
                      </a:cxn>
                      <a:cxn ang="0">
                        <a:pos x="15" y="1066"/>
                      </a:cxn>
                      <a:cxn ang="0">
                        <a:pos x="19" y="1067"/>
                      </a:cxn>
                      <a:cxn ang="0">
                        <a:pos x="23" y="1067"/>
                      </a:cxn>
                      <a:cxn ang="0">
                        <a:pos x="27" y="1067"/>
                      </a:cxn>
                      <a:cxn ang="0">
                        <a:pos x="31" y="1066"/>
                      </a:cxn>
                      <a:cxn ang="0">
                        <a:pos x="36" y="1064"/>
                      </a:cxn>
                      <a:cxn ang="0">
                        <a:pos x="39" y="1061"/>
                      </a:cxn>
                      <a:cxn ang="0">
                        <a:pos x="42" y="1057"/>
                      </a:cxn>
                      <a:cxn ang="0">
                        <a:pos x="44" y="1054"/>
                      </a:cxn>
                      <a:cxn ang="0">
                        <a:pos x="46" y="1049"/>
                      </a:cxn>
                      <a:cxn ang="0">
                        <a:pos x="46" y="1044"/>
                      </a:cxn>
                      <a:cxn ang="0">
                        <a:pos x="23" y="1067"/>
                      </a:cxn>
                    </a:cxnLst>
                    <a:rect l="0" t="0" r="r" b="b"/>
                    <a:pathLst>
                      <a:path w="46" h="1067">
                        <a:moveTo>
                          <a:pt x="23" y="1067"/>
                        </a:moveTo>
                        <a:lnTo>
                          <a:pt x="46" y="104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44"/>
                        </a:lnTo>
                        <a:lnTo>
                          <a:pt x="23" y="1067"/>
                        </a:lnTo>
                        <a:lnTo>
                          <a:pt x="0" y="1044"/>
                        </a:lnTo>
                        <a:lnTo>
                          <a:pt x="0" y="1049"/>
                        </a:lnTo>
                        <a:lnTo>
                          <a:pt x="2" y="1054"/>
                        </a:lnTo>
                        <a:lnTo>
                          <a:pt x="4" y="1057"/>
                        </a:lnTo>
                        <a:lnTo>
                          <a:pt x="7" y="1061"/>
                        </a:lnTo>
                        <a:lnTo>
                          <a:pt x="10" y="1064"/>
                        </a:lnTo>
                        <a:lnTo>
                          <a:pt x="15" y="1066"/>
                        </a:lnTo>
                        <a:lnTo>
                          <a:pt x="19" y="1067"/>
                        </a:lnTo>
                        <a:lnTo>
                          <a:pt x="23" y="1067"/>
                        </a:lnTo>
                        <a:lnTo>
                          <a:pt x="27" y="1067"/>
                        </a:lnTo>
                        <a:lnTo>
                          <a:pt x="31" y="1066"/>
                        </a:lnTo>
                        <a:lnTo>
                          <a:pt x="36" y="1064"/>
                        </a:lnTo>
                        <a:lnTo>
                          <a:pt x="39" y="1061"/>
                        </a:lnTo>
                        <a:lnTo>
                          <a:pt x="42" y="1057"/>
                        </a:lnTo>
                        <a:lnTo>
                          <a:pt x="44" y="1054"/>
                        </a:lnTo>
                        <a:lnTo>
                          <a:pt x="46" y="1049"/>
                        </a:lnTo>
                        <a:lnTo>
                          <a:pt x="46" y="1044"/>
                        </a:lnTo>
                        <a:lnTo>
                          <a:pt x="23" y="106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0" name="Freeform 708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04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70" y="47"/>
                      </a:cxn>
                      <a:cxn ang="0">
                        <a:pos x="70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2"/>
                      </a:cxn>
                      <a:cxn ang="0">
                        <a:pos x="9" y="5"/>
                      </a:cxn>
                      <a:cxn ang="0">
                        <a:pos x="6" y="8"/>
                      </a:cxn>
                      <a:cxn ang="0">
                        <a:pos x="4" y="11"/>
                      </a:cxn>
                      <a:cxn ang="0">
                        <a:pos x="2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2" y="32"/>
                      </a:cxn>
                      <a:cxn ang="0">
                        <a:pos x="4" y="36"/>
                      </a:cxn>
                      <a:cxn ang="0">
                        <a:pos x="6" y="39"/>
                      </a:cxn>
                      <a:cxn ang="0">
                        <a:pos x="9" y="42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70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70" y="47"/>
                        </a:lnTo>
                        <a:lnTo>
                          <a:pt x="70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2"/>
                        </a:lnTo>
                        <a:lnTo>
                          <a:pt x="9" y="5"/>
                        </a:lnTo>
                        <a:lnTo>
                          <a:pt x="6" y="8"/>
                        </a:lnTo>
                        <a:lnTo>
                          <a:pt x="4" y="11"/>
                        </a:lnTo>
                        <a:lnTo>
                          <a:pt x="2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2" y="32"/>
                        </a:lnTo>
                        <a:lnTo>
                          <a:pt x="4" y="36"/>
                        </a:lnTo>
                        <a:lnTo>
                          <a:pt x="6" y="39"/>
                        </a:lnTo>
                        <a:lnTo>
                          <a:pt x="9" y="42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1" name="Freeform 709"/>
                  <p:cNvSpPr>
                    <a:spLocks noChangeAspect="1"/>
                  </p:cNvSpPr>
                  <p:nvPr/>
                </p:nvSpPr>
                <p:spPr bwMode="auto">
                  <a:xfrm>
                    <a:off x="4779" y="1911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24" y="87"/>
                      </a:cxn>
                      <a:cxn ang="0">
                        <a:pos x="47" y="64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64"/>
                      </a:cxn>
                      <a:cxn ang="0">
                        <a:pos x="24" y="87"/>
                      </a:cxn>
                      <a:cxn ang="0">
                        <a:pos x="0" y="64"/>
                      </a:cxn>
                      <a:cxn ang="0">
                        <a:pos x="0" y="69"/>
                      </a:cxn>
                      <a:cxn ang="0">
                        <a:pos x="3" y="73"/>
                      </a:cxn>
                      <a:cxn ang="0">
                        <a:pos x="5" y="77"/>
                      </a:cxn>
                      <a:cxn ang="0">
                        <a:pos x="8" y="81"/>
                      </a:cxn>
                      <a:cxn ang="0">
                        <a:pos x="11" y="84"/>
                      </a:cxn>
                      <a:cxn ang="0">
                        <a:pos x="15" y="85"/>
                      </a:cxn>
                      <a:cxn ang="0">
                        <a:pos x="19" y="86"/>
                      </a:cxn>
                      <a:cxn ang="0">
                        <a:pos x="24" y="87"/>
                      </a:cxn>
                      <a:cxn ang="0">
                        <a:pos x="28" y="86"/>
                      </a:cxn>
                      <a:cxn ang="0">
                        <a:pos x="32" y="85"/>
                      </a:cxn>
                      <a:cxn ang="0">
                        <a:pos x="36" y="84"/>
                      </a:cxn>
                      <a:cxn ang="0">
                        <a:pos x="39" y="81"/>
                      </a:cxn>
                      <a:cxn ang="0">
                        <a:pos x="43" y="77"/>
                      </a:cxn>
                      <a:cxn ang="0">
                        <a:pos x="45" y="73"/>
                      </a:cxn>
                      <a:cxn ang="0">
                        <a:pos x="46" y="69"/>
                      </a:cxn>
                      <a:cxn ang="0">
                        <a:pos x="47" y="64"/>
                      </a:cxn>
                      <a:cxn ang="0">
                        <a:pos x="24" y="87"/>
                      </a:cxn>
                    </a:cxnLst>
                    <a:rect l="0" t="0" r="r" b="b"/>
                    <a:pathLst>
                      <a:path w="47" h="87">
                        <a:moveTo>
                          <a:pt x="24" y="87"/>
                        </a:moveTo>
                        <a:lnTo>
                          <a:pt x="47" y="64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64"/>
                        </a:lnTo>
                        <a:lnTo>
                          <a:pt x="24" y="87"/>
                        </a:lnTo>
                        <a:lnTo>
                          <a:pt x="0" y="64"/>
                        </a:lnTo>
                        <a:lnTo>
                          <a:pt x="0" y="69"/>
                        </a:lnTo>
                        <a:lnTo>
                          <a:pt x="3" y="73"/>
                        </a:lnTo>
                        <a:lnTo>
                          <a:pt x="5" y="77"/>
                        </a:lnTo>
                        <a:lnTo>
                          <a:pt x="8" y="81"/>
                        </a:lnTo>
                        <a:lnTo>
                          <a:pt x="11" y="84"/>
                        </a:lnTo>
                        <a:lnTo>
                          <a:pt x="15" y="85"/>
                        </a:lnTo>
                        <a:lnTo>
                          <a:pt x="19" y="86"/>
                        </a:lnTo>
                        <a:lnTo>
                          <a:pt x="24" y="87"/>
                        </a:lnTo>
                        <a:lnTo>
                          <a:pt x="28" y="86"/>
                        </a:lnTo>
                        <a:lnTo>
                          <a:pt x="32" y="85"/>
                        </a:lnTo>
                        <a:lnTo>
                          <a:pt x="36" y="84"/>
                        </a:lnTo>
                        <a:lnTo>
                          <a:pt x="39" y="81"/>
                        </a:lnTo>
                        <a:lnTo>
                          <a:pt x="43" y="77"/>
                        </a:lnTo>
                        <a:lnTo>
                          <a:pt x="45" y="73"/>
                        </a:lnTo>
                        <a:lnTo>
                          <a:pt x="46" y="69"/>
                        </a:lnTo>
                        <a:lnTo>
                          <a:pt x="47" y="64"/>
                        </a:lnTo>
                        <a:lnTo>
                          <a:pt x="24" y="8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2" name="Freeform 710"/>
                  <p:cNvSpPr>
                    <a:spLocks noChangeAspect="1"/>
                  </p:cNvSpPr>
                  <p:nvPr/>
                </p:nvSpPr>
                <p:spPr bwMode="auto">
                  <a:xfrm>
                    <a:off x="4786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64" y="23"/>
                      </a:cxn>
                      <a:cxn ang="0">
                        <a:pos x="41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41" y="46"/>
                      </a:cxn>
                      <a:cxn ang="0">
                        <a:pos x="64" y="23"/>
                      </a:cxn>
                      <a:cxn ang="0">
                        <a:pos x="41" y="46"/>
                      </a:cxn>
                      <a:cxn ang="0">
                        <a:pos x="46" y="45"/>
                      </a:cxn>
                      <a:cxn ang="0">
                        <a:pos x="51" y="44"/>
                      </a:cxn>
                      <a:cxn ang="0">
                        <a:pos x="55" y="42"/>
                      </a:cxn>
                      <a:cxn ang="0">
                        <a:pos x="59" y="39"/>
                      </a:cxn>
                      <a:cxn ang="0">
                        <a:pos x="61" y="35"/>
                      </a:cxn>
                      <a:cxn ang="0">
                        <a:pos x="63" y="31"/>
                      </a:cxn>
                      <a:cxn ang="0">
                        <a:pos x="64" y="27"/>
                      </a:cxn>
                      <a:cxn ang="0">
                        <a:pos x="64" y="23"/>
                      </a:cxn>
                      <a:cxn ang="0">
                        <a:pos x="64" y="19"/>
                      </a:cxn>
                      <a:cxn ang="0">
                        <a:pos x="63" y="14"/>
                      </a:cxn>
                      <a:cxn ang="0">
                        <a:pos x="61" y="10"/>
                      </a:cxn>
                      <a:cxn ang="0">
                        <a:pos x="59" y="7"/>
                      </a:cxn>
                      <a:cxn ang="0">
                        <a:pos x="55" y="4"/>
                      </a:cxn>
                      <a:cxn ang="0">
                        <a:pos x="51" y="2"/>
                      </a:cxn>
                      <a:cxn ang="0">
                        <a:pos x="46" y="0"/>
                      </a:cxn>
                      <a:cxn ang="0">
                        <a:pos x="41" y="0"/>
                      </a:cxn>
                      <a:cxn ang="0">
                        <a:pos x="64" y="23"/>
                      </a:cxn>
                    </a:cxnLst>
                    <a:rect l="0" t="0" r="r" b="b"/>
                    <a:pathLst>
                      <a:path w="64" h="46">
                        <a:moveTo>
                          <a:pt x="64" y="23"/>
                        </a:move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41" y="46"/>
                        </a:lnTo>
                        <a:lnTo>
                          <a:pt x="64" y="23"/>
                        </a:lnTo>
                        <a:lnTo>
                          <a:pt x="41" y="46"/>
                        </a:lnTo>
                        <a:lnTo>
                          <a:pt x="46" y="45"/>
                        </a:lnTo>
                        <a:lnTo>
                          <a:pt x="51" y="44"/>
                        </a:lnTo>
                        <a:lnTo>
                          <a:pt x="55" y="42"/>
                        </a:lnTo>
                        <a:lnTo>
                          <a:pt x="59" y="39"/>
                        </a:lnTo>
                        <a:lnTo>
                          <a:pt x="61" y="35"/>
                        </a:lnTo>
                        <a:lnTo>
                          <a:pt x="63" y="31"/>
                        </a:lnTo>
                        <a:lnTo>
                          <a:pt x="64" y="27"/>
                        </a:lnTo>
                        <a:lnTo>
                          <a:pt x="64" y="23"/>
                        </a:lnTo>
                        <a:lnTo>
                          <a:pt x="64" y="19"/>
                        </a:lnTo>
                        <a:lnTo>
                          <a:pt x="63" y="14"/>
                        </a:lnTo>
                        <a:lnTo>
                          <a:pt x="61" y="10"/>
                        </a:lnTo>
                        <a:lnTo>
                          <a:pt x="59" y="7"/>
                        </a:lnTo>
                        <a:lnTo>
                          <a:pt x="55" y="4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lnTo>
                          <a:pt x="41" y="0"/>
                        </a:lnTo>
                        <a:lnTo>
                          <a:pt x="6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3" name="Freeform 711"/>
                  <p:cNvSpPr>
                    <a:spLocks noChangeAspect="1"/>
                  </p:cNvSpPr>
                  <p:nvPr/>
                </p:nvSpPr>
                <p:spPr bwMode="auto">
                  <a:xfrm>
                    <a:off x="4793" y="1926"/>
                    <a:ext cx="7" cy="136"/>
                  </a:xfrm>
                  <a:custGeom>
                    <a:avLst/>
                    <a:gdLst/>
                    <a:ahLst/>
                    <a:cxnLst>
                      <a:cxn ang="0">
                        <a:pos x="36" y="450"/>
                      </a:cxn>
                      <a:cxn ang="0">
                        <a:pos x="46" y="43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31"/>
                      </a:cxn>
                      <a:cxn ang="0">
                        <a:pos x="36" y="450"/>
                      </a:cxn>
                      <a:cxn ang="0">
                        <a:pos x="0" y="431"/>
                      </a:cxn>
                      <a:cxn ang="0">
                        <a:pos x="1" y="437"/>
                      </a:cxn>
                      <a:cxn ang="0">
                        <a:pos x="2" y="442"/>
                      </a:cxn>
                      <a:cxn ang="0">
                        <a:pos x="4" y="445"/>
                      </a:cxn>
                      <a:cxn ang="0">
                        <a:pos x="7" y="448"/>
                      </a:cxn>
                      <a:cxn ang="0">
                        <a:pos x="10" y="451"/>
                      </a:cxn>
                      <a:cxn ang="0">
                        <a:pos x="14" y="454"/>
                      </a:cxn>
                      <a:cxn ang="0">
                        <a:pos x="18" y="455"/>
                      </a:cxn>
                      <a:cxn ang="0">
                        <a:pos x="23" y="455"/>
                      </a:cxn>
                      <a:cxn ang="0">
                        <a:pos x="27" y="455"/>
                      </a:cxn>
                      <a:cxn ang="0">
                        <a:pos x="31" y="454"/>
                      </a:cxn>
                      <a:cxn ang="0">
                        <a:pos x="35" y="451"/>
                      </a:cxn>
                      <a:cxn ang="0">
                        <a:pos x="38" y="448"/>
                      </a:cxn>
                      <a:cxn ang="0">
                        <a:pos x="42" y="445"/>
                      </a:cxn>
                      <a:cxn ang="0">
                        <a:pos x="44" y="442"/>
                      </a:cxn>
                      <a:cxn ang="0">
                        <a:pos x="46" y="437"/>
                      </a:cxn>
                      <a:cxn ang="0">
                        <a:pos x="46" y="431"/>
                      </a:cxn>
                      <a:cxn ang="0">
                        <a:pos x="36" y="450"/>
                      </a:cxn>
                    </a:cxnLst>
                    <a:rect l="0" t="0" r="r" b="b"/>
                    <a:pathLst>
                      <a:path w="46" h="455">
                        <a:moveTo>
                          <a:pt x="36" y="450"/>
                        </a:moveTo>
                        <a:lnTo>
                          <a:pt x="46" y="43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31"/>
                        </a:lnTo>
                        <a:lnTo>
                          <a:pt x="36" y="450"/>
                        </a:lnTo>
                        <a:lnTo>
                          <a:pt x="0" y="431"/>
                        </a:lnTo>
                        <a:lnTo>
                          <a:pt x="1" y="437"/>
                        </a:lnTo>
                        <a:lnTo>
                          <a:pt x="2" y="442"/>
                        </a:lnTo>
                        <a:lnTo>
                          <a:pt x="4" y="445"/>
                        </a:lnTo>
                        <a:lnTo>
                          <a:pt x="7" y="448"/>
                        </a:lnTo>
                        <a:lnTo>
                          <a:pt x="10" y="451"/>
                        </a:lnTo>
                        <a:lnTo>
                          <a:pt x="14" y="454"/>
                        </a:lnTo>
                        <a:lnTo>
                          <a:pt x="18" y="455"/>
                        </a:lnTo>
                        <a:lnTo>
                          <a:pt x="23" y="455"/>
                        </a:lnTo>
                        <a:lnTo>
                          <a:pt x="27" y="455"/>
                        </a:lnTo>
                        <a:lnTo>
                          <a:pt x="31" y="454"/>
                        </a:lnTo>
                        <a:lnTo>
                          <a:pt x="35" y="451"/>
                        </a:lnTo>
                        <a:lnTo>
                          <a:pt x="38" y="448"/>
                        </a:lnTo>
                        <a:lnTo>
                          <a:pt x="42" y="445"/>
                        </a:lnTo>
                        <a:lnTo>
                          <a:pt x="44" y="442"/>
                        </a:lnTo>
                        <a:lnTo>
                          <a:pt x="46" y="437"/>
                        </a:lnTo>
                        <a:lnTo>
                          <a:pt x="46" y="431"/>
                        </a:lnTo>
                        <a:lnTo>
                          <a:pt x="36" y="45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4" name="Freeform 712"/>
                  <p:cNvSpPr>
                    <a:spLocks noChangeAspect="1"/>
                  </p:cNvSpPr>
                  <p:nvPr/>
                </p:nvSpPr>
                <p:spPr bwMode="auto">
                  <a:xfrm>
                    <a:off x="4786" y="2055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1" y="42"/>
                      </a:cxn>
                      <a:cxn ang="0">
                        <a:pos x="37" y="60"/>
                      </a:cxn>
                      <a:cxn ang="0">
                        <a:pos x="68" y="38"/>
                      </a:cxn>
                      <a:cxn ang="0">
                        <a:pos x="41" y="0"/>
                      </a:cxn>
                      <a:cxn ang="0">
                        <a:pos x="10" y="23"/>
                      </a:cxn>
                      <a:cxn ang="0">
                        <a:pos x="1" y="42"/>
                      </a:cxn>
                      <a:cxn ang="0">
                        <a:pos x="10" y="23"/>
                      </a:cxn>
                      <a:cxn ang="0">
                        <a:pos x="6" y="27"/>
                      </a:cxn>
                      <a:cxn ang="0">
                        <a:pos x="3" y="31"/>
                      </a:cxn>
                      <a:cxn ang="0">
                        <a:pos x="1" y="35"/>
                      </a:cxn>
                      <a:cxn ang="0">
                        <a:pos x="0" y="39"/>
                      </a:cxn>
                      <a:cxn ang="0">
                        <a:pos x="0" y="44"/>
                      </a:cxn>
                      <a:cxn ang="0">
                        <a:pos x="1" y="48"/>
                      </a:cxn>
                      <a:cxn ang="0">
                        <a:pos x="3" y="52"/>
                      </a:cxn>
                      <a:cxn ang="0">
                        <a:pos x="5" y="55"/>
                      </a:cxn>
                      <a:cxn ang="0">
                        <a:pos x="7" y="58"/>
                      </a:cxn>
                      <a:cxn ang="0">
                        <a:pos x="12" y="62"/>
                      </a:cxn>
                      <a:cxn ang="0">
                        <a:pos x="15" y="64"/>
                      </a:cxn>
                      <a:cxn ang="0">
                        <a:pos x="19" y="65"/>
                      </a:cxn>
                      <a:cxn ang="0">
                        <a:pos x="23" y="66"/>
                      </a:cxn>
                      <a:cxn ang="0">
                        <a:pos x="27" y="65"/>
                      </a:cxn>
                      <a:cxn ang="0">
                        <a:pos x="33" y="64"/>
                      </a:cxn>
                      <a:cxn ang="0">
                        <a:pos x="37" y="60"/>
                      </a:cxn>
                      <a:cxn ang="0">
                        <a:pos x="1" y="42"/>
                      </a:cxn>
                    </a:cxnLst>
                    <a:rect l="0" t="0" r="r" b="b"/>
                    <a:pathLst>
                      <a:path w="68" h="66">
                        <a:moveTo>
                          <a:pt x="1" y="42"/>
                        </a:moveTo>
                        <a:lnTo>
                          <a:pt x="37" y="60"/>
                        </a:lnTo>
                        <a:lnTo>
                          <a:pt x="68" y="38"/>
                        </a:lnTo>
                        <a:lnTo>
                          <a:pt x="41" y="0"/>
                        </a:lnTo>
                        <a:lnTo>
                          <a:pt x="10" y="23"/>
                        </a:lnTo>
                        <a:lnTo>
                          <a:pt x="1" y="42"/>
                        </a:lnTo>
                        <a:lnTo>
                          <a:pt x="10" y="23"/>
                        </a:lnTo>
                        <a:lnTo>
                          <a:pt x="6" y="27"/>
                        </a:lnTo>
                        <a:lnTo>
                          <a:pt x="3" y="31"/>
                        </a:lnTo>
                        <a:lnTo>
                          <a:pt x="1" y="35"/>
                        </a:lnTo>
                        <a:lnTo>
                          <a:pt x="0" y="39"/>
                        </a:lnTo>
                        <a:lnTo>
                          <a:pt x="0" y="44"/>
                        </a:lnTo>
                        <a:lnTo>
                          <a:pt x="1" y="48"/>
                        </a:lnTo>
                        <a:lnTo>
                          <a:pt x="3" y="52"/>
                        </a:lnTo>
                        <a:lnTo>
                          <a:pt x="5" y="55"/>
                        </a:lnTo>
                        <a:lnTo>
                          <a:pt x="7" y="58"/>
                        </a:lnTo>
                        <a:lnTo>
                          <a:pt x="12" y="62"/>
                        </a:lnTo>
                        <a:lnTo>
                          <a:pt x="15" y="64"/>
                        </a:lnTo>
                        <a:lnTo>
                          <a:pt x="19" y="65"/>
                        </a:lnTo>
                        <a:lnTo>
                          <a:pt x="23" y="66"/>
                        </a:lnTo>
                        <a:lnTo>
                          <a:pt x="27" y="65"/>
                        </a:lnTo>
                        <a:lnTo>
                          <a:pt x="33" y="64"/>
                        </a:lnTo>
                        <a:lnTo>
                          <a:pt x="37" y="60"/>
                        </a:lnTo>
                        <a:lnTo>
                          <a:pt x="1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5" name="Rectangle 7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6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6" name="Rectangle 7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015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7" name="Rectangle 7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5144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8" name="Rectangle 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79" y="1496"/>
                    <a:ext cx="14" cy="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69" name="Freeform 717"/>
                  <p:cNvSpPr>
                    <a:spLocks noChangeAspect="1"/>
                  </p:cNvSpPr>
                  <p:nvPr/>
                </p:nvSpPr>
                <p:spPr bwMode="auto">
                  <a:xfrm>
                    <a:off x="2112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46" y="24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24"/>
                      </a:cxn>
                      <a:cxn ang="0">
                        <a:pos x="46" y="18"/>
                      </a:cxn>
                      <a:cxn ang="0">
                        <a:pos x="44" y="14"/>
                      </a:cxn>
                      <a:cxn ang="0">
                        <a:pos x="42" y="10"/>
                      </a:cxn>
                      <a:cxn ang="0">
                        <a:pos x="39" y="7"/>
                      </a:cxn>
                      <a:cxn ang="0">
                        <a:pos x="36" y="4"/>
                      </a:cxn>
                      <a:cxn ang="0">
                        <a:pos x="31" y="3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3"/>
                      </a:cxn>
                      <a:cxn ang="0">
                        <a:pos x="10" y="4"/>
                      </a:cxn>
                      <a:cxn ang="0">
                        <a:pos x="7" y="7"/>
                      </a:cxn>
                      <a:cxn ang="0">
                        <a:pos x="4" y="10"/>
                      </a:cxn>
                      <a:cxn ang="0">
                        <a:pos x="2" y="14"/>
                      </a:cxn>
                      <a:cxn ang="0">
                        <a:pos x="1" y="18"/>
                      </a:cxn>
                      <a:cxn ang="0">
                        <a:pos x="0" y="24"/>
                      </a:cxn>
                      <a:cxn ang="0">
                        <a:pos x="46" y="24"/>
                      </a:cxn>
                    </a:cxnLst>
                    <a:rect l="0" t="0" r="r" b="b"/>
                    <a:pathLst>
                      <a:path w="46" h="315">
                        <a:moveTo>
                          <a:pt x="46" y="24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18"/>
                        </a:lnTo>
                        <a:lnTo>
                          <a:pt x="44" y="14"/>
                        </a:lnTo>
                        <a:lnTo>
                          <a:pt x="42" y="10"/>
                        </a:lnTo>
                        <a:lnTo>
                          <a:pt x="39" y="7"/>
                        </a:lnTo>
                        <a:lnTo>
                          <a:pt x="36" y="4"/>
                        </a:lnTo>
                        <a:lnTo>
                          <a:pt x="31" y="3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3"/>
                        </a:lnTo>
                        <a:lnTo>
                          <a:pt x="10" y="4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2" y="14"/>
                        </a:lnTo>
                        <a:lnTo>
                          <a:pt x="1" y="18"/>
                        </a:lnTo>
                        <a:lnTo>
                          <a:pt x="0" y="24"/>
                        </a:lnTo>
                        <a:lnTo>
                          <a:pt x="4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2091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7" y="41"/>
                      </a:cxn>
                      <a:cxn ang="0">
                        <a:pos x="18" y="51"/>
                      </a:cxn>
                      <a:cxn ang="0">
                        <a:pos x="27" y="60"/>
                      </a:cxn>
                      <a:cxn ang="0">
                        <a:pos x="35" y="70"/>
                      </a:cxn>
                      <a:cxn ang="0">
                        <a:pos x="42" y="79"/>
                      </a:cxn>
                      <a:cxn ang="0">
                        <a:pos x="48" y="89"/>
                      </a:cxn>
                      <a:cxn ang="0">
                        <a:pos x="54" y="97"/>
                      </a:cxn>
                      <a:cxn ang="0">
                        <a:pos x="59" y="106"/>
                      </a:cxn>
                      <a:cxn ang="0">
                        <a:pos x="62" y="116"/>
                      </a:cxn>
                      <a:cxn ang="0">
                        <a:pos x="65" y="124"/>
                      </a:cxn>
                      <a:cxn ang="0">
                        <a:pos x="68" y="134"/>
                      </a:cxn>
                      <a:cxn ang="0">
                        <a:pos x="70" y="143"/>
                      </a:cxn>
                      <a:cxn ang="0">
                        <a:pos x="73" y="152"/>
                      </a:cxn>
                      <a:cxn ang="0">
                        <a:pos x="75" y="172"/>
                      </a:cxn>
                      <a:cxn ang="0">
                        <a:pos x="76" y="191"/>
                      </a:cxn>
                      <a:cxn ang="0">
                        <a:pos x="122" y="190"/>
                      </a:cxn>
                      <a:cxn ang="0">
                        <a:pos x="121" y="167"/>
                      </a:cxn>
                      <a:cxn ang="0">
                        <a:pos x="118" y="145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09" y="110"/>
                      </a:cxn>
                      <a:cxn ang="0">
                        <a:pos x="105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7" y="63"/>
                      </a:cxn>
                      <a:cxn ang="0">
                        <a:pos x="80" y="52"/>
                      </a:cxn>
                      <a:cxn ang="0">
                        <a:pos x="71" y="40"/>
                      </a:cxn>
                      <a:cxn ang="0">
                        <a:pos x="61" y="30"/>
                      </a:cxn>
                      <a:cxn ang="0">
                        <a:pos x="50" y="18"/>
                      </a:cxn>
                      <a:cxn ang="0">
                        <a:pos x="39" y="6"/>
                      </a:cxn>
                      <a:cxn ang="0">
                        <a:pos x="7" y="7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29" y="1"/>
                      </a:cxn>
                      <a:cxn ang="0">
                        <a:pos x="25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6" y="9"/>
                      </a:cxn>
                      <a:cxn ang="0">
                        <a:pos x="3" y="12"/>
                      </a:cxn>
                      <a:cxn ang="0">
                        <a:pos x="1" y="16"/>
                      </a:cxn>
                      <a:cxn ang="0">
                        <a:pos x="0" y="20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2" y="33"/>
                      </a:cxn>
                      <a:cxn ang="0">
                        <a:pos x="4" y="37"/>
                      </a:cxn>
                      <a:cxn ang="0">
                        <a:pos x="7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2" h="191">
                        <a:moveTo>
                          <a:pt x="40" y="40"/>
                        </a:moveTo>
                        <a:lnTo>
                          <a:pt x="7" y="41"/>
                        </a:lnTo>
                        <a:lnTo>
                          <a:pt x="18" y="51"/>
                        </a:lnTo>
                        <a:lnTo>
                          <a:pt x="27" y="60"/>
                        </a:lnTo>
                        <a:lnTo>
                          <a:pt x="35" y="70"/>
                        </a:lnTo>
                        <a:lnTo>
                          <a:pt x="42" y="79"/>
                        </a:lnTo>
                        <a:lnTo>
                          <a:pt x="48" y="89"/>
                        </a:lnTo>
                        <a:lnTo>
                          <a:pt x="54" y="97"/>
                        </a:lnTo>
                        <a:lnTo>
                          <a:pt x="59" y="106"/>
                        </a:lnTo>
                        <a:lnTo>
                          <a:pt x="62" y="116"/>
                        </a:lnTo>
                        <a:lnTo>
                          <a:pt x="65" y="124"/>
                        </a:lnTo>
                        <a:lnTo>
                          <a:pt x="68" y="134"/>
                        </a:lnTo>
                        <a:lnTo>
                          <a:pt x="70" y="143"/>
                        </a:lnTo>
                        <a:lnTo>
                          <a:pt x="73" y="152"/>
                        </a:lnTo>
                        <a:lnTo>
                          <a:pt x="75" y="172"/>
                        </a:lnTo>
                        <a:lnTo>
                          <a:pt x="76" y="191"/>
                        </a:lnTo>
                        <a:lnTo>
                          <a:pt x="122" y="190"/>
                        </a:lnTo>
                        <a:lnTo>
                          <a:pt x="121" y="167"/>
                        </a:lnTo>
                        <a:lnTo>
                          <a:pt x="118" y="145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09" y="110"/>
                        </a:lnTo>
                        <a:lnTo>
                          <a:pt x="105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7" y="63"/>
                        </a:lnTo>
                        <a:lnTo>
                          <a:pt x="80" y="52"/>
                        </a:lnTo>
                        <a:lnTo>
                          <a:pt x="71" y="40"/>
                        </a:lnTo>
                        <a:lnTo>
                          <a:pt x="61" y="30"/>
                        </a:lnTo>
                        <a:lnTo>
                          <a:pt x="50" y="18"/>
                        </a:lnTo>
                        <a:lnTo>
                          <a:pt x="39" y="6"/>
                        </a:lnTo>
                        <a:lnTo>
                          <a:pt x="7" y="7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29" y="1"/>
                        </a:lnTo>
                        <a:lnTo>
                          <a:pt x="25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6" y="9"/>
                        </a:lnTo>
                        <a:lnTo>
                          <a:pt x="3" y="12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2" y="33"/>
                        </a:lnTo>
                        <a:lnTo>
                          <a:pt x="4" y="37"/>
                        </a:lnTo>
                        <a:lnTo>
                          <a:pt x="7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1" name="Freeform 719"/>
                  <p:cNvSpPr>
                    <a:spLocks noChangeAspect="1"/>
                  </p:cNvSpPr>
                  <p:nvPr/>
                </p:nvSpPr>
                <p:spPr bwMode="auto">
                  <a:xfrm>
                    <a:off x="2069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47" y="183"/>
                      </a:cxn>
                      <a:cxn ang="0">
                        <a:pos x="47" y="183"/>
                      </a:cxn>
                      <a:cxn ang="0">
                        <a:pos x="47" y="165"/>
                      </a:cxn>
                      <a:cxn ang="0">
                        <a:pos x="51" y="145"/>
                      </a:cxn>
                      <a:cxn ang="0">
                        <a:pos x="53" y="136"/>
                      </a:cxn>
                      <a:cxn ang="0">
                        <a:pos x="55" y="128"/>
                      </a:cxn>
                      <a:cxn ang="0">
                        <a:pos x="58" y="118"/>
                      </a:cxn>
                      <a:cxn ang="0">
                        <a:pos x="61" y="109"/>
                      </a:cxn>
                      <a:cxn ang="0">
                        <a:pos x="65" y="99"/>
                      </a:cxn>
                      <a:cxn ang="0">
                        <a:pos x="71" y="90"/>
                      </a:cxn>
                      <a:cxn ang="0">
                        <a:pos x="76" y="82"/>
                      </a:cxn>
                      <a:cxn ang="0">
                        <a:pos x="82" y="72"/>
                      </a:cxn>
                      <a:cxn ang="0">
                        <a:pos x="90" y="63"/>
                      </a:cxn>
                      <a:cxn ang="0">
                        <a:pos x="97" y="53"/>
                      </a:cxn>
                      <a:cxn ang="0">
                        <a:pos x="105" y="43"/>
                      </a:cxn>
                      <a:cxn ang="0">
                        <a:pos x="115" y="33"/>
                      </a:cxn>
                      <a:cxn ang="0">
                        <a:pos x="82" y="0"/>
                      </a:cxn>
                      <a:cxn ang="0">
                        <a:pos x="71" y="12"/>
                      </a:cxn>
                      <a:cxn ang="0">
                        <a:pos x="61" y="23"/>
                      </a:cxn>
                      <a:cxn ang="0">
                        <a:pos x="53" y="34"/>
                      </a:cxn>
                      <a:cxn ang="0">
                        <a:pos x="44" y="46"/>
                      </a:cxn>
                      <a:cxn ang="0">
                        <a:pos x="37" y="56"/>
                      </a:cxn>
                      <a:cxn ang="0">
                        <a:pos x="30" y="68"/>
                      </a:cxn>
                      <a:cxn ang="0">
                        <a:pos x="24" y="79"/>
                      </a:cxn>
                      <a:cxn ang="0">
                        <a:pos x="19" y="91"/>
                      </a:cxn>
                      <a:cxn ang="0">
                        <a:pos x="15" y="103"/>
                      </a:cxn>
                      <a:cxn ang="0">
                        <a:pos x="11" y="114"/>
                      </a:cxn>
                      <a:cxn ang="0">
                        <a:pos x="7" y="126"/>
                      </a:cxn>
                      <a:cxn ang="0">
                        <a:pos x="4" y="137"/>
                      </a:cxn>
                      <a:cxn ang="0">
                        <a:pos x="2" y="160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0" y="183"/>
                      </a:cxn>
                      <a:cxn ang="0">
                        <a:pos x="1" y="188"/>
                      </a:cxn>
                      <a:cxn ang="0">
                        <a:pos x="2" y="193"/>
                      </a:cxn>
                      <a:cxn ang="0">
                        <a:pos x="5" y="197"/>
                      </a:cxn>
                      <a:cxn ang="0">
                        <a:pos x="7" y="201"/>
                      </a:cxn>
                      <a:cxn ang="0">
                        <a:pos x="12" y="203"/>
                      </a:cxn>
                      <a:cxn ang="0">
                        <a:pos x="15" y="205"/>
                      </a:cxn>
                      <a:cxn ang="0">
                        <a:pos x="19" y="206"/>
                      </a:cxn>
                      <a:cxn ang="0">
                        <a:pos x="24" y="206"/>
                      </a:cxn>
                      <a:cxn ang="0">
                        <a:pos x="29" y="206"/>
                      </a:cxn>
                      <a:cxn ang="0">
                        <a:pos x="33" y="205"/>
                      </a:cxn>
                      <a:cxn ang="0">
                        <a:pos x="36" y="203"/>
                      </a:cxn>
                      <a:cxn ang="0">
                        <a:pos x="40" y="201"/>
                      </a:cxn>
                      <a:cxn ang="0">
                        <a:pos x="43" y="197"/>
                      </a:cxn>
                      <a:cxn ang="0">
                        <a:pos x="45" y="193"/>
                      </a:cxn>
                      <a:cxn ang="0">
                        <a:pos x="46" y="188"/>
                      </a:cxn>
                      <a:cxn ang="0">
                        <a:pos x="47" y="183"/>
                      </a:cxn>
                    </a:cxnLst>
                    <a:rect l="0" t="0" r="r" b="b"/>
                    <a:pathLst>
                      <a:path w="115" h="206">
                        <a:moveTo>
                          <a:pt x="47" y="183"/>
                        </a:moveTo>
                        <a:lnTo>
                          <a:pt x="47" y="183"/>
                        </a:lnTo>
                        <a:lnTo>
                          <a:pt x="47" y="165"/>
                        </a:lnTo>
                        <a:lnTo>
                          <a:pt x="51" y="145"/>
                        </a:lnTo>
                        <a:lnTo>
                          <a:pt x="53" y="136"/>
                        </a:lnTo>
                        <a:lnTo>
                          <a:pt x="55" y="128"/>
                        </a:lnTo>
                        <a:lnTo>
                          <a:pt x="58" y="118"/>
                        </a:lnTo>
                        <a:lnTo>
                          <a:pt x="61" y="109"/>
                        </a:lnTo>
                        <a:lnTo>
                          <a:pt x="65" y="99"/>
                        </a:lnTo>
                        <a:lnTo>
                          <a:pt x="71" y="90"/>
                        </a:lnTo>
                        <a:lnTo>
                          <a:pt x="76" y="82"/>
                        </a:lnTo>
                        <a:lnTo>
                          <a:pt x="82" y="72"/>
                        </a:lnTo>
                        <a:lnTo>
                          <a:pt x="90" y="63"/>
                        </a:lnTo>
                        <a:lnTo>
                          <a:pt x="97" y="53"/>
                        </a:lnTo>
                        <a:lnTo>
                          <a:pt x="105" y="43"/>
                        </a:lnTo>
                        <a:lnTo>
                          <a:pt x="115" y="33"/>
                        </a:lnTo>
                        <a:lnTo>
                          <a:pt x="82" y="0"/>
                        </a:lnTo>
                        <a:lnTo>
                          <a:pt x="71" y="12"/>
                        </a:lnTo>
                        <a:lnTo>
                          <a:pt x="61" y="23"/>
                        </a:lnTo>
                        <a:lnTo>
                          <a:pt x="53" y="34"/>
                        </a:lnTo>
                        <a:lnTo>
                          <a:pt x="44" y="46"/>
                        </a:lnTo>
                        <a:lnTo>
                          <a:pt x="37" y="56"/>
                        </a:lnTo>
                        <a:lnTo>
                          <a:pt x="30" y="68"/>
                        </a:lnTo>
                        <a:lnTo>
                          <a:pt x="24" y="79"/>
                        </a:lnTo>
                        <a:lnTo>
                          <a:pt x="19" y="91"/>
                        </a:lnTo>
                        <a:lnTo>
                          <a:pt x="15" y="103"/>
                        </a:lnTo>
                        <a:lnTo>
                          <a:pt x="11" y="114"/>
                        </a:lnTo>
                        <a:lnTo>
                          <a:pt x="7" y="126"/>
                        </a:lnTo>
                        <a:lnTo>
                          <a:pt x="4" y="137"/>
                        </a:lnTo>
                        <a:lnTo>
                          <a:pt x="2" y="160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0" y="183"/>
                        </a:lnTo>
                        <a:lnTo>
                          <a:pt x="1" y="188"/>
                        </a:lnTo>
                        <a:lnTo>
                          <a:pt x="2" y="193"/>
                        </a:lnTo>
                        <a:lnTo>
                          <a:pt x="5" y="197"/>
                        </a:lnTo>
                        <a:lnTo>
                          <a:pt x="7" y="201"/>
                        </a:lnTo>
                        <a:lnTo>
                          <a:pt x="12" y="203"/>
                        </a:lnTo>
                        <a:lnTo>
                          <a:pt x="15" y="205"/>
                        </a:lnTo>
                        <a:lnTo>
                          <a:pt x="19" y="206"/>
                        </a:lnTo>
                        <a:lnTo>
                          <a:pt x="24" y="206"/>
                        </a:lnTo>
                        <a:lnTo>
                          <a:pt x="29" y="206"/>
                        </a:lnTo>
                        <a:lnTo>
                          <a:pt x="33" y="205"/>
                        </a:lnTo>
                        <a:lnTo>
                          <a:pt x="36" y="203"/>
                        </a:lnTo>
                        <a:lnTo>
                          <a:pt x="40" y="201"/>
                        </a:lnTo>
                        <a:lnTo>
                          <a:pt x="43" y="197"/>
                        </a:lnTo>
                        <a:lnTo>
                          <a:pt x="45" y="193"/>
                        </a:lnTo>
                        <a:lnTo>
                          <a:pt x="46" y="188"/>
                        </a:lnTo>
                        <a:lnTo>
                          <a:pt x="47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2" name="Freeform 720"/>
                  <p:cNvSpPr>
                    <a:spLocks noChangeAspect="1"/>
                  </p:cNvSpPr>
                  <p:nvPr/>
                </p:nvSpPr>
                <p:spPr bwMode="auto">
                  <a:xfrm>
                    <a:off x="2069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29" y="314"/>
                      </a:cxn>
                      <a:cxn ang="0">
                        <a:pos x="47" y="291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29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5" y="306"/>
                      </a:cxn>
                      <a:cxn ang="0">
                        <a:pos x="7" y="309"/>
                      </a:cxn>
                      <a:cxn ang="0">
                        <a:pos x="12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4" y="315"/>
                      </a:cxn>
                      <a:cxn ang="0">
                        <a:pos x="29" y="314"/>
                      </a:cxn>
                      <a:cxn ang="0">
                        <a:pos x="33" y="313"/>
                      </a:cxn>
                      <a:cxn ang="0">
                        <a:pos x="36" y="311"/>
                      </a:cxn>
                      <a:cxn ang="0">
                        <a:pos x="40" y="309"/>
                      </a:cxn>
                      <a:cxn ang="0">
                        <a:pos x="43" y="306"/>
                      </a:cxn>
                      <a:cxn ang="0">
                        <a:pos x="45" y="302"/>
                      </a:cxn>
                      <a:cxn ang="0">
                        <a:pos x="46" y="298"/>
                      </a:cxn>
                      <a:cxn ang="0">
                        <a:pos x="47" y="291"/>
                      </a:cxn>
                      <a:cxn ang="0">
                        <a:pos x="29" y="314"/>
                      </a:cxn>
                    </a:cxnLst>
                    <a:rect l="0" t="0" r="r" b="b"/>
                    <a:pathLst>
                      <a:path w="47" h="315">
                        <a:moveTo>
                          <a:pt x="29" y="314"/>
                        </a:moveTo>
                        <a:lnTo>
                          <a:pt x="47" y="291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29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5" y="306"/>
                        </a:lnTo>
                        <a:lnTo>
                          <a:pt x="7" y="309"/>
                        </a:lnTo>
                        <a:lnTo>
                          <a:pt x="12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4" y="315"/>
                        </a:lnTo>
                        <a:lnTo>
                          <a:pt x="29" y="314"/>
                        </a:lnTo>
                        <a:lnTo>
                          <a:pt x="33" y="313"/>
                        </a:lnTo>
                        <a:lnTo>
                          <a:pt x="36" y="311"/>
                        </a:lnTo>
                        <a:lnTo>
                          <a:pt x="40" y="309"/>
                        </a:lnTo>
                        <a:lnTo>
                          <a:pt x="43" y="306"/>
                        </a:lnTo>
                        <a:lnTo>
                          <a:pt x="45" y="302"/>
                        </a:lnTo>
                        <a:lnTo>
                          <a:pt x="46" y="298"/>
                        </a:lnTo>
                        <a:lnTo>
                          <a:pt x="47" y="291"/>
                        </a:lnTo>
                        <a:lnTo>
                          <a:pt x="29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3" name="Freeform 721"/>
                  <p:cNvSpPr>
                    <a:spLocks noChangeAspect="1"/>
                  </p:cNvSpPr>
                  <p:nvPr/>
                </p:nvSpPr>
                <p:spPr bwMode="auto">
                  <a:xfrm>
                    <a:off x="2041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3"/>
                      </a:cxn>
                      <a:cxn ang="0">
                        <a:pos x="27" y="66"/>
                      </a:cxn>
                      <a:cxn ang="0">
                        <a:pos x="119" y="45"/>
                      </a:cxn>
                      <a:cxn ang="0">
                        <a:pos x="109" y="0"/>
                      </a:cxn>
                      <a:cxn ang="0">
                        <a:pos x="17" y="21"/>
                      </a:cxn>
                      <a:cxn ang="0">
                        <a:pos x="0" y="43"/>
                      </a:cxn>
                      <a:cxn ang="0">
                        <a:pos x="17" y="21"/>
                      </a:cxn>
                      <a:cxn ang="0">
                        <a:pos x="12" y="22"/>
                      </a:cxn>
                      <a:cxn ang="0">
                        <a:pos x="8" y="25"/>
                      </a:cxn>
                      <a:cxn ang="0">
                        <a:pos x="5" y="29"/>
                      </a:cxn>
                      <a:cxn ang="0">
                        <a:pos x="2" y="32"/>
                      </a:cxn>
                      <a:cxn ang="0">
                        <a:pos x="1" y="36"/>
                      </a:cxn>
                      <a:cxn ang="0">
                        <a:pos x="0" y="40"/>
                      </a:cxn>
                      <a:cxn ang="0">
                        <a:pos x="0" y="44"/>
                      </a:cxn>
                      <a:cxn ang="0">
                        <a:pos x="0" y="49"/>
                      </a:cxn>
                      <a:cxn ang="0">
                        <a:pos x="1" y="53"/>
                      </a:cxn>
                      <a:cxn ang="0">
                        <a:pos x="3" y="57"/>
                      </a:cxn>
                      <a:cxn ang="0">
                        <a:pos x="6" y="60"/>
                      </a:cxn>
                      <a:cxn ang="0">
                        <a:pos x="9" y="63"/>
                      </a:cxn>
                      <a:cxn ang="0">
                        <a:pos x="12" y="65"/>
                      </a:cxn>
                      <a:cxn ang="0">
                        <a:pos x="17" y="66"/>
                      </a:cxn>
                      <a:cxn ang="0">
                        <a:pos x="22" y="66"/>
                      </a:cxn>
                      <a:cxn ang="0">
                        <a:pos x="27" y="66"/>
                      </a:cxn>
                      <a:cxn ang="0">
                        <a:pos x="0" y="43"/>
                      </a:cxn>
                    </a:cxnLst>
                    <a:rect l="0" t="0" r="r" b="b"/>
                    <a:pathLst>
                      <a:path w="119" h="66">
                        <a:moveTo>
                          <a:pt x="0" y="43"/>
                        </a:moveTo>
                        <a:lnTo>
                          <a:pt x="27" y="66"/>
                        </a:lnTo>
                        <a:lnTo>
                          <a:pt x="119" y="45"/>
                        </a:lnTo>
                        <a:lnTo>
                          <a:pt x="109" y="0"/>
                        </a:lnTo>
                        <a:lnTo>
                          <a:pt x="17" y="21"/>
                        </a:lnTo>
                        <a:lnTo>
                          <a:pt x="0" y="43"/>
                        </a:lnTo>
                        <a:lnTo>
                          <a:pt x="17" y="21"/>
                        </a:lnTo>
                        <a:lnTo>
                          <a:pt x="12" y="22"/>
                        </a:lnTo>
                        <a:lnTo>
                          <a:pt x="8" y="25"/>
                        </a:lnTo>
                        <a:lnTo>
                          <a:pt x="5" y="29"/>
                        </a:lnTo>
                        <a:lnTo>
                          <a:pt x="2" y="32"/>
                        </a:lnTo>
                        <a:lnTo>
                          <a:pt x="1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9"/>
                        </a:lnTo>
                        <a:lnTo>
                          <a:pt x="1" y="53"/>
                        </a:lnTo>
                        <a:lnTo>
                          <a:pt x="3" y="57"/>
                        </a:lnTo>
                        <a:lnTo>
                          <a:pt x="6" y="60"/>
                        </a:lnTo>
                        <a:lnTo>
                          <a:pt x="9" y="63"/>
                        </a:lnTo>
                        <a:lnTo>
                          <a:pt x="12" y="65"/>
                        </a:lnTo>
                        <a:lnTo>
                          <a:pt x="17" y="66"/>
                        </a:lnTo>
                        <a:lnTo>
                          <a:pt x="22" y="66"/>
                        </a:lnTo>
                        <a:lnTo>
                          <a:pt x="27" y="66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4" name="Freeform 722"/>
                  <p:cNvSpPr>
                    <a:spLocks noChangeAspect="1"/>
                  </p:cNvSpPr>
                  <p:nvPr/>
                </p:nvSpPr>
                <p:spPr bwMode="auto">
                  <a:xfrm>
                    <a:off x="2041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0" y="94"/>
                      </a:cxn>
                      <a:cxn ang="0">
                        <a:pos x="1" y="99"/>
                      </a:cxn>
                      <a:cxn ang="0">
                        <a:pos x="4" y="102"/>
                      </a:cxn>
                      <a:cxn ang="0">
                        <a:pos x="6" y="106"/>
                      </a:cxn>
                      <a:cxn ang="0">
                        <a:pos x="10" y="109"/>
                      </a:cxn>
                      <a:cxn ang="0">
                        <a:pos x="13" y="111"/>
                      </a:cxn>
                      <a:cxn ang="0">
                        <a:pos x="17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4" y="109"/>
                      </a:cxn>
                      <a:cxn ang="0">
                        <a:pos x="38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5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0" y="94"/>
                        </a:lnTo>
                        <a:lnTo>
                          <a:pt x="1" y="99"/>
                        </a:lnTo>
                        <a:lnTo>
                          <a:pt x="4" y="102"/>
                        </a:lnTo>
                        <a:lnTo>
                          <a:pt x="6" y="106"/>
                        </a:lnTo>
                        <a:lnTo>
                          <a:pt x="10" y="109"/>
                        </a:lnTo>
                        <a:lnTo>
                          <a:pt x="13" y="111"/>
                        </a:lnTo>
                        <a:lnTo>
                          <a:pt x="17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4" y="109"/>
                        </a:lnTo>
                        <a:lnTo>
                          <a:pt x="38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5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2048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89" y="44"/>
                      </a:cxn>
                      <a:cxn ang="0">
                        <a:pos x="92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2" y="4"/>
                      </a:cxn>
                      <a:cxn ang="0">
                        <a:pos x="89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89" y="44"/>
                        </a:lnTo>
                        <a:lnTo>
                          <a:pt x="92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2" y="4"/>
                        </a:lnTo>
                        <a:lnTo>
                          <a:pt x="89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6" name="Freeform 724"/>
                  <p:cNvSpPr>
                    <a:spLocks noChangeAspect="1"/>
                  </p:cNvSpPr>
                  <p:nvPr/>
                </p:nvSpPr>
                <p:spPr bwMode="auto">
                  <a:xfrm>
                    <a:off x="2062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1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8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8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6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1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8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8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6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9"/>
                      </a:cxn>
                      <a:cxn ang="0">
                        <a:pos x="1" y="33"/>
                      </a:cxn>
                      <a:cxn ang="0">
                        <a:pos x="3" y="36"/>
                      </a:cxn>
                      <a:cxn ang="0">
                        <a:pos x="5" y="40"/>
                      </a:cxn>
                      <a:cxn ang="0">
                        <a:pos x="8" y="43"/>
                      </a:cxn>
                      <a:cxn ang="0">
                        <a:pos x="13" y="46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9"/>
                        </a:lnTo>
                        <a:lnTo>
                          <a:pt x="1" y="33"/>
                        </a:lnTo>
                        <a:lnTo>
                          <a:pt x="3" y="36"/>
                        </a:lnTo>
                        <a:lnTo>
                          <a:pt x="5" y="40"/>
                        </a:lnTo>
                        <a:lnTo>
                          <a:pt x="8" y="43"/>
                        </a:lnTo>
                        <a:lnTo>
                          <a:pt x="13" y="46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8" name="Freeform 726"/>
                  <p:cNvSpPr>
                    <a:spLocks noChangeAspect="1"/>
                  </p:cNvSpPr>
                  <p:nvPr/>
                </p:nvSpPr>
                <p:spPr bwMode="auto">
                  <a:xfrm>
                    <a:off x="2055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6" y="19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4" y="211"/>
                      </a:cxn>
                      <a:cxn ang="0">
                        <a:pos x="7" y="214"/>
                      </a:cxn>
                      <a:cxn ang="0">
                        <a:pos x="10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7" y="220"/>
                      </a:cxn>
                      <a:cxn ang="0">
                        <a:pos x="31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4" y="207"/>
                      </a:cxn>
                      <a:cxn ang="0">
                        <a:pos x="45" y="203"/>
                      </a:cxn>
                      <a:cxn ang="0">
                        <a:pos x="46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6" h="221">
                        <a:moveTo>
                          <a:pt x="23" y="221"/>
                        </a:moveTo>
                        <a:lnTo>
                          <a:pt x="46" y="19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4" y="211"/>
                        </a:lnTo>
                        <a:lnTo>
                          <a:pt x="7" y="214"/>
                        </a:lnTo>
                        <a:lnTo>
                          <a:pt x="10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7" y="220"/>
                        </a:lnTo>
                        <a:lnTo>
                          <a:pt x="31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4" y="207"/>
                        </a:lnTo>
                        <a:lnTo>
                          <a:pt x="45" y="203"/>
                        </a:lnTo>
                        <a:lnTo>
                          <a:pt x="46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79" name="Freeform 727"/>
                  <p:cNvSpPr>
                    <a:spLocks noChangeAspect="1"/>
                  </p:cNvSpPr>
                  <p:nvPr/>
                </p:nvSpPr>
                <p:spPr bwMode="auto">
                  <a:xfrm>
                    <a:off x="2062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44" y="24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8"/>
                      </a:cxn>
                      <a:cxn ang="0">
                        <a:pos x="21" y="48"/>
                      </a:cxn>
                      <a:cxn ang="0">
                        <a:pos x="44" y="24"/>
                      </a:cxn>
                      <a:cxn ang="0">
                        <a:pos x="21" y="48"/>
                      </a:cxn>
                      <a:cxn ang="0">
                        <a:pos x="26" y="47"/>
                      </a:cxn>
                      <a:cxn ang="0">
                        <a:pos x="31" y="46"/>
                      </a:cxn>
                      <a:cxn ang="0">
                        <a:pos x="35" y="42"/>
                      </a:cxn>
                      <a:cxn ang="0">
                        <a:pos x="38" y="40"/>
                      </a:cxn>
                      <a:cxn ang="0">
                        <a:pos x="41" y="36"/>
                      </a:cxn>
                      <a:cxn ang="0">
                        <a:pos x="42" y="33"/>
                      </a:cxn>
                      <a:cxn ang="0">
                        <a:pos x="43" y="29"/>
                      </a:cxn>
                      <a:cxn ang="0">
                        <a:pos x="44" y="24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2"/>
                      </a:cxn>
                      <a:cxn ang="0">
                        <a:pos x="38" y="8"/>
                      </a:cxn>
                      <a:cxn ang="0">
                        <a:pos x="35" y="5"/>
                      </a:cxn>
                      <a:cxn ang="0">
                        <a:pos x="31" y="2"/>
                      </a:cxn>
                      <a:cxn ang="0">
                        <a:pos x="26" y="1"/>
                      </a:cxn>
                      <a:cxn ang="0">
                        <a:pos x="21" y="0"/>
                      </a:cxn>
                      <a:cxn ang="0">
                        <a:pos x="44" y="24"/>
                      </a:cxn>
                    </a:cxnLst>
                    <a:rect l="0" t="0" r="r" b="b"/>
                    <a:pathLst>
                      <a:path w="44" h="48">
                        <a:moveTo>
                          <a:pt x="44" y="24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21" y="48"/>
                        </a:lnTo>
                        <a:lnTo>
                          <a:pt x="44" y="24"/>
                        </a:lnTo>
                        <a:lnTo>
                          <a:pt x="21" y="48"/>
                        </a:lnTo>
                        <a:lnTo>
                          <a:pt x="26" y="47"/>
                        </a:lnTo>
                        <a:lnTo>
                          <a:pt x="31" y="46"/>
                        </a:lnTo>
                        <a:lnTo>
                          <a:pt x="35" y="42"/>
                        </a:lnTo>
                        <a:lnTo>
                          <a:pt x="38" y="40"/>
                        </a:lnTo>
                        <a:lnTo>
                          <a:pt x="41" y="36"/>
                        </a:lnTo>
                        <a:lnTo>
                          <a:pt x="42" y="33"/>
                        </a:lnTo>
                        <a:lnTo>
                          <a:pt x="43" y="29"/>
                        </a:lnTo>
                        <a:lnTo>
                          <a:pt x="44" y="24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2"/>
                        </a:lnTo>
                        <a:lnTo>
                          <a:pt x="38" y="8"/>
                        </a:lnTo>
                        <a:lnTo>
                          <a:pt x="35" y="5"/>
                        </a:lnTo>
                        <a:lnTo>
                          <a:pt x="31" y="2"/>
                        </a:lnTo>
                        <a:lnTo>
                          <a:pt x="26" y="1"/>
                        </a:lnTo>
                        <a:lnTo>
                          <a:pt x="21" y="0"/>
                        </a:lnTo>
                        <a:lnTo>
                          <a:pt x="44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0" name="Freeform 728"/>
                  <p:cNvSpPr>
                    <a:spLocks noChangeAspect="1"/>
                  </p:cNvSpPr>
                  <p:nvPr/>
                </p:nvSpPr>
                <p:spPr bwMode="auto">
                  <a:xfrm>
                    <a:off x="2055" y="1926"/>
                    <a:ext cx="21" cy="136"/>
                  </a:xfrm>
                  <a:custGeom>
                    <a:avLst/>
                    <a:gdLst/>
                    <a:ahLst/>
                    <a:cxnLst>
                      <a:cxn ang="0">
                        <a:pos x="41" y="431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1" y="431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1" y="428"/>
                      </a:cxn>
                      <a:cxn ang="0">
                        <a:pos x="4" y="432"/>
                      </a:cxn>
                      <a:cxn ang="0">
                        <a:pos x="6" y="435"/>
                      </a:cxn>
                      <a:cxn ang="0">
                        <a:pos x="10" y="438"/>
                      </a:cxn>
                      <a:cxn ang="0">
                        <a:pos x="14" y="440"/>
                      </a:cxn>
                      <a:cxn ang="0">
                        <a:pos x="18" y="441"/>
                      </a:cxn>
                      <a:cxn ang="0">
                        <a:pos x="23" y="442"/>
                      </a:cxn>
                      <a:cxn ang="0">
                        <a:pos x="27" y="441"/>
                      </a:cxn>
                      <a:cxn ang="0">
                        <a:pos x="32" y="440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1" y="431"/>
                      </a:cxn>
                    </a:cxnLst>
                    <a:rect l="0" t="0" r="r" b="b"/>
                    <a:pathLst>
                      <a:path w="46" h="442">
                        <a:moveTo>
                          <a:pt x="41" y="431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1" y="431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1" y="428"/>
                        </a:lnTo>
                        <a:lnTo>
                          <a:pt x="4" y="432"/>
                        </a:lnTo>
                        <a:lnTo>
                          <a:pt x="6" y="435"/>
                        </a:lnTo>
                        <a:lnTo>
                          <a:pt x="10" y="438"/>
                        </a:lnTo>
                        <a:lnTo>
                          <a:pt x="14" y="440"/>
                        </a:lnTo>
                        <a:lnTo>
                          <a:pt x="18" y="441"/>
                        </a:lnTo>
                        <a:lnTo>
                          <a:pt x="23" y="442"/>
                        </a:lnTo>
                        <a:lnTo>
                          <a:pt x="27" y="441"/>
                        </a:lnTo>
                        <a:lnTo>
                          <a:pt x="32" y="440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1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1" name="Freeform 729"/>
                  <p:cNvSpPr>
                    <a:spLocks noChangeAspect="1"/>
                  </p:cNvSpPr>
                  <p:nvPr/>
                </p:nvSpPr>
                <p:spPr bwMode="auto">
                  <a:xfrm>
                    <a:off x="2048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3" y="65"/>
                      </a:cxn>
                      <a:cxn ang="0">
                        <a:pos x="70" y="26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3" y="42"/>
                      </a:cxn>
                      <a:cxn ang="0">
                        <a:pos x="0" y="47"/>
                      </a:cxn>
                      <a:cxn ang="0">
                        <a:pos x="0" y="51"/>
                      </a:cxn>
                      <a:cxn ang="0">
                        <a:pos x="0" y="56"/>
                      </a:cxn>
                      <a:cxn ang="0">
                        <a:pos x="3" y="60"/>
                      </a:cxn>
                      <a:cxn ang="0">
                        <a:pos x="5" y="64"/>
                      </a:cxn>
                      <a:cxn ang="0">
                        <a:pos x="7" y="67"/>
                      </a:cxn>
                      <a:cxn ang="0">
                        <a:pos x="10" y="69"/>
                      </a:cxn>
                      <a:cxn ang="0">
                        <a:pos x="14" y="73"/>
                      </a:cxn>
                      <a:cxn ang="0">
                        <a:pos x="18" y="74"/>
                      </a:cxn>
                      <a:cxn ang="0">
                        <a:pos x="23" y="75"/>
                      </a:cxn>
                      <a:cxn ang="0">
                        <a:pos x="27" y="75"/>
                      </a:cxn>
                      <a:cxn ang="0">
                        <a:pos x="31" y="74"/>
                      </a:cxn>
                      <a:cxn ang="0">
                        <a:pos x="35" y="71"/>
                      </a:cxn>
                      <a:cxn ang="0">
                        <a:pos x="39" y="68"/>
                      </a:cxn>
                      <a:cxn ang="0">
                        <a:pos x="43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0" h="75">
                        <a:moveTo>
                          <a:pt x="0" y="51"/>
                        </a:moveTo>
                        <a:lnTo>
                          <a:pt x="43" y="65"/>
                        </a:lnTo>
                        <a:lnTo>
                          <a:pt x="70" y="26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3" y="42"/>
                        </a:lnTo>
                        <a:lnTo>
                          <a:pt x="0" y="47"/>
                        </a:lnTo>
                        <a:lnTo>
                          <a:pt x="0" y="51"/>
                        </a:lnTo>
                        <a:lnTo>
                          <a:pt x="0" y="56"/>
                        </a:lnTo>
                        <a:lnTo>
                          <a:pt x="3" y="60"/>
                        </a:lnTo>
                        <a:lnTo>
                          <a:pt x="5" y="64"/>
                        </a:lnTo>
                        <a:lnTo>
                          <a:pt x="7" y="67"/>
                        </a:lnTo>
                        <a:lnTo>
                          <a:pt x="10" y="69"/>
                        </a:lnTo>
                        <a:lnTo>
                          <a:pt x="14" y="73"/>
                        </a:lnTo>
                        <a:lnTo>
                          <a:pt x="18" y="74"/>
                        </a:lnTo>
                        <a:lnTo>
                          <a:pt x="23" y="75"/>
                        </a:lnTo>
                        <a:lnTo>
                          <a:pt x="27" y="75"/>
                        </a:lnTo>
                        <a:lnTo>
                          <a:pt x="31" y="74"/>
                        </a:lnTo>
                        <a:lnTo>
                          <a:pt x="35" y="71"/>
                        </a:lnTo>
                        <a:lnTo>
                          <a:pt x="39" y="68"/>
                        </a:lnTo>
                        <a:lnTo>
                          <a:pt x="43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2" name="Rectangle 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3" name="Freeform 731"/>
                  <p:cNvSpPr>
                    <a:spLocks noChangeAspect="1"/>
                  </p:cNvSpPr>
                  <p:nvPr/>
                </p:nvSpPr>
                <p:spPr bwMode="auto">
                  <a:xfrm>
                    <a:off x="3270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47" y="21"/>
                      </a:cxn>
                      <a:cxn ang="0">
                        <a:pos x="0" y="24"/>
                      </a:cxn>
                      <a:cxn ang="0">
                        <a:pos x="0" y="316"/>
                      </a:cxn>
                      <a:cxn ang="0">
                        <a:pos x="47" y="316"/>
                      </a:cxn>
                      <a:cxn ang="0">
                        <a:pos x="47" y="24"/>
                      </a:cxn>
                      <a:cxn ang="0">
                        <a:pos x="47" y="21"/>
                      </a:cxn>
                      <a:cxn ang="0">
                        <a:pos x="47" y="24"/>
                      </a:cxn>
                      <a:cxn ang="0">
                        <a:pos x="47" y="17"/>
                      </a:cxn>
                      <a:cxn ang="0">
                        <a:pos x="45" y="13"/>
                      </a:cxn>
                      <a:cxn ang="0">
                        <a:pos x="42" y="9"/>
                      </a:cxn>
                      <a:cxn ang="0">
                        <a:pos x="40" y="6"/>
                      </a:cxn>
                      <a:cxn ang="0">
                        <a:pos x="36" y="4"/>
                      </a:cxn>
                      <a:cxn ang="0">
                        <a:pos x="33" y="1"/>
                      </a:cxn>
                      <a:cxn ang="0">
                        <a:pos x="29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2" y="4"/>
                      </a:cxn>
                      <a:cxn ang="0">
                        <a:pos x="8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1" y="17"/>
                      </a:cxn>
                      <a:cxn ang="0">
                        <a:pos x="0" y="24"/>
                      </a:cxn>
                      <a:cxn ang="0">
                        <a:pos x="47" y="21"/>
                      </a:cxn>
                    </a:cxnLst>
                    <a:rect l="0" t="0" r="r" b="b"/>
                    <a:pathLst>
                      <a:path w="47" h="316">
                        <a:moveTo>
                          <a:pt x="47" y="21"/>
                        </a:moveTo>
                        <a:lnTo>
                          <a:pt x="0" y="24"/>
                        </a:lnTo>
                        <a:lnTo>
                          <a:pt x="0" y="316"/>
                        </a:lnTo>
                        <a:lnTo>
                          <a:pt x="47" y="316"/>
                        </a:lnTo>
                        <a:lnTo>
                          <a:pt x="47" y="24"/>
                        </a:lnTo>
                        <a:lnTo>
                          <a:pt x="47" y="21"/>
                        </a:lnTo>
                        <a:lnTo>
                          <a:pt x="47" y="24"/>
                        </a:lnTo>
                        <a:lnTo>
                          <a:pt x="47" y="17"/>
                        </a:lnTo>
                        <a:lnTo>
                          <a:pt x="45" y="13"/>
                        </a:lnTo>
                        <a:lnTo>
                          <a:pt x="42" y="9"/>
                        </a:lnTo>
                        <a:lnTo>
                          <a:pt x="40" y="6"/>
                        </a:lnTo>
                        <a:lnTo>
                          <a:pt x="36" y="4"/>
                        </a:lnTo>
                        <a:lnTo>
                          <a:pt x="33" y="1"/>
                        </a:lnTo>
                        <a:lnTo>
                          <a:pt x="29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2" y="4"/>
                        </a:lnTo>
                        <a:lnTo>
                          <a:pt x="8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1" y="17"/>
                        </a:lnTo>
                        <a:lnTo>
                          <a:pt x="0" y="24"/>
                        </a:lnTo>
                        <a:lnTo>
                          <a:pt x="47" y="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4" name="Freeform 732"/>
                  <p:cNvSpPr>
                    <a:spLocks noChangeAspect="1"/>
                  </p:cNvSpPr>
                  <p:nvPr/>
                </p:nvSpPr>
                <p:spPr bwMode="auto">
                  <a:xfrm>
                    <a:off x="3249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40" y="40"/>
                      </a:cxn>
                      <a:cxn ang="0">
                        <a:pos x="9" y="41"/>
                      </a:cxn>
                      <a:cxn ang="0">
                        <a:pos x="18" y="51"/>
                      </a:cxn>
                      <a:cxn ang="0">
                        <a:pos x="28" y="59"/>
                      </a:cxn>
                      <a:cxn ang="0">
                        <a:pos x="35" y="68"/>
                      </a:cxn>
                      <a:cxn ang="0">
                        <a:pos x="42" y="78"/>
                      </a:cxn>
                      <a:cxn ang="0">
                        <a:pos x="49" y="87"/>
                      </a:cxn>
                      <a:cxn ang="0">
                        <a:pos x="54" y="97"/>
                      </a:cxn>
                      <a:cxn ang="0">
                        <a:pos x="58" y="105"/>
                      </a:cxn>
                      <a:cxn ang="0">
                        <a:pos x="62" y="115"/>
                      </a:cxn>
                      <a:cxn ang="0">
                        <a:pos x="66" y="123"/>
                      </a:cxn>
                      <a:cxn ang="0">
                        <a:pos x="68" y="133"/>
                      </a:cxn>
                      <a:cxn ang="0">
                        <a:pos x="71" y="142"/>
                      </a:cxn>
                      <a:cxn ang="0">
                        <a:pos x="72" y="152"/>
                      </a:cxn>
                      <a:cxn ang="0">
                        <a:pos x="75" y="171"/>
                      </a:cxn>
                      <a:cxn ang="0">
                        <a:pos x="76" y="191"/>
                      </a:cxn>
                      <a:cxn ang="0">
                        <a:pos x="123" y="187"/>
                      </a:cxn>
                      <a:cxn ang="0">
                        <a:pos x="121" y="165"/>
                      </a:cxn>
                      <a:cxn ang="0">
                        <a:pos x="118" y="144"/>
                      </a:cxn>
                      <a:cxn ang="0">
                        <a:pos x="116" y="133"/>
                      </a:cxn>
                      <a:cxn ang="0">
                        <a:pos x="113" y="121"/>
                      </a:cxn>
                      <a:cxn ang="0">
                        <a:pos x="110" y="110"/>
                      </a:cxn>
                      <a:cxn ang="0">
                        <a:pos x="106" y="98"/>
                      </a:cxn>
                      <a:cxn ang="0">
                        <a:pos x="100" y="86"/>
                      </a:cxn>
                      <a:cxn ang="0">
                        <a:pos x="95" y="75"/>
                      </a:cxn>
                      <a:cxn ang="0">
                        <a:pos x="88" y="63"/>
                      </a:cxn>
                      <a:cxn ang="0">
                        <a:pos x="80" y="52"/>
                      </a:cxn>
                      <a:cxn ang="0">
                        <a:pos x="72" y="40"/>
                      </a:cxn>
                      <a:cxn ang="0">
                        <a:pos x="61" y="28"/>
                      </a:cxn>
                      <a:cxn ang="0">
                        <a:pos x="51" y="17"/>
                      </a:cxn>
                      <a:cxn ang="0">
                        <a:pos x="39" y="6"/>
                      </a:cxn>
                      <a:cxn ang="0">
                        <a:pos x="8" y="6"/>
                      </a:cxn>
                      <a:cxn ang="0">
                        <a:pos x="39" y="6"/>
                      </a:cxn>
                      <a:cxn ang="0">
                        <a:pos x="35" y="3"/>
                      </a:cxn>
                      <a:cxn ang="0">
                        <a:pos x="30" y="1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17" y="1"/>
                      </a:cxn>
                      <a:cxn ang="0">
                        <a:pos x="13" y="2"/>
                      </a:cxn>
                      <a:cxn ang="0">
                        <a:pos x="10" y="5"/>
                      </a:cxn>
                      <a:cxn ang="0">
                        <a:pos x="7" y="7"/>
                      </a:cxn>
                      <a:cxn ang="0">
                        <a:pos x="4" y="12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2" y="33"/>
                      </a:cxn>
                      <a:cxn ang="0">
                        <a:pos x="5" y="37"/>
                      </a:cxn>
                      <a:cxn ang="0">
                        <a:pos x="9" y="41"/>
                      </a:cxn>
                      <a:cxn ang="0">
                        <a:pos x="40" y="40"/>
                      </a:cxn>
                    </a:cxnLst>
                    <a:rect l="0" t="0" r="r" b="b"/>
                    <a:pathLst>
                      <a:path w="123" h="191">
                        <a:moveTo>
                          <a:pt x="40" y="40"/>
                        </a:moveTo>
                        <a:lnTo>
                          <a:pt x="9" y="41"/>
                        </a:lnTo>
                        <a:lnTo>
                          <a:pt x="18" y="51"/>
                        </a:lnTo>
                        <a:lnTo>
                          <a:pt x="28" y="59"/>
                        </a:lnTo>
                        <a:lnTo>
                          <a:pt x="35" y="68"/>
                        </a:lnTo>
                        <a:lnTo>
                          <a:pt x="42" y="78"/>
                        </a:lnTo>
                        <a:lnTo>
                          <a:pt x="49" y="87"/>
                        </a:lnTo>
                        <a:lnTo>
                          <a:pt x="54" y="97"/>
                        </a:lnTo>
                        <a:lnTo>
                          <a:pt x="58" y="105"/>
                        </a:lnTo>
                        <a:lnTo>
                          <a:pt x="62" y="115"/>
                        </a:lnTo>
                        <a:lnTo>
                          <a:pt x="66" y="123"/>
                        </a:lnTo>
                        <a:lnTo>
                          <a:pt x="68" y="133"/>
                        </a:lnTo>
                        <a:lnTo>
                          <a:pt x="71" y="142"/>
                        </a:lnTo>
                        <a:lnTo>
                          <a:pt x="72" y="152"/>
                        </a:lnTo>
                        <a:lnTo>
                          <a:pt x="75" y="171"/>
                        </a:lnTo>
                        <a:lnTo>
                          <a:pt x="76" y="191"/>
                        </a:lnTo>
                        <a:lnTo>
                          <a:pt x="123" y="187"/>
                        </a:lnTo>
                        <a:lnTo>
                          <a:pt x="121" y="165"/>
                        </a:lnTo>
                        <a:lnTo>
                          <a:pt x="118" y="144"/>
                        </a:lnTo>
                        <a:lnTo>
                          <a:pt x="116" y="133"/>
                        </a:lnTo>
                        <a:lnTo>
                          <a:pt x="113" y="121"/>
                        </a:lnTo>
                        <a:lnTo>
                          <a:pt x="110" y="110"/>
                        </a:lnTo>
                        <a:lnTo>
                          <a:pt x="106" y="98"/>
                        </a:lnTo>
                        <a:lnTo>
                          <a:pt x="100" y="86"/>
                        </a:lnTo>
                        <a:lnTo>
                          <a:pt x="95" y="75"/>
                        </a:lnTo>
                        <a:lnTo>
                          <a:pt x="88" y="63"/>
                        </a:lnTo>
                        <a:lnTo>
                          <a:pt x="80" y="52"/>
                        </a:lnTo>
                        <a:lnTo>
                          <a:pt x="72" y="40"/>
                        </a:lnTo>
                        <a:lnTo>
                          <a:pt x="61" y="28"/>
                        </a:lnTo>
                        <a:lnTo>
                          <a:pt x="51" y="17"/>
                        </a:lnTo>
                        <a:lnTo>
                          <a:pt x="39" y="6"/>
                        </a:lnTo>
                        <a:lnTo>
                          <a:pt x="8" y="6"/>
                        </a:lnTo>
                        <a:lnTo>
                          <a:pt x="39" y="6"/>
                        </a:lnTo>
                        <a:lnTo>
                          <a:pt x="35" y="3"/>
                        </a:lnTo>
                        <a:lnTo>
                          <a:pt x="30" y="1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17" y="1"/>
                        </a:lnTo>
                        <a:lnTo>
                          <a:pt x="13" y="2"/>
                        </a:lnTo>
                        <a:lnTo>
                          <a:pt x="10" y="5"/>
                        </a:lnTo>
                        <a:lnTo>
                          <a:pt x="7" y="7"/>
                        </a:lnTo>
                        <a:lnTo>
                          <a:pt x="4" y="12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2" y="33"/>
                        </a:lnTo>
                        <a:lnTo>
                          <a:pt x="5" y="37"/>
                        </a:lnTo>
                        <a:lnTo>
                          <a:pt x="9" y="41"/>
                        </a:lnTo>
                        <a:lnTo>
                          <a:pt x="4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5" name="Freeform 733"/>
                  <p:cNvSpPr>
                    <a:spLocks noChangeAspect="1"/>
                  </p:cNvSpPr>
                  <p:nvPr/>
                </p:nvSpPr>
                <p:spPr bwMode="auto">
                  <a:xfrm>
                    <a:off x="3228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46" y="184"/>
                      </a:cxn>
                      <a:cxn ang="0">
                        <a:pos x="46" y="184"/>
                      </a:cxn>
                      <a:cxn ang="0">
                        <a:pos x="46" y="165"/>
                      </a:cxn>
                      <a:cxn ang="0">
                        <a:pos x="49" y="146"/>
                      </a:cxn>
                      <a:cxn ang="0">
                        <a:pos x="51" y="137"/>
                      </a:cxn>
                      <a:cxn ang="0">
                        <a:pos x="53" y="128"/>
                      </a:cxn>
                      <a:cxn ang="0">
                        <a:pos x="56" y="118"/>
                      </a:cxn>
                      <a:cxn ang="0">
                        <a:pos x="61" y="109"/>
                      </a:cxn>
                      <a:cxn ang="0">
                        <a:pos x="65" y="100"/>
                      </a:cxn>
                      <a:cxn ang="0">
                        <a:pos x="69" y="91"/>
                      </a:cxn>
                      <a:cxn ang="0">
                        <a:pos x="74" y="81"/>
                      </a:cxn>
                      <a:cxn ang="0">
                        <a:pos x="81" y="72"/>
                      </a:cxn>
                      <a:cxn ang="0">
                        <a:pos x="88" y="62"/>
                      </a:cxn>
                      <a:cxn ang="0">
                        <a:pos x="95" y="53"/>
                      </a:cxn>
                      <a:cxn ang="0">
                        <a:pos x="104" y="44"/>
                      </a:cxn>
                      <a:cxn ang="0">
                        <a:pos x="113" y="34"/>
                      </a:cxn>
                      <a:cxn ang="0">
                        <a:pos x="81" y="0"/>
                      </a:cxn>
                      <a:cxn ang="0">
                        <a:pos x="70" y="12"/>
                      </a:cxn>
                      <a:cxn ang="0">
                        <a:pos x="60" y="24"/>
                      </a:cxn>
                      <a:cxn ang="0">
                        <a:pos x="51" y="34"/>
                      </a:cxn>
                      <a:cxn ang="0">
                        <a:pos x="43" y="46"/>
                      </a:cxn>
                      <a:cxn ang="0">
                        <a:pos x="35" y="57"/>
                      </a:cxn>
                      <a:cxn ang="0">
                        <a:pos x="29" y="69"/>
                      </a:cxn>
                      <a:cxn ang="0">
                        <a:pos x="23" y="79"/>
                      </a:cxn>
                      <a:cxn ang="0">
                        <a:pos x="18" y="91"/>
                      </a:cxn>
                      <a:cxn ang="0">
                        <a:pos x="13" y="102"/>
                      </a:cxn>
                      <a:cxn ang="0">
                        <a:pos x="9" y="114"/>
                      </a:cxn>
                      <a:cxn ang="0">
                        <a:pos x="6" y="126"/>
                      </a:cxn>
                      <a:cxn ang="0">
                        <a:pos x="4" y="138"/>
                      </a:cxn>
                      <a:cxn ang="0">
                        <a:pos x="1" y="160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4"/>
                      </a:cxn>
                      <a:cxn ang="0">
                        <a:pos x="0" y="189"/>
                      </a:cxn>
                      <a:cxn ang="0">
                        <a:pos x="2" y="193"/>
                      </a:cxn>
                      <a:cxn ang="0">
                        <a:pos x="4" y="197"/>
                      </a:cxn>
                      <a:cxn ang="0">
                        <a:pos x="7" y="200"/>
                      </a:cxn>
                      <a:cxn ang="0">
                        <a:pos x="10" y="204"/>
                      </a:cxn>
                      <a:cxn ang="0">
                        <a:pos x="14" y="205"/>
                      </a:cxn>
                      <a:cxn ang="0">
                        <a:pos x="19" y="206"/>
                      </a:cxn>
                      <a:cxn ang="0">
                        <a:pos x="23" y="207"/>
                      </a:cxn>
                      <a:cxn ang="0">
                        <a:pos x="27" y="206"/>
                      </a:cxn>
                      <a:cxn ang="0">
                        <a:pos x="31" y="205"/>
                      </a:cxn>
                      <a:cxn ang="0">
                        <a:pos x="35" y="204"/>
                      </a:cxn>
                      <a:cxn ang="0">
                        <a:pos x="39" y="200"/>
                      </a:cxn>
                      <a:cxn ang="0">
                        <a:pos x="42" y="197"/>
                      </a:cxn>
                      <a:cxn ang="0">
                        <a:pos x="44" y="193"/>
                      </a:cxn>
                      <a:cxn ang="0">
                        <a:pos x="45" y="189"/>
                      </a:cxn>
                      <a:cxn ang="0">
                        <a:pos x="46" y="184"/>
                      </a:cxn>
                    </a:cxnLst>
                    <a:rect l="0" t="0" r="r" b="b"/>
                    <a:pathLst>
                      <a:path w="113" h="207">
                        <a:moveTo>
                          <a:pt x="46" y="184"/>
                        </a:moveTo>
                        <a:lnTo>
                          <a:pt x="46" y="184"/>
                        </a:lnTo>
                        <a:lnTo>
                          <a:pt x="46" y="165"/>
                        </a:lnTo>
                        <a:lnTo>
                          <a:pt x="49" y="146"/>
                        </a:lnTo>
                        <a:lnTo>
                          <a:pt x="51" y="137"/>
                        </a:lnTo>
                        <a:lnTo>
                          <a:pt x="53" y="128"/>
                        </a:lnTo>
                        <a:lnTo>
                          <a:pt x="56" y="118"/>
                        </a:lnTo>
                        <a:lnTo>
                          <a:pt x="61" y="109"/>
                        </a:lnTo>
                        <a:lnTo>
                          <a:pt x="65" y="100"/>
                        </a:lnTo>
                        <a:lnTo>
                          <a:pt x="69" y="91"/>
                        </a:lnTo>
                        <a:lnTo>
                          <a:pt x="74" y="81"/>
                        </a:lnTo>
                        <a:lnTo>
                          <a:pt x="81" y="72"/>
                        </a:lnTo>
                        <a:lnTo>
                          <a:pt x="88" y="62"/>
                        </a:lnTo>
                        <a:lnTo>
                          <a:pt x="95" y="53"/>
                        </a:lnTo>
                        <a:lnTo>
                          <a:pt x="104" y="44"/>
                        </a:lnTo>
                        <a:lnTo>
                          <a:pt x="113" y="34"/>
                        </a:lnTo>
                        <a:lnTo>
                          <a:pt x="81" y="0"/>
                        </a:lnTo>
                        <a:lnTo>
                          <a:pt x="70" y="12"/>
                        </a:lnTo>
                        <a:lnTo>
                          <a:pt x="60" y="24"/>
                        </a:lnTo>
                        <a:lnTo>
                          <a:pt x="51" y="34"/>
                        </a:lnTo>
                        <a:lnTo>
                          <a:pt x="43" y="46"/>
                        </a:lnTo>
                        <a:lnTo>
                          <a:pt x="35" y="57"/>
                        </a:lnTo>
                        <a:lnTo>
                          <a:pt x="29" y="69"/>
                        </a:lnTo>
                        <a:lnTo>
                          <a:pt x="23" y="79"/>
                        </a:lnTo>
                        <a:lnTo>
                          <a:pt x="18" y="91"/>
                        </a:lnTo>
                        <a:lnTo>
                          <a:pt x="13" y="102"/>
                        </a:lnTo>
                        <a:lnTo>
                          <a:pt x="9" y="114"/>
                        </a:lnTo>
                        <a:lnTo>
                          <a:pt x="6" y="126"/>
                        </a:lnTo>
                        <a:lnTo>
                          <a:pt x="4" y="138"/>
                        </a:lnTo>
                        <a:lnTo>
                          <a:pt x="1" y="160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4"/>
                        </a:lnTo>
                        <a:lnTo>
                          <a:pt x="0" y="189"/>
                        </a:lnTo>
                        <a:lnTo>
                          <a:pt x="2" y="193"/>
                        </a:lnTo>
                        <a:lnTo>
                          <a:pt x="4" y="197"/>
                        </a:lnTo>
                        <a:lnTo>
                          <a:pt x="7" y="200"/>
                        </a:lnTo>
                        <a:lnTo>
                          <a:pt x="10" y="204"/>
                        </a:lnTo>
                        <a:lnTo>
                          <a:pt x="14" y="205"/>
                        </a:lnTo>
                        <a:lnTo>
                          <a:pt x="19" y="206"/>
                        </a:lnTo>
                        <a:lnTo>
                          <a:pt x="23" y="207"/>
                        </a:lnTo>
                        <a:lnTo>
                          <a:pt x="27" y="206"/>
                        </a:lnTo>
                        <a:lnTo>
                          <a:pt x="31" y="205"/>
                        </a:lnTo>
                        <a:lnTo>
                          <a:pt x="35" y="204"/>
                        </a:lnTo>
                        <a:lnTo>
                          <a:pt x="39" y="200"/>
                        </a:lnTo>
                        <a:lnTo>
                          <a:pt x="42" y="197"/>
                        </a:lnTo>
                        <a:lnTo>
                          <a:pt x="44" y="193"/>
                        </a:lnTo>
                        <a:lnTo>
                          <a:pt x="45" y="189"/>
                        </a:lnTo>
                        <a:lnTo>
                          <a:pt x="46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322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27" y="315"/>
                      </a:cxn>
                      <a:cxn ang="0">
                        <a:pos x="46" y="2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27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2" y="303"/>
                      </a:cxn>
                      <a:cxn ang="0">
                        <a:pos x="4" y="307"/>
                      </a:cxn>
                      <a:cxn ang="0">
                        <a:pos x="7" y="310"/>
                      </a:cxn>
                      <a:cxn ang="0">
                        <a:pos x="10" y="312"/>
                      </a:cxn>
                      <a:cxn ang="0">
                        <a:pos x="14" y="314"/>
                      </a:cxn>
                      <a:cxn ang="0">
                        <a:pos x="19" y="315"/>
                      </a:cxn>
                      <a:cxn ang="0">
                        <a:pos x="23" y="316"/>
                      </a:cxn>
                      <a:cxn ang="0">
                        <a:pos x="27" y="315"/>
                      </a:cxn>
                      <a:cxn ang="0">
                        <a:pos x="31" y="314"/>
                      </a:cxn>
                      <a:cxn ang="0">
                        <a:pos x="35" y="312"/>
                      </a:cxn>
                      <a:cxn ang="0">
                        <a:pos x="39" y="310"/>
                      </a:cxn>
                      <a:cxn ang="0">
                        <a:pos x="42" y="307"/>
                      </a:cxn>
                      <a:cxn ang="0">
                        <a:pos x="44" y="303"/>
                      </a:cxn>
                      <a:cxn ang="0">
                        <a:pos x="45" y="299"/>
                      </a:cxn>
                      <a:cxn ang="0">
                        <a:pos x="46" y="292"/>
                      </a:cxn>
                      <a:cxn ang="0">
                        <a:pos x="27" y="315"/>
                      </a:cxn>
                    </a:cxnLst>
                    <a:rect l="0" t="0" r="r" b="b"/>
                    <a:pathLst>
                      <a:path w="46" h="316">
                        <a:moveTo>
                          <a:pt x="27" y="315"/>
                        </a:moveTo>
                        <a:lnTo>
                          <a:pt x="46" y="2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27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2" y="303"/>
                        </a:lnTo>
                        <a:lnTo>
                          <a:pt x="4" y="307"/>
                        </a:lnTo>
                        <a:lnTo>
                          <a:pt x="7" y="310"/>
                        </a:lnTo>
                        <a:lnTo>
                          <a:pt x="10" y="312"/>
                        </a:lnTo>
                        <a:lnTo>
                          <a:pt x="14" y="314"/>
                        </a:lnTo>
                        <a:lnTo>
                          <a:pt x="19" y="315"/>
                        </a:lnTo>
                        <a:lnTo>
                          <a:pt x="23" y="316"/>
                        </a:lnTo>
                        <a:lnTo>
                          <a:pt x="27" y="315"/>
                        </a:lnTo>
                        <a:lnTo>
                          <a:pt x="31" y="314"/>
                        </a:lnTo>
                        <a:lnTo>
                          <a:pt x="35" y="312"/>
                        </a:lnTo>
                        <a:lnTo>
                          <a:pt x="39" y="310"/>
                        </a:lnTo>
                        <a:lnTo>
                          <a:pt x="42" y="307"/>
                        </a:lnTo>
                        <a:lnTo>
                          <a:pt x="44" y="303"/>
                        </a:lnTo>
                        <a:lnTo>
                          <a:pt x="45" y="299"/>
                        </a:lnTo>
                        <a:lnTo>
                          <a:pt x="46" y="292"/>
                        </a:lnTo>
                        <a:lnTo>
                          <a:pt x="27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7" name="Freeform 735"/>
                  <p:cNvSpPr>
                    <a:spLocks noChangeAspect="1"/>
                  </p:cNvSpPr>
                  <p:nvPr/>
                </p:nvSpPr>
                <p:spPr bwMode="auto">
                  <a:xfrm>
                    <a:off x="3199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0" y="42"/>
                      </a:cxn>
                      <a:cxn ang="0">
                        <a:pos x="27" y="64"/>
                      </a:cxn>
                      <a:cxn ang="0">
                        <a:pos x="119" y="45"/>
                      </a:cxn>
                      <a:cxn ang="0">
                        <a:pos x="110" y="0"/>
                      </a:cxn>
                      <a:cxn ang="0">
                        <a:pos x="18" y="19"/>
                      </a:cxn>
                      <a:cxn ang="0">
                        <a:pos x="0" y="42"/>
                      </a:cxn>
                      <a:cxn ang="0">
                        <a:pos x="18" y="19"/>
                      </a:cxn>
                      <a:cxn ang="0">
                        <a:pos x="13" y="21"/>
                      </a:cxn>
                      <a:cxn ang="0">
                        <a:pos x="8" y="23"/>
                      </a:cxn>
                      <a:cxn ang="0">
                        <a:pos x="5" y="26"/>
                      </a:cxn>
                      <a:cxn ang="0">
                        <a:pos x="2" y="30"/>
                      </a:cxn>
                      <a:cxn ang="0">
                        <a:pos x="1" y="34"/>
                      </a:cxn>
                      <a:cxn ang="0">
                        <a:pos x="0" y="38"/>
                      </a:cxn>
                      <a:cxn ang="0">
                        <a:pos x="0" y="42"/>
                      </a:cxn>
                      <a:cxn ang="0">
                        <a:pos x="0" y="46"/>
                      </a:cxn>
                      <a:cxn ang="0">
                        <a:pos x="1" y="51"/>
                      </a:cxn>
                      <a:cxn ang="0">
                        <a:pos x="3" y="55"/>
                      </a:cxn>
                      <a:cxn ang="0">
                        <a:pos x="6" y="58"/>
                      </a:cxn>
                      <a:cxn ang="0">
                        <a:pos x="9" y="61"/>
                      </a:cxn>
                      <a:cxn ang="0">
                        <a:pos x="13" y="63"/>
                      </a:cxn>
                      <a:cxn ang="0">
                        <a:pos x="17" y="64"/>
                      </a:cxn>
                      <a:cxn ang="0">
                        <a:pos x="22" y="65"/>
                      </a:cxn>
                      <a:cxn ang="0">
                        <a:pos x="27" y="64"/>
                      </a:cxn>
                      <a:cxn ang="0">
                        <a:pos x="0" y="42"/>
                      </a:cxn>
                    </a:cxnLst>
                    <a:rect l="0" t="0" r="r" b="b"/>
                    <a:pathLst>
                      <a:path w="119" h="65">
                        <a:moveTo>
                          <a:pt x="0" y="42"/>
                        </a:moveTo>
                        <a:lnTo>
                          <a:pt x="27" y="64"/>
                        </a:lnTo>
                        <a:lnTo>
                          <a:pt x="119" y="45"/>
                        </a:lnTo>
                        <a:lnTo>
                          <a:pt x="110" y="0"/>
                        </a:lnTo>
                        <a:lnTo>
                          <a:pt x="18" y="19"/>
                        </a:lnTo>
                        <a:lnTo>
                          <a:pt x="0" y="42"/>
                        </a:lnTo>
                        <a:lnTo>
                          <a:pt x="18" y="19"/>
                        </a:lnTo>
                        <a:lnTo>
                          <a:pt x="13" y="21"/>
                        </a:lnTo>
                        <a:lnTo>
                          <a:pt x="8" y="23"/>
                        </a:lnTo>
                        <a:lnTo>
                          <a:pt x="5" y="26"/>
                        </a:lnTo>
                        <a:lnTo>
                          <a:pt x="2" y="30"/>
                        </a:lnTo>
                        <a:lnTo>
                          <a:pt x="1" y="34"/>
                        </a:lnTo>
                        <a:lnTo>
                          <a:pt x="0" y="38"/>
                        </a:lnTo>
                        <a:lnTo>
                          <a:pt x="0" y="42"/>
                        </a:lnTo>
                        <a:lnTo>
                          <a:pt x="0" y="46"/>
                        </a:lnTo>
                        <a:lnTo>
                          <a:pt x="1" y="51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9" y="61"/>
                        </a:lnTo>
                        <a:lnTo>
                          <a:pt x="13" y="63"/>
                        </a:lnTo>
                        <a:lnTo>
                          <a:pt x="17" y="64"/>
                        </a:lnTo>
                        <a:lnTo>
                          <a:pt x="22" y="65"/>
                        </a:lnTo>
                        <a:lnTo>
                          <a:pt x="27" y="64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8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99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3"/>
                      </a:cxn>
                      <a:cxn ang="0">
                        <a:pos x="46" y="90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90"/>
                      </a:cxn>
                      <a:cxn ang="0">
                        <a:pos x="23" y="113"/>
                      </a:cxn>
                      <a:cxn ang="0">
                        <a:pos x="0" y="90"/>
                      </a:cxn>
                      <a:cxn ang="0">
                        <a:pos x="0" y="95"/>
                      </a:cxn>
                      <a:cxn ang="0">
                        <a:pos x="2" y="100"/>
                      </a:cxn>
                      <a:cxn ang="0">
                        <a:pos x="4" y="103"/>
                      </a:cxn>
                      <a:cxn ang="0">
                        <a:pos x="7" y="107"/>
                      </a:cxn>
                      <a:cxn ang="0">
                        <a:pos x="11" y="110"/>
                      </a:cxn>
                      <a:cxn ang="0">
                        <a:pos x="15" y="112"/>
                      </a:cxn>
                      <a:cxn ang="0">
                        <a:pos x="19" y="113"/>
                      </a:cxn>
                      <a:cxn ang="0">
                        <a:pos x="23" y="113"/>
                      </a:cxn>
                      <a:cxn ang="0">
                        <a:pos x="27" y="113"/>
                      </a:cxn>
                      <a:cxn ang="0">
                        <a:pos x="32" y="112"/>
                      </a:cxn>
                      <a:cxn ang="0">
                        <a:pos x="36" y="110"/>
                      </a:cxn>
                      <a:cxn ang="0">
                        <a:pos x="39" y="107"/>
                      </a:cxn>
                      <a:cxn ang="0">
                        <a:pos x="42" y="103"/>
                      </a:cxn>
                      <a:cxn ang="0">
                        <a:pos x="44" y="100"/>
                      </a:cxn>
                      <a:cxn ang="0">
                        <a:pos x="45" y="95"/>
                      </a:cxn>
                      <a:cxn ang="0">
                        <a:pos x="46" y="90"/>
                      </a:cxn>
                      <a:cxn ang="0">
                        <a:pos x="23" y="113"/>
                      </a:cxn>
                    </a:cxnLst>
                    <a:rect l="0" t="0" r="r" b="b"/>
                    <a:pathLst>
                      <a:path w="46" h="113">
                        <a:moveTo>
                          <a:pt x="23" y="113"/>
                        </a:moveTo>
                        <a:lnTo>
                          <a:pt x="46" y="90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90"/>
                        </a:lnTo>
                        <a:lnTo>
                          <a:pt x="23" y="113"/>
                        </a:lnTo>
                        <a:lnTo>
                          <a:pt x="0" y="90"/>
                        </a:lnTo>
                        <a:lnTo>
                          <a:pt x="0" y="95"/>
                        </a:lnTo>
                        <a:lnTo>
                          <a:pt x="2" y="100"/>
                        </a:lnTo>
                        <a:lnTo>
                          <a:pt x="4" y="103"/>
                        </a:lnTo>
                        <a:lnTo>
                          <a:pt x="7" y="107"/>
                        </a:lnTo>
                        <a:lnTo>
                          <a:pt x="11" y="110"/>
                        </a:lnTo>
                        <a:lnTo>
                          <a:pt x="15" y="112"/>
                        </a:lnTo>
                        <a:lnTo>
                          <a:pt x="19" y="113"/>
                        </a:lnTo>
                        <a:lnTo>
                          <a:pt x="23" y="113"/>
                        </a:lnTo>
                        <a:lnTo>
                          <a:pt x="27" y="113"/>
                        </a:lnTo>
                        <a:lnTo>
                          <a:pt x="32" y="112"/>
                        </a:lnTo>
                        <a:lnTo>
                          <a:pt x="36" y="110"/>
                        </a:lnTo>
                        <a:lnTo>
                          <a:pt x="39" y="107"/>
                        </a:lnTo>
                        <a:lnTo>
                          <a:pt x="42" y="103"/>
                        </a:lnTo>
                        <a:lnTo>
                          <a:pt x="44" y="100"/>
                        </a:lnTo>
                        <a:lnTo>
                          <a:pt x="45" y="95"/>
                        </a:lnTo>
                        <a:lnTo>
                          <a:pt x="46" y="90"/>
                        </a:lnTo>
                        <a:lnTo>
                          <a:pt x="23" y="1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89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3206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102" y="23"/>
                      </a:cxn>
                      <a:cxn ang="0">
                        <a:pos x="79" y="0"/>
                      </a:cxn>
                      <a:cxn ang="0">
                        <a:pos x="0" y="0"/>
                      </a:cxn>
                      <a:cxn ang="0">
                        <a:pos x="0" y="46"/>
                      </a:cxn>
                      <a:cxn ang="0">
                        <a:pos x="79" y="46"/>
                      </a:cxn>
                      <a:cxn ang="0">
                        <a:pos x="102" y="23"/>
                      </a:cxn>
                      <a:cxn ang="0">
                        <a:pos x="79" y="46"/>
                      </a:cxn>
                      <a:cxn ang="0">
                        <a:pos x="84" y="45"/>
                      </a:cxn>
                      <a:cxn ang="0">
                        <a:pos x="90" y="44"/>
                      </a:cxn>
                      <a:cxn ang="0">
                        <a:pos x="94" y="42"/>
                      </a:cxn>
                      <a:cxn ang="0">
                        <a:pos x="97" y="39"/>
                      </a:cxn>
                      <a:cxn ang="0">
                        <a:pos x="99" y="35"/>
                      </a:cxn>
                      <a:cxn ang="0">
                        <a:pos x="101" y="31"/>
                      </a:cxn>
                      <a:cxn ang="0">
                        <a:pos x="102" y="27"/>
                      </a:cxn>
                      <a:cxn ang="0">
                        <a:pos x="102" y="23"/>
                      </a:cxn>
                      <a:cxn ang="0">
                        <a:pos x="102" y="19"/>
                      </a:cxn>
                      <a:cxn ang="0">
                        <a:pos x="101" y="14"/>
                      </a:cxn>
                      <a:cxn ang="0">
                        <a:pos x="99" y="10"/>
                      </a:cxn>
                      <a:cxn ang="0">
                        <a:pos x="97" y="7"/>
                      </a:cxn>
                      <a:cxn ang="0">
                        <a:pos x="94" y="4"/>
                      </a:cxn>
                      <a:cxn ang="0">
                        <a:pos x="90" y="2"/>
                      </a:cxn>
                      <a:cxn ang="0">
                        <a:pos x="84" y="0"/>
                      </a:cxn>
                      <a:cxn ang="0">
                        <a:pos x="79" y="0"/>
                      </a:cxn>
                      <a:cxn ang="0">
                        <a:pos x="102" y="23"/>
                      </a:cxn>
                    </a:cxnLst>
                    <a:rect l="0" t="0" r="r" b="b"/>
                    <a:pathLst>
                      <a:path w="102" h="46">
                        <a:moveTo>
                          <a:pt x="102" y="23"/>
                        </a:moveTo>
                        <a:lnTo>
                          <a:pt x="79" y="0"/>
                        </a:lnTo>
                        <a:lnTo>
                          <a:pt x="0" y="0"/>
                        </a:lnTo>
                        <a:lnTo>
                          <a:pt x="0" y="46"/>
                        </a:lnTo>
                        <a:lnTo>
                          <a:pt x="79" y="46"/>
                        </a:lnTo>
                        <a:lnTo>
                          <a:pt x="102" y="23"/>
                        </a:lnTo>
                        <a:lnTo>
                          <a:pt x="79" y="46"/>
                        </a:lnTo>
                        <a:lnTo>
                          <a:pt x="84" y="45"/>
                        </a:lnTo>
                        <a:lnTo>
                          <a:pt x="90" y="44"/>
                        </a:lnTo>
                        <a:lnTo>
                          <a:pt x="94" y="42"/>
                        </a:lnTo>
                        <a:lnTo>
                          <a:pt x="97" y="39"/>
                        </a:lnTo>
                        <a:lnTo>
                          <a:pt x="99" y="35"/>
                        </a:lnTo>
                        <a:lnTo>
                          <a:pt x="101" y="31"/>
                        </a:lnTo>
                        <a:lnTo>
                          <a:pt x="102" y="27"/>
                        </a:lnTo>
                        <a:lnTo>
                          <a:pt x="102" y="23"/>
                        </a:lnTo>
                        <a:lnTo>
                          <a:pt x="102" y="19"/>
                        </a:lnTo>
                        <a:lnTo>
                          <a:pt x="101" y="14"/>
                        </a:lnTo>
                        <a:lnTo>
                          <a:pt x="99" y="10"/>
                        </a:lnTo>
                        <a:lnTo>
                          <a:pt x="97" y="7"/>
                        </a:lnTo>
                        <a:lnTo>
                          <a:pt x="94" y="4"/>
                        </a:lnTo>
                        <a:lnTo>
                          <a:pt x="90" y="2"/>
                        </a:lnTo>
                        <a:lnTo>
                          <a:pt x="84" y="0"/>
                        </a:lnTo>
                        <a:lnTo>
                          <a:pt x="79" y="0"/>
                        </a:lnTo>
                        <a:lnTo>
                          <a:pt x="102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0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322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5"/>
                      </a:cxn>
                      <a:cxn ang="0">
                        <a:pos x="46" y="1092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2"/>
                      </a:cxn>
                      <a:cxn ang="0">
                        <a:pos x="23" y="1115"/>
                      </a:cxn>
                      <a:cxn ang="0">
                        <a:pos x="0" y="1092"/>
                      </a:cxn>
                      <a:cxn ang="0">
                        <a:pos x="1" y="1097"/>
                      </a:cxn>
                      <a:cxn ang="0">
                        <a:pos x="2" y="1101"/>
                      </a:cxn>
                      <a:cxn ang="0">
                        <a:pos x="4" y="1105"/>
                      </a:cxn>
                      <a:cxn ang="0">
                        <a:pos x="7" y="1108"/>
                      </a:cxn>
                      <a:cxn ang="0">
                        <a:pos x="11" y="1112"/>
                      </a:cxn>
                      <a:cxn ang="0">
                        <a:pos x="15" y="1113"/>
                      </a:cxn>
                      <a:cxn ang="0">
                        <a:pos x="19" y="1114"/>
                      </a:cxn>
                      <a:cxn ang="0">
                        <a:pos x="23" y="1115"/>
                      </a:cxn>
                      <a:cxn ang="0">
                        <a:pos x="27" y="1114"/>
                      </a:cxn>
                      <a:cxn ang="0">
                        <a:pos x="32" y="1113"/>
                      </a:cxn>
                      <a:cxn ang="0">
                        <a:pos x="36" y="1112"/>
                      </a:cxn>
                      <a:cxn ang="0">
                        <a:pos x="39" y="1108"/>
                      </a:cxn>
                      <a:cxn ang="0">
                        <a:pos x="42" y="1105"/>
                      </a:cxn>
                      <a:cxn ang="0">
                        <a:pos x="44" y="1101"/>
                      </a:cxn>
                      <a:cxn ang="0">
                        <a:pos x="46" y="1097"/>
                      </a:cxn>
                      <a:cxn ang="0">
                        <a:pos x="46" y="1092"/>
                      </a:cxn>
                      <a:cxn ang="0">
                        <a:pos x="23" y="1115"/>
                      </a:cxn>
                    </a:cxnLst>
                    <a:rect l="0" t="0" r="r" b="b"/>
                    <a:pathLst>
                      <a:path w="46" h="1115">
                        <a:moveTo>
                          <a:pt x="23" y="1115"/>
                        </a:moveTo>
                        <a:lnTo>
                          <a:pt x="46" y="1092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2"/>
                        </a:lnTo>
                        <a:lnTo>
                          <a:pt x="23" y="1115"/>
                        </a:lnTo>
                        <a:lnTo>
                          <a:pt x="0" y="1092"/>
                        </a:lnTo>
                        <a:lnTo>
                          <a:pt x="1" y="1097"/>
                        </a:lnTo>
                        <a:lnTo>
                          <a:pt x="2" y="1101"/>
                        </a:lnTo>
                        <a:lnTo>
                          <a:pt x="4" y="1105"/>
                        </a:lnTo>
                        <a:lnTo>
                          <a:pt x="7" y="1108"/>
                        </a:lnTo>
                        <a:lnTo>
                          <a:pt x="11" y="1112"/>
                        </a:lnTo>
                        <a:lnTo>
                          <a:pt x="15" y="1113"/>
                        </a:lnTo>
                        <a:lnTo>
                          <a:pt x="19" y="1114"/>
                        </a:lnTo>
                        <a:lnTo>
                          <a:pt x="23" y="1115"/>
                        </a:lnTo>
                        <a:lnTo>
                          <a:pt x="27" y="1114"/>
                        </a:lnTo>
                        <a:lnTo>
                          <a:pt x="32" y="1113"/>
                        </a:lnTo>
                        <a:lnTo>
                          <a:pt x="36" y="1112"/>
                        </a:lnTo>
                        <a:lnTo>
                          <a:pt x="39" y="1108"/>
                        </a:lnTo>
                        <a:lnTo>
                          <a:pt x="42" y="1105"/>
                        </a:lnTo>
                        <a:lnTo>
                          <a:pt x="44" y="1101"/>
                        </a:lnTo>
                        <a:lnTo>
                          <a:pt x="46" y="1097"/>
                        </a:lnTo>
                        <a:lnTo>
                          <a:pt x="46" y="1092"/>
                        </a:lnTo>
                        <a:lnTo>
                          <a:pt x="23" y="11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1" name="Freeform 739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1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4" y="47"/>
                      </a:cxn>
                      <a:cxn ang="0">
                        <a:pos x="56" y="47"/>
                      </a:cxn>
                      <a:cxn ang="0">
                        <a:pos x="56" y="0"/>
                      </a:cxn>
                      <a:cxn ang="0">
                        <a:pos x="24" y="0"/>
                      </a:cxn>
                      <a:cxn ang="0">
                        <a:pos x="0" y="24"/>
                      </a:cxn>
                      <a:cxn ang="0">
                        <a:pos x="24" y="0"/>
                      </a:cxn>
                      <a:cxn ang="0">
                        <a:pos x="18" y="0"/>
                      </a:cxn>
                      <a:cxn ang="0">
                        <a:pos x="13" y="3"/>
                      </a:cxn>
                      <a:cxn ang="0">
                        <a:pos x="10" y="5"/>
                      </a:cxn>
                      <a:cxn ang="0">
                        <a:pos x="6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6" y="39"/>
                      </a:cxn>
                      <a:cxn ang="0">
                        <a:pos x="10" y="43"/>
                      </a:cxn>
                      <a:cxn ang="0">
                        <a:pos x="13" y="45"/>
                      </a:cxn>
                      <a:cxn ang="0">
                        <a:pos x="18" y="46"/>
                      </a:cxn>
                      <a:cxn ang="0">
                        <a:pos x="24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6" h="47">
                        <a:moveTo>
                          <a:pt x="0" y="24"/>
                        </a:moveTo>
                        <a:lnTo>
                          <a:pt x="24" y="47"/>
                        </a:lnTo>
                        <a:lnTo>
                          <a:pt x="56" y="47"/>
                        </a:lnTo>
                        <a:lnTo>
                          <a:pt x="56" y="0"/>
                        </a:lnTo>
                        <a:lnTo>
                          <a:pt x="24" y="0"/>
                        </a:lnTo>
                        <a:lnTo>
                          <a:pt x="0" y="24"/>
                        </a:lnTo>
                        <a:lnTo>
                          <a:pt x="24" y="0"/>
                        </a:lnTo>
                        <a:lnTo>
                          <a:pt x="18" y="0"/>
                        </a:lnTo>
                        <a:lnTo>
                          <a:pt x="13" y="3"/>
                        </a:lnTo>
                        <a:lnTo>
                          <a:pt x="10" y="5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6" y="39"/>
                        </a:lnTo>
                        <a:lnTo>
                          <a:pt x="10" y="43"/>
                        </a:lnTo>
                        <a:lnTo>
                          <a:pt x="13" y="45"/>
                        </a:lnTo>
                        <a:lnTo>
                          <a:pt x="18" y="46"/>
                        </a:lnTo>
                        <a:lnTo>
                          <a:pt x="24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2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3213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4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4" y="220"/>
                      </a:cxn>
                      <a:cxn ang="0">
                        <a:pos x="0" y="196"/>
                      </a:cxn>
                      <a:cxn ang="0">
                        <a:pos x="0" y="202"/>
                      </a:cxn>
                      <a:cxn ang="0">
                        <a:pos x="2" y="206"/>
                      </a:cxn>
                      <a:cxn ang="0">
                        <a:pos x="5" y="210"/>
                      </a:cxn>
                      <a:cxn ang="0">
                        <a:pos x="8" y="213"/>
                      </a:cxn>
                      <a:cxn ang="0">
                        <a:pos x="11" y="216"/>
                      </a:cxn>
                      <a:cxn ang="0">
                        <a:pos x="15" y="218"/>
                      </a:cxn>
                      <a:cxn ang="0">
                        <a:pos x="19" y="220"/>
                      </a:cxn>
                      <a:cxn ang="0">
                        <a:pos x="24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6" y="216"/>
                      </a:cxn>
                      <a:cxn ang="0">
                        <a:pos x="39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7" y="202"/>
                      </a:cxn>
                      <a:cxn ang="0">
                        <a:pos x="47" y="196"/>
                      </a:cxn>
                      <a:cxn ang="0">
                        <a:pos x="24" y="220"/>
                      </a:cxn>
                    </a:cxnLst>
                    <a:rect l="0" t="0" r="r" b="b"/>
                    <a:pathLst>
                      <a:path w="47" h="220">
                        <a:moveTo>
                          <a:pt x="24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4" y="220"/>
                        </a:lnTo>
                        <a:lnTo>
                          <a:pt x="0" y="196"/>
                        </a:lnTo>
                        <a:lnTo>
                          <a:pt x="0" y="202"/>
                        </a:lnTo>
                        <a:lnTo>
                          <a:pt x="2" y="206"/>
                        </a:lnTo>
                        <a:lnTo>
                          <a:pt x="5" y="210"/>
                        </a:lnTo>
                        <a:lnTo>
                          <a:pt x="8" y="213"/>
                        </a:lnTo>
                        <a:lnTo>
                          <a:pt x="11" y="216"/>
                        </a:lnTo>
                        <a:lnTo>
                          <a:pt x="15" y="218"/>
                        </a:lnTo>
                        <a:lnTo>
                          <a:pt x="19" y="220"/>
                        </a:lnTo>
                        <a:lnTo>
                          <a:pt x="24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6" y="216"/>
                        </a:lnTo>
                        <a:lnTo>
                          <a:pt x="39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7" y="202"/>
                        </a:lnTo>
                        <a:lnTo>
                          <a:pt x="47" y="196"/>
                        </a:lnTo>
                        <a:lnTo>
                          <a:pt x="24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3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19"/>
                    <a:ext cx="0" cy="14"/>
                  </a:xfrm>
                  <a:custGeom>
                    <a:avLst/>
                    <a:gdLst/>
                    <a:ahLst/>
                    <a:cxnLst>
                      <a:cxn ang="0">
                        <a:pos x="44" y="23"/>
                      </a:cxn>
                      <a:cxn ang="0">
                        <a:pos x="2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21" y="47"/>
                      </a:cxn>
                      <a:cxn ang="0">
                        <a:pos x="44" y="23"/>
                      </a:cxn>
                      <a:cxn ang="0">
                        <a:pos x="21" y="47"/>
                      </a:cxn>
                      <a:cxn ang="0">
                        <a:pos x="26" y="46"/>
                      </a:cxn>
                      <a:cxn ang="0">
                        <a:pos x="30" y="45"/>
                      </a:cxn>
                      <a:cxn ang="0">
                        <a:pos x="34" y="42"/>
                      </a:cxn>
                      <a:cxn ang="0">
                        <a:pos x="37" y="39"/>
                      </a:cxn>
                      <a:cxn ang="0">
                        <a:pos x="41" y="36"/>
                      </a:cxn>
                      <a:cxn ang="0">
                        <a:pos x="42" y="32"/>
                      </a:cxn>
                      <a:cxn ang="0">
                        <a:pos x="43" y="28"/>
                      </a:cxn>
                      <a:cxn ang="0">
                        <a:pos x="44" y="23"/>
                      </a:cxn>
                      <a:cxn ang="0">
                        <a:pos x="43" y="19"/>
                      </a:cxn>
                      <a:cxn ang="0">
                        <a:pos x="42" y="15"/>
                      </a:cxn>
                      <a:cxn ang="0">
                        <a:pos x="41" y="11"/>
                      </a:cxn>
                      <a:cxn ang="0">
                        <a:pos x="37" y="8"/>
                      </a:cxn>
                      <a:cxn ang="0">
                        <a:pos x="34" y="5"/>
                      </a:cxn>
                      <a:cxn ang="0">
                        <a:pos x="30" y="2"/>
                      </a:cxn>
                      <a:cxn ang="0">
                        <a:pos x="26" y="0"/>
                      </a:cxn>
                      <a:cxn ang="0">
                        <a:pos x="21" y="0"/>
                      </a:cxn>
                      <a:cxn ang="0">
                        <a:pos x="44" y="23"/>
                      </a:cxn>
                    </a:cxnLst>
                    <a:rect l="0" t="0" r="r" b="b"/>
                    <a:pathLst>
                      <a:path w="44" h="47">
                        <a:moveTo>
                          <a:pt x="44" y="23"/>
                        </a:move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21" y="47"/>
                        </a:lnTo>
                        <a:lnTo>
                          <a:pt x="44" y="23"/>
                        </a:lnTo>
                        <a:lnTo>
                          <a:pt x="21" y="47"/>
                        </a:lnTo>
                        <a:lnTo>
                          <a:pt x="26" y="46"/>
                        </a:lnTo>
                        <a:lnTo>
                          <a:pt x="30" y="45"/>
                        </a:lnTo>
                        <a:lnTo>
                          <a:pt x="34" y="42"/>
                        </a:lnTo>
                        <a:lnTo>
                          <a:pt x="37" y="39"/>
                        </a:lnTo>
                        <a:lnTo>
                          <a:pt x="41" y="36"/>
                        </a:lnTo>
                        <a:lnTo>
                          <a:pt x="42" y="32"/>
                        </a:lnTo>
                        <a:lnTo>
                          <a:pt x="43" y="28"/>
                        </a:lnTo>
                        <a:lnTo>
                          <a:pt x="44" y="23"/>
                        </a:lnTo>
                        <a:lnTo>
                          <a:pt x="43" y="19"/>
                        </a:lnTo>
                        <a:lnTo>
                          <a:pt x="42" y="15"/>
                        </a:lnTo>
                        <a:lnTo>
                          <a:pt x="41" y="11"/>
                        </a:lnTo>
                        <a:lnTo>
                          <a:pt x="37" y="8"/>
                        </a:lnTo>
                        <a:lnTo>
                          <a:pt x="34" y="5"/>
                        </a:lnTo>
                        <a:lnTo>
                          <a:pt x="30" y="2"/>
                        </a:lnTo>
                        <a:lnTo>
                          <a:pt x="26" y="0"/>
                        </a:lnTo>
                        <a:lnTo>
                          <a:pt x="21" y="0"/>
                        </a:lnTo>
                        <a:lnTo>
                          <a:pt x="44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4" name="Freeform 742"/>
                  <p:cNvSpPr>
                    <a:spLocks noChangeAspect="1"/>
                  </p:cNvSpPr>
                  <p:nvPr/>
                </p:nvSpPr>
                <p:spPr bwMode="auto">
                  <a:xfrm>
                    <a:off x="3220" y="1926"/>
                    <a:ext cx="0" cy="136"/>
                  </a:xfrm>
                  <a:custGeom>
                    <a:avLst/>
                    <a:gdLst/>
                    <a:ahLst/>
                    <a:cxnLst>
                      <a:cxn ang="0">
                        <a:pos x="43" y="432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3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3" y="429"/>
                      </a:cxn>
                      <a:cxn ang="0">
                        <a:pos x="5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1"/>
                      </a:cxn>
                      <a:cxn ang="0">
                        <a:pos x="19" y="442"/>
                      </a:cxn>
                      <a:cxn ang="0">
                        <a:pos x="24" y="442"/>
                      </a:cxn>
                      <a:cxn ang="0">
                        <a:pos x="28" y="442"/>
                      </a:cxn>
                      <a:cxn ang="0">
                        <a:pos x="32" y="441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3" y="432"/>
                      </a:cxn>
                      <a:cxn ang="0">
                        <a:pos x="45" y="429"/>
                      </a:cxn>
                      <a:cxn ang="0">
                        <a:pos x="46" y="424"/>
                      </a:cxn>
                      <a:cxn ang="0">
                        <a:pos x="47" y="418"/>
                      </a:cxn>
                      <a:cxn ang="0">
                        <a:pos x="43" y="432"/>
                      </a:cxn>
                    </a:cxnLst>
                    <a:rect l="0" t="0" r="r" b="b"/>
                    <a:pathLst>
                      <a:path w="47" h="442">
                        <a:moveTo>
                          <a:pt x="43" y="432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3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3" y="429"/>
                        </a:lnTo>
                        <a:lnTo>
                          <a:pt x="5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1"/>
                        </a:lnTo>
                        <a:lnTo>
                          <a:pt x="19" y="442"/>
                        </a:lnTo>
                        <a:lnTo>
                          <a:pt x="24" y="442"/>
                        </a:lnTo>
                        <a:lnTo>
                          <a:pt x="28" y="442"/>
                        </a:lnTo>
                        <a:lnTo>
                          <a:pt x="32" y="441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3" y="432"/>
                        </a:lnTo>
                        <a:lnTo>
                          <a:pt x="45" y="429"/>
                        </a:lnTo>
                        <a:lnTo>
                          <a:pt x="46" y="424"/>
                        </a:lnTo>
                        <a:lnTo>
                          <a:pt x="47" y="418"/>
                        </a:lnTo>
                        <a:lnTo>
                          <a:pt x="43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5" name="Freeform 743"/>
                  <p:cNvSpPr>
                    <a:spLocks noChangeAspect="1"/>
                  </p:cNvSpPr>
                  <p:nvPr/>
                </p:nvSpPr>
                <p:spPr bwMode="auto">
                  <a:xfrm>
                    <a:off x="3213" y="2047"/>
                    <a:ext cx="7" cy="21"/>
                  </a:xfrm>
                  <a:custGeom>
                    <a:avLst/>
                    <a:gdLst/>
                    <a:ahLst/>
                    <a:cxnLst>
                      <a:cxn ang="0">
                        <a:pos x="0" y="51"/>
                      </a:cxn>
                      <a:cxn ang="0">
                        <a:pos x="42" y="65"/>
                      </a:cxn>
                      <a:cxn ang="0">
                        <a:pos x="71" y="27"/>
                      </a:cxn>
                      <a:cxn ang="0">
                        <a:pos x="33" y="0"/>
                      </a:cxn>
                      <a:cxn ang="0">
                        <a:pos x="5" y="38"/>
                      </a:cxn>
                      <a:cxn ang="0">
                        <a:pos x="0" y="51"/>
                      </a:cxn>
                      <a:cxn ang="0">
                        <a:pos x="5" y="38"/>
                      </a:cxn>
                      <a:cxn ang="0">
                        <a:pos x="2" y="43"/>
                      </a:cxn>
                      <a:cxn ang="0">
                        <a:pos x="1" y="47"/>
                      </a:cxn>
                      <a:cxn ang="0">
                        <a:pos x="0" y="51"/>
                      </a:cxn>
                      <a:cxn ang="0">
                        <a:pos x="1" y="56"/>
                      </a:cxn>
                      <a:cxn ang="0">
                        <a:pos x="2" y="60"/>
                      </a:cxn>
                      <a:cxn ang="0">
                        <a:pos x="4" y="64"/>
                      </a:cxn>
                      <a:cxn ang="0">
                        <a:pos x="6" y="67"/>
                      </a:cxn>
                      <a:cxn ang="0">
                        <a:pos x="10" y="70"/>
                      </a:cxn>
                      <a:cxn ang="0">
                        <a:pos x="14" y="72"/>
                      </a:cxn>
                      <a:cxn ang="0">
                        <a:pos x="18" y="73"/>
                      </a:cxn>
                      <a:cxn ang="0">
                        <a:pos x="22" y="75"/>
                      </a:cxn>
                      <a:cxn ang="0">
                        <a:pos x="26" y="75"/>
                      </a:cxn>
                      <a:cxn ang="0">
                        <a:pos x="31" y="73"/>
                      </a:cxn>
                      <a:cxn ang="0">
                        <a:pos x="35" y="72"/>
                      </a:cxn>
                      <a:cxn ang="0">
                        <a:pos x="39" y="69"/>
                      </a:cxn>
                      <a:cxn ang="0">
                        <a:pos x="42" y="65"/>
                      </a:cxn>
                      <a:cxn ang="0">
                        <a:pos x="0" y="51"/>
                      </a:cxn>
                    </a:cxnLst>
                    <a:rect l="0" t="0" r="r" b="b"/>
                    <a:pathLst>
                      <a:path w="71" h="75">
                        <a:moveTo>
                          <a:pt x="0" y="51"/>
                        </a:moveTo>
                        <a:lnTo>
                          <a:pt x="42" y="65"/>
                        </a:lnTo>
                        <a:lnTo>
                          <a:pt x="71" y="27"/>
                        </a:lnTo>
                        <a:lnTo>
                          <a:pt x="33" y="0"/>
                        </a:lnTo>
                        <a:lnTo>
                          <a:pt x="5" y="38"/>
                        </a:lnTo>
                        <a:lnTo>
                          <a:pt x="0" y="51"/>
                        </a:lnTo>
                        <a:lnTo>
                          <a:pt x="5" y="38"/>
                        </a:lnTo>
                        <a:lnTo>
                          <a:pt x="2" y="43"/>
                        </a:lnTo>
                        <a:lnTo>
                          <a:pt x="1" y="47"/>
                        </a:lnTo>
                        <a:lnTo>
                          <a:pt x="0" y="51"/>
                        </a:lnTo>
                        <a:lnTo>
                          <a:pt x="1" y="56"/>
                        </a:lnTo>
                        <a:lnTo>
                          <a:pt x="2" y="60"/>
                        </a:lnTo>
                        <a:lnTo>
                          <a:pt x="4" y="64"/>
                        </a:lnTo>
                        <a:lnTo>
                          <a:pt x="6" y="67"/>
                        </a:lnTo>
                        <a:lnTo>
                          <a:pt x="10" y="70"/>
                        </a:lnTo>
                        <a:lnTo>
                          <a:pt x="14" y="72"/>
                        </a:lnTo>
                        <a:lnTo>
                          <a:pt x="18" y="73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31" y="73"/>
                        </a:lnTo>
                        <a:lnTo>
                          <a:pt x="35" y="72"/>
                        </a:lnTo>
                        <a:lnTo>
                          <a:pt x="39" y="69"/>
                        </a:lnTo>
                        <a:lnTo>
                          <a:pt x="42" y="65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6" name="Rectangle 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7" name="Freeform 745"/>
                  <p:cNvSpPr>
                    <a:spLocks noChangeAspect="1"/>
                  </p:cNvSpPr>
                  <p:nvPr/>
                </p:nvSpPr>
                <p:spPr bwMode="auto">
                  <a:xfrm>
                    <a:off x="2255" y="1410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7" y="315"/>
                      </a:cxn>
                      <a:cxn ang="0">
                        <a:pos x="47" y="24"/>
                      </a:cxn>
                      <a:cxn ang="0">
                        <a:pos x="0" y="23"/>
                      </a:cxn>
                      <a:cxn ang="0">
                        <a:pos x="47" y="24"/>
                      </a:cxn>
                      <a:cxn ang="0">
                        <a:pos x="46" y="18"/>
                      </a:cxn>
                      <a:cxn ang="0">
                        <a:pos x="45" y="14"/>
                      </a:cxn>
                      <a:cxn ang="0">
                        <a:pos x="43" y="10"/>
                      </a:cxn>
                      <a:cxn ang="0">
                        <a:pos x="39" y="7"/>
                      </a:cxn>
                      <a:cxn ang="0">
                        <a:pos x="35" y="4"/>
                      </a:cxn>
                      <a:cxn ang="0">
                        <a:pos x="32" y="3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8" y="1"/>
                      </a:cxn>
                      <a:cxn ang="0">
                        <a:pos x="14" y="3"/>
                      </a:cxn>
                      <a:cxn ang="0">
                        <a:pos x="11" y="4"/>
                      </a:cxn>
                      <a:cxn ang="0">
                        <a:pos x="7" y="7"/>
                      </a:cxn>
                      <a:cxn ang="0">
                        <a:pos x="5" y="10"/>
                      </a:cxn>
                      <a:cxn ang="0">
                        <a:pos x="2" y="14"/>
                      </a:cxn>
                      <a:cxn ang="0">
                        <a:pos x="0" y="18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7" y="315"/>
                        </a:lnTo>
                        <a:lnTo>
                          <a:pt x="47" y="24"/>
                        </a:lnTo>
                        <a:lnTo>
                          <a:pt x="0" y="23"/>
                        </a:lnTo>
                        <a:lnTo>
                          <a:pt x="47" y="24"/>
                        </a:lnTo>
                        <a:lnTo>
                          <a:pt x="46" y="18"/>
                        </a:lnTo>
                        <a:lnTo>
                          <a:pt x="45" y="14"/>
                        </a:lnTo>
                        <a:lnTo>
                          <a:pt x="43" y="10"/>
                        </a:lnTo>
                        <a:lnTo>
                          <a:pt x="39" y="7"/>
                        </a:lnTo>
                        <a:lnTo>
                          <a:pt x="35" y="4"/>
                        </a:lnTo>
                        <a:lnTo>
                          <a:pt x="32" y="3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8" y="1"/>
                        </a:lnTo>
                        <a:lnTo>
                          <a:pt x="14" y="3"/>
                        </a:lnTo>
                        <a:lnTo>
                          <a:pt x="11" y="4"/>
                        </a:lnTo>
                        <a:lnTo>
                          <a:pt x="7" y="7"/>
                        </a:lnTo>
                        <a:lnTo>
                          <a:pt x="5" y="10"/>
                        </a:lnTo>
                        <a:lnTo>
                          <a:pt x="2" y="14"/>
                        </a:lnTo>
                        <a:lnTo>
                          <a:pt x="0" y="18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8" name="Freeform 746"/>
                  <p:cNvSpPr>
                    <a:spLocks noChangeAspect="1"/>
                  </p:cNvSpPr>
                  <p:nvPr/>
                </p:nvSpPr>
                <p:spPr bwMode="auto">
                  <a:xfrm>
                    <a:off x="2255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5" y="7"/>
                      </a:cxn>
                      <a:cxn ang="0">
                        <a:pos x="84" y="6"/>
                      </a:cxn>
                      <a:cxn ang="0">
                        <a:pos x="72" y="18"/>
                      </a:cxn>
                      <a:cxn ang="0">
                        <a:pos x="62" y="30"/>
                      </a:cxn>
                      <a:cxn ang="0">
                        <a:pos x="51" y="40"/>
                      </a:cxn>
                      <a:cxn ang="0">
                        <a:pos x="43" y="52"/>
                      </a:cxn>
                      <a:cxn ang="0">
                        <a:pos x="35" y="63"/>
                      </a:cxn>
                      <a:cxn ang="0">
                        <a:pos x="28" y="75"/>
                      </a:cxn>
                      <a:cxn ang="0">
                        <a:pos x="23" y="86"/>
                      </a:cxn>
                      <a:cxn ang="0">
                        <a:pos x="17" y="98"/>
                      </a:cxn>
                      <a:cxn ang="0">
                        <a:pos x="13" y="110"/>
                      </a:cxn>
                      <a:cxn ang="0">
                        <a:pos x="10" y="121"/>
                      </a:cxn>
                      <a:cxn ang="0">
                        <a:pos x="7" y="133"/>
                      </a:cxn>
                      <a:cxn ang="0">
                        <a:pos x="5" y="144"/>
                      </a:cxn>
                      <a:cxn ang="0">
                        <a:pos x="2" y="166"/>
                      </a:cxn>
                      <a:cxn ang="0">
                        <a:pos x="0" y="189"/>
                      </a:cxn>
                      <a:cxn ang="0">
                        <a:pos x="47" y="192"/>
                      </a:cxn>
                      <a:cxn ang="0">
                        <a:pos x="48" y="172"/>
                      </a:cxn>
                      <a:cxn ang="0">
                        <a:pos x="51" y="152"/>
                      </a:cxn>
                      <a:cxn ang="0">
                        <a:pos x="52" y="143"/>
                      </a:cxn>
                      <a:cxn ang="0">
                        <a:pos x="55" y="134"/>
                      </a:cxn>
                      <a:cxn ang="0">
                        <a:pos x="57" y="124"/>
                      </a:cxn>
                      <a:cxn ang="0">
                        <a:pos x="61" y="115"/>
                      </a:cxn>
                      <a:cxn ang="0">
                        <a:pos x="65" y="106"/>
                      </a:cxn>
                      <a:cxn ang="0">
                        <a:pos x="69" y="97"/>
                      </a:cxn>
                      <a:cxn ang="0">
                        <a:pos x="74" y="87"/>
                      </a:cxn>
                      <a:cxn ang="0">
                        <a:pos x="81" y="79"/>
                      </a:cxn>
                      <a:cxn ang="0">
                        <a:pos x="88" y="70"/>
                      </a:cxn>
                      <a:cxn ang="0">
                        <a:pos x="95" y="60"/>
                      </a:cxn>
                      <a:cxn ang="0">
                        <a:pos x="105" y="51"/>
                      </a:cxn>
                      <a:cxn ang="0">
                        <a:pos x="114" y="41"/>
                      </a:cxn>
                      <a:cxn ang="0">
                        <a:pos x="83" y="40"/>
                      </a:cxn>
                      <a:cxn ang="0">
                        <a:pos x="114" y="41"/>
                      </a:cxn>
                      <a:cxn ang="0">
                        <a:pos x="118" y="37"/>
                      </a:cxn>
                      <a:cxn ang="0">
                        <a:pos x="121" y="33"/>
                      </a:cxn>
                      <a:cxn ang="0">
                        <a:pos x="123" y="29"/>
                      </a:cxn>
                      <a:cxn ang="0">
                        <a:pos x="123" y="24"/>
                      </a:cxn>
                      <a:cxn ang="0">
                        <a:pos x="123" y="20"/>
                      </a:cxn>
                      <a:cxn ang="0">
                        <a:pos x="122" y="16"/>
                      </a:cxn>
                      <a:cxn ang="0">
                        <a:pos x="119" y="12"/>
                      </a:cxn>
                      <a:cxn ang="0">
                        <a:pos x="116" y="9"/>
                      </a:cxn>
                      <a:cxn ang="0">
                        <a:pos x="113" y="5"/>
                      </a:cxn>
                      <a:cxn ang="0">
                        <a:pos x="110" y="3"/>
                      </a:cxn>
                      <a:cxn ang="0">
                        <a:pos x="106" y="1"/>
                      </a:cxn>
                      <a:cxn ang="0">
                        <a:pos x="102" y="0"/>
                      </a:cxn>
                      <a:cxn ang="0">
                        <a:pos x="97" y="0"/>
                      </a:cxn>
                      <a:cxn ang="0">
                        <a:pos x="93" y="1"/>
                      </a:cxn>
                      <a:cxn ang="0">
                        <a:pos x="88" y="3"/>
                      </a:cxn>
                      <a:cxn ang="0">
                        <a:pos x="84" y="6"/>
                      </a:cxn>
                      <a:cxn ang="0">
                        <a:pos x="115" y="7"/>
                      </a:cxn>
                    </a:cxnLst>
                    <a:rect l="0" t="0" r="r" b="b"/>
                    <a:pathLst>
                      <a:path w="123" h="192">
                        <a:moveTo>
                          <a:pt x="115" y="7"/>
                        </a:moveTo>
                        <a:lnTo>
                          <a:pt x="84" y="6"/>
                        </a:lnTo>
                        <a:lnTo>
                          <a:pt x="72" y="18"/>
                        </a:lnTo>
                        <a:lnTo>
                          <a:pt x="62" y="30"/>
                        </a:lnTo>
                        <a:lnTo>
                          <a:pt x="51" y="40"/>
                        </a:lnTo>
                        <a:lnTo>
                          <a:pt x="43" y="52"/>
                        </a:lnTo>
                        <a:lnTo>
                          <a:pt x="35" y="63"/>
                        </a:lnTo>
                        <a:lnTo>
                          <a:pt x="28" y="75"/>
                        </a:lnTo>
                        <a:lnTo>
                          <a:pt x="23" y="86"/>
                        </a:lnTo>
                        <a:lnTo>
                          <a:pt x="17" y="98"/>
                        </a:lnTo>
                        <a:lnTo>
                          <a:pt x="13" y="110"/>
                        </a:lnTo>
                        <a:lnTo>
                          <a:pt x="10" y="121"/>
                        </a:lnTo>
                        <a:lnTo>
                          <a:pt x="7" y="133"/>
                        </a:lnTo>
                        <a:lnTo>
                          <a:pt x="5" y="144"/>
                        </a:lnTo>
                        <a:lnTo>
                          <a:pt x="2" y="166"/>
                        </a:lnTo>
                        <a:lnTo>
                          <a:pt x="0" y="189"/>
                        </a:lnTo>
                        <a:lnTo>
                          <a:pt x="47" y="192"/>
                        </a:lnTo>
                        <a:lnTo>
                          <a:pt x="48" y="172"/>
                        </a:lnTo>
                        <a:lnTo>
                          <a:pt x="51" y="152"/>
                        </a:lnTo>
                        <a:lnTo>
                          <a:pt x="52" y="143"/>
                        </a:lnTo>
                        <a:lnTo>
                          <a:pt x="55" y="134"/>
                        </a:lnTo>
                        <a:lnTo>
                          <a:pt x="57" y="124"/>
                        </a:lnTo>
                        <a:lnTo>
                          <a:pt x="61" y="115"/>
                        </a:lnTo>
                        <a:lnTo>
                          <a:pt x="65" y="106"/>
                        </a:lnTo>
                        <a:lnTo>
                          <a:pt x="69" y="97"/>
                        </a:lnTo>
                        <a:lnTo>
                          <a:pt x="74" y="87"/>
                        </a:lnTo>
                        <a:lnTo>
                          <a:pt x="81" y="79"/>
                        </a:lnTo>
                        <a:lnTo>
                          <a:pt x="88" y="70"/>
                        </a:lnTo>
                        <a:lnTo>
                          <a:pt x="95" y="60"/>
                        </a:lnTo>
                        <a:lnTo>
                          <a:pt x="105" y="51"/>
                        </a:lnTo>
                        <a:lnTo>
                          <a:pt x="114" y="41"/>
                        </a:lnTo>
                        <a:lnTo>
                          <a:pt x="83" y="40"/>
                        </a:lnTo>
                        <a:lnTo>
                          <a:pt x="114" y="41"/>
                        </a:lnTo>
                        <a:lnTo>
                          <a:pt x="118" y="37"/>
                        </a:lnTo>
                        <a:lnTo>
                          <a:pt x="121" y="33"/>
                        </a:lnTo>
                        <a:lnTo>
                          <a:pt x="123" y="29"/>
                        </a:lnTo>
                        <a:lnTo>
                          <a:pt x="123" y="24"/>
                        </a:lnTo>
                        <a:lnTo>
                          <a:pt x="123" y="20"/>
                        </a:lnTo>
                        <a:lnTo>
                          <a:pt x="122" y="16"/>
                        </a:lnTo>
                        <a:lnTo>
                          <a:pt x="119" y="12"/>
                        </a:lnTo>
                        <a:lnTo>
                          <a:pt x="116" y="9"/>
                        </a:lnTo>
                        <a:lnTo>
                          <a:pt x="113" y="5"/>
                        </a:lnTo>
                        <a:lnTo>
                          <a:pt x="110" y="3"/>
                        </a:lnTo>
                        <a:lnTo>
                          <a:pt x="106" y="1"/>
                        </a:lnTo>
                        <a:lnTo>
                          <a:pt x="102" y="0"/>
                        </a:lnTo>
                        <a:lnTo>
                          <a:pt x="97" y="0"/>
                        </a:lnTo>
                        <a:lnTo>
                          <a:pt x="93" y="1"/>
                        </a:lnTo>
                        <a:lnTo>
                          <a:pt x="88" y="3"/>
                        </a:lnTo>
                        <a:lnTo>
                          <a:pt x="84" y="6"/>
                        </a:lnTo>
                        <a:lnTo>
                          <a:pt x="115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699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2277" y="1360"/>
                    <a:ext cx="36" cy="64"/>
                  </a:xfrm>
                  <a:custGeom>
                    <a:avLst/>
                    <a:gdLst/>
                    <a:ahLst/>
                    <a:cxnLst>
                      <a:cxn ang="0">
                        <a:pos x="113" y="183"/>
                      </a:cxn>
                      <a:cxn ang="0">
                        <a:pos x="113" y="183"/>
                      </a:cxn>
                      <a:cxn ang="0">
                        <a:pos x="112" y="160"/>
                      </a:cxn>
                      <a:cxn ang="0">
                        <a:pos x="109" y="137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3"/>
                      </a:cxn>
                      <a:cxn ang="0">
                        <a:pos x="95" y="91"/>
                      </a:cxn>
                      <a:cxn ang="0">
                        <a:pos x="90" y="79"/>
                      </a:cxn>
                      <a:cxn ang="0">
                        <a:pos x="84" y="68"/>
                      </a:cxn>
                      <a:cxn ang="0">
                        <a:pos x="78" y="56"/>
                      </a:cxn>
                      <a:cxn ang="0">
                        <a:pos x="70" y="46"/>
                      </a:cxn>
                      <a:cxn ang="0">
                        <a:pos x="62" y="34"/>
                      </a:cxn>
                      <a:cxn ang="0">
                        <a:pos x="53" y="23"/>
                      </a:cxn>
                      <a:cxn ang="0">
                        <a:pos x="43" y="12"/>
                      </a:cxn>
                      <a:cxn ang="0">
                        <a:pos x="32" y="0"/>
                      </a:cxn>
                      <a:cxn ang="0">
                        <a:pos x="0" y="33"/>
                      </a:cxn>
                      <a:cxn ang="0">
                        <a:pos x="9" y="43"/>
                      </a:cxn>
                      <a:cxn ang="0">
                        <a:pos x="18" y="53"/>
                      </a:cxn>
                      <a:cxn ang="0">
                        <a:pos x="25" y="63"/>
                      </a:cxn>
                      <a:cxn ang="0">
                        <a:pos x="32" y="72"/>
                      </a:cxn>
                      <a:cxn ang="0">
                        <a:pos x="39" y="80"/>
                      </a:cxn>
                      <a:cxn ang="0">
                        <a:pos x="44" y="90"/>
                      </a:cxn>
                      <a:cxn ang="0">
                        <a:pos x="48" y="99"/>
                      </a:cxn>
                      <a:cxn ang="0">
                        <a:pos x="52" y="109"/>
                      </a:cxn>
                      <a:cxn ang="0">
                        <a:pos x="57" y="118"/>
                      </a:cxn>
                      <a:cxn ang="0">
                        <a:pos x="60" y="127"/>
                      </a:cxn>
                      <a:cxn ang="0">
                        <a:pos x="62" y="136"/>
                      </a:cxn>
                      <a:cxn ang="0">
                        <a:pos x="64" y="145"/>
                      </a:cxn>
                      <a:cxn ang="0">
                        <a:pos x="67" y="165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7" y="183"/>
                      </a:cxn>
                      <a:cxn ang="0">
                        <a:pos x="68" y="188"/>
                      </a:cxn>
                      <a:cxn ang="0">
                        <a:pos x="69" y="193"/>
                      </a:cxn>
                      <a:cxn ang="0">
                        <a:pos x="71" y="197"/>
                      </a:cxn>
                      <a:cxn ang="0">
                        <a:pos x="74" y="201"/>
                      </a:cxn>
                      <a:cxn ang="0">
                        <a:pos x="78" y="203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0" y="206"/>
                      </a:cxn>
                      <a:cxn ang="0">
                        <a:pos x="94" y="206"/>
                      </a:cxn>
                      <a:cxn ang="0">
                        <a:pos x="99" y="205"/>
                      </a:cxn>
                      <a:cxn ang="0">
                        <a:pos x="103" y="203"/>
                      </a:cxn>
                      <a:cxn ang="0">
                        <a:pos x="106" y="201"/>
                      </a:cxn>
                      <a:cxn ang="0">
                        <a:pos x="109" y="197"/>
                      </a:cxn>
                      <a:cxn ang="0">
                        <a:pos x="111" y="193"/>
                      </a:cxn>
                      <a:cxn ang="0">
                        <a:pos x="113" y="188"/>
                      </a:cxn>
                      <a:cxn ang="0">
                        <a:pos x="113" y="183"/>
                      </a:cxn>
                    </a:cxnLst>
                    <a:rect l="0" t="0" r="r" b="b"/>
                    <a:pathLst>
                      <a:path w="113" h="206">
                        <a:moveTo>
                          <a:pt x="113" y="183"/>
                        </a:moveTo>
                        <a:lnTo>
                          <a:pt x="113" y="183"/>
                        </a:lnTo>
                        <a:lnTo>
                          <a:pt x="112" y="160"/>
                        </a:lnTo>
                        <a:lnTo>
                          <a:pt x="109" y="137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3"/>
                        </a:lnTo>
                        <a:lnTo>
                          <a:pt x="95" y="91"/>
                        </a:lnTo>
                        <a:lnTo>
                          <a:pt x="90" y="79"/>
                        </a:lnTo>
                        <a:lnTo>
                          <a:pt x="84" y="68"/>
                        </a:lnTo>
                        <a:lnTo>
                          <a:pt x="78" y="56"/>
                        </a:lnTo>
                        <a:lnTo>
                          <a:pt x="70" y="46"/>
                        </a:lnTo>
                        <a:lnTo>
                          <a:pt x="62" y="34"/>
                        </a:lnTo>
                        <a:lnTo>
                          <a:pt x="53" y="23"/>
                        </a:lnTo>
                        <a:lnTo>
                          <a:pt x="43" y="12"/>
                        </a:lnTo>
                        <a:lnTo>
                          <a:pt x="32" y="0"/>
                        </a:lnTo>
                        <a:lnTo>
                          <a:pt x="0" y="33"/>
                        </a:lnTo>
                        <a:lnTo>
                          <a:pt x="9" y="43"/>
                        </a:lnTo>
                        <a:lnTo>
                          <a:pt x="18" y="53"/>
                        </a:lnTo>
                        <a:lnTo>
                          <a:pt x="25" y="63"/>
                        </a:lnTo>
                        <a:lnTo>
                          <a:pt x="32" y="72"/>
                        </a:lnTo>
                        <a:lnTo>
                          <a:pt x="39" y="80"/>
                        </a:lnTo>
                        <a:lnTo>
                          <a:pt x="44" y="90"/>
                        </a:lnTo>
                        <a:lnTo>
                          <a:pt x="48" y="99"/>
                        </a:lnTo>
                        <a:lnTo>
                          <a:pt x="52" y="109"/>
                        </a:lnTo>
                        <a:lnTo>
                          <a:pt x="57" y="118"/>
                        </a:lnTo>
                        <a:lnTo>
                          <a:pt x="60" y="127"/>
                        </a:lnTo>
                        <a:lnTo>
                          <a:pt x="62" y="136"/>
                        </a:lnTo>
                        <a:lnTo>
                          <a:pt x="64" y="145"/>
                        </a:lnTo>
                        <a:lnTo>
                          <a:pt x="67" y="165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7" y="183"/>
                        </a:lnTo>
                        <a:lnTo>
                          <a:pt x="68" y="188"/>
                        </a:lnTo>
                        <a:lnTo>
                          <a:pt x="69" y="193"/>
                        </a:lnTo>
                        <a:lnTo>
                          <a:pt x="71" y="197"/>
                        </a:lnTo>
                        <a:lnTo>
                          <a:pt x="74" y="201"/>
                        </a:lnTo>
                        <a:lnTo>
                          <a:pt x="78" y="203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0" y="206"/>
                        </a:lnTo>
                        <a:lnTo>
                          <a:pt x="94" y="206"/>
                        </a:lnTo>
                        <a:lnTo>
                          <a:pt x="99" y="205"/>
                        </a:lnTo>
                        <a:lnTo>
                          <a:pt x="103" y="203"/>
                        </a:lnTo>
                        <a:lnTo>
                          <a:pt x="106" y="201"/>
                        </a:lnTo>
                        <a:lnTo>
                          <a:pt x="109" y="197"/>
                        </a:lnTo>
                        <a:lnTo>
                          <a:pt x="111" y="193"/>
                        </a:lnTo>
                        <a:lnTo>
                          <a:pt x="113" y="188"/>
                        </a:lnTo>
                        <a:lnTo>
                          <a:pt x="113" y="18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0" name="Freeform 748"/>
                  <p:cNvSpPr>
                    <a:spLocks noChangeAspect="1"/>
                  </p:cNvSpPr>
                  <p:nvPr/>
                </p:nvSpPr>
                <p:spPr bwMode="auto">
                  <a:xfrm>
                    <a:off x="2298" y="1417"/>
                    <a:ext cx="14" cy="93"/>
                  </a:xfrm>
                  <a:custGeom>
                    <a:avLst/>
                    <a:gdLst/>
                    <a:ahLst/>
                    <a:cxnLst>
                      <a:cxn ang="0">
                        <a:pos x="18" y="314"/>
                      </a:cxn>
                      <a:cxn ang="0">
                        <a:pos x="46" y="291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291"/>
                      </a:cxn>
                      <a:cxn ang="0">
                        <a:pos x="18" y="314"/>
                      </a:cxn>
                      <a:cxn ang="0">
                        <a:pos x="0" y="291"/>
                      </a:cxn>
                      <a:cxn ang="0">
                        <a:pos x="1" y="298"/>
                      </a:cxn>
                      <a:cxn ang="0">
                        <a:pos x="2" y="302"/>
                      </a:cxn>
                      <a:cxn ang="0">
                        <a:pos x="4" y="306"/>
                      </a:cxn>
                      <a:cxn ang="0">
                        <a:pos x="7" y="309"/>
                      </a:cxn>
                      <a:cxn ang="0">
                        <a:pos x="11" y="311"/>
                      </a:cxn>
                      <a:cxn ang="0">
                        <a:pos x="15" y="313"/>
                      </a:cxn>
                      <a:cxn ang="0">
                        <a:pos x="19" y="314"/>
                      </a:cxn>
                      <a:cxn ang="0">
                        <a:pos x="23" y="315"/>
                      </a:cxn>
                      <a:cxn ang="0">
                        <a:pos x="27" y="314"/>
                      </a:cxn>
                      <a:cxn ang="0">
                        <a:pos x="32" y="313"/>
                      </a:cxn>
                      <a:cxn ang="0">
                        <a:pos x="36" y="311"/>
                      </a:cxn>
                      <a:cxn ang="0">
                        <a:pos x="39" y="309"/>
                      </a:cxn>
                      <a:cxn ang="0">
                        <a:pos x="42" y="306"/>
                      </a:cxn>
                      <a:cxn ang="0">
                        <a:pos x="44" y="302"/>
                      </a:cxn>
                      <a:cxn ang="0">
                        <a:pos x="46" y="298"/>
                      </a:cxn>
                      <a:cxn ang="0">
                        <a:pos x="46" y="291"/>
                      </a:cxn>
                      <a:cxn ang="0">
                        <a:pos x="18" y="314"/>
                      </a:cxn>
                    </a:cxnLst>
                    <a:rect l="0" t="0" r="r" b="b"/>
                    <a:pathLst>
                      <a:path w="46" h="315">
                        <a:moveTo>
                          <a:pt x="18" y="314"/>
                        </a:moveTo>
                        <a:lnTo>
                          <a:pt x="46" y="291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18" y="314"/>
                        </a:lnTo>
                        <a:lnTo>
                          <a:pt x="0" y="291"/>
                        </a:lnTo>
                        <a:lnTo>
                          <a:pt x="1" y="298"/>
                        </a:lnTo>
                        <a:lnTo>
                          <a:pt x="2" y="302"/>
                        </a:lnTo>
                        <a:lnTo>
                          <a:pt x="4" y="306"/>
                        </a:lnTo>
                        <a:lnTo>
                          <a:pt x="7" y="309"/>
                        </a:lnTo>
                        <a:lnTo>
                          <a:pt x="11" y="311"/>
                        </a:lnTo>
                        <a:lnTo>
                          <a:pt x="15" y="313"/>
                        </a:lnTo>
                        <a:lnTo>
                          <a:pt x="19" y="314"/>
                        </a:lnTo>
                        <a:lnTo>
                          <a:pt x="23" y="315"/>
                        </a:lnTo>
                        <a:lnTo>
                          <a:pt x="27" y="314"/>
                        </a:lnTo>
                        <a:lnTo>
                          <a:pt x="32" y="313"/>
                        </a:lnTo>
                        <a:lnTo>
                          <a:pt x="36" y="311"/>
                        </a:lnTo>
                        <a:lnTo>
                          <a:pt x="39" y="309"/>
                        </a:lnTo>
                        <a:lnTo>
                          <a:pt x="42" y="306"/>
                        </a:lnTo>
                        <a:lnTo>
                          <a:pt x="44" y="302"/>
                        </a:lnTo>
                        <a:lnTo>
                          <a:pt x="46" y="298"/>
                        </a:lnTo>
                        <a:lnTo>
                          <a:pt x="46" y="291"/>
                        </a:lnTo>
                        <a:lnTo>
                          <a:pt x="18" y="31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1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2305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0" y="43"/>
                      </a:cxn>
                      <a:cxn ang="0">
                        <a:pos x="102" y="21"/>
                      </a:cxn>
                      <a:cxn ang="0">
                        <a:pos x="10" y="0"/>
                      </a:cxn>
                      <a:cxn ang="0">
                        <a:pos x="0" y="45"/>
                      </a:cxn>
                      <a:cxn ang="0">
                        <a:pos x="92" y="66"/>
                      </a:cxn>
                      <a:cxn ang="0">
                        <a:pos x="120" y="43"/>
                      </a:cxn>
                      <a:cxn ang="0">
                        <a:pos x="92" y="66"/>
                      </a:cxn>
                      <a:cxn ang="0">
                        <a:pos x="98" y="66"/>
                      </a:cxn>
                      <a:cxn ang="0">
                        <a:pos x="102" y="66"/>
                      </a:cxn>
                      <a:cxn ang="0">
                        <a:pos x="106" y="65"/>
                      </a:cxn>
                      <a:cxn ang="0">
                        <a:pos x="111" y="63"/>
                      </a:cxn>
                      <a:cxn ang="0">
                        <a:pos x="114" y="60"/>
                      </a:cxn>
                      <a:cxn ang="0">
                        <a:pos x="117" y="57"/>
                      </a:cxn>
                      <a:cxn ang="0">
                        <a:pos x="118" y="53"/>
                      </a:cxn>
                      <a:cxn ang="0">
                        <a:pos x="120" y="49"/>
                      </a:cxn>
                      <a:cxn ang="0">
                        <a:pos x="120" y="44"/>
                      </a:cxn>
                      <a:cxn ang="0">
                        <a:pos x="120" y="40"/>
                      </a:cxn>
                      <a:cxn ang="0">
                        <a:pos x="119" y="36"/>
                      </a:cxn>
                      <a:cxn ang="0">
                        <a:pos x="118" y="32"/>
                      </a:cxn>
                      <a:cxn ang="0">
                        <a:pos x="115" y="29"/>
                      </a:cxn>
                      <a:cxn ang="0">
                        <a:pos x="112" y="25"/>
                      </a:cxn>
                      <a:cxn ang="0">
                        <a:pos x="107" y="22"/>
                      </a:cxn>
                      <a:cxn ang="0">
                        <a:pos x="102" y="21"/>
                      </a:cxn>
                      <a:cxn ang="0">
                        <a:pos x="120" y="43"/>
                      </a:cxn>
                    </a:cxnLst>
                    <a:rect l="0" t="0" r="r" b="b"/>
                    <a:pathLst>
                      <a:path w="120" h="66">
                        <a:moveTo>
                          <a:pt x="120" y="43"/>
                        </a:moveTo>
                        <a:lnTo>
                          <a:pt x="102" y="21"/>
                        </a:lnTo>
                        <a:lnTo>
                          <a:pt x="10" y="0"/>
                        </a:lnTo>
                        <a:lnTo>
                          <a:pt x="0" y="45"/>
                        </a:lnTo>
                        <a:lnTo>
                          <a:pt x="92" y="66"/>
                        </a:lnTo>
                        <a:lnTo>
                          <a:pt x="120" y="43"/>
                        </a:lnTo>
                        <a:lnTo>
                          <a:pt x="92" y="66"/>
                        </a:lnTo>
                        <a:lnTo>
                          <a:pt x="98" y="66"/>
                        </a:lnTo>
                        <a:lnTo>
                          <a:pt x="102" y="66"/>
                        </a:lnTo>
                        <a:lnTo>
                          <a:pt x="106" y="65"/>
                        </a:lnTo>
                        <a:lnTo>
                          <a:pt x="111" y="63"/>
                        </a:lnTo>
                        <a:lnTo>
                          <a:pt x="114" y="60"/>
                        </a:lnTo>
                        <a:lnTo>
                          <a:pt x="117" y="57"/>
                        </a:lnTo>
                        <a:lnTo>
                          <a:pt x="118" y="53"/>
                        </a:lnTo>
                        <a:lnTo>
                          <a:pt x="120" y="49"/>
                        </a:lnTo>
                        <a:lnTo>
                          <a:pt x="120" y="44"/>
                        </a:lnTo>
                        <a:lnTo>
                          <a:pt x="120" y="40"/>
                        </a:lnTo>
                        <a:lnTo>
                          <a:pt x="119" y="36"/>
                        </a:lnTo>
                        <a:lnTo>
                          <a:pt x="118" y="32"/>
                        </a:lnTo>
                        <a:lnTo>
                          <a:pt x="115" y="29"/>
                        </a:lnTo>
                        <a:lnTo>
                          <a:pt x="112" y="25"/>
                        </a:lnTo>
                        <a:lnTo>
                          <a:pt x="107" y="22"/>
                        </a:lnTo>
                        <a:lnTo>
                          <a:pt x="102" y="21"/>
                        </a:lnTo>
                        <a:lnTo>
                          <a:pt x="120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2" name="Freeform 750"/>
                  <p:cNvSpPr>
                    <a:spLocks noChangeAspect="1"/>
                  </p:cNvSpPr>
                  <p:nvPr/>
                </p:nvSpPr>
                <p:spPr bwMode="auto">
                  <a:xfrm>
                    <a:off x="2327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2"/>
                      </a:cxn>
                      <a:cxn ang="0">
                        <a:pos x="46" y="89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9"/>
                      </a:cxn>
                      <a:cxn ang="0">
                        <a:pos x="23" y="112"/>
                      </a:cxn>
                      <a:cxn ang="0">
                        <a:pos x="0" y="89"/>
                      </a:cxn>
                      <a:cxn ang="0">
                        <a:pos x="1" y="94"/>
                      </a:cxn>
                      <a:cxn ang="0">
                        <a:pos x="2" y="99"/>
                      </a:cxn>
                      <a:cxn ang="0">
                        <a:pos x="4" y="102"/>
                      </a:cxn>
                      <a:cxn ang="0">
                        <a:pos x="7" y="106"/>
                      </a:cxn>
                      <a:cxn ang="0">
                        <a:pos x="10" y="109"/>
                      </a:cxn>
                      <a:cxn ang="0">
                        <a:pos x="14" y="111"/>
                      </a:cxn>
                      <a:cxn ang="0">
                        <a:pos x="19" y="112"/>
                      </a:cxn>
                      <a:cxn ang="0">
                        <a:pos x="23" y="112"/>
                      </a:cxn>
                      <a:cxn ang="0">
                        <a:pos x="27" y="112"/>
                      </a:cxn>
                      <a:cxn ang="0">
                        <a:pos x="31" y="111"/>
                      </a:cxn>
                      <a:cxn ang="0">
                        <a:pos x="35" y="109"/>
                      </a:cxn>
                      <a:cxn ang="0">
                        <a:pos x="39" y="106"/>
                      </a:cxn>
                      <a:cxn ang="0">
                        <a:pos x="42" y="102"/>
                      </a:cxn>
                      <a:cxn ang="0">
                        <a:pos x="44" y="99"/>
                      </a:cxn>
                      <a:cxn ang="0">
                        <a:pos x="46" y="94"/>
                      </a:cxn>
                      <a:cxn ang="0">
                        <a:pos x="46" y="89"/>
                      </a:cxn>
                      <a:cxn ang="0">
                        <a:pos x="23" y="112"/>
                      </a:cxn>
                    </a:cxnLst>
                    <a:rect l="0" t="0" r="r" b="b"/>
                    <a:pathLst>
                      <a:path w="46" h="112">
                        <a:moveTo>
                          <a:pt x="23" y="112"/>
                        </a:moveTo>
                        <a:lnTo>
                          <a:pt x="46" y="89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9"/>
                        </a:lnTo>
                        <a:lnTo>
                          <a:pt x="23" y="112"/>
                        </a:lnTo>
                        <a:lnTo>
                          <a:pt x="0" y="89"/>
                        </a:lnTo>
                        <a:lnTo>
                          <a:pt x="1" y="94"/>
                        </a:lnTo>
                        <a:lnTo>
                          <a:pt x="2" y="99"/>
                        </a:lnTo>
                        <a:lnTo>
                          <a:pt x="4" y="102"/>
                        </a:lnTo>
                        <a:lnTo>
                          <a:pt x="7" y="106"/>
                        </a:lnTo>
                        <a:lnTo>
                          <a:pt x="10" y="109"/>
                        </a:lnTo>
                        <a:lnTo>
                          <a:pt x="14" y="111"/>
                        </a:lnTo>
                        <a:lnTo>
                          <a:pt x="19" y="112"/>
                        </a:lnTo>
                        <a:lnTo>
                          <a:pt x="23" y="112"/>
                        </a:lnTo>
                        <a:lnTo>
                          <a:pt x="27" y="112"/>
                        </a:lnTo>
                        <a:lnTo>
                          <a:pt x="31" y="111"/>
                        </a:lnTo>
                        <a:lnTo>
                          <a:pt x="35" y="109"/>
                        </a:lnTo>
                        <a:lnTo>
                          <a:pt x="39" y="106"/>
                        </a:lnTo>
                        <a:lnTo>
                          <a:pt x="42" y="102"/>
                        </a:lnTo>
                        <a:lnTo>
                          <a:pt x="44" y="99"/>
                        </a:lnTo>
                        <a:lnTo>
                          <a:pt x="46" y="94"/>
                        </a:lnTo>
                        <a:lnTo>
                          <a:pt x="46" y="89"/>
                        </a:lnTo>
                        <a:lnTo>
                          <a:pt x="23" y="1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3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2"/>
                    <a:ext cx="36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6"/>
                      </a:cxn>
                      <a:cxn ang="0">
                        <a:pos x="102" y="46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4"/>
                      </a:cxn>
                      <a:cxn ang="0">
                        <a:pos x="5" y="7"/>
                      </a:cxn>
                      <a:cxn ang="0">
                        <a:pos x="3" y="10"/>
                      </a:cxn>
                      <a:cxn ang="0">
                        <a:pos x="1" y="14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3" y="35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4"/>
                      </a:cxn>
                      <a:cxn ang="0">
                        <a:pos x="18" y="45"/>
                      </a:cxn>
                      <a:cxn ang="0">
                        <a:pos x="23" y="46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102" h="46">
                        <a:moveTo>
                          <a:pt x="0" y="23"/>
                        </a:moveTo>
                        <a:lnTo>
                          <a:pt x="23" y="46"/>
                        </a:lnTo>
                        <a:lnTo>
                          <a:pt x="102" y="46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4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1" y="14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3" y="35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4"/>
                        </a:lnTo>
                        <a:lnTo>
                          <a:pt x="18" y="45"/>
                        </a:lnTo>
                        <a:lnTo>
                          <a:pt x="23" y="46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4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2298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6"/>
                      </a:cxn>
                      <a:cxn ang="0">
                        <a:pos x="46" y="1093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3"/>
                      </a:cxn>
                      <a:cxn ang="0">
                        <a:pos x="23" y="1116"/>
                      </a:cxn>
                      <a:cxn ang="0">
                        <a:pos x="0" y="1093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7" y="1111"/>
                      </a:cxn>
                      <a:cxn ang="0">
                        <a:pos x="10" y="1113"/>
                      </a:cxn>
                      <a:cxn ang="0">
                        <a:pos x="14" y="1115"/>
                      </a:cxn>
                      <a:cxn ang="0">
                        <a:pos x="19" y="1116"/>
                      </a:cxn>
                      <a:cxn ang="0">
                        <a:pos x="23" y="1116"/>
                      </a:cxn>
                      <a:cxn ang="0">
                        <a:pos x="27" y="1116"/>
                      </a:cxn>
                      <a:cxn ang="0">
                        <a:pos x="31" y="1115"/>
                      </a:cxn>
                      <a:cxn ang="0">
                        <a:pos x="35" y="1113"/>
                      </a:cxn>
                      <a:cxn ang="0">
                        <a:pos x="39" y="1111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3"/>
                      </a:cxn>
                      <a:cxn ang="0">
                        <a:pos x="23" y="1116"/>
                      </a:cxn>
                    </a:cxnLst>
                    <a:rect l="0" t="0" r="r" b="b"/>
                    <a:pathLst>
                      <a:path w="46" h="1116">
                        <a:moveTo>
                          <a:pt x="23" y="1116"/>
                        </a:moveTo>
                        <a:lnTo>
                          <a:pt x="46" y="1093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3"/>
                        </a:lnTo>
                        <a:lnTo>
                          <a:pt x="23" y="1116"/>
                        </a:lnTo>
                        <a:lnTo>
                          <a:pt x="0" y="1093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7" y="1111"/>
                        </a:lnTo>
                        <a:lnTo>
                          <a:pt x="10" y="1113"/>
                        </a:lnTo>
                        <a:lnTo>
                          <a:pt x="14" y="1115"/>
                        </a:lnTo>
                        <a:lnTo>
                          <a:pt x="19" y="1116"/>
                        </a:lnTo>
                        <a:lnTo>
                          <a:pt x="23" y="1116"/>
                        </a:lnTo>
                        <a:lnTo>
                          <a:pt x="27" y="1116"/>
                        </a:lnTo>
                        <a:lnTo>
                          <a:pt x="31" y="1115"/>
                        </a:lnTo>
                        <a:lnTo>
                          <a:pt x="35" y="1113"/>
                        </a:lnTo>
                        <a:lnTo>
                          <a:pt x="39" y="1111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3"/>
                        </a:lnTo>
                        <a:lnTo>
                          <a:pt x="23" y="111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5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305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6" y="24"/>
                      </a:cxn>
                      <a:cxn ang="0">
                        <a:pos x="32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2" y="47"/>
                      </a:cxn>
                      <a:cxn ang="0">
                        <a:pos x="56" y="24"/>
                      </a:cxn>
                      <a:cxn ang="0">
                        <a:pos x="32" y="47"/>
                      </a:cxn>
                      <a:cxn ang="0">
                        <a:pos x="38" y="47"/>
                      </a:cxn>
                      <a:cxn ang="0">
                        <a:pos x="43" y="46"/>
                      </a:cxn>
                      <a:cxn ang="0">
                        <a:pos x="46" y="43"/>
                      </a:cxn>
                      <a:cxn ang="0">
                        <a:pos x="49" y="40"/>
                      </a:cxn>
                      <a:cxn ang="0">
                        <a:pos x="53" y="36"/>
                      </a:cxn>
                      <a:cxn ang="0">
                        <a:pos x="55" y="33"/>
                      </a:cxn>
                      <a:cxn ang="0">
                        <a:pos x="56" y="29"/>
                      </a:cxn>
                      <a:cxn ang="0">
                        <a:pos x="56" y="24"/>
                      </a:cxn>
                      <a:cxn ang="0">
                        <a:pos x="56" y="19"/>
                      </a:cxn>
                      <a:cxn ang="0">
                        <a:pos x="55" y="15"/>
                      </a:cxn>
                      <a:cxn ang="0">
                        <a:pos x="53" y="12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3" y="3"/>
                      </a:cxn>
                      <a:cxn ang="0">
                        <a:pos x="38" y="2"/>
                      </a:cxn>
                      <a:cxn ang="0">
                        <a:pos x="32" y="0"/>
                      </a:cxn>
                      <a:cxn ang="0">
                        <a:pos x="56" y="24"/>
                      </a:cxn>
                    </a:cxnLst>
                    <a:rect l="0" t="0" r="r" b="b"/>
                    <a:pathLst>
                      <a:path w="56" h="47">
                        <a:moveTo>
                          <a:pt x="56" y="24"/>
                        </a:moveTo>
                        <a:lnTo>
                          <a:pt x="32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2" y="47"/>
                        </a:lnTo>
                        <a:lnTo>
                          <a:pt x="56" y="24"/>
                        </a:lnTo>
                        <a:lnTo>
                          <a:pt x="32" y="47"/>
                        </a:lnTo>
                        <a:lnTo>
                          <a:pt x="38" y="47"/>
                        </a:lnTo>
                        <a:lnTo>
                          <a:pt x="43" y="46"/>
                        </a:lnTo>
                        <a:lnTo>
                          <a:pt x="46" y="43"/>
                        </a:lnTo>
                        <a:lnTo>
                          <a:pt x="49" y="40"/>
                        </a:lnTo>
                        <a:lnTo>
                          <a:pt x="53" y="36"/>
                        </a:lnTo>
                        <a:lnTo>
                          <a:pt x="55" y="33"/>
                        </a:lnTo>
                        <a:lnTo>
                          <a:pt x="56" y="29"/>
                        </a:lnTo>
                        <a:lnTo>
                          <a:pt x="56" y="24"/>
                        </a:lnTo>
                        <a:lnTo>
                          <a:pt x="56" y="19"/>
                        </a:lnTo>
                        <a:lnTo>
                          <a:pt x="55" y="15"/>
                        </a:lnTo>
                        <a:lnTo>
                          <a:pt x="53" y="12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3" y="3"/>
                        </a:lnTo>
                        <a:lnTo>
                          <a:pt x="38" y="2"/>
                        </a:lnTo>
                        <a:lnTo>
                          <a:pt x="32" y="0"/>
                        </a:lnTo>
                        <a:lnTo>
                          <a:pt x="56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6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312" y="1868"/>
                    <a:ext cx="7" cy="64"/>
                  </a:xfrm>
                  <a:custGeom>
                    <a:avLst/>
                    <a:gdLst/>
                    <a:ahLst/>
                    <a:cxnLst>
                      <a:cxn ang="0">
                        <a:pos x="23" y="221"/>
                      </a:cxn>
                      <a:cxn ang="0">
                        <a:pos x="47" y="197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7"/>
                      </a:cxn>
                      <a:cxn ang="0">
                        <a:pos x="23" y="221"/>
                      </a:cxn>
                      <a:cxn ang="0">
                        <a:pos x="0" y="197"/>
                      </a:cxn>
                      <a:cxn ang="0">
                        <a:pos x="0" y="203"/>
                      </a:cxn>
                      <a:cxn ang="0">
                        <a:pos x="2" y="207"/>
                      </a:cxn>
                      <a:cxn ang="0">
                        <a:pos x="5" y="211"/>
                      </a:cxn>
                      <a:cxn ang="0">
                        <a:pos x="8" y="214"/>
                      </a:cxn>
                      <a:cxn ang="0">
                        <a:pos x="11" y="217"/>
                      </a:cxn>
                      <a:cxn ang="0">
                        <a:pos x="15" y="219"/>
                      </a:cxn>
                      <a:cxn ang="0">
                        <a:pos x="19" y="220"/>
                      </a:cxn>
                      <a:cxn ang="0">
                        <a:pos x="23" y="221"/>
                      </a:cxn>
                      <a:cxn ang="0">
                        <a:pos x="28" y="220"/>
                      </a:cxn>
                      <a:cxn ang="0">
                        <a:pos x="32" y="219"/>
                      </a:cxn>
                      <a:cxn ang="0">
                        <a:pos x="36" y="217"/>
                      </a:cxn>
                      <a:cxn ang="0">
                        <a:pos x="39" y="214"/>
                      </a:cxn>
                      <a:cxn ang="0">
                        <a:pos x="42" y="211"/>
                      </a:cxn>
                      <a:cxn ang="0">
                        <a:pos x="45" y="207"/>
                      </a:cxn>
                      <a:cxn ang="0">
                        <a:pos x="47" y="203"/>
                      </a:cxn>
                      <a:cxn ang="0">
                        <a:pos x="47" y="197"/>
                      </a:cxn>
                      <a:cxn ang="0">
                        <a:pos x="23" y="221"/>
                      </a:cxn>
                    </a:cxnLst>
                    <a:rect l="0" t="0" r="r" b="b"/>
                    <a:pathLst>
                      <a:path w="47" h="221">
                        <a:moveTo>
                          <a:pt x="23" y="221"/>
                        </a:moveTo>
                        <a:lnTo>
                          <a:pt x="47" y="197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7"/>
                        </a:lnTo>
                        <a:lnTo>
                          <a:pt x="23" y="221"/>
                        </a:lnTo>
                        <a:lnTo>
                          <a:pt x="0" y="197"/>
                        </a:lnTo>
                        <a:lnTo>
                          <a:pt x="0" y="203"/>
                        </a:lnTo>
                        <a:lnTo>
                          <a:pt x="2" y="207"/>
                        </a:lnTo>
                        <a:lnTo>
                          <a:pt x="5" y="211"/>
                        </a:lnTo>
                        <a:lnTo>
                          <a:pt x="8" y="214"/>
                        </a:lnTo>
                        <a:lnTo>
                          <a:pt x="11" y="217"/>
                        </a:lnTo>
                        <a:lnTo>
                          <a:pt x="15" y="219"/>
                        </a:lnTo>
                        <a:lnTo>
                          <a:pt x="19" y="220"/>
                        </a:lnTo>
                        <a:lnTo>
                          <a:pt x="23" y="221"/>
                        </a:lnTo>
                        <a:lnTo>
                          <a:pt x="28" y="220"/>
                        </a:lnTo>
                        <a:lnTo>
                          <a:pt x="32" y="219"/>
                        </a:lnTo>
                        <a:lnTo>
                          <a:pt x="36" y="217"/>
                        </a:lnTo>
                        <a:lnTo>
                          <a:pt x="39" y="214"/>
                        </a:lnTo>
                        <a:lnTo>
                          <a:pt x="42" y="211"/>
                        </a:lnTo>
                        <a:lnTo>
                          <a:pt x="45" y="207"/>
                        </a:lnTo>
                        <a:lnTo>
                          <a:pt x="47" y="203"/>
                        </a:lnTo>
                        <a:lnTo>
                          <a:pt x="47" y="197"/>
                        </a:lnTo>
                        <a:lnTo>
                          <a:pt x="23" y="22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7" name="Freeform 755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8"/>
                      </a:cxn>
                      <a:cxn ang="0">
                        <a:pos x="44" y="48"/>
                      </a:cxn>
                      <a:cxn ang="0">
                        <a:pos x="44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5"/>
                      </a:cxn>
                      <a:cxn ang="0">
                        <a:pos x="7" y="8"/>
                      </a:cxn>
                      <a:cxn ang="0">
                        <a:pos x="3" y="12"/>
                      </a:cxn>
                      <a:cxn ang="0">
                        <a:pos x="2" y="15"/>
                      </a:cxn>
                      <a:cxn ang="0">
                        <a:pos x="1" y="19"/>
                      </a:cxn>
                      <a:cxn ang="0">
                        <a:pos x="0" y="24"/>
                      </a:cxn>
                      <a:cxn ang="0">
                        <a:pos x="1" y="29"/>
                      </a:cxn>
                      <a:cxn ang="0">
                        <a:pos x="2" y="33"/>
                      </a:cxn>
                      <a:cxn ang="0">
                        <a:pos x="3" y="36"/>
                      </a:cxn>
                      <a:cxn ang="0">
                        <a:pos x="7" y="40"/>
                      </a:cxn>
                      <a:cxn ang="0">
                        <a:pos x="10" y="42"/>
                      </a:cxn>
                      <a:cxn ang="0">
                        <a:pos x="14" y="46"/>
                      </a:cxn>
                      <a:cxn ang="0">
                        <a:pos x="18" y="47"/>
                      </a:cxn>
                      <a:cxn ang="0">
                        <a:pos x="23" y="48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44" h="48">
                        <a:moveTo>
                          <a:pt x="0" y="24"/>
                        </a:moveTo>
                        <a:lnTo>
                          <a:pt x="23" y="48"/>
                        </a:lnTo>
                        <a:lnTo>
                          <a:pt x="44" y="48"/>
                        </a:lnTo>
                        <a:lnTo>
                          <a:pt x="44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5"/>
                        </a:lnTo>
                        <a:lnTo>
                          <a:pt x="7" y="8"/>
                        </a:lnTo>
                        <a:lnTo>
                          <a:pt x="3" y="12"/>
                        </a:lnTo>
                        <a:lnTo>
                          <a:pt x="2" y="15"/>
                        </a:lnTo>
                        <a:lnTo>
                          <a:pt x="1" y="19"/>
                        </a:lnTo>
                        <a:lnTo>
                          <a:pt x="0" y="24"/>
                        </a:lnTo>
                        <a:lnTo>
                          <a:pt x="1" y="29"/>
                        </a:lnTo>
                        <a:lnTo>
                          <a:pt x="2" y="33"/>
                        </a:lnTo>
                        <a:lnTo>
                          <a:pt x="3" y="36"/>
                        </a:lnTo>
                        <a:lnTo>
                          <a:pt x="7" y="40"/>
                        </a:lnTo>
                        <a:lnTo>
                          <a:pt x="10" y="42"/>
                        </a:lnTo>
                        <a:lnTo>
                          <a:pt x="14" y="46"/>
                        </a:lnTo>
                        <a:lnTo>
                          <a:pt x="18" y="47"/>
                        </a:lnTo>
                        <a:lnTo>
                          <a:pt x="23" y="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8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05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1"/>
                      </a:cxn>
                      <a:cxn ang="0">
                        <a:pos x="47" y="418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1"/>
                      </a:cxn>
                      <a:cxn ang="0">
                        <a:pos x="0" y="418"/>
                      </a:cxn>
                      <a:cxn ang="0">
                        <a:pos x="1" y="424"/>
                      </a:cxn>
                      <a:cxn ang="0">
                        <a:pos x="2" y="428"/>
                      </a:cxn>
                      <a:cxn ang="0">
                        <a:pos x="4" y="432"/>
                      </a:cxn>
                      <a:cxn ang="0">
                        <a:pos x="8" y="435"/>
                      </a:cxn>
                      <a:cxn ang="0">
                        <a:pos x="11" y="438"/>
                      </a:cxn>
                      <a:cxn ang="0">
                        <a:pos x="15" y="440"/>
                      </a:cxn>
                      <a:cxn ang="0">
                        <a:pos x="19" y="441"/>
                      </a:cxn>
                      <a:cxn ang="0">
                        <a:pos x="23" y="442"/>
                      </a:cxn>
                      <a:cxn ang="0">
                        <a:pos x="28" y="441"/>
                      </a:cxn>
                      <a:cxn ang="0">
                        <a:pos x="32" y="440"/>
                      </a:cxn>
                      <a:cxn ang="0">
                        <a:pos x="36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8"/>
                      </a:cxn>
                      <a:cxn ang="0">
                        <a:pos x="47" y="424"/>
                      </a:cxn>
                      <a:cxn ang="0">
                        <a:pos x="47" y="418"/>
                      </a:cxn>
                      <a:cxn ang="0">
                        <a:pos x="4" y="431"/>
                      </a:cxn>
                    </a:cxnLst>
                    <a:rect l="0" t="0" r="r" b="b"/>
                    <a:pathLst>
                      <a:path w="47" h="442">
                        <a:moveTo>
                          <a:pt x="4" y="431"/>
                        </a:moveTo>
                        <a:lnTo>
                          <a:pt x="47" y="418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1"/>
                        </a:lnTo>
                        <a:lnTo>
                          <a:pt x="0" y="418"/>
                        </a:lnTo>
                        <a:lnTo>
                          <a:pt x="1" y="424"/>
                        </a:lnTo>
                        <a:lnTo>
                          <a:pt x="2" y="428"/>
                        </a:lnTo>
                        <a:lnTo>
                          <a:pt x="4" y="432"/>
                        </a:lnTo>
                        <a:lnTo>
                          <a:pt x="8" y="435"/>
                        </a:lnTo>
                        <a:lnTo>
                          <a:pt x="11" y="438"/>
                        </a:lnTo>
                        <a:lnTo>
                          <a:pt x="15" y="440"/>
                        </a:lnTo>
                        <a:lnTo>
                          <a:pt x="19" y="441"/>
                        </a:lnTo>
                        <a:lnTo>
                          <a:pt x="23" y="442"/>
                        </a:lnTo>
                        <a:lnTo>
                          <a:pt x="28" y="441"/>
                        </a:lnTo>
                        <a:lnTo>
                          <a:pt x="32" y="440"/>
                        </a:lnTo>
                        <a:lnTo>
                          <a:pt x="36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8"/>
                        </a:lnTo>
                        <a:lnTo>
                          <a:pt x="47" y="424"/>
                        </a:lnTo>
                        <a:lnTo>
                          <a:pt x="47" y="418"/>
                        </a:lnTo>
                        <a:lnTo>
                          <a:pt x="4" y="4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09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305" y="2047"/>
                    <a:ext cx="14" cy="21"/>
                  </a:xfrm>
                  <a:custGeom>
                    <a:avLst/>
                    <a:gdLst/>
                    <a:ahLst/>
                    <a:cxnLst>
                      <a:cxn ang="0">
                        <a:pos x="71" y="51"/>
                      </a:cxn>
                      <a:cxn ang="0">
                        <a:pos x="66" y="38"/>
                      </a:cxn>
                      <a:cxn ang="0">
                        <a:pos x="38" y="0"/>
                      </a:cxn>
                      <a:cxn ang="0">
                        <a:pos x="0" y="26"/>
                      </a:cxn>
                      <a:cxn ang="0">
                        <a:pos x="29" y="65"/>
                      </a:cxn>
                      <a:cxn ang="0">
                        <a:pos x="71" y="51"/>
                      </a:cxn>
                      <a:cxn ang="0">
                        <a:pos x="29" y="65"/>
                      </a:cxn>
                      <a:cxn ang="0">
                        <a:pos x="32" y="68"/>
                      </a:cxn>
                      <a:cxn ang="0">
                        <a:pos x="36" y="71"/>
                      </a:cxn>
                      <a:cxn ang="0">
                        <a:pos x="40" y="74"/>
                      </a:cxn>
                      <a:cxn ang="0">
                        <a:pos x="45" y="75"/>
                      </a:cxn>
                      <a:cxn ang="0">
                        <a:pos x="49" y="75"/>
                      </a:cxn>
                      <a:cxn ang="0">
                        <a:pos x="53" y="74"/>
                      </a:cxn>
                      <a:cxn ang="0">
                        <a:pos x="57" y="73"/>
                      </a:cxn>
                      <a:cxn ang="0">
                        <a:pos x="61" y="69"/>
                      </a:cxn>
                      <a:cxn ang="0">
                        <a:pos x="65" y="67"/>
                      </a:cxn>
                      <a:cxn ang="0">
                        <a:pos x="67" y="64"/>
                      </a:cxn>
                      <a:cxn ang="0">
                        <a:pos x="69" y="60"/>
                      </a:cxn>
                      <a:cxn ang="0">
                        <a:pos x="70" y="56"/>
                      </a:cxn>
                      <a:cxn ang="0">
                        <a:pos x="71" y="51"/>
                      </a:cxn>
                      <a:cxn ang="0">
                        <a:pos x="70" y="47"/>
                      </a:cxn>
                      <a:cxn ang="0">
                        <a:pos x="69" y="42"/>
                      </a:cxn>
                      <a:cxn ang="0">
                        <a:pos x="66" y="38"/>
                      </a:cxn>
                      <a:cxn ang="0">
                        <a:pos x="71" y="51"/>
                      </a:cxn>
                    </a:cxnLst>
                    <a:rect l="0" t="0" r="r" b="b"/>
                    <a:pathLst>
                      <a:path w="71" h="75">
                        <a:moveTo>
                          <a:pt x="71" y="51"/>
                        </a:moveTo>
                        <a:lnTo>
                          <a:pt x="66" y="38"/>
                        </a:lnTo>
                        <a:lnTo>
                          <a:pt x="38" y="0"/>
                        </a:lnTo>
                        <a:lnTo>
                          <a:pt x="0" y="26"/>
                        </a:lnTo>
                        <a:lnTo>
                          <a:pt x="29" y="65"/>
                        </a:lnTo>
                        <a:lnTo>
                          <a:pt x="71" y="51"/>
                        </a:lnTo>
                        <a:lnTo>
                          <a:pt x="29" y="65"/>
                        </a:lnTo>
                        <a:lnTo>
                          <a:pt x="32" y="68"/>
                        </a:lnTo>
                        <a:lnTo>
                          <a:pt x="36" y="71"/>
                        </a:lnTo>
                        <a:lnTo>
                          <a:pt x="40" y="74"/>
                        </a:lnTo>
                        <a:lnTo>
                          <a:pt x="45" y="75"/>
                        </a:lnTo>
                        <a:lnTo>
                          <a:pt x="49" y="75"/>
                        </a:lnTo>
                        <a:lnTo>
                          <a:pt x="53" y="74"/>
                        </a:lnTo>
                        <a:lnTo>
                          <a:pt x="57" y="73"/>
                        </a:lnTo>
                        <a:lnTo>
                          <a:pt x="61" y="69"/>
                        </a:lnTo>
                        <a:lnTo>
                          <a:pt x="65" y="67"/>
                        </a:lnTo>
                        <a:lnTo>
                          <a:pt x="67" y="64"/>
                        </a:lnTo>
                        <a:lnTo>
                          <a:pt x="69" y="60"/>
                        </a:lnTo>
                        <a:lnTo>
                          <a:pt x="70" y="56"/>
                        </a:lnTo>
                        <a:lnTo>
                          <a:pt x="71" y="51"/>
                        </a:lnTo>
                        <a:lnTo>
                          <a:pt x="70" y="47"/>
                        </a:lnTo>
                        <a:lnTo>
                          <a:pt x="69" y="42"/>
                        </a:lnTo>
                        <a:lnTo>
                          <a:pt x="66" y="38"/>
                        </a:lnTo>
                        <a:lnTo>
                          <a:pt x="71" y="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0" name="Rectangle 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2062"/>
                    <a:ext cx="7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1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3413" y="1410"/>
                    <a:ext cx="0" cy="93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0" y="24"/>
                      </a:cxn>
                      <a:cxn ang="0">
                        <a:pos x="0" y="315"/>
                      </a:cxn>
                      <a:cxn ang="0">
                        <a:pos x="46" y="315"/>
                      </a:cxn>
                      <a:cxn ang="0">
                        <a:pos x="46" y="24"/>
                      </a:cxn>
                      <a:cxn ang="0">
                        <a:pos x="0" y="23"/>
                      </a:cxn>
                      <a:cxn ang="0">
                        <a:pos x="46" y="24"/>
                      </a:cxn>
                      <a:cxn ang="0">
                        <a:pos x="45" y="17"/>
                      </a:cxn>
                      <a:cxn ang="0">
                        <a:pos x="44" y="13"/>
                      </a:cxn>
                      <a:cxn ang="0">
                        <a:pos x="42" y="9"/>
                      </a:cxn>
                      <a:cxn ang="0">
                        <a:pos x="39" y="6"/>
                      </a:cxn>
                      <a:cxn ang="0">
                        <a:pos x="36" y="4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0" y="4"/>
                      </a:cxn>
                      <a:cxn ang="0">
                        <a:pos x="7" y="6"/>
                      </a:cxn>
                      <a:cxn ang="0">
                        <a:pos x="4" y="9"/>
                      </a:cxn>
                      <a:cxn ang="0">
                        <a:pos x="2" y="13"/>
                      </a:cxn>
                      <a:cxn ang="0">
                        <a:pos x="0" y="17"/>
                      </a:cxn>
                      <a:cxn ang="0">
                        <a:pos x="0" y="24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6" h="315">
                        <a:moveTo>
                          <a:pt x="0" y="23"/>
                        </a:moveTo>
                        <a:lnTo>
                          <a:pt x="0" y="24"/>
                        </a:lnTo>
                        <a:lnTo>
                          <a:pt x="0" y="315"/>
                        </a:lnTo>
                        <a:lnTo>
                          <a:pt x="46" y="315"/>
                        </a:lnTo>
                        <a:lnTo>
                          <a:pt x="46" y="24"/>
                        </a:lnTo>
                        <a:lnTo>
                          <a:pt x="0" y="23"/>
                        </a:lnTo>
                        <a:lnTo>
                          <a:pt x="46" y="24"/>
                        </a:lnTo>
                        <a:lnTo>
                          <a:pt x="45" y="17"/>
                        </a:lnTo>
                        <a:lnTo>
                          <a:pt x="44" y="13"/>
                        </a:lnTo>
                        <a:lnTo>
                          <a:pt x="42" y="9"/>
                        </a:lnTo>
                        <a:lnTo>
                          <a:pt x="39" y="6"/>
                        </a:lnTo>
                        <a:lnTo>
                          <a:pt x="36" y="4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0" y="4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2" y="13"/>
                        </a:lnTo>
                        <a:lnTo>
                          <a:pt x="0" y="17"/>
                        </a:lnTo>
                        <a:lnTo>
                          <a:pt x="0" y="24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2" name="Freeform 760"/>
                  <p:cNvSpPr>
                    <a:spLocks noChangeAspect="1"/>
                  </p:cNvSpPr>
                  <p:nvPr/>
                </p:nvSpPr>
                <p:spPr bwMode="auto">
                  <a:xfrm>
                    <a:off x="3413" y="1360"/>
                    <a:ext cx="36" cy="57"/>
                  </a:xfrm>
                  <a:custGeom>
                    <a:avLst/>
                    <a:gdLst/>
                    <a:ahLst/>
                    <a:cxnLst>
                      <a:cxn ang="0">
                        <a:pos x="114" y="6"/>
                      </a:cxn>
                      <a:cxn ang="0">
                        <a:pos x="82" y="6"/>
                      </a:cxn>
                      <a:cxn ang="0">
                        <a:pos x="69" y="17"/>
                      </a:cxn>
                      <a:cxn ang="0">
                        <a:pos x="59" y="28"/>
                      </a:cxn>
                      <a:cxn ang="0">
                        <a:pos x="49" y="40"/>
                      </a:cxn>
                      <a:cxn ang="0">
                        <a:pos x="41" y="52"/>
                      </a:cxn>
                      <a:cxn ang="0">
                        <a:pos x="33" y="63"/>
                      </a:cxn>
                      <a:cxn ang="0">
                        <a:pos x="26" y="75"/>
                      </a:cxn>
                      <a:cxn ang="0">
                        <a:pos x="20" y="86"/>
                      </a:cxn>
                      <a:cxn ang="0">
                        <a:pos x="16" y="98"/>
                      </a:cxn>
                      <a:cxn ang="0">
                        <a:pos x="12" y="110"/>
                      </a:cxn>
                      <a:cxn ang="0">
                        <a:pos x="8" y="121"/>
                      </a:cxn>
                      <a:cxn ang="0">
                        <a:pos x="5" y="133"/>
                      </a:cxn>
                      <a:cxn ang="0">
                        <a:pos x="3" y="144"/>
                      </a:cxn>
                      <a:cxn ang="0">
                        <a:pos x="1" y="166"/>
                      </a:cxn>
                      <a:cxn ang="0">
                        <a:pos x="0" y="189"/>
                      </a:cxn>
                      <a:cxn ang="0">
                        <a:pos x="46" y="190"/>
                      </a:cxn>
                      <a:cxn ang="0">
                        <a:pos x="47" y="171"/>
                      </a:cxn>
                      <a:cxn ang="0">
                        <a:pos x="49" y="151"/>
                      </a:cxn>
                      <a:cxn ang="0">
                        <a:pos x="51" y="142"/>
                      </a:cxn>
                      <a:cxn ang="0">
                        <a:pos x="53" y="133"/>
                      </a:cxn>
                      <a:cxn ang="0">
                        <a:pos x="56" y="123"/>
                      </a:cxn>
                      <a:cxn ang="0">
                        <a:pos x="59" y="115"/>
                      </a:cxn>
                      <a:cxn ang="0">
                        <a:pos x="63" y="105"/>
                      </a:cxn>
                      <a:cxn ang="0">
                        <a:pos x="67" y="96"/>
                      </a:cxn>
                      <a:cxn ang="0">
                        <a:pos x="73" y="87"/>
                      </a:cxn>
                      <a:cxn ang="0">
                        <a:pos x="79" y="78"/>
                      </a:cxn>
                      <a:cxn ang="0">
                        <a:pos x="85" y="68"/>
                      </a:cxn>
                      <a:cxn ang="0">
                        <a:pos x="94" y="59"/>
                      </a:cxn>
                      <a:cxn ang="0">
                        <a:pos x="102" y="51"/>
                      </a:cxn>
                      <a:cxn ang="0">
                        <a:pos x="113" y="41"/>
                      </a:cxn>
                      <a:cxn ang="0">
                        <a:pos x="81" y="40"/>
                      </a:cxn>
                      <a:cxn ang="0">
                        <a:pos x="113" y="41"/>
                      </a:cxn>
                      <a:cxn ang="0">
                        <a:pos x="116" y="37"/>
                      </a:cxn>
                      <a:cxn ang="0">
                        <a:pos x="119" y="33"/>
                      </a:cxn>
                      <a:cxn ang="0">
                        <a:pos x="120" y="28"/>
                      </a:cxn>
                      <a:cxn ang="0">
                        <a:pos x="121" y="23"/>
                      </a:cxn>
                      <a:cxn ang="0">
                        <a:pos x="120" y="19"/>
                      </a:cxn>
                      <a:cxn ang="0">
                        <a:pos x="119" y="15"/>
                      </a:cxn>
                      <a:cxn ang="0">
                        <a:pos x="117" y="12"/>
                      </a:cxn>
                      <a:cxn ang="0">
                        <a:pos x="115" y="7"/>
                      </a:cxn>
                      <a:cxn ang="0">
                        <a:pos x="112" y="5"/>
                      </a:cxn>
                      <a:cxn ang="0">
                        <a:pos x="107" y="2"/>
                      </a:cxn>
                      <a:cxn ang="0">
                        <a:pos x="104" y="1"/>
                      </a:cxn>
                      <a:cxn ang="0">
                        <a:pos x="100" y="0"/>
                      </a:cxn>
                      <a:cxn ang="0">
                        <a:pos x="95" y="0"/>
                      </a:cxn>
                      <a:cxn ang="0">
                        <a:pos x="91" y="1"/>
                      </a:cxn>
                      <a:cxn ang="0">
                        <a:pos x="86" y="3"/>
                      </a:cxn>
                      <a:cxn ang="0">
                        <a:pos x="82" y="6"/>
                      </a:cxn>
                      <a:cxn ang="0">
                        <a:pos x="114" y="6"/>
                      </a:cxn>
                    </a:cxnLst>
                    <a:rect l="0" t="0" r="r" b="b"/>
                    <a:pathLst>
                      <a:path w="121" h="190">
                        <a:moveTo>
                          <a:pt x="114" y="6"/>
                        </a:moveTo>
                        <a:lnTo>
                          <a:pt x="82" y="6"/>
                        </a:lnTo>
                        <a:lnTo>
                          <a:pt x="69" y="17"/>
                        </a:lnTo>
                        <a:lnTo>
                          <a:pt x="59" y="28"/>
                        </a:lnTo>
                        <a:lnTo>
                          <a:pt x="49" y="40"/>
                        </a:lnTo>
                        <a:lnTo>
                          <a:pt x="41" y="52"/>
                        </a:lnTo>
                        <a:lnTo>
                          <a:pt x="33" y="63"/>
                        </a:lnTo>
                        <a:lnTo>
                          <a:pt x="26" y="75"/>
                        </a:lnTo>
                        <a:lnTo>
                          <a:pt x="20" y="86"/>
                        </a:lnTo>
                        <a:lnTo>
                          <a:pt x="16" y="98"/>
                        </a:lnTo>
                        <a:lnTo>
                          <a:pt x="12" y="110"/>
                        </a:lnTo>
                        <a:lnTo>
                          <a:pt x="8" y="121"/>
                        </a:lnTo>
                        <a:lnTo>
                          <a:pt x="5" y="133"/>
                        </a:lnTo>
                        <a:lnTo>
                          <a:pt x="3" y="144"/>
                        </a:lnTo>
                        <a:lnTo>
                          <a:pt x="1" y="166"/>
                        </a:lnTo>
                        <a:lnTo>
                          <a:pt x="0" y="189"/>
                        </a:lnTo>
                        <a:lnTo>
                          <a:pt x="46" y="190"/>
                        </a:lnTo>
                        <a:lnTo>
                          <a:pt x="47" y="171"/>
                        </a:lnTo>
                        <a:lnTo>
                          <a:pt x="49" y="151"/>
                        </a:lnTo>
                        <a:lnTo>
                          <a:pt x="51" y="142"/>
                        </a:lnTo>
                        <a:lnTo>
                          <a:pt x="53" y="133"/>
                        </a:lnTo>
                        <a:lnTo>
                          <a:pt x="56" y="123"/>
                        </a:lnTo>
                        <a:lnTo>
                          <a:pt x="59" y="115"/>
                        </a:lnTo>
                        <a:lnTo>
                          <a:pt x="63" y="105"/>
                        </a:lnTo>
                        <a:lnTo>
                          <a:pt x="67" y="96"/>
                        </a:lnTo>
                        <a:lnTo>
                          <a:pt x="73" y="87"/>
                        </a:lnTo>
                        <a:lnTo>
                          <a:pt x="79" y="78"/>
                        </a:lnTo>
                        <a:lnTo>
                          <a:pt x="85" y="68"/>
                        </a:lnTo>
                        <a:lnTo>
                          <a:pt x="94" y="59"/>
                        </a:lnTo>
                        <a:lnTo>
                          <a:pt x="102" y="51"/>
                        </a:lnTo>
                        <a:lnTo>
                          <a:pt x="113" y="41"/>
                        </a:lnTo>
                        <a:lnTo>
                          <a:pt x="81" y="40"/>
                        </a:lnTo>
                        <a:lnTo>
                          <a:pt x="113" y="41"/>
                        </a:lnTo>
                        <a:lnTo>
                          <a:pt x="116" y="37"/>
                        </a:lnTo>
                        <a:lnTo>
                          <a:pt x="119" y="33"/>
                        </a:lnTo>
                        <a:lnTo>
                          <a:pt x="120" y="28"/>
                        </a:lnTo>
                        <a:lnTo>
                          <a:pt x="121" y="23"/>
                        </a:lnTo>
                        <a:lnTo>
                          <a:pt x="120" y="19"/>
                        </a:lnTo>
                        <a:lnTo>
                          <a:pt x="119" y="15"/>
                        </a:lnTo>
                        <a:lnTo>
                          <a:pt x="117" y="12"/>
                        </a:lnTo>
                        <a:lnTo>
                          <a:pt x="115" y="7"/>
                        </a:lnTo>
                        <a:lnTo>
                          <a:pt x="112" y="5"/>
                        </a:lnTo>
                        <a:lnTo>
                          <a:pt x="107" y="2"/>
                        </a:lnTo>
                        <a:lnTo>
                          <a:pt x="104" y="1"/>
                        </a:lnTo>
                        <a:lnTo>
                          <a:pt x="100" y="0"/>
                        </a:lnTo>
                        <a:lnTo>
                          <a:pt x="95" y="0"/>
                        </a:lnTo>
                        <a:lnTo>
                          <a:pt x="91" y="1"/>
                        </a:lnTo>
                        <a:lnTo>
                          <a:pt x="86" y="3"/>
                        </a:lnTo>
                        <a:lnTo>
                          <a:pt x="82" y="6"/>
                        </a:lnTo>
                        <a:lnTo>
                          <a:pt x="114" y="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3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3442" y="1360"/>
                    <a:ext cx="29" cy="64"/>
                  </a:xfrm>
                  <a:custGeom>
                    <a:avLst/>
                    <a:gdLst/>
                    <a:ahLst/>
                    <a:cxnLst>
                      <a:cxn ang="0">
                        <a:pos x="114" y="184"/>
                      </a:cxn>
                      <a:cxn ang="0">
                        <a:pos x="114" y="184"/>
                      </a:cxn>
                      <a:cxn ang="0">
                        <a:pos x="113" y="160"/>
                      </a:cxn>
                      <a:cxn ang="0">
                        <a:pos x="110" y="138"/>
                      </a:cxn>
                      <a:cxn ang="0">
                        <a:pos x="107" y="126"/>
                      </a:cxn>
                      <a:cxn ang="0">
                        <a:pos x="104" y="114"/>
                      </a:cxn>
                      <a:cxn ang="0">
                        <a:pos x="100" y="102"/>
                      </a:cxn>
                      <a:cxn ang="0">
                        <a:pos x="96" y="91"/>
                      </a:cxn>
                      <a:cxn ang="0">
                        <a:pos x="91" y="79"/>
                      </a:cxn>
                      <a:cxn ang="0">
                        <a:pos x="85" y="69"/>
                      </a:cxn>
                      <a:cxn ang="0">
                        <a:pos x="78" y="57"/>
                      </a:cxn>
                      <a:cxn ang="0">
                        <a:pos x="71" y="46"/>
                      </a:cxn>
                      <a:cxn ang="0">
                        <a:pos x="62" y="34"/>
                      </a:cxn>
                      <a:cxn ang="0">
                        <a:pos x="54" y="22"/>
                      </a:cxn>
                      <a:cxn ang="0">
                        <a:pos x="43" y="12"/>
                      </a:cxn>
                      <a:cxn ang="0">
                        <a:pos x="33" y="0"/>
                      </a:cxn>
                      <a:cxn ang="0">
                        <a:pos x="0" y="34"/>
                      </a:cxn>
                      <a:cxn ang="0">
                        <a:pos x="10" y="44"/>
                      </a:cxn>
                      <a:cxn ang="0">
                        <a:pos x="18" y="53"/>
                      </a:cxn>
                      <a:cxn ang="0">
                        <a:pos x="25" y="62"/>
                      </a:cxn>
                      <a:cxn ang="0">
                        <a:pos x="33" y="72"/>
                      </a:cxn>
                      <a:cxn ang="0">
                        <a:pos x="39" y="81"/>
                      </a:cxn>
                      <a:cxn ang="0">
                        <a:pos x="44" y="91"/>
                      </a:cxn>
                      <a:cxn ang="0">
                        <a:pos x="50" y="99"/>
                      </a:cxn>
                      <a:cxn ang="0">
                        <a:pos x="53" y="109"/>
                      </a:cxn>
                      <a:cxn ang="0">
                        <a:pos x="57" y="118"/>
                      </a:cxn>
                      <a:cxn ang="0">
                        <a:pos x="60" y="128"/>
                      </a:cxn>
                      <a:cxn ang="0">
                        <a:pos x="62" y="136"/>
                      </a:cxn>
                      <a:cxn ang="0">
                        <a:pos x="64" y="146"/>
                      </a:cxn>
                      <a:cxn ang="0">
                        <a:pos x="66" y="165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4"/>
                      </a:cxn>
                      <a:cxn ang="0">
                        <a:pos x="67" y="189"/>
                      </a:cxn>
                      <a:cxn ang="0">
                        <a:pos x="70" y="193"/>
                      </a:cxn>
                      <a:cxn ang="0">
                        <a:pos x="72" y="197"/>
                      </a:cxn>
                      <a:cxn ang="0">
                        <a:pos x="75" y="200"/>
                      </a:cxn>
                      <a:cxn ang="0">
                        <a:pos x="78" y="204"/>
                      </a:cxn>
                      <a:cxn ang="0">
                        <a:pos x="82" y="205"/>
                      </a:cxn>
                      <a:cxn ang="0">
                        <a:pos x="86" y="206"/>
                      </a:cxn>
                      <a:cxn ang="0">
                        <a:pos x="91" y="207"/>
                      </a:cxn>
                      <a:cxn ang="0">
                        <a:pos x="95" y="206"/>
                      </a:cxn>
                      <a:cxn ang="0">
                        <a:pos x="99" y="205"/>
                      </a:cxn>
                      <a:cxn ang="0">
                        <a:pos x="103" y="204"/>
                      </a:cxn>
                      <a:cxn ang="0">
                        <a:pos x="106" y="200"/>
                      </a:cxn>
                      <a:cxn ang="0">
                        <a:pos x="110" y="197"/>
                      </a:cxn>
                      <a:cxn ang="0">
                        <a:pos x="112" y="193"/>
                      </a:cxn>
                      <a:cxn ang="0">
                        <a:pos x="113" y="189"/>
                      </a:cxn>
                      <a:cxn ang="0">
                        <a:pos x="114" y="184"/>
                      </a:cxn>
                    </a:cxnLst>
                    <a:rect l="0" t="0" r="r" b="b"/>
                    <a:pathLst>
                      <a:path w="114" h="207">
                        <a:moveTo>
                          <a:pt x="114" y="184"/>
                        </a:moveTo>
                        <a:lnTo>
                          <a:pt x="114" y="184"/>
                        </a:lnTo>
                        <a:lnTo>
                          <a:pt x="113" y="160"/>
                        </a:lnTo>
                        <a:lnTo>
                          <a:pt x="110" y="138"/>
                        </a:lnTo>
                        <a:lnTo>
                          <a:pt x="107" y="126"/>
                        </a:lnTo>
                        <a:lnTo>
                          <a:pt x="104" y="114"/>
                        </a:lnTo>
                        <a:lnTo>
                          <a:pt x="100" y="102"/>
                        </a:lnTo>
                        <a:lnTo>
                          <a:pt x="96" y="91"/>
                        </a:lnTo>
                        <a:lnTo>
                          <a:pt x="91" y="79"/>
                        </a:lnTo>
                        <a:lnTo>
                          <a:pt x="85" y="69"/>
                        </a:lnTo>
                        <a:lnTo>
                          <a:pt x="78" y="57"/>
                        </a:lnTo>
                        <a:lnTo>
                          <a:pt x="71" y="46"/>
                        </a:lnTo>
                        <a:lnTo>
                          <a:pt x="62" y="34"/>
                        </a:lnTo>
                        <a:lnTo>
                          <a:pt x="54" y="22"/>
                        </a:lnTo>
                        <a:lnTo>
                          <a:pt x="43" y="12"/>
                        </a:lnTo>
                        <a:lnTo>
                          <a:pt x="33" y="0"/>
                        </a:lnTo>
                        <a:lnTo>
                          <a:pt x="0" y="34"/>
                        </a:lnTo>
                        <a:lnTo>
                          <a:pt x="10" y="44"/>
                        </a:lnTo>
                        <a:lnTo>
                          <a:pt x="18" y="53"/>
                        </a:lnTo>
                        <a:lnTo>
                          <a:pt x="25" y="62"/>
                        </a:lnTo>
                        <a:lnTo>
                          <a:pt x="33" y="72"/>
                        </a:lnTo>
                        <a:lnTo>
                          <a:pt x="39" y="81"/>
                        </a:lnTo>
                        <a:lnTo>
                          <a:pt x="44" y="91"/>
                        </a:lnTo>
                        <a:lnTo>
                          <a:pt x="50" y="99"/>
                        </a:lnTo>
                        <a:lnTo>
                          <a:pt x="53" y="109"/>
                        </a:lnTo>
                        <a:lnTo>
                          <a:pt x="57" y="118"/>
                        </a:lnTo>
                        <a:lnTo>
                          <a:pt x="60" y="128"/>
                        </a:lnTo>
                        <a:lnTo>
                          <a:pt x="62" y="136"/>
                        </a:lnTo>
                        <a:lnTo>
                          <a:pt x="64" y="146"/>
                        </a:lnTo>
                        <a:lnTo>
                          <a:pt x="66" y="165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4"/>
                        </a:lnTo>
                        <a:lnTo>
                          <a:pt x="67" y="189"/>
                        </a:lnTo>
                        <a:lnTo>
                          <a:pt x="70" y="193"/>
                        </a:lnTo>
                        <a:lnTo>
                          <a:pt x="72" y="197"/>
                        </a:lnTo>
                        <a:lnTo>
                          <a:pt x="75" y="200"/>
                        </a:lnTo>
                        <a:lnTo>
                          <a:pt x="78" y="204"/>
                        </a:lnTo>
                        <a:lnTo>
                          <a:pt x="82" y="205"/>
                        </a:lnTo>
                        <a:lnTo>
                          <a:pt x="86" y="206"/>
                        </a:lnTo>
                        <a:lnTo>
                          <a:pt x="91" y="207"/>
                        </a:lnTo>
                        <a:lnTo>
                          <a:pt x="95" y="206"/>
                        </a:lnTo>
                        <a:lnTo>
                          <a:pt x="99" y="205"/>
                        </a:lnTo>
                        <a:lnTo>
                          <a:pt x="103" y="204"/>
                        </a:lnTo>
                        <a:lnTo>
                          <a:pt x="106" y="200"/>
                        </a:lnTo>
                        <a:lnTo>
                          <a:pt x="110" y="197"/>
                        </a:lnTo>
                        <a:lnTo>
                          <a:pt x="112" y="193"/>
                        </a:lnTo>
                        <a:lnTo>
                          <a:pt x="113" y="189"/>
                        </a:lnTo>
                        <a:lnTo>
                          <a:pt x="114" y="18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4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17"/>
                    <a:ext cx="7" cy="93"/>
                  </a:xfrm>
                  <a:custGeom>
                    <a:avLst/>
                    <a:gdLst/>
                    <a:ahLst/>
                    <a:cxnLst>
                      <a:cxn ang="0">
                        <a:pos x="18" y="315"/>
                      </a:cxn>
                      <a:cxn ang="0">
                        <a:pos x="47" y="292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292"/>
                      </a:cxn>
                      <a:cxn ang="0">
                        <a:pos x="18" y="315"/>
                      </a:cxn>
                      <a:cxn ang="0">
                        <a:pos x="0" y="292"/>
                      </a:cxn>
                      <a:cxn ang="0">
                        <a:pos x="0" y="299"/>
                      </a:cxn>
                      <a:cxn ang="0">
                        <a:pos x="3" y="303"/>
                      </a:cxn>
                      <a:cxn ang="0">
                        <a:pos x="5" y="307"/>
                      </a:cxn>
                      <a:cxn ang="0">
                        <a:pos x="8" y="310"/>
                      </a:cxn>
                      <a:cxn ang="0">
                        <a:pos x="11" y="312"/>
                      </a:cxn>
                      <a:cxn ang="0">
                        <a:pos x="15" y="314"/>
                      </a:cxn>
                      <a:cxn ang="0">
                        <a:pos x="19" y="315"/>
                      </a:cxn>
                      <a:cxn ang="0">
                        <a:pos x="24" y="316"/>
                      </a:cxn>
                      <a:cxn ang="0">
                        <a:pos x="28" y="315"/>
                      </a:cxn>
                      <a:cxn ang="0">
                        <a:pos x="32" y="314"/>
                      </a:cxn>
                      <a:cxn ang="0">
                        <a:pos x="36" y="312"/>
                      </a:cxn>
                      <a:cxn ang="0">
                        <a:pos x="39" y="310"/>
                      </a:cxn>
                      <a:cxn ang="0">
                        <a:pos x="43" y="307"/>
                      </a:cxn>
                      <a:cxn ang="0">
                        <a:pos x="45" y="303"/>
                      </a:cxn>
                      <a:cxn ang="0">
                        <a:pos x="46" y="299"/>
                      </a:cxn>
                      <a:cxn ang="0">
                        <a:pos x="47" y="292"/>
                      </a:cxn>
                      <a:cxn ang="0">
                        <a:pos x="18" y="315"/>
                      </a:cxn>
                    </a:cxnLst>
                    <a:rect l="0" t="0" r="r" b="b"/>
                    <a:pathLst>
                      <a:path w="47" h="316">
                        <a:moveTo>
                          <a:pt x="18" y="315"/>
                        </a:moveTo>
                        <a:lnTo>
                          <a:pt x="47" y="292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292"/>
                        </a:lnTo>
                        <a:lnTo>
                          <a:pt x="18" y="315"/>
                        </a:lnTo>
                        <a:lnTo>
                          <a:pt x="0" y="292"/>
                        </a:lnTo>
                        <a:lnTo>
                          <a:pt x="0" y="299"/>
                        </a:lnTo>
                        <a:lnTo>
                          <a:pt x="3" y="303"/>
                        </a:lnTo>
                        <a:lnTo>
                          <a:pt x="5" y="307"/>
                        </a:lnTo>
                        <a:lnTo>
                          <a:pt x="8" y="310"/>
                        </a:lnTo>
                        <a:lnTo>
                          <a:pt x="11" y="312"/>
                        </a:lnTo>
                        <a:lnTo>
                          <a:pt x="15" y="314"/>
                        </a:lnTo>
                        <a:lnTo>
                          <a:pt x="19" y="315"/>
                        </a:lnTo>
                        <a:lnTo>
                          <a:pt x="24" y="316"/>
                        </a:lnTo>
                        <a:lnTo>
                          <a:pt x="28" y="315"/>
                        </a:lnTo>
                        <a:lnTo>
                          <a:pt x="32" y="314"/>
                        </a:lnTo>
                        <a:lnTo>
                          <a:pt x="36" y="312"/>
                        </a:lnTo>
                        <a:lnTo>
                          <a:pt x="39" y="310"/>
                        </a:lnTo>
                        <a:lnTo>
                          <a:pt x="43" y="307"/>
                        </a:lnTo>
                        <a:lnTo>
                          <a:pt x="45" y="303"/>
                        </a:lnTo>
                        <a:lnTo>
                          <a:pt x="46" y="299"/>
                        </a:lnTo>
                        <a:lnTo>
                          <a:pt x="47" y="292"/>
                        </a:lnTo>
                        <a:lnTo>
                          <a:pt x="18" y="31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5" name="Freeform 763"/>
                  <p:cNvSpPr>
                    <a:spLocks noChangeAspect="1"/>
                  </p:cNvSpPr>
                  <p:nvPr/>
                </p:nvSpPr>
                <p:spPr bwMode="auto">
                  <a:xfrm>
                    <a:off x="3464" y="1496"/>
                    <a:ext cx="36" cy="21"/>
                  </a:xfrm>
                  <a:custGeom>
                    <a:avLst/>
                    <a:gdLst/>
                    <a:ahLst/>
                    <a:cxnLst>
                      <a:cxn ang="0">
                        <a:pos x="121" y="43"/>
                      </a:cxn>
                      <a:cxn ang="0">
                        <a:pos x="104" y="21"/>
                      </a:cxn>
                      <a:cxn ang="0">
                        <a:pos x="11" y="0"/>
                      </a:cxn>
                      <a:cxn ang="0">
                        <a:pos x="0" y="45"/>
                      </a:cxn>
                      <a:cxn ang="0">
                        <a:pos x="94" y="66"/>
                      </a:cxn>
                      <a:cxn ang="0">
                        <a:pos x="121" y="43"/>
                      </a:cxn>
                      <a:cxn ang="0">
                        <a:pos x="94" y="66"/>
                      </a:cxn>
                      <a:cxn ang="0">
                        <a:pos x="99" y="66"/>
                      </a:cxn>
                      <a:cxn ang="0">
                        <a:pos x="104" y="66"/>
                      </a:cxn>
                      <a:cxn ang="0">
                        <a:pos x="109" y="65"/>
                      </a:cxn>
                      <a:cxn ang="0">
                        <a:pos x="112" y="62"/>
                      </a:cxn>
                      <a:cxn ang="0">
                        <a:pos x="115" y="60"/>
                      </a:cxn>
                      <a:cxn ang="0">
                        <a:pos x="118" y="57"/>
                      </a:cxn>
                      <a:cxn ang="0">
                        <a:pos x="120" y="53"/>
                      </a:cxn>
                      <a:cxn ang="0">
                        <a:pos x="121" y="49"/>
                      </a:cxn>
                      <a:cxn ang="0">
                        <a:pos x="121" y="44"/>
                      </a:cxn>
                      <a:cxn ang="0">
                        <a:pos x="121" y="40"/>
                      </a:cxn>
                      <a:cxn ang="0">
                        <a:pos x="120" y="36"/>
                      </a:cxn>
                      <a:cxn ang="0">
                        <a:pos x="119" y="32"/>
                      </a:cxn>
                      <a:cxn ang="0">
                        <a:pos x="116" y="29"/>
                      </a:cxn>
                      <a:cxn ang="0">
                        <a:pos x="113" y="25"/>
                      </a:cxn>
                      <a:cxn ang="0">
                        <a:pos x="109" y="22"/>
                      </a:cxn>
                      <a:cxn ang="0">
                        <a:pos x="104" y="21"/>
                      </a:cxn>
                      <a:cxn ang="0">
                        <a:pos x="121" y="43"/>
                      </a:cxn>
                    </a:cxnLst>
                    <a:rect l="0" t="0" r="r" b="b"/>
                    <a:pathLst>
                      <a:path w="121" h="66">
                        <a:moveTo>
                          <a:pt x="121" y="43"/>
                        </a:moveTo>
                        <a:lnTo>
                          <a:pt x="104" y="21"/>
                        </a:lnTo>
                        <a:lnTo>
                          <a:pt x="11" y="0"/>
                        </a:lnTo>
                        <a:lnTo>
                          <a:pt x="0" y="45"/>
                        </a:lnTo>
                        <a:lnTo>
                          <a:pt x="94" y="66"/>
                        </a:lnTo>
                        <a:lnTo>
                          <a:pt x="121" y="43"/>
                        </a:lnTo>
                        <a:lnTo>
                          <a:pt x="94" y="66"/>
                        </a:lnTo>
                        <a:lnTo>
                          <a:pt x="99" y="66"/>
                        </a:lnTo>
                        <a:lnTo>
                          <a:pt x="104" y="66"/>
                        </a:lnTo>
                        <a:lnTo>
                          <a:pt x="109" y="65"/>
                        </a:lnTo>
                        <a:lnTo>
                          <a:pt x="112" y="62"/>
                        </a:lnTo>
                        <a:lnTo>
                          <a:pt x="115" y="60"/>
                        </a:lnTo>
                        <a:lnTo>
                          <a:pt x="118" y="57"/>
                        </a:lnTo>
                        <a:lnTo>
                          <a:pt x="120" y="53"/>
                        </a:lnTo>
                        <a:lnTo>
                          <a:pt x="121" y="49"/>
                        </a:lnTo>
                        <a:lnTo>
                          <a:pt x="121" y="44"/>
                        </a:lnTo>
                        <a:lnTo>
                          <a:pt x="121" y="40"/>
                        </a:lnTo>
                        <a:lnTo>
                          <a:pt x="120" y="36"/>
                        </a:lnTo>
                        <a:lnTo>
                          <a:pt x="119" y="32"/>
                        </a:lnTo>
                        <a:lnTo>
                          <a:pt x="116" y="29"/>
                        </a:lnTo>
                        <a:lnTo>
                          <a:pt x="113" y="25"/>
                        </a:lnTo>
                        <a:lnTo>
                          <a:pt x="109" y="22"/>
                        </a:lnTo>
                        <a:lnTo>
                          <a:pt x="104" y="21"/>
                        </a:lnTo>
                        <a:lnTo>
                          <a:pt x="121" y="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485" y="1511"/>
                    <a:ext cx="14" cy="36"/>
                  </a:xfrm>
                  <a:custGeom>
                    <a:avLst/>
                    <a:gdLst/>
                    <a:ahLst/>
                    <a:cxnLst>
                      <a:cxn ang="0">
                        <a:pos x="23" y="110"/>
                      </a:cxn>
                      <a:cxn ang="0">
                        <a:pos x="46" y="87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87"/>
                      </a:cxn>
                      <a:cxn ang="0">
                        <a:pos x="23" y="110"/>
                      </a:cxn>
                      <a:cxn ang="0">
                        <a:pos x="0" y="87"/>
                      </a:cxn>
                      <a:cxn ang="0">
                        <a:pos x="1" y="92"/>
                      </a:cxn>
                      <a:cxn ang="0">
                        <a:pos x="2" y="97"/>
                      </a:cxn>
                      <a:cxn ang="0">
                        <a:pos x="4" y="101"/>
                      </a:cxn>
                      <a:cxn ang="0">
                        <a:pos x="8" y="105"/>
                      </a:cxn>
                      <a:cxn ang="0">
                        <a:pos x="12" y="107"/>
                      </a:cxn>
                      <a:cxn ang="0">
                        <a:pos x="15" y="109"/>
                      </a:cxn>
                      <a:cxn ang="0">
                        <a:pos x="19" y="110"/>
                      </a:cxn>
                      <a:cxn ang="0">
                        <a:pos x="23" y="110"/>
                      </a:cxn>
                      <a:cxn ang="0">
                        <a:pos x="29" y="110"/>
                      </a:cxn>
                      <a:cxn ang="0">
                        <a:pos x="32" y="109"/>
                      </a:cxn>
                      <a:cxn ang="0">
                        <a:pos x="36" y="107"/>
                      </a:cxn>
                      <a:cxn ang="0">
                        <a:pos x="40" y="105"/>
                      </a:cxn>
                      <a:cxn ang="0">
                        <a:pos x="42" y="101"/>
                      </a:cxn>
                      <a:cxn ang="0">
                        <a:pos x="45" y="97"/>
                      </a:cxn>
                      <a:cxn ang="0">
                        <a:pos x="46" y="92"/>
                      </a:cxn>
                      <a:cxn ang="0">
                        <a:pos x="46" y="87"/>
                      </a:cxn>
                      <a:cxn ang="0">
                        <a:pos x="23" y="110"/>
                      </a:cxn>
                    </a:cxnLst>
                    <a:rect l="0" t="0" r="r" b="b"/>
                    <a:pathLst>
                      <a:path w="46" h="110">
                        <a:moveTo>
                          <a:pt x="23" y="110"/>
                        </a:moveTo>
                        <a:lnTo>
                          <a:pt x="46" y="87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87"/>
                        </a:lnTo>
                        <a:lnTo>
                          <a:pt x="23" y="110"/>
                        </a:lnTo>
                        <a:lnTo>
                          <a:pt x="0" y="87"/>
                        </a:lnTo>
                        <a:lnTo>
                          <a:pt x="1" y="92"/>
                        </a:lnTo>
                        <a:lnTo>
                          <a:pt x="2" y="97"/>
                        </a:lnTo>
                        <a:lnTo>
                          <a:pt x="4" y="101"/>
                        </a:lnTo>
                        <a:lnTo>
                          <a:pt x="8" y="105"/>
                        </a:lnTo>
                        <a:lnTo>
                          <a:pt x="12" y="107"/>
                        </a:lnTo>
                        <a:lnTo>
                          <a:pt x="15" y="109"/>
                        </a:lnTo>
                        <a:lnTo>
                          <a:pt x="19" y="110"/>
                        </a:lnTo>
                        <a:lnTo>
                          <a:pt x="23" y="110"/>
                        </a:lnTo>
                        <a:lnTo>
                          <a:pt x="29" y="110"/>
                        </a:lnTo>
                        <a:lnTo>
                          <a:pt x="32" y="109"/>
                        </a:lnTo>
                        <a:lnTo>
                          <a:pt x="36" y="107"/>
                        </a:lnTo>
                        <a:lnTo>
                          <a:pt x="40" y="105"/>
                        </a:lnTo>
                        <a:lnTo>
                          <a:pt x="42" y="101"/>
                        </a:lnTo>
                        <a:lnTo>
                          <a:pt x="45" y="97"/>
                        </a:lnTo>
                        <a:lnTo>
                          <a:pt x="46" y="92"/>
                        </a:lnTo>
                        <a:lnTo>
                          <a:pt x="46" y="87"/>
                        </a:lnTo>
                        <a:lnTo>
                          <a:pt x="23" y="11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2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3" y="47"/>
                      </a:cxn>
                      <a:cxn ang="0">
                        <a:pos x="102" y="47"/>
                      </a:cxn>
                      <a:cxn ang="0">
                        <a:pos x="102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  <a:cxn ang="0">
                        <a:pos x="23" y="0"/>
                      </a:cxn>
                      <a:cxn ang="0">
                        <a:pos x="18" y="2"/>
                      </a:cxn>
                      <a:cxn ang="0">
                        <a:pos x="13" y="3"/>
                      </a:cxn>
                      <a:cxn ang="0">
                        <a:pos x="9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4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9" y="43"/>
                      </a:cxn>
                      <a:cxn ang="0">
                        <a:pos x="13" y="45"/>
                      </a:cxn>
                      <a:cxn ang="0">
                        <a:pos x="18" y="47"/>
                      </a:cxn>
                      <a:cxn ang="0">
                        <a:pos x="23" y="47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102" h="47">
                        <a:moveTo>
                          <a:pt x="0" y="24"/>
                        </a:moveTo>
                        <a:lnTo>
                          <a:pt x="23" y="47"/>
                        </a:lnTo>
                        <a:lnTo>
                          <a:pt x="102" y="47"/>
                        </a:lnTo>
                        <a:lnTo>
                          <a:pt x="102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lnTo>
                          <a:pt x="23" y="0"/>
                        </a:lnTo>
                        <a:lnTo>
                          <a:pt x="18" y="2"/>
                        </a:lnTo>
                        <a:lnTo>
                          <a:pt x="13" y="3"/>
                        </a:lnTo>
                        <a:lnTo>
                          <a:pt x="9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9" y="43"/>
                        </a:lnTo>
                        <a:lnTo>
                          <a:pt x="13" y="45"/>
                        </a:lnTo>
                        <a:lnTo>
                          <a:pt x="18" y="47"/>
                        </a:lnTo>
                        <a:lnTo>
                          <a:pt x="23" y="47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64" y="1539"/>
                    <a:ext cx="14" cy="336"/>
                  </a:xfrm>
                  <a:custGeom>
                    <a:avLst/>
                    <a:gdLst/>
                    <a:ahLst/>
                    <a:cxnLst>
                      <a:cxn ang="0">
                        <a:pos x="23" y="1117"/>
                      </a:cxn>
                      <a:cxn ang="0">
                        <a:pos x="46" y="1094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1094"/>
                      </a:cxn>
                      <a:cxn ang="0">
                        <a:pos x="23" y="1117"/>
                      </a:cxn>
                      <a:cxn ang="0">
                        <a:pos x="0" y="1094"/>
                      </a:cxn>
                      <a:cxn ang="0">
                        <a:pos x="0" y="1099"/>
                      </a:cxn>
                      <a:cxn ang="0">
                        <a:pos x="2" y="1103"/>
                      </a:cxn>
                      <a:cxn ang="0">
                        <a:pos x="4" y="1107"/>
                      </a:cxn>
                      <a:cxn ang="0">
                        <a:pos x="8" y="1110"/>
                      </a:cxn>
                      <a:cxn ang="0">
                        <a:pos x="11" y="1114"/>
                      </a:cxn>
                      <a:cxn ang="0">
                        <a:pos x="15" y="1115"/>
                      </a:cxn>
                      <a:cxn ang="0">
                        <a:pos x="19" y="1116"/>
                      </a:cxn>
                      <a:cxn ang="0">
                        <a:pos x="23" y="1117"/>
                      </a:cxn>
                      <a:cxn ang="0">
                        <a:pos x="28" y="1116"/>
                      </a:cxn>
                      <a:cxn ang="0">
                        <a:pos x="32" y="1115"/>
                      </a:cxn>
                      <a:cxn ang="0">
                        <a:pos x="36" y="1114"/>
                      </a:cxn>
                      <a:cxn ang="0">
                        <a:pos x="39" y="1110"/>
                      </a:cxn>
                      <a:cxn ang="0">
                        <a:pos x="42" y="1107"/>
                      </a:cxn>
                      <a:cxn ang="0">
                        <a:pos x="44" y="1103"/>
                      </a:cxn>
                      <a:cxn ang="0">
                        <a:pos x="45" y="1099"/>
                      </a:cxn>
                      <a:cxn ang="0">
                        <a:pos x="46" y="1094"/>
                      </a:cxn>
                      <a:cxn ang="0">
                        <a:pos x="23" y="1117"/>
                      </a:cxn>
                    </a:cxnLst>
                    <a:rect l="0" t="0" r="r" b="b"/>
                    <a:pathLst>
                      <a:path w="46" h="1117">
                        <a:moveTo>
                          <a:pt x="23" y="1117"/>
                        </a:moveTo>
                        <a:lnTo>
                          <a:pt x="46" y="1094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1094"/>
                        </a:lnTo>
                        <a:lnTo>
                          <a:pt x="23" y="1117"/>
                        </a:lnTo>
                        <a:lnTo>
                          <a:pt x="0" y="1094"/>
                        </a:lnTo>
                        <a:lnTo>
                          <a:pt x="0" y="1099"/>
                        </a:lnTo>
                        <a:lnTo>
                          <a:pt x="2" y="1103"/>
                        </a:lnTo>
                        <a:lnTo>
                          <a:pt x="4" y="1107"/>
                        </a:lnTo>
                        <a:lnTo>
                          <a:pt x="8" y="1110"/>
                        </a:lnTo>
                        <a:lnTo>
                          <a:pt x="11" y="1114"/>
                        </a:lnTo>
                        <a:lnTo>
                          <a:pt x="15" y="1115"/>
                        </a:lnTo>
                        <a:lnTo>
                          <a:pt x="19" y="1116"/>
                        </a:lnTo>
                        <a:lnTo>
                          <a:pt x="23" y="1117"/>
                        </a:lnTo>
                        <a:lnTo>
                          <a:pt x="28" y="1116"/>
                        </a:lnTo>
                        <a:lnTo>
                          <a:pt x="32" y="1115"/>
                        </a:lnTo>
                        <a:lnTo>
                          <a:pt x="36" y="1114"/>
                        </a:lnTo>
                        <a:lnTo>
                          <a:pt x="39" y="1110"/>
                        </a:lnTo>
                        <a:lnTo>
                          <a:pt x="42" y="1107"/>
                        </a:lnTo>
                        <a:lnTo>
                          <a:pt x="44" y="1103"/>
                        </a:lnTo>
                        <a:lnTo>
                          <a:pt x="45" y="1099"/>
                        </a:lnTo>
                        <a:lnTo>
                          <a:pt x="46" y="1094"/>
                        </a:lnTo>
                        <a:lnTo>
                          <a:pt x="23" y="1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1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1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55" y="24"/>
                      </a:cxn>
                      <a:cxn ang="0">
                        <a:pos x="31" y="0"/>
                      </a:cxn>
                      <a:cxn ang="0">
                        <a:pos x="0" y="0"/>
                      </a:cxn>
                      <a:cxn ang="0">
                        <a:pos x="0" y="47"/>
                      </a:cxn>
                      <a:cxn ang="0">
                        <a:pos x="31" y="47"/>
                      </a:cxn>
                      <a:cxn ang="0">
                        <a:pos x="55" y="24"/>
                      </a:cxn>
                      <a:cxn ang="0">
                        <a:pos x="31" y="47"/>
                      </a:cxn>
                      <a:cxn ang="0">
                        <a:pos x="37" y="46"/>
                      </a:cxn>
                      <a:cxn ang="0">
                        <a:pos x="41" y="45"/>
                      </a:cxn>
                      <a:cxn ang="0">
                        <a:pos x="46" y="43"/>
                      </a:cxn>
                      <a:cxn ang="0">
                        <a:pos x="49" y="39"/>
                      </a:cxn>
                      <a:cxn ang="0">
                        <a:pos x="51" y="36"/>
                      </a:cxn>
                      <a:cxn ang="0">
                        <a:pos x="53" y="32"/>
                      </a:cxn>
                      <a:cxn ang="0">
                        <a:pos x="54" y="28"/>
                      </a:cxn>
                      <a:cxn ang="0">
                        <a:pos x="55" y="24"/>
                      </a:cxn>
                      <a:cxn ang="0">
                        <a:pos x="54" y="19"/>
                      </a:cxn>
                      <a:cxn ang="0">
                        <a:pos x="53" y="15"/>
                      </a:cxn>
                      <a:cxn ang="0">
                        <a:pos x="51" y="11"/>
                      </a:cxn>
                      <a:cxn ang="0">
                        <a:pos x="49" y="8"/>
                      </a:cxn>
                      <a:cxn ang="0">
                        <a:pos x="46" y="5"/>
                      </a:cxn>
                      <a:cxn ang="0">
                        <a:pos x="41" y="3"/>
                      </a:cxn>
                      <a:cxn ang="0">
                        <a:pos x="37" y="0"/>
                      </a:cxn>
                      <a:cxn ang="0">
                        <a:pos x="31" y="0"/>
                      </a:cxn>
                      <a:cxn ang="0">
                        <a:pos x="55" y="24"/>
                      </a:cxn>
                    </a:cxnLst>
                    <a:rect l="0" t="0" r="r" b="b"/>
                    <a:pathLst>
                      <a:path w="55" h="47">
                        <a:moveTo>
                          <a:pt x="55" y="24"/>
                        </a:moveTo>
                        <a:lnTo>
                          <a:pt x="31" y="0"/>
                        </a:lnTo>
                        <a:lnTo>
                          <a:pt x="0" y="0"/>
                        </a:lnTo>
                        <a:lnTo>
                          <a:pt x="0" y="47"/>
                        </a:lnTo>
                        <a:lnTo>
                          <a:pt x="31" y="47"/>
                        </a:lnTo>
                        <a:lnTo>
                          <a:pt x="55" y="24"/>
                        </a:lnTo>
                        <a:lnTo>
                          <a:pt x="31" y="47"/>
                        </a:lnTo>
                        <a:lnTo>
                          <a:pt x="37" y="46"/>
                        </a:lnTo>
                        <a:lnTo>
                          <a:pt x="41" y="45"/>
                        </a:lnTo>
                        <a:lnTo>
                          <a:pt x="46" y="43"/>
                        </a:lnTo>
                        <a:lnTo>
                          <a:pt x="49" y="39"/>
                        </a:lnTo>
                        <a:lnTo>
                          <a:pt x="51" y="36"/>
                        </a:lnTo>
                        <a:lnTo>
                          <a:pt x="53" y="32"/>
                        </a:lnTo>
                        <a:lnTo>
                          <a:pt x="54" y="28"/>
                        </a:lnTo>
                        <a:lnTo>
                          <a:pt x="55" y="24"/>
                        </a:lnTo>
                        <a:lnTo>
                          <a:pt x="54" y="19"/>
                        </a:lnTo>
                        <a:lnTo>
                          <a:pt x="53" y="15"/>
                        </a:lnTo>
                        <a:lnTo>
                          <a:pt x="51" y="11"/>
                        </a:lnTo>
                        <a:lnTo>
                          <a:pt x="49" y="8"/>
                        </a:lnTo>
                        <a:lnTo>
                          <a:pt x="46" y="5"/>
                        </a:lnTo>
                        <a:lnTo>
                          <a:pt x="41" y="3"/>
                        </a:lnTo>
                        <a:lnTo>
                          <a:pt x="37" y="0"/>
                        </a:lnTo>
                        <a:lnTo>
                          <a:pt x="31" y="0"/>
                        </a:lnTo>
                        <a:lnTo>
                          <a:pt x="55" y="2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0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471" y="1868"/>
                    <a:ext cx="14" cy="64"/>
                  </a:xfrm>
                  <a:custGeom>
                    <a:avLst/>
                    <a:gdLst/>
                    <a:ahLst/>
                    <a:cxnLst>
                      <a:cxn ang="0">
                        <a:pos x="23" y="220"/>
                      </a:cxn>
                      <a:cxn ang="0">
                        <a:pos x="47" y="196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  <a:cxn ang="0">
                        <a:pos x="0" y="196"/>
                      </a:cxn>
                      <a:cxn ang="0">
                        <a:pos x="23" y="220"/>
                      </a:cxn>
                      <a:cxn ang="0">
                        <a:pos x="0" y="196"/>
                      </a:cxn>
                      <a:cxn ang="0">
                        <a:pos x="1" y="202"/>
                      </a:cxn>
                      <a:cxn ang="0">
                        <a:pos x="2" y="206"/>
                      </a:cxn>
                      <a:cxn ang="0">
                        <a:pos x="4" y="210"/>
                      </a:cxn>
                      <a:cxn ang="0">
                        <a:pos x="7" y="213"/>
                      </a:cxn>
                      <a:cxn ang="0">
                        <a:pos x="11" y="216"/>
                      </a:cxn>
                      <a:cxn ang="0">
                        <a:pos x="14" y="218"/>
                      </a:cxn>
                      <a:cxn ang="0">
                        <a:pos x="19" y="220"/>
                      </a:cxn>
                      <a:cxn ang="0">
                        <a:pos x="23" y="220"/>
                      </a:cxn>
                      <a:cxn ang="0">
                        <a:pos x="28" y="220"/>
                      </a:cxn>
                      <a:cxn ang="0">
                        <a:pos x="32" y="218"/>
                      </a:cxn>
                      <a:cxn ang="0">
                        <a:pos x="35" y="216"/>
                      </a:cxn>
                      <a:cxn ang="0">
                        <a:pos x="40" y="213"/>
                      </a:cxn>
                      <a:cxn ang="0">
                        <a:pos x="42" y="210"/>
                      </a:cxn>
                      <a:cxn ang="0">
                        <a:pos x="45" y="206"/>
                      </a:cxn>
                      <a:cxn ang="0">
                        <a:pos x="46" y="202"/>
                      </a:cxn>
                      <a:cxn ang="0">
                        <a:pos x="47" y="196"/>
                      </a:cxn>
                      <a:cxn ang="0">
                        <a:pos x="23" y="220"/>
                      </a:cxn>
                    </a:cxnLst>
                    <a:rect l="0" t="0" r="r" b="b"/>
                    <a:pathLst>
                      <a:path w="47" h="220">
                        <a:moveTo>
                          <a:pt x="23" y="220"/>
                        </a:moveTo>
                        <a:lnTo>
                          <a:pt x="47" y="196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lnTo>
                          <a:pt x="0" y="196"/>
                        </a:lnTo>
                        <a:lnTo>
                          <a:pt x="23" y="220"/>
                        </a:lnTo>
                        <a:lnTo>
                          <a:pt x="0" y="196"/>
                        </a:lnTo>
                        <a:lnTo>
                          <a:pt x="1" y="202"/>
                        </a:lnTo>
                        <a:lnTo>
                          <a:pt x="2" y="206"/>
                        </a:lnTo>
                        <a:lnTo>
                          <a:pt x="4" y="210"/>
                        </a:lnTo>
                        <a:lnTo>
                          <a:pt x="7" y="213"/>
                        </a:lnTo>
                        <a:lnTo>
                          <a:pt x="11" y="216"/>
                        </a:lnTo>
                        <a:lnTo>
                          <a:pt x="14" y="218"/>
                        </a:lnTo>
                        <a:lnTo>
                          <a:pt x="19" y="220"/>
                        </a:lnTo>
                        <a:lnTo>
                          <a:pt x="23" y="220"/>
                        </a:lnTo>
                        <a:lnTo>
                          <a:pt x="28" y="220"/>
                        </a:lnTo>
                        <a:lnTo>
                          <a:pt x="32" y="218"/>
                        </a:lnTo>
                        <a:lnTo>
                          <a:pt x="35" y="216"/>
                        </a:lnTo>
                        <a:lnTo>
                          <a:pt x="40" y="213"/>
                        </a:lnTo>
                        <a:lnTo>
                          <a:pt x="42" y="210"/>
                        </a:lnTo>
                        <a:lnTo>
                          <a:pt x="45" y="206"/>
                        </a:lnTo>
                        <a:lnTo>
                          <a:pt x="46" y="202"/>
                        </a:lnTo>
                        <a:lnTo>
                          <a:pt x="47" y="196"/>
                        </a:lnTo>
                        <a:lnTo>
                          <a:pt x="23" y="2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1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19"/>
                    <a:ext cx="14" cy="14"/>
                  </a:xfrm>
                  <a:custGeom>
                    <a:avLst/>
                    <a:gdLst/>
                    <a:ahLst/>
                    <a:cxnLst>
                      <a:cxn ang="0">
                        <a:pos x="0" y="23"/>
                      </a:cxn>
                      <a:cxn ang="0">
                        <a:pos x="23" y="47"/>
                      </a:cxn>
                      <a:cxn ang="0">
                        <a:pos x="43" y="47"/>
                      </a:cxn>
                      <a:cxn ang="0">
                        <a:pos x="43" y="0"/>
                      </a:cxn>
                      <a:cxn ang="0">
                        <a:pos x="23" y="0"/>
                      </a:cxn>
                      <a:cxn ang="0">
                        <a:pos x="0" y="23"/>
                      </a:cxn>
                      <a:cxn ang="0">
                        <a:pos x="23" y="0"/>
                      </a:cxn>
                      <a:cxn ang="0">
                        <a:pos x="18" y="0"/>
                      </a:cxn>
                      <a:cxn ang="0">
                        <a:pos x="12" y="2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1" y="15"/>
                      </a:cxn>
                      <a:cxn ang="0">
                        <a:pos x="0" y="19"/>
                      </a:cxn>
                      <a:cxn ang="0">
                        <a:pos x="0" y="23"/>
                      </a:cxn>
                      <a:cxn ang="0">
                        <a:pos x="0" y="28"/>
                      </a:cxn>
                      <a:cxn ang="0">
                        <a:pos x="1" y="32"/>
                      </a:cxn>
                      <a:cxn ang="0">
                        <a:pos x="3" y="36"/>
                      </a:cxn>
                      <a:cxn ang="0">
                        <a:pos x="5" y="39"/>
                      </a:cxn>
                      <a:cxn ang="0">
                        <a:pos x="8" y="42"/>
                      </a:cxn>
                      <a:cxn ang="0">
                        <a:pos x="12" y="45"/>
                      </a:cxn>
                      <a:cxn ang="0">
                        <a:pos x="18" y="46"/>
                      </a:cxn>
                      <a:cxn ang="0">
                        <a:pos x="23" y="47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3" h="47">
                        <a:moveTo>
                          <a:pt x="0" y="23"/>
                        </a:moveTo>
                        <a:lnTo>
                          <a:pt x="23" y="47"/>
                        </a:lnTo>
                        <a:lnTo>
                          <a:pt x="43" y="47"/>
                        </a:lnTo>
                        <a:lnTo>
                          <a:pt x="43" y="0"/>
                        </a:lnTo>
                        <a:lnTo>
                          <a:pt x="23" y="0"/>
                        </a:lnTo>
                        <a:lnTo>
                          <a:pt x="0" y="23"/>
                        </a:lnTo>
                        <a:lnTo>
                          <a:pt x="23" y="0"/>
                        </a:lnTo>
                        <a:lnTo>
                          <a:pt x="18" y="0"/>
                        </a:lnTo>
                        <a:lnTo>
                          <a:pt x="12" y="2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1" y="15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0" y="28"/>
                        </a:lnTo>
                        <a:lnTo>
                          <a:pt x="1" y="32"/>
                        </a:lnTo>
                        <a:lnTo>
                          <a:pt x="3" y="36"/>
                        </a:lnTo>
                        <a:lnTo>
                          <a:pt x="5" y="39"/>
                        </a:lnTo>
                        <a:lnTo>
                          <a:pt x="8" y="42"/>
                        </a:lnTo>
                        <a:lnTo>
                          <a:pt x="12" y="45"/>
                        </a:lnTo>
                        <a:lnTo>
                          <a:pt x="18" y="46"/>
                        </a:lnTo>
                        <a:lnTo>
                          <a:pt x="23" y="47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2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464" y="1926"/>
                    <a:ext cx="14" cy="136"/>
                  </a:xfrm>
                  <a:custGeom>
                    <a:avLst/>
                    <a:gdLst/>
                    <a:ahLst/>
                    <a:cxnLst>
                      <a:cxn ang="0">
                        <a:pos x="4" y="432"/>
                      </a:cxn>
                      <a:cxn ang="0">
                        <a:pos x="46" y="418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  <a:cxn ang="0">
                        <a:pos x="0" y="418"/>
                      </a:cxn>
                      <a:cxn ang="0">
                        <a:pos x="4" y="432"/>
                      </a:cxn>
                      <a:cxn ang="0">
                        <a:pos x="0" y="418"/>
                      </a:cxn>
                      <a:cxn ang="0">
                        <a:pos x="0" y="424"/>
                      </a:cxn>
                      <a:cxn ang="0">
                        <a:pos x="2" y="429"/>
                      </a:cxn>
                      <a:cxn ang="0">
                        <a:pos x="4" y="432"/>
                      </a:cxn>
                      <a:cxn ang="0">
                        <a:pos x="7" y="435"/>
                      </a:cxn>
                      <a:cxn ang="0">
                        <a:pos x="10" y="438"/>
                      </a:cxn>
                      <a:cxn ang="0">
                        <a:pos x="14" y="441"/>
                      </a:cxn>
                      <a:cxn ang="0">
                        <a:pos x="19" y="442"/>
                      </a:cxn>
                      <a:cxn ang="0">
                        <a:pos x="23" y="442"/>
                      </a:cxn>
                      <a:cxn ang="0">
                        <a:pos x="27" y="442"/>
                      </a:cxn>
                      <a:cxn ang="0">
                        <a:pos x="31" y="441"/>
                      </a:cxn>
                      <a:cxn ang="0">
                        <a:pos x="35" y="438"/>
                      </a:cxn>
                      <a:cxn ang="0">
                        <a:pos x="39" y="435"/>
                      </a:cxn>
                      <a:cxn ang="0">
                        <a:pos x="42" y="432"/>
                      </a:cxn>
                      <a:cxn ang="0">
                        <a:pos x="44" y="429"/>
                      </a:cxn>
                      <a:cxn ang="0">
                        <a:pos x="45" y="424"/>
                      </a:cxn>
                      <a:cxn ang="0">
                        <a:pos x="46" y="418"/>
                      </a:cxn>
                      <a:cxn ang="0">
                        <a:pos x="4" y="432"/>
                      </a:cxn>
                    </a:cxnLst>
                    <a:rect l="0" t="0" r="r" b="b"/>
                    <a:pathLst>
                      <a:path w="46" h="442">
                        <a:moveTo>
                          <a:pt x="4" y="432"/>
                        </a:moveTo>
                        <a:lnTo>
                          <a:pt x="46" y="418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lnTo>
                          <a:pt x="0" y="418"/>
                        </a:lnTo>
                        <a:lnTo>
                          <a:pt x="4" y="432"/>
                        </a:lnTo>
                        <a:lnTo>
                          <a:pt x="0" y="418"/>
                        </a:lnTo>
                        <a:lnTo>
                          <a:pt x="0" y="424"/>
                        </a:lnTo>
                        <a:lnTo>
                          <a:pt x="2" y="429"/>
                        </a:lnTo>
                        <a:lnTo>
                          <a:pt x="4" y="432"/>
                        </a:lnTo>
                        <a:lnTo>
                          <a:pt x="7" y="435"/>
                        </a:lnTo>
                        <a:lnTo>
                          <a:pt x="10" y="438"/>
                        </a:lnTo>
                        <a:lnTo>
                          <a:pt x="14" y="441"/>
                        </a:lnTo>
                        <a:lnTo>
                          <a:pt x="19" y="442"/>
                        </a:lnTo>
                        <a:lnTo>
                          <a:pt x="23" y="442"/>
                        </a:lnTo>
                        <a:lnTo>
                          <a:pt x="27" y="442"/>
                        </a:lnTo>
                        <a:lnTo>
                          <a:pt x="31" y="441"/>
                        </a:lnTo>
                        <a:lnTo>
                          <a:pt x="35" y="438"/>
                        </a:lnTo>
                        <a:lnTo>
                          <a:pt x="39" y="435"/>
                        </a:lnTo>
                        <a:lnTo>
                          <a:pt x="42" y="432"/>
                        </a:lnTo>
                        <a:lnTo>
                          <a:pt x="44" y="429"/>
                        </a:lnTo>
                        <a:lnTo>
                          <a:pt x="45" y="424"/>
                        </a:lnTo>
                        <a:lnTo>
                          <a:pt x="46" y="418"/>
                        </a:lnTo>
                        <a:lnTo>
                          <a:pt x="4" y="43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3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471" y="2047"/>
                    <a:ext cx="21" cy="21"/>
                  </a:xfrm>
                  <a:custGeom>
                    <a:avLst/>
                    <a:gdLst/>
                    <a:ahLst/>
                    <a:cxnLst>
                      <a:cxn ang="0">
                        <a:pos x="72" y="52"/>
                      </a:cxn>
                      <a:cxn ang="0">
                        <a:pos x="66" y="39"/>
                      </a:cxn>
                      <a:cxn ang="0">
                        <a:pos x="37" y="0"/>
                      </a:cxn>
                      <a:cxn ang="0">
                        <a:pos x="0" y="28"/>
                      </a:cxn>
                      <a:cxn ang="0">
                        <a:pos x="29" y="66"/>
                      </a:cxn>
                      <a:cxn ang="0">
                        <a:pos x="72" y="52"/>
                      </a:cxn>
                      <a:cxn ang="0">
                        <a:pos x="29" y="66"/>
                      </a:cxn>
                      <a:cxn ang="0">
                        <a:pos x="34" y="70"/>
                      </a:cxn>
                      <a:cxn ang="0">
                        <a:pos x="38" y="73"/>
                      </a:cxn>
                      <a:cxn ang="0">
                        <a:pos x="42" y="76"/>
                      </a:cxn>
                      <a:cxn ang="0">
                        <a:pos x="46" y="76"/>
                      </a:cxn>
                      <a:cxn ang="0">
                        <a:pos x="50" y="76"/>
                      </a:cxn>
                      <a:cxn ang="0">
                        <a:pos x="55" y="74"/>
                      </a:cxn>
                      <a:cxn ang="0">
                        <a:pos x="59" y="73"/>
                      </a:cxn>
                      <a:cxn ang="0">
                        <a:pos x="62" y="70"/>
                      </a:cxn>
                      <a:cxn ang="0">
                        <a:pos x="65" y="68"/>
                      </a:cxn>
                      <a:cxn ang="0">
                        <a:pos x="68" y="64"/>
                      </a:cxn>
                      <a:cxn ang="0">
                        <a:pos x="70" y="61"/>
                      </a:cxn>
                      <a:cxn ang="0">
                        <a:pos x="72" y="57"/>
                      </a:cxn>
                      <a:cxn ang="0">
                        <a:pos x="72" y="52"/>
                      </a:cxn>
                      <a:cxn ang="0">
                        <a:pos x="70" y="47"/>
                      </a:cxn>
                      <a:cxn ang="0">
                        <a:pos x="69" y="43"/>
                      </a:cxn>
                      <a:cxn ang="0">
                        <a:pos x="66" y="39"/>
                      </a:cxn>
                      <a:cxn ang="0">
                        <a:pos x="72" y="52"/>
                      </a:cxn>
                    </a:cxnLst>
                    <a:rect l="0" t="0" r="r" b="b"/>
                    <a:pathLst>
                      <a:path w="72" h="76">
                        <a:moveTo>
                          <a:pt x="72" y="52"/>
                        </a:moveTo>
                        <a:lnTo>
                          <a:pt x="66" y="39"/>
                        </a:lnTo>
                        <a:lnTo>
                          <a:pt x="37" y="0"/>
                        </a:lnTo>
                        <a:lnTo>
                          <a:pt x="0" y="28"/>
                        </a:lnTo>
                        <a:lnTo>
                          <a:pt x="29" y="66"/>
                        </a:lnTo>
                        <a:lnTo>
                          <a:pt x="72" y="52"/>
                        </a:lnTo>
                        <a:lnTo>
                          <a:pt x="29" y="66"/>
                        </a:lnTo>
                        <a:lnTo>
                          <a:pt x="34" y="70"/>
                        </a:lnTo>
                        <a:lnTo>
                          <a:pt x="38" y="73"/>
                        </a:lnTo>
                        <a:lnTo>
                          <a:pt x="42" y="76"/>
                        </a:lnTo>
                        <a:lnTo>
                          <a:pt x="46" y="76"/>
                        </a:lnTo>
                        <a:lnTo>
                          <a:pt x="50" y="76"/>
                        </a:lnTo>
                        <a:lnTo>
                          <a:pt x="55" y="74"/>
                        </a:lnTo>
                        <a:lnTo>
                          <a:pt x="59" y="73"/>
                        </a:lnTo>
                        <a:lnTo>
                          <a:pt x="62" y="70"/>
                        </a:lnTo>
                        <a:lnTo>
                          <a:pt x="65" y="68"/>
                        </a:lnTo>
                        <a:lnTo>
                          <a:pt x="68" y="64"/>
                        </a:lnTo>
                        <a:lnTo>
                          <a:pt x="70" y="61"/>
                        </a:lnTo>
                        <a:lnTo>
                          <a:pt x="72" y="57"/>
                        </a:lnTo>
                        <a:lnTo>
                          <a:pt x="72" y="52"/>
                        </a:lnTo>
                        <a:lnTo>
                          <a:pt x="70" y="47"/>
                        </a:lnTo>
                        <a:lnTo>
                          <a:pt x="69" y="43"/>
                        </a:lnTo>
                        <a:lnTo>
                          <a:pt x="66" y="39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4" name="Rectangle 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2062"/>
                    <a:ext cx="14" cy="7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5" name="Freeform 773"/>
                  <p:cNvSpPr>
                    <a:spLocks noChangeAspect="1"/>
                  </p:cNvSpPr>
                  <p:nvPr/>
                </p:nvSpPr>
                <p:spPr bwMode="auto">
                  <a:xfrm>
                    <a:off x="2327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6" name="Freeform 774"/>
                  <p:cNvSpPr>
                    <a:spLocks noChangeAspect="1"/>
                  </p:cNvSpPr>
                  <p:nvPr/>
                </p:nvSpPr>
                <p:spPr bwMode="auto">
                  <a:xfrm>
                    <a:off x="2498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7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7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7" name="Freeform 775"/>
                  <p:cNvSpPr>
                    <a:spLocks noChangeAspect="1"/>
                  </p:cNvSpPr>
                  <p:nvPr/>
                </p:nvSpPr>
                <p:spPr bwMode="auto">
                  <a:xfrm>
                    <a:off x="2663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8" name="Freeform 776"/>
                  <p:cNvSpPr>
                    <a:spLocks noChangeAspect="1"/>
                  </p:cNvSpPr>
                  <p:nvPr/>
                </p:nvSpPr>
                <p:spPr bwMode="auto">
                  <a:xfrm>
                    <a:off x="2834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6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6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29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2999" y="1639"/>
                    <a:ext cx="43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3" y="896"/>
                      </a:cxn>
                      <a:cxn ang="0">
                        <a:pos x="153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3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3" y="896"/>
                        </a:lnTo>
                        <a:lnTo>
                          <a:pt x="153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0" name="Freeform 778"/>
                  <p:cNvSpPr>
                    <a:spLocks noChangeAspect="1"/>
                  </p:cNvSpPr>
                  <p:nvPr/>
                </p:nvSpPr>
                <p:spPr bwMode="auto">
                  <a:xfrm>
                    <a:off x="3163" y="1639"/>
                    <a:ext cx="50" cy="272"/>
                  </a:xfrm>
                  <a:custGeom>
                    <a:avLst/>
                    <a:gdLst/>
                    <a:ahLst/>
                    <a:cxnLst>
                      <a:cxn ang="0">
                        <a:pos x="0" y="792"/>
                      </a:cxn>
                      <a:cxn ang="0">
                        <a:pos x="0" y="896"/>
                      </a:cxn>
                      <a:cxn ang="0">
                        <a:pos x="151" y="896"/>
                      </a:cxn>
                      <a:cxn ang="0">
                        <a:pos x="151" y="792"/>
                      </a:cxn>
                      <a:cxn ang="0">
                        <a:pos x="129" y="734"/>
                      </a:cxn>
                      <a:cxn ang="0">
                        <a:pos x="124" y="0"/>
                      </a:cxn>
                      <a:cxn ang="0">
                        <a:pos x="29" y="0"/>
                      </a:cxn>
                      <a:cxn ang="0">
                        <a:pos x="24" y="737"/>
                      </a:cxn>
                      <a:cxn ang="0">
                        <a:pos x="0" y="792"/>
                      </a:cxn>
                    </a:cxnLst>
                    <a:rect l="0" t="0" r="r" b="b"/>
                    <a:pathLst>
                      <a:path w="151" h="896">
                        <a:moveTo>
                          <a:pt x="0" y="792"/>
                        </a:moveTo>
                        <a:lnTo>
                          <a:pt x="0" y="896"/>
                        </a:lnTo>
                        <a:lnTo>
                          <a:pt x="151" y="896"/>
                        </a:lnTo>
                        <a:lnTo>
                          <a:pt x="151" y="792"/>
                        </a:lnTo>
                        <a:lnTo>
                          <a:pt x="129" y="734"/>
                        </a:lnTo>
                        <a:lnTo>
                          <a:pt x="124" y="0"/>
                        </a:lnTo>
                        <a:lnTo>
                          <a:pt x="29" y="0"/>
                        </a:lnTo>
                        <a:lnTo>
                          <a:pt x="24" y="737"/>
                        </a:lnTo>
                        <a:lnTo>
                          <a:pt x="0" y="79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1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339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141" y="603"/>
                      </a:cxn>
                      <a:cxn ang="0">
                        <a:pos x="841" y="60"/>
                      </a:cxn>
                      <a:cxn ang="0">
                        <a:pos x="808" y="6"/>
                      </a:cxn>
                      <a:cxn ang="0">
                        <a:pos x="801" y="0"/>
                      </a:cxn>
                      <a:cxn ang="0">
                        <a:pos x="794" y="6"/>
                      </a:cxn>
                      <a:cxn ang="0">
                        <a:pos x="763" y="54"/>
                      </a:cxn>
                      <a:cxn ang="0">
                        <a:pos x="452" y="26"/>
                      </a:cxn>
                      <a:cxn ang="0">
                        <a:pos x="428" y="3"/>
                      </a:cxn>
                      <a:cxn ang="0">
                        <a:pos x="418" y="3"/>
                      </a:cxn>
                      <a:cxn ang="0">
                        <a:pos x="393" y="28"/>
                      </a:cxn>
                      <a:cxn ang="0">
                        <a:pos x="385" y="192"/>
                      </a:cxn>
                      <a:cxn ang="0">
                        <a:pos x="0" y="718"/>
                      </a:cxn>
                      <a:cxn ang="0">
                        <a:pos x="19" y="783"/>
                      </a:cxn>
                      <a:cxn ang="0">
                        <a:pos x="318" y="847"/>
                      </a:cxn>
                      <a:cxn ang="0">
                        <a:pos x="337" y="774"/>
                      </a:cxn>
                      <a:cxn ang="0">
                        <a:pos x="338" y="666"/>
                      </a:cxn>
                      <a:cxn ang="0">
                        <a:pos x="343" y="645"/>
                      </a:cxn>
                      <a:cxn ang="0">
                        <a:pos x="348" y="629"/>
                      </a:cxn>
                      <a:cxn ang="0">
                        <a:pos x="355" y="617"/>
                      </a:cxn>
                      <a:cxn ang="0">
                        <a:pos x="364" y="609"/>
                      </a:cxn>
                      <a:cxn ang="0">
                        <a:pos x="372" y="605"/>
                      </a:cxn>
                      <a:cxn ang="0">
                        <a:pos x="384" y="602"/>
                      </a:cxn>
                      <a:cxn ang="0">
                        <a:pos x="395" y="602"/>
                      </a:cxn>
                      <a:cxn ang="0">
                        <a:pos x="407" y="604"/>
                      </a:cxn>
                      <a:cxn ang="0">
                        <a:pos x="415" y="609"/>
                      </a:cxn>
                      <a:cxn ang="0">
                        <a:pos x="424" y="617"/>
                      </a:cxn>
                      <a:cxn ang="0">
                        <a:pos x="432" y="629"/>
                      </a:cxn>
                      <a:cxn ang="0">
                        <a:pos x="439" y="646"/>
                      </a:cxn>
                      <a:cxn ang="0">
                        <a:pos x="442" y="667"/>
                      </a:cxn>
                      <a:cxn ang="0">
                        <a:pos x="443" y="774"/>
                      </a:cxn>
                      <a:cxn ang="0">
                        <a:pos x="463" y="847"/>
                      </a:cxn>
                      <a:cxn ang="0">
                        <a:pos x="761" y="780"/>
                      </a:cxn>
                      <a:cxn ang="0">
                        <a:pos x="780" y="678"/>
                      </a:cxn>
                      <a:cxn ang="0">
                        <a:pos x="783" y="655"/>
                      </a:cxn>
                      <a:cxn ang="0">
                        <a:pos x="787" y="636"/>
                      </a:cxn>
                      <a:cxn ang="0">
                        <a:pos x="794" y="623"/>
                      </a:cxn>
                      <a:cxn ang="0">
                        <a:pos x="803" y="613"/>
                      </a:cxn>
                      <a:cxn ang="0">
                        <a:pos x="811" y="607"/>
                      </a:cxn>
                      <a:cxn ang="0">
                        <a:pos x="820" y="603"/>
                      </a:cxn>
                      <a:cxn ang="0">
                        <a:pos x="833" y="602"/>
                      </a:cxn>
                      <a:cxn ang="0">
                        <a:pos x="847" y="603"/>
                      </a:cxn>
                      <a:cxn ang="0">
                        <a:pos x="856" y="607"/>
                      </a:cxn>
                      <a:cxn ang="0">
                        <a:pos x="864" y="613"/>
                      </a:cxn>
                      <a:cxn ang="0">
                        <a:pos x="872" y="623"/>
                      </a:cxn>
                      <a:cxn ang="0">
                        <a:pos x="880" y="636"/>
                      </a:cxn>
                      <a:cxn ang="0">
                        <a:pos x="885" y="655"/>
                      </a:cxn>
                      <a:cxn ang="0">
                        <a:pos x="887" y="678"/>
                      </a:cxn>
                      <a:cxn ang="0">
                        <a:pos x="906" y="783"/>
                      </a:cxn>
                      <a:cxn ang="0">
                        <a:pos x="1205" y="847"/>
                      </a:cxn>
                      <a:cxn ang="0">
                        <a:pos x="1224" y="774"/>
                      </a:cxn>
                      <a:cxn ang="0">
                        <a:pos x="1224" y="678"/>
                      </a:cxn>
                      <a:cxn ang="0">
                        <a:pos x="1225" y="659"/>
                      </a:cxn>
                      <a:cxn ang="0">
                        <a:pos x="1232" y="637"/>
                      </a:cxn>
                      <a:cxn ang="0">
                        <a:pos x="1236" y="626"/>
                      </a:cxn>
                      <a:cxn ang="0">
                        <a:pos x="1243" y="616"/>
                      </a:cxn>
                      <a:cxn ang="0">
                        <a:pos x="1253" y="608"/>
                      </a:cxn>
                      <a:cxn ang="0">
                        <a:pos x="1264" y="603"/>
                      </a:cxn>
                    </a:cxnLst>
                    <a:rect l="0" t="0" r="r" b="b"/>
                    <a:pathLst>
                      <a:path w="1264" h="847">
                        <a:moveTo>
                          <a:pt x="1264" y="603"/>
                        </a:moveTo>
                        <a:lnTo>
                          <a:pt x="1141" y="603"/>
                        </a:lnTo>
                        <a:lnTo>
                          <a:pt x="841" y="192"/>
                        </a:lnTo>
                        <a:lnTo>
                          <a:pt x="841" y="60"/>
                        </a:lnTo>
                        <a:lnTo>
                          <a:pt x="832" y="28"/>
                        </a:lnTo>
                        <a:lnTo>
                          <a:pt x="808" y="6"/>
                        </a:lnTo>
                        <a:lnTo>
                          <a:pt x="806" y="3"/>
                        </a:lnTo>
                        <a:lnTo>
                          <a:pt x="801" y="0"/>
                        </a:lnTo>
                        <a:lnTo>
                          <a:pt x="798" y="3"/>
                        </a:lnTo>
                        <a:lnTo>
                          <a:pt x="794" y="6"/>
                        </a:lnTo>
                        <a:lnTo>
                          <a:pt x="773" y="26"/>
                        </a:lnTo>
                        <a:lnTo>
                          <a:pt x="763" y="54"/>
                        </a:lnTo>
                        <a:lnTo>
                          <a:pt x="463" y="54"/>
                        </a:lnTo>
                        <a:lnTo>
                          <a:pt x="452" y="26"/>
                        </a:lnTo>
                        <a:lnTo>
                          <a:pt x="429" y="6"/>
                        </a:lnTo>
                        <a:lnTo>
                          <a:pt x="428" y="3"/>
                        </a:lnTo>
                        <a:lnTo>
                          <a:pt x="423" y="0"/>
                        </a:lnTo>
                        <a:lnTo>
                          <a:pt x="418" y="3"/>
                        </a:lnTo>
                        <a:lnTo>
                          <a:pt x="417" y="6"/>
                        </a:lnTo>
                        <a:lnTo>
                          <a:pt x="393" y="28"/>
                        </a:lnTo>
                        <a:lnTo>
                          <a:pt x="385" y="60"/>
                        </a:lnTo>
                        <a:lnTo>
                          <a:pt x="385" y="192"/>
                        </a:lnTo>
                        <a:lnTo>
                          <a:pt x="383" y="192"/>
                        </a:lnTo>
                        <a:lnTo>
                          <a:pt x="0" y="718"/>
                        </a:lnTo>
                        <a:lnTo>
                          <a:pt x="0" y="774"/>
                        </a:lnTo>
                        <a:lnTo>
                          <a:pt x="19" y="783"/>
                        </a:lnTo>
                        <a:lnTo>
                          <a:pt x="19" y="847"/>
                        </a:lnTo>
                        <a:lnTo>
                          <a:pt x="318" y="847"/>
                        </a:lnTo>
                        <a:lnTo>
                          <a:pt x="318" y="780"/>
                        </a:lnTo>
                        <a:lnTo>
                          <a:pt x="337" y="774"/>
                        </a:lnTo>
                        <a:lnTo>
                          <a:pt x="337" y="678"/>
                        </a:lnTo>
                        <a:lnTo>
                          <a:pt x="338" y="666"/>
                        </a:lnTo>
                        <a:lnTo>
                          <a:pt x="340" y="655"/>
                        </a:lnTo>
                        <a:lnTo>
                          <a:pt x="343" y="645"/>
                        </a:lnTo>
                        <a:lnTo>
                          <a:pt x="345" y="636"/>
                        </a:lnTo>
                        <a:lnTo>
                          <a:pt x="348" y="629"/>
                        </a:lnTo>
                        <a:lnTo>
                          <a:pt x="352" y="623"/>
                        </a:lnTo>
                        <a:lnTo>
                          <a:pt x="355" y="617"/>
                        </a:lnTo>
                        <a:lnTo>
                          <a:pt x="360" y="613"/>
                        </a:lnTo>
                        <a:lnTo>
                          <a:pt x="364" y="609"/>
                        </a:lnTo>
                        <a:lnTo>
                          <a:pt x="368" y="607"/>
                        </a:lnTo>
                        <a:lnTo>
                          <a:pt x="372" y="605"/>
                        </a:lnTo>
                        <a:lnTo>
                          <a:pt x="376" y="603"/>
                        </a:lnTo>
                        <a:lnTo>
                          <a:pt x="384" y="602"/>
                        </a:lnTo>
                        <a:lnTo>
                          <a:pt x="390" y="602"/>
                        </a:lnTo>
                        <a:lnTo>
                          <a:pt x="395" y="602"/>
                        </a:lnTo>
                        <a:lnTo>
                          <a:pt x="403" y="603"/>
                        </a:lnTo>
                        <a:lnTo>
                          <a:pt x="407" y="604"/>
                        </a:lnTo>
                        <a:lnTo>
                          <a:pt x="411" y="607"/>
                        </a:lnTo>
                        <a:lnTo>
                          <a:pt x="415" y="609"/>
                        </a:lnTo>
                        <a:lnTo>
                          <a:pt x="420" y="613"/>
                        </a:lnTo>
                        <a:lnTo>
                          <a:pt x="424" y="617"/>
                        </a:lnTo>
                        <a:lnTo>
                          <a:pt x="428" y="623"/>
                        </a:lnTo>
                        <a:lnTo>
                          <a:pt x="432" y="629"/>
                        </a:lnTo>
                        <a:lnTo>
                          <a:pt x="435" y="636"/>
                        </a:lnTo>
                        <a:lnTo>
                          <a:pt x="439" y="646"/>
                        </a:lnTo>
                        <a:lnTo>
                          <a:pt x="441" y="655"/>
                        </a:lnTo>
                        <a:lnTo>
                          <a:pt x="442" y="667"/>
                        </a:lnTo>
                        <a:lnTo>
                          <a:pt x="443" y="678"/>
                        </a:lnTo>
                        <a:lnTo>
                          <a:pt x="443" y="774"/>
                        </a:lnTo>
                        <a:lnTo>
                          <a:pt x="463" y="783"/>
                        </a:lnTo>
                        <a:lnTo>
                          <a:pt x="463" y="847"/>
                        </a:lnTo>
                        <a:lnTo>
                          <a:pt x="761" y="847"/>
                        </a:lnTo>
                        <a:lnTo>
                          <a:pt x="761" y="780"/>
                        </a:lnTo>
                        <a:lnTo>
                          <a:pt x="780" y="774"/>
                        </a:lnTo>
                        <a:lnTo>
                          <a:pt x="780" y="678"/>
                        </a:lnTo>
                        <a:lnTo>
                          <a:pt x="781" y="667"/>
                        </a:lnTo>
                        <a:lnTo>
                          <a:pt x="783" y="655"/>
                        </a:lnTo>
                        <a:lnTo>
                          <a:pt x="785" y="646"/>
                        </a:lnTo>
                        <a:lnTo>
                          <a:pt x="787" y="636"/>
                        </a:lnTo>
                        <a:lnTo>
                          <a:pt x="790" y="629"/>
                        </a:lnTo>
                        <a:lnTo>
                          <a:pt x="794" y="623"/>
                        </a:lnTo>
                        <a:lnTo>
                          <a:pt x="799" y="617"/>
                        </a:lnTo>
                        <a:lnTo>
                          <a:pt x="803" y="613"/>
                        </a:lnTo>
                        <a:lnTo>
                          <a:pt x="807" y="609"/>
                        </a:lnTo>
                        <a:lnTo>
                          <a:pt x="811" y="607"/>
                        </a:lnTo>
                        <a:lnTo>
                          <a:pt x="816" y="604"/>
                        </a:lnTo>
                        <a:lnTo>
                          <a:pt x="820" y="603"/>
                        </a:lnTo>
                        <a:lnTo>
                          <a:pt x="827" y="602"/>
                        </a:lnTo>
                        <a:lnTo>
                          <a:pt x="833" y="602"/>
                        </a:lnTo>
                        <a:lnTo>
                          <a:pt x="840" y="602"/>
                        </a:lnTo>
                        <a:lnTo>
                          <a:pt x="847" y="603"/>
                        </a:lnTo>
                        <a:lnTo>
                          <a:pt x="851" y="604"/>
                        </a:lnTo>
                        <a:lnTo>
                          <a:pt x="856" y="607"/>
                        </a:lnTo>
                        <a:lnTo>
                          <a:pt x="860" y="609"/>
                        </a:lnTo>
                        <a:lnTo>
                          <a:pt x="864" y="613"/>
                        </a:lnTo>
                        <a:lnTo>
                          <a:pt x="868" y="617"/>
                        </a:lnTo>
                        <a:lnTo>
                          <a:pt x="872" y="623"/>
                        </a:lnTo>
                        <a:lnTo>
                          <a:pt x="877" y="629"/>
                        </a:lnTo>
                        <a:lnTo>
                          <a:pt x="880" y="636"/>
                        </a:lnTo>
                        <a:lnTo>
                          <a:pt x="883" y="646"/>
                        </a:lnTo>
                        <a:lnTo>
                          <a:pt x="885" y="655"/>
                        </a:lnTo>
                        <a:lnTo>
                          <a:pt x="886" y="667"/>
                        </a:lnTo>
                        <a:lnTo>
                          <a:pt x="887" y="678"/>
                        </a:lnTo>
                        <a:lnTo>
                          <a:pt x="887" y="774"/>
                        </a:lnTo>
                        <a:lnTo>
                          <a:pt x="906" y="783"/>
                        </a:lnTo>
                        <a:lnTo>
                          <a:pt x="906" y="847"/>
                        </a:lnTo>
                        <a:lnTo>
                          <a:pt x="1205" y="847"/>
                        </a:lnTo>
                        <a:lnTo>
                          <a:pt x="1205" y="780"/>
                        </a:lnTo>
                        <a:lnTo>
                          <a:pt x="1224" y="774"/>
                        </a:lnTo>
                        <a:lnTo>
                          <a:pt x="1224" y="727"/>
                        </a:lnTo>
                        <a:lnTo>
                          <a:pt x="1224" y="678"/>
                        </a:lnTo>
                        <a:lnTo>
                          <a:pt x="1224" y="670"/>
                        </a:lnTo>
                        <a:lnTo>
                          <a:pt x="1225" y="659"/>
                        </a:lnTo>
                        <a:lnTo>
                          <a:pt x="1227" y="649"/>
                        </a:lnTo>
                        <a:lnTo>
                          <a:pt x="1232" y="637"/>
                        </a:lnTo>
                        <a:lnTo>
                          <a:pt x="1234" y="631"/>
                        </a:lnTo>
                        <a:lnTo>
                          <a:pt x="1236" y="626"/>
                        </a:lnTo>
                        <a:lnTo>
                          <a:pt x="1239" y="620"/>
                        </a:lnTo>
                        <a:lnTo>
                          <a:pt x="1243" y="616"/>
                        </a:lnTo>
                        <a:lnTo>
                          <a:pt x="1247" y="612"/>
                        </a:lnTo>
                        <a:lnTo>
                          <a:pt x="1253" y="608"/>
                        </a:lnTo>
                        <a:lnTo>
                          <a:pt x="1258" y="605"/>
                        </a:lnTo>
                        <a:lnTo>
                          <a:pt x="1264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2" name="Freeform 780"/>
                  <p:cNvSpPr>
                    <a:spLocks noChangeAspect="1"/>
                  </p:cNvSpPr>
                  <p:nvPr/>
                </p:nvSpPr>
                <p:spPr bwMode="auto">
                  <a:xfrm>
                    <a:off x="4822" y="1246"/>
                    <a:ext cx="379" cy="251"/>
                  </a:xfrm>
                  <a:custGeom>
                    <a:avLst/>
                    <a:gdLst/>
                    <a:ahLst/>
                    <a:cxnLst>
                      <a:cxn ang="0">
                        <a:pos x="123" y="603"/>
                      </a:cxn>
                      <a:cxn ang="0">
                        <a:pos x="423" y="60"/>
                      </a:cxn>
                      <a:cxn ang="0">
                        <a:pos x="456" y="6"/>
                      </a:cxn>
                      <a:cxn ang="0">
                        <a:pos x="463" y="0"/>
                      </a:cxn>
                      <a:cxn ang="0">
                        <a:pos x="468" y="6"/>
                      </a:cxn>
                      <a:cxn ang="0">
                        <a:pos x="501" y="54"/>
                      </a:cxn>
                      <a:cxn ang="0">
                        <a:pos x="812" y="26"/>
                      </a:cxn>
                      <a:cxn ang="0">
                        <a:pos x="836" y="3"/>
                      </a:cxn>
                      <a:cxn ang="0">
                        <a:pos x="846" y="3"/>
                      </a:cxn>
                      <a:cxn ang="0">
                        <a:pos x="871" y="28"/>
                      </a:cxn>
                      <a:cxn ang="0">
                        <a:pos x="879" y="192"/>
                      </a:cxn>
                      <a:cxn ang="0">
                        <a:pos x="1264" y="718"/>
                      </a:cxn>
                      <a:cxn ang="0">
                        <a:pos x="1245" y="783"/>
                      </a:cxn>
                      <a:cxn ang="0">
                        <a:pos x="946" y="847"/>
                      </a:cxn>
                      <a:cxn ang="0">
                        <a:pos x="927" y="774"/>
                      </a:cxn>
                      <a:cxn ang="0">
                        <a:pos x="926" y="666"/>
                      </a:cxn>
                      <a:cxn ang="0">
                        <a:pos x="921" y="645"/>
                      </a:cxn>
                      <a:cxn ang="0">
                        <a:pos x="916" y="629"/>
                      </a:cxn>
                      <a:cxn ang="0">
                        <a:pos x="909" y="617"/>
                      </a:cxn>
                      <a:cxn ang="0">
                        <a:pos x="900" y="609"/>
                      </a:cxn>
                      <a:cxn ang="0">
                        <a:pos x="892" y="605"/>
                      </a:cxn>
                      <a:cxn ang="0">
                        <a:pos x="880" y="602"/>
                      </a:cxn>
                      <a:cxn ang="0">
                        <a:pos x="869" y="602"/>
                      </a:cxn>
                      <a:cxn ang="0">
                        <a:pos x="857" y="604"/>
                      </a:cxn>
                      <a:cxn ang="0">
                        <a:pos x="849" y="609"/>
                      </a:cxn>
                      <a:cxn ang="0">
                        <a:pos x="840" y="617"/>
                      </a:cxn>
                      <a:cxn ang="0">
                        <a:pos x="832" y="629"/>
                      </a:cxn>
                      <a:cxn ang="0">
                        <a:pos x="825" y="646"/>
                      </a:cxn>
                      <a:cxn ang="0">
                        <a:pos x="822" y="667"/>
                      </a:cxn>
                      <a:cxn ang="0">
                        <a:pos x="821" y="774"/>
                      </a:cxn>
                      <a:cxn ang="0">
                        <a:pos x="801" y="847"/>
                      </a:cxn>
                      <a:cxn ang="0">
                        <a:pos x="501" y="780"/>
                      </a:cxn>
                      <a:cxn ang="0">
                        <a:pos x="484" y="678"/>
                      </a:cxn>
                      <a:cxn ang="0">
                        <a:pos x="481" y="655"/>
                      </a:cxn>
                      <a:cxn ang="0">
                        <a:pos x="477" y="636"/>
                      </a:cxn>
                      <a:cxn ang="0">
                        <a:pos x="470" y="623"/>
                      </a:cxn>
                      <a:cxn ang="0">
                        <a:pos x="461" y="613"/>
                      </a:cxn>
                      <a:cxn ang="0">
                        <a:pos x="453" y="607"/>
                      </a:cxn>
                      <a:cxn ang="0">
                        <a:pos x="444" y="603"/>
                      </a:cxn>
                      <a:cxn ang="0">
                        <a:pos x="431" y="602"/>
                      </a:cxn>
                      <a:cxn ang="0">
                        <a:pos x="417" y="603"/>
                      </a:cxn>
                      <a:cxn ang="0">
                        <a:pos x="408" y="607"/>
                      </a:cxn>
                      <a:cxn ang="0">
                        <a:pos x="400" y="613"/>
                      </a:cxn>
                      <a:cxn ang="0">
                        <a:pos x="392" y="623"/>
                      </a:cxn>
                      <a:cxn ang="0">
                        <a:pos x="384" y="636"/>
                      </a:cxn>
                      <a:cxn ang="0">
                        <a:pos x="379" y="655"/>
                      </a:cxn>
                      <a:cxn ang="0">
                        <a:pos x="377" y="678"/>
                      </a:cxn>
                      <a:cxn ang="0">
                        <a:pos x="358" y="783"/>
                      </a:cxn>
                      <a:cxn ang="0">
                        <a:pos x="59" y="847"/>
                      </a:cxn>
                      <a:cxn ang="0">
                        <a:pos x="40" y="774"/>
                      </a:cxn>
                      <a:cxn ang="0">
                        <a:pos x="40" y="678"/>
                      </a:cxn>
                      <a:cxn ang="0">
                        <a:pos x="39" y="659"/>
                      </a:cxn>
                      <a:cxn ang="0">
                        <a:pos x="32" y="637"/>
                      </a:cxn>
                      <a:cxn ang="0">
                        <a:pos x="28" y="626"/>
                      </a:cxn>
                      <a:cxn ang="0">
                        <a:pos x="21" y="616"/>
                      </a:cxn>
                      <a:cxn ang="0">
                        <a:pos x="11" y="608"/>
                      </a:cxn>
                      <a:cxn ang="0">
                        <a:pos x="0" y="603"/>
                      </a:cxn>
                    </a:cxnLst>
                    <a:rect l="0" t="0" r="r" b="b"/>
                    <a:pathLst>
                      <a:path w="1264" h="847">
                        <a:moveTo>
                          <a:pt x="0" y="603"/>
                        </a:moveTo>
                        <a:lnTo>
                          <a:pt x="123" y="603"/>
                        </a:lnTo>
                        <a:lnTo>
                          <a:pt x="423" y="192"/>
                        </a:lnTo>
                        <a:lnTo>
                          <a:pt x="423" y="60"/>
                        </a:lnTo>
                        <a:lnTo>
                          <a:pt x="432" y="28"/>
                        </a:lnTo>
                        <a:lnTo>
                          <a:pt x="456" y="6"/>
                        </a:lnTo>
                        <a:lnTo>
                          <a:pt x="458" y="3"/>
                        </a:lnTo>
                        <a:lnTo>
                          <a:pt x="463" y="0"/>
                        </a:lnTo>
                        <a:lnTo>
                          <a:pt x="466" y="3"/>
                        </a:lnTo>
                        <a:lnTo>
                          <a:pt x="468" y="6"/>
                        </a:lnTo>
                        <a:lnTo>
                          <a:pt x="491" y="26"/>
                        </a:lnTo>
                        <a:lnTo>
                          <a:pt x="501" y="54"/>
                        </a:lnTo>
                        <a:lnTo>
                          <a:pt x="801" y="54"/>
                        </a:lnTo>
                        <a:lnTo>
                          <a:pt x="812" y="26"/>
                        </a:lnTo>
                        <a:lnTo>
                          <a:pt x="835" y="6"/>
                        </a:lnTo>
                        <a:lnTo>
                          <a:pt x="836" y="3"/>
                        </a:lnTo>
                        <a:lnTo>
                          <a:pt x="840" y="0"/>
                        </a:lnTo>
                        <a:lnTo>
                          <a:pt x="846" y="3"/>
                        </a:lnTo>
                        <a:lnTo>
                          <a:pt x="847" y="6"/>
                        </a:lnTo>
                        <a:lnTo>
                          <a:pt x="871" y="28"/>
                        </a:lnTo>
                        <a:lnTo>
                          <a:pt x="879" y="60"/>
                        </a:lnTo>
                        <a:lnTo>
                          <a:pt x="879" y="192"/>
                        </a:lnTo>
                        <a:lnTo>
                          <a:pt x="881" y="192"/>
                        </a:lnTo>
                        <a:lnTo>
                          <a:pt x="1264" y="718"/>
                        </a:lnTo>
                        <a:lnTo>
                          <a:pt x="1264" y="774"/>
                        </a:lnTo>
                        <a:lnTo>
                          <a:pt x="1245" y="783"/>
                        </a:lnTo>
                        <a:lnTo>
                          <a:pt x="1245" y="847"/>
                        </a:lnTo>
                        <a:lnTo>
                          <a:pt x="946" y="847"/>
                        </a:lnTo>
                        <a:lnTo>
                          <a:pt x="946" y="780"/>
                        </a:lnTo>
                        <a:lnTo>
                          <a:pt x="927" y="774"/>
                        </a:lnTo>
                        <a:lnTo>
                          <a:pt x="927" y="678"/>
                        </a:lnTo>
                        <a:lnTo>
                          <a:pt x="926" y="666"/>
                        </a:lnTo>
                        <a:lnTo>
                          <a:pt x="923" y="655"/>
                        </a:lnTo>
                        <a:lnTo>
                          <a:pt x="921" y="645"/>
                        </a:lnTo>
                        <a:lnTo>
                          <a:pt x="919" y="636"/>
                        </a:lnTo>
                        <a:lnTo>
                          <a:pt x="916" y="629"/>
                        </a:lnTo>
                        <a:lnTo>
                          <a:pt x="912" y="623"/>
                        </a:lnTo>
                        <a:lnTo>
                          <a:pt x="909" y="617"/>
                        </a:lnTo>
                        <a:lnTo>
                          <a:pt x="904" y="613"/>
                        </a:lnTo>
                        <a:lnTo>
                          <a:pt x="900" y="609"/>
                        </a:lnTo>
                        <a:lnTo>
                          <a:pt x="896" y="607"/>
                        </a:lnTo>
                        <a:lnTo>
                          <a:pt x="892" y="605"/>
                        </a:lnTo>
                        <a:lnTo>
                          <a:pt x="888" y="603"/>
                        </a:lnTo>
                        <a:lnTo>
                          <a:pt x="880" y="602"/>
                        </a:lnTo>
                        <a:lnTo>
                          <a:pt x="874" y="602"/>
                        </a:lnTo>
                        <a:lnTo>
                          <a:pt x="869" y="602"/>
                        </a:lnTo>
                        <a:lnTo>
                          <a:pt x="861" y="603"/>
                        </a:lnTo>
                        <a:lnTo>
                          <a:pt x="857" y="604"/>
                        </a:lnTo>
                        <a:lnTo>
                          <a:pt x="853" y="607"/>
                        </a:lnTo>
                        <a:lnTo>
                          <a:pt x="849" y="609"/>
                        </a:lnTo>
                        <a:lnTo>
                          <a:pt x="844" y="613"/>
                        </a:lnTo>
                        <a:lnTo>
                          <a:pt x="840" y="617"/>
                        </a:lnTo>
                        <a:lnTo>
                          <a:pt x="836" y="623"/>
                        </a:lnTo>
                        <a:lnTo>
                          <a:pt x="832" y="629"/>
                        </a:lnTo>
                        <a:lnTo>
                          <a:pt x="829" y="636"/>
                        </a:lnTo>
                        <a:lnTo>
                          <a:pt x="825" y="646"/>
                        </a:lnTo>
                        <a:lnTo>
                          <a:pt x="823" y="655"/>
                        </a:lnTo>
                        <a:lnTo>
                          <a:pt x="822" y="667"/>
                        </a:lnTo>
                        <a:lnTo>
                          <a:pt x="821" y="678"/>
                        </a:lnTo>
                        <a:lnTo>
                          <a:pt x="821" y="774"/>
                        </a:lnTo>
                        <a:lnTo>
                          <a:pt x="801" y="783"/>
                        </a:lnTo>
                        <a:lnTo>
                          <a:pt x="801" y="847"/>
                        </a:lnTo>
                        <a:lnTo>
                          <a:pt x="503" y="847"/>
                        </a:lnTo>
                        <a:lnTo>
                          <a:pt x="501" y="780"/>
                        </a:lnTo>
                        <a:lnTo>
                          <a:pt x="482" y="774"/>
                        </a:lnTo>
                        <a:lnTo>
                          <a:pt x="484" y="678"/>
                        </a:lnTo>
                        <a:lnTo>
                          <a:pt x="483" y="667"/>
                        </a:lnTo>
                        <a:lnTo>
                          <a:pt x="481" y="655"/>
                        </a:lnTo>
                        <a:lnTo>
                          <a:pt x="479" y="646"/>
                        </a:lnTo>
                        <a:lnTo>
                          <a:pt x="477" y="636"/>
                        </a:lnTo>
                        <a:lnTo>
                          <a:pt x="474" y="629"/>
                        </a:lnTo>
                        <a:lnTo>
                          <a:pt x="470" y="623"/>
                        </a:lnTo>
                        <a:lnTo>
                          <a:pt x="465" y="617"/>
                        </a:lnTo>
                        <a:lnTo>
                          <a:pt x="461" y="613"/>
                        </a:lnTo>
                        <a:lnTo>
                          <a:pt x="457" y="609"/>
                        </a:lnTo>
                        <a:lnTo>
                          <a:pt x="453" y="607"/>
                        </a:lnTo>
                        <a:lnTo>
                          <a:pt x="448" y="604"/>
                        </a:lnTo>
                        <a:lnTo>
                          <a:pt x="444" y="603"/>
                        </a:lnTo>
                        <a:lnTo>
                          <a:pt x="437" y="602"/>
                        </a:lnTo>
                        <a:lnTo>
                          <a:pt x="431" y="602"/>
                        </a:lnTo>
                        <a:lnTo>
                          <a:pt x="424" y="602"/>
                        </a:lnTo>
                        <a:lnTo>
                          <a:pt x="417" y="603"/>
                        </a:lnTo>
                        <a:lnTo>
                          <a:pt x="413" y="604"/>
                        </a:lnTo>
                        <a:lnTo>
                          <a:pt x="408" y="607"/>
                        </a:lnTo>
                        <a:lnTo>
                          <a:pt x="404" y="609"/>
                        </a:lnTo>
                        <a:lnTo>
                          <a:pt x="400" y="613"/>
                        </a:lnTo>
                        <a:lnTo>
                          <a:pt x="396" y="617"/>
                        </a:lnTo>
                        <a:lnTo>
                          <a:pt x="392" y="623"/>
                        </a:lnTo>
                        <a:lnTo>
                          <a:pt x="387" y="629"/>
                        </a:lnTo>
                        <a:lnTo>
                          <a:pt x="384" y="636"/>
                        </a:lnTo>
                        <a:lnTo>
                          <a:pt x="381" y="646"/>
                        </a:lnTo>
                        <a:lnTo>
                          <a:pt x="379" y="655"/>
                        </a:lnTo>
                        <a:lnTo>
                          <a:pt x="378" y="667"/>
                        </a:lnTo>
                        <a:lnTo>
                          <a:pt x="377" y="678"/>
                        </a:lnTo>
                        <a:lnTo>
                          <a:pt x="377" y="774"/>
                        </a:lnTo>
                        <a:lnTo>
                          <a:pt x="358" y="783"/>
                        </a:lnTo>
                        <a:lnTo>
                          <a:pt x="358" y="847"/>
                        </a:lnTo>
                        <a:lnTo>
                          <a:pt x="59" y="847"/>
                        </a:lnTo>
                        <a:lnTo>
                          <a:pt x="59" y="780"/>
                        </a:lnTo>
                        <a:lnTo>
                          <a:pt x="40" y="774"/>
                        </a:lnTo>
                        <a:lnTo>
                          <a:pt x="40" y="727"/>
                        </a:lnTo>
                        <a:lnTo>
                          <a:pt x="40" y="678"/>
                        </a:lnTo>
                        <a:lnTo>
                          <a:pt x="40" y="670"/>
                        </a:lnTo>
                        <a:lnTo>
                          <a:pt x="39" y="659"/>
                        </a:lnTo>
                        <a:lnTo>
                          <a:pt x="37" y="649"/>
                        </a:lnTo>
                        <a:lnTo>
                          <a:pt x="32" y="637"/>
                        </a:lnTo>
                        <a:lnTo>
                          <a:pt x="30" y="631"/>
                        </a:lnTo>
                        <a:lnTo>
                          <a:pt x="28" y="626"/>
                        </a:lnTo>
                        <a:lnTo>
                          <a:pt x="24" y="620"/>
                        </a:lnTo>
                        <a:lnTo>
                          <a:pt x="21" y="616"/>
                        </a:lnTo>
                        <a:lnTo>
                          <a:pt x="17" y="612"/>
                        </a:lnTo>
                        <a:lnTo>
                          <a:pt x="11" y="608"/>
                        </a:lnTo>
                        <a:lnTo>
                          <a:pt x="6" y="605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3" name="Freeform 781"/>
                  <p:cNvSpPr>
                    <a:spLocks noChangeAspect="1"/>
                  </p:cNvSpPr>
                  <p:nvPr/>
                </p:nvSpPr>
                <p:spPr bwMode="auto">
                  <a:xfrm>
                    <a:off x="3006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97" y="40"/>
                      </a:cxn>
                      <a:cxn ang="0">
                        <a:pos x="97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97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97" y="40"/>
                        </a:lnTo>
                        <a:lnTo>
                          <a:pt x="97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4" name="Freeform 782"/>
                  <p:cNvSpPr>
                    <a:spLocks noChangeAspect="1"/>
                  </p:cNvSpPr>
                  <p:nvPr/>
                </p:nvSpPr>
                <p:spPr bwMode="auto">
                  <a:xfrm>
                    <a:off x="2934" y="1919"/>
                    <a:ext cx="86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1" y="56"/>
                      </a:cxn>
                      <a:cxn ang="0">
                        <a:pos x="100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5" y="113"/>
                      </a:cxn>
                      <a:cxn ang="0">
                        <a:pos x="179" y="128"/>
                      </a:cxn>
                      <a:cxn ang="0">
                        <a:pos x="190" y="145"/>
                      </a:cxn>
                      <a:cxn ang="0">
                        <a:pos x="201" y="163"/>
                      </a:cxn>
                      <a:cxn ang="0">
                        <a:pos x="209" y="181"/>
                      </a:cxn>
                      <a:cxn ang="0">
                        <a:pos x="216" y="202"/>
                      </a:cxn>
                      <a:cxn ang="0">
                        <a:pos x="220" y="212"/>
                      </a:cxn>
                      <a:cxn ang="0">
                        <a:pos x="222" y="222"/>
                      </a:cxn>
                      <a:cxn ang="0">
                        <a:pos x="224" y="233"/>
                      </a:cxn>
                      <a:cxn ang="0">
                        <a:pos x="225" y="243"/>
                      </a:cxn>
                      <a:cxn ang="0">
                        <a:pos x="271" y="239"/>
                      </a:cxn>
                      <a:cxn ang="0">
                        <a:pos x="269" y="226"/>
                      </a:cxn>
                      <a:cxn ang="0">
                        <a:pos x="267" y="215"/>
                      </a:cxn>
                      <a:cxn ang="0">
                        <a:pos x="264" y="202"/>
                      </a:cxn>
                      <a:cxn ang="0">
                        <a:pos x="261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30" y="124"/>
                      </a:cxn>
                      <a:cxn ang="0">
                        <a:pos x="215" y="105"/>
                      </a:cxn>
                      <a:cxn ang="0">
                        <a:pos x="200" y="86"/>
                      </a:cxn>
                      <a:cxn ang="0">
                        <a:pos x="183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100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5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1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1" y="56"/>
                        </a:lnTo>
                        <a:lnTo>
                          <a:pt x="100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5" y="113"/>
                        </a:lnTo>
                        <a:lnTo>
                          <a:pt x="179" y="128"/>
                        </a:lnTo>
                        <a:lnTo>
                          <a:pt x="190" y="145"/>
                        </a:lnTo>
                        <a:lnTo>
                          <a:pt x="201" y="163"/>
                        </a:lnTo>
                        <a:lnTo>
                          <a:pt x="209" y="181"/>
                        </a:lnTo>
                        <a:lnTo>
                          <a:pt x="216" y="202"/>
                        </a:lnTo>
                        <a:lnTo>
                          <a:pt x="220" y="212"/>
                        </a:lnTo>
                        <a:lnTo>
                          <a:pt x="222" y="222"/>
                        </a:lnTo>
                        <a:lnTo>
                          <a:pt x="224" y="233"/>
                        </a:lnTo>
                        <a:lnTo>
                          <a:pt x="225" y="243"/>
                        </a:lnTo>
                        <a:lnTo>
                          <a:pt x="271" y="239"/>
                        </a:lnTo>
                        <a:lnTo>
                          <a:pt x="269" y="226"/>
                        </a:lnTo>
                        <a:lnTo>
                          <a:pt x="267" y="215"/>
                        </a:lnTo>
                        <a:lnTo>
                          <a:pt x="264" y="202"/>
                        </a:lnTo>
                        <a:lnTo>
                          <a:pt x="261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30" y="124"/>
                        </a:lnTo>
                        <a:lnTo>
                          <a:pt x="215" y="105"/>
                        </a:lnTo>
                        <a:lnTo>
                          <a:pt x="200" y="86"/>
                        </a:lnTo>
                        <a:lnTo>
                          <a:pt x="183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100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5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5" name="Freeform 783"/>
                  <p:cNvSpPr>
                    <a:spLocks noChangeAspect="1"/>
                  </p:cNvSpPr>
                  <p:nvPr/>
                </p:nvSpPr>
                <p:spPr bwMode="auto">
                  <a:xfrm>
                    <a:off x="2856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3" y="261"/>
                      </a:cxn>
                      <a:cxn ang="0">
                        <a:pos x="46" y="243"/>
                      </a:cxn>
                      <a:cxn ang="0">
                        <a:pos x="47" y="233"/>
                      </a:cxn>
                      <a:cxn ang="0">
                        <a:pos x="49" y="222"/>
                      </a:cxn>
                      <a:cxn ang="0">
                        <a:pos x="51" y="212"/>
                      </a:cxn>
                      <a:cxn ang="0">
                        <a:pos x="55" y="202"/>
                      </a:cxn>
                      <a:cxn ang="0">
                        <a:pos x="62" y="181"/>
                      </a:cxn>
                      <a:cxn ang="0">
                        <a:pos x="70" y="163"/>
                      </a:cxn>
                      <a:cxn ang="0">
                        <a:pos x="81" y="145"/>
                      </a:cxn>
                      <a:cxn ang="0">
                        <a:pos x="93" y="128"/>
                      </a:cxn>
                      <a:cxn ang="0">
                        <a:pos x="106" y="113"/>
                      </a:cxn>
                      <a:cxn ang="0">
                        <a:pos x="121" y="98"/>
                      </a:cxn>
                      <a:cxn ang="0">
                        <a:pos x="137" y="85"/>
                      </a:cxn>
                      <a:cxn ang="0">
                        <a:pos x="154" y="74"/>
                      </a:cxn>
                      <a:cxn ang="0">
                        <a:pos x="170" y="64"/>
                      </a:cxn>
                      <a:cxn ang="0">
                        <a:pos x="189" y="56"/>
                      </a:cxn>
                      <a:cxn ang="0">
                        <a:pos x="208" y="49"/>
                      </a:cxn>
                      <a:cxn ang="0">
                        <a:pos x="229" y="44"/>
                      </a:cxn>
                      <a:cxn ang="0">
                        <a:pos x="239" y="42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1" y="40"/>
                      </a:cxn>
                      <a:cxn ang="0">
                        <a:pos x="271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2" y="2"/>
                      </a:cxn>
                      <a:cxn ang="0">
                        <a:pos x="219" y="4"/>
                      </a:cxn>
                      <a:cxn ang="0">
                        <a:pos x="195" y="10"/>
                      </a:cxn>
                      <a:cxn ang="0">
                        <a:pos x="172" y="18"/>
                      </a:cxn>
                      <a:cxn ang="0">
                        <a:pos x="148" y="28"/>
                      </a:cxn>
                      <a:cxn ang="0">
                        <a:pos x="127" y="40"/>
                      </a:cxn>
                      <a:cxn ang="0">
                        <a:pos x="107" y="54"/>
                      </a:cxn>
                      <a:cxn ang="0">
                        <a:pos x="88" y="69"/>
                      </a:cxn>
                      <a:cxn ang="0">
                        <a:pos x="71" y="86"/>
                      </a:cxn>
                      <a:cxn ang="0">
                        <a:pos x="56" y="105"/>
                      </a:cxn>
                      <a:cxn ang="0">
                        <a:pos x="41" y="124"/>
                      </a:cxn>
                      <a:cxn ang="0">
                        <a:pos x="29" y="145"/>
                      </a:cxn>
                      <a:cxn ang="0">
                        <a:pos x="19" y="167"/>
                      </a:cxn>
                      <a:cxn ang="0">
                        <a:pos x="10" y="189"/>
                      </a:cxn>
                      <a:cxn ang="0">
                        <a:pos x="7" y="202"/>
                      </a:cxn>
                      <a:cxn ang="0">
                        <a:pos x="4" y="215"/>
                      </a:cxn>
                      <a:cxn ang="0">
                        <a:pos x="2" y="226"/>
                      </a:cxn>
                      <a:cxn ang="0">
                        <a:pos x="0" y="239"/>
                      </a:cxn>
                      <a:cxn ang="0">
                        <a:pos x="23" y="221"/>
                      </a:cxn>
                      <a:cxn ang="0">
                        <a:pos x="23" y="261"/>
                      </a:cxn>
                      <a:cxn ang="0">
                        <a:pos x="44" y="261"/>
                      </a:cxn>
                      <a:cxn ang="0">
                        <a:pos x="46" y="243"/>
                      </a:cxn>
                      <a:cxn ang="0">
                        <a:pos x="23" y="261"/>
                      </a:cxn>
                    </a:cxnLst>
                    <a:rect l="0" t="0" r="r" b="b"/>
                    <a:pathLst>
                      <a:path w="271" h="261">
                        <a:moveTo>
                          <a:pt x="23" y="261"/>
                        </a:moveTo>
                        <a:lnTo>
                          <a:pt x="46" y="243"/>
                        </a:lnTo>
                        <a:lnTo>
                          <a:pt x="47" y="233"/>
                        </a:lnTo>
                        <a:lnTo>
                          <a:pt x="49" y="222"/>
                        </a:lnTo>
                        <a:lnTo>
                          <a:pt x="51" y="212"/>
                        </a:lnTo>
                        <a:lnTo>
                          <a:pt x="55" y="202"/>
                        </a:lnTo>
                        <a:lnTo>
                          <a:pt x="62" y="181"/>
                        </a:lnTo>
                        <a:lnTo>
                          <a:pt x="70" y="163"/>
                        </a:lnTo>
                        <a:lnTo>
                          <a:pt x="81" y="145"/>
                        </a:lnTo>
                        <a:lnTo>
                          <a:pt x="93" y="128"/>
                        </a:lnTo>
                        <a:lnTo>
                          <a:pt x="106" y="113"/>
                        </a:lnTo>
                        <a:lnTo>
                          <a:pt x="121" y="98"/>
                        </a:lnTo>
                        <a:lnTo>
                          <a:pt x="137" y="85"/>
                        </a:lnTo>
                        <a:lnTo>
                          <a:pt x="154" y="74"/>
                        </a:lnTo>
                        <a:lnTo>
                          <a:pt x="170" y="64"/>
                        </a:lnTo>
                        <a:lnTo>
                          <a:pt x="189" y="56"/>
                        </a:lnTo>
                        <a:lnTo>
                          <a:pt x="208" y="49"/>
                        </a:lnTo>
                        <a:lnTo>
                          <a:pt x="229" y="44"/>
                        </a:lnTo>
                        <a:lnTo>
                          <a:pt x="239" y="42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1" y="40"/>
                        </a:lnTo>
                        <a:lnTo>
                          <a:pt x="271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2" y="2"/>
                        </a:lnTo>
                        <a:lnTo>
                          <a:pt x="219" y="4"/>
                        </a:lnTo>
                        <a:lnTo>
                          <a:pt x="195" y="10"/>
                        </a:lnTo>
                        <a:lnTo>
                          <a:pt x="172" y="18"/>
                        </a:lnTo>
                        <a:lnTo>
                          <a:pt x="148" y="28"/>
                        </a:lnTo>
                        <a:lnTo>
                          <a:pt x="127" y="40"/>
                        </a:lnTo>
                        <a:lnTo>
                          <a:pt x="107" y="54"/>
                        </a:lnTo>
                        <a:lnTo>
                          <a:pt x="88" y="69"/>
                        </a:lnTo>
                        <a:lnTo>
                          <a:pt x="71" y="86"/>
                        </a:lnTo>
                        <a:lnTo>
                          <a:pt x="56" y="105"/>
                        </a:lnTo>
                        <a:lnTo>
                          <a:pt x="41" y="124"/>
                        </a:lnTo>
                        <a:lnTo>
                          <a:pt x="29" y="145"/>
                        </a:lnTo>
                        <a:lnTo>
                          <a:pt x="19" y="167"/>
                        </a:lnTo>
                        <a:lnTo>
                          <a:pt x="10" y="189"/>
                        </a:lnTo>
                        <a:lnTo>
                          <a:pt x="7" y="202"/>
                        </a:lnTo>
                        <a:lnTo>
                          <a:pt x="4" y="215"/>
                        </a:lnTo>
                        <a:lnTo>
                          <a:pt x="2" y="226"/>
                        </a:lnTo>
                        <a:lnTo>
                          <a:pt x="0" y="239"/>
                        </a:lnTo>
                        <a:lnTo>
                          <a:pt x="23" y="221"/>
                        </a:lnTo>
                        <a:lnTo>
                          <a:pt x="23" y="261"/>
                        </a:lnTo>
                        <a:lnTo>
                          <a:pt x="44" y="261"/>
                        </a:lnTo>
                        <a:lnTo>
                          <a:pt x="46" y="243"/>
                        </a:lnTo>
                        <a:lnTo>
                          <a:pt x="23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6" name="Freeform 784"/>
                  <p:cNvSpPr>
                    <a:spLocks noChangeAspect="1"/>
                  </p:cNvSpPr>
                  <p:nvPr/>
                </p:nvSpPr>
                <p:spPr bwMode="auto">
                  <a:xfrm>
                    <a:off x="2834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3" y="40"/>
                      </a:cxn>
                      <a:cxn ang="0">
                        <a:pos x="83" y="40"/>
                      </a:cxn>
                      <a:cxn ang="0">
                        <a:pos x="83" y="0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3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3" h="40">
                        <a:moveTo>
                          <a:pt x="0" y="22"/>
                        </a:moveTo>
                        <a:lnTo>
                          <a:pt x="23" y="40"/>
                        </a:lnTo>
                        <a:lnTo>
                          <a:pt x="83" y="40"/>
                        </a:lnTo>
                        <a:lnTo>
                          <a:pt x="83" y="0"/>
                        </a:ln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3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7" name="Freeform 785"/>
                  <p:cNvSpPr>
                    <a:spLocks noChangeAspect="1"/>
                  </p:cNvSpPr>
                  <p:nvPr/>
                </p:nvSpPr>
                <p:spPr bwMode="auto">
                  <a:xfrm>
                    <a:off x="2770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0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1" y="49"/>
                      </a:cxn>
                      <a:cxn ang="0">
                        <a:pos x="81" y="56"/>
                      </a:cxn>
                      <a:cxn ang="0">
                        <a:pos x="98" y="64"/>
                      </a:cxn>
                      <a:cxn ang="0">
                        <a:pos x="116" y="74"/>
                      </a:cxn>
                      <a:cxn ang="0">
                        <a:pos x="133" y="85"/>
                      </a:cxn>
                      <a:cxn ang="0">
                        <a:pos x="149" y="98"/>
                      </a:cxn>
                      <a:cxn ang="0">
                        <a:pos x="164" y="113"/>
                      </a:cxn>
                      <a:cxn ang="0">
                        <a:pos x="176" y="128"/>
                      </a:cxn>
                      <a:cxn ang="0">
                        <a:pos x="189" y="145"/>
                      </a:cxn>
                      <a:cxn ang="0">
                        <a:pos x="200" y="163"/>
                      </a:cxn>
                      <a:cxn ang="0">
                        <a:pos x="208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4" y="243"/>
                      </a:cxn>
                      <a:cxn ang="0">
                        <a:pos x="269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3" y="202"/>
                      </a:cxn>
                      <a:cxn ang="0">
                        <a:pos x="260" y="189"/>
                      </a:cxn>
                      <a:cxn ang="0">
                        <a:pos x="251" y="167"/>
                      </a:cxn>
                      <a:cxn ang="0">
                        <a:pos x="241" y="145"/>
                      </a:cxn>
                      <a:cxn ang="0">
                        <a:pos x="228" y="124"/>
                      </a:cxn>
                      <a:cxn ang="0">
                        <a:pos x="214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3" y="54"/>
                      </a:cxn>
                      <a:cxn ang="0">
                        <a:pos x="143" y="40"/>
                      </a:cxn>
                      <a:cxn ang="0">
                        <a:pos x="121" y="28"/>
                      </a:cxn>
                      <a:cxn ang="0">
                        <a:pos x="98" y="18"/>
                      </a:cxn>
                      <a:cxn ang="0">
                        <a:pos x="75" y="10"/>
                      </a:cxn>
                      <a:cxn ang="0">
                        <a:pos x="51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69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0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1" y="49"/>
                        </a:lnTo>
                        <a:lnTo>
                          <a:pt x="81" y="56"/>
                        </a:lnTo>
                        <a:lnTo>
                          <a:pt x="98" y="64"/>
                        </a:lnTo>
                        <a:lnTo>
                          <a:pt x="116" y="74"/>
                        </a:lnTo>
                        <a:lnTo>
                          <a:pt x="133" y="85"/>
                        </a:lnTo>
                        <a:lnTo>
                          <a:pt x="149" y="98"/>
                        </a:lnTo>
                        <a:lnTo>
                          <a:pt x="164" y="113"/>
                        </a:lnTo>
                        <a:lnTo>
                          <a:pt x="176" y="128"/>
                        </a:lnTo>
                        <a:lnTo>
                          <a:pt x="189" y="145"/>
                        </a:lnTo>
                        <a:lnTo>
                          <a:pt x="200" y="163"/>
                        </a:lnTo>
                        <a:lnTo>
                          <a:pt x="208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4" y="243"/>
                        </a:lnTo>
                        <a:lnTo>
                          <a:pt x="269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3" y="202"/>
                        </a:lnTo>
                        <a:lnTo>
                          <a:pt x="260" y="189"/>
                        </a:lnTo>
                        <a:lnTo>
                          <a:pt x="251" y="167"/>
                        </a:lnTo>
                        <a:lnTo>
                          <a:pt x="241" y="145"/>
                        </a:lnTo>
                        <a:lnTo>
                          <a:pt x="228" y="124"/>
                        </a:lnTo>
                        <a:lnTo>
                          <a:pt x="214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3" y="54"/>
                        </a:lnTo>
                        <a:lnTo>
                          <a:pt x="143" y="40"/>
                        </a:lnTo>
                        <a:lnTo>
                          <a:pt x="121" y="28"/>
                        </a:lnTo>
                        <a:lnTo>
                          <a:pt x="98" y="18"/>
                        </a:lnTo>
                        <a:lnTo>
                          <a:pt x="75" y="10"/>
                        </a:lnTo>
                        <a:lnTo>
                          <a:pt x="51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8" name="Freeform 786"/>
                  <p:cNvSpPr>
                    <a:spLocks noChangeAspect="1"/>
                  </p:cNvSpPr>
                  <p:nvPr/>
                </p:nvSpPr>
                <p:spPr bwMode="auto">
                  <a:xfrm>
                    <a:off x="2691" y="1919"/>
                    <a:ext cx="79" cy="79"/>
                  </a:xfrm>
                  <a:custGeom>
                    <a:avLst/>
                    <a:gdLst/>
                    <a:ahLst/>
                    <a:cxnLst>
                      <a:cxn ang="0">
                        <a:pos x="22" y="261"/>
                      </a:cxn>
                      <a:cxn ang="0">
                        <a:pos x="45" y="243"/>
                      </a:cxn>
                      <a:cxn ang="0">
                        <a:pos x="46" y="232"/>
                      </a:cxn>
                      <a:cxn ang="0">
                        <a:pos x="48" y="221"/>
                      </a:cxn>
                      <a:cxn ang="0">
                        <a:pos x="50" y="212"/>
                      </a:cxn>
                      <a:cxn ang="0">
                        <a:pos x="54" y="201"/>
                      </a:cxn>
                      <a:cxn ang="0">
                        <a:pos x="57" y="192"/>
                      </a:cxn>
                      <a:cxn ang="0">
                        <a:pos x="60" y="181"/>
                      </a:cxn>
                      <a:cxn ang="0">
                        <a:pos x="64" y="172"/>
                      </a:cxn>
                      <a:cxn ang="0">
                        <a:pos x="68" y="163"/>
                      </a:cxn>
                      <a:cxn ang="0">
                        <a:pos x="79" y="144"/>
                      </a:cxn>
                      <a:cxn ang="0">
                        <a:pos x="92" y="128"/>
                      </a:cxn>
                      <a:cxn ang="0">
                        <a:pos x="104" y="113"/>
                      </a:cxn>
                      <a:cxn ang="0">
                        <a:pos x="119" y="98"/>
                      </a:cxn>
                      <a:cxn ang="0">
                        <a:pos x="135" y="85"/>
                      </a:cxn>
                      <a:cxn ang="0">
                        <a:pos x="152" y="74"/>
                      </a:cxn>
                      <a:cxn ang="0">
                        <a:pos x="169" y="64"/>
                      </a:cxn>
                      <a:cxn ang="0">
                        <a:pos x="188" y="56"/>
                      </a:cxn>
                      <a:cxn ang="0">
                        <a:pos x="198" y="53"/>
                      </a:cxn>
                      <a:cxn ang="0">
                        <a:pos x="207" y="49"/>
                      </a:cxn>
                      <a:cxn ang="0">
                        <a:pos x="217" y="46"/>
                      </a:cxn>
                      <a:cxn ang="0">
                        <a:pos x="227" y="44"/>
                      </a:cxn>
                      <a:cxn ang="0">
                        <a:pos x="238" y="42"/>
                      </a:cxn>
                      <a:cxn ang="0">
                        <a:pos x="248" y="41"/>
                      </a:cxn>
                      <a:cxn ang="0">
                        <a:pos x="259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3" y="1"/>
                      </a:cxn>
                      <a:cxn ang="0">
                        <a:pos x="231" y="2"/>
                      </a:cxn>
                      <a:cxn ang="0">
                        <a:pos x="218" y="4"/>
                      </a:cxn>
                      <a:cxn ang="0">
                        <a:pos x="205" y="7"/>
                      </a:cxn>
                      <a:cxn ang="0">
                        <a:pos x="194" y="10"/>
                      </a:cxn>
                      <a:cxn ang="0">
                        <a:pos x="181" y="14"/>
                      </a:cxn>
                      <a:cxn ang="0">
                        <a:pos x="169" y="19"/>
                      </a:cxn>
                      <a:cxn ang="0">
                        <a:pos x="146" y="28"/>
                      </a:cxn>
                      <a:cxn ang="0">
                        <a:pos x="125" y="40"/>
                      </a:cxn>
                      <a:cxn ang="0">
                        <a:pos x="105" y="54"/>
                      </a:cxn>
                      <a:cxn ang="0">
                        <a:pos x="86" y="69"/>
                      </a:cxn>
                      <a:cxn ang="0">
                        <a:pos x="69" y="86"/>
                      </a:cxn>
                      <a:cxn ang="0">
                        <a:pos x="54" y="105"/>
                      </a:cxn>
                      <a:cxn ang="0">
                        <a:pos x="39" y="124"/>
                      </a:cxn>
                      <a:cxn ang="0">
                        <a:pos x="27" y="145"/>
                      </a:cxn>
                      <a:cxn ang="0">
                        <a:pos x="22" y="157"/>
                      </a:cxn>
                      <a:cxn ang="0">
                        <a:pos x="17" y="167"/>
                      </a:cxn>
                      <a:cxn ang="0">
                        <a:pos x="13" y="179"/>
                      </a:cxn>
                      <a:cxn ang="0">
                        <a:pos x="9" y="191"/>
                      </a:cxn>
                      <a:cxn ang="0">
                        <a:pos x="6" y="202"/>
                      </a:cxn>
                      <a:cxn ang="0">
                        <a:pos x="3" y="215"/>
                      </a:cxn>
                      <a:cxn ang="0">
                        <a:pos x="1" y="227"/>
                      </a:cxn>
                      <a:cxn ang="0">
                        <a:pos x="0" y="239"/>
                      </a:cxn>
                      <a:cxn ang="0">
                        <a:pos x="22" y="221"/>
                      </a:cxn>
                      <a:cxn ang="0">
                        <a:pos x="22" y="261"/>
                      </a:cxn>
                      <a:cxn ang="0">
                        <a:pos x="43" y="261"/>
                      </a:cxn>
                      <a:cxn ang="0">
                        <a:pos x="45" y="243"/>
                      </a:cxn>
                      <a:cxn ang="0">
                        <a:pos x="22" y="261"/>
                      </a:cxn>
                    </a:cxnLst>
                    <a:rect l="0" t="0" r="r" b="b"/>
                    <a:pathLst>
                      <a:path w="270" h="261">
                        <a:moveTo>
                          <a:pt x="22" y="261"/>
                        </a:moveTo>
                        <a:lnTo>
                          <a:pt x="45" y="243"/>
                        </a:lnTo>
                        <a:lnTo>
                          <a:pt x="46" y="232"/>
                        </a:lnTo>
                        <a:lnTo>
                          <a:pt x="48" y="221"/>
                        </a:lnTo>
                        <a:lnTo>
                          <a:pt x="50" y="212"/>
                        </a:lnTo>
                        <a:lnTo>
                          <a:pt x="54" y="201"/>
                        </a:lnTo>
                        <a:lnTo>
                          <a:pt x="57" y="192"/>
                        </a:lnTo>
                        <a:lnTo>
                          <a:pt x="60" y="181"/>
                        </a:lnTo>
                        <a:lnTo>
                          <a:pt x="64" y="172"/>
                        </a:lnTo>
                        <a:lnTo>
                          <a:pt x="68" y="163"/>
                        </a:lnTo>
                        <a:lnTo>
                          <a:pt x="79" y="144"/>
                        </a:lnTo>
                        <a:lnTo>
                          <a:pt x="92" y="128"/>
                        </a:lnTo>
                        <a:lnTo>
                          <a:pt x="104" y="113"/>
                        </a:lnTo>
                        <a:lnTo>
                          <a:pt x="119" y="98"/>
                        </a:lnTo>
                        <a:lnTo>
                          <a:pt x="135" y="85"/>
                        </a:lnTo>
                        <a:lnTo>
                          <a:pt x="152" y="74"/>
                        </a:lnTo>
                        <a:lnTo>
                          <a:pt x="169" y="64"/>
                        </a:lnTo>
                        <a:lnTo>
                          <a:pt x="188" y="56"/>
                        </a:lnTo>
                        <a:lnTo>
                          <a:pt x="198" y="53"/>
                        </a:lnTo>
                        <a:lnTo>
                          <a:pt x="207" y="49"/>
                        </a:lnTo>
                        <a:lnTo>
                          <a:pt x="217" y="46"/>
                        </a:lnTo>
                        <a:lnTo>
                          <a:pt x="227" y="44"/>
                        </a:lnTo>
                        <a:lnTo>
                          <a:pt x="238" y="42"/>
                        </a:lnTo>
                        <a:lnTo>
                          <a:pt x="248" y="41"/>
                        </a:lnTo>
                        <a:lnTo>
                          <a:pt x="259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3" y="1"/>
                        </a:lnTo>
                        <a:lnTo>
                          <a:pt x="231" y="2"/>
                        </a:lnTo>
                        <a:lnTo>
                          <a:pt x="218" y="4"/>
                        </a:lnTo>
                        <a:lnTo>
                          <a:pt x="205" y="7"/>
                        </a:lnTo>
                        <a:lnTo>
                          <a:pt x="194" y="10"/>
                        </a:lnTo>
                        <a:lnTo>
                          <a:pt x="181" y="14"/>
                        </a:lnTo>
                        <a:lnTo>
                          <a:pt x="169" y="19"/>
                        </a:lnTo>
                        <a:lnTo>
                          <a:pt x="146" y="28"/>
                        </a:lnTo>
                        <a:lnTo>
                          <a:pt x="125" y="40"/>
                        </a:lnTo>
                        <a:lnTo>
                          <a:pt x="105" y="54"/>
                        </a:lnTo>
                        <a:lnTo>
                          <a:pt x="86" y="69"/>
                        </a:lnTo>
                        <a:lnTo>
                          <a:pt x="69" y="86"/>
                        </a:lnTo>
                        <a:lnTo>
                          <a:pt x="54" y="105"/>
                        </a:lnTo>
                        <a:lnTo>
                          <a:pt x="39" y="124"/>
                        </a:lnTo>
                        <a:lnTo>
                          <a:pt x="27" y="145"/>
                        </a:lnTo>
                        <a:lnTo>
                          <a:pt x="22" y="157"/>
                        </a:lnTo>
                        <a:lnTo>
                          <a:pt x="17" y="167"/>
                        </a:lnTo>
                        <a:lnTo>
                          <a:pt x="13" y="179"/>
                        </a:lnTo>
                        <a:lnTo>
                          <a:pt x="9" y="191"/>
                        </a:lnTo>
                        <a:lnTo>
                          <a:pt x="6" y="202"/>
                        </a:lnTo>
                        <a:lnTo>
                          <a:pt x="3" y="215"/>
                        </a:lnTo>
                        <a:lnTo>
                          <a:pt x="1" y="227"/>
                        </a:lnTo>
                        <a:lnTo>
                          <a:pt x="0" y="239"/>
                        </a:lnTo>
                        <a:lnTo>
                          <a:pt x="22" y="221"/>
                        </a:lnTo>
                        <a:lnTo>
                          <a:pt x="22" y="261"/>
                        </a:lnTo>
                        <a:lnTo>
                          <a:pt x="43" y="261"/>
                        </a:lnTo>
                        <a:lnTo>
                          <a:pt x="45" y="243"/>
                        </a:lnTo>
                        <a:lnTo>
                          <a:pt x="22" y="2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39" name="Freeform 787"/>
                  <p:cNvSpPr>
                    <a:spLocks noChangeAspect="1"/>
                  </p:cNvSpPr>
                  <p:nvPr/>
                </p:nvSpPr>
                <p:spPr bwMode="auto">
                  <a:xfrm>
                    <a:off x="2670" y="1983"/>
                    <a:ext cx="29" cy="14"/>
                  </a:xfrm>
                  <a:custGeom>
                    <a:avLst/>
                    <a:gdLst/>
                    <a:ahLst/>
                    <a:cxnLst>
                      <a:cxn ang="0">
                        <a:pos x="0" y="22"/>
                      </a:cxn>
                      <a:cxn ang="0">
                        <a:pos x="22" y="40"/>
                      </a:cxn>
                      <a:cxn ang="0">
                        <a:pos x="84" y="40"/>
                      </a:cxn>
                      <a:cxn ang="0">
                        <a:pos x="84" y="0"/>
                      </a:cxn>
                      <a:cxn ang="0">
                        <a:pos x="22" y="0"/>
                      </a:cxn>
                      <a:cxn ang="0">
                        <a:pos x="0" y="22"/>
                      </a:cxn>
                      <a:cxn ang="0">
                        <a:pos x="0" y="22"/>
                      </a:cxn>
                      <a:cxn ang="0">
                        <a:pos x="2" y="40"/>
                      </a:cxn>
                      <a:cxn ang="0">
                        <a:pos x="22" y="40"/>
                      </a:cxn>
                      <a:cxn ang="0">
                        <a:pos x="0" y="22"/>
                      </a:cxn>
                    </a:cxnLst>
                    <a:rect l="0" t="0" r="r" b="b"/>
                    <a:pathLst>
                      <a:path w="84" h="40">
                        <a:moveTo>
                          <a:pt x="0" y="22"/>
                        </a:moveTo>
                        <a:lnTo>
                          <a:pt x="22" y="40"/>
                        </a:lnTo>
                        <a:lnTo>
                          <a:pt x="84" y="40"/>
                        </a:lnTo>
                        <a:lnTo>
                          <a:pt x="84" y="0"/>
                        </a:lnTo>
                        <a:lnTo>
                          <a:pt x="22" y="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40"/>
                        </a:lnTo>
                        <a:lnTo>
                          <a:pt x="22" y="40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0" name="Freeform 788"/>
                  <p:cNvSpPr>
                    <a:spLocks noChangeAspect="1"/>
                  </p:cNvSpPr>
                  <p:nvPr/>
                </p:nvSpPr>
                <p:spPr bwMode="auto">
                  <a:xfrm>
                    <a:off x="2606" y="1919"/>
                    <a:ext cx="79" cy="72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11" y="41"/>
                      </a:cxn>
                      <a:cxn ang="0">
                        <a:pos x="21" y="41"/>
                      </a:cxn>
                      <a:cxn ang="0">
                        <a:pos x="31" y="42"/>
                      </a:cxn>
                      <a:cxn ang="0">
                        <a:pos x="41" y="44"/>
                      </a:cxn>
                      <a:cxn ang="0">
                        <a:pos x="62" y="49"/>
                      </a:cxn>
                      <a:cxn ang="0">
                        <a:pos x="80" y="56"/>
                      </a:cxn>
                      <a:cxn ang="0">
                        <a:pos x="99" y="64"/>
                      </a:cxn>
                      <a:cxn ang="0">
                        <a:pos x="117" y="74"/>
                      </a:cxn>
                      <a:cxn ang="0">
                        <a:pos x="134" y="85"/>
                      </a:cxn>
                      <a:cxn ang="0">
                        <a:pos x="150" y="98"/>
                      </a:cxn>
                      <a:cxn ang="0">
                        <a:pos x="164" y="113"/>
                      </a:cxn>
                      <a:cxn ang="0">
                        <a:pos x="177" y="128"/>
                      </a:cxn>
                      <a:cxn ang="0">
                        <a:pos x="189" y="145"/>
                      </a:cxn>
                      <a:cxn ang="0">
                        <a:pos x="199" y="163"/>
                      </a:cxn>
                      <a:cxn ang="0">
                        <a:pos x="209" y="181"/>
                      </a:cxn>
                      <a:cxn ang="0">
                        <a:pos x="215" y="202"/>
                      </a:cxn>
                      <a:cxn ang="0">
                        <a:pos x="218" y="212"/>
                      </a:cxn>
                      <a:cxn ang="0">
                        <a:pos x="221" y="222"/>
                      </a:cxn>
                      <a:cxn ang="0">
                        <a:pos x="223" y="233"/>
                      </a:cxn>
                      <a:cxn ang="0">
                        <a:pos x="225" y="243"/>
                      </a:cxn>
                      <a:cxn ang="0">
                        <a:pos x="270" y="239"/>
                      </a:cxn>
                      <a:cxn ang="0">
                        <a:pos x="268" y="226"/>
                      </a:cxn>
                      <a:cxn ang="0">
                        <a:pos x="266" y="215"/>
                      </a:cxn>
                      <a:cxn ang="0">
                        <a:pos x="264" y="202"/>
                      </a:cxn>
                      <a:cxn ang="0">
                        <a:pos x="260" y="189"/>
                      </a:cxn>
                      <a:cxn ang="0">
                        <a:pos x="252" y="167"/>
                      </a:cxn>
                      <a:cxn ang="0">
                        <a:pos x="242" y="145"/>
                      </a:cxn>
                      <a:cxn ang="0">
                        <a:pos x="229" y="124"/>
                      </a:cxn>
                      <a:cxn ang="0">
                        <a:pos x="215" y="105"/>
                      </a:cxn>
                      <a:cxn ang="0">
                        <a:pos x="199" y="86"/>
                      </a:cxn>
                      <a:cxn ang="0">
                        <a:pos x="182" y="69"/>
                      </a:cxn>
                      <a:cxn ang="0">
                        <a:pos x="164" y="54"/>
                      </a:cxn>
                      <a:cxn ang="0">
                        <a:pos x="144" y="40"/>
                      </a:cxn>
                      <a:cxn ang="0">
                        <a:pos x="122" y="28"/>
                      </a:cxn>
                      <a:cxn ang="0">
                        <a:pos x="99" y="18"/>
                      </a:cxn>
                      <a:cxn ang="0">
                        <a:pos x="75" y="10"/>
                      </a:cxn>
                      <a:cxn ang="0">
                        <a:pos x="52" y="4"/>
                      </a:cxn>
                      <a:cxn ang="0">
                        <a:pos x="38" y="2"/>
                      </a:cxn>
                      <a:cxn ang="0">
                        <a:pos x="26" y="1"/>
                      </a:cxn>
                      <a:cxn ang="0">
                        <a:pos x="1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270" h="24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1" y="41"/>
                        </a:lnTo>
                        <a:lnTo>
                          <a:pt x="21" y="41"/>
                        </a:lnTo>
                        <a:lnTo>
                          <a:pt x="31" y="42"/>
                        </a:lnTo>
                        <a:lnTo>
                          <a:pt x="41" y="44"/>
                        </a:lnTo>
                        <a:lnTo>
                          <a:pt x="62" y="49"/>
                        </a:lnTo>
                        <a:lnTo>
                          <a:pt x="80" y="56"/>
                        </a:lnTo>
                        <a:lnTo>
                          <a:pt x="99" y="64"/>
                        </a:lnTo>
                        <a:lnTo>
                          <a:pt x="117" y="74"/>
                        </a:lnTo>
                        <a:lnTo>
                          <a:pt x="134" y="85"/>
                        </a:lnTo>
                        <a:lnTo>
                          <a:pt x="150" y="98"/>
                        </a:lnTo>
                        <a:lnTo>
                          <a:pt x="164" y="113"/>
                        </a:lnTo>
                        <a:lnTo>
                          <a:pt x="177" y="128"/>
                        </a:lnTo>
                        <a:lnTo>
                          <a:pt x="189" y="145"/>
                        </a:lnTo>
                        <a:lnTo>
                          <a:pt x="199" y="163"/>
                        </a:lnTo>
                        <a:lnTo>
                          <a:pt x="209" y="181"/>
                        </a:lnTo>
                        <a:lnTo>
                          <a:pt x="215" y="202"/>
                        </a:lnTo>
                        <a:lnTo>
                          <a:pt x="218" y="212"/>
                        </a:lnTo>
                        <a:lnTo>
                          <a:pt x="221" y="222"/>
                        </a:lnTo>
                        <a:lnTo>
                          <a:pt x="223" y="233"/>
                        </a:lnTo>
                        <a:lnTo>
                          <a:pt x="225" y="243"/>
                        </a:lnTo>
                        <a:lnTo>
                          <a:pt x="270" y="239"/>
                        </a:lnTo>
                        <a:lnTo>
                          <a:pt x="268" y="226"/>
                        </a:lnTo>
                        <a:lnTo>
                          <a:pt x="266" y="215"/>
                        </a:lnTo>
                        <a:lnTo>
                          <a:pt x="264" y="202"/>
                        </a:lnTo>
                        <a:lnTo>
                          <a:pt x="260" y="189"/>
                        </a:lnTo>
                        <a:lnTo>
                          <a:pt x="252" y="167"/>
                        </a:lnTo>
                        <a:lnTo>
                          <a:pt x="242" y="145"/>
                        </a:lnTo>
                        <a:lnTo>
                          <a:pt x="229" y="124"/>
                        </a:lnTo>
                        <a:lnTo>
                          <a:pt x="215" y="105"/>
                        </a:lnTo>
                        <a:lnTo>
                          <a:pt x="199" y="86"/>
                        </a:lnTo>
                        <a:lnTo>
                          <a:pt x="182" y="69"/>
                        </a:lnTo>
                        <a:lnTo>
                          <a:pt x="164" y="54"/>
                        </a:lnTo>
                        <a:lnTo>
                          <a:pt x="144" y="40"/>
                        </a:lnTo>
                        <a:lnTo>
                          <a:pt x="122" y="28"/>
                        </a:lnTo>
                        <a:lnTo>
                          <a:pt x="99" y="18"/>
                        </a:lnTo>
                        <a:lnTo>
                          <a:pt x="75" y="10"/>
                        </a:lnTo>
                        <a:lnTo>
                          <a:pt x="52" y="4"/>
                        </a:lnTo>
                        <a:lnTo>
                          <a:pt x="38" y="2"/>
                        </a:lnTo>
                        <a:lnTo>
                          <a:pt x="26" y="1"/>
                        </a:lnTo>
                        <a:lnTo>
                          <a:pt x="1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1" name="Freeform 789"/>
                  <p:cNvSpPr>
                    <a:spLocks noChangeAspect="1"/>
                  </p:cNvSpPr>
                  <p:nvPr/>
                </p:nvSpPr>
                <p:spPr bwMode="auto">
                  <a:xfrm>
                    <a:off x="2520" y="1919"/>
                    <a:ext cx="86" cy="79"/>
                  </a:xfrm>
                  <a:custGeom>
                    <a:avLst/>
                    <a:gdLst/>
                    <a:ahLst/>
                    <a:cxnLst>
                      <a:cxn ang="0">
                        <a:pos x="23" y="263"/>
                      </a:cxn>
                      <a:cxn ang="0">
                        <a:pos x="46" y="245"/>
                      </a:cxn>
                      <a:cxn ang="0">
                        <a:pos x="47" y="234"/>
                      </a:cxn>
                      <a:cxn ang="0">
                        <a:pos x="49" y="223"/>
                      </a:cxn>
                      <a:cxn ang="0">
                        <a:pos x="51" y="213"/>
                      </a:cxn>
                      <a:cxn ang="0">
                        <a:pos x="55" y="203"/>
                      </a:cxn>
                      <a:cxn ang="0">
                        <a:pos x="62" y="183"/>
                      </a:cxn>
                      <a:cxn ang="0">
                        <a:pos x="70" y="164"/>
                      </a:cxn>
                      <a:cxn ang="0">
                        <a:pos x="81" y="146"/>
                      </a:cxn>
                      <a:cxn ang="0">
                        <a:pos x="92" y="129"/>
                      </a:cxn>
                      <a:cxn ang="0">
                        <a:pos x="106" y="114"/>
                      </a:cxn>
                      <a:cxn ang="0">
                        <a:pos x="121" y="99"/>
                      </a:cxn>
                      <a:cxn ang="0">
                        <a:pos x="137" y="86"/>
                      </a:cxn>
                      <a:cxn ang="0">
                        <a:pos x="154" y="75"/>
                      </a:cxn>
                      <a:cxn ang="0">
                        <a:pos x="171" y="64"/>
                      </a:cxn>
                      <a:cxn ang="0">
                        <a:pos x="190" y="56"/>
                      </a:cxn>
                      <a:cxn ang="0">
                        <a:pos x="199" y="53"/>
                      </a:cxn>
                      <a:cxn ang="0">
                        <a:pos x="209" y="49"/>
                      </a:cxn>
                      <a:cxn ang="0">
                        <a:pos x="219" y="46"/>
                      </a:cxn>
                      <a:cxn ang="0">
                        <a:pos x="228" y="44"/>
                      </a:cxn>
                      <a:cxn ang="0">
                        <a:pos x="239" y="43"/>
                      </a:cxn>
                      <a:cxn ang="0">
                        <a:pos x="249" y="41"/>
                      </a:cxn>
                      <a:cxn ang="0">
                        <a:pos x="260" y="41"/>
                      </a:cxn>
                      <a:cxn ang="0">
                        <a:pos x="270" y="40"/>
                      </a:cxn>
                      <a:cxn ang="0">
                        <a:pos x="270" y="0"/>
                      </a:cxn>
                      <a:cxn ang="0">
                        <a:pos x="257" y="0"/>
                      </a:cxn>
                      <a:cxn ang="0">
                        <a:pos x="244" y="1"/>
                      </a:cxn>
                      <a:cxn ang="0">
                        <a:pos x="231" y="2"/>
                      </a:cxn>
                      <a:cxn ang="0">
                        <a:pos x="219" y="4"/>
                      </a:cxn>
                      <a:cxn ang="0">
                        <a:pos x="206" y="7"/>
                      </a:cxn>
                      <a:cxn ang="0">
                        <a:pos x="195" y="10"/>
                      </a:cxn>
                      <a:cxn ang="0">
                        <a:pos x="183" y="15"/>
                      </a:cxn>
                      <a:cxn ang="0">
                        <a:pos x="170" y="19"/>
                      </a:cxn>
                      <a:cxn ang="0">
                        <a:pos x="148" y="28"/>
                      </a:cxn>
                      <a:cxn ang="0">
                        <a:pos x="127" y="41"/>
                      </a:cxn>
                      <a:cxn ang="0">
                        <a:pos x="107" y="55"/>
                      </a:cxn>
                      <a:cxn ang="0">
                        <a:pos x="88" y="70"/>
                      </a:cxn>
                      <a:cxn ang="0">
                        <a:pos x="70" y="87"/>
                      </a:cxn>
                      <a:cxn ang="0">
                        <a:pos x="56" y="106"/>
                      </a:cxn>
                      <a:cxn ang="0">
                        <a:pos x="41" y="126"/>
                      </a:cxn>
                      <a:cxn ang="0">
                        <a:pos x="29" y="147"/>
                      </a:cxn>
                      <a:cxn ang="0">
                        <a:pos x="19" y="169"/>
                      </a:cxn>
                      <a:cxn ang="0">
                        <a:pos x="10" y="192"/>
                      </a:cxn>
                      <a:cxn ang="0">
                        <a:pos x="7" y="204"/>
                      </a:cxn>
                      <a:cxn ang="0">
                        <a:pos x="4" y="216"/>
                      </a:cxn>
                      <a:cxn ang="0">
                        <a:pos x="2" y="228"/>
                      </a:cxn>
                      <a:cxn ang="0">
                        <a:pos x="0" y="241"/>
                      </a:cxn>
                      <a:cxn ang="0">
                        <a:pos x="23" y="222"/>
                      </a:cxn>
                      <a:cxn ang="0">
                        <a:pos x="23" y="263"/>
                      </a:cxn>
                      <a:cxn ang="0">
                        <a:pos x="44" y="263"/>
                      </a:cxn>
                      <a:cxn ang="0">
                        <a:pos x="46" y="245"/>
                      </a:cxn>
                      <a:cxn ang="0">
                        <a:pos x="23" y="263"/>
                      </a:cxn>
                    </a:cxnLst>
                    <a:rect l="0" t="0" r="r" b="b"/>
                    <a:pathLst>
                      <a:path w="270" h="263">
                        <a:moveTo>
                          <a:pt x="23" y="263"/>
                        </a:moveTo>
                        <a:lnTo>
                          <a:pt x="46" y="245"/>
                        </a:lnTo>
                        <a:lnTo>
                          <a:pt x="47" y="234"/>
                        </a:lnTo>
                        <a:lnTo>
                          <a:pt x="49" y="223"/>
                        </a:lnTo>
                        <a:lnTo>
                          <a:pt x="51" y="213"/>
                        </a:lnTo>
                        <a:lnTo>
                          <a:pt x="55" y="203"/>
                        </a:lnTo>
                        <a:lnTo>
                          <a:pt x="62" y="183"/>
                        </a:lnTo>
                        <a:lnTo>
                          <a:pt x="70" y="164"/>
                        </a:lnTo>
                        <a:lnTo>
                          <a:pt x="81" y="146"/>
                        </a:lnTo>
                        <a:lnTo>
                          <a:pt x="92" y="129"/>
                        </a:lnTo>
                        <a:lnTo>
                          <a:pt x="106" y="114"/>
                        </a:lnTo>
                        <a:lnTo>
                          <a:pt x="121" y="99"/>
                        </a:lnTo>
                        <a:lnTo>
                          <a:pt x="137" y="86"/>
                        </a:lnTo>
                        <a:lnTo>
                          <a:pt x="154" y="75"/>
                        </a:lnTo>
                        <a:lnTo>
                          <a:pt x="171" y="64"/>
                        </a:lnTo>
                        <a:lnTo>
                          <a:pt x="190" y="56"/>
                        </a:lnTo>
                        <a:lnTo>
                          <a:pt x="199" y="53"/>
                        </a:lnTo>
                        <a:lnTo>
                          <a:pt x="209" y="49"/>
                        </a:lnTo>
                        <a:lnTo>
                          <a:pt x="219" y="46"/>
                        </a:lnTo>
                        <a:lnTo>
                          <a:pt x="228" y="44"/>
                        </a:lnTo>
                        <a:lnTo>
                          <a:pt x="239" y="43"/>
                        </a:lnTo>
                        <a:lnTo>
                          <a:pt x="249" y="41"/>
                        </a:lnTo>
                        <a:lnTo>
                          <a:pt x="260" y="41"/>
                        </a:lnTo>
                        <a:lnTo>
                          <a:pt x="270" y="40"/>
                        </a:lnTo>
                        <a:lnTo>
                          <a:pt x="270" y="0"/>
                        </a:lnTo>
                        <a:lnTo>
                          <a:pt x="257" y="0"/>
                        </a:lnTo>
                        <a:lnTo>
                          <a:pt x="244" y="1"/>
                        </a:lnTo>
                        <a:lnTo>
                          <a:pt x="231" y="2"/>
                        </a:lnTo>
                        <a:lnTo>
                          <a:pt x="219" y="4"/>
                        </a:lnTo>
                        <a:lnTo>
                          <a:pt x="206" y="7"/>
                        </a:lnTo>
                        <a:lnTo>
                          <a:pt x="195" y="10"/>
                        </a:lnTo>
                        <a:lnTo>
                          <a:pt x="183" y="15"/>
                        </a:lnTo>
                        <a:lnTo>
                          <a:pt x="170" y="19"/>
                        </a:lnTo>
                        <a:lnTo>
                          <a:pt x="148" y="28"/>
                        </a:lnTo>
                        <a:lnTo>
                          <a:pt x="127" y="41"/>
                        </a:lnTo>
                        <a:lnTo>
                          <a:pt x="107" y="55"/>
                        </a:lnTo>
                        <a:lnTo>
                          <a:pt x="88" y="70"/>
                        </a:lnTo>
                        <a:lnTo>
                          <a:pt x="70" y="87"/>
                        </a:lnTo>
                        <a:lnTo>
                          <a:pt x="56" y="106"/>
                        </a:lnTo>
                        <a:lnTo>
                          <a:pt x="41" y="126"/>
                        </a:lnTo>
                        <a:lnTo>
                          <a:pt x="29" y="147"/>
                        </a:lnTo>
                        <a:lnTo>
                          <a:pt x="19" y="169"/>
                        </a:lnTo>
                        <a:lnTo>
                          <a:pt x="10" y="192"/>
                        </a:lnTo>
                        <a:lnTo>
                          <a:pt x="7" y="204"/>
                        </a:lnTo>
                        <a:lnTo>
                          <a:pt x="4" y="216"/>
                        </a:lnTo>
                        <a:lnTo>
                          <a:pt x="2" y="228"/>
                        </a:lnTo>
                        <a:lnTo>
                          <a:pt x="0" y="241"/>
                        </a:lnTo>
                        <a:lnTo>
                          <a:pt x="23" y="222"/>
                        </a:lnTo>
                        <a:lnTo>
                          <a:pt x="23" y="263"/>
                        </a:lnTo>
                        <a:lnTo>
                          <a:pt x="44" y="263"/>
                        </a:lnTo>
                        <a:lnTo>
                          <a:pt x="46" y="245"/>
                        </a:lnTo>
                        <a:lnTo>
                          <a:pt x="23" y="26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2" name="Rectangle 7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505" y="1983"/>
                    <a:ext cx="0" cy="1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3" name="Rectangle 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3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4" name="Rectangle 7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1" y="1911"/>
                    <a:ext cx="14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5" name="Rectangle 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0" y="1589"/>
                    <a:ext cx="0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6" name="Rectangle 7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78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7" name="Rectangle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911"/>
                    <a:ext cx="7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8" name="Rectangle 7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48" y="1911"/>
                    <a:ext cx="21" cy="229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49" name="Rectangle 7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2" y="1589"/>
                    <a:ext cx="7" cy="315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0" name="Rectangle 7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55" y="1539"/>
                    <a:ext cx="7" cy="372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1" name="Freeform 799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2" name="Rectangle 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42" y="1532"/>
                    <a:ext cx="0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3" name="Freeform 801"/>
                  <p:cNvSpPr>
                    <a:spLocks noChangeAspect="1"/>
                  </p:cNvSpPr>
                  <p:nvPr/>
                </p:nvSpPr>
                <p:spPr bwMode="auto">
                  <a:xfrm>
                    <a:off x="3842" y="15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4" name="Freeform 802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5" name="Rectangle 8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5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6" name="Freeform 804"/>
                  <p:cNvSpPr>
                    <a:spLocks noChangeAspect="1"/>
                  </p:cNvSpPr>
                  <p:nvPr/>
                </p:nvSpPr>
                <p:spPr bwMode="auto">
                  <a:xfrm>
                    <a:off x="395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7" name="Freeform 805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25"/>
                    <a:ext cx="21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8" name="Rectangle 8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532"/>
                    <a:ext cx="21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59" name="Freeform 807"/>
                  <p:cNvSpPr>
                    <a:spLocks noChangeAspect="1"/>
                  </p:cNvSpPr>
                  <p:nvPr/>
                </p:nvSpPr>
                <p:spPr bwMode="auto">
                  <a:xfrm>
                    <a:off x="4050" y="1596"/>
                    <a:ext cx="21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0" name="Freeform 808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1" name="Rectangle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64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2" name="Freeform 810"/>
                  <p:cNvSpPr>
                    <a:spLocks noChangeAspect="1"/>
                  </p:cNvSpPr>
                  <p:nvPr/>
                </p:nvSpPr>
                <p:spPr bwMode="auto">
                  <a:xfrm>
                    <a:off x="4164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3" name="Freeform 811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6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6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4" name="Rectangle 8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6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5" name="Freeform 813"/>
                  <p:cNvSpPr>
                    <a:spLocks noChangeAspect="1"/>
                  </p:cNvSpPr>
                  <p:nvPr/>
                </p:nvSpPr>
                <p:spPr bwMode="auto">
                  <a:xfrm>
                    <a:off x="426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2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40" y="15"/>
                      </a:cxn>
                      <a:cxn ang="0">
                        <a:pos x="42" y="12"/>
                      </a:cxn>
                      <a:cxn ang="0">
                        <a:pos x="46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2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40" y="15"/>
                        </a:lnTo>
                        <a:lnTo>
                          <a:pt x="42" y="12"/>
                        </a:lnTo>
                        <a:lnTo>
                          <a:pt x="46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6" name="Freeform 814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7" name="Rectangle 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7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8" name="Freeform 816"/>
                  <p:cNvSpPr>
                    <a:spLocks noChangeAspect="1"/>
                  </p:cNvSpPr>
                  <p:nvPr/>
                </p:nvSpPr>
                <p:spPr bwMode="auto">
                  <a:xfrm>
                    <a:off x="437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69" name="Freeform 817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0" name="Rectangle 8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1" name="Freeform 819"/>
                  <p:cNvSpPr>
                    <a:spLocks noChangeAspect="1"/>
                  </p:cNvSpPr>
                  <p:nvPr/>
                </p:nvSpPr>
                <p:spPr bwMode="auto">
                  <a:xfrm>
                    <a:off x="44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2" name="Freeform 820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3" name="Rectangle 8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8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4" name="Freeform 822"/>
                  <p:cNvSpPr>
                    <a:spLocks noChangeAspect="1"/>
                  </p:cNvSpPr>
                  <p:nvPr/>
                </p:nvSpPr>
                <p:spPr bwMode="auto">
                  <a:xfrm>
                    <a:off x="458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6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6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5" name="Freeform 823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6" name="Rectangle 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7" name="Freeform 825"/>
                  <p:cNvSpPr>
                    <a:spLocks noChangeAspect="1"/>
                  </p:cNvSpPr>
                  <p:nvPr/>
                </p:nvSpPr>
                <p:spPr bwMode="auto">
                  <a:xfrm>
                    <a:off x="46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8" name="Freeform 826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79" name="Rectangle 8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3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0" name="Freeform 828"/>
                  <p:cNvSpPr>
                    <a:spLocks noChangeAspect="1"/>
                  </p:cNvSpPr>
                  <p:nvPr/>
                </p:nvSpPr>
                <p:spPr bwMode="auto">
                  <a:xfrm>
                    <a:off x="373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1" name="Freeform 829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2" name="Rectangle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3" name="Freeform 831"/>
                  <p:cNvSpPr>
                    <a:spLocks noChangeAspect="1"/>
                  </p:cNvSpPr>
                  <p:nvPr/>
                </p:nvSpPr>
                <p:spPr bwMode="auto">
                  <a:xfrm>
                    <a:off x="36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4" name="Freeform 832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5" name="Rectangle 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2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6" name="Freeform 834"/>
                  <p:cNvSpPr>
                    <a:spLocks noChangeAspect="1"/>
                  </p:cNvSpPr>
                  <p:nvPr/>
                </p:nvSpPr>
                <p:spPr bwMode="auto">
                  <a:xfrm>
                    <a:off x="352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7" name="Freeform 835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8" name="Rectangle 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8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89" name="Freeform 837"/>
                  <p:cNvSpPr>
                    <a:spLocks noChangeAspect="1"/>
                  </p:cNvSpPr>
                  <p:nvPr/>
                </p:nvSpPr>
                <p:spPr bwMode="auto">
                  <a:xfrm>
                    <a:off x="38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0" name="Freeform 838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1" name="Rectangle 8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993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2" name="Freeform 840"/>
                  <p:cNvSpPr>
                    <a:spLocks noChangeAspect="1"/>
                  </p:cNvSpPr>
                  <p:nvPr/>
                </p:nvSpPr>
                <p:spPr bwMode="auto">
                  <a:xfrm>
                    <a:off x="3993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6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6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3" name="Freeform 841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4" name="Rectangle 8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00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5" name="Freeform 843"/>
                  <p:cNvSpPr>
                    <a:spLocks noChangeAspect="1"/>
                  </p:cNvSpPr>
                  <p:nvPr/>
                </p:nvSpPr>
                <p:spPr bwMode="auto">
                  <a:xfrm>
                    <a:off x="4100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6" name="Freeform 844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7" name="Rectangle 8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2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8" name="Freeform 846"/>
                  <p:cNvSpPr>
                    <a:spLocks noChangeAspect="1"/>
                  </p:cNvSpPr>
                  <p:nvPr/>
                </p:nvSpPr>
                <p:spPr bwMode="auto">
                  <a:xfrm>
                    <a:off x="42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799" name="Freeform 847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0" name="Rectangle 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4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1" name="Freeform 849"/>
                  <p:cNvSpPr>
                    <a:spLocks noChangeAspect="1"/>
                  </p:cNvSpPr>
                  <p:nvPr/>
                </p:nvSpPr>
                <p:spPr bwMode="auto">
                  <a:xfrm>
                    <a:off x="4314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5" y="12"/>
                      </a:cxn>
                      <a:cxn ang="0">
                        <a:pos x="8" y="15"/>
                      </a:cxn>
                      <a:cxn ang="0">
                        <a:pos x="11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5" y="8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5" y="12"/>
                        </a:lnTo>
                        <a:lnTo>
                          <a:pt x="8" y="15"/>
                        </a:lnTo>
                        <a:lnTo>
                          <a:pt x="11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5" y="8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2" name="Freeform 850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3" name="Rectangle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22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4" name="Freeform 852"/>
                  <p:cNvSpPr>
                    <a:spLocks noChangeAspect="1"/>
                  </p:cNvSpPr>
                  <p:nvPr/>
                </p:nvSpPr>
                <p:spPr bwMode="auto">
                  <a:xfrm>
                    <a:off x="4422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5" name="Freeform 853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6" name="Rectangle 8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29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7" name="Freeform 855"/>
                  <p:cNvSpPr>
                    <a:spLocks noChangeAspect="1"/>
                  </p:cNvSpPr>
                  <p:nvPr/>
                </p:nvSpPr>
                <p:spPr bwMode="auto">
                  <a:xfrm>
                    <a:off x="4529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8" name="Freeform 856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09" name="Rectangle 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36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0" name="Freeform 858"/>
                  <p:cNvSpPr>
                    <a:spLocks noChangeAspect="1"/>
                  </p:cNvSpPr>
                  <p:nvPr/>
                </p:nvSpPr>
                <p:spPr bwMode="auto">
                  <a:xfrm>
                    <a:off x="4636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1" y="17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1" y="17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1" name="Freeform 859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2" name="Rectangle 8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3" y="1532"/>
                    <a:ext cx="7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3" name="Freeform 861"/>
                  <p:cNvSpPr>
                    <a:spLocks noChangeAspect="1"/>
                  </p:cNvSpPr>
                  <p:nvPr/>
                </p:nvSpPr>
                <p:spPr bwMode="auto">
                  <a:xfrm>
                    <a:off x="4743" y="1596"/>
                    <a:ext cx="7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4" name="Freeform 862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5" name="Rectangle 8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85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6" name="Freeform 864"/>
                  <p:cNvSpPr>
                    <a:spLocks noChangeAspect="1"/>
                  </p:cNvSpPr>
                  <p:nvPr/>
                </p:nvSpPr>
                <p:spPr bwMode="auto">
                  <a:xfrm>
                    <a:off x="3785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7" name="Freeform 865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8" name="Rectangle 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678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19" name="Freeform 867"/>
                  <p:cNvSpPr>
                    <a:spLocks noChangeAspect="1"/>
                  </p:cNvSpPr>
                  <p:nvPr/>
                </p:nvSpPr>
                <p:spPr bwMode="auto">
                  <a:xfrm>
                    <a:off x="3678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0" name="Freeform 868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1" name="Rectangle 8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571" y="1532"/>
                    <a:ext cx="14" cy="64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2" name="Freeform 870"/>
                  <p:cNvSpPr>
                    <a:spLocks noChangeAspect="1"/>
                  </p:cNvSpPr>
                  <p:nvPr/>
                </p:nvSpPr>
                <p:spPr bwMode="auto">
                  <a:xfrm>
                    <a:off x="3571" y="1596"/>
                    <a:ext cx="14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8"/>
                      </a:cxn>
                      <a:cxn ang="0">
                        <a:pos x="4" y="12"/>
                      </a:cxn>
                      <a:cxn ang="0">
                        <a:pos x="7" y="15"/>
                      </a:cxn>
                      <a:cxn ang="0">
                        <a:pos x="10" y="17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7"/>
                      </a:cxn>
                      <a:cxn ang="0">
                        <a:pos x="39" y="15"/>
                      </a:cxn>
                      <a:cxn ang="0">
                        <a:pos x="42" y="12"/>
                      </a:cxn>
                      <a:cxn ang="0">
                        <a:pos x="44" y="8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2"/>
                        </a:lnTo>
                        <a:lnTo>
                          <a:pt x="7" y="15"/>
                        </a:lnTo>
                        <a:lnTo>
                          <a:pt x="10" y="17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7"/>
                        </a:lnTo>
                        <a:lnTo>
                          <a:pt x="39" y="15"/>
                        </a:lnTo>
                        <a:lnTo>
                          <a:pt x="42" y="12"/>
                        </a:lnTo>
                        <a:lnTo>
                          <a:pt x="44" y="8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3" name="Freeform 871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4" name="Rectangle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04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5" name="Freeform 873"/>
                  <p:cNvSpPr>
                    <a:spLocks noChangeAspect="1"/>
                  </p:cNvSpPr>
                  <p:nvPr/>
                </p:nvSpPr>
                <p:spPr bwMode="auto">
                  <a:xfrm>
                    <a:off x="1104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6" name="Freeform 874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3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4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3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3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4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3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7" name="Rectangle 8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8" name="Freeform 876"/>
                  <p:cNvSpPr>
                    <a:spLocks noChangeAspect="1"/>
                  </p:cNvSpPr>
                  <p:nvPr/>
                </p:nvSpPr>
                <p:spPr bwMode="auto">
                  <a:xfrm>
                    <a:off x="121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3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3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3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3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29" name="Freeform 877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9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9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0" name="Rectangle 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19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1" name="Freeform 879"/>
                  <p:cNvSpPr>
                    <a:spLocks noChangeAspect="1"/>
                  </p:cNvSpPr>
                  <p:nvPr/>
                </p:nvSpPr>
                <p:spPr bwMode="auto">
                  <a:xfrm>
                    <a:off x="1319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9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9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2" name="Freeform 880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3" name="Rectangle 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2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4" name="Freeform 882"/>
                  <p:cNvSpPr>
                    <a:spLocks noChangeAspect="1"/>
                  </p:cNvSpPr>
                  <p:nvPr/>
                </p:nvSpPr>
                <p:spPr bwMode="auto">
                  <a:xfrm>
                    <a:off x="142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5" name="Freeform 883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6" name="Rectangle 8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3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7" name="Freeform 885"/>
                  <p:cNvSpPr>
                    <a:spLocks noChangeAspect="1"/>
                  </p:cNvSpPr>
                  <p:nvPr/>
                </p:nvSpPr>
                <p:spPr bwMode="auto">
                  <a:xfrm>
                    <a:off x="153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8" name="Freeform 886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39" name="Rectangle 8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40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0" name="Freeform 888"/>
                  <p:cNvSpPr>
                    <a:spLocks noChangeAspect="1"/>
                  </p:cNvSpPr>
                  <p:nvPr/>
                </p:nvSpPr>
                <p:spPr bwMode="auto">
                  <a:xfrm>
                    <a:off x="1640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1" name="Freeform 889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2" name="Rectangle 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4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3" name="Freeform 891"/>
                  <p:cNvSpPr>
                    <a:spLocks noChangeAspect="1"/>
                  </p:cNvSpPr>
                  <p:nvPr/>
                </p:nvSpPr>
                <p:spPr bwMode="auto">
                  <a:xfrm>
                    <a:off x="174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4" name="Freeform 892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5" name="Rectangle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4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6" name="Freeform 894"/>
                  <p:cNvSpPr>
                    <a:spLocks noChangeAspect="1"/>
                  </p:cNvSpPr>
                  <p:nvPr/>
                </p:nvSpPr>
                <p:spPr bwMode="auto">
                  <a:xfrm>
                    <a:off x="184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7" name="Freeform 895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8" name="Rectangle 8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55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49" name="Freeform 897"/>
                  <p:cNvSpPr>
                    <a:spLocks noChangeAspect="1"/>
                  </p:cNvSpPr>
                  <p:nvPr/>
                </p:nvSpPr>
                <p:spPr bwMode="auto">
                  <a:xfrm>
                    <a:off x="1955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0" name="Freeform 898"/>
                  <p:cNvSpPr>
                    <a:spLocks noChangeAspect="1"/>
                  </p:cNvSpPr>
                  <p:nvPr/>
                </p:nvSpPr>
                <p:spPr bwMode="auto">
                  <a:xfrm>
                    <a:off x="99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1" name="Rectangle 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9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2" name="Freeform 900"/>
                  <p:cNvSpPr>
                    <a:spLocks noChangeAspect="1"/>
                  </p:cNvSpPr>
                  <p:nvPr/>
                </p:nvSpPr>
                <p:spPr bwMode="auto">
                  <a:xfrm>
                    <a:off x="99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3" name="Freeform 901"/>
                  <p:cNvSpPr>
                    <a:spLocks noChangeAspect="1"/>
                  </p:cNvSpPr>
                  <p:nvPr/>
                </p:nvSpPr>
                <p:spPr bwMode="auto">
                  <a:xfrm>
                    <a:off x="89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4" name="Rectangle 9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5" name="Freeform 903"/>
                  <p:cNvSpPr>
                    <a:spLocks noChangeAspect="1"/>
                  </p:cNvSpPr>
                  <p:nvPr/>
                </p:nvSpPr>
                <p:spPr bwMode="auto">
                  <a:xfrm>
                    <a:off x="89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6" name="Freeform 904"/>
                  <p:cNvSpPr>
                    <a:spLocks noChangeAspect="1"/>
                  </p:cNvSpPr>
                  <p:nvPr/>
                </p:nvSpPr>
                <p:spPr bwMode="auto">
                  <a:xfrm>
                    <a:off x="782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7" name="Rectangle 9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782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8" name="Freeform 906"/>
                  <p:cNvSpPr>
                    <a:spLocks noChangeAspect="1"/>
                  </p:cNvSpPr>
                  <p:nvPr/>
                </p:nvSpPr>
                <p:spPr bwMode="auto">
                  <a:xfrm>
                    <a:off x="782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59" name="Freeform 907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0" name="Rectangle 9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1" name="Freeform 909"/>
                  <p:cNvSpPr>
                    <a:spLocks noChangeAspect="1"/>
                  </p:cNvSpPr>
                  <p:nvPr/>
                </p:nvSpPr>
                <p:spPr bwMode="auto">
                  <a:xfrm>
                    <a:off x="1147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2" name="Freeform 910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2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8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8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3" name="Rectangle 9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61" y="1532"/>
                    <a:ext cx="7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4" name="Freeform 912"/>
                  <p:cNvSpPr>
                    <a:spLocks noChangeAspect="1"/>
                  </p:cNvSpPr>
                  <p:nvPr/>
                </p:nvSpPr>
                <p:spPr bwMode="auto">
                  <a:xfrm>
                    <a:off x="1261" y="1589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8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8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5" name="Freeform 913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5" y="11"/>
                      </a:cxn>
                      <a:cxn ang="0">
                        <a:pos x="42" y="8"/>
                      </a:cxn>
                      <a:cxn ang="0">
                        <a:pos x="40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8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2" y="3"/>
                      </a:cxn>
                      <a:cxn ang="0">
                        <a:pos x="8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5" y="11"/>
                        </a:lnTo>
                        <a:lnTo>
                          <a:pt x="42" y="8"/>
                        </a:lnTo>
                        <a:lnTo>
                          <a:pt x="40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8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2" y="3"/>
                        </a:lnTo>
                        <a:lnTo>
                          <a:pt x="8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6" name="Rectangle 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361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7" name="Freeform 915"/>
                  <p:cNvSpPr>
                    <a:spLocks noChangeAspect="1"/>
                  </p:cNvSpPr>
                  <p:nvPr/>
                </p:nvSpPr>
                <p:spPr bwMode="auto">
                  <a:xfrm>
                    <a:off x="1361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8" y="16"/>
                      </a:cxn>
                      <a:cxn ang="0">
                        <a:pos x="12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40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2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40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8" name="Freeform 916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69" name="Rectangle 9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4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0" name="Freeform 918"/>
                  <p:cNvSpPr>
                    <a:spLocks noChangeAspect="1"/>
                  </p:cNvSpPr>
                  <p:nvPr/>
                </p:nvSpPr>
                <p:spPr bwMode="auto">
                  <a:xfrm>
                    <a:off x="14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1" name="Freeform 919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7" y="20"/>
                      </a:cxn>
                      <a:cxn ang="0">
                        <a:pos x="47" y="15"/>
                      </a:cxn>
                      <a:cxn ang="0">
                        <a:pos x="45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1"/>
                      </a:cxn>
                      <a:cxn ang="0">
                        <a:pos x="28" y="0"/>
                      </a:cxn>
                      <a:cxn ang="0">
                        <a:pos x="24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8" y="5"/>
                      </a:cxn>
                      <a:cxn ang="0">
                        <a:pos x="5" y="7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7" y="20"/>
                      </a:cxn>
                    </a:cxnLst>
                    <a:rect l="0" t="0" r="r" b="b"/>
                    <a:pathLst>
                      <a:path w="47" h="20">
                        <a:moveTo>
                          <a:pt x="47" y="20"/>
                        </a:moveTo>
                        <a:lnTo>
                          <a:pt x="47" y="15"/>
                        </a:lnTo>
                        <a:lnTo>
                          <a:pt x="45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1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8" y="5"/>
                        </a:lnTo>
                        <a:lnTo>
                          <a:pt x="5" y="7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7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2" name="Rectangle 9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6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3" name="Freeform 921"/>
                  <p:cNvSpPr>
                    <a:spLocks noChangeAspect="1"/>
                  </p:cNvSpPr>
                  <p:nvPr/>
                </p:nvSpPr>
                <p:spPr bwMode="auto">
                  <a:xfrm>
                    <a:off x="1576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5" y="12"/>
                      </a:cxn>
                      <a:cxn ang="0">
                        <a:pos x="8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4" y="20"/>
                      </a:cxn>
                      <a:cxn ang="0">
                        <a:pos x="28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5" y="9"/>
                      </a:cxn>
                      <a:cxn ang="0">
                        <a:pos x="47" y="5"/>
                      </a:cxn>
                      <a:cxn ang="0">
                        <a:pos x="47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5" y="9"/>
                        </a:lnTo>
                        <a:lnTo>
                          <a:pt x="47" y="5"/>
                        </a:lnTo>
                        <a:lnTo>
                          <a:pt x="4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4" name="Freeform 922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5" y="1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7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5" y="1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7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5" name="Rectangle 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83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6" name="Freeform 924"/>
                  <p:cNvSpPr>
                    <a:spLocks noChangeAspect="1"/>
                  </p:cNvSpPr>
                  <p:nvPr/>
                </p:nvSpPr>
                <p:spPr bwMode="auto">
                  <a:xfrm>
                    <a:off x="1683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7" name="Freeform 925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4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4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8" name="Rectangle 9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79" name="Freeform 927"/>
                  <p:cNvSpPr>
                    <a:spLocks noChangeAspect="1"/>
                  </p:cNvSpPr>
                  <p:nvPr/>
                </p:nvSpPr>
                <p:spPr bwMode="auto">
                  <a:xfrm>
                    <a:off x="1790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0" name="Freeform 928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5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8" y="1"/>
                      </a:cxn>
                      <a:cxn ang="0">
                        <a:pos x="14" y="2"/>
                      </a:cxn>
                      <a:cxn ang="0">
                        <a:pos x="11" y="3"/>
                      </a:cxn>
                      <a:cxn ang="0">
                        <a:pos x="6" y="5"/>
                      </a:cxn>
                      <a:cxn ang="0">
                        <a:pos x="4" y="8"/>
                      </a:cxn>
                      <a:cxn ang="0">
                        <a:pos x="1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5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8" y="1"/>
                        </a:lnTo>
                        <a:lnTo>
                          <a:pt x="14" y="2"/>
                        </a:lnTo>
                        <a:lnTo>
                          <a:pt x="11" y="3"/>
                        </a:lnTo>
                        <a:lnTo>
                          <a:pt x="6" y="5"/>
                        </a:lnTo>
                        <a:lnTo>
                          <a:pt x="4" y="8"/>
                        </a:lnTo>
                        <a:lnTo>
                          <a:pt x="1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1" name="Rectangle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8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2" name="Freeform 930"/>
                  <p:cNvSpPr>
                    <a:spLocks noChangeAspect="1"/>
                  </p:cNvSpPr>
                  <p:nvPr/>
                </p:nvSpPr>
                <p:spPr bwMode="auto">
                  <a:xfrm>
                    <a:off x="18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1" y="9"/>
                      </a:cxn>
                      <a:cxn ang="0">
                        <a:pos x="4" y="12"/>
                      </a:cxn>
                      <a:cxn ang="0">
                        <a:pos x="6" y="16"/>
                      </a:cxn>
                      <a:cxn ang="0">
                        <a:pos x="11" y="18"/>
                      </a:cxn>
                      <a:cxn ang="0">
                        <a:pos x="14" y="19"/>
                      </a:cxn>
                      <a:cxn ang="0">
                        <a:pos x="18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5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1" y="9"/>
                        </a:lnTo>
                        <a:lnTo>
                          <a:pt x="4" y="12"/>
                        </a:lnTo>
                        <a:lnTo>
                          <a:pt x="6" y="16"/>
                        </a:lnTo>
                        <a:lnTo>
                          <a:pt x="11" y="18"/>
                        </a:lnTo>
                        <a:lnTo>
                          <a:pt x="14" y="19"/>
                        </a:lnTo>
                        <a:lnTo>
                          <a:pt x="18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5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3" name="Freeform 931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4" name="Rectangle 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98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5" name="Freeform 933"/>
                  <p:cNvSpPr>
                    <a:spLocks noChangeAspect="1"/>
                  </p:cNvSpPr>
                  <p:nvPr/>
                </p:nvSpPr>
                <p:spPr bwMode="auto">
                  <a:xfrm>
                    <a:off x="1998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6" name="Freeform 934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2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1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2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7" name="Rectangle 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8" name="Freeform 936"/>
                  <p:cNvSpPr>
                    <a:spLocks noChangeAspect="1"/>
                  </p:cNvSpPr>
                  <p:nvPr/>
                </p:nvSpPr>
                <p:spPr bwMode="auto">
                  <a:xfrm>
                    <a:off x="10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1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2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1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2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89" name="Freeform 937"/>
                  <p:cNvSpPr>
                    <a:spLocks noChangeAspect="1"/>
                  </p:cNvSpPr>
                  <p:nvPr/>
                </p:nvSpPr>
                <p:spPr bwMode="auto">
                  <a:xfrm>
                    <a:off x="940" y="1525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7"/>
                      </a:cxn>
                      <a:cxn ang="0">
                        <a:pos x="39" y="5"/>
                      </a:cxn>
                      <a:cxn ang="0">
                        <a:pos x="35" y="3"/>
                      </a:cxn>
                      <a:cxn ang="0">
                        <a:pos x="31" y="1"/>
                      </a:cxn>
                      <a:cxn ang="0">
                        <a:pos x="27" y="0"/>
                      </a:cxn>
                      <a:cxn ang="0">
                        <a:pos x="23" y="0"/>
                      </a:cxn>
                      <a:cxn ang="0">
                        <a:pos x="19" y="0"/>
                      </a:cxn>
                      <a:cxn ang="0">
                        <a:pos x="14" y="1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7"/>
                      </a:cxn>
                      <a:cxn ang="0">
                        <a:pos x="2" y="11"/>
                      </a:cxn>
                      <a:cxn ang="0">
                        <a:pos x="0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7"/>
                        </a:lnTo>
                        <a:lnTo>
                          <a:pt x="39" y="5"/>
                        </a:lnTo>
                        <a:lnTo>
                          <a:pt x="35" y="3"/>
                        </a:lnTo>
                        <a:lnTo>
                          <a:pt x="31" y="1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19" y="0"/>
                        </a:lnTo>
                        <a:lnTo>
                          <a:pt x="14" y="1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2" y="11"/>
                        </a:lnTo>
                        <a:lnTo>
                          <a:pt x="0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0" name="Rectangle 9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40" y="1532"/>
                    <a:ext cx="14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1" name="Freeform 939"/>
                  <p:cNvSpPr>
                    <a:spLocks noChangeAspect="1"/>
                  </p:cNvSpPr>
                  <p:nvPr/>
                </p:nvSpPr>
                <p:spPr bwMode="auto">
                  <a:xfrm>
                    <a:off x="940" y="158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4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5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4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5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2" name="Freeform 940"/>
                  <p:cNvSpPr>
                    <a:spLocks noChangeAspect="1"/>
                  </p:cNvSpPr>
                  <p:nvPr/>
                </p:nvSpPr>
                <p:spPr bwMode="auto">
                  <a:xfrm>
                    <a:off x="832" y="1525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46" y="20"/>
                      </a:cxn>
                      <a:cxn ang="0">
                        <a:pos x="46" y="15"/>
                      </a:cxn>
                      <a:cxn ang="0">
                        <a:pos x="44" y="11"/>
                      </a:cxn>
                      <a:cxn ang="0">
                        <a:pos x="42" y="8"/>
                      </a:cxn>
                      <a:cxn ang="0">
                        <a:pos x="39" y="5"/>
                      </a:cxn>
                      <a:cxn ang="0">
                        <a:pos x="36" y="3"/>
                      </a:cxn>
                      <a:cxn ang="0">
                        <a:pos x="31" y="2"/>
                      </a:cxn>
                      <a:cxn ang="0">
                        <a:pos x="27" y="1"/>
                      </a:cxn>
                      <a:cxn ang="0">
                        <a:pos x="23" y="0"/>
                      </a:cxn>
                      <a:cxn ang="0">
                        <a:pos x="19" y="1"/>
                      </a:cxn>
                      <a:cxn ang="0">
                        <a:pos x="15" y="2"/>
                      </a:cxn>
                      <a:cxn ang="0">
                        <a:pos x="10" y="3"/>
                      </a:cxn>
                      <a:cxn ang="0">
                        <a:pos x="7" y="5"/>
                      </a:cxn>
                      <a:cxn ang="0">
                        <a:pos x="4" y="8"/>
                      </a:cxn>
                      <a:cxn ang="0">
                        <a:pos x="2" y="11"/>
                      </a:cxn>
                      <a:cxn ang="0">
                        <a:pos x="1" y="15"/>
                      </a:cxn>
                      <a:cxn ang="0">
                        <a:pos x="0" y="20"/>
                      </a:cxn>
                      <a:cxn ang="0">
                        <a:pos x="46" y="20"/>
                      </a:cxn>
                    </a:cxnLst>
                    <a:rect l="0" t="0" r="r" b="b"/>
                    <a:pathLst>
                      <a:path w="46" h="20">
                        <a:moveTo>
                          <a:pt x="46" y="20"/>
                        </a:moveTo>
                        <a:lnTo>
                          <a:pt x="46" y="15"/>
                        </a:lnTo>
                        <a:lnTo>
                          <a:pt x="44" y="11"/>
                        </a:lnTo>
                        <a:lnTo>
                          <a:pt x="42" y="8"/>
                        </a:lnTo>
                        <a:lnTo>
                          <a:pt x="39" y="5"/>
                        </a:lnTo>
                        <a:lnTo>
                          <a:pt x="36" y="3"/>
                        </a:lnTo>
                        <a:lnTo>
                          <a:pt x="31" y="2"/>
                        </a:lnTo>
                        <a:lnTo>
                          <a:pt x="27" y="1"/>
                        </a:lnTo>
                        <a:lnTo>
                          <a:pt x="23" y="0"/>
                        </a:lnTo>
                        <a:lnTo>
                          <a:pt x="19" y="1"/>
                        </a:lnTo>
                        <a:lnTo>
                          <a:pt x="15" y="2"/>
                        </a:lnTo>
                        <a:lnTo>
                          <a:pt x="10" y="3"/>
                        </a:lnTo>
                        <a:lnTo>
                          <a:pt x="7" y="5"/>
                        </a:lnTo>
                        <a:lnTo>
                          <a:pt x="4" y="8"/>
                        </a:lnTo>
                        <a:lnTo>
                          <a:pt x="2" y="11"/>
                        </a:lnTo>
                        <a:lnTo>
                          <a:pt x="1" y="15"/>
                        </a:lnTo>
                        <a:lnTo>
                          <a:pt x="0" y="20"/>
                        </a:lnTo>
                        <a:lnTo>
                          <a:pt x="46" y="2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3" name="Rectangle 9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32" y="1532"/>
                    <a:ext cx="0" cy="5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4" name="Freeform 942"/>
                  <p:cNvSpPr>
                    <a:spLocks noChangeAspect="1"/>
                  </p:cNvSpPr>
                  <p:nvPr/>
                </p:nvSpPr>
                <p:spPr bwMode="auto">
                  <a:xfrm>
                    <a:off x="832" y="1589"/>
                    <a:ext cx="0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5"/>
                      </a:cxn>
                      <a:cxn ang="0">
                        <a:pos x="2" y="9"/>
                      </a:cxn>
                      <a:cxn ang="0">
                        <a:pos x="4" y="12"/>
                      </a:cxn>
                      <a:cxn ang="0">
                        <a:pos x="7" y="16"/>
                      </a:cxn>
                      <a:cxn ang="0">
                        <a:pos x="10" y="18"/>
                      </a:cxn>
                      <a:cxn ang="0">
                        <a:pos x="15" y="19"/>
                      </a:cxn>
                      <a:cxn ang="0">
                        <a:pos x="19" y="20"/>
                      </a:cxn>
                      <a:cxn ang="0">
                        <a:pos x="23" y="20"/>
                      </a:cxn>
                      <a:cxn ang="0">
                        <a:pos x="27" y="20"/>
                      </a:cxn>
                      <a:cxn ang="0">
                        <a:pos x="31" y="19"/>
                      </a:cxn>
                      <a:cxn ang="0">
                        <a:pos x="36" y="18"/>
                      </a:cxn>
                      <a:cxn ang="0">
                        <a:pos x="39" y="16"/>
                      </a:cxn>
                      <a:cxn ang="0">
                        <a:pos x="42" y="12"/>
                      </a:cxn>
                      <a:cxn ang="0">
                        <a:pos x="44" y="9"/>
                      </a:cxn>
                      <a:cxn ang="0">
                        <a:pos x="46" y="5"/>
                      </a:cxn>
                      <a:cxn ang="0">
                        <a:pos x="4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20">
                        <a:moveTo>
                          <a:pt x="0" y="0"/>
                        </a:moveTo>
                        <a:lnTo>
                          <a:pt x="1" y="5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7" y="16"/>
                        </a:lnTo>
                        <a:lnTo>
                          <a:pt x="10" y="18"/>
                        </a:lnTo>
                        <a:lnTo>
                          <a:pt x="15" y="19"/>
                        </a:lnTo>
                        <a:lnTo>
                          <a:pt x="19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31" y="19"/>
                        </a:lnTo>
                        <a:lnTo>
                          <a:pt x="36" y="18"/>
                        </a:lnTo>
                        <a:lnTo>
                          <a:pt x="39" y="16"/>
                        </a:lnTo>
                        <a:lnTo>
                          <a:pt x="42" y="12"/>
                        </a:lnTo>
                        <a:lnTo>
                          <a:pt x="44" y="9"/>
                        </a:lnTo>
                        <a:lnTo>
                          <a:pt x="46" y="5"/>
                        </a:lnTo>
                        <a:lnTo>
                          <a:pt x="4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  <p:grpSp>
              <p:nvGrpSpPr>
                <p:cNvPr id="1042" name="Group 943"/>
                <p:cNvGrpSpPr>
                  <a:grpSpLocks noChangeAspect="1"/>
                </p:cNvGrpSpPr>
                <p:nvPr/>
              </p:nvGrpSpPr>
              <p:grpSpPr bwMode="auto">
                <a:xfrm>
                  <a:off x="288" y="2195"/>
                  <a:ext cx="4969" cy="265"/>
                  <a:chOff x="288" y="2195"/>
                  <a:chExt cx="4969" cy="265"/>
                </a:xfrm>
              </p:grpSpPr>
              <p:sp>
                <p:nvSpPr>
                  <p:cNvPr id="382896" name="Freeform 944"/>
                  <p:cNvSpPr>
                    <a:spLocks noChangeAspect="1"/>
                  </p:cNvSpPr>
                  <p:nvPr/>
                </p:nvSpPr>
                <p:spPr bwMode="auto">
                  <a:xfrm>
                    <a:off x="253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8" y="68"/>
                      </a:cxn>
                      <a:cxn ang="0">
                        <a:pos x="552" y="124"/>
                      </a:cxn>
                      <a:cxn ang="0">
                        <a:pos x="534" y="176"/>
                      </a:cxn>
                      <a:cxn ang="0">
                        <a:pos x="390" y="602"/>
                      </a:cxn>
                      <a:cxn ang="0">
                        <a:pos x="389" y="628"/>
                      </a:cxn>
                      <a:cxn ang="0">
                        <a:pos x="288" y="635"/>
                      </a:cxn>
                      <a:cxn ang="0">
                        <a:pos x="290" y="616"/>
                      </a:cxn>
                      <a:cxn ang="0">
                        <a:pos x="287" y="591"/>
                      </a:cxn>
                      <a:cxn ang="0">
                        <a:pos x="134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1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3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4" y="10"/>
                      </a:cxn>
                      <a:cxn ang="0">
                        <a:pos x="173" y="22"/>
                      </a:cxn>
                      <a:cxn ang="0">
                        <a:pos x="312" y="428"/>
                      </a:cxn>
                      <a:cxn ang="0">
                        <a:pos x="329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1" y="428"/>
                      </a:cxn>
                      <a:cxn ang="0">
                        <a:pos x="508" y="24"/>
                      </a:cxn>
                      <a:cxn ang="0">
                        <a:pos x="509" y="20"/>
                      </a:cxn>
                      <a:cxn ang="0">
                        <a:pos x="508" y="12"/>
                      </a:cxn>
                      <a:cxn ang="0">
                        <a:pos x="687" y="0"/>
                      </a:cxn>
                      <a:cxn ang="0">
                        <a:pos x="668" y="21"/>
                      </a:cxn>
                      <a:cxn ang="0">
                        <a:pos x="655" y="46"/>
                      </a:cxn>
                      <a:cxn ang="0">
                        <a:pos x="645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49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7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5" y="614"/>
                        </a:lnTo>
                        <a:lnTo>
                          <a:pt x="543" y="601"/>
                        </a:lnTo>
                        <a:lnTo>
                          <a:pt x="549" y="589"/>
                        </a:lnTo>
                        <a:lnTo>
                          <a:pt x="554" y="575"/>
                        </a:lnTo>
                        <a:lnTo>
                          <a:pt x="557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8" y="68"/>
                        </a:lnTo>
                        <a:lnTo>
                          <a:pt x="560" y="97"/>
                        </a:lnTo>
                        <a:lnTo>
                          <a:pt x="552" y="124"/>
                        </a:lnTo>
                        <a:lnTo>
                          <a:pt x="543" y="151"/>
                        </a:lnTo>
                        <a:lnTo>
                          <a:pt x="534" y="176"/>
                        </a:lnTo>
                        <a:lnTo>
                          <a:pt x="392" y="591"/>
                        </a:lnTo>
                        <a:lnTo>
                          <a:pt x="390" y="602"/>
                        </a:lnTo>
                        <a:lnTo>
                          <a:pt x="389" y="616"/>
                        </a:lnTo>
                        <a:lnTo>
                          <a:pt x="389" y="628"/>
                        </a:lnTo>
                        <a:lnTo>
                          <a:pt x="390" y="635"/>
                        </a:lnTo>
                        <a:lnTo>
                          <a:pt x="288" y="635"/>
                        </a:lnTo>
                        <a:lnTo>
                          <a:pt x="289" y="627"/>
                        </a:lnTo>
                        <a:lnTo>
                          <a:pt x="290" y="616"/>
                        </a:lnTo>
                        <a:lnTo>
                          <a:pt x="289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4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1" y="588"/>
                        </a:lnTo>
                        <a:lnTo>
                          <a:pt x="138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3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3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4" y="10"/>
                        </a:lnTo>
                        <a:lnTo>
                          <a:pt x="172" y="19"/>
                        </a:lnTo>
                        <a:lnTo>
                          <a:pt x="173" y="22"/>
                        </a:lnTo>
                        <a:lnTo>
                          <a:pt x="174" y="25"/>
                        </a:lnTo>
                        <a:lnTo>
                          <a:pt x="312" y="428"/>
                        </a:lnTo>
                        <a:lnTo>
                          <a:pt x="321" y="455"/>
                        </a:lnTo>
                        <a:lnTo>
                          <a:pt x="329" y="483"/>
                        </a:lnTo>
                        <a:lnTo>
                          <a:pt x="336" y="514"/>
                        </a:lnTo>
                        <a:lnTo>
                          <a:pt x="342" y="548"/>
                        </a:lnTo>
                        <a:lnTo>
                          <a:pt x="349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1" y="428"/>
                        </a:lnTo>
                        <a:lnTo>
                          <a:pt x="508" y="25"/>
                        </a:lnTo>
                        <a:lnTo>
                          <a:pt x="508" y="24"/>
                        </a:lnTo>
                        <a:lnTo>
                          <a:pt x="508" y="24"/>
                        </a:lnTo>
                        <a:lnTo>
                          <a:pt x="509" y="20"/>
                        </a:lnTo>
                        <a:lnTo>
                          <a:pt x="509" y="17"/>
                        </a:lnTo>
                        <a:lnTo>
                          <a:pt x="508" y="12"/>
                        </a:lnTo>
                        <a:lnTo>
                          <a:pt x="504" y="0"/>
                        </a:lnTo>
                        <a:lnTo>
                          <a:pt x="687" y="0"/>
                        </a:lnTo>
                        <a:lnTo>
                          <a:pt x="678" y="10"/>
                        </a:lnTo>
                        <a:lnTo>
                          <a:pt x="668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49" y="60"/>
                        </a:lnTo>
                        <a:lnTo>
                          <a:pt x="645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5" y="559"/>
                        </a:lnTo>
                        <a:lnTo>
                          <a:pt x="649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8" y="614"/>
                        </a:lnTo>
                        <a:lnTo>
                          <a:pt x="678" y="625"/>
                        </a:lnTo>
                        <a:lnTo>
                          <a:pt x="687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7" name="Freeform 94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97" y="2198"/>
                    <a:ext cx="157" cy="265"/>
                  </a:xfrm>
                  <a:custGeom>
                    <a:avLst/>
                    <a:gdLst/>
                    <a:ahLst/>
                    <a:cxnLst>
                      <a:cxn ang="0">
                        <a:pos x="42" y="301"/>
                      </a:cxn>
                      <a:cxn ang="0">
                        <a:pos x="27" y="259"/>
                      </a:cxn>
                      <a:cxn ang="0">
                        <a:pos x="0" y="225"/>
                      </a:cxn>
                      <a:cxn ang="0">
                        <a:pos x="156" y="247"/>
                      </a:cxn>
                      <a:cxn ang="0">
                        <a:pos x="137" y="286"/>
                      </a:cxn>
                      <a:cxn ang="0">
                        <a:pos x="129" y="334"/>
                      </a:cxn>
                      <a:cxn ang="0">
                        <a:pos x="131" y="680"/>
                      </a:cxn>
                      <a:cxn ang="0">
                        <a:pos x="140" y="726"/>
                      </a:cxn>
                      <a:cxn ang="0">
                        <a:pos x="154" y="759"/>
                      </a:cxn>
                      <a:cxn ang="0">
                        <a:pos x="184" y="784"/>
                      </a:cxn>
                      <a:cxn ang="0">
                        <a:pos x="227" y="797"/>
                      </a:cxn>
                      <a:cxn ang="0">
                        <a:pos x="282" y="799"/>
                      </a:cxn>
                      <a:cxn ang="0">
                        <a:pos x="330" y="789"/>
                      </a:cxn>
                      <a:cxn ang="0">
                        <a:pos x="364" y="768"/>
                      </a:cxn>
                      <a:cxn ang="0">
                        <a:pos x="383" y="738"/>
                      </a:cxn>
                      <a:cxn ang="0">
                        <a:pos x="393" y="697"/>
                      </a:cxn>
                      <a:cxn ang="0">
                        <a:pos x="396" y="641"/>
                      </a:cxn>
                      <a:cxn ang="0">
                        <a:pos x="394" y="301"/>
                      </a:cxn>
                      <a:cxn ang="0">
                        <a:pos x="379" y="260"/>
                      </a:cxn>
                      <a:cxn ang="0">
                        <a:pos x="350" y="225"/>
                      </a:cxn>
                      <a:cxn ang="0">
                        <a:pos x="499" y="246"/>
                      </a:cxn>
                      <a:cxn ang="0">
                        <a:pos x="481" y="285"/>
                      </a:cxn>
                      <a:cxn ang="0">
                        <a:pos x="476" y="334"/>
                      </a:cxn>
                      <a:cxn ang="0">
                        <a:pos x="474" y="690"/>
                      </a:cxn>
                      <a:cxn ang="0">
                        <a:pos x="463" y="756"/>
                      </a:cxn>
                      <a:cxn ang="0">
                        <a:pos x="444" y="800"/>
                      </a:cxn>
                      <a:cxn ang="0">
                        <a:pos x="421" y="825"/>
                      </a:cxn>
                      <a:cxn ang="0">
                        <a:pos x="393" y="845"/>
                      </a:cxn>
                      <a:cxn ang="0">
                        <a:pos x="359" y="860"/>
                      </a:cxn>
                      <a:cxn ang="0">
                        <a:pos x="320" y="869"/>
                      </a:cxn>
                      <a:cxn ang="0">
                        <a:pos x="276" y="874"/>
                      </a:cxn>
                      <a:cxn ang="0">
                        <a:pos x="227" y="873"/>
                      </a:cxn>
                      <a:cxn ang="0">
                        <a:pos x="185" y="867"/>
                      </a:cxn>
                      <a:cxn ang="0">
                        <a:pos x="147" y="856"/>
                      </a:cxn>
                      <a:cxn ang="0">
                        <a:pos x="117" y="839"/>
                      </a:cxn>
                      <a:cxn ang="0">
                        <a:pos x="90" y="818"/>
                      </a:cxn>
                      <a:cxn ang="0">
                        <a:pos x="69" y="787"/>
                      </a:cxn>
                      <a:cxn ang="0">
                        <a:pos x="52" y="737"/>
                      </a:cxn>
                      <a:cxn ang="0">
                        <a:pos x="45" y="663"/>
                      </a:cxn>
                      <a:cxn ang="0">
                        <a:pos x="298" y="161"/>
                      </a:cxn>
                      <a:cxn ang="0">
                        <a:pos x="385" y="19"/>
                      </a:cxn>
                      <a:cxn ang="0">
                        <a:pos x="402" y="4"/>
                      </a:cxn>
                      <a:cxn ang="0">
                        <a:pos x="420" y="0"/>
                      </a:cxn>
                      <a:cxn ang="0">
                        <a:pos x="439" y="4"/>
                      </a:cxn>
                      <a:cxn ang="0">
                        <a:pos x="449" y="19"/>
                      </a:cxn>
                      <a:cxn ang="0">
                        <a:pos x="451" y="38"/>
                      </a:cxn>
                      <a:cxn ang="0">
                        <a:pos x="444" y="52"/>
                      </a:cxn>
                      <a:cxn ang="0">
                        <a:pos x="323" y="161"/>
                      </a:cxn>
                      <a:cxn ang="0">
                        <a:pos x="247" y="38"/>
                      </a:cxn>
                      <a:cxn ang="0">
                        <a:pos x="262" y="14"/>
                      </a:cxn>
                      <a:cxn ang="0">
                        <a:pos x="278" y="2"/>
                      </a:cxn>
                      <a:cxn ang="0">
                        <a:pos x="297" y="1"/>
                      </a:cxn>
                      <a:cxn ang="0">
                        <a:pos x="313" y="8"/>
                      </a:cxn>
                      <a:cxn ang="0">
                        <a:pos x="321" y="26"/>
                      </a:cxn>
                      <a:cxn ang="0">
                        <a:pos x="320" y="41"/>
                      </a:cxn>
                      <a:cxn ang="0">
                        <a:pos x="308" y="62"/>
                      </a:cxn>
                      <a:cxn ang="0">
                        <a:pos x="187" y="161"/>
                      </a:cxn>
                    </a:cxnLst>
                    <a:rect l="0" t="0" r="r" b="b"/>
                    <a:pathLst>
                      <a:path w="519" h="874">
                        <a:moveTo>
                          <a:pt x="45" y="334"/>
                        </a:moveTo>
                        <a:lnTo>
                          <a:pt x="44" y="317"/>
                        </a:lnTo>
                        <a:lnTo>
                          <a:pt x="42" y="301"/>
                        </a:lnTo>
                        <a:lnTo>
                          <a:pt x="39" y="286"/>
                        </a:lnTo>
                        <a:lnTo>
                          <a:pt x="33" y="271"/>
                        </a:lnTo>
                        <a:lnTo>
                          <a:pt x="27" y="259"/>
                        </a:lnTo>
                        <a:lnTo>
                          <a:pt x="20" y="247"/>
                        </a:lnTo>
                        <a:lnTo>
                          <a:pt x="10" y="236"/>
                        </a:lnTo>
                        <a:lnTo>
                          <a:pt x="0" y="225"/>
                        </a:lnTo>
                        <a:lnTo>
                          <a:pt x="175" y="225"/>
                        </a:lnTo>
                        <a:lnTo>
                          <a:pt x="164" y="236"/>
                        </a:lnTo>
                        <a:lnTo>
                          <a:pt x="156" y="247"/>
                        </a:lnTo>
                        <a:lnTo>
                          <a:pt x="147" y="259"/>
                        </a:lnTo>
                        <a:lnTo>
                          <a:pt x="141" y="271"/>
                        </a:lnTo>
                        <a:lnTo>
                          <a:pt x="137" y="286"/>
                        </a:lnTo>
                        <a:lnTo>
                          <a:pt x="132" y="301"/>
                        </a:lnTo>
                        <a:lnTo>
                          <a:pt x="130" y="317"/>
                        </a:lnTo>
                        <a:lnTo>
                          <a:pt x="129" y="334"/>
                        </a:lnTo>
                        <a:lnTo>
                          <a:pt x="129" y="641"/>
                        </a:lnTo>
                        <a:lnTo>
                          <a:pt x="130" y="661"/>
                        </a:lnTo>
                        <a:lnTo>
                          <a:pt x="131" y="680"/>
                        </a:lnTo>
                        <a:lnTo>
                          <a:pt x="134" y="697"/>
                        </a:lnTo>
                        <a:lnTo>
                          <a:pt x="136" y="711"/>
                        </a:lnTo>
                        <a:lnTo>
                          <a:pt x="140" y="726"/>
                        </a:lnTo>
                        <a:lnTo>
                          <a:pt x="144" y="738"/>
                        </a:lnTo>
                        <a:lnTo>
                          <a:pt x="148" y="749"/>
                        </a:lnTo>
                        <a:lnTo>
                          <a:pt x="154" y="759"/>
                        </a:lnTo>
                        <a:lnTo>
                          <a:pt x="162" y="768"/>
                        </a:lnTo>
                        <a:lnTo>
                          <a:pt x="172" y="777"/>
                        </a:lnTo>
                        <a:lnTo>
                          <a:pt x="184" y="784"/>
                        </a:lnTo>
                        <a:lnTo>
                          <a:pt x="197" y="789"/>
                        </a:lnTo>
                        <a:lnTo>
                          <a:pt x="211" y="794"/>
                        </a:lnTo>
                        <a:lnTo>
                          <a:pt x="227" y="797"/>
                        </a:lnTo>
                        <a:lnTo>
                          <a:pt x="244" y="799"/>
                        </a:lnTo>
                        <a:lnTo>
                          <a:pt x="263" y="800"/>
                        </a:lnTo>
                        <a:lnTo>
                          <a:pt x="282" y="799"/>
                        </a:lnTo>
                        <a:lnTo>
                          <a:pt x="300" y="797"/>
                        </a:lnTo>
                        <a:lnTo>
                          <a:pt x="316" y="794"/>
                        </a:lnTo>
                        <a:lnTo>
                          <a:pt x="330" y="789"/>
                        </a:lnTo>
                        <a:lnTo>
                          <a:pt x="343" y="784"/>
                        </a:lnTo>
                        <a:lnTo>
                          <a:pt x="354" y="777"/>
                        </a:lnTo>
                        <a:lnTo>
                          <a:pt x="364" y="768"/>
                        </a:lnTo>
                        <a:lnTo>
                          <a:pt x="372" y="759"/>
                        </a:lnTo>
                        <a:lnTo>
                          <a:pt x="378" y="749"/>
                        </a:lnTo>
                        <a:lnTo>
                          <a:pt x="383" y="738"/>
                        </a:lnTo>
                        <a:lnTo>
                          <a:pt x="387" y="726"/>
                        </a:lnTo>
                        <a:lnTo>
                          <a:pt x="390" y="711"/>
                        </a:lnTo>
                        <a:lnTo>
                          <a:pt x="393" y="697"/>
                        </a:lnTo>
                        <a:lnTo>
                          <a:pt x="395" y="680"/>
                        </a:lnTo>
                        <a:lnTo>
                          <a:pt x="396" y="661"/>
                        </a:lnTo>
                        <a:lnTo>
                          <a:pt x="396" y="641"/>
                        </a:lnTo>
                        <a:lnTo>
                          <a:pt x="396" y="334"/>
                        </a:lnTo>
                        <a:lnTo>
                          <a:pt x="395" y="317"/>
                        </a:lnTo>
                        <a:lnTo>
                          <a:pt x="394" y="301"/>
                        </a:lnTo>
                        <a:lnTo>
                          <a:pt x="389" y="286"/>
                        </a:lnTo>
                        <a:lnTo>
                          <a:pt x="385" y="272"/>
                        </a:lnTo>
                        <a:lnTo>
                          <a:pt x="379" y="260"/>
                        </a:lnTo>
                        <a:lnTo>
                          <a:pt x="372" y="247"/>
                        </a:lnTo>
                        <a:lnTo>
                          <a:pt x="362" y="236"/>
                        </a:lnTo>
                        <a:lnTo>
                          <a:pt x="350" y="225"/>
                        </a:lnTo>
                        <a:lnTo>
                          <a:pt x="519" y="225"/>
                        </a:lnTo>
                        <a:lnTo>
                          <a:pt x="508" y="235"/>
                        </a:lnTo>
                        <a:lnTo>
                          <a:pt x="499" y="246"/>
                        </a:lnTo>
                        <a:lnTo>
                          <a:pt x="492" y="258"/>
                        </a:lnTo>
                        <a:lnTo>
                          <a:pt x="486" y="271"/>
                        </a:lnTo>
                        <a:lnTo>
                          <a:pt x="481" y="285"/>
                        </a:lnTo>
                        <a:lnTo>
                          <a:pt x="478" y="301"/>
                        </a:lnTo>
                        <a:lnTo>
                          <a:pt x="476" y="317"/>
                        </a:lnTo>
                        <a:lnTo>
                          <a:pt x="476" y="334"/>
                        </a:lnTo>
                        <a:lnTo>
                          <a:pt x="476" y="634"/>
                        </a:lnTo>
                        <a:lnTo>
                          <a:pt x="475" y="663"/>
                        </a:lnTo>
                        <a:lnTo>
                          <a:pt x="474" y="690"/>
                        </a:lnTo>
                        <a:lnTo>
                          <a:pt x="471" y="715"/>
                        </a:lnTo>
                        <a:lnTo>
                          <a:pt x="467" y="737"/>
                        </a:lnTo>
                        <a:lnTo>
                          <a:pt x="463" y="756"/>
                        </a:lnTo>
                        <a:lnTo>
                          <a:pt x="458" y="773"/>
                        </a:lnTo>
                        <a:lnTo>
                          <a:pt x="452" y="787"/>
                        </a:lnTo>
                        <a:lnTo>
                          <a:pt x="444" y="800"/>
                        </a:lnTo>
                        <a:lnTo>
                          <a:pt x="437" y="809"/>
                        </a:lnTo>
                        <a:lnTo>
                          <a:pt x="429" y="818"/>
                        </a:lnTo>
                        <a:lnTo>
                          <a:pt x="421" y="825"/>
                        </a:lnTo>
                        <a:lnTo>
                          <a:pt x="413" y="833"/>
                        </a:lnTo>
                        <a:lnTo>
                          <a:pt x="403" y="839"/>
                        </a:lnTo>
                        <a:lnTo>
                          <a:pt x="393" y="845"/>
                        </a:lnTo>
                        <a:lnTo>
                          <a:pt x="382" y="850"/>
                        </a:lnTo>
                        <a:lnTo>
                          <a:pt x="372" y="856"/>
                        </a:lnTo>
                        <a:lnTo>
                          <a:pt x="359" y="860"/>
                        </a:lnTo>
                        <a:lnTo>
                          <a:pt x="347" y="864"/>
                        </a:lnTo>
                        <a:lnTo>
                          <a:pt x="334" y="867"/>
                        </a:lnTo>
                        <a:lnTo>
                          <a:pt x="320" y="869"/>
                        </a:lnTo>
                        <a:lnTo>
                          <a:pt x="306" y="872"/>
                        </a:lnTo>
                        <a:lnTo>
                          <a:pt x="291" y="873"/>
                        </a:lnTo>
                        <a:lnTo>
                          <a:pt x="276" y="874"/>
                        </a:lnTo>
                        <a:lnTo>
                          <a:pt x="259" y="874"/>
                        </a:lnTo>
                        <a:lnTo>
                          <a:pt x="243" y="874"/>
                        </a:lnTo>
                        <a:lnTo>
                          <a:pt x="227" y="873"/>
                        </a:lnTo>
                        <a:lnTo>
                          <a:pt x="212" y="872"/>
                        </a:lnTo>
                        <a:lnTo>
                          <a:pt x="199" y="869"/>
                        </a:lnTo>
                        <a:lnTo>
                          <a:pt x="185" y="867"/>
                        </a:lnTo>
                        <a:lnTo>
                          <a:pt x="171" y="864"/>
                        </a:lnTo>
                        <a:lnTo>
                          <a:pt x="160" y="860"/>
                        </a:lnTo>
                        <a:lnTo>
                          <a:pt x="147" y="856"/>
                        </a:lnTo>
                        <a:lnTo>
                          <a:pt x="137" y="850"/>
                        </a:lnTo>
                        <a:lnTo>
                          <a:pt x="126" y="845"/>
                        </a:lnTo>
                        <a:lnTo>
                          <a:pt x="117" y="839"/>
                        </a:lnTo>
                        <a:lnTo>
                          <a:pt x="107" y="833"/>
                        </a:lnTo>
                        <a:lnTo>
                          <a:pt x="99" y="825"/>
                        </a:lnTo>
                        <a:lnTo>
                          <a:pt x="90" y="818"/>
                        </a:lnTo>
                        <a:lnTo>
                          <a:pt x="83" y="809"/>
                        </a:lnTo>
                        <a:lnTo>
                          <a:pt x="77" y="800"/>
                        </a:lnTo>
                        <a:lnTo>
                          <a:pt x="69" y="787"/>
                        </a:lnTo>
                        <a:lnTo>
                          <a:pt x="63" y="773"/>
                        </a:lnTo>
                        <a:lnTo>
                          <a:pt x="58" y="756"/>
                        </a:lnTo>
                        <a:lnTo>
                          <a:pt x="52" y="737"/>
                        </a:lnTo>
                        <a:lnTo>
                          <a:pt x="49" y="715"/>
                        </a:lnTo>
                        <a:lnTo>
                          <a:pt x="47" y="690"/>
                        </a:lnTo>
                        <a:lnTo>
                          <a:pt x="45" y="663"/>
                        </a:lnTo>
                        <a:lnTo>
                          <a:pt x="45" y="634"/>
                        </a:lnTo>
                        <a:lnTo>
                          <a:pt x="45" y="334"/>
                        </a:lnTo>
                        <a:close/>
                        <a:moveTo>
                          <a:pt x="298" y="161"/>
                        </a:moveTo>
                        <a:lnTo>
                          <a:pt x="375" y="32"/>
                        </a:lnTo>
                        <a:lnTo>
                          <a:pt x="380" y="25"/>
                        </a:lnTo>
                        <a:lnTo>
                          <a:pt x="385" y="19"/>
                        </a:lnTo>
                        <a:lnTo>
                          <a:pt x="392" y="12"/>
                        </a:lnTo>
                        <a:lnTo>
                          <a:pt x="397" y="8"/>
                        </a:lnTo>
                        <a:lnTo>
                          <a:pt x="402" y="4"/>
                        </a:lnTo>
                        <a:lnTo>
                          <a:pt x="408" y="2"/>
                        </a:lnTo>
                        <a:lnTo>
                          <a:pt x="414" y="1"/>
                        </a:lnTo>
                        <a:lnTo>
                          <a:pt x="420" y="0"/>
                        </a:lnTo>
                        <a:lnTo>
                          <a:pt x="427" y="1"/>
                        </a:lnTo>
                        <a:lnTo>
                          <a:pt x="434" y="2"/>
                        </a:lnTo>
                        <a:lnTo>
                          <a:pt x="439" y="4"/>
                        </a:lnTo>
                        <a:lnTo>
                          <a:pt x="443" y="8"/>
                        </a:lnTo>
                        <a:lnTo>
                          <a:pt x="446" y="12"/>
                        </a:lnTo>
                        <a:lnTo>
                          <a:pt x="449" y="19"/>
                        </a:lnTo>
                        <a:lnTo>
                          <a:pt x="451" y="25"/>
                        </a:lnTo>
                        <a:lnTo>
                          <a:pt x="452" y="32"/>
                        </a:lnTo>
                        <a:lnTo>
                          <a:pt x="451" y="38"/>
                        </a:lnTo>
                        <a:lnTo>
                          <a:pt x="449" y="42"/>
                        </a:lnTo>
                        <a:lnTo>
                          <a:pt x="447" y="47"/>
                        </a:lnTo>
                        <a:lnTo>
                          <a:pt x="444" y="52"/>
                        </a:lnTo>
                        <a:lnTo>
                          <a:pt x="435" y="64"/>
                        </a:lnTo>
                        <a:lnTo>
                          <a:pt x="423" y="76"/>
                        </a:lnTo>
                        <a:lnTo>
                          <a:pt x="323" y="161"/>
                        </a:lnTo>
                        <a:lnTo>
                          <a:pt x="298" y="161"/>
                        </a:lnTo>
                        <a:close/>
                        <a:moveTo>
                          <a:pt x="187" y="161"/>
                        </a:moveTo>
                        <a:lnTo>
                          <a:pt x="247" y="38"/>
                        </a:lnTo>
                        <a:lnTo>
                          <a:pt x="251" y="29"/>
                        </a:lnTo>
                        <a:lnTo>
                          <a:pt x="257" y="21"/>
                        </a:lnTo>
                        <a:lnTo>
                          <a:pt x="262" y="14"/>
                        </a:lnTo>
                        <a:lnTo>
                          <a:pt x="267" y="9"/>
                        </a:lnTo>
                        <a:lnTo>
                          <a:pt x="273" y="5"/>
                        </a:lnTo>
                        <a:lnTo>
                          <a:pt x="278" y="2"/>
                        </a:lnTo>
                        <a:lnTo>
                          <a:pt x="284" y="1"/>
                        </a:lnTo>
                        <a:lnTo>
                          <a:pt x="290" y="0"/>
                        </a:lnTo>
                        <a:lnTo>
                          <a:pt x="297" y="1"/>
                        </a:lnTo>
                        <a:lnTo>
                          <a:pt x="302" y="2"/>
                        </a:lnTo>
                        <a:lnTo>
                          <a:pt x="307" y="4"/>
                        </a:lnTo>
                        <a:lnTo>
                          <a:pt x="313" y="8"/>
                        </a:lnTo>
                        <a:lnTo>
                          <a:pt x="317" y="14"/>
                        </a:lnTo>
                        <a:lnTo>
                          <a:pt x="319" y="20"/>
                        </a:lnTo>
                        <a:lnTo>
                          <a:pt x="321" y="26"/>
                        </a:lnTo>
                        <a:lnTo>
                          <a:pt x="321" y="31"/>
                        </a:lnTo>
                        <a:lnTo>
                          <a:pt x="321" y="36"/>
                        </a:lnTo>
                        <a:lnTo>
                          <a:pt x="320" y="41"/>
                        </a:lnTo>
                        <a:lnTo>
                          <a:pt x="319" y="45"/>
                        </a:lnTo>
                        <a:lnTo>
                          <a:pt x="316" y="50"/>
                        </a:lnTo>
                        <a:lnTo>
                          <a:pt x="308" y="62"/>
                        </a:lnTo>
                        <a:lnTo>
                          <a:pt x="298" y="74"/>
                        </a:lnTo>
                        <a:lnTo>
                          <a:pt x="215" y="161"/>
                        </a:lnTo>
                        <a:lnTo>
                          <a:pt x="187" y="16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8" name="Freeform 946"/>
                  <p:cNvSpPr>
                    <a:spLocks noChangeAspect="1"/>
                  </p:cNvSpPr>
                  <p:nvPr/>
                </p:nvSpPr>
                <p:spPr bwMode="auto">
                  <a:xfrm>
                    <a:off x="108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00" y="22"/>
                      </a:cxn>
                      <a:cxn ang="0">
                        <a:pos x="416" y="20"/>
                      </a:cxn>
                      <a:cxn ang="0">
                        <a:pos x="432" y="14"/>
                      </a:cxn>
                      <a:cxn ang="0">
                        <a:pos x="448" y="5"/>
                      </a:cxn>
                      <a:cxn ang="0">
                        <a:pos x="455" y="209"/>
                      </a:cxn>
                      <a:cxn ang="0">
                        <a:pos x="437" y="177"/>
                      </a:cxn>
                      <a:cxn ang="0">
                        <a:pos x="416" y="149"/>
                      </a:cxn>
                      <a:cxn ang="0">
                        <a:pos x="392" y="127"/>
                      </a:cxn>
                      <a:cxn ang="0">
                        <a:pos x="364" y="110"/>
                      </a:cxn>
                      <a:cxn ang="0">
                        <a:pos x="336" y="101"/>
                      </a:cxn>
                      <a:cxn ang="0">
                        <a:pos x="304" y="94"/>
                      </a:cxn>
                      <a:cxn ang="0">
                        <a:pos x="268" y="89"/>
                      </a:cxn>
                      <a:cxn ang="0">
                        <a:pos x="227" y="88"/>
                      </a:cxn>
                      <a:cxn ang="0">
                        <a:pos x="187" y="90"/>
                      </a:cxn>
                      <a:cxn ang="0">
                        <a:pos x="172" y="94"/>
                      </a:cxn>
                      <a:cxn ang="0">
                        <a:pos x="159" y="99"/>
                      </a:cxn>
                      <a:cxn ang="0">
                        <a:pos x="147" y="108"/>
                      </a:cxn>
                      <a:cxn ang="0">
                        <a:pos x="138" y="121"/>
                      </a:cxn>
                      <a:cxn ang="0">
                        <a:pos x="132" y="137"/>
                      </a:cxn>
                      <a:cxn ang="0">
                        <a:pos x="131" y="156"/>
                      </a:cxn>
                      <a:cxn ang="0">
                        <a:pos x="245" y="290"/>
                      </a:cxn>
                      <a:cxn ang="0">
                        <a:pos x="281" y="286"/>
                      </a:cxn>
                      <a:cxn ang="0">
                        <a:pos x="313" y="276"/>
                      </a:cxn>
                      <a:cxn ang="0">
                        <a:pos x="328" y="268"/>
                      </a:cxn>
                      <a:cxn ang="0">
                        <a:pos x="340" y="258"/>
                      </a:cxn>
                      <a:cxn ang="0">
                        <a:pos x="364" y="234"/>
                      </a:cxn>
                      <a:cxn ang="0">
                        <a:pos x="353" y="400"/>
                      </a:cxn>
                      <a:cxn ang="0">
                        <a:pos x="328" y="380"/>
                      </a:cxn>
                      <a:cxn ang="0">
                        <a:pos x="297" y="365"/>
                      </a:cxn>
                      <a:cxn ang="0">
                        <a:pos x="264" y="359"/>
                      </a:cxn>
                      <a:cxn ang="0">
                        <a:pos x="131" y="358"/>
                      </a:cxn>
                      <a:cxn ang="0">
                        <a:pos x="131" y="533"/>
                      </a:cxn>
                      <a:cxn ang="0">
                        <a:pos x="135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76" y="586"/>
                      </a:cxn>
                      <a:cxn ang="0">
                        <a:pos x="213" y="592"/>
                      </a:cxn>
                      <a:cxn ang="0">
                        <a:pos x="259" y="593"/>
                      </a:cxn>
                      <a:cxn ang="0">
                        <a:pos x="300" y="590"/>
                      </a:cxn>
                      <a:cxn ang="0">
                        <a:pos x="336" y="583"/>
                      </a:cxn>
                      <a:cxn ang="0">
                        <a:pos x="366" y="575"/>
                      </a:cxn>
                      <a:cxn ang="0">
                        <a:pos x="394" y="561"/>
                      </a:cxn>
                      <a:cxn ang="0">
                        <a:pos x="420" y="541"/>
                      </a:cxn>
                      <a:cxn ang="0">
                        <a:pos x="444" y="515"/>
                      </a:cxn>
                      <a:cxn ang="0">
                        <a:pos x="465" y="482"/>
                      </a:cxn>
                      <a:cxn ang="0">
                        <a:pos x="474" y="679"/>
                      </a:cxn>
                      <a:cxn ang="0">
                        <a:pos x="459" y="670"/>
                      </a:cxn>
                      <a:cxn ang="0">
                        <a:pos x="443" y="663"/>
                      </a:cxn>
                      <a:cxn ang="0">
                        <a:pos x="426" y="660"/>
                      </a:cxn>
                      <a:cxn ang="0">
                        <a:pos x="407" y="658"/>
                      </a:cxn>
                      <a:cxn ang="0">
                        <a:pos x="11" y="648"/>
                      </a:cxn>
                      <a:cxn ang="0">
                        <a:pos x="28" y="624"/>
                      </a:cxn>
                      <a:cxn ang="0">
                        <a:pos x="39" y="598"/>
                      </a:cxn>
                      <a:cxn ang="0">
                        <a:pos x="45" y="566"/>
                      </a:cxn>
                      <a:cxn ang="0">
                        <a:pos x="46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20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4" h="679">
                        <a:moveTo>
                          <a:pt x="393" y="23"/>
                        </a:moveTo>
                        <a:lnTo>
                          <a:pt x="400" y="22"/>
                        </a:lnTo>
                        <a:lnTo>
                          <a:pt x="409" y="21"/>
                        </a:lnTo>
                        <a:lnTo>
                          <a:pt x="416" y="20"/>
                        </a:lnTo>
                        <a:lnTo>
                          <a:pt x="424" y="17"/>
                        </a:lnTo>
                        <a:lnTo>
                          <a:pt x="432" y="14"/>
                        </a:lnTo>
                        <a:lnTo>
                          <a:pt x="439" y="10"/>
                        </a:lnTo>
                        <a:lnTo>
                          <a:pt x="448" y="5"/>
                        </a:lnTo>
                        <a:lnTo>
                          <a:pt x="455" y="0"/>
                        </a:lnTo>
                        <a:lnTo>
                          <a:pt x="455" y="209"/>
                        </a:lnTo>
                        <a:lnTo>
                          <a:pt x="447" y="193"/>
                        </a:lnTo>
                        <a:lnTo>
                          <a:pt x="437" y="177"/>
                        </a:lnTo>
                        <a:lnTo>
                          <a:pt x="428" y="162"/>
                        </a:lnTo>
                        <a:lnTo>
                          <a:pt x="416" y="149"/>
                        </a:lnTo>
                        <a:lnTo>
                          <a:pt x="405" y="138"/>
                        </a:lnTo>
                        <a:lnTo>
                          <a:pt x="392" y="127"/>
                        </a:lnTo>
                        <a:lnTo>
                          <a:pt x="378" y="119"/>
                        </a:lnTo>
                        <a:lnTo>
                          <a:pt x="364" y="110"/>
                        </a:lnTo>
                        <a:lnTo>
                          <a:pt x="350" y="105"/>
                        </a:lnTo>
                        <a:lnTo>
                          <a:pt x="336" y="101"/>
                        </a:lnTo>
                        <a:lnTo>
                          <a:pt x="320" y="97"/>
                        </a:lnTo>
                        <a:lnTo>
                          <a:pt x="304" y="94"/>
                        </a:lnTo>
                        <a:lnTo>
                          <a:pt x="287" y="91"/>
                        </a:lnTo>
                        <a:lnTo>
                          <a:pt x="268" y="89"/>
                        </a:lnTo>
                        <a:lnTo>
                          <a:pt x="248" y="88"/>
                        </a:lnTo>
                        <a:lnTo>
                          <a:pt x="227" y="88"/>
                        </a:lnTo>
                        <a:lnTo>
                          <a:pt x="206" y="89"/>
                        </a:lnTo>
                        <a:lnTo>
                          <a:pt x="187" y="90"/>
                        </a:lnTo>
                        <a:lnTo>
                          <a:pt x="179" y="93"/>
                        </a:lnTo>
                        <a:lnTo>
                          <a:pt x="172" y="94"/>
                        </a:lnTo>
                        <a:lnTo>
                          <a:pt x="166" y="96"/>
                        </a:lnTo>
                        <a:lnTo>
                          <a:pt x="159" y="99"/>
                        </a:lnTo>
                        <a:lnTo>
                          <a:pt x="153" y="103"/>
                        </a:lnTo>
                        <a:lnTo>
                          <a:pt x="147" y="108"/>
                        </a:lnTo>
                        <a:lnTo>
                          <a:pt x="142" y="114"/>
                        </a:lnTo>
                        <a:lnTo>
                          <a:pt x="138" y="121"/>
                        </a:lnTo>
                        <a:lnTo>
                          <a:pt x="135" y="128"/>
                        </a:lnTo>
                        <a:lnTo>
                          <a:pt x="132" y="137"/>
                        </a:lnTo>
                        <a:lnTo>
                          <a:pt x="131" y="145"/>
                        </a:lnTo>
                        <a:lnTo>
                          <a:pt x="131" y="156"/>
                        </a:lnTo>
                        <a:lnTo>
                          <a:pt x="131" y="290"/>
                        </a:lnTo>
                        <a:lnTo>
                          <a:pt x="245" y="290"/>
                        </a:lnTo>
                        <a:lnTo>
                          <a:pt x="264" y="289"/>
                        </a:lnTo>
                        <a:lnTo>
                          <a:pt x="281" y="286"/>
                        </a:lnTo>
                        <a:lnTo>
                          <a:pt x="297" y="282"/>
                        </a:lnTo>
                        <a:lnTo>
                          <a:pt x="313" y="276"/>
                        </a:lnTo>
                        <a:lnTo>
                          <a:pt x="320" y="273"/>
                        </a:lnTo>
                        <a:lnTo>
                          <a:pt x="328" y="268"/>
                        </a:lnTo>
                        <a:lnTo>
                          <a:pt x="334" y="263"/>
                        </a:lnTo>
                        <a:lnTo>
                          <a:pt x="340" y="258"/>
                        </a:lnTo>
                        <a:lnTo>
                          <a:pt x="353" y="246"/>
                        </a:lnTo>
                        <a:lnTo>
                          <a:pt x="364" y="234"/>
                        </a:lnTo>
                        <a:lnTo>
                          <a:pt x="364" y="413"/>
                        </a:lnTo>
                        <a:lnTo>
                          <a:pt x="353" y="400"/>
                        </a:lnTo>
                        <a:lnTo>
                          <a:pt x="340" y="389"/>
                        </a:lnTo>
                        <a:lnTo>
                          <a:pt x="328" y="380"/>
                        </a:lnTo>
                        <a:lnTo>
                          <a:pt x="313" y="372"/>
                        </a:lnTo>
                        <a:lnTo>
                          <a:pt x="297" y="365"/>
                        </a:lnTo>
                        <a:lnTo>
                          <a:pt x="281" y="361"/>
                        </a:lnTo>
                        <a:lnTo>
                          <a:pt x="264" y="359"/>
                        </a:lnTo>
                        <a:lnTo>
                          <a:pt x="245" y="358"/>
                        </a:lnTo>
                        <a:lnTo>
                          <a:pt x="131" y="358"/>
                        </a:lnTo>
                        <a:lnTo>
                          <a:pt x="131" y="522"/>
                        </a:lnTo>
                        <a:lnTo>
                          <a:pt x="131" y="533"/>
                        </a:lnTo>
                        <a:lnTo>
                          <a:pt x="132" y="542"/>
                        </a:lnTo>
                        <a:lnTo>
                          <a:pt x="135" y="552"/>
                        </a:lnTo>
                        <a:lnTo>
                          <a:pt x="138" y="559"/>
                        </a:lnTo>
                        <a:lnTo>
                          <a:pt x="142" y="566"/>
                        </a:lnTo>
                        <a:lnTo>
                          <a:pt x="149" y="573"/>
                        </a:lnTo>
                        <a:lnTo>
                          <a:pt x="155" y="578"/>
                        </a:lnTo>
                        <a:lnTo>
                          <a:pt x="164" y="582"/>
                        </a:lnTo>
                        <a:lnTo>
                          <a:pt x="176" y="586"/>
                        </a:lnTo>
                        <a:lnTo>
                          <a:pt x="193" y="591"/>
                        </a:lnTo>
                        <a:lnTo>
                          <a:pt x="213" y="592"/>
                        </a:lnTo>
                        <a:lnTo>
                          <a:pt x="236" y="593"/>
                        </a:lnTo>
                        <a:lnTo>
                          <a:pt x="259" y="593"/>
                        </a:lnTo>
                        <a:lnTo>
                          <a:pt x="280" y="592"/>
                        </a:lnTo>
                        <a:lnTo>
                          <a:pt x="300" y="590"/>
                        </a:lnTo>
                        <a:lnTo>
                          <a:pt x="319" y="587"/>
                        </a:lnTo>
                        <a:lnTo>
                          <a:pt x="336" y="583"/>
                        </a:lnTo>
                        <a:lnTo>
                          <a:pt x="352" y="580"/>
                        </a:lnTo>
                        <a:lnTo>
                          <a:pt x="366" y="575"/>
                        </a:lnTo>
                        <a:lnTo>
                          <a:pt x="379" y="568"/>
                        </a:lnTo>
                        <a:lnTo>
                          <a:pt x="394" y="561"/>
                        </a:lnTo>
                        <a:lnTo>
                          <a:pt x="408" y="552"/>
                        </a:lnTo>
                        <a:lnTo>
                          <a:pt x="420" y="541"/>
                        </a:lnTo>
                        <a:lnTo>
                          <a:pt x="432" y="528"/>
                        </a:lnTo>
                        <a:lnTo>
                          <a:pt x="444" y="515"/>
                        </a:lnTo>
                        <a:lnTo>
                          <a:pt x="455" y="499"/>
                        </a:lnTo>
                        <a:lnTo>
                          <a:pt x="465" y="482"/>
                        </a:lnTo>
                        <a:lnTo>
                          <a:pt x="474" y="463"/>
                        </a:lnTo>
                        <a:lnTo>
                          <a:pt x="474" y="679"/>
                        </a:lnTo>
                        <a:lnTo>
                          <a:pt x="467" y="674"/>
                        </a:lnTo>
                        <a:lnTo>
                          <a:pt x="459" y="670"/>
                        </a:lnTo>
                        <a:lnTo>
                          <a:pt x="451" y="666"/>
                        </a:lnTo>
                        <a:lnTo>
                          <a:pt x="443" y="663"/>
                        </a:lnTo>
                        <a:lnTo>
                          <a:pt x="434" y="661"/>
                        </a:lnTo>
                        <a:lnTo>
                          <a:pt x="426" y="660"/>
                        </a:lnTo>
                        <a:lnTo>
                          <a:pt x="416" y="659"/>
                        </a:lnTo>
                        <a:lnTo>
                          <a:pt x="407" y="658"/>
                        </a:lnTo>
                        <a:lnTo>
                          <a:pt x="0" y="658"/>
                        </a:lnTo>
                        <a:lnTo>
                          <a:pt x="11" y="648"/>
                        </a:lnTo>
                        <a:lnTo>
                          <a:pt x="20" y="637"/>
                        </a:lnTo>
                        <a:lnTo>
                          <a:pt x="28" y="624"/>
                        </a:lnTo>
                        <a:lnTo>
                          <a:pt x="34" y="612"/>
                        </a:lnTo>
                        <a:lnTo>
                          <a:pt x="39" y="598"/>
                        </a:lnTo>
                        <a:lnTo>
                          <a:pt x="42" y="582"/>
                        </a:lnTo>
                        <a:lnTo>
                          <a:pt x="45" y="566"/>
                        </a:lnTo>
                        <a:lnTo>
                          <a:pt x="46" y="549"/>
                        </a:lnTo>
                        <a:lnTo>
                          <a:pt x="46" y="132"/>
                        </a:lnTo>
                        <a:lnTo>
                          <a:pt x="45" y="115"/>
                        </a:lnTo>
                        <a:lnTo>
                          <a:pt x="42" y="99"/>
                        </a:lnTo>
                        <a:lnTo>
                          <a:pt x="39" y="84"/>
                        </a:lnTo>
                        <a:lnTo>
                          <a:pt x="34" y="69"/>
                        </a:lnTo>
                        <a:lnTo>
                          <a:pt x="28" y="57"/>
                        </a:lnTo>
                        <a:lnTo>
                          <a:pt x="20" y="45"/>
                        </a:lnTo>
                        <a:lnTo>
                          <a:pt x="11" y="34"/>
                        </a:lnTo>
                        <a:lnTo>
                          <a:pt x="0" y="23"/>
                        </a:lnTo>
                        <a:lnTo>
                          <a:pt x="393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899" name="Freeform 947"/>
                  <p:cNvSpPr>
                    <a:spLocks noChangeAspect="1"/>
                  </p:cNvSpPr>
                  <p:nvPr/>
                </p:nvSpPr>
                <p:spPr bwMode="auto">
                  <a:xfrm>
                    <a:off x="1462" y="2262"/>
                    <a:ext cx="150" cy="200"/>
                  </a:xfrm>
                  <a:custGeom>
                    <a:avLst/>
                    <a:gdLst/>
                    <a:ahLst/>
                    <a:cxnLst>
                      <a:cxn ang="0">
                        <a:pos x="463" y="654"/>
                      </a:cxn>
                      <a:cxn ang="0">
                        <a:pos x="431" y="641"/>
                      </a:cxn>
                      <a:cxn ang="0">
                        <a:pos x="369" y="649"/>
                      </a:cxn>
                      <a:cxn ang="0">
                        <a:pos x="281" y="667"/>
                      </a:cxn>
                      <a:cxn ang="0">
                        <a:pos x="219" y="665"/>
                      </a:cxn>
                      <a:cxn ang="0">
                        <a:pos x="162" y="652"/>
                      </a:cxn>
                      <a:cxn ang="0">
                        <a:pos x="115" y="630"/>
                      </a:cxn>
                      <a:cxn ang="0">
                        <a:pos x="75" y="597"/>
                      </a:cxn>
                      <a:cxn ang="0">
                        <a:pos x="44" y="556"/>
                      </a:cxn>
                      <a:cxn ang="0">
                        <a:pos x="21" y="503"/>
                      </a:cxn>
                      <a:cxn ang="0">
                        <a:pos x="6" y="442"/>
                      </a:cxn>
                      <a:cxn ang="0">
                        <a:pos x="0" y="371"/>
                      </a:cxn>
                      <a:cxn ang="0">
                        <a:pos x="6" y="263"/>
                      </a:cxn>
                      <a:cxn ang="0">
                        <a:pos x="19" y="201"/>
                      </a:cxn>
                      <a:cxn ang="0">
                        <a:pos x="39" y="148"/>
                      </a:cxn>
                      <a:cxn ang="0">
                        <a:pos x="67" y="99"/>
                      </a:cxn>
                      <a:cxn ang="0">
                        <a:pos x="108" y="56"/>
                      </a:cxn>
                      <a:cxn ang="0">
                        <a:pos x="159" y="25"/>
                      </a:cxn>
                      <a:cxn ang="0">
                        <a:pos x="219" y="10"/>
                      </a:cxn>
                      <a:cxn ang="0">
                        <a:pos x="282" y="6"/>
                      </a:cxn>
                      <a:cxn ang="0">
                        <a:pos x="360" y="19"/>
                      </a:cxn>
                      <a:cxn ang="0">
                        <a:pos x="415" y="24"/>
                      </a:cxn>
                      <a:cxn ang="0">
                        <a:pos x="442" y="16"/>
                      </a:cxn>
                      <a:cxn ang="0">
                        <a:pos x="463" y="245"/>
                      </a:cxn>
                      <a:cxn ang="0">
                        <a:pos x="423" y="177"/>
                      </a:cxn>
                      <a:cxn ang="0">
                        <a:pos x="385" y="130"/>
                      </a:cxn>
                      <a:cxn ang="0">
                        <a:pos x="330" y="92"/>
                      </a:cxn>
                      <a:cxn ang="0">
                        <a:pos x="263" y="80"/>
                      </a:cxn>
                      <a:cxn ang="0">
                        <a:pos x="219" y="85"/>
                      </a:cxn>
                      <a:cxn ang="0">
                        <a:pos x="181" y="102"/>
                      </a:cxn>
                      <a:cxn ang="0">
                        <a:pos x="150" y="130"/>
                      </a:cxn>
                      <a:cxn ang="0">
                        <a:pos x="123" y="170"/>
                      </a:cxn>
                      <a:cxn ang="0">
                        <a:pos x="97" y="247"/>
                      </a:cxn>
                      <a:cxn ang="0">
                        <a:pos x="88" y="342"/>
                      </a:cxn>
                      <a:cxn ang="0">
                        <a:pos x="97" y="435"/>
                      </a:cxn>
                      <a:cxn ang="0">
                        <a:pos x="123" y="510"/>
                      </a:cxn>
                      <a:cxn ang="0">
                        <a:pos x="148" y="548"/>
                      </a:cxn>
                      <a:cxn ang="0">
                        <a:pos x="180" y="575"/>
                      </a:cxn>
                      <a:cxn ang="0">
                        <a:pos x="217" y="591"/>
                      </a:cxn>
                      <a:cxn ang="0">
                        <a:pos x="259" y="596"/>
                      </a:cxn>
                      <a:cxn ang="0">
                        <a:pos x="312" y="590"/>
                      </a:cxn>
                      <a:cxn ang="0">
                        <a:pos x="355" y="571"/>
                      </a:cxn>
                      <a:cxn ang="0">
                        <a:pos x="388" y="535"/>
                      </a:cxn>
                      <a:cxn ang="0">
                        <a:pos x="399" y="488"/>
                      </a:cxn>
                      <a:cxn ang="0">
                        <a:pos x="392" y="382"/>
                      </a:cxn>
                      <a:cxn ang="0">
                        <a:pos x="358" y="331"/>
                      </a:cxn>
                      <a:cxn ang="0">
                        <a:pos x="498" y="338"/>
                      </a:cxn>
                      <a:cxn ang="0">
                        <a:pos x="486" y="393"/>
                      </a:cxn>
                    </a:cxnLst>
                    <a:rect l="0" t="0" r="r" b="b"/>
                    <a:pathLst>
                      <a:path w="509" h="674">
                        <a:moveTo>
                          <a:pt x="484" y="674"/>
                        </a:moveTo>
                        <a:lnTo>
                          <a:pt x="477" y="667"/>
                        </a:lnTo>
                        <a:lnTo>
                          <a:pt x="471" y="660"/>
                        </a:lnTo>
                        <a:lnTo>
                          <a:pt x="463" y="654"/>
                        </a:lnTo>
                        <a:lnTo>
                          <a:pt x="456" y="650"/>
                        </a:lnTo>
                        <a:lnTo>
                          <a:pt x="448" y="647"/>
                        </a:lnTo>
                        <a:lnTo>
                          <a:pt x="439" y="643"/>
                        </a:lnTo>
                        <a:lnTo>
                          <a:pt x="431" y="641"/>
                        </a:lnTo>
                        <a:lnTo>
                          <a:pt x="422" y="641"/>
                        </a:lnTo>
                        <a:lnTo>
                          <a:pt x="408" y="642"/>
                        </a:lnTo>
                        <a:lnTo>
                          <a:pt x="390" y="645"/>
                        </a:lnTo>
                        <a:lnTo>
                          <a:pt x="369" y="649"/>
                        </a:lnTo>
                        <a:lnTo>
                          <a:pt x="344" y="655"/>
                        </a:lnTo>
                        <a:lnTo>
                          <a:pt x="320" y="660"/>
                        </a:lnTo>
                        <a:lnTo>
                          <a:pt x="299" y="663"/>
                        </a:lnTo>
                        <a:lnTo>
                          <a:pt x="281" y="667"/>
                        </a:lnTo>
                        <a:lnTo>
                          <a:pt x="266" y="667"/>
                        </a:lnTo>
                        <a:lnTo>
                          <a:pt x="250" y="667"/>
                        </a:lnTo>
                        <a:lnTo>
                          <a:pt x="234" y="666"/>
                        </a:lnTo>
                        <a:lnTo>
                          <a:pt x="219" y="665"/>
                        </a:lnTo>
                        <a:lnTo>
                          <a:pt x="203" y="662"/>
                        </a:lnTo>
                        <a:lnTo>
                          <a:pt x="190" y="659"/>
                        </a:lnTo>
                        <a:lnTo>
                          <a:pt x="176" y="656"/>
                        </a:lnTo>
                        <a:lnTo>
                          <a:pt x="162" y="652"/>
                        </a:lnTo>
                        <a:lnTo>
                          <a:pt x="150" y="648"/>
                        </a:lnTo>
                        <a:lnTo>
                          <a:pt x="137" y="642"/>
                        </a:lnTo>
                        <a:lnTo>
                          <a:pt x="125" y="636"/>
                        </a:lnTo>
                        <a:lnTo>
                          <a:pt x="115" y="630"/>
                        </a:lnTo>
                        <a:lnTo>
                          <a:pt x="104" y="622"/>
                        </a:lnTo>
                        <a:lnTo>
                          <a:pt x="94" y="615"/>
                        </a:lnTo>
                        <a:lnTo>
                          <a:pt x="84" y="607"/>
                        </a:lnTo>
                        <a:lnTo>
                          <a:pt x="75" y="597"/>
                        </a:lnTo>
                        <a:lnTo>
                          <a:pt x="66" y="588"/>
                        </a:lnTo>
                        <a:lnTo>
                          <a:pt x="58" y="578"/>
                        </a:lnTo>
                        <a:lnTo>
                          <a:pt x="51" y="567"/>
                        </a:lnTo>
                        <a:lnTo>
                          <a:pt x="44" y="556"/>
                        </a:lnTo>
                        <a:lnTo>
                          <a:pt x="38" y="543"/>
                        </a:lnTo>
                        <a:lnTo>
                          <a:pt x="32" y="531"/>
                        </a:lnTo>
                        <a:lnTo>
                          <a:pt x="26" y="518"/>
                        </a:lnTo>
                        <a:lnTo>
                          <a:pt x="21" y="503"/>
                        </a:lnTo>
                        <a:lnTo>
                          <a:pt x="17" y="490"/>
                        </a:lnTo>
                        <a:lnTo>
                          <a:pt x="13" y="474"/>
                        </a:lnTo>
                        <a:lnTo>
                          <a:pt x="9" y="458"/>
                        </a:lnTo>
                        <a:lnTo>
                          <a:pt x="6" y="442"/>
                        </a:lnTo>
                        <a:lnTo>
                          <a:pt x="4" y="426"/>
                        </a:lnTo>
                        <a:lnTo>
                          <a:pt x="2" y="408"/>
                        </a:lnTo>
                        <a:lnTo>
                          <a:pt x="1" y="390"/>
                        </a:lnTo>
                        <a:lnTo>
                          <a:pt x="0" y="371"/>
                        </a:lnTo>
                        <a:lnTo>
                          <a:pt x="0" y="351"/>
                        </a:lnTo>
                        <a:lnTo>
                          <a:pt x="1" y="314"/>
                        </a:lnTo>
                        <a:lnTo>
                          <a:pt x="4" y="280"/>
                        </a:lnTo>
                        <a:lnTo>
                          <a:pt x="6" y="263"/>
                        </a:lnTo>
                        <a:lnTo>
                          <a:pt x="8" y="247"/>
                        </a:lnTo>
                        <a:lnTo>
                          <a:pt x="12" y="232"/>
                        </a:lnTo>
                        <a:lnTo>
                          <a:pt x="15" y="216"/>
                        </a:lnTo>
                        <a:lnTo>
                          <a:pt x="19" y="201"/>
                        </a:lnTo>
                        <a:lnTo>
                          <a:pt x="23" y="188"/>
                        </a:lnTo>
                        <a:lnTo>
                          <a:pt x="27" y="174"/>
                        </a:lnTo>
                        <a:lnTo>
                          <a:pt x="33" y="160"/>
                        </a:lnTo>
                        <a:lnTo>
                          <a:pt x="39" y="148"/>
                        </a:lnTo>
                        <a:lnTo>
                          <a:pt x="45" y="136"/>
                        </a:lnTo>
                        <a:lnTo>
                          <a:pt x="52" y="123"/>
                        </a:lnTo>
                        <a:lnTo>
                          <a:pt x="59" y="113"/>
                        </a:lnTo>
                        <a:lnTo>
                          <a:pt x="67" y="99"/>
                        </a:lnTo>
                        <a:lnTo>
                          <a:pt x="77" y="88"/>
                        </a:lnTo>
                        <a:lnTo>
                          <a:pt x="87" y="76"/>
                        </a:lnTo>
                        <a:lnTo>
                          <a:pt x="98" y="65"/>
                        </a:lnTo>
                        <a:lnTo>
                          <a:pt x="108" y="56"/>
                        </a:lnTo>
                        <a:lnTo>
                          <a:pt x="120" y="46"/>
                        </a:lnTo>
                        <a:lnTo>
                          <a:pt x="133" y="39"/>
                        </a:lnTo>
                        <a:lnTo>
                          <a:pt x="145" y="32"/>
                        </a:lnTo>
                        <a:lnTo>
                          <a:pt x="159" y="25"/>
                        </a:lnTo>
                        <a:lnTo>
                          <a:pt x="173" y="20"/>
                        </a:lnTo>
                        <a:lnTo>
                          <a:pt x="187" y="16"/>
                        </a:lnTo>
                        <a:lnTo>
                          <a:pt x="203" y="12"/>
                        </a:lnTo>
                        <a:lnTo>
                          <a:pt x="219" y="10"/>
                        </a:lnTo>
                        <a:lnTo>
                          <a:pt x="235" y="8"/>
                        </a:lnTo>
                        <a:lnTo>
                          <a:pt x="252" y="5"/>
                        </a:lnTo>
                        <a:lnTo>
                          <a:pt x="270" y="5"/>
                        </a:lnTo>
                        <a:lnTo>
                          <a:pt x="282" y="6"/>
                        </a:lnTo>
                        <a:lnTo>
                          <a:pt x="298" y="8"/>
                        </a:lnTo>
                        <a:lnTo>
                          <a:pt x="317" y="11"/>
                        </a:lnTo>
                        <a:lnTo>
                          <a:pt x="339" y="14"/>
                        </a:lnTo>
                        <a:lnTo>
                          <a:pt x="360" y="19"/>
                        </a:lnTo>
                        <a:lnTo>
                          <a:pt x="379" y="22"/>
                        </a:lnTo>
                        <a:lnTo>
                          <a:pt x="395" y="23"/>
                        </a:lnTo>
                        <a:lnTo>
                          <a:pt x="408" y="24"/>
                        </a:lnTo>
                        <a:lnTo>
                          <a:pt x="415" y="24"/>
                        </a:lnTo>
                        <a:lnTo>
                          <a:pt x="421" y="23"/>
                        </a:lnTo>
                        <a:lnTo>
                          <a:pt x="428" y="21"/>
                        </a:lnTo>
                        <a:lnTo>
                          <a:pt x="435" y="19"/>
                        </a:lnTo>
                        <a:lnTo>
                          <a:pt x="442" y="16"/>
                        </a:lnTo>
                        <a:lnTo>
                          <a:pt x="449" y="12"/>
                        </a:lnTo>
                        <a:lnTo>
                          <a:pt x="456" y="6"/>
                        </a:lnTo>
                        <a:lnTo>
                          <a:pt x="463" y="0"/>
                        </a:lnTo>
                        <a:lnTo>
                          <a:pt x="463" y="245"/>
                        </a:lnTo>
                        <a:lnTo>
                          <a:pt x="453" y="227"/>
                        </a:lnTo>
                        <a:lnTo>
                          <a:pt x="442" y="209"/>
                        </a:lnTo>
                        <a:lnTo>
                          <a:pt x="433" y="192"/>
                        </a:lnTo>
                        <a:lnTo>
                          <a:pt x="423" y="177"/>
                        </a:lnTo>
                        <a:lnTo>
                          <a:pt x="414" y="163"/>
                        </a:lnTo>
                        <a:lnTo>
                          <a:pt x="404" y="151"/>
                        </a:lnTo>
                        <a:lnTo>
                          <a:pt x="395" y="139"/>
                        </a:lnTo>
                        <a:lnTo>
                          <a:pt x="385" y="130"/>
                        </a:lnTo>
                        <a:lnTo>
                          <a:pt x="373" y="118"/>
                        </a:lnTo>
                        <a:lnTo>
                          <a:pt x="358" y="108"/>
                        </a:lnTo>
                        <a:lnTo>
                          <a:pt x="344" y="99"/>
                        </a:lnTo>
                        <a:lnTo>
                          <a:pt x="330" y="92"/>
                        </a:lnTo>
                        <a:lnTo>
                          <a:pt x="314" y="86"/>
                        </a:lnTo>
                        <a:lnTo>
                          <a:pt x="298" y="82"/>
                        </a:lnTo>
                        <a:lnTo>
                          <a:pt x="280" y="80"/>
                        </a:lnTo>
                        <a:lnTo>
                          <a:pt x="263" y="80"/>
                        </a:lnTo>
                        <a:lnTo>
                          <a:pt x="252" y="80"/>
                        </a:lnTo>
                        <a:lnTo>
                          <a:pt x="240" y="81"/>
                        </a:lnTo>
                        <a:lnTo>
                          <a:pt x="230" y="83"/>
                        </a:lnTo>
                        <a:lnTo>
                          <a:pt x="219" y="85"/>
                        </a:lnTo>
                        <a:lnTo>
                          <a:pt x="210" y="89"/>
                        </a:lnTo>
                        <a:lnTo>
                          <a:pt x="199" y="92"/>
                        </a:lnTo>
                        <a:lnTo>
                          <a:pt x="191" y="97"/>
                        </a:lnTo>
                        <a:lnTo>
                          <a:pt x="181" y="102"/>
                        </a:lnTo>
                        <a:lnTo>
                          <a:pt x="173" y="108"/>
                        </a:lnTo>
                        <a:lnTo>
                          <a:pt x="164" y="115"/>
                        </a:lnTo>
                        <a:lnTo>
                          <a:pt x="157" y="122"/>
                        </a:lnTo>
                        <a:lnTo>
                          <a:pt x="150" y="130"/>
                        </a:lnTo>
                        <a:lnTo>
                          <a:pt x="142" y="139"/>
                        </a:lnTo>
                        <a:lnTo>
                          <a:pt x="135" y="149"/>
                        </a:lnTo>
                        <a:lnTo>
                          <a:pt x="128" y="159"/>
                        </a:lnTo>
                        <a:lnTo>
                          <a:pt x="123" y="170"/>
                        </a:lnTo>
                        <a:lnTo>
                          <a:pt x="115" y="188"/>
                        </a:lnTo>
                        <a:lnTo>
                          <a:pt x="108" y="205"/>
                        </a:lnTo>
                        <a:lnTo>
                          <a:pt x="102" y="225"/>
                        </a:lnTo>
                        <a:lnTo>
                          <a:pt x="97" y="247"/>
                        </a:lnTo>
                        <a:lnTo>
                          <a:pt x="94" y="269"/>
                        </a:lnTo>
                        <a:lnTo>
                          <a:pt x="91" y="293"/>
                        </a:lnTo>
                        <a:lnTo>
                          <a:pt x="88" y="317"/>
                        </a:lnTo>
                        <a:lnTo>
                          <a:pt x="88" y="342"/>
                        </a:lnTo>
                        <a:lnTo>
                          <a:pt x="88" y="367"/>
                        </a:lnTo>
                        <a:lnTo>
                          <a:pt x="91" y="391"/>
                        </a:lnTo>
                        <a:lnTo>
                          <a:pt x="94" y="413"/>
                        </a:lnTo>
                        <a:lnTo>
                          <a:pt x="97" y="435"/>
                        </a:lnTo>
                        <a:lnTo>
                          <a:pt x="102" y="455"/>
                        </a:lnTo>
                        <a:lnTo>
                          <a:pt x="108" y="474"/>
                        </a:lnTo>
                        <a:lnTo>
                          <a:pt x="115" y="493"/>
                        </a:lnTo>
                        <a:lnTo>
                          <a:pt x="123" y="510"/>
                        </a:lnTo>
                        <a:lnTo>
                          <a:pt x="128" y="520"/>
                        </a:lnTo>
                        <a:lnTo>
                          <a:pt x="135" y="531"/>
                        </a:lnTo>
                        <a:lnTo>
                          <a:pt x="142" y="539"/>
                        </a:lnTo>
                        <a:lnTo>
                          <a:pt x="148" y="548"/>
                        </a:lnTo>
                        <a:lnTo>
                          <a:pt x="156" y="556"/>
                        </a:lnTo>
                        <a:lnTo>
                          <a:pt x="164" y="563"/>
                        </a:lnTo>
                        <a:lnTo>
                          <a:pt x="172" y="570"/>
                        </a:lnTo>
                        <a:lnTo>
                          <a:pt x="180" y="575"/>
                        </a:lnTo>
                        <a:lnTo>
                          <a:pt x="189" y="580"/>
                        </a:lnTo>
                        <a:lnTo>
                          <a:pt x="198" y="585"/>
                        </a:lnTo>
                        <a:lnTo>
                          <a:pt x="207" y="588"/>
                        </a:lnTo>
                        <a:lnTo>
                          <a:pt x="217" y="591"/>
                        </a:lnTo>
                        <a:lnTo>
                          <a:pt x="227" y="593"/>
                        </a:lnTo>
                        <a:lnTo>
                          <a:pt x="237" y="595"/>
                        </a:lnTo>
                        <a:lnTo>
                          <a:pt x="249" y="596"/>
                        </a:lnTo>
                        <a:lnTo>
                          <a:pt x="259" y="596"/>
                        </a:lnTo>
                        <a:lnTo>
                          <a:pt x="274" y="596"/>
                        </a:lnTo>
                        <a:lnTo>
                          <a:pt x="286" y="595"/>
                        </a:lnTo>
                        <a:lnTo>
                          <a:pt x="299" y="593"/>
                        </a:lnTo>
                        <a:lnTo>
                          <a:pt x="312" y="590"/>
                        </a:lnTo>
                        <a:lnTo>
                          <a:pt x="323" y="587"/>
                        </a:lnTo>
                        <a:lnTo>
                          <a:pt x="334" y="581"/>
                        </a:lnTo>
                        <a:lnTo>
                          <a:pt x="344" y="576"/>
                        </a:lnTo>
                        <a:lnTo>
                          <a:pt x="355" y="571"/>
                        </a:lnTo>
                        <a:lnTo>
                          <a:pt x="364" y="562"/>
                        </a:lnTo>
                        <a:lnTo>
                          <a:pt x="374" y="554"/>
                        </a:lnTo>
                        <a:lnTo>
                          <a:pt x="381" y="546"/>
                        </a:lnTo>
                        <a:lnTo>
                          <a:pt x="388" y="535"/>
                        </a:lnTo>
                        <a:lnTo>
                          <a:pt x="393" y="524"/>
                        </a:lnTo>
                        <a:lnTo>
                          <a:pt x="396" y="513"/>
                        </a:lnTo>
                        <a:lnTo>
                          <a:pt x="398" y="500"/>
                        </a:lnTo>
                        <a:lnTo>
                          <a:pt x="399" y="488"/>
                        </a:lnTo>
                        <a:lnTo>
                          <a:pt x="399" y="429"/>
                        </a:lnTo>
                        <a:lnTo>
                          <a:pt x="398" y="412"/>
                        </a:lnTo>
                        <a:lnTo>
                          <a:pt x="396" y="397"/>
                        </a:lnTo>
                        <a:lnTo>
                          <a:pt x="392" y="382"/>
                        </a:lnTo>
                        <a:lnTo>
                          <a:pt x="387" y="368"/>
                        </a:lnTo>
                        <a:lnTo>
                          <a:pt x="379" y="355"/>
                        </a:lnTo>
                        <a:lnTo>
                          <a:pt x="370" y="342"/>
                        </a:lnTo>
                        <a:lnTo>
                          <a:pt x="358" y="331"/>
                        </a:lnTo>
                        <a:lnTo>
                          <a:pt x="345" y="320"/>
                        </a:lnTo>
                        <a:lnTo>
                          <a:pt x="509" y="320"/>
                        </a:lnTo>
                        <a:lnTo>
                          <a:pt x="502" y="329"/>
                        </a:lnTo>
                        <a:lnTo>
                          <a:pt x="498" y="338"/>
                        </a:lnTo>
                        <a:lnTo>
                          <a:pt x="494" y="350"/>
                        </a:lnTo>
                        <a:lnTo>
                          <a:pt x="491" y="362"/>
                        </a:lnTo>
                        <a:lnTo>
                          <a:pt x="488" y="377"/>
                        </a:lnTo>
                        <a:lnTo>
                          <a:pt x="486" y="393"/>
                        </a:lnTo>
                        <a:lnTo>
                          <a:pt x="484" y="410"/>
                        </a:lnTo>
                        <a:lnTo>
                          <a:pt x="484" y="429"/>
                        </a:lnTo>
                        <a:lnTo>
                          <a:pt x="484" y="67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0" name="Freeform 948"/>
                  <p:cNvSpPr>
                    <a:spLocks noChangeAspect="1"/>
                  </p:cNvSpPr>
                  <p:nvPr/>
                </p:nvSpPr>
                <p:spPr bwMode="auto">
                  <a:xfrm>
                    <a:off x="1833" y="2262"/>
                    <a:ext cx="164" cy="193"/>
                  </a:xfrm>
                  <a:custGeom>
                    <a:avLst/>
                    <a:gdLst/>
                    <a:ahLst/>
                    <a:cxnLst>
                      <a:cxn ang="0">
                        <a:pos x="398" y="98"/>
                      </a:cxn>
                      <a:cxn ang="0">
                        <a:pos x="405" y="81"/>
                      </a:cxn>
                      <a:cxn ang="0">
                        <a:pos x="412" y="65"/>
                      </a:cxn>
                      <a:cxn ang="0">
                        <a:pos x="416" y="53"/>
                      </a:cxn>
                      <a:cxn ang="0">
                        <a:pos x="417" y="41"/>
                      </a:cxn>
                      <a:cxn ang="0">
                        <a:pos x="416" y="37"/>
                      </a:cxn>
                      <a:cxn ang="0">
                        <a:pos x="415" y="32"/>
                      </a:cxn>
                      <a:cxn ang="0">
                        <a:pos x="414" y="26"/>
                      </a:cxn>
                      <a:cxn ang="0">
                        <a:pos x="411" y="21"/>
                      </a:cxn>
                      <a:cxn ang="0">
                        <a:pos x="403" y="11"/>
                      </a:cxn>
                      <a:cxn ang="0">
                        <a:pos x="395" y="0"/>
                      </a:cxn>
                      <a:cxn ang="0">
                        <a:pos x="558" y="0"/>
                      </a:cxn>
                      <a:cxn ang="0">
                        <a:pos x="540" y="20"/>
                      </a:cxn>
                      <a:cxn ang="0">
                        <a:pos x="522" y="41"/>
                      </a:cxn>
                      <a:cxn ang="0">
                        <a:pos x="514" y="53"/>
                      </a:cxn>
                      <a:cxn ang="0">
                        <a:pos x="506" y="63"/>
                      </a:cxn>
                      <a:cxn ang="0">
                        <a:pos x="499" y="76"/>
                      </a:cxn>
                      <a:cxn ang="0">
                        <a:pos x="493" y="87"/>
                      </a:cxn>
                      <a:cxn ang="0">
                        <a:pos x="322" y="411"/>
                      </a:cxn>
                      <a:cxn ang="0">
                        <a:pos x="322" y="526"/>
                      </a:cxn>
                      <a:cxn ang="0">
                        <a:pos x="322" y="543"/>
                      </a:cxn>
                      <a:cxn ang="0">
                        <a:pos x="324" y="559"/>
                      </a:cxn>
                      <a:cxn ang="0">
                        <a:pos x="327" y="575"/>
                      </a:cxn>
                      <a:cxn ang="0">
                        <a:pos x="333" y="589"/>
                      </a:cxn>
                      <a:cxn ang="0">
                        <a:pos x="338" y="601"/>
                      </a:cxn>
                      <a:cxn ang="0">
                        <a:pos x="345" y="614"/>
                      </a:cxn>
                      <a:cxn ang="0">
                        <a:pos x="355" y="625"/>
                      </a:cxn>
                      <a:cxn ang="0">
                        <a:pos x="365" y="635"/>
                      </a:cxn>
                      <a:cxn ang="0">
                        <a:pos x="190" y="635"/>
                      </a:cxn>
                      <a:cxn ang="0">
                        <a:pos x="201" y="625"/>
                      </a:cxn>
                      <a:cxn ang="0">
                        <a:pos x="210" y="614"/>
                      </a:cxn>
                      <a:cxn ang="0">
                        <a:pos x="218" y="601"/>
                      </a:cxn>
                      <a:cxn ang="0">
                        <a:pos x="224" y="589"/>
                      </a:cxn>
                      <a:cxn ang="0">
                        <a:pos x="229" y="575"/>
                      </a:cxn>
                      <a:cxn ang="0">
                        <a:pos x="233" y="559"/>
                      </a:cxn>
                      <a:cxn ang="0">
                        <a:pos x="235" y="543"/>
                      </a:cxn>
                      <a:cxn ang="0">
                        <a:pos x="236" y="526"/>
                      </a:cxn>
                      <a:cxn ang="0">
                        <a:pos x="236" y="414"/>
                      </a:cxn>
                      <a:cxn ang="0">
                        <a:pos x="64" y="87"/>
                      </a:cxn>
                      <a:cxn ang="0">
                        <a:pos x="49" y="63"/>
                      </a:cxn>
                      <a:cxn ang="0">
                        <a:pos x="35" y="41"/>
                      </a:cxn>
                      <a:cxn ang="0">
                        <a:pos x="18" y="20"/>
                      </a:cxn>
                      <a:cxn ang="0">
                        <a:pos x="0" y="0"/>
                      </a:cxn>
                      <a:cxn ang="0">
                        <a:pos x="174" y="0"/>
                      </a:cxn>
                      <a:cxn ang="0">
                        <a:pos x="165" y="10"/>
                      </a:cxn>
                      <a:cxn ang="0">
                        <a:pos x="159" y="20"/>
                      </a:cxn>
                      <a:cxn ang="0">
                        <a:pos x="157" y="25"/>
                      </a:cxn>
                      <a:cxn ang="0">
                        <a:pos x="156" y="31"/>
                      </a:cxn>
                      <a:cxn ang="0">
                        <a:pos x="155" y="36"/>
                      </a:cxn>
                      <a:cxn ang="0">
                        <a:pos x="154" y="41"/>
                      </a:cxn>
                      <a:cxn ang="0">
                        <a:pos x="155" y="54"/>
                      </a:cxn>
                      <a:cxn ang="0">
                        <a:pos x="158" y="67"/>
                      </a:cxn>
                      <a:cxn ang="0">
                        <a:pos x="163" y="82"/>
                      </a:cxn>
                      <a:cxn ang="0">
                        <a:pos x="172" y="98"/>
                      </a:cxn>
                      <a:cxn ang="0">
                        <a:pos x="284" y="324"/>
                      </a:cxn>
                      <a:cxn ang="0">
                        <a:pos x="398" y="98"/>
                      </a:cxn>
                    </a:cxnLst>
                    <a:rect l="0" t="0" r="r" b="b"/>
                    <a:pathLst>
                      <a:path w="558" h="635">
                        <a:moveTo>
                          <a:pt x="398" y="98"/>
                        </a:moveTo>
                        <a:lnTo>
                          <a:pt x="405" y="81"/>
                        </a:lnTo>
                        <a:lnTo>
                          <a:pt x="412" y="65"/>
                        </a:lnTo>
                        <a:lnTo>
                          <a:pt x="416" y="53"/>
                        </a:lnTo>
                        <a:lnTo>
                          <a:pt x="417" y="41"/>
                        </a:lnTo>
                        <a:lnTo>
                          <a:pt x="416" y="37"/>
                        </a:lnTo>
                        <a:lnTo>
                          <a:pt x="415" y="32"/>
                        </a:lnTo>
                        <a:lnTo>
                          <a:pt x="414" y="26"/>
                        </a:lnTo>
                        <a:lnTo>
                          <a:pt x="411" y="21"/>
                        </a:lnTo>
                        <a:lnTo>
                          <a:pt x="403" y="11"/>
                        </a:lnTo>
                        <a:lnTo>
                          <a:pt x="395" y="0"/>
                        </a:lnTo>
                        <a:lnTo>
                          <a:pt x="558" y="0"/>
                        </a:lnTo>
                        <a:lnTo>
                          <a:pt x="540" y="20"/>
                        </a:lnTo>
                        <a:lnTo>
                          <a:pt x="522" y="41"/>
                        </a:lnTo>
                        <a:lnTo>
                          <a:pt x="514" y="53"/>
                        </a:lnTo>
                        <a:lnTo>
                          <a:pt x="506" y="63"/>
                        </a:lnTo>
                        <a:lnTo>
                          <a:pt x="499" y="76"/>
                        </a:lnTo>
                        <a:lnTo>
                          <a:pt x="493" y="87"/>
                        </a:lnTo>
                        <a:lnTo>
                          <a:pt x="322" y="411"/>
                        </a:lnTo>
                        <a:lnTo>
                          <a:pt x="322" y="526"/>
                        </a:lnTo>
                        <a:lnTo>
                          <a:pt x="322" y="543"/>
                        </a:lnTo>
                        <a:lnTo>
                          <a:pt x="324" y="559"/>
                        </a:lnTo>
                        <a:lnTo>
                          <a:pt x="327" y="575"/>
                        </a:lnTo>
                        <a:lnTo>
                          <a:pt x="333" y="589"/>
                        </a:lnTo>
                        <a:lnTo>
                          <a:pt x="338" y="601"/>
                        </a:lnTo>
                        <a:lnTo>
                          <a:pt x="345" y="614"/>
                        </a:lnTo>
                        <a:lnTo>
                          <a:pt x="355" y="625"/>
                        </a:lnTo>
                        <a:lnTo>
                          <a:pt x="365" y="635"/>
                        </a:lnTo>
                        <a:lnTo>
                          <a:pt x="190" y="635"/>
                        </a:lnTo>
                        <a:lnTo>
                          <a:pt x="201" y="625"/>
                        </a:lnTo>
                        <a:lnTo>
                          <a:pt x="210" y="614"/>
                        </a:lnTo>
                        <a:lnTo>
                          <a:pt x="218" y="601"/>
                        </a:lnTo>
                        <a:lnTo>
                          <a:pt x="224" y="589"/>
                        </a:lnTo>
                        <a:lnTo>
                          <a:pt x="229" y="575"/>
                        </a:lnTo>
                        <a:lnTo>
                          <a:pt x="233" y="559"/>
                        </a:lnTo>
                        <a:lnTo>
                          <a:pt x="235" y="543"/>
                        </a:lnTo>
                        <a:lnTo>
                          <a:pt x="236" y="526"/>
                        </a:lnTo>
                        <a:lnTo>
                          <a:pt x="236" y="414"/>
                        </a:lnTo>
                        <a:lnTo>
                          <a:pt x="64" y="87"/>
                        </a:lnTo>
                        <a:lnTo>
                          <a:pt x="49" y="63"/>
                        </a:lnTo>
                        <a:lnTo>
                          <a:pt x="35" y="41"/>
                        </a:lnTo>
                        <a:lnTo>
                          <a:pt x="18" y="20"/>
                        </a:lnTo>
                        <a:lnTo>
                          <a:pt x="0" y="0"/>
                        </a:lnTo>
                        <a:lnTo>
                          <a:pt x="174" y="0"/>
                        </a:lnTo>
                        <a:lnTo>
                          <a:pt x="165" y="10"/>
                        </a:lnTo>
                        <a:lnTo>
                          <a:pt x="159" y="20"/>
                        </a:lnTo>
                        <a:lnTo>
                          <a:pt x="157" y="25"/>
                        </a:lnTo>
                        <a:lnTo>
                          <a:pt x="156" y="31"/>
                        </a:lnTo>
                        <a:lnTo>
                          <a:pt x="155" y="36"/>
                        </a:lnTo>
                        <a:lnTo>
                          <a:pt x="154" y="41"/>
                        </a:lnTo>
                        <a:lnTo>
                          <a:pt x="155" y="54"/>
                        </a:lnTo>
                        <a:lnTo>
                          <a:pt x="158" y="67"/>
                        </a:lnTo>
                        <a:lnTo>
                          <a:pt x="163" y="82"/>
                        </a:lnTo>
                        <a:lnTo>
                          <a:pt x="172" y="98"/>
                        </a:lnTo>
                        <a:lnTo>
                          <a:pt x="284" y="324"/>
                        </a:lnTo>
                        <a:lnTo>
                          <a:pt x="398" y="9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1" name="Freeform 949"/>
                  <p:cNvSpPr>
                    <a:spLocks noChangeAspect="1"/>
                  </p:cNvSpPr>
                  <p:nvPr/>
                </p:nvSpPr>
                <p:spPr bwMode="auto">
                  <a:xfrm>
                    <a:off x="2212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3" y="20"/>
                      </a:cxn>
                      <a:cxn ang="0">
                        <a:pos x="429" y="14"/>
                      </a:cxn>
                      <a:cxn ang="0">
                        <a:pos x="445" y="5"/>
                      </a:cxn>
                      <a:cxn ang="0">
                        <a:pos x="452" y="209"/>
                      </a:cxn>
                      <a:cxn ang="0">
                        <a:pos x="436" y="177"/>
                      </a:cxn>
                      <a:cxn ang="0">
                        <a:pos x="416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3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5" y="121"/>
                      </a:cxn>
                      <a:cxn ang="0">
                        <a:pos x="129" y="137"/>
                      </a:cxn>
                      <a:cxn ang="0">
                        <a:pos x="128" y="156"/>
                      </a:cxn>
                      <a:cxn ang="0">
                        <a:pos x="242" y="290"/>
                      </a:cxn>
                      <a:cxn ang="0">
                        <a:pos x="279" y="286"/>
                      </a:cxn>
                      <a:cxn ang="0">
                        <a:pos x="310" y="276"/>
                      </a:cxn>
                      <a:cxn ang="0">
                        <a:pos x="325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5" y="380"/>
                      </a:cxn>
                      <a:cxn ang="0">
                        <a:pos x="294" y="365"/>
                      </a:cxn>
                      <a:cxn ang="0">
                        <a:pos x="261" y="359"/>
                      </a:cxn>
                      <a:cxn ang="0">
                        <a:pos x="128" y="358"/>
                      </a:cxn>
                      <a:cxn ang="0">
                        <a:pos x="128" y="533"/>
                      </a:cxn>
                      <a:cxn ang="0">
                        <a:pos x="132" y="552"/>
                      </a:cxn>
                      <a:cxn ang="0">
                        <a:pos x="141" y="566"/>
                      </a:cxn>
                      <a:cxn ang="0">
                        <a:pos x="153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4" y="583"/>
                      </a:cxn>
                      <a:cxn ang="0">
                        <a:pos x="364" y="575"/>
                      </a:cxn>
                      <a:cxn ang="0">
                        <a:pos x="391" y="561"/>
                      </a:cxn>
                      <a:cxn ang="0">
                        <a:pos x="418" y="541"/>
                      </a:cxn>
                      <a:cxn ang="0">
                        <a:pos x="441" y="515"/>
                      </a:cxn>
                      <a:cxn ang="0">
                        <a:pos x="462" y="482"/>
                      </a:cxn>
                      <a:cxn ang="0">
                        <a:pos x="471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4" y="658"/>
                      </a:cxn>
                      <a:cxn ang="0">
                        <a:pos x="10" y="648"/>
                      </a:cxn>
                      <a:cxn ang="0">
                        <a:pos x="26" y="624"/>
                      </a:cxn>
                      <a:cxn ang="0">
                        <a:pos x="37" y="598"/>
                      </a:cxn>
                      <a:cxn ang="0">
                        <a:pos x="43" y="566"/>
                      </a:cxn>
                      <a:cxn ang="0">
                        <a:pos x="43" y="132"/>
                      </a:cxn>
                      <a:cxn ang="0">
                        <a:pos x="41" y="99"/>
                      </a:cxn>
                      <a:cxn ang="0">
                        <a:pos x="32" y="69"/>
                      </a:cxn>
                      <a:cxn ang="0">
                        <a:pos x="18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1" h="679">
                        <a:moveTo>
                          <a:pt x="390" y="23"/>
                        </a:moveTo>
                        <a:lnTo>
                          <a:pt x="398" y="22"/>
                        </a:lnTo>
                        <a:lnTo>
                          <a:pt x="406" y="21"/>
                        </a:lnTo>
                        <a:lnTo>
                          <a:pt x="413" y="20"/>
                        </a:lnTo>
                        <a:lnTo>
                          <a:pt x="422" y="17"/>
                        </a:lnTo>
                        <a:lnTo>
                          <a:pt x="429" y="14"/>
                        </a:lnTo>
                        <a:lnTo>
                          <a:pt x="437" y="10"/>
                        </a:lnTo>
                        <a:lnTo>
                          <a:pt x="445" y="5"/>
                        </a:lnTo>
                        <a:lnTo>
                          <a:pt x="452" y="0"/>
                        </a:lnTo>
                        <a:lnTo>
                          <a:pt x="452" y="209"/>
                        </a:lnTo>
                        <a:lnTo>
                          <a:pt x="445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6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8" y="105"/>
                        </a:lnTo>
                        <a:lnTo>
                          <a:pt x="333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4" y="91"/>
                        </a:lnTo>
                        <a:lnTo>
                          <a:pt x="266" y="89"/>
                        </a:lnTo>
                        <a:lnTo>
                          <a:pt x="246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1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5" y="121"/>
                        </a:lnTo>
                        <a:lnTo>
                          <a:pt x="132" y="128"/>
                        </a:lnTo>
                        <a:lnTo>
                          <a:pt x="129" y="137"/>
                        </a:lnTo>
                        <a:lnTo>
                          <a:pt x="128" y="145"/>
                        </a:lnTo>
                        <a:lnTo>
                          <a:pt x="128" y="156"/>
                        </a:lnTo>
                        <a:lnTo>
                          <a:pt x="128" y="290"/>
                        </a:lnTo>
                        <a:lnTo>
                          <a:pt x="242" y="290"/>
                        </a:lnTo>
                        <a:lnTo>
                          <a:pt x="261" y="289"/>
                        </a:lnTo>
                        <a:lnTo>
                          <a:pt x="279" y="286"/>
                        </a:lnTo>
                        <a:lnTo>
                          <a:pt x="294" y="282"/>
                        </a:lnTo>
                        <a:lnTo>
                          <a:pt x="310" y="276"/>
                        </a:lnTo>
                        <a:lnTo>
                          <a:pt x="318" y="273"/>
                        </a:lnTo>
                        <a:lnTo>
                          <a:pt x="325" y="268"/>
                        </a:lnTo>
                        <a:lnTo>
                          <a:pt x="331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5" y="380"/>
                        </a:lnTo>
                        <a:lnTo>
                          <a:pt x="310" y="372"/>
                        </a:lnTo>
                        <a:lnTo>
                          <a:pt x="294" y="365"/>
                        </a:lnTo>
                        <a:lnTo>
                          <a:pt x="279" y="361"/>
                        </a:lnTo>
                        <a:lnTo>
                          <a:pt x="261" y="359"/>
                        </a:lnTo>
                        <a:lnTo>
                          <a:pt x="242" y="358"/>
                        </a:lnTo>
                        <a:lnTo>
                          <a:pt x="128" y="358"/>
                        </a:lnTo>
                        <a:lnTo>
                          <a:pt x="128" y="522"/>
                        </a:lnTo>
                        <a:lnTo>
                          <a:pt x="128" y="533"/>
                        </a:lnTo>
                        <a:lnTo>
                          <a:pt x="130" y="542"/>
                        </a:lnTo>
                        <a:lnTo>
                          <a:pt x="132" y="552"/>
                        </a:lnTo>
                        <a:lnTo>
                          <a:pt x="136" y="559"/>
                        </a:lnTo>
                        <a:lnTo>
                          <a:pt x="141" y="566"/>
                        </a:lnTo>
                        <a:lnTo>
                          <a:pt x="147" y="573"/>
                        </a:lnTo>
                        <a:lnTo>
                          <a:pt x="153" y="578"/>
                        </a:lnTo>
                        <a:lnTo>
                          <a:pt x="161" y="582"/>
                        </a:lnTo>
                        <a:lnTo>
                          <a:pt x="167" y="584"/>
                        </a:lnTo>
                        <a:lnTo>
                          <a:pt x="173" y="586"/>
                        </a:lnTo>
                        <a:lnTo>
                          <a:pt x="182" y="588"/>
                        </a:lnTo>
                        <a:lnTo>
                          <a:pt x="190" y="591"/>
                        </a:lnTo>
                        <a:lnTo>
                          <a:pt x="211" y="592"/>
                        </a:lnTo>
                        <a:lnTo>
                          <a:pt x="234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4" y="583"/>
                        </a:lnTo>
                        <a:lnTo>
                          <a:pt x="350" y="580"/>
                        </a:lnTo>
                        <a:lnTo>
                          <a:pt x="364" y="575"/>
                        </a:lnTo>
                        <a:lnTo>
                          <a:pt x="377" y="568"/>
                        </a:lnTo>
                        <a:lnTo>
                          <a:pt x="391" y="561"/>
                        </a:lnTo>
                        <a:lnTo>
                          <a:pt x="405" y="552"/>
                        </a:lnTo>
                        <a:lnTo>
                          <a:pt x="418" y="541"/>
                        </a:lnTo>
                        <a:lnTo>
                          <a:pt x="430" y="528"/>
                        </a:lnTo>
                        <a:lnTo>
                          <a:pt x="441" y="515"/>
                        </a:lnTo>
                        <a:lnTo>
                          <a:pt x="452" y="499"/>
                        </a:lnTo>
                        <a:lnTo>
                          <a:pt x="462" y="482"/>
                        </a:lnTo>
                        <a:lnTo>
                          <a:pt x="471" y="463"/>
                        </a:lnTo>
                        <a:lnTo>
                          <a:pt x="471" y="679"/>
                        </a:lnTo>
                        <a:lnTo>
                          <a:pt x="464" y="674"/>
                        </a:lnTo>
                        <a:lnTo>
                          <a:pt x="457" y="670"/>
                        </a:lnTo>
                        <a:lnTo>
                          <a:pt x="448" y="666"/>
                        </a:lnTo>
                        <a:lnTo>
                          <a:pt x="441" y="663"/>
                        </a:lnTo>
                        <a:lnTo>
                          <a:pt x="431" y="661"/>
                        </a:lnTo>
                        <a:lnTo>
                          <a:pt x="423" y="660"/>
                        </a:lnTo>
                        <a:lnTo>
                          <a:pt x="413" y="659"/>
                        </a:lnTo>
                        <a:lnTo>
                          <a:pt x="404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8" y="637"/>
                        </a:lnTo>
                        <a:lnTo>
                          <a:pt x="26" y="624"/>
                        </a:lnTo>
                        <a:lnTo>
                          <a:pt x="32" y="612"/>
                        </a:lnTo>
                        <a:lnTo>
                          <a:pt x="37" y="598"/>
                        </a:lnTo>
                        <a:lnTo>
                          <a:pt x="41" y="582"/>
                        </a:lnTo>
                        <a:lnTo>
                          <a:pt x="43" y="566"/>
                        </a:lnTo>
                        <a:lnTo>
                          <a:pt x="43" y="549"/>
                        </a:lnTo>
                        <a:lnTo>
                          <a:pt x="43" y="132"/>
                        </a:lnTo>
                        <a:lnTo>
                          <a:pt x="43" y="115"/>
                        </a:lnTo>
                        <a:lnTo>
                          <a:pt x="41" y="99"/>
                        </a:lnTo>
                        <a:lnTo>
                          <a:pt x="37" y="84"/>
                        </a:lnTo>
                        <a:lnTo>
                          <a:pt x="32" y="69"/>
                        </a:lnTo>
                        <a:lnTo>
                          <a:pt x="26" y="57"/>
                        </a:lnTo>
                        <a:lnTo>
                          <a:pt x="18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0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2" name="Freeform 950"/>
                  <p:cNvSpPr>
                    <a:spLocks noChangeAspect="1"/>
                  </p:cNvSpPr>
                  <p:nvPr/>
                </p:nvSpPr>
                <p:spPr bwMode="auto">
                  <a:xfrm>
                    <a:off x="2591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283" y="566"/>
                      </a:cxn>
                      <a:cxn ang="0">
                        <a:pos x="288" y="598"/>
                      </a:cxn>
                      <a:cxn ang="0">
                        <a:pos x="298" y="624"/>
                      </a:cxn>
                      <a:cxn ang="0">
                        <a:pos x="315" y="648"/>
                      </a:cxn>
                      <a:cxn ang="0">
                        <a:pos x="152" y="658"/>
                      </a:cxn>
                      <a:cxn ang="0">
                        <a:pos x="171" y="637"/>
                      </a:cxn>
                      <a:cxn ang="0">
                        <a:pos x="185" y="612"/>
                      </a:cxn>
                      <a:cxn ang="0">
                        <a:pos x="193" y="582"/>
                      </a:cxn>
                      <a:cxn ang="0">
                        <a:pos x="195" y="549"/>
                      </a:cxn>
                      <a:cxn ang="0">
                        <a:pos x="195" y="132"/>
                      </a:cxn>
                      <a:cxn ang="0">
                        <a:pos x="191" y="114"/>
                      </a:cxn>
                      <a:cxn ang="0">
                        <a:pos x="186" y="105"/>
                      </a:cxn>
                      <a:cxn ang="0">
                        <a:pos x="180" y="98"/>
                      </a:cxn>
                      <a:cxn ang="0">
                        <a:pos x="172" y="93"/>
                      </a:cxn>
                      <a:cxn ang="0">
                        <a:pos x="157" y="87"/>
                      </a:cxn>
                      <a:cxn ang="0">
                        <a:pos x="133" y="87"/>
                      </a:cxn>
                      <a:cxn ang="0">
                        <a:pos x="110" y="91"/>
                      </a:cxn>
                      <a:cxn ang="0">
                        <a:pos x="88" y="101"/>
                      </a:cxn>
                      <a:cxn ang="0">
                        <a:pos x="68" y="115"/>
                      </a:cxn>
                      <a:cxn ang="0">
                        <a:pos x="50" y="133"/>
                      </a:cxn>
                      <a:cxn ang="0">
                        <a:pos x="33" y="155"/>
                      </a:cxn>
                      <a:cxn ang="0">
                        <a:pos x="18" y="182"/>
                      </a:cxn>
                      <a:cxn ang="0">
                        <a:pos x="6" y="214"/>
                      </a:cxn>
                      <a:cxn ang="0">
                        <a:pos x="0" y="0"/>
                      </a:cxn>
                      <a:cxn ang="0">
                        <a:pos x="12" y="10"/>
                      </a:cxn>
                      <a:cxn ang="0">
                        <a:pos x="25" y="17"/>
                      </a:cxn>
                      <a:cxn ang="0">
                        <a:pos x="36" y="21"/>
                      </a:cxn>
                      <a:cxn ang="0">
                        <a:pos x="49" y="23"/>
                      </a:cxn>
                      <a:cxn ang="0">
                        <a:pos x="436" y="22"/>
                      </a:cxn>
                      <a:cxn ang="0">
                        <a:pos x="448" y="20"/>
                      </a:cxn>
                      <a:cxn ang="0">
                        <a:pos x="459" y="14"/>
                      </a:cxn>
                      <a:cxn ang="0">
                        <a:pos x="471" y="5"/>
                      </a:cxn>
                      <a:cxn ang="0">
                        <a:pos x="477" y="232"/>
                      </a:cxn>
                      <a:cxn ang="0">
                        <a:pos x="466" y="198"/>
                      </a:cxn>
                      <a:cxn ang="0">
                        <a:pos x="452" y="168"/>
                      </a:cxn>
                      <a:cxn ang="0">
                        <a:pos x="437" y="143"/>
                      </a:cxn>
                      <a:cxn ang="0">
                        <a:pos x="421" y="123"/>
                      </a:cxn>
                      <a:cxn ang="0">
                        <a:pos x="402" y="107"/>
                      </a:cxn>
                      <a:cxn ang="0">
                        <a:pos x="380" y="96"/>
                      </a:cxn>
                      <a:cxn ang="0">
                        <a:pos x="358" y="88"/>
                      </a:cxn>
                      <a:cxn ang="0">
                        <a:pos x="333" y="86"/>
                      </a:cxn>
                      <a:cxn ang="0">
                        <a:pos x="311" y="90"/>
                      </a:cxn>
                      <a:cxn ang="0">
                        <a:pos x="302" y="95"/>
                      </a:cxn>
                      <a:cxn ang="0">
                        <a:pos x="295" y="101"/>
                      </a:cxn>
                      <a:cxn ang="0">
                        <a:pos x="289" y="109"/>
                      </a:cxn>
                      <a:cxn ang="0">
                        <a:pos x="285" y="119"/>
                      </a:cxn>
                      <a:cxn ang="0">
                        <a:pos x="281" y="145"/>
                      </a:cxn>
                    </a:cxnLst>
                    <a:rect l="0" t="0" r="r" b="b"/>
                    <a:pathLst>
                      <a:path w="477" h="658">
                        <a:moveTo>
                          <a:pt x="281" y="549"/>
                        </a:moveTo>
                        <a:lnTo>
                          <a:pt x="283" y="566"/>
                        </a:lnTo>
                        <a:lnTo>
                          <a:pt x="285" y="582"/>
                        </a:lnTo>
                        <a:lnTo>
                          <a:pt x="288" y="598"/>
                        </a:lnTo>
                        <a:lnTo>
                          <a:pt x="292" y="612"/>
                        </a:lnTo>
                        <a:lnTo>
                          <a:pt x="298" y="624"/>
                        </a:lnTo>
                        <a:lnTo>
                          <a:pt x="306" y="637"/>
                        </a:lnTo>
                        <a:lnTo>
                          <a:pt x="315" y="648"/>
                        </a:lnTo>
                        <a:lnTo>
                          <a:pt x="325" y="658"/>
                        </a:lnTo>
                        <a:lnTo>
                          <a:pt x="152" y="658"/>
                        </a:lnTo>
                        <a:lnTo>
                          <a:pt x="162" y="648"/>
                        </a:lnTo>
                        <a:lnTo>
                          <a:pt x="171" y="637"/>
                        </a:lnTo>
                        <a:lnTo>
                          <a:pt x="178" y="624"/>
                        </a:lnTo>
                        <a:lnTo>
                          <a:pt x="185" y="612"/>
                        </a:lnTo>
                        <a:lnTo>
                          <a:pt x="190" y="598"/>
                        </a:lnTo>
                        <a:lnTo>
                          <a:pt x="193" y="582"/>
                        </a:lnTo>
                        <a:lnTo>
                          <a:pt x="195" y="566"/>
                        </a:lnTo>
                        <a:lnTo>
                          <a:pt x="195" y="549"/>
                        </a:lnTo>
                        <a:lnTo>
                          <a:pt x="195" y="145"/>
                        </a:lnTo>
                        <a:lnTo>
                          <a:pt x="195" y="132"/>
                        </a:lnTo>
                        <a:lnTo>
                          <a:pt x="192" y="119"/>
                        </a:lnTo>
                        <a:lnTo>
                          <a:pt x="191" y="114"/>
                        </a:lnTo>
                        <a:lnTo>
                          <a:pt x="189" y="109"/>
                        </a:lnTo>
                        <a:lnTo>
                          <a:pt x="186" y="105"/>
                        </a:lnTo>
                        <a:lnTo>
                          <a:pt x="184" y="101"/>
                        </a:lnTo>
                        <a:lnTo>
                          <a:pt x="180" y="98"/>
                        </a:lnTo>
                        <a:lnTo>
                          <a:pt x="176" y="95"/>
                        </a:lnTo>
                        <a:lnTo>
                          <a:pt x="172" y="93"/>
                        </a:lnTo>
                        <a:lnTo>
                          <a:pt x="168" y="90"/>
                        </a:lnTo>
                        <a:lnTo>
                          <a:pt x="157" y="87"/>
                        </a:lnTo>
                        <a:lnTo>
                          <a:pt x="146" y="86"/>
                        </a:lnTo>
                        <a:lnTo>
                          <a:pt x="133" y="87"/>
                        </a:lnTo>
                        <a:lnTo>
                          <a:pt x="121" y="88"/>
                        </a:lnTo>
                        <a:lnTo>
                          <a:pt x="110" y="91"/>
                        </a:lnTo>
                        <a:lnTo>
                          <a:pt x="98" y="96"/>
                        </a:lnTo>
                        <a:lnTo>
                          <a:pt x="88" y="101"/>
                        </a:lnTo>
                        <a:lnTo>
                          <a:pt x="77" y="107"/>
                        </a:lnTo>
                        <a:lnTo>
                          <a:pt x="68" y="115"/>
                        </a:lnTo>
                        <a:lnTo>
                          <a:pt x="58" y="123"/>
                        </a:lnTo>
                        <a:lnTo>
                          <a:pt x="50" y="133"/>
                        </a:lnTo>
                        <a:lnTo>
                          <a:pt x="41" y="143"/>
                        </a:lnTo>
                        <a:lnTo>
                          <a:pt x="33" y="155"/>
                        </a:lnTo>
                        <a:lnTo>
                          <a:pt x="26" y="168"/>
                        </a:lnTo>
                        <a:lnTo>
                          <a:pt x="18" y="182"/>
                        </a:lnTo>
                        <a:lnTo>
                          <a:pt x="12" y="198"/>
                        </a:lnTo>
                        <a:lnTo>
                          <a:pt x="6" y="214"/>
                        </a:lnTo>
                        <a:lnTo>
                          <a:pt x="0" y="232"/>
                        </a:lnTo>
                        <a:lnTo>
                          <a:pt x="0" y="0"/>
                        </a:lnTo>
                        <a:lnTo>
                          <a:pt x="6" y="5"/>
                        </a:lnTo>
                        <a:lnTo>
                          <a:pt x="12" y="10"/>
                        </a:lnTo>
                        <a:lnTo>
                          <a:pt x="18" y="14"/>
                        </a:lnTo>
                        <a:lnTo>
                          <a:pt x="25" y="17"/>
                        </a:lnTo>
                        <a:lnTo>
                          <a:pt x="31" y="20"/>
                        </a:lnTo>
                        <a:lnTo>
                          <a:pt x="36" y="21"/>
                        </a:lnTo>
                        <a:lnTo>
                          <a:pt x="42" y="22"/>
                        </a:lnTo>
                        <a:lnTo>
                          <a:pt x="49" y="23"/>
                        </a:lnTo>
                        <a:lnTo>
                          <a:pt x="430" y="23"/>
                        </a:lnTo>
                        <a:lnTo>
                          <a:pt x="436" y="22"/>
                        </a:lnTo>
                        <a:lnTo>
                          <a:pt x="442" y="21"/>
                        </a:lnTo>
                        <a:lnTo>
                          <a:pt x="448" y="20"/>
                        </a:lnTo>
                        <a:lnTo>
                          <a:pt x="454" y="17"/>
                        </a:lnTo>
                        <a:lnTo>
                          <a:pt x="459" y="14"/>
                        </a:lnTo>
                        <a:lnTo>
                          <a:pt x="466" y="10"/>
                        </a:lnTo>
                        <a:lnTo>
                          <a:pt x="471" y="5"/>
                        </a:lnTo>
                        <a:lnTo>
                          <a:pt x="477" y="0"/>
                        </a:lnTo>
                        <a:lnTo>
                          <a:pt x="477" y="232"/>
                        </a:lnTo>
                        <a:lnTo>
                          <a:pt x="472" y="214"/>
                        </a:lnTo>
                        <a:lnTo>
                          <a:pt x="466" y="198"/>
                        </a:lnTo>
                        <a:lnTo>
                          <a:pt x="459" y="182"/>
                        </a:lnTo>
                        <a:lnTo>
                          <a:pt x="452" y="168"/>
                        </a:lnTo>
                        <a:lnTo>
                          <a:pt x="445" y="155"/>
                        </a:lnTo>
                        <a:lnTo>
                          <a:pt x="437" y="143"/>
                        </a:lnTo>
                        <a:lnTo>
                          <a:pt x="429" y="133"/>
                        </a:lnTo>
                        <a:lnTo>
                          <a:pt x="421" y="123"/>
                        </a:lnTo>
                        <a:lnTo>
                          <a:pt x="411" y="115"/>
                        </a:lnTo>
                        <a:lnTo>
                          <a:pt x="402" y="107"/>
                        </a:lnTo>
                        <a:lnTo>
                          <a:pt x="391" y="101"/>
                        </a:lnTo>
                        <a:lnTo>
                          <a:pt x="380" y="96"/>
                        </a:lnTo>
                        <a:lnTo>
                          <a:pt x="370" y="91"/>
                        </a:lnTo>
                        <a:lnTo>
                          <a:pt x="358" y="88"/>
                        </a:lnTo>
                        <a:lnTo>
                          <a:pt x="346" y="87"/>
                        </a:lnTo>
                        <a:lnTo>
                          <a:pt x="333" y="86"/>
                        </a:lnTo>
                        <a:lnTo>
                          <a:pt x="322" y="87"/>
                        </a:lnTo>
                        <a:lnTo>
                          <a:pt x="311" y="90"/>
                        </a:lnTo>
                        <a:lnTo>
                          <a:pt x="307" y="93"/>
                        </a:lnTo>
                        <a:lnTo>
                          <a:pt x="302" y="95"/>
                        </a:lnTo>
                        <a:lnTo>
                          <a:pt x="298" y="98"/>
                        </a:lnTo>
                        <a:lnTo>
                          <a:pt x="295" y="101"/>
                        </a:lnTo>
                        <a:lnTo>
                          <a:pt x="292" y="105"/>
                        </a:lnTo>
                        <a:lnTo>
                          <a:pt x="289" y="109"/>
                        </a:lnTo>
                        <a:lnTo>
                          <a:pt x="287" y="114"/>
                        </a:lnTo>
                        <a:lnTo>
                          <a:pt x="285" y="119"/>
                        </a:lnTo>
                        <a:lnTo>
                          <a:pt x="283" y="132"/>
                        </a:lnTo>
                        <a:lnTo>
                          <a:pt x="281" y="145"/>
                        </a:lnTo>
                        <a:lnTo>
                          <a:pt x="281" y="54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3" name="Freeform 951"/>
                  <p:cNvSpPr>
                    <a:spLocks noChangeAspect="1"/>
                  </p:cNvSpPr>
                  <p:nvPr/>
                </p:nvSpPr>
                <p:spPr bwMode="auto">
                  <a:xfrm>
                    <a:off x="2963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398" y="22"/>
                      </a:cxn>
                      <a:cxn ang="0">
                        <a:pos x="414" y="20"/>
                      </a:cxn>
                      <a:cxn ang="0">
                        <a:pos x="430" y="14"/>
                      </a:cxn>
                      <a:cxn ang="0">
                        <a:pos x="444" y="5"/>
                      </a:cxn>
                      <a:cxn ang="0">
                        <a:pos x="453" y="209"/>
                      </a:cxn>
                      <a:cxn ang="0">
                        <a:pos x="436" y="177"/>
                      </a:cxn>
                      <a:cxn ang="0">
                        <a:pos x="415" y="149"/>
                      </a:cxn>
                      <a:cxn ang="0">
                        <a:pos x="390" y="127"/>
                      </a:cxn>
                      <a:cxn ang="0">
                        <a:pos x="361" y="110"/>
                      </a:cxn>
                      <a:cxn ang="0">
                        <a:pos x="334" y="101"/>
                      </a:cxn>
                      <a:cxn ang="0">
                        <a:pos x="302" y="94"/>
                      </a:cxn>
                      <a:cxn ang="0">
                        <a:pos x="266" y="89"/>
                      </a:cxn>
                      <a:cxn ang="0">
                        <a:pos x="226" y="88"/>
                      </a:cxn>
                      <a:cxn ang="0">
                        <a:pos x="186" y="90"/>
                      </a:cxn>
                      <a:cxn ang="0">
                        <a:pos x="171" y="94"/>
                      </a:cxn>
                      <a:cxn ang="0">
                        <a:pos x="159" y="99"/>
                      </a:cxn>
                      <a:cxn ang="0">
                        <a:pos x="145" y="108"/>
                      </a:cxn>
                      <a:cxn ang="0">
                        <a:pos x="136" y="121"/>
                      </a:cxn>
                      <a:cxn ang="0">
                        <a:pos x="131" y="137"/>
                      </a:cxn>
                      <a:cxn ang="0">
                        <a:pos x="129" y="156"/>
                      </a:cxn>
                      <a:cxn ang="0">
                        <a:pos x="242" y="290"/>
                      </a:cxn>
                      <a:cxn ang="0">
                        <a:pos x="278" y="286"/>
                      </a:cxn>
                      <a:cxn ang="0">
                        <a:pos x="311" y="276"/>
                      </a:cxn>
                      <a:cxn ang="0">
                        <a:pos x="324" y="268"/>
                      </a:cxn>
                      <a:cxn ang="0">
                        <a:pos x="338" y="258"/>
                      </a:cxn>
                      <a:cxn ang="0">
                        <a:pos x="361" y="234"/>
                      </a:cxn>
                      <a:cxn ang="0">
                        <a:pos x="350" y="400"/>
                      </a:cxn>
                      <a:cxn ang="0">
                        <a:pos x="324" y="380"/>
                      </a:cxn>
                      <a:cxn ang="0">
                        <a:pos x="295" y="365"/>
                      </a:cxn>
                      <a:cxn ang="0">
                        <a:pos x="260" y="359"/>
                      </a:cxn>
                      <a:cxn ang="0">
                        <a:pos x="129" y="358"/>
                      </a:cxn>
                      <a:cxn ang="0">
                        <a:pos x="129" y="533"/>
                      </a:cxn>
                      <a:cxn ang="0">
                        <a:pos x="134" y="552"/>
                      </a:cxn>
                      <a:cxn ang="0">
                        <a:pos x="142" y="566"/>
                      </a:cxn>
                      <a:cxn ang="0">
                        <a:pos x="155" y="578"/>
                      </a:cxn>
                      <a:cxn ang="0">
                        <a:pos x="167" y="584"/>
                      </a:cxn>
                      <a:cxn ang="0">
                        <a:pos x="182" y="588"/>
                      </a:cxn>
                      <a:cxn ang="0">
                        <a:pos x="211" y="592"/>
                      </a:cxn>
                      <a:cxn ang="0">
                        <a:pos x="258" y="593"/>
                      </a:cxn>
                      <a:cxn ang="0">
                        <a:pos x="299" y="590"/>
                      </a:cxn>
                      <a:cxn ang="0">
                        <a:pos x="335" y="583"/>
                      </a:cxn>
                      <a:cxn ang="0">
                        <a:pos x="365" y="575"/>
                      </a:cxn>
                      <a:cxn ang="0">
                        <a:pos x="392" y="561"/>
                      </a:cxn>
                      <a:cxn ang="0">
                        <a:pos x="419" y="541"/>
                      </a:cxn>
                      <a:cxn ang="0">
                        <a:pos x="442" y="515"/>
                      </a:cxn>
                      <a:cxn ang="0">
                        <a:pos x="463" y="482"/>
                      </a:cxn>
                      <a:cxn ang="0">
                        <a:pos x="473" y="679"/>
                      </a:cxn>
                      <a:cxn ang="0">
                        <a:pos x="457" y="670"/>
                      </a:cxn>
                      <a:cxn ang="0">
                        <a:pos x="441" y="663"/>
                      </a:cxn>
                      <a:cxn ang="0">
                        <a:pos x="423" y="660"/>
                      </a:cxn>
                      <a:cxn ang="0">
                        <a:pos x="405" y="658"/>
                      </a:cxn>
                      <a:cxn ang="0">
                        <a:pos x="10" y="648"/>
                      </a:cxn>
                      <a:cxn ang="0">
                        <a:pos x="27" y="624"/>
                      </a:cxn>
                      <a:cxn ang="0">
                        <a:pos x="38" y="598"/>
                      </a:cxn>
                      <a:cxn ang="0">
                        <a:pos x="44" y="566"/>
                      </a:cxn>
                      <a:cxn ang="0">
                        <a:pos x="45" y="132"/>
                      </a:cxn>
                      <a:cxn ang="0">
                        <a:pos x="42" y="99"/>
                      </a:cxn>
                      <a:cxn ang="0">
                        <a:pos x="34" y="69"/>
                      </a:cxn>
                      <a:cxn ang="0">
                        <a:pos x="19" y="45"/>
                      </a:cxn>
                      <a:cxn ang="0">
                        <a:pos x="0" y="23"/>
                      </a:cxn>
                    </a:cxnLst>
                    <a:rect l="0" t="0" r="r" b="b"/>
                    <a:pathLst>
                      <a:path w="473" h="679">
                        <a:moveTo>
                          <a:pt x="391" y="23"/>
                        </a:moveTo>
                        <a:lnTo>
                          <a:pt x="398" y="22"/>
                        </a:lnTo>
                        <a:lnTo>
                          <a:pt x="405" y="21"/>
                        </a:lnTo>
                        <a:lnTo>
                          <a:pt x="414" y="20"/>
                        </a:lnTo>
                        <a:lnTo>
                          <a:pt x="421" y="17"/>
                        </a:lnTo>
                        <a:lnTo>
                          <a:pt x="430" y="14"/>
                        </a:lnTo>
                        <a:lnTo>
                          <a:pt x="437" y="10"/>
                        </a:lnTo>
                        <a:lnTo>
                          <a:pt x="444" y="5"/>
                        </a:lnTo>
                        <a:lnTo>
                          <a:pt x="453" y="0"/>
                        </a:lnTo>
                        <a:lnTo>
                          <a:pt x="453" y="209"/>
                        </a:lnTo>
                        <a:lnTo>
                          <a:pt x="444" y="193"/>
                        </a:lnTo>
                        <a:lnTo>
                          <a:pt x="436" y="177"/>
                        </a:lnTo>
                        <a:lnTo>
                          <a:pt x="426" y="162"/>
                        </a:lnTo>
                        <a:lnTo>
                          <a:pt x="415" y="149"/>
                        </a:lnTo>
                        <a:lnTo>
                          <a:pt x="403" y="138"/>
                        </a:lnTo>
                        <a:lnTo>
                          <a:pt x="390" y="127"/>
                        </a:lnTo>
                        <a:lnTo>
                          <a:pt x="376" y="119"/>
                        </a:lnTo>
                        <a:lnTo>
                          <a:pt x="361" y="110"/>
                        </a:lnTo>
                        <a:lnTo>
                          <a:pt x="349" y="105"/>
                        </a:lnTo>
                        <a:lnTo>
                          <a:pt x="334" y="101"/>
                        </a:lnTo>
                        <a:lnTo>
                          <a:pt x="319" y="97"/>
                        </a:lnTo>
                        <a:lnTo>
                          <a:pt x="302" y="94"/>
                        </a:lnTo>
                        <a:lnTo>
                          <a:pt x="285" y="91"/>
                        </a:lnTo>
                        <a:lnTo>
                          <a:pt x="266" y="89"/>
                        </a:lnTo>
                        <a:lnTo>
                          <a:pt x="247" y="88"/>
                        </a:lnTo>
                        <a:lnTo>
                          <a:pt x="226" y="88"/>
                        </a:lnTo>
                        <a:lnTo>
                          <a:pt x="204" y="89"/>
                        </a:lnTo>
                        <a:lnTo>
                          <a:pt x="186" y="90"/>
                        </a:lnTo>
                        <a:lnTo>
                          <a:pt x="178" y="93"/>
                        </a:lnTo>
                        <a:lnTo>
                          <a:pt x="171" y="94"/>
                        </a:lnTo>
                        <a:lnTo>
                          <a:pt x="164" y="96"/>
                        </a:lnTo>
                        <a:lnTo>
                          <a:pt x="159" y="99"/>
                        </a:lnTo>
                        <a:lnTo>
                          <a:pt x="152" y="103"/>
                        </a:lnTo>
                        <a:lnTo>
                          <a:pt x="145" y="108"/>
                        </a:lnTo>
                        <a:lnTo>
                          <a:pt x="140" y="114"/>
                        </a:lnTo>
                        <a:lnTo>
                          <a:pt x="136" y="121"/>
                        </a:lnTo>
                        <a:lnTo>
                          <a:pt x="134" y="128"/>
                        </a:lnTo>
                        <a:lnTo>
                          <a:pt x="131" y="137"/>
                        </a:lnTo>
                        <a:lnTo>
                          <a:pt x="129" y="145"/>
                        </a:lnTo>
                        <a:lnTo>
                          <a:pt x="129" y="156"/>
                        </a:lnTo>
                        <a:lnTo>
                          <a:pt x="129" y="290"/>
                        </a:lnTo>
                        <a:lnTo>
                          <a:pt x="242" y="290"/>
                        </a:lnTo>
                        <a:lnTo>
                          <a:pt x="260" y="289"/>
                        </a:lnTo>
                        <a:lnTo>
                          <a:pt x="278" y="286"/>
                        </a:lnTo>
                        <a:lnTo>
                          <a:pt x="295" y="282"/>
                        </a:lnTo>
                        <a:lnTo>
                          <a:pt x="311" y="276"/>
                        </a:lnTo>
                        <a:lnTo>
                          <a:pt x="318" y="273"/>
                        </a:lnTo>
                        <a:lnTo>
                          <a:pt x="324" y="268"/>
                        </a:lnTo>
                        <a:lnTo>
                          <a:pt x="332" y="263"/>
                        </a:lnTo>
                        <a:lnTo>
                          <a:pt x="338" y="258"/>
                        </a:lnTo>
                        <a:lnTo>
                          <a:pt x="350" y="246"/>
                        </a:lnTo>
                        <a:lnTo>
                          <a:pt x="361" y="234"/>
                        </a:lnTo>
                        <a:lnTo>
                          <a:pt x="361" y="413"/>
                        </a:lnTo>
                        <a:lnTo>
                          <a:pt x="350" y="400"/>
                        </a:lnTo>
                        <a:lnTo>
                          <a:pt x="338" y="389"/>
                        </a:lnTo>
                        <a:lnTo>
                          <a:pt x="324" y="380"/>
                        </a:lnTo>
                        <a:lnTo>
                          <a:pt x="311" y="372"/>
                        </a:lnTo>
                        <a:lnTo>
                          <a:pt x="295" y="365"/>
                        </a:lnTo>
                        <a:lnTo>
                          <a:pt x="278" y="361"/>
                        </a:lnTo>
                        <a:lnTo>
                          <a:pt x="260" y="359"/>
                        </a:lnTo>
                        <a:lnTo>
                          <a:pt x="242" y="358"/>
                        </a:lnTo>
                        <a:lnTo>
                          <a:pt x="129" y="358"/>
                        </a:lnTo>
                        <a:lnTo>
                          <a:pt x="129" y="522"/>
                        </a:lnTo>
                        <a:lnTo>
                          <a:pt x="129" y="533"/>
                        </a:lnTo>
                        <a:lnTo>
                          <a:pt x="132" y="542"/>
                        </a:lnTo>
                        <a:lnTo>
                          <a:pt x="134" y="552"/>
                        </a:lnTo>
                        <a:lnTo>
                          <a:pt x="137" y="559"/>
                        </a:lnTo>
                        <a:lnTo>
                          <a:pt x="142" y="566"/>
                        </a:lnTo>
                        <a:lnTo>
                          <a:pt x="147" y="573"/>
                        </a:lnTo>
                        <a:lnTo>
                          <a:pt x="155" y="578"/>
                        </a:lnTo>
                        <a:lnTo>
                          <a:pt x="162" y="582"/>
                        </a:lnTo>
                        <a:lnTo>
                          <a:pt x="167" y="584"/>
                        </a:lnTo>
                        <a:lnTo>
                          <a:pt x="175" y="586"/>
                        </a:lnTo>
                        <a:lnTo>
                          <a:pt x="182" y="588"/>
                        </a:lnTo>
                        <a:lnTo>
                          <a:pt x="191" y="591"/>
                        </a:lnTo>
                        <a:lnTo>
                          <a:pt x="211" y="592"/>
                        </a:lnTo>
                        <a:lnTo>
                          <a:pt x="235" y="593"/>
                        </a:lnTo>
                        <a:lnTo>
                          <a:pt x="258" y="593"/>
                        </a:lnTo>
                        <a:lnTo>
                          <a:pt x="279" y="592"/>
                        </a:lnTo>
                        <a:lnTo>
                          <a:pt x="299" y="590"/>
                        </a:lnTo>
                        <a:lnTo>
                          <a:pt x="318" y="587"/>
                        </a:lnTo>
                        <a:lnTo>
                          <a:pt x="335" y="583"/>
                        </a:lnTo>
                        <a:lnTo>
                          <a:pt x="351" y="580"/>
                        </a:lnTo>
                        <a:lnTo>
                          <a:pt x="365" y="575"/>
                        </a:lnTo>
                        <a:lnTo>
                          <a:pt x="378" y="568"/>
                        </a:lnTo>
                        <a:lnTo>
                          <a:pt x="392" y="561"/>
                        </a:lnTo>
                        <a:lnTo>
                          <a:pt x="405" y="552"/>
                        </a:lnTo>
                        <a:lnTo>
                          <a:pt x="419" y="541"/>
                        </a:lnTo>
                        <a:lnTo>
                          <a:pt x="431" y="528"/>
                        </a:lnTo>
                        <a:lnTo>
                          <a:pt x="442" y="515"/>
                        </a:lnTo>
                        <a:lnTo>
                          <a:pt x="454" y="499"/>
                        </a:lnTo>
                        <a:lnTo>
                          <a:pt x="463" y="482"/>
                        </a:lnTo>
                        <a:lnTo>
                          <a:pt x="473" y="463"/>
                        </a:lnTo>
                        <a:lnTo>
                          <a:pt x="473" y="679"/>
                        </a:lnTo>
                        <a:lnTo>
                          <a:pt x="465" y="674"/>
                        </a:lnTo>
                        <a:lnTo>
                          <a:pt x="457" y="670"/>
                        </a:lnTo>
                        <a:lnTo>
                          <a:pt x="450" y="666"/>
                        </a:lnTo>
                        <a:lnTo>
                          <a:pt x="441" y="663"/>
                        </a:lnTo>
                        <a:lnTo>
                          <a:pt x="433" y="661"/>
                        </a:lnTo>
                        <a:lnTo>
                          <a:pt x="423" y="660"/>
                        </a:lnTo>
                        <a:lnTo>
                          <a:pt x="415" y="659"/>
                        </a:lnTo>
                        <a:lnTo>
                          <a:pt x="405" y="658"/>
                        </a:lnTo>
                        <a:lnTo>
                          <a:pt x="0" y="658"/>
                        </a:lnTo>
                        <a:lnTo>
                          <a:pt x="10" y="648"/>
                        </a:lnTo>
                        <a:lnTo>
                          <a:pt x="19" y="637"/>
                        </a:lnTo>
                        <a:lnTo>
                          <a:pt x="27" y="624"/>
                        </a:lnTo>
                        <a:lnTo>
                          <a:pt x="34" y="612"/>
                        </a:lnTo>
                        <a:lnTo>
                          <a:pt x="38" y="598"/>
                        </a:lnTo>
                        <a:lnTo>
                          <a:pt x="42" y="582"/>
                        </a:lnTo>
                        <a:lnTo>
                          <a:pt x="44" y="566"/>
                        </a:lnTo>
                        <a:lnTo>
                          <a:pt x="45" y="549"/>
                        </a:lnTo>
                        <a:lnTo>
                          <a:pt x="45" y="132"/>
                        </a:lnTo>
                        <a:lnTo>
                          <a:pt x="44" y="115"/>
                        </a:lnTo>
                        <a:lnTo>
                          <a:pt x="42" y="99"/>
                        </a:lnTo>
                        <a:lnTo>
                          <a:pt x="38" y="84"/>
                        </a:lnTo>
                        <a:lnTo>
                          <a:pt x="34" y="69"/>
                        </a:lnTo>
                        <a:lnTo>
                          <a:pt x="27" y="57"/>
                        </a:lnTo>
                        <a:lnTo>
                          <a:pt x="19" y="45"/>
                        </a:lnTo>
                        <a:lnTo>
                          <a:pt x="10" y="34"/>
                        </a:lnTo>
                        <a:lnTo>
                          <a:pt x="0" y="23"/>
                        </a:lnTo>
                        <a:lnTo>
                          <a:pt x="391" y="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4" name="Freeform 952"/>
                  <p:cNvSpPr>
                    <a:spLocks noChangeAspect="1"/>
                  </p:cNvSpPr>
                  <p:nvPr/>
                </p:nvSpPr>
                <p:spPr bwMode="auto">
                  <a:xfrm>
                    <a:off x="3342" y="2262"/>
                    <a:ext cx="207" cy="193"/>
                  </a:xfrm>
                  <a:custGeom>
                    <a:avLst/>
                    <a:gdLst/>
                    <a:ahLst/>
                    <a:cxnLst>
                      <a:cxn ang="0">
                        <a:pos x="526" y="625"/>
                      </a:cxn>
                      <a:cxn ang="0">
                        <a:pos x="543" y="601"/>
                      </a:cxn>
                      <a:cxn ang="0">
                        <a:pos x="554" y="575"/>
                      </a:cxn>
                      <a:cxn ang="0">
                        <a:pos x="559" y="543"/>
                      </a:cxn>
                      <a:cxn ang="0">
                        <a:pos x="560" y="174"/>
                      </a:cxn>
                      <a:cxn ang="0">
                        <a:pos x="562" y="120"/>
                      </a:cxn>
                      <a:cxn ang="0">
                        <a:pos x="569" y="68"/>
                      </a:cxn>
                      <a:cxn ang="0">
                        <a:pos x="553" y="124"/>
                      </a:cxn>
                      <a:cxn ang="0">
                        <a:pos x="536" y="176"/>
                      </a:cxn>
                      <a:cxn ang="0">
                        <a:pos x="391" y="602"/>
                      </a:cxn>
                      <a:cxn ang="0">
                        <a:pos x="390" y="628"/>
                      </a:cxn>
                      <a:cxn ang="0">
                        <a:pos x="288" y="635"/>
                      </a:cxn>
                      <a:cxn ang="0">
                        <a:pos x="291" y="616"/>
                      </a:cxn>
                      <a:cxn ang="0">
                        <a:pos x="287" y="591"/>
                      </a:cxn>
                      <a:cxn ang="0">
                        <a:pos x="135" y="150"/>
                      </a:cxn>
                      <a:cxn ang="0">
                        <a:pos x="119" y="96"/>
                      </a:cxn>
                      <a:cxn ang="0">
                        <a:pos x="116" y="91"/>
                      </a:cxn>
                      <a:cxn ang="0">
                        <a:pos x="121" y="143"/>
                      </a:cxn>
                      <a:cxn ang="0">
                        <a:pos x="121" y="526"/>
                      </a:cxn>
                      <a:cxn ang="0">
                        <a:pos x="124" y="558"/>
                      </a:cxn>
                      <a:cxn ang="0">
                        <a:pos x="133" y="588"/>
                      </a:cxn>
                      <a:cxn ang="0">
                        <a:pos x="146" y="613"/>
                      </a:cxn>
                      <a:cxn ang="0">
                        <a:pos x="166" y="635"/>
                      </a:cxn>
                      <a:cxn ang="0">
                        <a:pos x="10" y="625"/>
                      </a:cxn>
                      <a:cxn ang="0">
                        <a:pos x="27" y="601"/>
                      </a:cxn>
                      <a:cxn ang="0">
                        <a:pos x="39" y="575"/>
                      </a:cxn>
                      <a:cxn ang="0">
                        <a:pos x="44" y="543"/>
                      </a:cxn>
                      <a:cxn ang="0">
                        <a:pos x="45" y="109"/>
                      </a:cxn>
                      <a:cxn ang="0">
                        <a:pos x="42" y="76"/>
                      </a:cxn>
                      <a:cxn ang="0">
                        <a:pos x="34" y="46"/>
                      </a:cxn>
                      <a:cxn ang="0">
                        <a:pos x="20" y="22"/>
                      </a:cxn>
                      <a:cxn ang="0">
                        <a:pos x="0" y="0"/>
                      </a:cxn>
                      <a:cxn ang="0">
                        <a:pos x="178" y="4"/>
                      </a:cxn>
                      <a:cxn ang="0">
                        <a:pos x="175" y="15"/>
                      </a:cxn>
                      <a:cxn ang="0">
                        <a:pos x="175" y="22"/>
                      </a:cxn>
                      <a:cxn ang="0">
                        <a:pos x="313" y="428"/>
                      </a:cxn>
                      <a:cxn ang="0">
                        <a:pos x="330" y="483"/>
                      </a:cxn>
                      <a:cxn ang="0">
                        <a:pos x="342" y="548"/>
                      </a:cxn>
                      <a:cxn ang="0">
                        <a:pos x="357" y="480"/>
                      </a:cxn>
                      <a:cxn ang="0">
                        <a:pos x="372" y="428"/>
                      </a:cxn>
                      <a:cxn ang="0">
                        <a:pos x="509" y="24"/>
                      </a:cxn>
                      <a:cxn ang="0">
                        <a:pos x="510" y="20"/>
                      </a:cxn>
                      <a:cxn ang="0">
                        <a:pos x="509" y="12"/>
                      </a:cxn>
                      <a:cxn ang="0">
                        <a:pos x="688" y="0"/>
                      </a:cxn>
                      <a:cxn ang="0">
                        <a:pos x="669" y="21"/>
                      </a:cxn>
                      <a:cxn ang="0">
                        <a:pos x="655" y="46"/>
                      </a:cxn>
                      <a:cxn ang="0">
                        <a:pos x="647" y="76"/>
                      </a:cxn>
                      <a:cxn ang="0">
                        <a:pos x="643" y="109"/>
                      </a:cxn>
                      <a:cxn ang="0">
                        <a:pos x="643" y="543"/>
                      </a:cxn>
                      <a:cxn ang="0">
                        <a:pos x="650" y="575"/>
                      </a:cxn>
                      <a:cxn ang="0">
                        <a:pos x="661" y="601"/>
                      </a:cxn>
                      <a:cxn ang="0">
                        <a:pos x="678" y="625"/>
                      </a:cxn>
                      <a:cxn ang="0">
                        <a:pos x="515" y="635"/>
                      </a:cxn>
                    </a:cxnLst>
                    <a:rect l="0" t="0" r="r" b="b"/>
                    <a:pathLst>
                      <a:path w="688" h="635">
                        <a:moveTo>
                          <a:pt x="515" y="635"/>
                        </a:moveTo>
                        <a:lnTo>
                          <a:pt x="526" y="625"/>
                        </a:lnTo>
                        <a:lnTo>
                          <a:pt x="536" y="614"/>
                        </a:lnTo>
                        <a:lnTo>
                          <a:pt x="543" y="601"/>
                        </a:lnTo>
                        <a:lnTo>
                          <a:pt x="550" y="589"/>
                        </a:lnTo>
                        <a:lnTo>
                          <a:pt x="554" y="575"/>
                        </a:lnTo>
                        <a:lnTo>
                          <a:pt x="558" y="559"/>
                        </a:lnTo>
                        <a:lnTo>
                          <a:pt x="559" y="543"/>
                        </a:lnTo>
                        <a:lnTo>
                          <a:pt x="560" y="526"/>
                        </a:lnTo>
                        <a:lnTo>
                          <a:pt x="560" y="174"/>
                        </a:lnTo>
                        <a:lnTo>
                          <a:pt x="561" y="146"/>
                        </a:lnTo>
                        <a:lnTo>
                          <a:pt x="562" y="120"/>
                        </a:lnTo>
                        <a:lnTo>
                          <a:pt x="565" y="94"/>
                        </a:lnTo>
                        <a:lnTo>
                          <a:pt x="569" y="68"/>
                        </a:lnTo>
                        <a:lnTo>
                          <a:pt x="561" y="97"/>
                        </a:lnTo>
                        <a:lnTo>
                          <a:pt x="553" y="124"/>
                        </a:lnTo>
                        <a:lnTo>
                          <a:pt x="544" y="151"/>
                        </a:lnTo>
                        <a:lnTo>
                          <a:pt x="536" y="176"/>
                        </a:lnTo>
                        <a:lnTo>
                          <a:pt x="393" y="591"/>
                        </a:lnTo>
                        <a:lnTo>
                          <a:pt x="391" y="602"/>
                        </a:lnTo>
                        <a:lnTo>
                          <a:pt x="390" y="616"/>
                        </a:lnTo>
                        <a:lnTo>
                          <a:pt x="390" y="628"/>
                        </a:lnTo>
                        <a:lnTo>
                          <a:pt x="391" y="635"/>
                        </a:lnTo>
                        <a:lnTo>
                          <a:pt x="288" y="635"/>
                        </a:lnTo>
                        <a:lnTo>
                          <a:pt x="291" y="627"/>
                        </a:lnTo>
                        <a:lnTo>
                          <a:pt x="291" y="616"/>
                        </a:lnTo>
                        <a:lnTo>
                          <a:pt x="290" y="602"/>
                        </a:lnTo>
                        <a:lnTo>
                          <a:pt x="287" y="591"/>
                        </a:lnTo>
                        <a:lnTo>
                          <a:pt x="144" y="176"/>
                        </a:lnTo>
                        <a:lnTo>
                          <a:pt x="135" y="150"/>
                        </a:lnTo>
                        <a:lnTo>
                          <a:pt x="126" y="123"/>
                        </a:lnTo>
                        <a:lnTo>
                          <a:pt x="119" y="96"/>
                        </a:lnTo>
                        <a:lnTo>
                          <a:pt x="110" y="68"/>
                        </a:lnTo>
                        <a:lnTo>
                          <a:pt x="116" y="91"/>
                        </a:lnTo>
                        <a:lnTo>
                          <a:pt x="119" y="116"/>
                        </a:lnTo>
                        <a:lnTo>
                          <a:pt x="121" y="143"/>
                        </a:lnTo>
                        <a:lnTo>
                          <a:pt x="121" y="174"/>
                        </a:lnTo>
                        <a:lnTo>
                          <a:pt x="121" y="526"/>
                        </a:lnTo>
                        <a:lnTo>
                          <a:pt x="122" y="543"/>
                        </a:lnTo>
                        <a:lnTo>
                          <a:pt x="124" y="558"/>
                        </a:lnTo>
                        <a:lnTo>
                          <a:pt x="127" y="573"/>
                        </a:lnTo>
                        <a:lnTo>
                          <a:pt x="133" y="588"/>
                        </a:lnTo>
                        <a:lnTo>
                          <a:pt x="139" y="600"/>
                        </a:lnTo>
                        <a:lnTo>
                          <a:pt x="146" y="613"/>
                        </a:lnTo>
                        <a:lnTo>
                          <a:pt x="156" y="624"/>
                        </a:lnTo>
                        <a:lnTo>
                          <a:pt x="166" y="635"/>
                        </a:lnTo>
                        <a:lnTo>
                          <a:pt x="0" y="635"/>
                        </a:lnTo>
                        <a:lnTo>
                          <a:pt x="10" y="625"/>
                        </a:lnTo>
                        <a:lnTo>
                          <a:pt x="20" y="614"/>
                        </a:lnTo>
                        <a:lnTo>
                          <a:pt x="27" y="601"/>
                        </a:lnTo>
                        <a:lnTo>
                          <a:pt x="34" y="589"/>
                        </a:lnTo>
                        <a:lnTo>
                          <a:pt x="39" y="575"/>
                        </a:lnTo>
                        <a:lnTo>
                          <a:pt x="42" y="559"/>
                        </a:lnTo>
                        <a:lnTo>
                          <a:pt x="44" y="543"/>
                        </a:lnTo>
                        <a:lnTo>
                          <a:pt x="45" y="526"/>
                        </a:lnTo>
                        <a:lnTo>
                          <a:pt x="45" y="109"/>
                        </a:lnTo>
                        <a:lnTo>
                          <a:pt x="44" y="92"/>
                        </a:lnTo>
                        <a:lnTo>
                          <a:pt x="42" y="76"/>
                        </a:lnTo>
                        <a:lnTo>
                          <a:pt x="39" y="61"/>
                        </a:lnTo>
                        <a:lnTo>
                          <a:pt x="34" y="46"/>
                        </a:lnTo>
                        <a:lnTo>
                          <a:pt x="27" y="34"/>
                        </a:lnTo>
                        <a:lnTo>
                          <a:pt x="20" y="22"/>
                        </a:lnTo>
                        <a:lnTo>
                          <a:pt x="10" y="11"/>
                        </a:lnTo>
                        <a:lnTo>
                          <a:pt x="0" y="0"/>
                        </a:lnTo>
                        <a:lnTo>
                          <a:pt x="180" y="0"/>
                        </a:lnTo>
                        <a:lnTo>
                          <a:pt x="178" y="4"/>
                        </a:lnTo>
                        <a:lnTo>
                          <a:pt x="176" y="10"/>
                        </a:lnTo>
                        <a:lnTo>
                          <a:pt x="175" y="15"/>
                        </a:lnTo>
                        <a:lnTo>
                          <a:pt x="175" y="19"/>
                        </a:lnTo>
                        <a:lnTo>
                          <a:pt x="175" y="22"/>
                        </a:lnTo>
                        <a:lnTo>
                          <a:pt x="175" y="25"/>
                        </a:lnTo>
                        <a:lnTo>
                          <a:pt x="313" y="428"/>
                        </a:lnTo>
                        <a:lnTo>
                          <a:pt x="322" y="455"/>
                        </a:lnTo>
                        <a:lnTo>
                          <a:pt x="330" y="483"/>
                        </a:lnTo>
                        <a:lnTo>
                          <a:pt x="337" y="514"/>
                        </a:lnTo>
                        <a:lnTo>
                          <a:pt x="342" y="548"/>
                        </a:lnTo>
                        <a:lnTo>
                          <a:pt x="350" y="512"/>
                        </a:lnTo>
                        <a:lnTo>
                          <a:pt x="357" y="480"/>
                        </a:lnTo>
                        <a:lnTo>
                          <a:pt x="364" y="453"/>
                        </a:lnTo>
                        <a:lnTo>
                          <a:pt x="372" y="428"/>
                        </a:lnTo>
                        <a:lnTo>
                          <a:pt x="509" y="25"/>
                        </a:lnTo>
                        <a:lnTo>
                          <a:pt x="509" y="24"/>
                        </a:lnTo>
                        <a:lnTo>
                          <a:pt x="510" y="24"/>
                        </a:lnTo>
                        <a:lnTo>
                          <a:pt x="510" y="20"/>
                        </a:lnTo>
                        <a:lnTo>
                          <a:pt x="510" y="17"/>
                        </a:lnTo>
                        <a:lnTo>
                          <a:pt x="509" y="12"/>
                        </a:lnTo>
                        <a:lnTo>
                          <a:pt x="505" y="0"/>
                        </a:lnTo>
                        <a:lnTo>
                          <a:pt x="688" y="0"/>
                        </a:lnTo>
                        <a:lnTo>
                          <a:pt x="678" y="10"/>
                        </a:lnTo>
                        <a:lnTo>
                          <a:pt x="669" y="21"/>
                        </a:lnTo>
                        <a:lnTo>
                          <a:pt x="661" y="33"/>
                        </a:lnTo>
                        <a:lnTo>
                          <a:pt x="655" y="46"/>
                        </a:lnTo>
                        <a:lnTo>
                          <a:pt x="650" y="60"/>
                        </a:lnTo>
                        <a:lnTo>
                          <a:pt x="647" y="76"/>
                        </a:lnTo>
                        <a:lnTo>
                          <a:pt x="643" y="92"/>
                        </a:lnTo>
                        <a:lnTo>
                          <a:pt x="643" y="109"/>
                        </a:lnTo>
                        <a:lnTo>
                          <a:pt x="643" y="526"/>
                        </a:lnTo>
                        <a:lnTo>
                          <a:pt x="643" y="543"/>
                        </a:lnTo>
                        <a:lnTo>
                          <a:pt x="647" y="559"/>
                        </a:lnTo>
                        <a:lnTo>
                          <a:pt x="650" y="575"/>
                        </a:lnTo>
                        <a:lnTo>
                          <a:pt x="655" y="589"/>
                        </a:lnTo>
                        <a:lnTo>
                          <a:pt x="661" y="601"/>
                        </a:lnTo>
                        <a:lnTo>
                          <a:pt x="669" y="614"/>
                        </a:lnTo>
                        <a:lnTo>
                          <a:pt x="678" y="625"/>
                        </a:lnTo>
                        <a:lnTo>
                          <a:pt x="688" y="635"/>
                        </a:lnTo>
                        <a:lnTo>
                          <a:pt x="515" y="63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5" name="Freeform 953"/>
                  <p:cNvSpPr>
                    <a:spLocks noChangeAspect="1"/>
                  </p:cNvSpPr>
                  <p:nvPr/>
                </p:nvSpPr>
                <p:spPr bwMode="auto">
                  <a:xfrm>
                    <a:off x="4007" y="2262"/>
                    <a:ext cx="64" cy="193"/>
                  </a:xfrm>
                  <a:custGeom>
                    <a:avLst/>
                    <a:gdLst/>
                    <a:ahLst/>
                    <a:cxnLst>
                      <a:cxn ang="0">
                        <a:pos x="105" y="199"/>
                      </a:cxn>
                      <a:cxn ang="0">
                        <a:pos x="48" y="199"/>
                      </a:cxn>
                      <a:cxn ang="0">
                        <a:pos x="34" y="199"/>
                      </a:cxn>
                      <a:cxn ang="0">
                        <a:pos x="21" y="203"/>
                      </a:cxn>
                      <a:cxn ang="0">
                        <a:pos x="16" y="204"/>
                      </a:cxn>
                      <a:cxn ang="0">
                        <a:pos x="11" y="207"/>
                      </a:cxn>
                      <a:cxn ang="0">
                        <a:pos x="6" y="209"/>
                      </a:cxn>
                      <a:cxn ang="0">
                        <a:pos x="0" y="213"/>
                      </a:cxn>
                      <a:cxn ang="0">
                        <a:pos x="0" y="119"/>
                      </a:cxn>
                      <a:cxn ang="0">
                        <a:pos x="13" y="126"/>
                      </a:cxn>
                      <a:cxn ang="0">
                        <a:pos x="26" y="129"/>
                      </a:cxn>
                      <a:cxn ang="0">
                        <a:pos x="37" y="131"/>
                      </a:cxn>
                      <a:cxn ang="0">
                        <a:pos x="49" y="132"/>
                      </a:cxn>
                      <a:cxn ang="0">
                        <a:pos x="58" y="131"/>
                      </a:cxn>
                      <a:cxn ang="0">
                        <a:pos x="68" y="130"/>
                      </a:cxn>
                      <a:cxn ang="0">
                        <a:pos x="75" y="129"/>
                      </a:cxn>
                      <a:cxn ang="0">
                        <a:pos x="84" y="127"/>
                      </a:cxn>
                      <a:cxn ang="0">
                        <a:pos x="90" y="124"/>
                      </a:cxn>
                      <a:cxn ang="0">
                        <a:pos x="96" y="119"/>
                      </a:cxn>
                      <a:cxn ang="0">
                        <a:pos x="103" y="115"/>
                      </a:cxn>
                      <a:cxn ang="0">
                        <a:pos x="108" y="110"/>
                      </a:cxn>
                      <a:cxn ang="0">
                        <a:pos x="112" y="105"/>
                      </a:cxn>
                      <a:cxn ang="0">
                        <a:pos x="116" y="97"/>
                      </a:cxn>
                      <a:cxn ang="0">
                        <a:pos x="119" y="91"/>
                      </a:cxn>
                      <a:cxn ang="0">
                        <a:pos x="122" y="83"/>
                      </a:cxn>
                      <a:cxn ang="0">
                        <a:pos x="124" y="74"/>
                      </a:cxn>
                      <a:cxn ang="0">
                        <a:pos x="126" y="66"/>
                      </a:cxn>
                      <a:cxn ang="0">
                        <a:pos x="127" y="56"/>
                      </a:cxn>
                      <a:cxn ang="0">
                        <a:pos x="127" y="46"/>
                      </a:cxn>
                      <a:cxn ang="0">
                        <a:pos x="126" y="33"/>
                      </a:cxn>
                      <a:cxn ang="0">
                        <a:pos x="125" y="21"/>
                      </a:cxn>
                      <a:cxn ang="0">
                        <a:pos x="122" y="11"/>
                      </a:cxn>
                      <a:cxn ang="0">
                        <a:pos x="116" y="0"/>
                      </a:cxn>
                      <a:cxn ang="0">
                        <a:pos x="197" y="0"/>
                      </a:cxn>
                      <a:cxn ang="0">
                        <a:pos x="193" y="15"/>
                      </a:cxn>
                      <a:cxn ang="0">
                        <a:pos x="191" y="32"/>
                      </a:cxn>
                      <a:cxn ang="0">
                        <a:pos x="189" y="51"/>
                      </a:cxn>
                      <a:cxn ang="0">
                        <a:pos x="189" y="71"/>
                      </a:cxn>
                      <a:cxn ang="0">
                        <a:pos x="189" y="539"/>
                      </a:cxn>
                      <a:cxn ang="0">
                        <a:pos x="190" y="556"/>
                      </a:cxn>
                      <a:cxn ang="0">
                        <a:pos x="192" y="572"/>
                      </a:cxn>
                      <a:cxn ang="0">
                        <a:pos x="195" y="588"/>
                      </a:cxn>
                      <a:cxn ang="0">
                        <a:pos x="199" y="602"/>
                      </a:cxn>
                      <a:cxn ang="0">
                        <a:pos x="206" y="614"/>
                      </a:cxn>
                      <a:cxn ang="0">
                        <a:pos x="213" y="627"/>
                      </a:cxn>
                      <a:cxn ang="0">
                        <a:pos x="222" y="638"/>
                      </a:cxn>
                      <a:cxn ang="0">
                        <a:pos x="232" y="648"/>
                      </a:cxn>
                      <a:cxn ang="0">
                        <a:pos x="61" y="648"/>
                      </a:cxn>
                      <a:cxn ang="0">
                        <a:pos x="71" y="638"/>
                      </a:cxn>
                      <a:cxn ang="0">
                        <a:pos x="80" y="627"/>
                      </a:cxn>
                      <a:cxn ang="0">
                        <a:pos x="88" y="614"/>
                      </a:cxn>
                      <a:cxn ang="0">
                        <a:pos x="94" y="602"/>
                      </a:cxn>
                      <a:cxn ang="0">
                        <a:pos x="98" y="588"/>
                      </a:cxn>
                      <a:cxn ang="0">
                        <a:pos x="102" y="572"/>
                      </a:cxn>
                      <a:cxn ang="0">
                        <a:pos x="104" y="556"/>
                      </a:cxn>
                      <a:cxn ang="0">
                        <a:pos x="105" y="539"/>
                      </a:cxn>
                      <a:cxn ang="0">
                        <a:pos x="105" y="199"/>
                      </a:cxn>
                    </a:cxnLst>
                    <a:rect l="0" t="0" r="r" b="b"/>
                    <a:pathLst>
                      <a:path w="232" h="648">
                        <a:moveTo>
                          <a:pt x="105" y="199"/>
                        </a:moveTo>
                        <a:lnTo>
                          <a:pt x="48" y="199"/>
                        </a:lnTo>
                        <a:lnTo>
                          <a:pt x="34" y="199"/>
                        </a:lnTo>
                        <a:lnTo>
                          <a:pt x="21" y="203"/>
                        </a:lnTo>
                        <a:lnTo>
                          <a:pt x="16" y="204"/>
                        </a:lnTo>
                        <a:lnTo>
                          <a:pt x="11" y="207"/>
                        </a:lnTo>
                        <a:lnTo>
                          <a:pt x="6" y="209"/>
                        </a:lnTo>
                        <a:lnTo>
                          <a:pt x="0" y="213"/>
                        </a:lnTo>
                        <a:lnTo>
                          <a:pt x="0" y="119"/>
                        </a:lnTo>
                        <a:lnTo>
                          <a:pt x="13" y="126"/>
                        </a:lnTo>
                        <a:lnTo>
                          <a:pt x="26" y="129"/>
                        </a:lnTo>
                        <a:lnTo>
                          <a:pt x="37" y="131"/>
                        </a:lnTo>
                        <a:lnTo>
                          <a:pt x="49" y="132"/>
                        </a:lnTo>
                        <a:lnTo>
                          <a:pt x="58" y="131"/>
                        </a:lnTo>
                        <a:lnTo>
                          <a:pt x="68" y="130"/>
                        </a:lnTo>
                        <a:lnTo>
                          <a:pt x="75" y="129"/>
                        </a:lnTo>
                        <a:lnTo>
                          <a:pt x="84" y="127"/>
                        </a:lnTo>
                        <a:lnTo>
                          <a:pt x="90" y="124"/>
                        </a:lnTo>
                        <a:lnTo>
                          <a:pt x="96" y="119"/>
                        </a:lnTo>
                        <a:lnTo>
                          <a:pt x="103" y="115"/>
                        </a:lnTo>
                        <a:lnTo>
                          <a:pt x="108" y="110"/>
                        </a:lnTo>
                        <a:lnTo>
                          <a:pt x="112" y="105"/>
                        </a:lnTo>
                        <a:lnTo>
                          <a:pt x="116" y="97"/>
                        </a:lnTo>
                        <a:lnTo>
                          <a:pt x="119" y="91"/>
                        </a:lnTo>
                        <a:lnTo>
                          <a:pt x="122" y="83"/>
                        </a:lnTo>
                        <a:lnTo>
                          <a:pt x="124" y="74"/>
                        </a:lnTo>
                        <a:lnTo>
                          <a:pt x="126" y="66"/>
                        </a:lnTo>
                        <a:lnTo>
                          <a:pt x="127" y="56"/>
                        </a:lnTo>
                        <a:lnTo>
                          <a:pt x="127" y="46"/>
                        </a:lnTo>
                        <a:lnTo>
                          <a:pt x="126" y="33"/>
                        </a:lnTo>
                        <a:lnTo>
                          <a:pt x="125" y="21"/>
                        </a:lnTo>
                        <a:lnTo>
                          <a:pt x="122" y="11"/>
                        </a:lnTo>
                        <a:lnTo>
                          <a:pt x="116" y="0"/>
                        </a:lnTo>
                        <a:lnTo>
                          <a:pt x="197" y="0"/>
                        </a:lnTo>
                        <a:lnTo>
                          <a:pt x="193" y="15"/>
                        </a:lnTo>
                        <a:lnTo>
                          <a:pt x="191" y="32"/>
                        </a:lnTo>
                        <a:lnTo>
                          <a:pt x="189" y="51"/>
                        </a:lnTo>
                        <a:lnTo>
                          <a:pt x="189" y="71"/>
                        </a:lnTo>
                        <a:lnTo>
                          <a:pt x="189" y="539"/>
                        </a:lnTo>
                        <a:lnTo>
                          <a:pt x="190" y="556"/>
                        </a:lnTo>
                        <a:lnTo>
                          <a:pt x="192" y="572"/>
                        </a:lnTo>
                        <a:lnTo>
                          <a:pt x="195" y="588"/>
                        </a:lnTo>
                        <a:lnTo>
                          <a:pt x="199" y="602"/>
                        </a:lnTo>
                        <a:lnTo>
                          <a:pt x="206" y="614"/>
                        </a:lnTo>
                        <a:lnTo>
                          <a:pt x="213" y="627"/>
                        </a:lnTo>
                        <a:lnTo>
                          <a:pt x="222" y="638"/>
                        </a:lnTo>
                        <a:lnTo>
                          <a:pt x="232" y="648"/>
                        </a:lnTo>
                        <a:lnTo>
                          <a:pt x="61" y="648"/>
                        </a:lnTo>
                        <a:lnTo>
                          <a:pt x="71" y="638"/>
                        </a:lnTo>
                        <a:lnTo>
                          <a:pt x="80" y="627"/>
                        </a:lnTo>
                        <a:lnTo>
                          <a:pt x="88" y="614"/>
                        </a:lnTo>
                        <a:lnTo>
                          <a:pt x="94" y="602"/>
                        </a:lnTo>
                        <a:lnTo>
                          <a:pt x="98" y="588"/>
                        </a:lnTo>
                        <a:lnTo>
                          <a:pt x="102" y="572"/>
                        </a:lnTo>
                        <a:lnTo>
                          <a:pt x="104" y="556"/>
                        </a:lnTo>
                        <a:lnTo>
                          <a:pt x="105" y="539"/>
                        </a:lnTo>
                        <a:lnTo>
                          <a:pt x="105" y="19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6" name="Freeform 954"/>
                  <p:cNvSpPr>
                    <a:spLocks noChangeAspect="1"/>
                  </p:cNvSpPr>
                  <p:nvPr/>
                </p:nvSpPr>
                <p:spPr bwMode="auto">
                  <a:xfrm>
                    <a:off x="4350" y="2262"/>
                    <a:ext cx="143" cy="193"/>
                  </a:xfrm>
                  <a:custGeom>
                    <a:avLst/>
                    <a:gdLst/>
                    <a:ahLst/>
                    <a:cxnLst>
                      <a:cxn ang="0">
                        <a:pos x="100" y="640"/>
                      </a:cxn>
                      <a:cxn ang="0">
                        <a:pos x="128" y="603"/>
                      </a:cxn>
                      <a:cxn ang="0">
                        <a:pos x="155" y="560"/>
                      </a:cxn>
                      <a:cxn ang="0">
                        <a:pos x="178" y="510"/>
                      </a:cxn>
                      <a:cxn ang="0">
                        <a:pos x="304" y="162"/>
                      </a:cxn>
                      <a:cxn ang="0">
                        <a:pos x="309" y="141"/>
                      </a:cxn>
                      <a:cxn ang="0">
                        <a:pos x="311" y="126"/>
                      </a:cxn>
                      <a:cxn ang="0">
                        <a:pos x="309" y="115"/>
                      </a:cxn>
                      <a:cxn ang="0">
                        <a:pos x="306" y="104"/>
                      </a:cxn>
                      <a:cxn ang="0">
                        <a:pos x="300" y="96"/>
                      </a:cxn>
                      <a:cxn ang="0">
                        <a:pos x="291" y="89"/>
                      </a:cxn>
                      <a:cxn ang="0">
                        <a:pos x="281" y="84"/>
                      </a:cxn>
                      <a:cxn ang="0">
                        <a:pos x="268" y="80"/>
                      </a:cxn>
                      <a:cxn ang="0">
                        <a:pos x="235" y="78"/>
                      </a:cxn>
                      <a:cxn ang="0">
                        <a:pos x="197" y="80"/>
                      </a:cxn>
                      <a:cxn ang="0">
                        <a:pos x="161" y="87"/>
                      </a:cxn>
                      <a:cxn ang="0">
                        <a:pos x="128" y="99"/>
                      </a:cxn>
                      <a:cxn ang="0">
                        <a:pos x="98" y="115"/>
                      </a:cxn>
                      <a:cxn ang="0">
                        <a:pos x="69" y="136"/>
                      </a:cxn>
                      <a:cxn ang="0">
                        <a:pos x="44" y="161"/>
                      </a:cxn>
                      <a:cxn ang="0">
                        <a:pos x="21" y="192"/>
                      </a:cxn>
                      <a:cxn ang="0">
                        <a:pos x="0" y="226"/>
                      </a:cxn>
                      <a:cxn ang="0">
                        <a:pos x="8" y="4"/>
                      </a:cxn>
                      <a:cxn ang="0">
                        <a:pos x="24" y="13"/>
                      </a:cxn>
                      <a:cxn ang="0">
                        <a:pos x="41" y="18"/>
                      </a:cxn>
                      <a:cxn ang="0">
                        <a:pos x="59" y="20"/>
                      </a:cxn>
                      <a:cxn ang="0">
                        <a:pos x="474" y="21"/>
                      </a:cxn>
                      <a:cxn ang="0">
                        <a:pos x="449" y="47"/>
                      </a:cxn>
                      <a:cxn ang="0">
                        <a:pos x="428" y="79"/>
                      </a:cxn>
                      <a:cxn ang="0">
                        <a:pos x="409" y="114"/>
                      </a:cxn>
                      <a:cxn ang="0">
                        <a:pos x="394" y="154"/>
                      </a:cxn>
                      <a:cxn ang="0">
                        <a:pos x="255" y="539"/>
                      </a:cxn>
                      <a:cxn ang="0">
                        <a:pos x="248" y="573"/>
                      </a:cxn>
                      <a:cxn ang="0">
                        <a:pos x="247" y="597"/>
                      </a:cxn>
                      <a:cxn ang="0">
                        <a:pos x="251" y="615"/>
                      </a:cxn>
                      <a:cxn ang="0">
                        <a:pos x="259" y="632"/>
                      </a:cxn>
                      <a:cxn ang="0">
                        <a:pos x="270" y="649"/>
                      </a:cxn>
                      <a:cxn ang="0">
                        <a:pos x="85" y="656"/>
                      </a:cxn>
                    </a:cxnLst>
                    <a:rect l="0" t="0" r="r" b="b"/>
                    <a:pathLst>
                      <a:path w="474" h="656">
                        <a:moveTo>
                          <a:pt x="85" y="656"/>
                        </a:moveTo>
                        <a:lnTo>
                          <a:pt x="100" y="640"/>
                        </a:lnTo>
                        <a:lnTo>
                          <a:pt x="115" y="623"/>
                        </a:lnTo>
                        <a:lnTo>
                          <a:pt x="128" y="603"/>
                        </a:lnTo>
                        <a:lnTo>
                          <a:pt x="142" y="582"/>
                        </a:lnTo>
                        <a:lnTo>
                          <a:pt x="155" y="560"/>
                        </a:lnTo>
                        <a:lnTo>
                          <a:pt x="166" y="536"/>
                        </a:lnTo>
                        <a:lnTo>
                          <a:pt x="178" y="510"/>
                        </a:lnTo>
                        <a:lnTo>
                          <a:pt x="188" y="482"/>
                        </a:lnTo>
                        <a:lnTo>
                          <a:pt x="304" y="162"/>
                        </a:lnTo>
                        <a:lnTo>
                          <a:pt x="307" y="152"/>
                        </a:lnTo>
                        <a:lnTo>
                          <a:pt x="309" y="141"/>
                        </a:lnTo>
                        <a:lnTo>
                          <a:pt x="310" y="133"/>
                        </a:lnTo>
                        <a:lnTo>
                          <a:pt x="311" y="126"/>
                        </a:lnTo>
                        <a:lnTo>
                          <a:pt x="310" y="120"/>
                        </a:lnTo>
                        <a:lnTo>
                          <a:pt x="309" y="115"/>
                        </a:lnTo>
                        <a:lnTo>
                          <a:pt x="308" y="109"/>
                        </a:lnTo>
                        <a:lnTo>
                          <a:pt x="306" y="104"/>
                        </a:lnTo>
                        <a:lnTo>
                          <a:pt x="303" y="100"/>
                        </a:lnTo>
                        <a:lnTo>
                          <a:pt x="300" y="96"/>
                        </a:lnTo>
                        <a:lnTo>
                          <a:pt x="297" y="93"/>
                        </a:lnTo>
                        <a:lnTo>
                          <a:pt x="291" y="89"/>
                        </a:lnTo>
                        <a:lnTo>
                          <a:pt x="287" y="86"/>
                        </a:lnTo>
                        <a:lnTo>
                          <a:pt x="281" y="84"/>
                        </a:lnTo>
                        <a:lnTo>
                          <a:pt x="275" y="82"/>
                        </a:lnTo>
                        <a:lnTo>
                          <a:pt x="268" y="80"/>
                        </a:lnTo>
                        <a:lnTo>
                          <a:pt x="252" y="78"/>
                        </a:lnTo>
                        <a:lnTo>
                          <a:pt x="235" y="78"/>
                        </a:lnTo>
                        <a:lnTo>
                          <a:pt x="216" y="78"/>
                        </a:lnTo>
                        <a:lnTo>
                          <a:pt x="197" y="80"/>
                        </a:lnTo>
                        <a:lnTo>
                          <a:pt x="179" y="83"/>
                        </a:lnTo>
                        <a:lnTo>
                          <a:pt x="161" y="87"/>
                        </a:lnTo>
                        <a:lnTo>
                          <a:pt x="144" y="93"/>
                        </a:lnTo>
                        <a:lnTo>
                          <a:pt x="128" y="99"/>
                        </a:lnTo>
                        <a:lnTo>
                          <a:pt x="112" y="106"/>
                        </a:lnTo>
                        <a:lnTo>
                          <a:pt x="98" y="115"/>
                        </a:lnTo>
                        <a:lnTo>
                          <a:pt x="83" y="125"/>
                        </a:lnTo>
                        <a:lnTo>
                          <a:pt x="69" y="136"/>
                        </a:lnTo>
                        <a:lnTo>
                          <a:pt x="57" y="148"/>
                        </a:lnTo>
                        <a:lnTo>
                          <a:pt x="44" y="161"/>
                        </a:lnTo>
                        <a:lnTo>
                          <a:pt x="32" y="176"/>
                        </a:lnTo>
                        <a:lnTo>
                          <a:pt x="21" y="192"/>
                        </a:lnTo>
                        <a:lnTo>
                          <a:pt x="10" y="208"/>
                        </a:lnTo>
                        <a:lnTo>
                          <a:pt x="0" y="226"/>
                        </a:lnTo>
                        <a:lnTo>
                          <a:pt x="0" y="0"/>
                        </a:lnTo>
                        <a:lnTo>
                          <a:pt x="8" y="4"/>
                        </a:lnTo>
                        <a:lnTo>
                          <a:pt x="16" y="8"/>
                        </a:lnTo>
                        <a:lnTo>
                          <a:pt x="24" y="13"/>
                        </a:lnTo>
                        <a:lnTo>
                          <a:pt x="32" y="16"/>
                        </a:lnTo>
                        <a:lnTo>
                          <a:pt x="41" y="18"/>
                        </a:lnTo>
                        <a:lnTo>
                          <a:pt x="49" y="19"/>
                        </a:lnTo>
                        <a:lnTo>
                          <a:pt x="59" y="20"/>
                        </a:lnTo>
                        <a:lnTo>
                          <a:pt x="67" y="21"/>
                        </a:lnTo>
                        <a:lnTo>
                          <a:pt x="474" y="21"/>
                        </a:lnTo>
                        <a:lnTo>
                          <a:pt x="461" y="34"/>
                        </a:lnTo>
                        <a:lnTo>
                          <a:pt x="449" y="47"/>
                        </a:lnTo>
                        <a:lnTo>
                          <a:pt x="439" y="62"/>
                        </a:lnTo>
                        <a:lnTo>
                          <a:pt x="428" y="79"/>
                        </a:lnTo>
                        <a:lnTo>
                          <a:pt x="419" y="96"/>
                        </a:lnTo>
                        <a:lnTo>
                          <a:pt x="409" y="114"/>
                        </a:lnTo>
                        <a:lnTo>
                          <a:pt x="401" y="134"/>
                        </a:lnTo>
                        <a:lnTo>
                          <a:pt x="394" y="154"/>
                        </a:lnTo>
                        <a:lnTo>
                          <a:pt x="261" y="520"/>
                        </a:lnTo>
                        <a:lnTo>
                          <a:pt x="255" y="539"/>
                        </a:lnTo>
                        <a:lnTo>
                          <a:pt x="250" y="557"/>
                        </a:lnTo>
                        <a:lnTo>
                          <a:pt x="248" y="573"/>
                        </a:lnTo>
                        <a:lnTo>
                          <a:pt x="247" y="588"/>
                        </a:lnTo>
                        <a:lnTo>
                          <a:pt x="247" y="597"/>
                        </a:lnTo>
                        <a:lnTo>
                          <a:pt x="249" y="606"/>
                        </a:lnTo>
                        <a:lnTo>
                          <a:pt x="251" y="615"/>
                        </a:lnTo>
                        <a:lnTo>
                          <a:pt x="255" y="623"/>
                        </a:lnTo>
                        <a:lnTo>
                          <a:pt x="259" y="632"/>
                        </a:lnTo>
                        <a:lnTo>
                          <a:pt x="264" y="640"/>
                        </a:lnTo>
                        <a:lnTo>
                          <a:pt x="270" y="649"/>
                        </a:lnTo>
                        <a:lnTo>
                          <a:pt x="278" y="656"/>
                        </a:lnTo>
                        <a:lnTo>
                          <a:pt x="85" y="6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7" name="Freeform 95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715" y="2262"/>
                    <a:ext cx="143" cy="200"/>
                  </a:xfrm>
                  <a:custGeom>
                    <a:avLst/>
                    <a:gdLst/>
                    <a:ahLst/>
                    <a:cxnLst>
                      <a:cxn ang="0">
                        <a:pos x="417" y="331"/>
                      </a:cxn>
                      <a:cxn ang="0">
                        <a:pos x="457" y="377"/>
                      </a:cxn>
                      <a:cxn ang="0">
                        <a:pos x="476" y="438"/>
                      </a:cxn>
                      <a:cxn ang="0">
                        <a:pos x="475" y="503"/>
                      </a:cxn>
                      <a:cxn ang="0">
                        <a:pos x="459" y="554"/>
                      </a:cxn>
                      <a:cxn ang="0">
                        <a:pos x="430" y="596"/>
                      </a:cxn>
                      <a:cxn ang="0">
                        <a:pos x="371" y="636"/>
                      </a:cxn>
                      <a:cxn ang="0">
                        <a:pos x="264" y="662"/>
                      </a:cxn>
                      <a:cxn ang="0">
                        <a:pos x="144" y="651"/>
                      </a:cxn>
                      <a:cxn ang="0">
                        <a:pos x="62" y="611"/>
                      </a:cxn>
                      <a:cxn ang="0">
                        <a:pos x="27" y="572"/>
                      </a:cxn>
                      <a:cxn ang="0">
                        <a:pos x="7" y="525"/>
                      </a:cxn>
                      <a:cxn ang="0">
                        <a:pos x="0" y="467"/>
                      </a:cxn>
                      <a:cxn ang="0">
                        <a:pos x="10" y="399"/>
                      </a:cxn>
                      <a:cxn ang="0">
                        <a:pos x="41" y="348"/>
                      </a:cxn>
                      <a:cxn ang="0">
                        <a:pos x="93" y="310"/>
                      </a:cxn>
                      <a:cxn ang="0">
                        <a:pos x="70" y="282"/>
                      </a:cxn>
                      <a:cxn ang="0">
                        <a:pos x="40" y="243"/>
                      </a:cxn>
                      <a:cxn ang="0">
                        <a:pos x="26" y="193"/>
                      </a:cxn>
                      <a:cxn ang="0">
                        <a:pos x="27" y="138"/>
                      </a:cxn>
                      <a:cxn ang="0">
                        <a:pos x="41" y="93"/>
                      </a:cxn>
                      <a:cxn ang="0">
                        <a:pos x="68" y="56"/>
                      </a:cxn>
                      <a:cxn ang="0">
                        <a:pos x="121" y="21"/>
                      </a:cxn>
                      <a:cxn ang="0">
                        <a:pos x="216" y="1"/>
                      </a:cxn>
                      <a:cxn ang="0">
                        <a:pos x="321" y="10"/>
                      </a:cxn>
                      <a:cxn ang="0">
                        <a:pos x="395" y="45"/>
                      </a:cxn>
                      <a:cxn ang="0">
                        <a:pos x="427" y="77"/>
                      </a:cxn>
                      <a:cxn ang="0">
                        <a:pos x="446" y="119"/>
                      </a:cxn>
                      <a:cxn ang="0">
                        <a:pos x="453" y="170"/>
                      </a:cxn>
                      <a:cxn ang="0">
                        <a:pos x="445" y="224"/>
                      </a:cxn>
                      <a:cxn ang="0">
                        <a:pos x="420" y="268"/>
                      </a:cxn>
                      <a:cxn ang="0">
                        <a:pos x="380" y="299"/>
                      </a:cxn>
                      <a:cxn ang="0">
                        <a:pos x="200" y="70"/>
                      </a:cxn>
                      <a:cxn ang="0">
                        <a:pos x="148" y="90"/>
                      </a:cxn>
                      <a:cxn ang="0">
                        <a:pos x="115" y="135"/>
                      </a:cxn>
                      <a:cxn ang="0">
                        <a:pos x="112" y="197"/>
                      </a:cxn>
                      <a:cxn ang="0">
                        <a:pos x="140" y="246"/>
                      </a:cxn>
                      <a:cxn ang="0">
                        <a:pos x="188" y="271"/>
                      </a:cxn>
                      <a:cxn ang="0">
                        <a:pos x="252" y="276"/>
                      </a:cxn>
                      <a:cxn ang="0">
                        <a:pos x="311" y="264"/>
                      </a:cxn>
                      <a:cxn ang="0">
                        <a:pos x="352" y="229"/>
                      </a:cxn>
                      <a:cxn ang="0">
                        <a:pos x="366" y="171"/>
                      </a:cxn>
                      <a:cxn ang="0">
                        <a:pos x="352" y="115"/>
                      </a:cxn>
                      <a:cxn ang="0">
                        <a:pos x="311" y="80"/>
                      </a:cxn>
                      <a:cxn ang="0">
                        <a:pos x="252" y="67"/>
                      </a:cxn>
                      <a:cxn ang="0">
                        <a:pos x="192" y="347"/>
                      </a:cxn>
                      <a:cxn ang="0">
                        <a:pos x="129" y="370"/>
                      </a:cxn>
                      <a:cxn ang="0">
                        <a:pos x="91" y="425"/>
                      </a:cxn>
                      <a:cxn ang="0">
                        <a:pos x="87" y="499"/>
                      </a:cxn>
                      <a:cxn ang="0">
                        <a:pos x="119" y="557"/>
                      </a:cxn>
                      <a:cxn ang="0">
                        <a:pos x="178" y="587"/>
                      </a:cxn>
                      <a:cxn ang="0">
                        <a:pos x="255" y="594"/>
                      </a:cxn>
                      <a:cxn ang="0">
                        <a:pos x="324" y="578"/>
                      </a:cxn>
                      <a:cxn ang="0">
                        <a:pos x="375" y="537"/>
                      </a:cxn>
                      <a:cxn ang="0">
                        <a:pos x="393" y="469"/>
                      </a:cxn>
                      <a:cxn ang="0">
                        <a:pos x="375" y="401"/>
                      </a:cxn>
                      <a:cxn ang="0">
                        <a:pos x="323" y="359"/>
                      </a:cxn>
                      <a:cxn ang="0">
                        <a:pos x="255" y="343"/>
                      </a:cxn>
                    </a:cxnLst>
                    <a:rect l="0" t="0" r="r" b="b"/>
                    <a:pathLst>
                      <a:path w="477" h="662">
                        <a:moveTo>
                          <a:pt x="370" y="305"/>
                        </a:moveTo>
                        <a:lnTo>
                          <a:pt x="383" y="310"/>
                        </a:lnTo>
                        <a:lnTo>
                          <a:pt x="395" y="316"/>
                        </a:lnTo>
                        <a:lnTo>
                          <a:pt x="406" y="324"/>
                        </a:lnTo>
                        <a:lnTo>
                          <a:pt x="417" y="331"/>
                        </a:lnTo>
                        <a:lnTo>
                          <a:pt x="426" y="339"/>
                        </a:lnTo>
                        <a:lnTo>
                          <a:pt x="435" y="348"/>
                        </a:lnTo>
                        <a:lnTo>
                          <a:pt x="443" y="357"/>
                        </a:lnTo>
                        <a:lnTo>
                          <a:pt x="451" y="367"/>
                        </a:lnTo>
                        <a:lnTo>
                          <a:pt x="457" y="377"/>
                        </a:lnTo>
                        <a:lnTo>
                          <a:pt x="462" y="388"/>
                        </a:lnTo>
                        <a:lnTo>
                          <a:pt x="466" y="399"/>
                        </a:lnTo>
                        <a:lnTo>
                          <a:pt x="471" y="412"/>
                        </a:lnTo>
                        <a:lnTo>
                          <a:pt x="474" y="425"/>
                        </a:lnTo>
                        <a:lnTo>
                          <a:pt x="476" y="438"/>
                        </a:lnTo>
                        <a:lnTo>
                          <a:pt x="477" y="452"/>
                        </a:lnTo>
                        <a:lnTo>
                          <a:pt x="477" y="467"/>
                        </a:lnTo>
                        <a:lnTo>
                          <a:pt x="477" y="479"/>
                        </a:lnTo>
                        <a:lnTo>
                          <a:pt x="476" y="491"/>
                        </a:lnTo>
                        <a:lnTo>
                          <a:pt x="475" y="503"/>
                        </a:lnTo>
                        <a:lnTo>
                          <a:pt x="473" y="513"/>
                        </a:lnTo>
                        <a:lnTo>
                          <a:pt x="470" y="525"/>
                        </a:lnTo>
                        <a:lnTo>
                          <a:pt x="467" y="534"/>
                        </a:lnTo>
                        <a:lnTo>
                          <a:pt x="463" y="545"/>
                        </a:lnTo>
                        <a:lnTo>
                          <a:pt x="459" y="554"/>
                        </a:lnTo>
                        <a:lnTo>
                          <a:pt x="454" y="564"/>
                        </a:lnTo>
                        <a:lnTo>
                          <a:pt x="449" y="572"/>
                        </a:lnTo>
                        <a:lnTo>
                          <a:pt x="443" y="581"/>
                        </a:lnTo>
                        <a:lnTo>
                          <a:pt x="436" y="589"/>
                        </a:lnTo>
                        <a:lnTo>
                          <a:pt x="430" y="596"/>
                        </a:lnTo>
                        <a:lnTo>
                          <a:pt x="421" y="604"/>
                        </a:lnTo>
                        <a:lnTo>
                          <a:pt x="414" y="611"/>
                        </a:lnTo>
                        <a:lnTo>
                          <a:pt x="404" y="617"/>
                        </a:lnTo>
                        <a:lnTo>
                          <a:pt x="388" y="628"/>
                        </a:lnTo>
                        <a:lnTo>
                          <a:pt x="371" y="636"/>
                        </a:lnTo>
                        <a:lnTo>
                          <a:pt x="352" y="645"/>
                        </a:lnTo>
                        <a:lnTo>
                          <a:pt x="332" y="651"/>
                        </a:lnTo>
                        <a:lnTo>
                          <a:pt x="311" y="655"/>
                        </a:lnTo>
                        <a:lnTo>
                          <a:pt x="288" y="660"/>
                        </a:lnTo>
                        <a:lnTo>
                          <a:pt x="264" y="662"/>
                        </a:lnTo>
                        <a:lnTo>
                          <a:pt x="239" y="662"/>
                        </a:lnTo>
                        <a:lnTo>
                          <a:pt x="213" y="662"/>
                        </a:lnTo>
                        <a:lnTo>
                          <a:pt x="188" y="660"/>
                        </a:lnTo>
                        <a:lnTo>
                          <a:pt x="165" y="655"/>
                        </a:lnTo>
                        <a:lnTo>
                          <a:pt x="144" y="651"/>
                        </a:lnTo>
                        <a:lnTo>
                          <a:pt x="124" y="645"/>
                        </a:lnTo>
                        <a:lnTo>
                          <a:pt x="105" y="636"/>
                        </a:lnTo>
                        <a:lnTo>
                          <a:pt x="87" y="628"/>
                        </a:lnTo>
                        <a:lnTo>
                          <a:pt x="71" y="617"/>
                        </a:lnTo>
                        <a:lnTo>
                          <a:pt x="62" y="611"/>
                        </a:lnTo>
                        <a:lnTo>
                          <a:pt x="55" y="604"/>
                        </a:lnTo>
                        <a:lnTo>
                          <a:pt x="46" y="596"/>
                        </a:lnTo>
                        <a:lnTo>
                          <a:pt x="40" y="589"/>
                        </a:lnTo>
                        <a:lnTo>
                          <a:pt x="34" y="581"/>
                        </a:lnTo>
                        <a:lnTo>
                          <a:pt x="27" y="572"/>
                        </a:lnTo>
                        <a:lnTo>
                          <a:pt x="22" y="564"/>
                        </a:lnTo>
                        <a:lnTo>
                          <a:pt x="18" y="554"/>
                        </a:lnTo>
                        <a:lnTo>
                          <a:pt x="14" y="545"/>
                        </a:lnTo>
                        <a:lnTo>
                          <a:pt x="10" y="534"/>
                        </a:lnTo>
                        <a:lnTo>
                          <a:pt x="7" y="525"/>
                        </a:lnTo>
                        <a:lnTo>
                          <a:pt x="4" y="513"/>
                        </a:lnTo>
                        <a:lnTo>
                          <a:pt x="3" y="503"/>
                        </a:lnTo>
                        <a:lnTo>
                          <a:pt x="1" y="491"/>
                        </a:lnTo>
                        <a:lnTo>
                          <a:pt x="1" y="479"/>
                        </a:lnTo>
                        <a:lnTo>
                          <a:pt x="0" y="467"/>
                        </a:lnTo>
                        <a:lnTo>
                          <a:pt x="1" y="452"/>
                        </a:lnTo>
                        <a:lnTo>
                          <a:pt x="2" y="438"/>
                        </a:lnTo>
                        <a:lnTo>
                          <a:pt x="4" y="425"/>
                        </a:lnTo>
                        <a:lnTo>
                          <a:pt x="7" y="412"/>
                        </a:lnTo>
                        <a:lnTo>
                          <a:pt x="10" y="399"/>
                        </a:lnTo>
                        <a:lnTo>
                          <a:pt x="15" y="388"/>
                        </a:lnTo>
                        <a:lnTo>
                          <a:pt x="20" y="377"/>
                        </a:lnTo>
                        <a:lnTo>
                          <a:pt x="26" y="367"/>
                        </a:lnTo>
                        <a:lnTo>
                          <a:pt x="34" y="357"/>
                        </a:lnTo>
                        <a:lnTo>
                          <a:pt x="41" y="348"/>
                        </a:lnTo>
                        <a:lnTo>
                          <a:pt x="49" y="339"/>
                        </a:lnTo>
                        <a:lnTo>
                          <a:pt x="59" y="331"/>
                        </a:lnTo>
                        <a:lnTo>
                          <a:pt x="69" y="324"/>
                        </a:lnTo>
                        <a:lnTo>
                          <a:pt x="81" y="316"/>
                        </a:lnTo>
                        <a:lnTo>
                          <a:pt x="93" y="310"/>
                        </a:lnTo>
                        <a:lnTo>
                          <a:pt x="105" y="305"/>
                        </a:lnTo>
                        <a:lnTo>
                          <a:pt x="96" y="299"/>
                        </a:lnTo>
                        <a:lnTo>
                          <a:pt x="87" y="294"/>
                        </a:lnTo>
                        <a:lnTo>
                          <a:pt x="78" y="288"/>
                        </a:lnTo>
                        <a:lnTo>
                          <a:pt x="70" y="282"/>
                        </a:lnTo>
                        <a:lnTo>
                          <a:pt x="63" y="274"/>
                        </a:lnTo>
                        <a:lnTo>
                          <a:pt x="57" y="268"/>
                        </a:lnTo>
                        <a:lnTo>
                          <a:pt x="50" y="259"/>
                        </a:lnTo>
                        <a:lnTo>
                          <a:pt x="45" y="251"/>
                        </a:lnTo>
                        <a:lnTo>
                          <a:pt x="40" y="243"/>
                        </a:lnTo>
                        <a:lnTo>
                          <a:pt x="36" y="234"/>
                        </a:lnTo>
                        <a:lnTo>
                          <a:pt x="33" y="224"/>
                        </a:lnTo>
                        <a:lnTo>
                          <a:pt x="29" y="214"/>
                        </a:lnTo>
                        <a:lnTo>
                          <a:pt x="27" y="204"/>
                        </a:lnTo>
                        <a:lnTo>
                          <a:pt x="26" y="193"/>
                        </a:lnTo>
                        <a:lnTo>
                          <a:pt x="25" y="182"/>
                        </a:lnTo>
                        <a:lnTo>
                          <a:pt x="24" y="170"/>
                        </a:lnTo>
                        <a:lnTo>
                          <a:pt x="25" y="159"/>
                        </a:lnTo>
                        <a:lnTo>
                          <a:pt x="25" y="149"/>
                        </a:lnTo>
                        <a:lnTo>
                          <a:pt x="27" y="138"/>
                        </a:lnTo>
                        <a:lnTo>
                          <a:pt x="28" y="129"/>
                        </a:lnTo>
                        <a:lnTo>
                          <a:pt x="31" y="119"/>
                        </a:lnTo>
                        <a:lnTo>
                          <a:pt x="34" y="110"/>
                        </a:lnTo>
                        <a:lnTo>
                          <a:pt x="37" y="101"/>
                        </a:lnTo>
                        <a:lnTo>
                          <a:pt x="41" y="93"/>
                        </a:lnTo>
                        <a:lnTo>
                          <a:pt x="45" y="85"/>
                        </a:lnTo>
                        <a:lnTo>
                          <a:pt x="50" y="77"/>
                        </a:lnTo>
                        <a:lnTo>
                          <a:pt x="56" y="70"/>
                        </a:lnTo>
                        <a:lnTo>
                          <a:pt x="62" y="64"/>
                        </a:lnTo>
                        <a:lnTo>
                          <a:pt x="68" y="56"/>
                        </a:lnTo>
                        <a:lnTo>
                          <a:pt x="75" y="50"/>
                        </a:lnTo>
                        <a:lnTo>
                          <a:pt x="82" y="45"/>
                        </a:lnTo>
                        <a:lnTo>
                          <a:pt x="90" y="38"/>
                        </a:lnTo>
                        <a:lnTo>
                          <a:pt x="105" y="30"/>
                        </a:lnTo>
                        <a:lnTo>
                          <a:pt x="121" y="21"/>
                        </a:lnTo>
                        <a:lnTo>
                          <a:pt x="138" y="15"/>
                        </a:lnTo>
                        <a:lnTo>
                          <a:pt x="156" y="10"/>
                        </a:lnTo>
                        <a:lnTo>
                          <a:pt x="175" y="6"/>
                        </a:lnTo>
                        <a:lnTo>
                          <a:pt x="195" y="3"/>
                        </a:lnTo>
                        <a:lnTo>
                          <a:pt x="216" y="1"/>
                        </a:lnTo>
                        <a:lnTo>
                          <a:pt x="239" y="0"/>
                        </a:lnTo>
                        <a:lnTo>
                          <a:pt x="261" y="1"/>
                        </a:lnTo>
                        <a:lnTo>
                          <a:pt x="282" y="3"/>
                        </a:lnTo>
                        <a:lnTo>
                          <a:pt x="302" y="6"/>
                        </a:lnTo>
                        <a:lnTo>
                          <a:pt x="321" y="10"/>
                        </a:lnTo>
                        <a:lnTo>
                          <a:pt x="340" y="15"/>
                        </a:lnTo>
                        <a:lnTo>
                          <a:pt x="357" y="21"/>
                        </a:lnTo>
                        <a:lnTo>
                          <a:pt x="373" y="30"/>
                        </a:lnTo>
                        <a:lnTo>
                          <a:pt x="387" y="38"/>
                        </a:lnTo>
                        <a:lnTo>
                          <a:pt x="395" y="45"/>
                        </a:lnTo>
                        <a:lnTo>
                          <a:pt x="402" y="50"/>
                        </a:lnTo>
                        <a:lnTo>
                          <a:pt x="410" y="56"/>
                        </a:lnTo>
                        <a:lnTo>
                          <a:pt x="416" y="64"/>
                        </a:lnTo>
                        <a:lnTo>
                          <a:pt x="422" y="70"/>
                        </a:lnTo>
                        <a:lnTo>
                          <a:pt x="427" y="77"/>
                        </a:lnTo>
                        <a:lnTo>
                          <a:pt x="432" y="85"/>
                        </a:lnTo>
                        <a:lnTo>
                          <a:pt x="436" y="93"/>
                        </a:lnTo>
                        <a:lnTo>
                          <a:pt x="440" y="101"/>
                        </a:lnTo>
                        <a:lnTo>
                          <a:pt x="443" y="110"/>
                        </a:lnTo>
                        <a:lnTo>
                          <a:pt x="446" y="119"/>
                        </a:lnTo>
                        <a:lnTo>
                          <a:pt x="449" y="129"/>
                        </a:lnTo>
                        <a:lnTo>
                          <a:pt x="451" y="138"/>
                        </a:lnTo>
                        <a:lnTo>
                          <a:pt x="452" y="149"/>
                        </a:lnTo>
                        <a:lnTo>
                          <a:pt x="453" y="159"/>
                        </a:lnTo>
                        <a:lnTo>
                          <a:pt x="453" y="170"/>
                        </a:lnTo>
                        <a:lnTo>
                          <a:pt x="453" y="182"/>
                        </a:lnTo>
                        <a:lnTo>
                          <a:pt x="452" y="193"/>
                        </a:lnTo>
                        <a:lnTo>
                          <a:pt x="450" y="204"/>
                        </a:lnTo>
                        <a:lnTo>
                          <a:pt x="447" y="214"/>
                        </a:lnTo>
                        <a:lnTo>
                          <a:pt x="445" y="224"/>
                        </a:lnTo>
                        <a:lnTo>
                          <a:pt x="441" y="234"/>
                        </a:lnTo>
                        <a:lnTo>
                          <a:pt x="437" y="243"/>
                        </a:lnTo>
                        <a:lnTo>
                          <a:pt x="433" y="251"/>
                        </a:lnTo>
                        <a:lnTo>
                          <a:pt x="426" y="259"/>
                        </a:lnTo>
                        <a:lnTo>
                          <a:pt x="420" y="268"/>
                        </a:lnTo>
                        <a:lnTo>
                          <a:pt x="414" y="274"/>
                        </a:lnTo>
                        <a:lnTo>
                          <a:pt x="406" y="282"/>
                        </a:lnTo>
                        <a:lnTo>
                          <a:pt x="398" y="288"/>
                        </a:lnTo>
                        <a:lnTo>
                          <a:pt x="390" y="294"/>
                        </a:lnTo>
                        <a:lnTo>
                          <a:pt x="380" y="299"/>
                        </a:lnTo>
                        <a:lnTo>
                          <a:pt x="370" y="305"/>
                        </a:lnTo>
                        <a:close/>
                        <a:moveTo>
                          <a:pt x="239" y="66"/>
                        </a:moveTo>
                        <a:lnTo>
                          <a:pt x="225" y="67"/>
                        </a:lnTo>
                        <a:lnTo>
                          <a:pt x="212" y="68"/>
                        </a:lnTo>
                        <a:lnTo>
                          <a:pt x="200" y="70"/>
                        </a:lnTo>
                        <a:lnTo>
                          <a:pt x="188" y="72"/>
                        </a:lnTo>
                        <a:lnTo>
                          <a:pt x="177" y="76"/>
                        </a:lnTo>
                        <a:lnTo>
                          <a:pt x="167" y="80"/>
                        </a:lnTo>
                        <a:lnTo>
                          <a:pt x="158" y="85"/>
                        </a:lnTo>
                        <a:lnTo>
                          <a:pt x="148" y="90"/>
                        </a:lnTo>
                        <a:lnTo>
                          <a:pt x="140" y="97"/>
                        </a:lnTo>
                        <a:lnTo>
                          <a:pt x="132" y="106"/>
                        </a:lnTo>
                        <a:lnTo>
                          <a:pt x="125" y="115"/>
                        </a:lnTo>
                        <a:lnTo>
                          <a:pt x="119" y="125"/>
                        </a:lnTo>
                        <a:lnTo>
                          <a:pt x="115" y="135"/>
                        </a:lnTo>
                        <a:lnTo>
                          <a:pt x="112" y="146"/>
                        </a:lnTo>
                        <a:lnTo>
                          <a:pt x="109" y="158"/>
                        </a:lnTo>
                        <a:lnTo>
                          <a:pt x="109" y="171"/>
                        </a:lnTo>
                        <a:lnTo>
                          <a:pt x="109" y="185"/>
                        </a:lnTo>
                        <a:lnTo>
                          <a:pt x="112" y="197"/>
                        </a:lnTo>
                        <a:lnTo>
                          <a:pt x="115" y="209"/>
                        </a:lnTo>
                        <a:lnTo>
                          <a:pt x="119" y="219"/>
                        </a:lnTo>
                        <a:lnTo>
                          <a:pt x="125" y="229"/>
                        </a:lnTo>
                        <a:lnTo>
                          <a:pt x="132" y="237"/>
                        </a:lnTo>
                        <a:lnTo>
                          <a:pt x="140" y="246"/>
                        </a:lnTo>
                        <a:lnTo>
                          <a:pt x="148" y="253"/>
                        </a:lnTo>
                        <a:lnTo>
                          <a:pt x="158" y="258"/>
                        </a:lnTo>
                        <a:lnTo>
                          <a:pt x="167" y="264"/>
                        </a:lnTo>
                        <a:lnTo>
                          <a:pt x="177" y="268"/>
                        </a:lnTo>
                        <a:lnTo>
                          <a:pt x="188" y="271"/>
                        </a:lnTo>
                        <a:lnTo>
                          <a:pt x="200" y="274"/>
                        </a:lnTo>
                        <a:lnTo>
                          <a:pt x="212" y="275"/>
                        </a:lnTo>
                        <a:lnTo>
                          <a:pt x="225" y="276"/>
                        </a:lnTo>
                        <a:lnTo>
                          <a:pt x="239" y="277"/>
                        </a:lnTo>
                        <a:lnTo>
                          <a:pt x="252" y="276"/>
                        </a:lnTo>
                        <a:lnTo>
                          <a:pt x="265" y="275"/>
                        </a:lnTo>
                        <a:lnTo>
                          <a:pt x="277" y="274"/>
                        </a:lnTo>
                        <a:lnTo>
                          <a:pt x="288" y="271"/>
                        </a:lnTo>
                        <a:lnTo>
                          <a:pt x="300" y="268"/>
                        </a:lnTo>
                        <a:lnTo>
                          <a:pt x="311" y="264"/>
                        </a:lnTo>
                        <a:lnTo>
                          <a:pt x="320" y="258"/>
                        </a:lnTo>
                        <a:lnTo>
                          <a:pt x="328" y="253"/>
                        </a:lnTo>
                        <a:lnTo>
                          <a:pt x="338" y="246"/>
                        </a:lnTo>
                        <a:lnTo>
                          <a:pt x="345" y="237"/>
                        </a:lnTo>
                        <a:lnTo>
                          <a:pt x="352" y="229"/>
                        </a:lnTo>
                        <a:lnTo>
                          <a:pt x="357" y="219"/>
                        </a:lnTo>
                        <a:lnTo>
                          <a:pt x="361" y="209"/>
                        </a:lnTo>
                        <a:lnTo>
                          <a:pt x="364" y="197"/>
                        </a:lnTo>
                        <a:lnTo>
                          <a:pt x="366" y="185"/>
                        </a:lnTo>
                        <a:lnTo>
                          <a:pt x="366" y="171"/>
                        </a:lnTo>
                        <a:lnTo>
                          <a:pt x="366" y="158"/>
                        </a:lnTo>
                        <a:lnTo>
                          <a:pt x="364" y="146"/>
                        </a:lnTo>
                        <a:lnTo>
                          <a:pt x="361" y="135"/>
                        </a:lnTo>
                        <a:lnTo>
                          <a:pt x="357" y="125"/>
                        </a:lnTo>
                        <a:lnTo>
                          <a:pt x="352" y="115"/>
                        </a:lnTo>
                        <a:lnTo>
                          <a:pt x="345" y="106"/>
                        </a:lnTo>
                        <a:lnTo>
                          <a:pt x="338" y="97"/>
                        </a:lnTo>
                        <a:lnTo>
                          <a:pt x="328" y="90"/>
                        </a:lnTo>
                        <a:lnTo>
                          <a:pt x="320" y="85"/>
                        </a:lnTo>
                        <a:lnTo>
                          <a:pt x="311" y="80"/>
                        </a:lnTo>
                        <a:lnTo>
                          <a:pt x="300" y="76"/>
                        </a:lnTo>
                        <a:lnTo>
                          <a:pt x="288" y="72"/>
                        </a:lnTo>
                        <a:lnTo>
                          <a:pt x="277" y="70"/>
                        </a:lnTo>
                        <a:lnTo>
                          <a:pt x="265" y="68"/>
                        </a:lnTo>
                        <a:lnTo>
                          <a:pt x="252" y="67"/>
                        </a:lnTo>
                        <a:lnTo>
                          <a:pt x="239" y="66"/>
                        </a:lnTo>
                        <a:close/>
                        <a:moveTo>
                          <a:pt x="239" y="343"/>
                        </a:moveTo>
                        <a:lnTo>
                          <a:pt x="222" y="343"/>
                        </a:lnTo>
                        <a:lnTo>
                          <a:pt x="206" y="345"/>
                        </a:lnTo>
                        <a:lnTo>
                          <a:pt x="192" y="347"/>
                        </a:lnTo>
                        <a:lnTo>
                          <a:pt x="178" y="350"/>
                        </a:lnTo>
                        <a:lnTo>
                          <a:pt x="164" y="354"/>
                        </a:lnTo>
                        <a:lnTo>
                          <a:pt x="153" y="358"/>
                        </a:lnTo>
                        <a:lnTo>
                          <a:pt x="141" y="364"/>
                        </a:lnTo>
                        <a:lnTo>
                          <a:pt x="129" y="370"/>
                        </a:lnTo>
                        <a:lnTo>
                          <a:pt x="120" y="379"/>
                        </a:lnTo>
                        <a:lnTo>
                          <a:pt x="110" y="389"/>
                        </a:lnTo>
                        <a:lnTo>
                          <a:pt x="103" y="399"/>
                        </a:lnTo>
                        <a:lnTo>
                          <a:pt x="97" y="412"/>
                        </a:lnTo>
                        <a:lnTo>
                          <a:pt x="91" y="425"/>
                        </a:lnTo>
                        <a:lnTo>
                          <a:pt x="88" y="438"/>
                        </a:lnTo>
                        <a:lnTo>
                          <a:pt x="85" y="453"/>
                        </a:lnTo>
                        <a:lnTo>
                          <a:pt x="85" y="469"/>
                        </a:lnTo>
                        <a:lnTo>
                          <a:pt x="85" y="485"/>
                        </a:lnTo>
                        <a:lnTo>
                          <a:pt x="87" y="499"/>
                        </a:lnTo>
                        <a:lnTo>
                          <a:pt x="90" y="513"/>
                        </a:lnTo>
                        <a:lnTo>
                          <a:pt x="96" y="526"/>
                        </a:lnTo>
                        <a:lnTo>
                          <a:pt x="102" y="537"/>
                        </a:lnTo>
                        <a:lnTo>
                          <a:pt x="109" y="548"/>
                        </a:lnTo>
                        <a:lnTo>
                          <a:pt x="119" y="557"/>
                        </a:lnTo>
                        <a:lnTo>
                          <a:pt x="129" y="566"/>
                        </a:lnTo>
                        <a:lnTo>
                          <a:pt x="141" y="572"/>
                        </a:lnTo>
                        <a:lnTo>
                          <a:pt x="153" y="578"/>
                        </a:lnTo>
                        <a:lnTo>
                          <a:pt x="164" y="583"/>
                        </a:lnTo>
                        <a:lnTo>
                          <a:pt x="178" y="587"/>
                        </a:lnTo>
                        <a:lnTo>
                          <a:pt x="192" y="590"/>
                        </a:lnTo>
                        <a:lnTo>
                          <a:pt x="206" y="593"/>
                        </a:lnTo>
                        <a:lnTo>
                          <a:pt x="222" y="594"/>
                        </a:lnTo>
                        <a:lnTo>
                          <a:pt x="239" y="594"/>
                        </a:lnTo>
                        <a:lnTo>
                          <a:pt x="255" y="594"/>
                        </a:lnTo>
                        <a:lnTo>
                          <a:pt x="271" y="593"/>
                        </a:lnTo>
                        <a:lnTo>
                          <a:pt x="285" y="590"/>
                        </a:lnTo>
                        <a:lnTo>
                          <a:pt x="299" y="587"/>
                        </a:lnTo>
                        <a:lnTo>
                          <a:pt x="313" y="583"/>
                        </a:lnTo>
                        <a:lnTo>
                          <a:pt x="324" y="578"/>
                        </a:lnTo>
                        <a:lnTo>
                          <a:pt x="336" y="572"/>
                        </a:lnTo>
                        <a:lnTo>
                          <a:pt x="346" y="566"/>
                        </a:lnTo>
                        <a:lnTo>
                          <a:pt x="357" y="557"/>
                        </a:lnTo>
                        <a:lnTo>
                          <a:pt x="366" y="548"/>
                        </a:lnTo>
                        <a:lnTo>
                          <a:pt x="375" y="537"/>
                        </a:lnTo>
                        <a:lnTo>
                          <a:pt x="381" y="526"/>
                        </a:lnTo>
                        <a:lnTo>
                          <a:pt x="386" y="513"/>
                        </a:lnTo>
                        <a:lnTo>
                          <a:pt x="390" y="499"/>
                        </a:lnTo>
                        <a:lnTo>
                          <a:pt x="392" y="485"/>
                        </a:lnTo>
                        <a:lnTo>
                          <a:pt x="393" y="469"/>
                        </a:lnTo>
                        <a:lnTo>
                          <a:pt x="392" y="453"/>
                        </a:lnTo>
                        <a:lnTo>
                          <a:pt x="390" y="438"/>
                        </a:lnTo>
                        <a:lnTo>
                          <a:pt x="386" y="425"/>
                        </a:lnTo>
                        <a:lnTo>
                          <a:pt x="381" y="412"/>
                        </a:lnTo>
                        <a:lnTo>
                          <a:pt x="375" y="401"/>
                        </a:lnTo>
                        <a:lnTo>
                          <a:pt x="366" y="390"/>
                        </a:lnTo>
                        <a:lnTo>
                          <a:pt x="357" y="381"/>
                        </a:lnTo>
                        <a:lnTo>
                          <a:pt x="346" y="372"/>
                        </a:lnTo>
                        <a:lnTo>
                          <a:pt x="335" y="365"/>
                        </a:lnTo>
                        <a:lnTo>
                          <a:pt x="323" y="359"/>
                        </a:lnTo>
                        <a:lnTo>
                          <a:pt x="312" y="354"/>
                        </a:lnTo>
                        <a:lnTo>
                          <a:pt x="298" y="350"/>
                        </a:lnTo>
                        <a:lnTo>
                          <a:pt x="284" y="347"/>
                        </a:lnTo>
                        <a:lnTo>
                          <a:pt x="269" y="345"/>
                        </a:lnTo>
                        <a:lnTo>
                          <a:pt x="255" y="343"/>
                        </a:lnTo>
                        <a:lnTo>
                          <a:pt x="239" y="34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  <p:sp>
                <p:nvSpPr>
                  <p:cNvPr id="382908" name="Freeform 956"/>
                  <p:cNvSpPr>
                    <a:spLocks noChangeAspect="1"/>
                  </p:cNvSpPr>
                  <p:nvPr/>
                </p:nvSpPr>
                <p:spPr bwMode="auto">
                  <a:xfrm>
                    <a:off x="5087" y="2262"/>
                    <a:ext cx="136" cy="200"/>
                  </a:xfrm>
                  <a:custGeom>
                    <a:avLst/>
                    <a:gdLst/>
                    <a:ahLst/>
                    <a:cxnLst>
                      <a:cxn ang="0">
                        <a:pos x="1" y="666"/>
                      </a:cxn>
                      <a:cxn ang="0">
                        <a:pos x="0" y="638"/>
                      </a:cxn>
                      <a:cxn ang="0">
                        <a:pos x="2" y="593"/>
                      </a:cxn>
                      <a:cxn ang="0">
                        <a:pos x="12" y="538"/>
                      </a:cxn>
                      <a:cxn ang="0">
                        <a:pos x="32" y="488"/>
                      </a:cxn>
                      <a:cxn ang="0">
                        <a:pos x="63" y="440"/>
                      </a:cxn>
                      <a:cxn ang="0">
                        <a:pos x="102" y="398"/>
                      </a:cxn>
                      <a:cxn ang="0">
                        <a:pos x="158" y="354"/>
                      </a:cxn>
                      <a:cxn ang="0">
                        <a:pos x="281" y="261"/>
                      </a:cxn>
                      <a:cxn ang="0">
                        <a:pos x="316" y="225"/>
                      </a:cxn>
                      <a:cxn ang="0">
                        <a:pos x="335" y="189"/>
                      </a:cxn>
                      <a:cxn ang="0">
                        <a:pos x="338" y="152"/>
                      </a:cxn>
                      <a:cxn ang="0">
                        <a:pos x="331" y="123"/>
                      </a:cxn>
                      <a:cxn ang="0">
                        <a:pos x="316" y="101"/>
                      </a:cxn>
                      <a:cxn ang="0">
                        <a:pos x="295" y="86"/>
                      </a:cxn>
                      <a:cxn ang="0">
                        <a:pos x="268" y="77"/>
                      </a:cxn>
                      <a:cxn ang="0">
                        <a:pos x="238" y="75"/>
                      </a:cxn>
                      <a:cxn ang="0">
                        <a:pos x="190" y="80"/>
                      </a:cxn>
                      <a:cxn ang="0">
                        <a:pos x="145" y="97"/>
                      </a:cxn>
                      <a:cxn ang="0">
                        <a:pos x="104" y="125"/>
                      </a:cxn>
                      <a:cxn ang="0">
                        <a:pos x="66" y="165"/>
                      </a:cxn>
                      <a:cxn ang="0">
                        <a:pos x="31" y="217"/>
                      </a:cxn>
                      <a:cxn ang="0">
                        <a:pos x="27" y="6"/>
                      </a:cxn>
                      <a:cxn ang="0">
                        <a:pos x="49" y="20"/>
                      </a:cxn>
                      <a:cxn ang="0">
                        <a:pos x="76" y="25"/>
                      </a:cxn>
                      <a:cxn ang="0">
                        <a:pos x="118" y="23"/>
                      </a:cxn>
                      <a:cxn ang="0">
                        <a:pos x="190" y="10"/>
                      </a:cxn>
                      <a:cxn ang="0">
                        <a:pos x="248" y="3"/>
                      </a:cxn>
                      <a:cxn ang="0">
                        <a:pos x="302" y="10"/>
                      </a:cxn>
                      <a:cxn ang="0">
                        <a:pos x="347" y="26"/>
                      </a:cxn>
                      <a:cxn ang="0">
                        <a:pos x="385" y="55"/>
                      </a:cxn>
                      <a:cxn ang="0">
                        <a:pos x="412" y="94"/>
                      </a:cxn>
                      <a:cxn ang="0">
                        <a:pos x="424" y="143"/>
                      </a:cxn>
                      <a:cxn ang="0">
                        <a:pos x="422" y="188"/>
                      </a:cxn>
                      <a:cxn ang="0">
                        <a:pos x="414" y="223"/>
                      </a:cxn>
                      <a:cxn ang="0">
                        <a:pos x="397" y="258"/>
                      </a:cxn>
                      <a:cxn ang="0">
                        <a:pos x="368" y="289"/>
                      </a:cxn>
                      <a:cxn ang="0">
                        <a:pos x="316" y="332"/>
                      </a:cxn>
                      <a:cxn ang="0">
                        <a:pos x="262" y="374"/>
                      </a:cxn>
                      <a:cxn ang="0">
                        <a:pos x="176" y="444"/>
                      </a:cxn>
                      <a:cxn ang="0">
                        <a:pos x="120" y="497"/>
                      </a:cxn>
                      <a:cxn ang="0">
                        <a:pos x="106" y="522"/>
                      </a:cxn>
                      <a:cxn ang="0">
                        <a:pos x="101" y="547"/>
                      </a:cxn>
                      <a:cxn ang="0">
                        <a:pos x="108" y="568"/>
                      </a:cxn>
                      <a:cxn ang="0">
                        <a:pos x="126" y="582"/>
                      </a:cxn>
                      <a:cxn ang="0">
                        <a:pos x="155" y="590"/>
                      </a:cxn>
                      <a:cxn ang="0">
                        <a:pos x="211" y="591"/>
                      </a:cxn>
                      <a:cxn ang="0">
                        <a:pos x="283" y="586"/>
                      </a:cxn>
                      <a:cxn ang="0">
                        <a:pos x="338" y="570"/>
                      </a:cxn>
                      <a:cxn ang="0">
                        <a:pos x="358" y="558"/>
                      </a:cxn>
                      <a:cxn ang="0">
                        <a:pos x="383" y="532"/>
                      </a:cxn>
                      <a:cxn ang="0">
                        <a:pos x="413" y="483"/>
                      </a:cxn>
                      <a:cxn ang="0">
                        <a:pos x="443" y="415"/>
                      </a:cxn>
                      <a:cxn ang="0">
                        <a:pos x="430" y="665"/>
                      </a:cxn>
                      <a:cxn ang="0">
                        <a:pos x="409" y="656"/>
                      </a:cxn>
                      <a:cxn ang="0">
                        <a:pos x="388" y="653"/>
                      </a:cxn>
                      <a:cxn ang="0">
                        <a:pos x="37" y="654"/>
                      </a:cxn>
                      <a:cxn ang="0">
                        <a:pos x="18" y="659"/>
                      </a:cxn>
                      <a:cxn ang="0">
                        <a:pos x="1" y="669"/>
                      </a:cxn>
                    </a:cxnLst>
                    <a:rect l="0" t="0" r="r" b="b"/>
                    <a:pathLst>
                      <a:path w="443" h="674">
                        <a:moveTo>
                          <a:pt x="1" y="669"/>
                        </a:moveTo>
                        <a:lnTo>
                          <a:pt x="1" y="667"/>
                        </a:lnTo>
                        <a:lnTo>
                          <a:pt x="1" y="666"/>
                        </a:lnTo>
                        <a:lnTo>
                          <a:pt x="0" y="655"/>
                        </a:lnTo>
                        <a:lnTo>
                          <a:pt x="0" y="646"/>
                        </a:lnTo>
                        <a:lnTo>
                          <a:pt x="0" y="638"/>
                        </a:lnTo>
                        <a:lnTo>
                          <a:pt x="0" y="633"/>
                        </a:lnTo>
                        <a:lnTo>
                          <a:pt x="0" y="613"/>
                        </a:lnTo>
                        <a:lnTo>
                          <a:pt x="2" y="593"/>
                        </a:lnTo>
                        <a:lnTo>
                          <a:pt x="4" y="574"/>
                        </a:lnTo>
                        <a:lnTo>
                          <a:pt x="8" y="556"/>
                        </a:lnTo>
                        <a:lnTo>
                          <a:pt x="12" y="538"/>
                        </a:lnTo>
                        <a:lnTo>
                          <a:pt x="19" y="520"/>
                        </a:lnTo>
                        <a:lnTo>
                          <a:pt x="25" y="503"/>
                        </a:lnTo>
                        <a:lnTo>
                          <a:pt x="32" y="488"/>
                        </a:lnTo>
                        <a:lnTo>
                          <a:pt x="42" y="471"/>
                        </a:lnTo>
                        <a:lnTo>
                          <a:pt x="51" y="456"/>
                        </a:lnTo>
                        <a:lnTo>
                          <a:pt x="63" y="440"/>
                        </a:lnTo>
                        <a:lnTo>
                          <a:pt x="75" y="426"/>
                        </a:lnTo>
                        <a:lnTo>
                          <a:pt x="87" y="412"/>
                        </a:lnTo>
                        <a:lnTo>
                          <a:pt x="102" y="398"/>
                        </a:lnTo>
                        <a:lnTo>
                          <a:pt x="117" y="384"/>
                        </a:lnTo>
                        <a:lnTo>
                          <a:pt x="132" y="372"/>
                        </a:lnTo>
                        <a:lnTo>
                          <a:pt x="158" y="354"/>
                        </a:lnTo>
                        <a:lnTo>
                          <a:pt x="190" y="330"/>
                        </a:lnTo>
                        <a:lnTo>
                          <a:pt x="231" y="298"/>
                        </a:lnTo>
                        <a:lnTo>
                          <a:pt x="281" y="261"/>
                        </a:lnTo>
                        <a:lnTo>
                          <a:pt x="295" y="250"/>
                        </a:lnTo>
                        <a:lnTo>
                          <a:pt x="306" y="237"/>
                        </a:lnTo>
                        <a:lnTo>
                          <a:pt x="316" y="225"/>
                        </a:lnTo>
                        <a:lnTo>
                          <a:pt x="324" y="213"/>
                        </a:lnTo>
                        <a:lnTo>
                          <a:pt x="330" y="201"/>
                        </a:lnTo>
                        <a:lnTo>
                          <a:pt x="335" y="189"/>
                        </a:lnTo>
                        <a:lnTo>
                          <a:pt x="337" y="176"/>
                        </a:lnTo>
                        <a:lnTo>
                          <a:pt x="338" y="162"/>
                        </a:lnTo>
                        <a:lnTo>
                          <a:pt x="338" y="152"/>
                        </a:lnTo>
                        <a:lnTo>
                          <a:pt x="337" y="142"/>
                        </a:lnTo>
                        <a:lnTo>
                          <a:pt x="335" y="133"/>
                        </a:lnTo>
                        <a:lnTo>
                          <a:pt x="331" y="123"/>
                        </a:lnTo>
                        <a:lnTo>
                          <a:pt x="327" y="116"/>
                        </a:lnTo>
                        <a:lnTo>
                          <a:pt x="322" y="109"/>
                        </a:lnTo>
                        <a:lnTo>
                          <a:pt x="316" y="101"/>
                        </a:lnTo>
                        <a:lnTo>
                          <a:pt x="308" y="95"/>
                        </a:lnTo>
                        <a:lnTo>
                          <a:pt x="302" y="91"/>
                        </a:lnTo>
                        <a:lnTo>
                          <a:pt x="295" y="86"/>
                        </a:lnTo>
                        <a:lnTo>
                          <a:pt x="286" y="82"/>
                        </a:lnTo>
                        <a:lnTo>
                          <a:pt x="278" y="80"/>
                        </a:lnTo>
                        <a:lnTo>
                          <a:pt x="268" y="77"/>
                        </a:lnTo>
                        <a:lnTo>
                          <a:pt x="259" y="76"/>
                        </a:lnTo>
                        <a:lnTo>
                          <a:pt x="248" y="75"/>
                        </a:lnTo>
                        <a:lnTo>
                          <a:pt x="238" y="75"/>
                        </a:lnTo>
                        <a:lnTo>
                          <a:pt x="222" y="75"/>
                        </a:lnTo>
                        <a:lnTo>
                          <a:pt x="205" y="77"/>
                        </a:lnTo>
                        <a:lnTo>
                          <a:pt x="190" y="80"/>
                        </a:lnTo>
                        <a:lnTo>
                          <a:pt x="175" y="84"/>
                        </a:lnTo>
                        <a:lnTo>
                          <a:pt x="160" y="91"/>
                        </a:lnTo>
                        <a:lnTo>
                          <a:pt x="145" y="97"/>
                        </a:lnTo>
                        <a:lnTo>
                          <a:pt x="131" y="105"/>
                        </a:lnTo>
                        <a:lnTo>
                          <a:pt x="118" y="115"/>
                        </a:lnTo>
                        <a:lnTo>
                          <a:pt x="104" y="125"/>
                        </a:lnTo>
                        <a:lnTo>
                          <a:pt x="91" y="138"/>
                        </a:lnTo>
                        <a:lnTo>
                          <a:pt x="78" y="151"/>
                        </a:lnTo>
                        <a:lnTo>
                          <a:pt x="66" y="165"/>
                        </a:lnTo>
                        <a:lnTo>
                          <a:pt x="53" y="181"/>
                        </a:lnTo>
                        <a:lnTo>
                          <a:pt x="42" y="199"/>
                        </a:lnTo>
                        <a:lnTo>
                          <a:pt x="31" y="217"/>
                        </a:lnTo>
                        <a:lnTo>
                          <a:pt x="20" y="237"/>
                        </a:lnTo>
                        <a:lnTo>
                          <a:pt x="20" y="0"/>
                        </a:lnTo>
                        <a:lnTo>
                          <a:pt x="27" y="6"/>
                        </a:lnTo>
                        <a:lnTo>
                          <a:pt x="34" y="12"/>
                        </a:lnTo>
                        <a:lnTo>
                          <a:pt x="42" y="16"/>
                        </a:lnTo>
                        <a:lnTo>
                          <a:pt x="49" y="20"/>
                        </a:lnTo>
                        <a:lnTo>
                          <a:pt x="58" y="22"/>
                        </a:lnTo>
                        <a:lnTo>
                          <a:pt x="66" y="24"/>
                        </a:lnTo>
                        <a:lnTo>
                          <a:pt x="76" y="25"/>
                        </a:lnTo>
                        <a:lnTo>
                          <a:pt x="84" y="26"/>
                        </a:lnTo>
                        <a:lnTo>
                          <a:pt x="99" y="25"/>
                        </a:lnTo>
                        <a:lnTo>
                          <a:pt x="118" y="23"/>
                        </a:lnTo>
                        <a:lnTo>
                          <a:pt x="140" y="20"/>
                        </a:lnTo>
                        <a:lnTo>
                          <a:pt x="165" y="14"/>
                        </a:lnTo>
                        <a:lnTo>
                          <a:pt x="190" y="10"/>
                        </a:lnTo>
                        <a:lnTo>
                          <a:pt x="214" y="6"/>
                        </a:lnTo>
                        <a:lnTo>
                          <a:pt x="232" y="4"/>
                        </a:lnTo>
                        <a:lnTo>
                          <a:pt x="248" y="3"/>
                        </a:lnTo>
                        <a:lnTo>
                          <a:pt x="267" y="4"/>
                        </a:lnTo>
                        <a:lnTo>
                          <a:pt x="285" y="6"/>
                        </a:lnTo>
                        <a:lnTo>
                          <a:pt x="302" y="10"/>
                        </a:lnTo>
                        <a:lnTo>
                          <a:pt x="318" y="14"/>
                        </a:lnTo>
                        <a:lnTo>
                          <a:pt x="334" y="19"/>
                        </a:lnTo>
                        <a:lnTo>
                          <a:pt x="347" y="26"/>
                        </a:lnTo>
                        <a:lnTo>
                          <a:pt x="361" y="34"/>
                        </a:lnTo>
                        <a:lnTo>
                          <a:pt x="373" y="43"/>
                        </a:lnTo>
                        <a:lnTo>
                          <a:pt x="385" y="55"/>
                        </a:lnTo>
                        <a:lnTo>
                          <a:pt x="396" y="66"/>
                        </a:lnTo>
                        <a:lnTo>
                          <a:pt x="404" y="80"/>
                        </a:lnTo>
                        <a:lnTo>
                          <a:pt x="412" y="94"/>
                        </a:lnTo>
                        <a:lnTo>
                          <a:pt x="417" y="110"/>
                        </a:lnTo>
                        <a:lnTo>
                          <a:pt x="421" y="127"/>
                        </a:lnTo>
                        <a:lnTo>
                          <a:pt x="424" y="143"/>
                        </a:lnTo>
                        <a:lnTo>
                          <a:pt x="424" y="162"/>
                        </a:lnTo>
                        <a:lnTo>
                          <a:pt x="424" y="176"/>
                        </a:lnTo>
                        <a:lnTo>
                          <a:pt x="422" y="188"/>
                        </a:lnTo>
                        <a:lnTo>
                          <a:pt x="420" y="200"/>
                        </a:lnTo>
                        <a:lnTo>
                          <a:pt x="417" y="212"/>
                        </a:lnTo>
                        <a:lnTo>
                          <a:pt x="414" y="223"/>
                        </a:lnTo>
                        <a:lnTo>
                          <a:pt x="408" y="235"/>
                        </a:lnTo>
                        <a:lnTo>
                          <a:pt x="403" y="247"/>
                        </a:lnTo>
                        <a:lnTo>
                          <a:pt x="397" y="258"/>
                        </a:lnTo>
                        <a:lnTo>
                          <a:pt x="392" y="267"/>
                        </a:lnTo>
                        <a:lnTo>
                          <a:pt x="381" y="276"/>
                        </a:lnTo>
                        <a:lnTo>
                          <a:pt x="368" y="289"/>
                        </a:lnTo>
                        <a:lnTo>
                          <a:pt x="352" y="302"/>
                        </a:lnTo>
                        <a:lnTo>
                          <a:pt x="336" y="316"/>
                        </a:lnTo>
                        <a:lnTo>
                          <a:pt x="316" y="332"/>
                        </a:lnTo>
                        <a:lnTo>
                          <a:pt x="293" y="350"/>
                        </a:lnTo>
                        <a:lnTo>
                          <a:pt x="265" y="372"/>
                        </a:lnTo>
                        <a:lnTo>
                          <a:pt x="262" y="374"/>
                        </a:lnTo>
                        <a:lnTo>
                          <a:pt x="240" y="392"/>
                        </a:lnTo>
                        <a:lnTo>
                          <a:pt x="211" y="415"/>
                        </a:lnTo>
                        <a:lnTo>
                          <a:pt x="176" y="444"/>
                        </a:lnTo>
                        <a:lnTo>
                          <a:pt x="135" y="479"/>
                        </a:lnTo>
                        <a:lnTo>
                          <a:pt x="127" y="488"/>
                        </a:lnTo>
                        <a:lnTo>
                          <a:pt x="120" y="497"/>
                        </a:lnTo>
                        <a:lnTo>
                          <a:pt x="115" y="506"/>
                        </a:lnTo>
                        <a:lnTo>
                          <a:pt x="110" y="514"/>
                        </a:lnTo>
                        <a:lnTo>
                          <a:pt x="106" y="522"/>
                        </a:lnTo>
                        <a:lnTo>
                          <a:pt x="104" y="531"/>
                        </a:lnTo>
                        <a:lnTo>
                          <a:pt x="102" y="538"/>
                        </a:lnTo>
                        <a:lnTo>
                          <a:pt x="101" y="547"/>
                        </a:lnTo>
                        <a:lnTo>
                          <a:pt x="102" y="554"/>
                        </a:lnTo>
                        <a:lnTo>
                          <a:pt x="104" y="561"/>
                        </a:lnTo>
                        <a:lnTo>
                          <a:pt x="108" y="568"/>
                        </a:lnTo>
                        <a:lnTo>
                          <a:pt x="112" y="573"/>
                        </a:lnTo>
                        <a:lnTo>
                          <a:pt x="119" y="578"/>
                        </a:lnTo>
                        <a:lnTo>
                          <a:pt x="126" y="582"/>
                        </a:lnTo>
                        <a:lnTo>
                          <a:pt x="135" y="586"/>
                        </a:lnTo>
                        <a:lnTo>
                          <a:pt x="144" y="588"/>
                        </a:lnTo>
                        <a:lnTo>
                          <a:pt x="155" y="590"/>
                        </a:lnTo>
                        <a:lnTo>
                          <a:pt x="169" y="591"/>
                        </a:lnTo>
                        <a:lnTo>
                          <a:pt x="188" y="591"/>
                        </a:lnTo>
                        <a:lnTo>
                          <a:pt x="211" y="591"/>
                        </a:lnTo>
                        <a:lnTo>
                          <a:pt x="238" y="591"/>
                        </a:lnTo>
                        <a:lnTo>
                          <a:pt x="261" y="589"/>
                        </a:lnTo>
                        <a:lnTo>
                          <a:pt x="283" y="586"/>
                        </a:lnTo>
                        <a:lnTo>
                          <a:pt x="303" y="581"/>
                        </a:lnTo>
                        <a:lnTo>
                          <a:pt x="322" y="576"/>
                        </a:lnTo>
                        <a:lnTo>
                          <a:pt x="338" y="570"/>
                        </a:lnTo>
                        <a:lnTo>
                          <a:pt x="345" y="567"/>
                        </a:lnTo>
                        <a:lnTo>
                          <a:pt x="352" y="562"/>
                        </a:lnTo>
                        <a:lnTo>
                          <a:pt x="358" y="558"/>
                        </a:lnTo>
                        <a:lnTo>
                          <a:pt x="364" y="553"/>
                        </a:lnTo>
                        <a:lnTo>
                          <a:pt x="374" y="543"/>
                        </a:lnTo>
                        <a:lnTo>
                          <a:pt x="383" y="532"/>
                        </a:lnTo>
                        <a:lnTo>
                          <a:pt x="393" y="518"/>
                        </a:lnTo>
                        <a:lnTo>
                          <a:pt x="402" y="502"/>
                        </a:lnTo>
                        <a:lnTo>
                          <a:pt x="413" y="483"/>
                        </a:lnTo>
                        <a:lnTo>
                          <a:pt x="423" y="463"/>
                        </a:lnTo>
                        <a:lnTo>
                          <a:pt x="433" y="440"/>
                        </a:lnTo>
                        <a:lnTo>
                          <a:pt x="443" y="415"/>
                        </a:lnTo>
                        <a:lnTo>
                          <a:pt x="443" y="674"/>
                        </a:lnTo>
                        <a:lnTo>
                          <a:pt x="437" y="669"/>
                        </a:lnTo>
                        <a:lnTo>
                          <a:pt x="430" y="665"/>
                        </a:lnTo>
                        <a:lnTo>
                          <a:pt x="423" y="661"/>
                        </a:lnTo>
                        <a:lnTo>
                          <a:pt x="417" y="658"/>
                        </a:lnTo>
                        <a:lnTo>
                          <a:pt x="409" y="656"/>
                        </a:lnTo>
                        <a:lnTo>
                          <a:pt x="402" y="655"/>
                        </a:lnTo>
                        <a:lnTo>
                          <a:pt x="396" y="654"/>
                        </a:lnTo>
                        <a:lnTo>
                          <a:pt x="388" y="653"/>
                        </a:lnTo>
                        <a:lnTo>
                          <a:pt x="51" y="653"/>
                        </a:lnTo>
                        <a:lnTo>
                          <a:pt x="44" y="654"/>
                        </a:lnTo>
                        <a:lnTo>
                          <a:pt x="37" y="654"/>
                        </a:lnTo>
                        <a:lnTo>
                          <a:pt x="30" y="655"/>
                        </a:lnTo>
                        <a:lnTo>
                          <a:pt x="24" y="657"/>
                        </a:lnTo>
                        <a:lnTo>
                          <a:pt x="18" y="659"/>
                        </a:lnTo>
                        <a:lnTo>
                          <a:pt x="12" y="662"/>
                        </a:lnTo>
                        <a:lnTo>
                          <a:pt x="6" y="666"/>
                        </a:lnTo>
                        <a:lnTo>
                          <a:pt x="1" y="66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n-US">
                      <a:latin typeface="Arial" charset="0"/>
                    </a:endParaRPr>
                  </a:p>
                </p:txBody>
              </p:sp>
            </p:grpSp>
          </p:grpSp>
        </p:grpSp>
        <p:sp>
          <p:nvSpPr>
            <p:cNvPr id="382909" name="Text Box 957"/>
            <p:cNvSpPr txBox="1">
              <a:spLocks noChangeArrowheads="1"/>
            </p:cNvSpPr>
            <p:nvPr userDrawn="1"/>
          </p:nvSpPr>
          <p:spPr bwMode="auto">
            <a:xfrm>
              <a:off x="839" y="18"/>
              <a:ext cx="1805" cy="357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defRPr/>
              </a:pPr>
              <a:r>
                <a:rPr lang="hu-HU" sz="700" b="1">
                  <a:solidFill>
                    <a:schemeClr val="bg1"/>
                  </a:solidFill>
                  <a:latin typeface="Arial" charset="0"/>
                </a:rPr>
                <a:t>Budapesti Műszaki és Gazdaságtudomanyi Egyetem</a:t>
              </a:r>
              <a:endParaRPr lang="en-US" sz="700" b="1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r>
                <a:rPr lang="hu-HU" sz="1200">
                  <a:solidFill>
                    <a:schemeClr val="bg1"/>
                  </a:solidFill>
                  <a:latin typeface="Arial" charset="0"/>
                </a:rPr>
                <a:t>Elektronikus Eszközök Tanszéke</a:t>
              </a:r>
              <a:endParaRPr lang="en-US" sz="1200">
                <a:solidFill>
                  <a:schemeClr val="bg1"/>
                </a:solidFill>
                <a:latin typeface="Arial" charset="0"/>
              </a:endParaRPr>
            </a:p>
            <a:p>
              <a:pPr>
                <a:spcBef>
                  <a:spcPct val="20000"/>
                </a:spcBef>
                <a:defRPr/>
              </a:pPr>
              <a:endParaRPr lang="en-US" sz="1200">
                <a:solidFill>
                  <a:schemeClr val="bg1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</p:sldLayoutIdLst>
  <p:hf hd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 b="1">
          <a:solidFill>
            <a:srgbClr val="8C2532"/>
          </a:solidFill>
          <a:latin typeface="Arial" charset="0"/>
        </a:defRPr>
      </a:lvl9pPr>
    </p:titleStyle>
    <p:bodyStyle>
      <a:lvl1pPr marL="342900" indent="-3429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SzPct val="80000"/>
        <a:buFont typeface="Arial" panose="020B0604020202020204" pitchFamily="34" charset="0"/>
        <a:buChar char="►"/>
        <a:defRPr sz="2800">
          <a:solidFill>
            <a:srgbClr val="4D2885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Font typeface="Wingdings" panose="05000000000000000000" pitchFamily="2" charset="2"/>
        <a:buChar char="§"/>
        <a:defRPr sz="2400">
          <a:solidFill>
            <a:srgbClr val="4D2885"/>
          </a:solidFill>
          <a:latin typeface="+mn-lt"/>
        </a:defRPr>
      </a:lvl2pPr>
      <a:lvl3pPr marL="11430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•"/>
        <a:defRPr sz="2000">
          <a:solidFill>
            <a:srgbClr val="4D2885"/>
          </a:solidFill>
          <a:latin typeface="+mn-lt"/>
        </a:defRPr>
      </a:lvl3pPr>
      <a:lvl4pPr marL="16002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–"/>
        <a:defRPr sz="2000">
          <a:solidFill>
            <a:srgbClr val="4D2885"/>
          </a:solidFill>
          <a:latin typeface="+mn-lt"/>
        </a:defRPr>
      </a:lvl4pPr>
      <a:lvl5pPr marL="2057400" indent="-228600" algn="l" rtl="0" eaLnBrk="0" fontAlgn="base" hangingPunct="0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 sz="2000">
          <a:solidFill>
            <a:srgbClr val="4D2885"/>
          </a:solidFill>
          <a:latin typeface="+mn-lt"/>
        </a:defRPr>
      </a:lvl5pPr>
      <a:lvl6pPr marL="25146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6pPr>
      <a:lvl7pPr marL="29718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7pPr>
      <a:lvl8pPr marL="34290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8pPr>
      <a:lvl9pPr marL="3886200" indent="-228600" algn="l" rtl="0" fontAlgn="base">
        <a:lnSpc>
          <a:spcPct val="90000"/>
        </a:lnSpc>
        <a:spcBef>
          <a:spcPct val="20000"/>
        </a:spcBef>
        <a:spcAft>
          <a:spcPct val="0"/>
        </a:spcAft>
        <a:buClr>
          <a:srgbClr val="8C2532"/>
        </a:buClr>
        <a:buChar char="»"/>
        <a:defRPr>
          <a:solidFill>
            <a:srgbClr val="4D2885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jpeg"/><Relationship Id="rId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oleObject" Target="../embeddings/oleObject16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.bin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27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hyperlink" Target="http://upload.wikimedia.org/wikipedia/commons/2/23/Monokristalines_Silizium_f%C3%BCr_die_Waferherstellung.jpg" TargetMode="External"/><Relationship Id="rId9" Type="http://schemas.openxmlformats.org/officeDocument/2006/relationships/image" Target="../media/image24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29.pn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19.bin"/><Relationship Id="rId11" Type="http://schemas.openxmlformats.org/officeDocument/2006/relationships/image" Target="../media/image30.png"/><Relationship Id="rId5" Type="http://schemas.openxmlformats.org/officeDocument/2006/relationships/image" Target="../media/image28.png"/><Relationship Id="rId10" Type="http://schemas.openxmlformats.org/officeDocument/2006/relationships/oleObject" Target="../embeddings/oleObject20.bin"/><Relationship Id="rId4" Type="http://schemas.openxmlformats.org/officeDocument/2006/relationships/oleObject" Target="../embeddings/oleObject18.bin"/><Relationship Id="rId9" Type="http://schemas.openxmlformats.org/officeDocument/2006/relationships/image" Target="../media/image32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3.bin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42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22.bin"/><Relationship Id="rId5" Type="http://schemas.openxmlformats.org/officeDocument/2006/relationships/image" Target="../media/image41.png"/><Relationship Id="rId10" Type="http://schemas.openxmlformats.org/officeDocument/2006/relationships/image" Target="../media/image44.jpeg"/><Relationship Id="rId4" Type="http://schemas.openxmlformats.org/officeDocument/2006/relationships/oleObject" Target="../embeddings/oleObject21.bin"/><Relationship Id="rId9" Type="http://schemas.openxmlformats.org/officeDocument/2006/relationships/image" Target="../media/image4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omments" Target="../comments/comment2.xml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58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oleObject" Target="../embeddings/oleObject24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notesSlide" Target="../notesSlides/notesSlide32.xml"/><Relationship Id="rId7" Type="http://schemas.openxmlformats.org/officeDocument/2006/relationships/oleObject" Target="../embeddings/oleObject2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64.jpeg"/><Relationship Id="rId5" Type="http://schemas.openxmlformats.org/officeDocument/2006/relationships/image" Target="../media/image62.png"/><Relationship Id="rId4" Type="http://schemas.openxmlformats.org/officeDocument/2006/relationships/oleObject" Target="../embeddings/oleObject25.bin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72.emf"/><Relationship Id="rId4" Type="http://schemas.openxmlformats.org/officeDocument/2006/relationships/image" Target="../media/image71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75.jpeg"/><Relationship Id="rId5" Type="http://schemas.openxmlformats.org/officeDocument/2006/relationships/image" Target="../media/image74.png"/><Relationship Id="rId4" Type="http://schemas.openxmlformats.org/officeDocument/2006/relationships/oleObject" Target="../embeddings/oleObject27.bin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77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29.bin"/><Relationship Id="rId5" Type="http://schemas.openxmlformats.org/officeDocument/2006/relationships/image" Target="../media/image76.png"/><Relationship Id="rId4" Type="http://schemas.openxmlformats.org/officeDocument/2006/relationships/oleObject" Target="../embeddings/oleObject28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7" Type="http://schemas.openxmlformats.org/officeDocument/2006/relationships/image" Target="../media/image8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31.bin"/><Relationship Id="rId5" Type="http://schemas.openxmlformats.org/officeDocument/2006/relationships/image" Target="../media/image88.png"/><Relationship Id="rId4" Type="http://schemas.openxmlformats.org/officeDocument/2006/relationships/oleObject" Target="../embeddings/oleObject30.bin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.bin"/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9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33.bin"/><Relationship Id="rId5" Type="http://schemas.openxmlformats.org/officeDocument/2006/relationships/image" Target="../media/image90.png"/><Relationship Id="rId4" Type="http://schemas.openxmlformats.org/officeDocument/2006/relationships/oleObject" Target="../embeddings/oleObject32.bin"/><Relationship Id="rId9" Type="http://schemas.openxmlformats.org/officeDocument/2006/relationships/image" Target="../media/image92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5.bin"/><Relationship Id="rId3" Type="http://schemas.openxmlformats.org/officeDocument/2006/relationships/notesSlide" Target="../notesSlides/notesSlide45.xml"/><Relationship Id="rId7" Type="http://schemas.openxmlformats.org/officeDocument/2006/relationships/image" Target="../media/image10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100.png"/><Relationship Id="rId11" Type="http://schemas.openxmlformats.org/officeDocument/2006/relationships/image" Target="../media/image97.png"/><Relationship Id="rId5" Type="http://schemas.openxmlformats.org/officeDocument/2006/relationships/image" Target="../media/image99.png"/><Relationship Id="rId10" Type="http://schemas.openxmlformats.org/officeDocument/2006/relationships/oleObject" Target="../embeddings/oleObject36.bin"/><Relationship Id="rId4" Type="http://schemas.openxmlformats.org/officeDocument/2006/relationships/image" Target="../media/image98.png"/><Relationship Id="rId9" Type="http://schemas.openxmlformats.org/officeDocument/2006/relationships/image" Target="../media/image96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4.jpeg"/><Relationship Id="rId4" Type="http://schemas.openxmlformats.org/officeDocument/2006/relationships/image" Target="../media/image103.png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Relationship Id="rId5" Type="http://schemas.openxmlformats.org/officeDocument/2006/relationships/image" Target="../media/image105.png"/><Relationship Id="rId4" Type="http://schemas.openxmlformats.org/officeDocument/2006/relationships/oleObject" Target="../embeddings/oleObject37.bin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8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0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e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9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e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1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14.bin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9" Type="http://schemas.openxmlformats.org/officeDocument/2006/relationships/image" Target="../media/image8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Relationship Id="rId5" Type="http://schemas.openxmlformats.org/officeDocument/2006/relationships/image" Target="../media/image132.png"/><Relationship Id="rId4" Type="http://schemas.openxmlformats.org/officeDocument/2006/relationships/oleObject" Target="../embeddings/oleObject38.bin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13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40.bin"/><Relationship Id="rId5" Type="http://schemas.openxmlformats.org/officeDocument/2006/relationships/image" Target="../media/image134.png"/><Relationship Id="rId4" Type="http://schemas.openxmlformats.org/officeDocument/2006/relationships/oleObject" Target="../embeddings/oleObject39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MIKROELEKTRONIKA, VIEE</a:t>
            </a:r>
            <a:r>
              <a:rPr lang="hu-HU" altLang="en-US" dirty="0" smtClean="0"/>
              <a:t>AB00</a:t>
            </a:r>
            <a:endParaRPr lang="en-US" altLang="en-US" dirty="0" smtClean="0"/>
          </a:p>
        </p:txBody>
      </p:sp>
      <p:sp>
        <p:nvSpPr>
          <p:cNvPr id="39939" name="Rectangle 5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hu-HU" altLang="en-US" dirty="0" smtClean="0"/>
              <a:t>Bevezető előadás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4339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4340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9091FFD0-7C3A-45D7-8CFD-326908B3641D}" type="slidenum">
              <a:rPr lang="en-US" altLang="en-US" sz="1000" smtClean="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000" smtClean="0">
              <a:solidFill>
                <a:srgbClr val="8C2532"/>
              </a:solidFill>
            </a:endParaRPr>
          </a:p>
        </p:txBody>
      </p:sp>
      <p:sp>
        <p:nvSpPr>
          <p:cNvPr id="1434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Beosztás</a:t>
            </a:r>
          </a:p>
        </p:txBody>
      </p:sp>
      <p:sp>
        <p:nvSpPr>
          <p:cNvPr id="1434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9700" y="1343025"/>
            <a:ext cx="9004300" cy="4525963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A </a:t>
            </a:r>
            <a:r>
              <a:rPr lang="hu-HU" altLang="en-US" sz="3200" dirty="0" smtClean="0">
                <a:solidFill>
                  <a:srgbClr val="D5262B"/>
                </a:solidFill>
              </a:rPr>
              <a:t>hallgatók</a:t>
            </a:r>
            <a:r>
              <a:rPr lang="hu-HU" altLang="en-US" dirty="0" smtClean="0"/>
              <a:t> a NEPTUN rendszer kurzuskódjai alapján történő </a:t>
            </a:r>
            <a:r>
              <a:rPr lang="hu-HU" altLang="en-US" sz="3200" dirty="0" smtClean="0">
                <a:solidFill>
                  <a:srgbClr val="D5262B"/>
                </a:solidFill>
              </a:rPr>
              <a:t>beosztása</a:t>
            </a:r>
            <a:r>
              <a:rPr lang="hu-HU" altLang="en-US" dirty="0" smtClean="0"/>
              <a:t> a </a:t>
            </a:r>
            <a:r>
              <a:rPr lang="en-US" altLang="en-US" sz="3200" dirty="0" err="1" smtClean="0">
                <a:solidFill>
                  <a:srgbClr val="D5262B"/>
                </a:solidFill>
              </a:rPr>
              <a:t>edu</a:t>
            </a:r>
            <a:r>
              <a:rPr lang="hu-HU" altLang="en-US" sz="3200" dirty="0" smtClean="0">
                <a:solidFill>
                  <a:srgbClr val="D5262B"/>
                </a:solidFill>
              </a:rPr>
              <a:t>.</a:t>
            </a:r>
            <a:r>
              <a:rPr lang="hu-HU" altLang="en-US" sz="3200" dirty="0" err="1" smtClean="0">
                <a:solidFill>
                  <a:srgbClr val="D5262B"/>
                </a:solidFill>
              </a:rPr>
              <a:t>eet.bme.hu</a:t>
            </a:r>
            <a:r>
              <a:rPr lang="hu-HU" altLang="en-US" dirty="0" smtClean="0"/>
              <a:t> honlapon található meg.</a:t>
            </a:r>
          </a:p>
          <a:p>
            <a:pPr eaLnBrk="1" hangingPunct="1"/>
            <a:r>
              <a:rPr lang="hu-HU" altLang="en-US" b="1" dirty="0" smtClean="0"/>
              <a:t>A gyakorlatok február 13-tól (hétfő) kezdődnek</a:t>
            </a:r>
          </a:p>
          <a:p>
            <a:pPr lvl="1" algn="just" eaLnBrk="1" hangingPunct="1"/>
            <a:r>
              <a:rPr lang="hu-HU" altLang="en-US" dirty="0" smtClean="0"/>
              <a:t>Húsvét (Nagypéntek </a:t>
            </a:r>
            <a:r>
              <a:rPr lang="hu-HU" altLang="en-US" dirty="0" smtClean="0"/>
              <a:t>is), </a:t>
            </a:r>
            <a:endParaRPr lang="en-US" altLang="en-US" dirty="0" smtClean="0"/>
          </a:p>
          <a:p>
            <a:pPr lvl="1" algn="just" eaLnBrk="1" hangingPunct="1"/>
            <a:r>
              <a:rPr lang="en-US" altLang="en-US" dirty="0" smtClean="0"/>
              <a:t>m</a:t>
            </a:r>
            <a:r>
              <a:rPr lang="hu-HU" altLang="en-US" dirty="0" smtClean="0"/>
              <a:t>árcius </a:t>
            </a:r>
            <a:r>
              <a:rPr lang="hu-HU" altLang="en-US" dirty="0" smtClean="0"/>
              <a:t>15., </a:t>
            </a:r>
            <a:endParaRPr lang="en-US" altLang="en-US" dirty="0" smtClean="0"/>
          </a:p>
          <a:p>
            <a:pPr lvl="1" algn="just" eaLnBrk="1" hangingPunct="1"/>
            <a:r>
              <a:rPr lang="en-US" altLang="en-US" dirty="0" smtClean="0"/>
              <a:t>m</a:t>
            </a:r>
            <a:r>
              <a:rPr lang="hu-HU" altLang="en-US" dirty="0" smtClean="0"/>
              <a:t>ájus </a:t>
            </a:r>
            <a:r>
              <a:rPr lang="hu-HU" altLang="en-US" dirty="0" smtClean="0"/>
              <a:t>1., </a:t>
            </a:r>
            <a:endParaRPr lang="en-US" altLang="en-US" dirty="0" smtClean="0"/>
          </a:p>
          <a:p>
            <a:pPr lvl="1" algn="just" eaLnBrk="1" hangingPunct="1"/>
            <a:r>
              <a:rPr lang="hu-HU" altLang="en-US" dirty="0" smtClean="0"/>
              <a:t>Simonyi Konferencia</a:t>
            </a:r>
            <a:r>
              <a:rPr lang="en-US" altLang="en-US" dirty="0" smtClean="0"/>
              <a:t>,</a:t>
            </a:r>
          </a:p>
          <a:p>
            <a:pPr lvl="1" algn="just" eaLnBrk="1" hangingPunct="1"/>
            <a:r>
              <a:rPr lang="hu-HU" altLang="en-US" dirty="0" smtClean="0"/>
              <a:t> </a:t>
            </a:r>
            <a:r>
              <a:rPr lang="hu-HU" altLang="en-US" dirty="0" smtClean="0"/>
              <a:t>állami és dékáni </a:t>
            </a:r>
            <a:r>
              <a:rPr lang="hu-HU" altLang="en-US" dirty="0" smtClean="0"/>
              <a:t>szünetek</a:t>
            </a:r>
            <a:r>
              <a:rPr lang="en-US" altLang="en-US" dirty="0" smtClean="0"/>
              <a:t>.</a:t>
            </a:r>
            <a:endParaRPr lang="hu-HU" altLang="en-US" dirty="0"/>
          </a:p>
          <a:p>
            <a:pPr algn="just" eaLnBrk="1" hangingPunct="1"/>
            <a:r>
              <a:rPr lang="hu-HU" altLang="en-US" dirty="0" smtClean="0"/>
              <a:t>Előadásokat </a:t>
            </a:r>
            <a:r>
              <a:rPr lang="hu-HU" altLang="en-US" b="1" dirty="0" smtClean="0"/>
              <a:t>nem</a:t>
            </a:r>
            <a:r>
              <a:rPr lang="hu-HU" altLang="en-US" dirty="0" smtClean="0"/>
              <a:t>, csak a laborgyakorlatokat érinti. </a:t>
            </a:r>
          </a:p>
        </p:txBody>
      </p:sp>
    </p:spTree>
    <p:extLst>
      <p:ext uri="{BB962C8B-B14F-4D97-AF65-F5344CB8AC3E}">
        <p14:creationId xmlns:p14="http://schemas.microsoft.com/office/powerpoint/2010/main" val="2605603769"/>
      </p:ext>
    </p:extLst>
  </p:cSld>
  <p:clrMapOvr>
    <a:masterClrMapping/>
  </p:clrMapOvr>
  <p:transition advTm="350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6387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6388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D0028EB1-33EF-48C6-89D0-73530A054764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638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Félévévi aláírás feltétele</a:t>
            </a:r>
            <a:endParaRPr lang="en-US" altLang="en-US" dirty="0" smtClean="0"/>
          </a:p>
        </p:txBody>
      </p:sp>
      <p:sp>
        <p:nvSpPr>
          <p:cNvPr id="16390" name="Rectangle 3"/>
          <p:cNvSpPr>
            <a:spLocks noChangeArrowheads="1"/>
          </p:cNvSpPr>
          <p:nvPr/>
        </p:nvSpPr>
        <p:spPr bwMode="auto">
          <a:xfrm>
            <a:off x="187325" y="1406525"/>
            <a:ext cx="883443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hu-HU" altLang="en-US" dirty="0" smtClean="0"/>
              <a:t>EGY </a:t>
            </a:r>
            <a:r>
              <a:rPr lang="hu-HU" altLang="en-US" dirty="0"/>
              <a:t>nagy </a:t>
            </a:r>
            <a:r>
              <a:rPr lang="hu-HU" altLang="en-US" dirty="0" smtClean="0"/>
              <a:t>zárthelyi dolgozat központi </a:t>
            </a:r>
            <a:r>
              <a:rPr lang="hu-HU" altLang="en-US" dirty="0"/>
              <a:t>ütemezés szerint</a:t>
            </a:r>
            <a:r>
              <a:rPr lang="en-US" altLang="en-US" dirty="0"/>
              <a:t>:</a:t>
            </a:r>
            <a:endParaRPr lang="hu-HU" altLang="en-US" dirty="0"/>
          </a:p>
          <a:p>
            <a:pPr lvl="1" eaLnBrk="1" hangingPunct="1"/>
            <a:r>
              <a:rPr lang="hu-HU" altLang="en-US" dirty="0" smtClean="0"/>
              <a:t>Május  2</a:t>
            </a:r>
            <a:r>
              <a:rPr lang="en-US" altLang="en-US" dirty="0" smtClean="0"/>
              <a:t>.</a:t>
            </a:r>
            <a:r>
              <a:rPr lang="hu-HU" altLang="en-US" dirty="0" smtClean="0"/>
              <a:t> hétfő 8</a:t>
            </a:r>
            <a:r>
              <a:rPr lang="hu-HU" altLang="en-US" baseline="30000" dirty="0" smtClean="0"/>
              <a:t>15</a:t>
            </a:r>
            <a:r>
              <a:rPr lang="hu-HU" altLang="en-US" dirty="0" smtClean="0"/>
              <a:t>-9</a:t>
            </a:r>
            <a:r>
              <a:rPr lang="hu-HU" altLang="en-US" baseline="30000" dirty="0" smtClean="0"/>
              <a:t>45</a:t>
            </a:r>
            <a:r>
              <a:rPr lang="hu-HU" altLang="en-US" dirty="0" smtClean="0"/>
              <a:t> </a:t>
            </a:r>
            <a:endParaRPr lang="en-US" altLang="en-US" dirty="0"/>
          </a:p>
          <a:p>
            <a:pPr eaLnBrk="1" hangingPunct="1"/>
            <a:r>
              <a:rPr lang="hu-HU" altLang="en-US" dirty="0" smtClean="0"/>
              <a:t>A laboratóriumi gyakorlatok </a:t>
            </a:r>
            <a:r>
              <a:rPr lang="hu-HU" altLang="en-US" dirty="0"/>
              <a:t>sikeres elvégzése</a:t>
            </a:r>
            <a:endParaRPr lang="en-US" altLang="en-US" dirty="0"/>
          </a:p>
          <a:p>
            <a:pPr lvl="1" eaLnBrk="1" hangingPunct="1"/>
            <a:r>
              <a:rPr lang="hu-HU" altLang="en-US" dirty="0"/>
              <a:t>sikeres </a:t>
            </a:r>
            <a:r>
              <a:rPr lang="hu-HU" altLang="en-US" dirty="0" smtClean="0"/>
              <a:t>beugró teszt </a:t>
            </a:r>
            <a:r>
              <a:rPr lang="hu-HU" altLang="en-US" b="1" dirty="0" smtClean="0"/>
              <a:t>és</a:t>
            </a:r>
            <a:endParaRPr lang="en-US" altLang="en-US" b="1" dirty="0"/>
          </a:p>
          <a:p>
            <a:pPr lvl="1" eaLnBrk="1" hangingPunct="1"/>
            <a:r>
              <a:rPr lang="hu-HU" altLang="en-US" dirty="0"/>
              <a:t>a</a:t>
            </a:r>
            <a:r>
              <a:rPr lang="hu-HU" altLang="en-US" dirty="0" smtClean="0"/>
              <a:t> gyakorlat </a:t>
            </a:r>
            <a:r>
              <a:rPr lang="hu-HU" altLang="en-US" dirty="0"/>
              <a:t>sikeres befejezése</a:t>
            </a:r>
            <a:endParaRPr lang="en-US" altLang="en-US" sz="1600" dirty="0"/>
          </a:p>
          <a:p>
            <a:pPr eaLnBrk="1" hangingPunct="1"/>
            <a:r>
              <a:rPr lang="hu-HU" altLang="en-US" dirty="0" smtClean="0"/>
              <a:t>Pótlási </a:t>
            </a:r>
            <a:r>
              <a:rPr lang="hu-HU" altLang="en-US" dirty="0"/>
              <a:t>lehetőség: </a:t>
            </a:r>
            <a:endParaRPr lang="hu-HU" altLang="en-US" dirty="0" smtClean="0"/>
          </a:p>
          <a:p>
            <a:pPr lvl="1" eaLnBrk="1" hangingPunct="1"/>
            <a:r>
              <a:rPr lang="hu-HU" altLang="en-US" dirty="0" smtClean="0"/>
              <a:t>A NZH pótlása szorgalmi időszakban és a pótlási időszakban</a:t>
            </a:r>
          </a:p>
          <a:p>
            <a:pPr lvl="1" eaLnBrk="1" hangingPunct="1"/>
            <a:r>
              <a:rPr lang="hu-HU" altLang="en-US" dirty="0" smtClean="0"/>
              <a:t>Egy laboratóriumi foglalkozás pótlása a pótlási időszakban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49857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Vizsga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Írásbeli vizsga a vizsgaidőszakban</a:t>
            </a:r>
          </a:p>
          <a:p>
            <a:pPr lvl="1"/>
            <a:r>
              <a:rPr lang="hu-HU" dirty="0" smtClean="0"/>
              <a:t>90 perces</a:t>
            </a:r>
          </a:p>
          <a:p>
            <a:pPr lvl="1"/>
            <a:r>
              <a:rPr lang="hu-HU" dirty="0" smtClean="0">
                <a:solidFill>
                  <a:srgbClr val="C00000"/>
                </a:solidFill>
              </a:rPr>
              <a:t>Egész féléves anyagból:</a:t>
            </a:r>
          </a:p>
          <a:p>
            <a:pPr lvl="2"/>
            <a:r>
              <a:rPr lang="hu-HU" dirty="0" smtClean="0">
                <a:solidFill>
                  <a:srgbClr val="C00000"/>
                </a:solidFill>
              </a:rPr>
              <a:t>előadásokon elhangzottak </a:t>
            </a:r>
            <a:r>
              <a:rPr lang="hu-HU" b="1" dirty="0" smtClean="0">
                <a:solidFill>
                  <a:srgbClr val="C00000"/>
                </a:solidFill>
              </a:rPr>
              <a:t>ÉS</a:t>
            </a:r>
          </a:p>
          <a:p>
            <a:pPr lvl="2"/>
            <a:r>
              <a:rPr lang="hu-HU" dirty="0" smtClean="0">
                <a:solidFill>
                  <a:srgbClr val="C00000"/>
                </a:solidFill>
              </a:rPr>
              <a:t>laboratóriumi foglalkozáson elhangzottak </a:t>
            </a:r>
            <a:r>
              <a:rPr lang="hu-HU" b="1" dirty="0">
                <a:solidFill>
                  <a:srgbClr val="C00000"/>
                </a:solidFill>
              </a:rPr>
              <a:t>ÉS</a:t>
            </a:r>
            <a:endParaRPr lang="hu-HU" dirty="0" smtClean="0">
              <a:solidFill>
                <a:srgbClr val="C00000"/>
              </a:solidFill>
            </a:endParaRPr>
          </a:p>
          <a:p>
            <a:pPr lvl="2"/>
            <a:r>
              <a:rPr lang="hu-HU" dirty="0" smtClean="0">
                <a:solidFill>
                  <a:srgbClr val="C00000"/>
                </a:solidFill>
              </a:rPr>
              <a:t>laboratóriumi felkészülést segítő jegyzetben közzétett ismeretek</a:t>
            </a:r>
          </a:p>
          <a:p>
            <a:pPr lvl="1"/>
            <a:r>
              <a:rPr lang="hu-HU" dirty="0"/>
              <a:t>Hasonló felépítésű, mint a zárthelyi </a:t>
            </a:r>
            <a:r>
              <a:rPr lang="hu-HU" dirty="0" smtClean="0"/>
              <a:t>dolgozat:</a:t>
            </a:r>
            <a:endParaRPr lang="hu-HU" dirty="0"/>
          </a:p>
          <a:p>
            <a:pPr marL="1371600" lvl="2" indent="-457200">
              <a:buFont typeface="+mj-lt"/>
              <a:buAutoNum type="arabicPeriod"/>
            </a:pPr>
            <a:r>
              <a:rPr lang="hu-HU" dirty="0"/>
              <a:t>Laboratóriumi rész (feleletválasztós teszt)</a:t>
            </a:r>
          </a:p>
          <a:p>
            <a:pPr marL="1371600" lvl="2" indent="-457200">
              <a:buFont typeface="+mj-lt"/>
              <a:buAutoNum type="arabicPeriod"/>
            </a:pPr>
            <a:r>
              <a:rPr lang="hu-HU" dirty="0" smtClean="0"/>
              <a:t>Elméleti rész (kifejtős és/vagy teszt jellegű)</a:t>
            </a:r>
          </a:p>
          <a:p>
            <a:pPr marL="1371600" lvl="2" indent="-457200">
              <a:buFont typeface="+mj-lt"/>
              <a:buAutoNum type="arabicPeriod"/>
            </a:pPr>
            <a:r>
              <a:rPr lang="hu-HU" dirty="0" smtClean="0"/>
              <a:t>Tervezési / számítási feladat</a:t>
            </a:r>
          </a:p>
          <a:p>
            <a:pPr lvl="1"/>
            <a:endParaRPr lang="hu-HU" dirty="0" smtClean="0"/>
          </a:p>
          <a:p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7204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Dátum helye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8435" name="Élőláb helye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8436" name="Dia számának helye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0E32ACA3-F786-433D-8D51-21A174101D22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8437" name="Picture 11" descr="ANd9GcSRupEvK5hRXDVgYAeRztoQnd6doR2sg-cXdlk5aBTKGy-1aAWK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895475"/>
            <a:ext cx="1400175" cy="140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8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519113"/>
            <a:ext cx="8845550" cy="881062"/>
          </a:xfrm>
        </p:spPr>
        <p:txBody>
          <a:bodyPr/>
          <a:lstStyle/>
          <a:p>
            <a:pPr eaLnBrk="1" hangingPunct="1"/>
            <a:r>
              <a:rPr lang="en-US" altLang="en-US" sz="2800" dirty="0" smtClean="0">
                <a:solidFill>
                  <a:srgbClr val="4D2885"/>
                </a:solidFill>
              </a:rPr>
              <a:t>              </a:t>
            </a:r>
            <a:r>
              <a:rPr lang="en-US" altLang="en-US" sz="2800" dirty="0" err="1" smtClean="0">
                <a:solidFill>
                  <a:srgbClr val="4D2885"/>
                </a:solidFill>
              </a:rPr>
              <a:t>Mikroelektronika</a:t>
            </a:r>
            <a:r>
              <a:rPr lang="en-US" altLang="en-US" sz="2800" dirty="0" smtClean="0">
                <a:solidFill>
                  <a:srgbClr val="4D2885"/>
                </a:solidFill>
              </a:rPr>
              <a:t> 201</a:t>
            </a:r>
            <a:r>
              <a:rPr lang="hu-HU" altLang="en-US" sz="2800" dirty="0">
                <a:solidFill>
                  <a:srgbClr val="4D2885"/>
                </a:solidFill>
              </a:rPr>
              <a:t>7</a:t>
            </a:r>
            <a:endParaRPr lang="en-US" altLang="en-US" sz="2800" dirty="0" smtClean="0">
              <a:solidFill>
                <a:srgbClr val="4D2885"/>
              </a:solidFill>
            </a:endParaRPr>
          </a:p>
        </p:txBody>
      </p:sp>
      <p:pic>
        <p:nvPicPr>
          <p:cNvPr id="18439" name="Picture 9" descr="ANd9GcRZ2kGpj8VdWt7ubFa67LJ62Q_QjNOBLXN2crpg-aFIInqTgBol3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875"/>
            <a:ext cx="1381125" cy="138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0"/>
          <p:cNvSpPr txBox="1"/>
          <p:nvPr/>
        </p:nvSpPr>
        <p:spPr>
          <a:xfrm>
            <a:off x="344963" y="5368407"/>
            <a:ext cx="8716962" cy="4062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>
            <a:spAutoFit/>
          </a:bodyPr>
          <a:lstStyle/>
          <a:p>
            <a:pPr>
              <a:lnSpc>
                <a:spcPct val="85000"/>
              </a:lnSpc>
              <a:spcBef>
                <a:spcPct val="50000"/>
              </a:spcBef>
              <a:defRPr/>
            </a:pPr>
            <a:r>
              <a:rPr lang="en-US" sz="2400" dirty="0" smtClean="0">
                <a:latin typeface="Arial" charset="0"/>
              </a:rPr>
              <a:t>Group Address: </a:t>
            </a:r>
            <a:r>
              <a:rPr lang="hu-HU" sz="2400" dirty="0"/>
              <a:t>Mikroelektronika </a:t>
            </a:r>
            <a:r>
              <a:rPr lang="hu-HU" sz="2400" dirty="0" smtClean="0"/>
              <a:t>2017</a:t>
            </a:r>
            <a:r>
              <a:rPr lang="hu-HU" sz="2400" dirty="0"/>
              <a:t> (BME </a:t>
            </a:r>
            <a:r>
              <a:rPr lang="hu-HU" sz="2400" dirty="0" smtClean="0"/>
              <a:t>VIK)</a:t>
            </a:r>
            <a:endParaRPr lang="en-US" sz="2400" dirty="0" smtClean="0">
              <a:latin typeface="Arial" charset="0"/>
            </a:endParaRPr>
          </a:p>
        </p:txBody>
      </p:sp>
      <p:sp>
        <p:nvSpPr>
          <p:cNvPr id="14" name="Téglalap 13"/>
          <p:cNvSpPr/>
          <p:nvPr/>
        </p:nvSpPr>
        <p:spPr>
          <a:xfrm>
            <a:off x="1519423" y="4740555"/>
            <a:ext cx="5362365" cy="4585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 err="1" smtClean="0">
                <a:solidFill>
                  <a:srgbClr val="FF0000"/>
                </a:solidFill>
              </a:rPr>
              <a:t>Mikroelektronika</a:t>
            </a:r>
            <a:r>
              <a:rPr lang="en-US" altLang="en-US" sz="2800" b="1" dirty="0" smtClean="0">
                <a:solidFill>
                  <a:srgbClr val="FF0000"/>
                </a:solidFill>
              </a:rPr>
              <a:t> 201</a:t>
            </a:r>
            <a:r>
              <a:rPr lang="hu-HU" altLang="en-US" sz="2800" b="1" dirty="0">
                <a:solidFill>
                  <a:srgbClr val="FF0000"/>
                </a:solidFill>
              </a:rPr>
              <a:t>7</a:t>
            </a:r>
            <a:r>
              <a:rPr lang="en-US" altLang="en-US" sz="2800" b="1" dirty="0" smtClean="0">
                <a:solidFill>
                  <a:srgbClr val="FF0000"/>
                </a:solidFill>
              </a:rPr>
              <a:t> </a:t>
            </a:r>
            <a:r>
              <a:rPr lang="en-US" altLang="en-US" sz="2800" b="1" dirty="0" err="1" smtClean="0">
                <a:solidFill>
                  <a:srgbClr val="FF0000"/>
                </a:solidFill>
              </a:rPr>
              <a:t>csoport</a:t>
            </a:r>
            <a:endParaRPr lang="en-US" sz="2800" b="1" dirty="0"/>
          </a:p>
        </p:txBody>
      </p:sp>
      <p:pic>
        <p:nvPicPr>
          <p:cNvPr id="4" name="Kép 3"/>
          <p:cNvPicPr>
            <a:picLocks noChangeAspect="1"/>
          </p:cNvPicPr>
          <p:nvPr/>
        </p:nvPicPr>
        <p:blipFill rotWithShape="1">
          <a:blip r:embed="rId5"/>
          <a:srcRect b="30260"/>
          <a:stretch/>
        </p:blipFill>
        <p:spPr>
          <a:xfrm>
            <a:off x="1527968" y="1254779"/>
            <a:ext cx="7457281" cy="33441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288724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0483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0484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D0F84DE3-5F66-4B62-96A8-8DD40BAFB6B0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048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Irodalom</a:t>
            </a:r>
            <a:endParaRPr lang="en-US" altLang="en-US" smtClean="0"/>
          </a:p>
        </p:txBody>
      </p:sp>
      <p:sp>
        <p:nvSpPr>
          <p:cNvPr id="2048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956675" cy="4972050"/>
          </a:xfrm>
        </p:spPr>
        <p:txBody>
          <a:bodyPr/>
          <a:lstStyle/>
          <a:p>
            <a:pPr eaLnBrk="1" hangingPunct="1"/>
            <a:r>
              <a:rPr lang="hu-HU" altLang="en-US" dirty="0" smtClean="0">
                <a:solidFill>
                  <a:schemeClr val="accent2"/>
                </a:solidFill>
              </a:rPr>
              <a:t>Előadásanyagok (EDU rendszerben)</a:t>
            </a:r>
          </a:p>
          <a:p>
            <a:pPr eaLnBrk="1" hangingPunct="1"/>
            <a:r>
              <a:rPr lang="hu-HU" altLang="en-US" dirty="0" smtClean="0">
                <a:solidFill>
                  <a:schemeClr val="accent2"/>
                </a:solidFill>
              </a:rPr>
              <a:t>Labor </a:t>
            </a:r>
            <a:r>
              <a:rPr lang="hu-HU" altLang="en-US" dirty="0" err="1">
                <a:solidFill>
                  <a:schemeClr val="accent2"/>
                </a:solidFill>
              </a:rPr>
              <a:t>silabuszok</a:t>
            </a:r>
            <a:r>
              <a:rPr lang="hu-HU" altLang="en-US" dirty="0">
                <a:solidFill>
                  <a:schemeClr val="accent2"/>
                </a:solidFill>
              </a:rPr>
              <a:t> és jegyzet (</a:t>
            </a:r>
            <a:r>
              <a:rPr lang="hu-HU" altLang="en-US" dirty="0" smtClean="0">
                <a:solidFill>
                  <a:schemeClr val="accent2"/>
                </a:solidFill>
              </a:rPr>
              <a:t>az EDU rendszerben)</a:t>
            </a:r>
            <a:r>
              <a:rPr lang="en-US" altLang="en-US" dirty="0">
                <a:solidFill>
                  <a:schemeClr val="accent2"/>
                </a:solidFill>
              </a:rPr>
              <a:t> </a:t>
            </a:r>
          </a:p>
          <a:p>
            <a:pPr eaLnBrk="1" hangingPunct="1"/>
            <a:r>
              <a:rPr lang="en-US" altLang="en-US" dirty="0" err="1" smtClean="0">
                <a:solidFill>
                  <a:schemeClr val="accent2"/>
                </a:solidFill>
              </a:rPr>
              <a:t>Székely</a:t>
            </a:r>
            <a:r>
              <a:rPr lang="en-US" altLang="en-US" dirty="0" smtClean="0">
                <a:solidFill>
                  <a:schemeClr val="accent2"/>
                </a:solidFill>
              </a:rPr>
              <a:t> </a:t>
            </a:r>
            <a:r>
              <a:rPr lang="en-US" altLang="en-US" dirty="0" err="1" smtClean="0">
                <a:solidFill>
                  <a:schemeClr val="accent2"/>
                </a:solidFill>
              </a:rPr>
              <a:t>Vladimír</a:t>
            </a:r>
            <a:r>
              <a:rPr lang="en-US" altLang="en-US" dirty="0" smtClean="0">
                <a:solidFill>
                  <a:schemeClr val="accent2"/>
                </a:solidFill>
              </a:rPr>
              <a:t>, „</a:t>
            </a:r>
            <a:r>
              <a:rPr lang="en-US" altLang="en-US" dirty="0" err="1" smtClean="0">
                <a:solidFill>
                  <a:schemeClr val="accent2"/>
                </a:solidFill>
              </a:rPr>
              <a:t>Elektronika</a:t>
            </a:r>
            <a:r>
              <a:rPr lang="en-US" altLang="en-US" dirty="0" smtClean="0">
                <a:solidFill>
                  <a:schemeClr val="accent2"/>
                </a:solidFill>
              </a:rPr>
              <a:t> I.”, </a:t>
            </a:r>
            <a:r>
              <a:rPr lang="en-US" altLang="en-US" dirty="0" err="1" smtClean="0">
                <a:solidFill>
                  <a:schemeClr val="accent2"/>
                </a:solidFill>
              </a:rPr>
              <a:t>Műegyetemi</a:t>
            </a:r>
            <a:r>
              <a:rPr lang="en-US" altLang="en-US" dirty="0" smtClean="0">
                <a:solidFill>
                  <a:schemeClr val="accent2"/>
                </a:solidFill>
              </a:rPr>
              <a:t> </a:t>
            </a:r>
            <a:r>
              <a:rPr lang="en-US" altLang="en-US" dirty="0" err="1" smtClean="0">
                <a:solidFill>
                  <a:schemeClr val="accent2"/>
                </a:solidFill>
              </a:rPr>
              <a:t>kiadó</a:t>
            </a:r>
            <a:r>
              <a:rPr lang="en-US" altLang="en-US" dirty="0" smtClean="0">
                <a:solidFill>
                  <a:schemeClr val="accent2"/>
                </a:solidFill>
              </a:rPr>
              <a:t>, 2000, 55054,</a:t>
            </a:r>
          </a:p>
          <a:p>
            <a:pPr eaLnBrk="1" hangingPunct="1"/>
            <a:r>
              <a:rPr lang="en-US" altLang="en-US" dirty="0" smtClean="0">
                <a:solidFill>
                  <a:schemeClr val="accent2"/>
                </a:solidFill>
              </a:rPr>
              <a:t>Jan M. </a:t>
            </a:r>
            <a:r>
              <a:rPr lang="en-US" altLang="en-US" dirty="0" err="1" smtClean="0">
                <a:solidFill>
                  <a:schemeClr val="accent2"/>
                </a:solidFill>
              </a:rPr>
              <a:t>Rabaey</a:t>
            </a:r>
            <a:r>
              <a:rPr lang="en-US" altLang="en-US" dirty="0" smtClean="0">
                <a:solidFill>
                  <a:schemeClr val="accent2"/>
                </a:solidFill>
              </a:rPr>
              <a:t> et al.</a:t>
            </a:r>
            <a:r>
              <a:rPr lang="hu-HU" altLang="en-US" dirty="0" smtClean="0">
                <a:solidFill>
                  <a:schemeClr val="accent2"/>
                </a:solidFill>
              </a:rPr>
              <a:t> </a:t>
            </a:r>
            <a:r>
              <a:rPr lang="en-US" altLang="en-US" dirty="0" smtClean="0">
                <a:solidFill>
                  <a:schemeClr val="accent2"/>
                </a:solidFill>
              </a:rPr>
              <a:t>"Digital integrated circuits" </a:t>
            </a:r>
            <a:r>
              <a:rPr lang="hu-HU" altLang="en-US" dirty="0" smtClean="0">
                <a:solidFill>
                  <a:schemeClr val="accent2"/>
                </a:solidFill>
              </a:rPr>
              <a:t>c. könyvének válogatott fejezetei</a:t>
            </a:r>
          </a:p>
          <a:p>
            <a:pPr eaLnBrk="1" hangingPunct="1"/>
            <a:r>
              <a:rPr lang="en-US" altLang="en-US" dirty="0" err="1" smtClean="0">
                <a:solidFill>
                  <a:schemeClr val="accent2"/>
                </a:solidFill>
              </a:rPr>
              <a:t>Székely</a:t>
            </a:r>
            <a:r>
              <a:rPr lang="en-US" altLang="en-US" dirty="0" smtClean="0">
                <a:solidFill>
                  <a:schemeClr val="accent2"/>
                </a:solidFill>
              </a:rPr>
              <a:t> V.,  </a:t>
            </a:r>
            <a:r>
              <a:rPr lang="en-US" altLang="en-US" dirty="0" err="1" smtClean="0">
                <a:solidFill>
                  <a:schemeClr val="accent2"/>
                </a:solidFill>
              </a:rPr>
              <a:t>Poppe</a:t>
            </a:r>
            <a:r>
              <a:rPr lang="en-US" altLang="en-US" dirty="0" smtClean="0">
                <a:solidFill>
                  <a:schemeClr val="accent2"/>
                </a:solidFill>
              </a:rPr>
              <a:t> A: „</a:t>
            </a:r>
            <a:r>
              <a:rPr lang="en-US" altLang="en-US" dirty="0" err="1" smtClean="0">
                <a:solidFill>
                  <a:schemeClr val="accent2"/>
                </a:solidFill>
              </a:rPr>
              <a:t>Áramkör-szimuláció</a:t>
            </a:r>
            <a:r>
              <a:rPr lang="en-US" altLang="en-US" dirty="0" smtClean="0">
                <a:solidFill>
                  <a:schemeClr val="accent2"/>
                </a:solidFill>
              </a:rPr>
              <a:t> a PC-n”, </a:t>
            </a:r>
            <a:r>
              <a:rPr lang="en-US" altLang="en-US" dirty="0" err="1" smtClean="0">
                <a:solidFill>
                  <a:schemeClr val="accent2"/>
                </a:solidFill>
              </a:rPr>
              <a:t>ComputerBooks</a:t>
            </a:r>
            <a:r>
              <a:rPr lang="en-US" altLang="en-US" dirty="0" smtClean="0">
                <a:solidFill>
                  <a:schemeClr val="accent2"/>
                </a:solidFill>
              </a:rPr>
              <a:t> </a:t>
            </a:r>
            <a:r>
              <a:rPr lang="en-US" altLang="en-US" dirty="0" err="1" smtClean="0">
                <a:solidFill>
                  <a:schemeClr val="accent2"/>
                </a:solidFill>
              </a:rPr>
              <a:t>Kft</a:t>
            </a:r>
            <a:r>
              <a:rPr lang="en-US" altLang="en-US" dirty="0" smtClean="0">
                <a:solidFill>
                  <a:schemeClr val="accent2"/>
                </a:solidFill>
              </a:rPr>
              <a:t>., 1999, ISBN 9636180806</a:t>
            </a:r>
            <a:endParaRPr lang="hu-HU" altLang="en-US" dirty="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1187484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4579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4580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C9819BD1-92C4-433E-8643-EF039900217E}" type="slidenum">
              <a:rPr lang="en-US" altLang="en-US" sz="1000" smtClean="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000" smtClean="0">
              <a:solidFill>
                <a:srgbClr val="8C2532"/>
              </a:solidFill>
            </a:endParaRPr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Egy</a:t>
            </a:r>
            <a:r>
              <a:rPr lang="hu-HU" altLang="en-US" smtClean="0"/>
              <a:t>éb info: www.eet.bme.hu</a:t>
            </a:r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638175"/>
          </a:xfrm>
        </p:spPr>
        <p:txBody>
          <a:bodyPr/>
          <a:lstStyle/>
          <a:p>
            <a:pPr eaLnBrk="1" hangingPunct="1"/>
            <a:r>
              <a:rPr lang="hu-HU" altLang="en-US" smtClean="0"/>
              <a:t>EDU link itt is:</a:t>
            </a:r>
          </a:p>
        </p:txBody>
      </p:sp>
      <p:pic>
        <p:nvPicPr>
          <p:cNvPr id="2458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1898650"/>
            <a:ext cx="8226425" cy="444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84" name="Ellipszis 1"/>
          <p:cNvSpPr>
            <a:spLocks noChangeArrowheads="1"/>
          </p:cNvSpPr>
          <p:nvPr/>
        </p:nvSpPr>
        <p:spPr bwMode="auto">
          <a:xfrm>
            <a:off x="900113" y="4222750"/>
            <a:ext cx="508000" cy="450850"/>
          </a:xfrm>
          <a:prstGeom prst="ellipse">
            <a:avLst/>
          </a:prstGeom>
          <a:noFill/>
          <a:ln w="603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50000"/>
              </a:spcBef>
              <a:buClrTx/>
              <a:buSzTx/>
              <a:buFontTx/>
              <a:buNone/>
            </a:pPr>
            <a:endParaRPr lang="hu-HU" altLang="en-US" sz="2000"/>
          </a:p>
        </p:txBody>
      </p:sp>
    </p:spTree>
    <p:extLst>
      <p:ext uri="{BB962C8B-B14F-4D97-AF65-F5344CB8AC3E}">
        <p14:creationId xmlns:p14="http://schemas.microsoft.com/office/powerpoint/2010/main" val="2617649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ím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Mikroelektronika alapjai</a:t>
            </a:r>
            <a:endParaRPr lang="en-US" dirty="0"/>
          </a:p>
        </p:txBody>
      </p:sp>
      <p:sp>
        <p:nvSpPr>
          <p:cNvPr id="10" name="Szöveg helye 9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16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23095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Mikroelektronia</a:t>
            </a:r>
            <a:r>
              <a:rPr lang="hu-HU" dirty="0" smtClean="0"/>
              <a:t> </a:t>
            </a:r>
            <a:r>
              <a:rPr lang="hu-HU" dirty="0" err="1" smtClean="0"/>
              <a:t>BSc</a:t>
            </a:r>
            <a:r>
              <a:rPr lang="hu-HU" dirty="0" smtClean="0"/>
              <a:t>. kurzus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Más egyetemeken (MIT, </a:t>
            </a:r>
            <a:r>
              <a:rPr lang="hu-HU" dirty="0" err="1" smtClean="0"/>
              <a:t>Berkley</a:t>
            </a:r>
            <a:r>
              <a:rPr lang="hu-HU" dirty="0" smtClean="0"/>
              <a:t>) a Mikroelektronika tárgy legtöbbször tisztán analóg tervezést (BME VIK-en Elektronika I. tárgy) takar! </a:t>
            </a:r>
          </a:p>
          <a:p>
            <a:pPr lvl="1"/>
            <a:r>
              <a:rPr lang="hu-HU" dirty="0" smtClean="0"/>
              <a:t>Könyvekben is analóg tervezést takar a Mikroelektronika</a:t>
            </a:r>
          </a:p>
          <a:p>
            <a:pPr lvl="2"/>
            <a:r>
              <a:rPr lang="hu-HU" dirty="0" smtClean="0"/>
              <a:t>A.</a:t>
            </a:r>
            <a:r>
              <a:rPr lang="en-US" dirty="0" smtClean="0"/>
              <a:t>S</a:t>
            </a:r>
            <a:r>
              <a:rPr lang="en-US" dirty="0"/>
              <a:t>. </a:t>
            </a:r>
            <a:r>
              <a:rPr lang="en-US" dirty="0" err="1" smtClean="0"/>
              <a:t>Sedra</a:t>
            </a:r>
            <a:r>
              <a:rPr lang="hu-HU" dirty="0" smtClean="0"/>
              <a:t>, </a:t>
            </a:r>
            <a:r>
              <a:rPr lang="en-US" dirty="0" smtClean="0"/>
              <a:t> K</a:t>
            </a:r>
            <a:r>
              <a:rPr lang="hu-HU" dirty="0" smtClean="0"/>
              <a:t>.</a:t>
            </a:r>
            <a:r>
              <a:rPr lang="en-US" dirty="0" smtClean="0"/>
              <a:t>C</a:t>
            </a:r>
            <a:r>
              <a:rPr lang="en-US" dirty="0"/>
              <a:t>. </a:t>
            </a:r>
            <a:r>
              <a:rPr lang="en-US" dirty="0" smtClean="0"/>
              <a:t>Smit</a:t>
            </a:r>
            <a:r>
              <a:rPr lang="hu-HU" dirty="0" smtClean="0"/>
              <a:t>h, </a:t>
            </a:r>
            <a:r>
              <a:rPr lang="en-US" i="1" dirty="0" smtClean="0"/>
              <a:t>Microelectronic Circuits</a:t>
            </a:r>
            <a:r>
              <a:rPr lang="hu-HU" dirty="0" smtClean="0"/>
              <a:t>,</a:t>
            </a:r>
            <a:r>
              <a:rPr lang="en-US" dirty="0" smtClean="0"/>
              <a:t> Oxford </a:t>
            </a:r>
            <a:r>
              <a:rPr lang="en-US" dirty="0"/>
              <a:t>Series in Electrical </a:t>
            </a:r>
            <a:r>
              <a:rPr lang="hu-HU" dirty="0" smtClean="0"/>
              <a:t>and</a:t>
            </a:r>
            <a:r>
              <a:rPr lang="en-US" dirty="0" smtClean="0"/>
              <a:t> </a:t>
            </a:r>
            <a:r>
              <a:rPr lang="en-US" dirty="0"/>
              <a:t>Computer </a:t>
            </a:r>
            <a:r>
              <a:rPr lang="en-US" dirty="0" smtClean="0"/>
              <a:t>Engineering</a:t>
            </a:r>
            <a:r>
              <a:rPr lang="hu-HU" dirty="0" smtClean="0"/>
              <a:t> </a:t>
            </a:r>
            <a:r>
              <a:rPr lang="en-US" dirty="0" smtClean="0"/>
              <a:t>6th Edition</a:t>
            </a:r>
            <a:r>
              <a:rPr lang="hu-HU" dirty="0" smtClean="0"/>
              <a:t>, </a:t>
            </a:r>
            <a:r>
              <a:rPr lang="en-US" dirty="0"/>
              <a:t>ISBN-13: 978-0199339136 </a:t>
            </a:r>
          </a:p>
          <a:p>
            <a:r>
              <a:rPr lang="hu-HU" dirty="0" smtClean="0"/>
              <a:t>A hozzá szorosan kapcsolódó egyéb ismeretek </a:t>
            </a:r>
            <a:r>
              <a:rPr lang="hu-HU" dirty="0"/>
              <a:t>külön-külön </a:t>
            </a:r>
            <a:r>
              <a:rPr lang="hu-HU" dirty="0" smtClean="0"/>
              <a:t>tárgyban:</a:t>
            </a:r>
          </a:p>
          <a:p>
            <a:pPr lvl="1"/>
            <a:r>
              <a:rPr lang="hu-HU" dirty="0" smtClean="0"/>
              <a:t>félvezető és kvantum fizika, szilárdtest fizika, félvezető gyártástechnológia, Mixed-</a:t>
            </a:r>
            <a:r>
              <a:rPr lang="hu-HU" dirty="0" err="1" smtClean="0"/>
              <a:t>signal</a:t>
            </a:r>
            <a:r>
              <a:rPr lang="hu-HU" dirty="0" smtClean="0"/>
              <a:t> CAD tervezés, szimulációs módszertan, modern tokozás, modern VLSI áramkörök, stb.</a:t>
            </a:r>
          </a:p>
          <a:p>
            <a:endParaRPr lang="hu-HU" dirty="0" smtClean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8808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Mikroelektronia</a:t>
            </a:r>
            <a:r>
              <a:rPr lang="hu-HU" dirty="0" smtClean="0"/>
              <a:t> </a:t>
            </a:r>
            <a:r>
              <a:rPr lang="hu-HU" dirty="0" err="1" smtClean="0"/>
              <a:t>BSc</a:t>
            </a:r>
            <a:r>
              <a:rPr lang="hu-HU" dirty="0" smtClean="0"/>
              <a:t>. </a:t>
            </a:r>
            <a:r>
              <a:rPr lang="hu-HU" dirty="0"/>
              <a:t>k</a:t>
            </a:r>
            <a:r>
              <a:rPr lang="hu-HU" dirty="0" smtClean="0"/>
              <a:t>urzus célja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87325" y="1406525"/>
            <a:ext cx="8834438" cy="5067300"/>
          </a:xfrm>
        </p:spPr>
        <p:txBody>
          <a:bodyPr/>
          <a:lstStyle/>
          <a:p>
            <a:r>
              <a:rPr lang="hu-HU" dirty="0" smtClean="0"/>
              <a:t>Elméleti háttér és alapok biztosítása a </a:t>
            </a:r>
            <a:r>
              <a:rPr lang="hu-HU" dirty="0"/>
              <a:t>már tanult ismereteknek, </a:t>
            </a:r>
            <a:r>
              <a:rPr lang="hu-HU" dirty="0" smtClean="0"/>
              <a:t>valamint tanultak kiterjesztése</a:t>
            </a:r>
          </a:p>
          <a:p>
            <a:pPr lvl="1"/>
            <a:endParaRPr lang="hu-HU" dirty="0" smtClean="0"/>
          </a:p>
          <a:p>
            <a:pPr lvl="1"/>
            <a:endParaRPr lang="hu-HU" dirty="0" smtClean="0"/>
          </a:p>
          <a:p>
            <a:pPr lvl="2"/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18</a:t>
            </a:fld>
            <a:endParaRPr lang="en-US" altLang="en-US"/>
          </a:p>
        </p:txBody>
      </p:sp>
      <p:pic>
        <p:nvPicPr>
          <p:cNvPr id="10" name="Kép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2073" y="2241141"/>
            <a:ext cx="6680803" cy="4054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029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Mikroelektronia</a:t>
            </a:r>
            <a:r>
              <a:rPr lang="hu-HU" dirty="0" smtClean="0"/>
              <a:t> </a:t>
            </a:r>
            <a:r>
              <a:rPr lang="hu-HU" dirty="0" err="1" smtClean="0"/>
              <a:t>BSc</a:t>
            </a:r>
            <a:r>
              <a:rPr lang="hu-HU" dirty="0" smtClean="0"/>
              <a:t>. </a:t>
            </a:r>
            <a:r>
              <a:rPr lang="hu-HU" dirty="0"/>
              <a:t>k</a:t>
            </a:r>
            <a:r>
              <a:rPr lang="hu-HU" dirty="0" smtClean="0"/>
              <a:t>urzus célja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87325" y="1406525"/>
            <a:ext cx="8834438" cy="5067300"/>
          </a:xfrm>
        </p:spPr>
        <p:txBody>
          <a:bodyPr/>
          <a:lstStyle/>
          <a:p>
            <a:r>
              <a:rPr lang="hu-HU" dirty="0" smtClean="0"/>
              <a:t>Új ismeretek, modern technológiák, módszertanok átadása:</a:t>
            </a:r>
          </a:p>
          <a:p>
            <a:pPr lvl="1"/>
            <a:r>
              <a:rPr lang="hu-HU" dirty="0"/>
              <a:t>Alkalmazott félvezető eszközök (dióda, tranzisztor) működése, felépítése, gyártástechnológiája, stb.</a:t>
            </a:r>
          </a:p>
          <a:p>
            <a:pPr lvl="1"/>
            <a:r>
              <a:rPr lang="hu-HU" dirty="0"/>
              <a:t>Alapkapuk és cellák felépítése, </a:t>
            </a:r>
            <a:endParaRPr lang="hu-HU" dirty="0" smtClean="0"/>
          </a:p>
          <a:p>
            <a:pPr lvl="1"/>
            <a:r>
              <a:rPr lang="hu-HU" dirty="0" smtClean="0"/>
              <a:t>modern </a:t>
            </a:r>
            <a:r>
              <a:rPr lang="hu-HU" dirty="0"/>
              <a:t>áramkörök tervezési módszertana, modern VLSI áramkörök tervezési kérdései, </a:t>
            </a:r>
            <a:r>
              <a:rPr lang="hu-HU" dirty="0" smtClean="0"/>
              <a:t>stb.</a:t>
            </a:r>
            <a:endParaRPr lang="hu-HU" dirty="0"/>
          </a:p>
          <a:p>
            <a:pPr lvl="1"/>
            <a:r>
              <a:rPr lang="hu-HU" dirty="0" smtClean="0"/>
              <a:t>MEMS és </a:t>
            </a:r>
            <a:r>
              <a:rPr lang="hu-HU" dirty="0" err="1" smtClean="0"/>
              <a:t>optoelektronikai</a:t>
            </a:r>
            <a:r>
              <a:rPr lang="hu-HU" dirty="0" smtClean="0"/>
              <a:t> eszközök, stb.</a:t>
            </a:r>
            <a:endParaRPr lang="hu-HU" dirty="0"/>
          </a:p>
          <a:p>
            <a:endParaRPr lang="hu-HU" dirty="0" smtClean="0"/>
          </a:p>
          <a:p>
            <a:pPr lvl="1"/>
            <a:endParaRPr lang="hu-HU" dirty="0" smtClean="0"/>
          </a:p>
          <a:p>
            <a:pPr lvl="1"/>
            <a:endParaRPr lang="hu-HU" dirty="0" smtClean="0"/>
          </a:p>
          <a:p>
            <a:pPr lvl="2"/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3563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147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148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6717CFE2-B8B5-491C-9445-7E5863BC3DE1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61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Alapinformációk</a:t>
            </a:r>
            <a:endParaRPr lang="en-US" altLang="en-US" smtClean="0"/>
          </a:p>
        </p:txBody>
      </p:sp>
      <p:sp>
        <p:nvSpPr>
          <p:cNvPr id="6150" name="Rectangle 3"/>
          <p:cNvSpPr>
            <a:spLocks noChangeArrowheads="1"/>
          </p:cNvSpPr>
          <p:nvPr/>
        </p:nvSpPr>
        <p:spPr bwMode="auto">
          <a:xfrm>
            <a:off x="187325" y="1406525"/>
            <a:ext cx="883443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hu-HU" altLang="en-US" sz="2400" dirty="0"/>
              <a:t>4</a:t>
            </a:r>
            <a:r>
              <a:rPr lang="hu-HU" altLang="en-US" sz="2400" dirty="0" smtClean="0"/>
              <a:t>. szemeszter, specializáció alapozó tárgy</a:t>
            </a:r>
            <a:endParaRPr lang="en-US" altLang="en-US" sz="2400" dirty="0"/>
          </a:p>
          <a:p>
            <a:pPr eaLnBrk="1" hangingPunct="1"/>
            <a:r>
              <a:rPr lang="en-US" altLang="en-US" sz="2400" dirty="0" smtClean="0"/>
              <a:t>3+0+</a:t>
            </a:r>
            <a:r>
              <a:rPr lang="hu-HU" altLang="en-US" sz="2400" dirty="0" smtClean="0"/>
              <a:t>2</a:t>
            </a:r>
            <a:r>
              <a:rPr lang="en-US" altLang="en-US" sz="2400" dirty="0" smtClean="0"/>
              <a:t> </a:t>
            </a:r>
            <a:r>
              <a:rPr lang="hu-HU" altLang="en-US" sz="2400" dirty="0"/>
              <a:t>v</a:t>
            </a:r>
            <a:r>
              <a:rPr lang="hu-HU" altLang="en-US" sz="2400" dirty="0" smtClean="0"/>
              <a:t>, </a:t>
            </a:r>
            <a:r>
              <a:rPr lang="hu-HU" altLang="en-US" sz="2400" dirty="0"/>
              <a:t>5 kredit</a:t>
            </a:r>
            <a:endParaRPr lang="en-US" altLang="en-US" sz="2400" dirty="0"/>
          </a:p>
          <a:p>
            <a:pPr lvl="1" eaLnBrk="1" hangingPunct="1"/>
            <a:r>
              <a:rPr lang="en-US" altLang="en-US" dirty="0"/>
              <a:t>3 </a:t>
            </a:r>
            <a:r>
              <a:rPr lang="hu-HU" altLang="en-US" dirty="0"/>
              <a:t>előadás </a:t>
            </a:r>
            <a:r>
              <a:rPr lang="en-US" altLang="en-US" dirty="0"/>
              <a:t>/ h</a:t>
            </a:r>
            <a:r>
              <a:rPr lang="hu-HU" altLang="en-US" dirty="0"/>
              <a:t>ét</a:t>
            </a:r>
            <a:r>
              <a:rPr lang="en-US" altLang="en-US" dirty="0"/>
              <a:t> (</a:t>
            </a:r>
            <a:r>
              <a:rPr lang="hu-HU" altLang="en-US" dirty="0"/>
              <a:t>átlag</a:t>
            </a:r>
            <a:r>
              <a:rPr lang="en-US" altLang="en-US" dirty="0"/>
              <a:t>)</a:t>
            </a:r>
          </a:p>
          <a:p>
            <a:pPr lvl="2" eaLnBrk="1" hangingPunct="1"/>
            <a:r>
              <a:rPr lang="en-US" altLang="en-US" sz="2400" dirty="0"/>
              <a:t>2x2 / </a:t>
            </a:r>
            <a:r>
              <a:rPr lang="en-US" altLang="en-US" sz="2400" dirty="0" smtClean="0"/>
              <a:t>p</a:t>
            </a:r>
            <a:r>
              <a:rPr lang="hu-HU" altLang="en-US" sz="2400" dirty="0" smtClean="0"/>
              <a:t>áros </a:t>
            </a:r>
            <a:r>
              <a:rPr lang="hu-HU" altLang="en-US" sz="2400" dirty="0"/>
              <a:t>héten</a:t>
            </a:r>
            <a:r>
              <a:rPr lang="en-US" altLang="en-US" sz="2400" dirty="0"/>
              <a:t>, 1x2 </a:t>
            </a:r>
            <a:r>
              <a:rPr lang="hu-HU" altLang="en-US" sz="2400" dirty="0" smtClean="0"/>
              <a:t>páratlan </a:t>
            </a:r>
            <a:r>
              <a:rPr lang="hu-HU" altLang="en-US" sz="2400" dirty="0"/>
              <a:t>héten</a:t>
            </a:r>
            <a:endParaRPr lang="en-US" altLang="en-US" sz="2400" dirty="0"/>
          </a:p>
          <a:p>
            <a:pPr lvl="1" eaLnBrk="1" hangingPunct="1"/>
            <a:r>
              <a:rPr lang="hu-HU" altLang="en-US" dirty="0" smtClean="0"/>
              <a:t>Laborgyakorlatok összesen </a:t>
            </a:r>
            <a:r>
              <a:rPr lang="en-US" altLang="en-US" dirty="0" smtClean="0"/>
              <a:t>1</a:t>
            </a:r>
            <a:r>
              <a:rPr lang="hu-HU" altLang="en-US" dirty="0" smtClean="0"/>
              <a:t>1</a:t>
            </a:r>
            <a:r>
              <a:rPr lang="en-US" altLang="en-US" dirty="0" smtClean="0"/>
              <a:t> </a:t>
            </a:r>
            <a:r>
              <a:rPr lang="hu-HU" altLang="en-US" dirty="0" smtClean="0"/>
              <a:t>alkalom</a:t>
            </a:r>
            <a:r>
              <a:rPr lang="en-US" altLang="en-US" dirty="0" smtClean="0"/>
              <a:t>mal</a:t>
            </a:r>
          </a:p>
          <a:p>
            <a:pPr lvl="1" eaLnBrk="1" hangingPunct="1"/>
            <a:r>
              <a:rPr lang="hu-HU" altLang="en-US" sz="2400" dirty="0" smtClean="0"/>
              <a:t>Előadó</a:t>
            </a:r>
            <a:r>
              <a:rPr lang="hu-HU" altLang="en-US" sz="2400" dirty="0"/>
              <a:t>:</a:t>
            </a:r>
            <a:r>
              <a:rPr lang="en-US" altLang="en-US" sz="2400" dirty="0"/>
              <a:t> </a:t>
            </a:r>
            <a:r>
              <a:rPr lang="hu-HU" altLang="en-US" sz="2400" dirty="0" smtClean="0"/>
              <a:t>D</a:t>
            </a:r>
            <a:r>
              <a:rPr lang="en-US" altLang="en-US" sz="2400" dirty="0" smtClean="0"/>
              <a:t>r</a:t>
            </a:r>
            <a:r>
              <a:rPr lang="en-US" altLang="en-US" sz="2400" dirty="0"/>
              <a:t>. </a:t>
            </a:r>
            <a:r>
              <a:rPr lang="hu-HU" altLang="en-US" sz="2400" dirty="0" smtClean="0"/>
              <a:t>Bognár György, Dr. </a:t>
            </a:r>
            <a:r>
              <a:rPr lang="hu-HU" altLang="en-US" sz="2400" dirty="0" err="1" smtClean="0"/>
              <a:t>Poppe</a:t>
            </a:r>
            <a:r>
              <a:rPr lang="hu-HU" altLang="en-US" sz="2400" dirty="0" smtClean="0"/>
              <a:t> András</a:t>
            </a:r>
            <a:endParaRPr lang="hu-HU" altLang="en-US" sz="2400" dirty="0"/>
          </a:p>
          <a:p>
            <a:pPr lvl="1" eaLnBrk="1" hangingPunct="1"/>
            <a:r>
              <a:rPr lang="hu-HU" altLang="en-US" dirty="0"/>
              <a:t>Terem: </a:t>
            </a:r>
            <a:r>
              <a:rPr lang="hu-HU" altLang="en-US" dirty="0" smtClean="0"/>
              <a:t>Q. I.</a:t>
            </a:r>
            <a:endParaRPr lang="hu-HU" altLang="en-US" dirty="0"/>
          </a:p>
          <a:p>
            <a:pPr eaLnBrk="1" hangingPunct="1"/>
            <a:r>
              <a:rPr lang="hu-HU" altLang="en-US" sz="2400" dirty="0"/>
              <a:t>Laborgyakorlatok felelőse: </a:t>
            </a:r>
            <a:endParaRPr lang="hu-HU" altLang="en-US" sz="2400" dirty="0" smtClean="0"/>
          </a:p>
          <a:p>
            <a:pPr lvl="1" eaLnBrk="1" hangingPunct="1"/>
            <a:r>
              <a:rPr lang="hu-HU" altLang="en-US" dirty="0" smtClean="0"/>
              <a:t>D</a:t>
            </a:r>
            <a:r>
              <a:rPr lang="en-US" altLang="en-US" dirty="0" smtClean="0"/>
              <a:t>r</a:t>
            </a:r>
            <a:r>
              <a:rPr lang="en-US" altLang="en-US" dirty="0"/>
              <a:t>. </a:t>
            </a:r>
            <a:r>
              <a:rPr lang="hu-HU" altLang="en-US" dirty="0"/>
              <a:t>Bognár </a:t>
            </a:r>
            <a:r>
              <a:rPr lang="hu-HU" altLang="en-US" dirty="0" smtClean="0"/>
              <a:t>György és Dr. Szabó Péter</a:t>
            </a:r>
            <a:endParaRPr lang="hu-HU" altLang="en-US" dirty="0"/>
          </a:p>
          <a:p>
            <a:pPr eaLnBrk="1" hangingPunct="1"/>
            <a:r>
              <a:rPr lang="hu-HU" altLang="en-US" dirty="0"/>
              <a:t>Laborgyakorlatok </a:t>
            </a:r>
            <a:r>
              <a:rPr lang="hu-HU" altLang="en-US" dirty="0" smtClean="0"/>
              <a:t>helyszíne: </a:t>
            </a:r>
            <a:endParaRPr lang="hu-HU" altLang="en-US" dirty="0"/>
          </a:p>
          <a:p>
            <a:pPr lvl="1" eaLnBrk="1" hangingPunct="1"/>
            <a:r>
              <a:rPr lang="en-US" altLang="en-US" dirty="0" smtClean="0"/>
              <a:t>QB </a:t>
            </a:r>
            <a:r>
              <a:rPr lang="en-US" altLang="en-US" dirty="0"/>
              <a:t>310 Mentor Graphics IC </a:t>
            </a:r>
            <a:r>
              <a:rPr lang="hu-HU" altLang="en-US" dirty="0"/>
              <a:t>tervező</a:t>
            </a:r>
            <a:r>
              <a:rPr lang="en-US" altLang="en-US" dirty="0"/>
              <a:t> </a:t>
            </a:r>
            <a:r>
              <a:rPr lang="hu-HU" altLang="en-US" dirty="0"/>
              <a:t>l</a:t>
            </a:r>
            <a:r>
              <a:rPr lang="en-US" altLang="en-US" dirty="0"/>
              <a:t>ab</a:t>
            </a:r>
            <a:r>
              <a:rPr lang="hu-HU" altLang="en-US" dirty="0"/>
              <a:t>oratórium</a:t>
            </a:r>
            <a:endParaRPr lang="en-US" altLang="en-US" dirty="0"/>
          </a:p>
          <a:p>
            <a:pPr lvl="1" eaLnBrk="1" hangingPunct="1"/>
            <a:r>
              <a:rPr lang="en-US" altLang="en-US" dirty="0" smtClean="0"/>
              <a:t>QB P123 </a:t>
            </a:r>
            <a:r>
              <a:rPr lang="en-US" altLang="en-US" dirty="0"/>
              <a:t>F</a:t>
            </a:r>
            <a:r>
              <a:rPr lang="hu-HU" altLang="en-US" dirty="0"/>
              <a:t>élvezető laboratórium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87889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err="1" smtClean="0"/>
              <a:t>Mikroelektronia</a:t>
            </a:r>
            <a:r>
              <a:rPr lang="hu-HU" dirty="0" smtClean="0"/>
              <a:t> </a:t>
            </a:r>
            <a:r>
              <a:rPr lang="hu-HU" dirty="0" err="1" smtClean="0"/>
              <a:t>BSc</a:t>
            </a:r>
            <a:r>
              <a:rPr lang="hu-HU" dirty="0" smtClean="0"/>
              <a:t>. </a:t>
            </a:r>
            <a:r>
              <a:rPr lang="hu-HU" dirty="0"/>
              <a:t>k</a:t>
            </a:r>
            <a:r>
              <a:rPr lang="hu-HU" dirty="0" smtClean="0"/>
              <a:t>urzus célja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/>
              <a:t>A tárgy </a:t>
            </a:r>
            <a:r>
              <a:rPr lang="hu-HU" dirty="0" smtClean="0"/>
              <a:t>lényeges feladata</a:t>
            </a:r>
          </a:p>
          <a:p>
            <a:pPr lvl="1"/>
            <a:r>
              <a:rPr lang="hu-HU" dirty="0" smtClean="0"/>
              <a:t>az </a:t>
            </a:r>
            <a:r>
              <a:rPr lang="hu-HU" dirty="0"/>
              <a:t>absztrakt elektronikus működés és a fizikai valóság közötti összefüggéseket </a:t>
            </a:r>
            <a:r>
              <a:rPr lang="hu-HU" dirty="0" smtClean="0"/>
              <a:t>megismertesse,</a:t>
            </a:r>
          </a:p>
          <a:p>
            <a:pPr lvl="1"/>
            <a:r>
              <a:rPr lang="hu-HU" dirty="0" smtClean="0"/>
              <a:t>felkészítse a </a:t>
            </a:r>
            <a:r>
              <a:rPr lang="hu-HU" dirty="0"/>
              <a:t>leendő mérnököket IC tervező specialistával való </a:t>
            </a:r>
            <a:r>
              <a:rPr lang="hu-HU" dirty="0" smtClean="0"/>
              <a:t>együttműködésre, valamint</a:t>
            </a:r>
          </a:p>
          <a:p>
            <a:pPr lvl="1"/>
            <a:r>
              <a:rPr lang="hu-HU" dirty="0" smtClean="0"/>
              <a:t>alkalmazásképes tudást és kompetenciát alakítson ki digitális áramkörök tervezése és digitális kapuk analóg tervezése kapcsán.</a:t>
            </a:r>
          </a:p>
          <a:p>
            <a:pPr lvl="1"/>
            <a:endParaRPr lang="hu-HU" dirty="0" smtClean="0"/>
          </a:p>
          <a:p>
            <a:pPr lvl="1"/>
            <a:endParaRPr lang="hu-HU" dirty="0" smtClean="0"/>
          </a:p>
          <a:p>
            <a:pPr lvl="2"/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7449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39700" y="461962"/>
            <a:ext cx="8845550" cy="135232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hu-HU" dirty="0" smtClean="0"/>
              <a:t>Kérdések amikre a félév során választ keresünk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87325" y="1814285"/>
            <a:ext cx="8834438" cy="4564290"/>
          </a:xfrm>
        </p:spPr>
        <p:txBody>
          <a:bodyPr/>
          <a:lstStyle/>
          <a:p>
            <a:pPr lvl="1"/>
            <a:endParaRPr lang="hu-HU" dirty="0" smtClean="0"/>
          </a:p>
          <a:p>
            <a:pPr lvl="1"/>
            <a:endParaRPr lang="hu-HU" dirty="0" smtClean="0"/>
          </a:p>
          <a:p>
            <a:pPr lvl="2"/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21</a:t>
            </a:fld>
            <a:endParaRPr lang="en-US" altLang="en-US"/>
          </a:p>
        </p:txBody>
      </p:sp>
      <p:sp>
        <p:nvSpPr>
          <p:cNvPr id="7" name="Tartalom helye 2"/>
          <p:cNvSpPr txBox="1">
            <a:spLocks/>
          </p:cNvSpPr>
          <p:nvPr/>
        </p:nvSpPr>
        <p:spPr bwMode="auto">
          <a:xfrm>
            <a:off x="187325" y="1611085"/>
            <a:ext cx="8834438" cy="4767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+mn-lt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+mn-lt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+mn-lt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+mn-lt"/>
              </a:defRPr>
            </a:lvl5pPr>
            <a:lvl6pPr marL="25146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6pPr>
            <a:lvl7pPr marL="29718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7pPr>
            <a:lvl8pPr marL="34290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8pPr>
            <a:lvl9pPr marL="38862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9pPr>
          </a:lstStyle>
          <a:p>
            <a:pPr lvl="0"/>
            <a:r>
              <a:rPr lang="hu-HU" sz="2000" dirty="0" smtClean="0"/>
              <a:t>Miért </a:t>
            </a:r>
            <a:r>
              <a:rPr lang="hu-HU" sz="2000" dirty="0"/>
              <a:t>pont </a:t>
            </a:r>
            <a:r>
              <a:rPr lang="hu-HU" sz="2000" dirty="0" smtClean="0"/>
              <a:t>szilíciumot használunk? </a:t>
            </a:r>
            <a:r>
              <a:rPr lang="hu-HU" sz="2000" dirty="0"/>
              <a:t>Mi az hogy félvezető? Miért kell, hogy félvezető legyen? </a:t>
            </a:r>
            <a:r>
              <a:rPr lang="hu-HU" sz="2000" dirty="0" smtClean="0">
                <a:solidFill>
                  <a:schemeClr val="bg1">
                    <a:lumMod val="75000"/>
                  </a:schemeClr>
                </a:solidFill>
              </a:rPr>
              <a:t>FIZIKA</a:t>
            </a:r>
            <a:endParaRPr lang="en-US" sz="2000" dirty="0"/>
          </a:p>
          <a:p>
            <a:pPr lvl="0"/>
            <a:r>
              <a:rPr lang="hu-HU" sz="2000" dirty="0"/>
              <a:t>Milyen </a:t>
            </a:r>
            <a:r>
              <a:rPr lang="hu-HU" sz="2000" dirty="0" smtClean="0"/>
              <a:t>félvezető eszközöket és integrált áramköröket lehet alkotni? </a:t>
            </a:r>
            <a:r>
              <a:rPr lang="hu-HU" sz="2000" dirty="0"/>
              <a:t>Mire </a:t>
            </a:r>
            <a:r>
              <a:rPr lang="hu-HU" sz="2000" dirty="0" smtClean="0"/>
              <a:t>is jók ezek? (kapcsol</a:t>
            </a:r>
            <a:r>
              <a:rPr lang="hu-HU" sz="2000" dirty="0"/>
              <a:t>, </a:t>
            </a:r>
            <a:r>
              <a:rPr lang="hu-HU" sz="2000" dirty="0" smtClean="0"/>
              <a:t>erősít, …)</a:t>
            </a:r>
          </a:p>
          <a:p>
            <a:pPr lvl="0"/>
            <a:r>
              <a:rPr lang="hu-HU" sz="2000" dirty="0" smtClean="0"/>
              <a:t>Hogyan </a:t>
            </a:r>
            <a:r>
              <a:rPr lang="hu-HU" sz="2000" dirty="0"/>
              <a:t>és milyen </a:t>
            </a:r>
            <a:r>
              <a:rPr lang="hu-HU" sz="2000" dirty="0" smtClean="0"/>
              <a:t>félvezető eszközöket </a:t>
            </a:r>
            <a:r>
              <a:rPr lang="hu-HU" sz="2000" dirty="0"/>
              <a:t>lehet </a:t>
            </a:r>
            <a:r>
              <a:rPr lang="hu-HU" sz="2000" dirty="0" smtClean="0"/>
              <a:t>gyártani? Technológia mit tesz lehetővé?</a:t>
            </a:r>
            <a:endParaRPr lang="en-US" sz="2000" dirty="0"/>
          </a:p>
          <a:p>
            <a:pPr lvl="0"/>
            <a:r>
              <a:rPr lang="hu-HU" sz="2000" dirty="0"/>
              <a:t>Hogyan lehet </a:t>
            </a:r>
            <a:r>
              <a:rPr lang="hu-HU" sz="2000" dirty="0" smtClean="0"/>
              <a:t>kettő vagy több félvezető eszközt egy chipre integrálni? </a:t>
            </a:r>
            <a:r>
              <a:rPr lang="hu-HU" sz="2000" dirty="0"/>
              <a:t>Miért </a:t>
            </a:r>
            <a:r>
              <a:rPr lang="hu-HU" sz="2000" dirty="0" smtClean="0"/>
              <a:t>is jó </a:t>
            </a:r>
            <a:r>
              <a:rPr lang="hu-HU" sz="2000" dirty="0"/>
              <a:t>ez nekünk? </a:t>
            </a:r>
            <a:r>
              <a:rPr lang="hu-HU" sz="2000" dirty="0" smtClean="0"/>
              <a:t> </a:t>
            </a:r>
            <a:r>
              <a:rPr lang="hu-HU" sz="2000" dirty="0" smtClean="0">
                <a:solidFill>
                  <a:schemeClr val="bg1">
                    <a:lumMod val="75000"/>
                  </a:schemeClr>
                </a:solidFill>
              </a:rPr>
              <a:t>ELEKTRONIKA I.</a:t>
            </a:r>
          </a:p>
          <a:p>
            <a:pPr lvl="0"/>
            <a:r>
              <a:rPr lang="hu-HU" sz="2000" dirty="0" smtClean="0"/>
              <a:t>Milyen </a:t>
            </a:r>
            <a:r>
              <a:rPr lang="hu-HU" sz="2000" dirty="0"/>
              <a:t>áramköröket tudunk összerakni ezekből az alkatrészekből? (analóg, digitális)</a:t>
            </a:r>
            <a:endParaRPr lang="en-US" sz="2000" dirty="0"/>
          </a:p>
          <a:p>
            <a:pPr lvl="0"/>
            <a:r>
              <a:rPr lang="hu-HU" sz="2000" dirty="0"/>
              <a:t>Miért digitális, és miért nem </a:t>
            </a:r>
            <a:r>
              <a:rPr lang="hu-HU" sz="2000" dirty="0" smtClean="0"/>
              <a:t>analóg egy mikroprocesszor? (Kapuk</a:t>
            </a:r>
            <a:r>
              <a:rPr lang="hu-HU" sz="2000" dirty="0"/>
              <a:t>, tárolók, </a:t>
            </a:r>
            <a:r>
              <a:rPr lang="hu-HU" sz="2000" dirty="0" smtClean="0"/>
              <a:t>szekvenciális hálózatok, …) </a:t>
            </a:r>
            <a:r>
              <a:rPr lang="hu-HU" sz="2000" dirty="0" smtClean="0">
                <a:solidFill>
                  <a:schemeClr val="bg1">
                    <a:lumMod val="75000"/>
                  </a:schemeClr>
                </a:solidFill>
              </a:rPr>
              <a:t>DIGITÁLIS TECHNIKA</a:t>
            </a:r>
          </a:p>
        </p:txBody>
      </p:sp>
    </p:spTree>
    <p:extLst>
      <p:ext uri="{BB962C8B-B14F-4D97-AF65-F5344CB8AC3E}">
        <p14:creationId xmlns:p14="http://schemas.microsoft.com/office/powerpoint/2010/main" val="86930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39700" y="461962"/>
            <a:ext cx="8845550" cy="1352323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hu-HU" dirty="0" smtClean="0"/>
              <a:t>Kérdések amikre a félév során választ keresünk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187325" y="1814285"/>
            <a:ext cx="8834438" cy="4564290"/>
          </a:xfrm>
        </p:spPr>
        <p:txBody>
          <a:bodyPr/>
          <a:lstStyle/>
          <a:p>
            <a:pPr lvl="1"/>
            <a:endParaRPr lang="hu-HU" dirty="0" smtClean="0"/>
          </a:p>
          <a:p>
            <a:pPr lvl="1"/>
            <a:endParaRPr lang="hu-HU" dirty="0" smtClean="0"/>
          </a:p>
          <a:p>
            <a:pPr lvl="2"/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22</a:t>
            </a:fld>
            <a:endParaRPr lang="en-US" altLang="en-US"/>
          </a:p>
        </p:txBody>
      </p:sp>
      <p:sp>
        <p:nvSpPr>
          <p:cNvPr id="7" name="Tartalom helye 2"/>
          <p:cNvSpPr txBox="1">
            <a:spLocks/>
          </p:cNvSpPr>
          <p:nvPr/>
        </p:nvSpPr>
        <p:spPr bwMode="auto">
          <a:xfrm>
            <a:off x="187325" y="1611085"/>
            <a:ext cx="8834438" cy="47674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+mn-lt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+mn-lt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+mn-lt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+mn-lt"/>
              </a:defRPr>
            </a:lvl5pPr>
            <a:lvl6pPr marL="25146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6pPr>
            <a:lvl7pPr marL="29718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7pPr>
            <a:lvl8pPr marL="34290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8pPr>
            <a:lvl9pPr marL="38862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9pPr>
          </a:lstStyle>
          <a:p>
            <a:pPr lvl="0"/>
            <a:r>
              <a:rPr lang="hu-HU" sz="2000" dirty="0" smtClean="0"/>
              <a:t>Hogy lehet memóriát készíteni? Hová milyent érdemes választani? (operatív tár, cache memória, </a:t>
            </a:r>
            <a:r>
              <a:rPr lang="hu-HU" sz="2000" dirty="0" err="1" smtClean="0"/>
              <a:t>pendrive</a:t>
            </a:r>
            <a:r>
              <a:rPr lang="hu-HU" sz="2000" dirty="0" smtClean="0"/>
              <a:t>, ...)</a:t>
            </a:r>
            <a:endParaRPr lang="en-US" sz="2000" dirty="0" smtClean="0"/>
          </a:p>
          <a:p>
            <a:r>
              <a:rPr lang="hu-HU" sz="2000" dirty="0"/>
              <a:t>Hogy tudunk egy egyszerű processzort tervezni? Mi kell hozzá? (órajel, kapuk, CAD eszközök, …)</a:t>
            </a:r>
            <a:endParaRPr lang="en-US" sz="2000" dirty="0"/>
          </a:p>
          <a:p>
            <a:pPr lvl="0"/>
            <a:r>
              <a:rPr lang="hu-HU" sz="2000" dirty="0" smtClean="0"/>
              <a:t>Hogyan tervezünk igen bonyolult digitális áramköröket (hardverleíró nyelvek, alapkapuk felhasználása, szintézis, </a:t>
            </a:r>
            <a:r>
              <a:rPr lang="hu-HU" sz="2000" dirty="0" err="1" smtClean="0"/>
              <a:t>stb</a:t>
            </a:r>
            <a:r>
              <a:rPr lang="hu-HU" sz="2000" dirty="0" smtClean="0"/>
              <a:t>)</a:t>
            </a:r>
            <a:endParaRPr lang="en-US" sz="2000" dirty="0" smtClean="0"/>
          </a:p>
          <a:p>
            <a:pPr lvl="0"/>
            <a:r>
              <a:rPr lang="hu-HU" sz="2000" dirty="0" smtClean="0"/>
              <a:t>Hogy lesz a megtervezett integrált áramkörből termék? (MPW, tokozás)</a:t>
            </a:r>
            <a:endParaRPr lang="en-US" sz="2000" dirty="0" smtClean="0"/>
          </a:p>
          <a:p>
            <a:r>
              <a:rPr lang="hu-HU" sz="2000" dirty="0"/>
              <a:t>3D tokozás, more </a:t>
            </a:r>
            <a:r>
              <a:rPr lang="hu-HU" sz="2000" dirty="0" err="1"/>
              <a:t>than</a:t>
            </a:r>
            <a:r>
              <a:rPr lang="hu-HU" sz="2000" dirty="0"/>
              <a:t> </a:t>
            </a:r>
            <a:r>
              <a:rPr lang="hu-HU" sz="2000" dirty="0" err="1"/>
              <a:t>moore</a:t>
            </a:r>
            <a:r>
              <a:rPr lang="hu-HU" sz="2000" dirty="0"/>
              <a:t>, </a:t>
            </a:r>
            <a:r>
              <a:rPr lang="hu-HU" sz="2000" dirty="0" err="1"/>
              <a:t>SoC</a:t>
            </a:r>
            <a:r>
              <a:rPr lang="hu-HU" sz="2000" dirty="0"/>
              <a:t>, </a:t>
            </a:r>
            <a:r>
              <a:rPr lang="hu-HU" sz="2000" dirty="0" err="1"/>
              <a:t>SiP</a:t>
            </a:r>
            <a:r>
              <a:rPr lang="hu-HU" sz="2000" dirty="0"/>
              <a:t>, </a:t>
            </a:r>
            <a:r>
              <a:rPr lang="hu-HU" sz="2000" dirty="0" err="1"/>
              <a:t>SoP</a:t>
            </a:r>
            <a:r>
              <a:rPr lang="hu-HU" sz="2000" dirty="0"/>
              <a:t>, </a:t>
            </a:r>
            <a:endParaRPr lang="en-US" sz="2000" dirty="0"/>
          </a:p>
          <a:p>
            <a:pPr lvl="0"/>
            <a:r>
              <a:rPr lang="hu-HU" sz="2000" dirty="0" smtClean="0"/>
              <a:t>Milyen problémákkal nézünk szembe (termikus, csíkszélesség csökkentése, új effektusok, új eszközök, …)</a:t>
            </a:r>
            <a:endParaRPr lang="en-US" sz="2000" dirty="0" smtClean="0"/>
          </a:p>
          <a:p>
            <a:pPr lvl="0"/>
            <a:r>
              <a:rPr lang="hu-HU" sz="2000" dirty="0" smtClean="0"/>
              <a:t>Hogy lehet készíteni és mire jó a különböző </a:t>
            </a:r>
            <a:r>
              <a:rPr lang="hu-HU" sz="2000" dirty="0" err="1" smtClean="0"/>
              <a:t>mikrogépészeti</a:t>
            </a:r>
            <a:r>
              <a:rPr lang="hu-HU" sz="2000" dirty="0" smtClean="0"/>
              <a:t> eljárásokkal készült szilícium struktúrák? (MEMS)</a:t>
            </a:r>
            <a:endParaRPr lang="en-US" sz="2000" dirty="0" smtClean="0"/>
          </a:p>
          <a:p>
            <a:pPr lvl="1"/>
            <a:endParaRPr lang="hu-HU" sz="1800" kern="0" dirty="0" smtClean="0"/>
          </a:p>
          <a:p>
            <a:pPr lvl="1"/>
            <a:endParaRPr lang="hu-HU" sz="1800" kern="0" dirty="0" smtClean="0"/>
          </a:p>
          <a:p>
            <a:pPr lvl="2"/>
            <a:endParaRPr lang="en-US" sz="1600" kern="0" dirty="0"/>
          </a:p>
        </p:txBody>
      </p:sp>
    </p:spTree>
    <p:extLst>
      <p:ext uri="{BB962C8B-B14F-4D97-AF65-F5344CB8AC3E}">
        <p14:creationId xmlns:p14="http://schemas.microsoft.com/office/powerpoint/2010/main" val="1051583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6" name="Picture 34" descr="https://upload.wikimedia.org/wikipedia/commons/b/be/NVidia_GeForce_6600GT_AGP_with_GPU_2009-01-27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5613" y="2041525"/>
            <a:ext cx="5619750" cy="374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Mikroelektronika helye</a:t>
            </a:r>
            <a:endParaRPr lang="en-US" altLang="en-US" dirty="0" smtClean="0"/>
          </a:p>
        </p:txBody>
      </p:sp>
      <p:sp>
        <p:nvSpPr>
          <p:cNvPr id="3077" name="Text Box 5"/>
          <p:cNvSpPr txBox="1">
            <a:spLocks noChangeArrowheads="1"/>
          </p:cNvSpPr>
          <p:nvPr/>
        </p:nvSpPr>
        <p:spPr bwMode="auto">
          <a:xfrm>
            <a:off x="144463" y="2535238"/>
            <a:ext cx="3667125" cy="584200"/>
          </a:xfrm>
          <a:prstGeom prst="rect">
            <a:avLst/>
          </a:prstGeom>
          <a:solidFill>
            <a:srgbClr val="FFFF99"/>
          </a:solidFill>
          <a:ln w="25400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 sz="1800" b="1" dirty="0"/>
              <a:t>Megnézzük, hogy mi van </a:t>
            </a:r>
            <a:r>
              <a:rPr lang="hu-HU" altLang="en-US" sz="1800" b="1" dirty="0" smtClean="0"/>
              <a:t>a </a:t>
            </a:r>
            <a:r>
              <a:rPr lang="hu-HU" altLang="en-US" sz="1800" b="1" dirty="0"/>
              <a:t>tokok belsejében</a:t>
            </a:r>
            <a:endParaRPr lang="en-US" altLang="en-US" sz="1800" b="1" dirty="0"/>
          </a:p>
        </p:txBody>
      </p:sp>
      <p:sp>
        <p:nvSpPr>
          <p:cNvPr id="3079" name="Line 7"/>
          <p:cNvSpPr>
            <a:spLocks noChangeShapeType="1"/>
          </p:cNvSpPr>
          <p:nvPr/>
        </p:nvSpPr>
        <p:spPr bwMode="auto">
          <a:xfrm>
            <a:off x="2209800" y="2962275"/>
            <a:ext cx="3657600" cy="574675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3080" name="Line 8"/>
          <p:cNvSpPr>
            <a:spLocks noChangeShapeType="1"/>
          </p:cNvSpPr>
          <p:nvPr/>
        </p:nvSpPr>
        <p:spPr bwMode="auto">
          <a:xfrm flipV="1">
            <a:off x="2209800" y="2847975"/>
            <a:ext cx="3517900" cy="95250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29065" name="Text Box 9"/>
          <p:cNvSpPr txBox="1">
            <a:spLocks noChangeArrowheads="1"/>
          </p:cNvSpPr>
          <p:nvPr/>
        </p:nvSpPr>
        <p:spPr bwMode="auto">
          <a:xfrm>
            <a:off x="498475" y="5573713"/>
            <a:ext cx="3667125" cy="635000"/>
          </a:xfrm>
          <a:prstGeom prst="rect">
            <a:avLst/>
          </a:prstGeom>
          <a:solidFill>
            <a:srgbClr val="FFFF99"/>
          </a:solidFill>
          <a:ln w="25400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 b="1"/>
              <a:t>Nézzük meg, mi van a tokon belül</a:t>
            </a:r>
            <a:endParaRPr lang="en-US" altLang="en-US" b="1"/>
          </a:p>
        </p:txBody>
      </p:sp>
      <p:sp>
        <p:nvSpPr>
          <p:cNvPr id="3082" name="Rectangle 10"/>
          <p:cNvSpPr>
            <a:spLocks noChangeArrowheads="1"/>
          </p:cNvSpPr>
          <p:nvPr/>
        </p:nvSpPr>
        <p:spPr bwMode="auto">
          <a:xfrm>
            <a:off x="339725" y="1244600"/>
            <a:ext cx="8834438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800" dirty="0" smtClean="0"/>
              <a:t>Integrált áramkörök egy </a:t>
            </a:r>
            <a:r>
              <a:rPr lang="en-US" altLang="en-US" sz="2800" dirty="0" err="1" smtClean="0"/>
              <a:t>felületszerelt</a:t>
            </a:r>
            <a:r>
              <a:rPr lang="en-US" altLang="en-US" sz="2800" dirty="0" smtClean="0"/>
              <a:t> </a:t>
            </a:r>
            <a:r>
              <a:rPr lang="hu-HU" altLang="en-US" sz="2800" dirty="0" smtClean="0"/>
              <a:t>nyomtatott huzalozású lemezen</a:t>
            </a:r>
            <a:endParaRPr lang="en-US" altLang="en-US" sz="2800" dirty="0"/>
          </a:p>
        </p:txBody>
      </p:sp>
      <p:sp>
        <p:nvSpPr>
          <p:cNvPr id="3084" name="Date Placeholder 19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3085" name="Slide Number Placeholder 2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8142ECA-D64E-4065-AA47-4F0323EFFF05}" type="slidenum">
              <a:rPr lang="en-US" altLang="en-US" sz="1000">
                <a:solidFill>
                  <a:srgbClr val="8C2532"/>
                </a:solidFill>
              </a:rPr>
              <a:pPr/>
              <a:t>23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3086" name="Footer Placeholder 21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" name="Csoportba foglalás 2"/>
          <p:cNvGrpSpPr/>
          <p:nvPr/>
        </p:nvGrpSpPr>
        <p:grpSpPr>
          <a:xfrm>
            <a:off x="4270375" y="5383629"/>
            <a:ext cx="4478654" cy="1107471"/>
            <a:chOff x="4270375" y="5383629"/>
            <a:chExt cx="4478654" cy="1107471"/>
          </a:xfrm>
        </p:grpSpPr>
        <p:sp>
          <p:nvSpPr>
            <p:cNvPr id="3087" name="Text Box 11"/>
            <p:cNvSpPr txBox="1">
              <a:spLocks noChangeArrowheads="1"/>
            </p:cNvSpPr>
            <p:nvPr/>
          </p:nvSpPr>
          <p:spPr bwMode="auto">
            <a:xfrm>
              <a:off x="4270375" y="5897563"/>
              <a:ext cx="4086225" cy="353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25000"/>
                </a:spcBef>
              </a:pPr>
              <a:r>
                <a:rPr lang="hu-HU" altLang="en-US" b="1" dirty="0" smtClean="0"/>
                <a:t>Szilícium chip-ek </a:t>
              </a:r>
              <a:r>
                <a:rPr lang="hu-HU" altLang="en-US" b="1" dirty="0"/>
                <a:t>vannak </a:t>
              </a:r>
              <a:r>
                <a:rPr lang="hu-HU" altLang="en-US" b="1" dirty="0" smtClean="0"/>
                <a:t>ben</a:t>
              </a:r>
              <a:r>
                <a:rPr lang="en-US" altLang="en-US" b="1" dirty="0" smtClean="0"/>
                <a:t>ne</a:t>
              </a:r>
              <a:endParaRPr lang="en-US" altLang="en-US" b="1" dirty="0"/>
            </a:p>
          </p:txBody>
        </p:sp>
        <p:pic>
          <p:nvPicPr>
            <p:cNvPr id="3109" name="Picture 37" descr="https://upload.wikimedia.org/wikipedia/commons/thumb/9/9b/MT4C1024-HD.jpg/1280px-MT4C1024-HD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7926690" y="5668762"/>
              <a:ext cx="1107471" cy="53720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Mikroelektronika helye</a:t>
            </a:r>
            <a:endParaRPr lang="hu-HU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Tokozott SMD 3 tengelyű gyorsulásérzékelő 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Mikroelektronia - Bevezetés © Dr. Bognár György, Dr. Poppe András,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24</a:t>
            </a:fld>
            <a:endParaRPr lang="en-US" altLang="en-US"/>
          </a:p>
        </p:txBody>
      </p:sp>
      <p:pic>
        <p:nvPicPr>
          <p:cNvPr id="7" name="Kép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912" y="4299363"/>
            <a:ext cx="6033593" cy="1771055"/>
          </a:xfrm>
          <a:prstGeom prst="rect">
            <a:avLst/>
          </a:prstGeom>
        </p:spPr>
      </p:pic>
      <p:pic>
        <p:nvPicPr>
          <p:cNvPr id="8" name="Kép 7"/>
          <p:cNvPicPr>
            <a:picLocks noChangeAspect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019" y="1311275"/>
            <a:ext cx="4277818" cy="4277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1192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096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09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Alapfogalmak</a:t>
            </a:r>
            <a:endParaRPr lang="en-US" altLang="en-US" dirty="0" smtClean="0"/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4171564" cy="497205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Szelet (w</a:t>
            </a:r>
            <a:r>
              <a:rPr lang="en-US" altLang="en-US" dirty="0" err="1" smtClean="0"/>
              <a:t>afer</a:t>
            </a:r>
            <a:r>
              <a:rPr lang="hu-HU" altLang="en-US" dirty="0" smtClean="0"/>
              <a:t>)</a:t>
            </a:r>
            <a:r>
              <a:rPr lang="en-US" altLang="en-US" dirty="0" smtClean="0"/>
              <a:t>,</a:t>
            </a:r>
            <a:r>
              <a:rPr lang="hu-HU" altLang="en-US" dirty="0" smtClean="0"/>
              <a:t> </a:t>
            </a:r>
            <a:r>
              <a:rPr lang="hu-HU" altLang="en-US" smtClean="0"/>
              <a:t>chip (lapka) </a:t>
            </a:r>
            <a:r>
              <a:rPr lang="hu-HU" altLang="en-US" dirty="0" smtClean="0"/>
              <a:t>vagy </a:t>
            </a:r>
            <a:r>
              <a:rPr lang="en-US" altLang="en-US" i="1" dirty="0" smtClean="0"/>
              <a:t>die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/>
              <a:t>tökéletes szilícium egykristályból készül</a:t>
            </a:r>
            <a:endParaRPr lang="en-US" altLang="en-US" dirty="0" smtClean="0"/>
          </a:p>
          <a:p>
            <a:pPr eaLnBrk="1" hangingPunct="1"/>
            <a:r>
              <a:rPr lang="hu-HU" altLang="en-US" dirty="0" smtClean="0"/>
              <a:t>Sok azonos chip van egy szeleten</a:t>
            </a:r>
            <a:endParaRPr lang="en-US" altLang="en-US" dirty="0" smtClean="0"/>
          </a:p>
          <a:p>
            <a:pPr eaLnBrk="1" hangingPunct="1"/>
            <a:r>
              <a:rPr lang="hu-HU" altLang="en-US" dirty="0" smtClean="0"/>
              <a:t>Szeletátmérők:</a:t>
            </a:r>
            <a:r>
              <a:rPr lang="en-US" altLang="en-US" dirty="0" smtClean="0"/>
              <a:t> </a:t>
            </a:r>
            <a:r>
              <a:rPr lang="hu-HU" altLang="en-US" dirty="0" smtClean="0"/>
              <a:t>       </a:t>
            </a:r>
            <a:r>
              <a:rPr lang="en-US" altLang="en-US" dirty="0" smtClean="0"/>
              <a:t>15-20-25… cm</a:t>
            </a:r>
            <a:r>
              <a:rPr lang="hu-HU" altLang="en-US" dirty="0" smtClean="0"/>
              <a:t>,</a:t>
            </a:r>
            <a:r>
              <a:rPr lang="en-US" altLang="en-US" dirty="0" smtClean="0"/>
              <a:t> 4-6-8"</a:t>
            </a:r>
          </a:p>
          <a:p>
            <a:pPr eaLnBrk="1" hangingPunct="1"/>
            <a:r>
              <a:rPr lang="en-US" altLang="en-US" dirty="0" smtClean="0"/>
              <a:t>100…2000 </a:t>
            </a:r>
            <a:r>
              <a:rPr lang="hu-HU" altLang="en-US" dirty="0" smtClean="0"/>
              <a:t>chip</a:t>
            </a:r>
            <a:r>
              <a:rPr lang="en-US" altLang="en-US" dirty="0" smtClean="0"/>
              <a:t>/</a:t>
            </a:r>
            <a:r>
              <a:rPr lang="hu-HU" altLang="en-US" dirty="0" smtClean="0"/>
              <a:t>szelet</a:t>
            </a:r>
          </a:p>
          <a:p>
            <a:pPr eaLnBrk="1" hangingPunct="1"/>
            <a:r>
              <a:rPr lang="hu-HU" altLang="en-US" b="1" dirty="0" smtClean="0"/>
              <a:t>Egyszerre készülnek!</a:t>
            </a:r>
            <a:endParaRPr lang="en-US" altLang="en-US" b="1" dirty="0" smtClean="0"/>
          </a:p>
        </p:txBody>
      </p:sp>
      <p:pic>
        <p:nvPicPr>
          <p:cNvPr id="40966" name="Picture 5" descr="YD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8889" y="920750"/>
            <a:ext cx="4661286" cy="4444626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70" name="Slide Number Placeholder 1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76E29B4-21C2-4D11-B953-F877F020C5CA}" type="slidenum">
              <a:rPr lang="en-US" altLang="en-US" sz="1000">
                <a:solidFill>
                  <a:srgbClr val="8C2532"/>
                </a:solidFill>
              </a:rPr>
              <a:pPr/>
              <a:t>25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10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101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Si egykristály: rúd, szeletek</a:t>
            </a:r>
            <a:endParaRPr lang="en-US" altLang="en-US" smtClean="0"/>
          </a:p>
        </p:txBody>
      </p:sp>
      <p:graphicFrame>
        <p:nvGraphicFramePr>
          <p:cNvPr id="4098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53694027"/>
              </p:ext>
            </p:extLst>
          </p:nvPr>
        </p:nvGraphicFramePr>
        <p:xfrm>
          <a:off x="416859" y="3365500"/>
          <a:ext cx="2710516" cy="302465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03" name="Photo Editor Photo" r:id="rId4" imgW="3362794" imgH="3753374" progId="MSPhotoEd.3">
                  <p:embed/>
                </p:oleObj>
              </mc:Choice>
              <mc:Fallback>
                <p:oleObj name="Photo Editor Photo" r:id="rId4" imgW="3362794" imgH="3753374" progId="MSPhotoEd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859" y="3365500"/>
                        <a:ext cx="2710516" cy="302465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5" name="Slide Number Placeholder 9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7AD0923-5336-484E-9451-9D220A318F07}" type="slidenum">
              <a:rPr lang="en-US" altLang="en-US" sz="1000">
                <a:solidFill>
                  <a:srgbClr val="8C2532"/>
                </a:solidFill>
              </a:rPr>
              <a:pPr/>
              <a:t>26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" name="Téglalap 1"/>
          <p:cNvSpPr/>
          <p:nvPr/>
        </p:nvSpPr>
        <p:spPr>
          <a:xfrm>
            <a:off x="3782872" y="3536371"/>
            <a:ext cx="4572000" cy="140038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hu-HU" dirty="0" smtClean="0"/>
              <a:t>„The </a:t>
            </a:r>
            <a:r>
              <a:rPr lang="en-US" dirty="0" smtClean="0"/>
              <a:t>overall </a:t>
            </a:r>
            <a:r>
              <a:rPr lang="en-US" b="1" dirty="0"/>
              <a:t>price per die </a:t>
            </a:r>
            <a:r>
              <a:rPr lang="en-US" dirty="0"/>
              <a:t>for 450 mm wafers would be </a:t>
            </a:r>
            <a:r>
              <a:rPr lang="en-US" b="1" dirty="0"/>
              <a:t>reduced by </a:t>
            </a:r>
            <a:r>
              <a:rPr lang="en-US" dirty="0"/>
              <a:t>only </a:t>
            </a:r>
            <a:r>
              <a:rPr lang="en-US" b="1" dirty="0"/>
              <a:t>10-20% </a:t>
            </a:r>
            <a:r>
              <a:rPr lang="en-US" dirty="0"/>
              <a:t>compared to 300 mm wafers, </a:t>
            </a:r>
            <a:r>
              <a:rPr lang="en-US" dirty="0" smtClean="0"/>
              <a:t>but</a:t>
            </a:r>
            <a:r>
              <a:rPr lang="hu-HU" dirty="0" smtClean="0"/>
              <a:t> </a:t>
            </a:r>
            <a:r>
              <a:rPr lang="en-US" dirty="0" smtClean="0"/>
              <a:t>over </a:t>
            </a:r>
            <a:r>
              <a:rPr lang="en-US" b="1" dirty="0"/>
              <a:t>50% of total wafer processing costs </a:t>
            </a:r>
            <a:r>
              <a:rPr lang="en-US" dirty="0"/>
              <a:t>are </a:t>
            </a:r>
            <a:r>
              <a:rPr lang="en-US" dirty="0" smtClean="0"/>
              <a:t>lithography-related</a:t>
            </a:r>
            <a:r>
              <a:rPr lang="hu-HU" dirty="0" smtClean="0"/>
              <a:t>”</a:t>
            </a:r>
            <a:endParaRPr lang="en-US" dirty="0"/>
          </a:p>
        </p:txBody>
      </p:sp>
      <p:pic>
        <p:nvPicPr>
          <p:cNvPr id="4" name="Kép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6859" y="1343025"/>
            <a:ext cx="7696200" cy="17621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10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101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Si egykristály: rúd, szeletek</a:t>
            </a:r>
            <a:endParaRPr lang="en-US" altLang="en-US" smtClean="0"/>
          </a:p>
        </p:txBody>
      </p:sp>
      <p:sp>
        <p:nvSpPr>
          <p:cNvPr id="4105" name="Slide Number Placeholder 9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7AD0923-5336-484E-9451-9D220A318F07}" type="slidenum">
              <a:rPr lang="en-US" altLang="en-US" sz="1000">
                <a:solidFill>
                  <a:srgbClr val="8C2532"/>
                </a:solidFill>
              </a:rPr>
              <a:pPr/>
              <a:t>27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113" y="1343025"/>
            <a:ext cx="7035574" cy="4821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134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12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1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Si egykristály</a:t>
            </a:r>
            <a:r>
              <a:rPr lang="en-US" altLang="en-US" smtClean="0"/>
              <a:t> r</a:t>
            </a:r>
            <a:r>
              <a:rPr lang="hu-HU" altLang="en-US" smtClean="0"/>
              <a:t>úd készítése</a:t>
            </a:r>
            <a:endParaRPr lang="en-US" altLang="en-US" smtClean="0"/>
          </a:p>
        </p:txBody>
      </p:sp>
      <p:pic>
        <p:nvPicPr>
          <p:cNvPr id="5126" name="Picture 4" descr="File:Monokristalines Silizium für die Waferherstellung.jpg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3425" y="3686175"/>
            <a:ext cx="1025525" cy="2743200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7" name="Picture 5" descr="boul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7063" y="1500188"/>
            <a:ext cx="3121025" cy="4929187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6" descr="crystal_growth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788" y="3479800"/>
            <a:ext cx="163195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2" name="Object 7"/>
          <p:cNvGraphicFramePr>
            <a:graphicFrameLocks noChangeAspect="1"/>
          </p:cNvGraphicFramePr>
          <p:nvPr/>
        </p:nvGraphicFramePr>
        <p:xfrm>
          <a:off x="412750" y="1235075"/>
          <a:ext cx="4684713" cy="2106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31" r:id="rId8" imgW="12038095" imgH="5409524" progId="">
                  <p:embed/>
                </p:oleObj>
              </mc:Choice>
              <mc:Fallback>
                <p:oleObj r:id="rId8" imgW="12038095" imgH="5409524" progId="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750" y="1235075"/>
                        <a:ext cx="4684713" cy="2106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9" name="Slide Number Placeholder 9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BAFFA5F-69DD-41C0-A67D-A485653F68A6}" type="slidenum">
              <a:rPr lang="en-US" altLang="en-US" sz="1000">
                <a:solidFill>
                  <a:srgbClr val="8C2532"/>
                </a:solidFill>
              </a:rPr>
              <a:pPr/>
              <a:t>28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150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151" name="Rectangle 4"/>
          <p:cNvSpPr>
            <a:spLocks noGrp="1" noChangeArrowheads="1"/>
          </p:cNvSpPr>
          <p:nvPr>
            <p:ph type="title"/>
          </p:nvPr>
        </p:nvSpPr>
        <p:spPr>
          <a:xfrm>
            <a:off x="139700" y="461963"/>
            <a:ext cx="9004300" cy="881062"/>
          </a:xfrm>
        </p:spPr>
        <p:txBody>
          <a:bodyPr/>
          <a:lstStyle/>
          <a:p>
            <a:pPr eaLnBrk="1" hangingPunct="1"/>
            <a:r>
              <a:rPr lang="hu-HU" altLang="en-US" dirty="0" err="1" smtClean="0"/>
              <a:t>Si</a:t>
            </a:r>
            <a:r>
              <a:rPr lang="hu-HU" altLang="en-US" dirty="0" smtClean="0"/>
              <a:t> egykristály: rúd, szeletek</a:t>
            </a:r>
          </a:p>
        </p:txBody>
      </p:sp>
      <p:graphicFrame>
        <p:nvGraphicFramePr>
          <p:cNvPr id="6146" name="Object 5"/>
          <p:cNvGraphicFramePr>
            <a:graphicFrameLocks noChangeAspect="1"/>
          </p:cNvGraphicFramePr>
          <p:nvPr/>
        </p:nvGraphicFramePr>
        <p:xfrm>
          <a:off x="5718175" y="1373188"/>
          <a:ext cx="3200400" cy="2398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027" name="Photo Editor Photo" r:id="rId4" imgW="4371429" imgH="3277057" progId="MSPhotoEd.3">
                  <p:embed/>
                </p:oleObj>
              </mc:Choice>
              <mc:Fallback>
                <p:oleObj name="Photo Editor Photo" r:id="rId4" imgW="4371429" imgH="3277057" progId="MSPhotoEd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175" y="1373188"/>
                        <a:ext cx="3200400" cy="2398712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7" name="Object 6"/>
          <p:cNvGraphicFramePr>
            <a:graphicFrameLocks noChangeAspect="1"/>
          </p:cNvGraphicFramePr>
          <p:nvPr/>
        </p:nvGraphicFramePr>
        <p:xfrm>
          <a:off x="5718175" y="3871913"/>
          <a:ext cx="3200400" cy="2401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028" name="Photo Editor Photo" r:id="rId6" imgW="4382112" imgH="3285714" progId="MSPhotoEd.3">
                  <p:embed/>
                </p:oleObj>
              </mc:Choice>
              <mc:Fallback>
                <p:oleObj name="Photo Editor Photo" r:id="rId6" imgW="4382112" imgH="3285714" progId="MSPhotoEd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175" y="3871913"/>
                        <a:ext cx="3200400" cy="2401887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192169" y="2405856"/>
            <a:ext cx="2457450" cy="2813050"/>
            <a:chOff x="1836" y="834"/>
            <a:chExt cx="1548" cy="1772"/>
          </a:xfrm>
        </p:grpSpPr>
        <p:pic>
          <p:nvPicPr>
            <p:cNvPr id="6158" name="Picture 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6" y="834"/>
              <a:ext cx="1524" cy="1320"/>
            </a:xfrm>
            <a:prstGeom prst="rect">
              <a:avLst/>
            </a:prstGeom>
            <a:noFill/>
            <a:ln w="9525" algn="ctr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9" name="Text Box 9"/>
            <p:cNvSpPr txBox="1">
              <a:spLocks noChangeArrowheads="1"/>
            </p:cNvSpPr>
            <p:nvPr/>
          </p:nvSpPr>
          <p:spPr bwMode="auto">
            <a:xfrm>
              <a:off x="2270" y="2202"/>
              <a:ext cx="111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 sz="1400" dirty="0">
                  <a:solidFill>
                    <a:schemeClr val="bg2"/>
                  </a:solidFill>
                </a:rPr>
                <a:t>8</a:t>
              </a:r>
              <a:r>
                <a:rPr lang="en-US" altLang="en-US" sz="1400" dirty="0">
                  <a:solidFill>
                    <a:schemeClr val="bg2"/>
                  </a:solidFill>
                </a:rPr>
                <a:t>" </a:t>
              </a:r>
              <a:r>
                <a:rPr lang="hu-HU" altLang="en-US" sz="1400" dirty="0">
                  <a:solidFill>
                    <a:schemeClr val="bg2"/>
                  </a:solidFill>
                </a:rPr>
                <a:t>szelet Intel Pentium </a:t>
              </a:r>
              <a:r>
                <a:rPr lang="hu-HU" altLang="en-US" sz="1400" dirty="0" smtClean="0">
                  <a:solidFill>
                    <a:schemeClr val="bg2"/>
                  </a:solidFill>
                </a:rPr>
                <a:t>CPU-k, </a:t>
              </a:r>
              <a:r>
                <a:rPr lang="hu-HU" altLang="en-US" sz="1400" dirty="0">
                  <a:solidFill>
                    <a:schemeClr val="bg2"/>
                  </a:solidFill>
                </a:rPr>
                <a:t>Intel </a:t>
              </a:r>
              <a:r>
                <a:rPr lang="hu-HU" altLang="en-US" sz="1400" dirty="0" smtClean="0">
                  <a:solidFill>
                    <a:schemeClr val="bg2"/>
                  </a:solidFill>
                </a:rPr>
                <a:t>Múzeum</a:t>
              </a:r>
              <a:endParaRPr lang="en-US" altLang="en-US" sz="1400" dirty="0">
                <a:solidFill>
                  <a:schemeClr val="bg2"/>
                </a:solidFill>
              </a:endParaRPr>
            </a:p>
          </p:txBody>
        </p:sp>
      </p:grpSp>
      <p:pic>
        <p:nvPicPr>
          <p:cNvPr id="6153" name="Picture 10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747" y="1373188"/>
            <a:ext cx="2831377" cy="3979863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455519" y="5442232"/>
            <a:ext cx="4524375" cy="1035050"/>
            <a:chOff x="2832" y="3166"/>
            <a:chExt cx="2850" cy="652"/>
          </a:xfrm>
        </p:grpSpPr>
        <p:graphicFrame>
          <p:nvGraphicFramePr>
            <p:cNvPr id="6148" name="Object 12"/>
            <p:cNvGraphicFramePr>
              <a:graphicFrameLocks noChangeAspect="1"/>
            </p:cNvGraphicFramePr>
            <p:nvPr/>
          </p:nvGraphicFramePr>
          <p:xfrm>
            <a:off x="2832" y="3166"/>
            <a:ext cx="1614" cy="6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9029" name="Photo Editor Photo" r:id="rId10" imgW="21228571" imgH="8580952" progId="MSPhotoEd.3">
                    <p:embed/>
                  </p:oleObj>
                </mc:Choice>
                <mc:Fallback>
                  <p:oleObj name="Photo Editor Photo" r:id="rId10" imgW="21228571" imgH="8580952" progId="MSPhotoEd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32" y="3166"/>
                          <a:ext cx="1614" cy="652"/>
                        </a:xfrm>
                        <a:prstGeom prst="rect">
                          <a:avLst/>
                        </a:prstGeom>
                        <a:noFill/>
                        <a:ln w="9525" algn="ctr">
                          <a:solidFill>
                            <a:srgbClr val="C0C0C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157" name="Text Box 13"/>
            <p:cNvSpPr txBox="1">
              <a:spLocks noChangeArrowheads="1"/>
            </p:cNvSpPr>
            <p:nvPr/>
          </p:nvSpPr>
          <p:spPr bwMode="auto">
            <a:xfrm>
              <a:off x="4490" y="3504"/>
              <a:ext cx="1192" cy="1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algn="r"/>
              <a:r>
                <a:rPr lang="hu-HU" altLang="en-US" sz="1400" dirty="0">
                  <a:solidFill>
                    <a:schemeClr val="bg2"/>
                  </a:solidFill>
                </a:rPr>
                <a:t>Megmunkált </a:t>
              </a:r>
              <a:r>
                <a:rPr lang="hu-HU" altLang="en-US" sz="1400" dirty="0" err="1">
                  <a:solidFill>
                    <a:schemeClr val="bg2"/>
                  </a:solidFill>
                </a:rPr>
                <a:t>Si</a:t>
              </a:r>
              <a:r>
                <a:rPr lang="hu-HU" altLang="en-US" sz="1400" dirty="0">
                  <a:solidFill>
                    <a:schemeClr val="bg2"/>
                  </a:solidFill>
                </a:rPr>
                <a:t> szelet</a:t>
              </a:r>
              <a:endParaRPr lang="en-US" altLang="en-US" sz="1400" dirty="0">
                <a:solidFill>
                  <a:schemeClr val="bg2"/>
                </a:solidFill>
              </a:endParaRPr>
            </a:p>
          </p:txBody>
        </p:sp>
      </p:grpSp>
      <p:sp>
        <p:nvSpPr>
          <p:cNvPr id="6155" name="Text Box 14"/>
          <p:cNvSpPr txBox="1">
            <a:spLocks noChangeArrowheads="1"/>
          </p:cNvSpPr>
          <p:nvPr/>
        </p:nvSpPr>
        <p:spPr bwMode="auto">
          <a:xfrm>
            <a:off x="6280150" y="3886200"/>
            <a:ext cx="189230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dirty="0"/>
              <a:t>~2007</a:t>
            </a:r>
          </a:p>
        </p:txBody>
      </p:sp>
      <p:sp>
        <p:nvSpPr>
          <p:cNvPr id="6156" name="Slide Number Placeholder 1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DEB5C0D-58F2-4F6E-AB86-39B906AA4C4B}" type="slidenum">
              <a:rPr lang="en-US" altLang="en-US" sz="1000">
                <a:solidFill>
                  <a:srgbClr val="8C2532"/>
                </a:solidFill>
              </a:rPr>
              <a:pPr/>
              <a:t>29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8195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8196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8A95F467-CC34-4E8A-8BEA-DC7BF170FD78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81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Elérhetőségek</a:t>
            </a:r>
            <a:endParaRPr lang="en-US" altLang="en-US" dirty="0" smtClean="0"/>
          </a:p>
        </p:txBody>
      </p:sp>
      <p:sp>
        <p:nvSpPr>
          <p:cNvPr id="819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Tanszéki adminisztráció:</a:t>
            </a:r>
            <a:r>
              <a:rPr lang="en-US" altLang="en-US" dirty="0" smtClean="0"/>
              <a:t> QB 325</a:t>
            </a:r>
          </a:p>
          <a:p>
            <a:pPr eaLnBrk="1" hangingPunct="1"/>
            <a:r>
              <a:rPr lang="hu-HU" altLang="en-US" dirty="0" smtClean="0"/>
              <a:t>Bognár György</a:t>
            </a:r>
            <a:r>
              <a:rPr lang="en-US" altLang="en-US" dirty="0" smtClean="0"/>
              <a:t>: QB 3</a:t>
            </a:r>
            <a:r>
              <a:rPr lang="hu-HU" altLang="en-US" dirty="0" smtClean="0"/>
              <a:t>30</a:t>
            </a:r>
            <a:r>
              <a:rPr lang="en-US" altLang="en-US" dirty="0" smtClean="0"/>
              <a:t>, </a:t>
            </a:r>
            <a:r>
              <a:rPr lang="hu-HU" altLang="en-US" dirty="0" smtClean="0"/>
              <a:t>bognar</a:t>
            </a:r>
            <a:r>
              <a:rPr lang="en-US" altLang="en-US" dirty="0" smtClean="0"/>
              <a:t>@eet.bme.hu </a:t>
            </a:r>
          </a:p>
          <a:p>
            <a:pPr eaLnBrk="1" hangingPunct="1"/>
            <a:r>
              <a:rPr lang="en-US" altLang="en-US" dirty="0" smtClean="0"/>
              <a:t>Poppe </a:t>
            </a:r>
            <a:r>
              <a:rPr lang="en-US" altLang="en-US" dirty="0" err="1" smtClean="0"/>
              <a:t>Andr</a:t>
            </a:r>
            <a:r>
              <a:rPr lang="hu-HU" altLang="en-US" dirty="0" smtClean="0"/>
              <a:t>ás: QB 326, poppe</a:t>
            </a:r>
            <a:r>
              <a:rPr lang="en-US" altLang="en-US" dirty="0" smtClean="0"/>
              <a:t>@eet.bme.hu</a:t>
            </a:r>
            <a:endParaRPr lang="en-US" altLang="en-US" dirty="0" smtClean="0"/>
          </a:p>
          <a:p>
            <a:pPr eaLnBrk="1" hangingPunct="1"/>
            <a:r>
              <a:rPr lang="hu-HU" altLang="en-US" dirty="0" smtClean="0"/>
              <a:t>Szabó Péter: </a:t>
            </a:r>
            <a:r>
              <a:rPr lang="en-US" altLang="en-US" dirty="0" smtClean="0"/>
              <a:t>QB</a:t>
            </a:r>
            <a:r>
              <a:rPr lang="hu-HU" altLang="en-US" dirty="0" smtClean="0"/>
              <a:t> 33</a:t>
            </a:r>
            <a:r>
              <a:rPr lang="en-US" altLang="en-US" dirty="0" smtClean="0"/>
              <a:t>0</a:t>
            </a:r>
            <a:r>
              <a:rPr lang="hu-HU" altLang="en-US" dirty="0" smtClean="0"/>
              <a:t>, </a:t>
            </a:r>
            <a:r>
              <a:rPr lang="hu-HU" altLang="en-US" dirty="0" err="1" smtClean="0"/>
              <a:t>szabop</a:t>
            </a:r>
            <a:r>
              <a:rPr lang="en-US" altLang="en-US" dirty="0" smtClean="0"/>
              <a:t>@eet.bme.hu</a:t>
            </a:r>
          </a:p>
          <a:p>
            <a:pPr eaLnBrk="1" hangingPunct="1"/>
            <a:endParaRPr lang="en-US" altLang="en-US" dirty="0" smtClean="0"/>
          </a:p>
          <a:p>
            <a:pPr eaLnBrk="1" hangingPunct="1"/>
            <a:r>
              <a:rPr lang="hu-HU" altLang="en-US" dirty="0" smtClean="0"/>
              <a:t>Kurzus adminisztráció</a:t>
            </a:r>
            <a:r>
              <a:rPr lang="en-US" altLang="en-US" dirty="0" smtClean="0"/>
              <a:t>:</a:t>
            </a:r>
            <a:r>
              <a:rPr lang="hu-HU" altLang="en-US" dirty="0" smtClean="0"/>
              <a:t> EDU </a:t>
            </a:r>
            <a:r>
              <a:rPr lang="hu-HU" altLang="en-US" dirty="0" err="1" smtClean="0"/>
              <a:t>Moodle</a:t>
            </a:r>
            <a:r>
              <a:rPr lang="hu-HU" altLang="en-US" dirty="0" smtClean="0"/>
              <a:t> </a:t>
            </a:r>
            <a:br>
              <a:rPr lang="hu-HU" altLang="en-US" dirty="0" smtClean="0"/>
            </a:br>
            <a:r>
              <a:rPr lang="hu-HU" altLang="en-US" dirty="0" smtClean="0"/>
              <a:t>tanszéki elektronikus tanulmányi rendszerben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3495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717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71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Si egykristály és szeletgyártás:</a:t>
            </a:r>
          </a:p>
        </p:txBody>
      </p:sp>
      <p:sp>
        <p:nvSpPr>
          <p:cNvPr id="717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A927C8B-B575-44F4-BAE7-E21D1FE9524A}" type="slidenum">
              <a:rPr lang="en-US" altLang="en-US" sz="1000">
                <a:solidFill>
                  <a:srgbClr val="8C2532"/>
                </a:solidFill>
              </a:rPr>
              <a:pPr/>
              <a:t>30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0" name="Picture 12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62844" y="1343025"/>
            <a:ext cx="6799262" cy="51632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198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Alapfogalmak</a:t>
            </a:r>
            <a:endParaRPr lang="en-US" altLang="en-US" dirty="0" smtClean="0"/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Megmunkált szeletek, darabolás előtt</a:t>
            </a:r>
          </a:p>
        </p:txBody>
      </p:sp>
      <p:pic>
        <p:nvPicPr>
          <p:cNvPr id="41990" name="Picture 4" descr="XDIC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3950" y="2217738"/>
            <a:ext cx="6781800" cy="3535362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99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3CD359D-1CFC-45C7-9850-88AC570CEA92}" type="slidenum">
              <a:rPr lang="en-US" altLang="en-US" sz="1000">
                <a:solidFill>
                  <a:srgbClr val="8C2532"/>
                </a:solidFill>
              </a:rPr>
              <a:pPr/>
              <a:t>31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301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Alapfogalmak</a:t>
            </a:r>
            <a:endParaRPr lang="en-US" altLang="en-US" dirty="0" smtClean="0"/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752475"/>
          </a:xfrm>
        </p:spPr>
        <p:txBody>
          <a:bodyPr/>
          <a:lstStyle/>
          <a:p>
            <a:pPr eaLnBrk="1" hangingPunct="1"/>
            <a:r>
              <a:rPr lang="hu-HU" altLang="en-US" smtClean="0"/>
              <a:t>Darabolás (dicing)</a:t>
            </a:r>
            <a:endParaRPr lang="en-US" altLang="en-US" smtClean="0"/>
          </a:p>
        </p:txBody>
      </p:sp>
      <p:pic>
        <p:nvPicPr>
          <p:cNvPr id="43014" name="Picture 4" descr="XCU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4725" y="1589088"/>
            <a:ext cx="5410200" cy="4686300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015" name="Text Box 6"/>
          <p:cNvSpPr txBox="1">
            <a:spLocks noChangeArrowheads="1"/>
          </p:cNvSpPr>
          <p:nvPr/>
        </p:nvSpPr>
        <p:spPr bwMode="auto">
          <a:xfrm>
            <a:off x="412750" y="2763838"/>
            <a:ext cx="28384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/>
              <a:t>Szelet, kész chipekkel</a:t>
            </a:r>
            <a:endParaRPr lang="en-US" altLang="en-US"/>
          </a:p>
        </p:txBody>
      </p:sp>
      <p:sp>
        <p:nvSpPr>
          <p:cNvPr id="43016" name="Line 8"/>
          <p:cNvSpPr>
            <a:spLocks noChangeShapeType="1"/>
          </p:cNvSpPr>
          <p:nvPr/>
        </p:nvSpPr>
        <p:spPr bwMode="auto">
          <a:xfrm>
            <a:off x="2228850" y="3219450"/>
            <a:ext cx="3260725" cy="1476375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5080000" y="1011238"/>
            <a:ext cx="28384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/>
              <a:t>gyémánt vágóeszköz</a:t>
            </a:r>
            <a:endParaRPr lang="en-US" altLang="en-US"/>
          </a:p>
        </p:txBody>
      </p:sp>
      <p:sp>
        <p:nvSpPr>
          <p:cNvPr id="43018" name="Line 10"/>
          <p:cNvSpPr>
            <a:spLocks noChangeShapeType="1"/>
          </p:cNvSpPr>
          <p:nvPr/>
        </p:nvSpPr>
        <p:spPr bwMode="auto">
          <a:xfrm>
            <a:off x="5715000" y="1333500"/>
            <a:ext cx="736600" cy="2457450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43019" name="Picture 11" descr="diagra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3944938"/>
            <a:ext cx="2324100" cy="2332037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020" name="Slide Number Placeholder 1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9177F08-79EB-4A13-AA1E-2F1C8D6FB612}" type="slidenum">
              <a:rPr lang="en-US" altLang="en-US" sz="1000">
                <a:solidFill>
                  <a:srgbClr val="8C2532"/>
                </a:solidFill>
              </a:rPr>
              <a:pPr/>
              <a:t>32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403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40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err="1" smtClean="0"/>
              <a:t>Alapfogalmak</a:t>
            </a:r>
            <a:endParaRPr lang="en-US" altLang="en-US" dirty="0" smtClean="0"/>
          </a:p>
        </p:txBody>
      </p:sp>
      <p:sp>
        <p:nvSpPr>
          <p:cNvPr id="4403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Egy egyszerű IC chip fénymikroszkópi képe</a:t>
            </a:r>
          </a:p>
        </p:txBody>
      </p:sp>
      <p:pic>
        <p:nvPicPr>
          <p:cNvPr id="44038" name="Picture 4" descr="XMUA7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575" y="2044700"/>
            <a:ext cx="4238625" cy="404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Text Box 5"/>
          <p:cNvSpPr txBox="1">
            <a:spLocks noChangeArrowheads="1"/>
          </p:cNvSpPr>
          <p:nvPr/>
        </p:nvSpPr>
        <p:spPr bwMode="auto">
          <a:xfrm>
            <a:off x="412750" y="2763838"/>
            <a:ext cx="3438525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en-US" altLang="en-US"/>
              <a:t>A különböző vastagságú oxidréteggel fedett területek különböző színűnek látszanak</a:t>
            </a:r>
          </a:p>
        </p:txBody>
      </p:sp>
      <p:sp>
        <p:nvSpPr>
          <p:cNvPr id="44040" name="Text Box 6"/>
          <p:cNvSpPr txBox="1">
            <a:spLocks noChangeArrowheads="1"/>
          </p:cNvSpPr>
          <p:nvPr/>
        </p:nvSpPr>
        <p:spPr bwMode="auto">
          <a:xfrm>
            <a:off x="5000625" y="5276850"/>
            <a:ext cx="152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GB" altLang="en-US" sz="2400" b="1">
                <a:solidFill>
                  <a:schemeClr val="tx1"/>
                </a:solidFill>
                <a:sym typeface="Symbol" panose="05050102010706020507" pitchFamily="18" charset="2"/>
              </a:rPr>
              <a:t>A 741</a:t>
            </a:r>
            <a:endParaRPr lang="en-GB" altLang="en-US" sz="24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44041" name="Picture 7" descr="interfer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900" y="3971925"/>
            <a:ext cx="2592388" cy="1704975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042" name="Slide Number Placeholder 1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DF330C7-E7D8-4E2C-B1D8-BEF73E461DF9}" type="slidenum">
              <a:rPr lang="en-US" altLang="en-US" sz="1000">
                <a:solidFill>
                  <a:srgbClr val="8C2532"/>
                </a:solidFill>
              </a:rPr>
              <a:pPr/>
              <a:t>33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505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5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Alapfogalmak</a:t>
            </a:r>
          </a:p>
        </p:txBody>
      </p:sp>
      <p:sp>
        <p:nvSpPr>
          <p:cNvPr id="450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600075"/>
          </a:xfrm>
        </p:spPr>
        <p:txBody>
          <a:bodyPr/>
          <a:lstStyle/>
          <a:p>
            <a:pPr eaLnBrk="1" hangingPunct="1"/>
            <a:r>
              <a:rPr lang="en-US" altLang="en-US" smtClean="0"/>
              <a:t>16x16mm</a:t>
            </a:r>
            <a:r>
              <a:rPr lang="en-US" altLang="en-US" baseline="30000" smtClean="0"/>
              <a:t>2</a:t>
            </a:r>
            <a:r>
              <a:rPr lang="hu-HU" altLang="en-US" smtClean="0"/>
              <a:t>-es </a:t>
            </a:r>
            <a:r>
              <a:rPr lang="en-US" altLang="en-US" smtClean="0"/>
              <a:t>memória chipek</a:t>
            </a:r>
          </a:p>
        </p:txBody>
      </p:sp>
      <p:pic>
        <p:nvPicPr>
          <p:cNvPr id="45062" name="Picture 4" descr="X256MM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7325" y="2036763"/>
            <a:ext cx="6229350" cy="4244975"/>
          </a:xfrm>
          <a:prstGeom prst="rect">
            <a:avLst/>
          </a:prstGeom>
          <a:noFill/>
          <a:ln w="9525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063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C7CE2AF-0E82-45B4-908B-4783612F4EFD}" type="slidenum">
              <a:rPr lang="en-US" altLang="en-US" sz="1000">
                <a:solidFill>
                  <a:srgbClr val="8C2532"/>
                </a:solidFill>
              </a:rPr>
              <a:pPr/>
              <a:t>34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608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Alapfogalmak</a:t>
            </a:r>
            <a:endParaRPr lang="en-US" altLang="en-US" dirty="0" smtClean="0"/>
          </a:p>
        </p:txBody>
      </p:sp>
      <p:sp>
        <p:nvSpPr>
          <p:cNvPr id="4608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b="1" smtClean="0"/>
              <a:t>Minimális csíkszélesség - m</a:t>
            </a:r>
            <a:r>
              <a:rPr lang="en-US" altLang="en-US" b="1" smtClean="0"/>
              <a:t>inimal feature size</a:t>
            </a:r>
            <a:r>
              <a:rPr lang="en-US" altLang="en-US" smtClean="0"/>
              <a:t> (MFS) – </a:t>
            </a:r>
            <a:r>
              <a:rPr lang="hu-HU" altLang="en-US" smtClean="0"/>
              <a:t>a kialakítható legkisebb alakzat mérete</a:t>
            </a:r>
            <a:endParaRPr lang="en-US" altLang="en-US" smtClean="0"/>
          </a:p>
        </p:txBody>
      </p:sp>
      <p:pic>
        <p:nvPicPr>
          <p:cNvPr id="46086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3475" y="2357438"/>
            <a:ext cx="3436938" cy="380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Text Box 6"/>
          <p:cNvSpPr txBox="1">
            <a:spLocks noChangeArrowheads="1"/>
          </p:cNvSpPr>
          <p:nvPr/>
        </p:nvSpPr>
        <p:spPr bwMode="auto">
          <a:xfrm>
            <a:off x="5041900" y="6164263"/>
            <a:ext cx="35528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en-US" altLang="en-US" sz="1600"/>
              <a:t>Elektron-mikroszkópos felvétel</a:t>
            </a:r>
          </a:p>
        </p:txBody>
      </p:sp>
      <p:sp>
        <p:nvSpPr>
          <p:cNvPr id="46088" name="Text Box 7"/>
          <p:cNvSpPr txBox="1">
            <a:spLocks noChangeArrowheads="1"/>
          </p:cNvSpPr>
          <p:nvPr/>
        </p:nvSpPr>
        <p:spPr bwMode="auto">
          <a:xfrm>
            <a:off x="746125" y="2792413"/>
            <a:ext cx="343852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 dirty="0" err="1"/>
              <a:t>Fémezés</a:t>
            </a:r>
            <a:r>
              <a:rPr lang="hu-HU" altLang="en-US" dirty="0"/>
              <a:t> csík</a:t>
            </a:r>
            <a:r>
              <a:rPr lang="en-US" altLang="en-US" dirty="0"/>
              <a:t> </a:t>
            </a:r>
            <a:r>
              <a:rPr lang="en-US" altLang="en-US" dirty="0" smtClean="0"/>
              <a:t>(„</a:t>
            </a:r>
            <a:r>
              <a:rPr lang="hu-HU" altLang="en-US" dirty="0" smtClean="0"/>
              <a:t>vezeték</a:t>
            </a:r>
            <a:r>
              <a:rPr lang="en-US" altLang="en-US" dirty="0" smtClean="0"/>
              <a:t>")</a:t>
            </a:r>
            <a:endParaRPr lang="en-US" altLang="en-US" dirty="0"/>
          </a:p>
        </p:txBody>
      </p:sp>
      <p:sp>
        <p:nvSpPr>
          <p:cNvPr id="46089" name="Line 8"/>
          <p:cNvSpPr>
            <a:spLocks noChangeShapeType="1"/>
          </p:cNvSpPr>
          <p:nvPr/>
        </p:nvSpPr>
        <p:spPr bwMode="auto">
          <a:xfrm>
            <a:off x="3733800" y="2990850"/>
            <a:ext cx="2346325" cy="676275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090" name="Text Box 9"/>
          <p:cNvSpPr txBox="1">
            <a:spLocks noChangeArrowheads="1"/>
          </p:cNvSpPr>
          <p:nvPr/>
        </p:nvSpPr>
        <p:spPr bwMode="auto">
          <a:xfrm>
            <a:off x="755650" y="3678238"/>
            <a:ext cx="3838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hu-HU" altLang="en-US"/>
              <a:t>Adalékolt terület</a:t>
            </a:r>
            <a:r>
              <a:rPr lang="en-US" altLang="en-US"/>
              <a:t> ("</a:t>
            </a:r>
            <a:r>
              <a:rPr lang="hu-HU" altLang="en-US"/>
              <a:t>diffúziós csík</a:t>
            </a:r>
            <a:r>
              <a:rPr lang="en-US" altLang="en-US"/>
              <a:t>")</a:t>
            </a:r>
          </a:p>
        </p:txBody>
      </p:sp>
      <p:sp>
        <p:nvSpPr>
          <p:cNvPr id="46091" name="Line 10"/>
          <p:cNvSpPr>
            <a:spLocks noChangeShapeType="1"/>
          </p:cNvSpPr>
          <p:nvPr/>
        </p:nvSpPr>
        <p:spPr bwMode="auto">
          <a:xfrm>
            <a:off x="4057650" y="3886200"/>
            <a:ext cx="1050925" cy="76200"/>
          </a:xfrm>
          <a:prstGeom prst="line">
            <a:avLst/>
          </a:prstGeom>
          <a:noFill/>
          <a:ln w="50800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6092" name="Text Box 11"/>
          <p:cNvSpPr txBox="1">
            <a:spLocks noChangeArrowheads="1"/>
          </p:cNvSpPr>
          <p:nvPr/>
        </p:nvSpPr>
        <p:spPr bwMode="auto">
          <a:xfrm>
            <a:off x="793750" y="4821238"/>
            <a:ext cx="4029075" cy="1031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en-US" altLang="en-US" dirty="0"/>
              <a:t>MFS </a:t>
            </a:r>
            <a:r>
              <a:rPr lang="hu-HU" altLang="en-US" dirty="0"/>
              <a:t>kezdetekkor</a:t>
            </a:r>
            <a:r>
              <a:rPr lang="en-US" altLang="en-US" dirty="0"/>
              <a:t>: 15-20</a:t>
            </a:r>
            <a:r>
              <a:rPr lang="en-US" altLang="en-US" dirty="0">
                <a:cs typeface="Arial" panose="020B0604020202020204" pitchFamily="34" charset="0"/>
              </a:rPr>
              <a:t>µm</a:t>
            </a:r>
          </a:p>
          <a:p>
            <a:pPr>
              <a:spcBef>
                <a:spcPct val="25000"/>
              </a:spcBef>
            </a:pPr>
            <a:endParaRPr lang="en-US" altLang="en-US" dirty="0">
              <a:cs typeface="Arial" panose="020B0604020202020204" pitchFamily="34" charset="0"/>
            </a:endParaRPr>
          </a:p>
          <a:p>
            <a:pPr>
              <a:spcBef>
                <a:spcPct val="25000"/>
              </a:spcBef>
            </a:pPr>
            <a:r>
              <a:rPr lang="en-US" altLang="en-US" dirty="0">
                <a:cs typeface="Arial" panose="020B0604020202020204" pitchFamily="34" charset="0"/>
              </a:rPr>
              <a:t>MFS </a:t>
            </a:r>
            <a:r>
              <a:rPr lang="hu-HU" altLang="en-US" dirty="0">
                <a:cs typeface="Arial" panose="020B0604020202020204" pitchFamily="34" charset="0"/>
              </a:rPr>
              <a:t>ma</a:t>
            </a:r>
            <a:r>
              <a:rPr lang="en-US" altLang="en-US" dirty="0">
                <a:cs typeface="Arial" panose="020B0604020202020204" pitchFamily="34" charset="0"/>
              </a:rPr>
              <a:t>: </a:t>
            </a:r>
            <a:r>
              <a:rPr lang="en-US" altLang="en-US" dirty="0" smtClean="0">
                <a:cs typeface="Arial" panose="020B0604020202020204" pitchFamily="34" charset="0"/>
              </a:rPr>
              <a:t>~0.1</a:t>
            </a:r>
            <a:r>
              <a:rPr lang="en-US" altLang="en-US" dirty="0" smtClean="0"/>
              <a:t>µ</a:t>
            </a:r>
            <a:r>
              <a:rPr lang="hu-HU" altLang="en-US" dirty="0" smtClean="0"/>
              <a:t>m … </a:t>
            </a:r>
            <a:r>
              <a:rPr lang="en-US" altLang="en-US" dirty="0">
                <a:cs typeface="Arial" panose="020B0604020202020204" pitchFamily="34" charset="0"/>
              </a:rPr>
              <a:t>~</a:t>
            </a:r>
            <a:r>
              <a:rPr lang="en-US" altLang="en-US" dirty="0" smtClean="0">
                <a:cs typeface="Arial" panose="020B0604020202020204" pitchFamily="34" charset="0"/>
              </a:rPr>
              <a:t>0.</a:t>
            </a:r>
            <a:r>
              <a:rPr lang="hu-HU" altLang="en-US" dirty="0" smtClean="0">
                <a:cs typeface="Arial" panose="020B0604020202020204" pitchFamily="34" charset="0"/>
              </a:rPr>
              <a:t>0</a:t>
            </a:r>
            <a:r>
              <a:rPr lang="en-US" altLang="en-US" dirty="0" smtClean="0">
                <a:cs typeface="Arial" panose="020B0604020202020204" pitchFamily="34" charset="0"/>
              </a:rPr>
              <a:t>1</a:t>
            </a:r>
            <a:r>
              <a:rPr lang="en-US" altLang="en-US" dirty="0" smtClean="0"/>
              <a:t>µ</a:t>
            </a:r>
            <a:r>
              <a:rPr lang="hu-HU" altLang="en-US" dirty="0"/>
              <a:t>m </a:t>
            </a:r>
            <a:endParaRPr lang="en-US" altLang="en-US" dirty="0"/>
          </a:p>
        </p:txBody>
      </p:sp>
      <p:sp>
        <p:nvSpPr>
          <p:cNvPr id="46093" name="Slide Number Placeholder 1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C81CB54-E903-4B79-B7C1-FAB3CC11C984}" type="slidenum">
              <a:rPr lang="en-US" altLang="en-US" sz="1000">
                <a:solidFill>
                  <a:srgbClr val="8C2532"/>
                </a:solidFill>
              </a:rPr>
              <a:pPr/>
              <a:t>35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819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81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err="1" smtClean="0"/>
              <a:t>Alapfogalmak</a:t>
            </a:r>
            <a:endParaRPr lang="en-US" altLang="en-US" dirty="0" smtClean="0"/>
          </a:p>
        </p:txBody>
      </p:sp>
      <p:sp>
        <p:nvSpPr>
          <p:cNvPr id="82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5300663" cy="514350"/>
          </a:xfrm>
        </p:spPr>
        <p:txBody>
          <a:bodyPr/>
          <a:lstStyle/>
          <a:p>
            <a:pPr eaLnBrk="1" hangingPunct="1"/>
            <a:r>
              <a:rPr lang="en-US" altLang="en-US" b="1" dirty="0" smtClean="0"/>
              <a:t>Minimal feature size</a:t>
            </a:r>
            <a:r>
              <a:rPr lang="en-US" altLang="en-US" dirty="0" smtClean="0"/>
              <a:t> (MFS) 2007/2008, Intel:</a:t>
            </a:r>
          </a:p>
        </p:txBody>
      </p:sp>
      <p:graphicFrame>
        <p:nvGraphicFramePr>
          <p:cNvPr id="8194" name="Object 4"/>
          <p:cNvGraphicFramePr>
            <a:graphicFrameLocks noChangeAspect="1"/>
          </p:cNvGraphicFramePr>
          <p:nvPr/>
        </p:nvGraphicFramePr>
        <p:xfrm>
          <a:off x="412750" y="2676525"/>
          <a:ext cx="4229100" cy="3476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955" name="Photo Editor Photo" r:id="rId4" imgW="4229690" imgH="3476190" progId="MSPhotoEd.3">
                  <p:embed/>
                </p:oleObj>
              </mc:Choice>
              <mc:Fallback>
                <p:oleObj name="Photo Editor Photo" r:id="rId4" imgW="4229690" imgH="3476190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750" y="2676525"/>
                        <a:ext cx="4229100" cy="3476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70753428"/>
              </p:ext>
            </p:extLst>
          </p:nvPr>
        </p:nvGraphicFramePr>
        <p:xfrm>
          <a:off x="4975225" y="3390340"/>
          <a:ext cx="3781425" cy="302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956" name="Photo Editor Photo" r:id="rId6" imgW="3780952" imgH="3029373" progId="MSPhotoEd.3">
                  <p:embed/>
                </p:oleObj>
              </mc:Choice>
              <mc:Fallback>
                <p:oleObj name="Photo Editor Photo" r:id="rId6" imgW="3780952" imgH="3029373" progId="MSPhotoEd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75225" y="3390340"/>
                        <a:ext cx="3781425" cy="3028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01" name="Line 6"/>
          <p:cNvSpPr>
            <a:spLocks noChangeShapeType="1"/>
          </p:cNvSpPr>
          <p:nvPr/>
        </p:nvSpPr>
        <p:spPr bwMode="auto">
          <a:xfrm>
            <a:off x="3810000" y="4562475"/>
            <a:ext cx="1819275" cy="762000"/>
          </a:xfrm>
          <a:prstGeom prst="line">
            <a:avLst/>
          </a:prstGeom>
          <a:noFill/>
          <a:ln w="127000">
            <a:solidFill>
              <a:srgbClr val="4D2885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771900" y="838200"/>
            <a:ext cx="5124450" cy="3371850"/>
            <a:chOff x="2376" y="528"/>
            <a:chExt cx="3228" cy="2124"/>
          </a:xfrm>
        </p:grpSpPr>
        <p:graphicFrame>
          <p:nvGraphicFramePr>
            <p:cNvPr id="8196" name="Object 8"/>
            <p:cNvGraphicFramePr>
              <a:graphicFrameLocks noChangeAspect="1"/>
            </p:cNvGraphicFramePr>
            <p:nvPr/>
          </p:nvGraphicFramePr>
          <p:xfrm>
            <a:off x="2376" y="1196"/>
            <a:ext cx="1176" cy="145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5957" name="Photo Editor Photo" r:id="rId8" imgW="3200000" imgH="3962953" progId="MSPhotoEd.3">
                    <p:embed/>
                  </p:oleObj>
                </mc:Choice>
                <mc:Fallback>
                  <p:oleObj name="Photo Editor Photo" r:id="rId8" imgW="3200000" imgH="3962953" progId="MSPhotoEd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76" y="1196"/>
                          <a:ext cx="1176" cy="145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5875" algn="ctr">
                              <a:solidFill>
                                <a:srgbClr val="4D2885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8204" name="Picture 9" descr="copper image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0" y="528"/>
              <a:ext cx="888" cy="1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5" name="Text Box 10"/>
            <p:cNvSpPr txBox="1">
              <a:spLocks noChangeArrowheads="1"/>
            </p:cNvSpPr>
            <p:nvPr/>
          </p:nvSpPr>
          <p:spPr bwMode="auto">
            <a:xfrm>
              <a:off x="4610" y="1614"/>
              <a:ext cx="874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chemeClr val="bg2"/>
                  </a:solidFill>
                </a:rPr>
                <a:t>IBM</a:t>
              </a:r>
            </a:p>
          </p:txBody>
        </p:sp>
        <p:sp>
          <p:nvSpPr>
            <p:cNvPr id="8206" name="Text Box 11"/>
            <p:cNvSpPr txBox="1">
              <a:spLocks noChangeArrowheads="1"/>
            </p:cNvSpPr>
            <p:nvPr/>
          </p:nvSpPr>
          <p:spPr bwMode="auto">
            <a:xfrm>
              <a:off x="3680" y="1830"/>
              <a:ext cx="1924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chemeClr val="bg2"/>
                  </a:solidFill>
                </a:rPr>
                <a:t>Nagyon sok </a:t>
              </a:r>
              <a:r>
                <a:rPr lang="hu-HU" altLang="en-US" sz="1400">
                  <a:solidFill>
                    <a:schemeClr val="bg2"/>
                  </a:solidFill>
                </a:rPr>
                <a:t>fém vezetékezési réteg, réz használata aluminium helyett</a:t>
              </a:r>
              <a:endParaRPr lang="en-US" altLang="en-US" sz="1400">
                <a:solidFill>
                  <a:schemeClr val="bg2"/>
                </a:solidFill>
              </a:endParaRPr>
            </a:p>
          </p:txBody>
        </p:sp>
        <p:sp>
          <p:nvSpPr>
            <p:cNvPr id="8207" name="Text Box 12"/>
            <p:cNvSpPr txBox="1">
              <a:spLocks noChangeArrowheads="1"/>
            </p:cNvSpPr>
            <p:nvPr/>
          </p:nvSpPr>
          <p:spPr bwMode="auto">
            <a:xfrm>
              <a:off x="3578" y="1206"/>
              <a:ext cx="874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chemeClr val="bg2"/>
                  </a:solidFill>
                </a:rPr>
                <a:t>Intel</a:t>
              </a:r>
            </a:p>
          </p:txBody>
        </p:sp>
      </p:grpSp>
      <p:sp>
        <p:nvSpPr>
          <p:cNvPr id="8203" name="Slide Number Placeholder 1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8D504B1-D26A-4E8C-9EFC-DB5D10C53BE8}" type="slidenum">
              <a:rPr lang="en-US" altLang="en-US" sz="1000">
                <a:solidFill>
                  <a:srgbClr val="8C2532"/>
                </a:solidFill>
              </a:rPr>
              <a:pPr/>
              <a:t>36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err="1"/>
              <a:t>Alapfogalmak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b="1" dirty="0"/>
              <a:t>Minimal feature size</a:t>
            </a:r>
            <a:r>
              <a:rPr lang="en-US" altLang="en-US" dirty="0"/>
              <a:t> (</a:t>
            </a:r>
            <a:r>
              <a:rPr lang="en-US" altLang="en-US" dirty="0" smtClean="0"/>
              <a:t>MFS)</a:t>
            </a:r>
            <a:r>
              <a:rPr lang="hu-HU" altLang="en-US" dirty="0"/>
              <a:t/>
            </a:r>
            <a:br>
              <a:rPr lang="hu-HU" altLang="en-US" dirty="0"/>
            </a:br>
            <a:r>
              <a:rPr lang="hu-HU" dirty="0" smtClean="0"/>
              <a:t>Intel 2012, 2014 (14nm)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37</a:t>
            </a:fld>
            <a:endParaRPr lang="en-US" altLang="en-US"/>
          </a:p>
        </p:txBody>
      </p:sp>
      <p:pic>
        <p:nvPicPr>
          <p:cNvPr id="7" name="Kép 6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03411" y="2391727"/>
            <a:ext cx="3845859" cy="3001646"/>
          </a:xfrm>
          <a:prstGeom prst="rect">
            <a:avLst/>
          </a:prstGeom>
        </p:spPr>
      </p:pic>
      <p:pic>
        <p:nvPicPr>
          <p:cNvPr id="148482" name="Picture 2" descr="https://www.semiwiki.com/forum/attachments/content/attachments/9676d1388803324-tess1-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490"/>
          <a:stretch/>
        </p:blipFill>
        <p:spPr bwMode="auto">
          <a:xfrm>
            <a:off x="5497700" y="679024"/>
            <a:ext cx="3524063" cy="2680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https://www.semiwiki.com/forum/attachments/content/attachments/9676d1388803324-tess1-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965"/>
          <a:stretch/>
        </p:blipFill>
        <p:spPr bwMode="auto">
          <a:xfrm>
            <a:off x="4371227" y="3484806"/>
            <a:ext cx="2846863" cy="2680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64174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813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Alapvető gyártási lépések</a:t>
            </a:r>
            <a:endParaRPr lang="en-US" altLang="en-US" smtClean="0"/>
          </a:p>
        </p:txBody>
      </p:sp>
      <p:sp>
        <p:nvSpPr>
          <p:cNvPr id="4813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44600"/>
            <a:ext cx="8834438" cy="4972050"/>
          </a:xfrm>
        </p:spPr>
        <p:txBody>
          <a:bodyPr/>
          <a:lstStyle/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Rétegleválasztás vagy növesztés</a:t>
            </a:r>
            <a:r>
              <a:rPr lang="en-US" altLang="en-US" b="1" dirty="0" smtClean="0">
                <a:solidFill>
                  <a:srgbClr val="8C2532"/>
                </a:solidFill>
              </a:rPr>
              <a:t>:</a:t>
            </a:r>
            <a:r>
              <a:rPr lang="en-US" altLang="en-US" dirty="0" smtClean="0"/>
              <a:t> </a:t>
            </a:r>
            <a:r>
              <a:rPr lang="hu-HU" altLang="en-US" dirty="0" smtClean="0"/>
              <a:t>új anyagréteg jön létre a szilícium szelet teljes felületén</a:t>
            </a:r>
            <a:endParaRPr lang="en-US" altLang="en-US" dirty="0" smtClean="0"/>
          </a:p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Strukturálás (p</a:t>
            </a:r>
            <a:r>
              <a:rPr lang="en-US" altLang="en-US" b="1" dirty="0" err="1" smtClean="0">
                <a:solidFill>
                  <a:srgbClr val="8C2532"/>
                </a:solidFill>
              </a:rPr>
              <a:t>atterning</a:t>
            </a:r>
            <a:r>
              <a:rPr lang="hu-HU" altLang="en-US" b="1" dirty="0" smtClean="0">
                <a:solidFill>
                  <a:srgbClr val="8C2532"/>
                </a:solidFill>
              </a:rPr>
              <a:t>)</a:t>
            </a:r>
            <a:r>
              <a:rPr lang="en-US" altLang="en-US" b="1" dirty="0" smtClean="0">
                <a:solidFill>
                  <a:srgbClr val="8C2532"/>
                </a:solidFill>
              </a:rPr>
              <a:t>:</a:t>
            </a:r>
            <a:r>
              <a:rPr lang="en-US" altLang="en-US" dirty="0" smtClean="0"/>
              <a:t> </a:t>
            </a:r>
            <a:r>
              <a:rPr lang="hu-HU" altLang="en-US" dirty="0" smtClean="0"/>
              <a:t>a kialakított anyagrétegben mintázatot alakítunk ki</a:t>
            </a:r>
            <a:endParaRPr lang="en-US" altLang="en-US" dirty="0" smtClean="0"/>
          </a:p>
          <a:p>
            <a:pPr lvl="1" eaLnBrk="1" hangingPunct="1"/>
            <a:r>
              <a:rPr lang="hu-HU" altLang="en-US" dirty="0" err="1" smtClean="0"/>
              <a:t>fotoreziszt</a:t>
            </a:r>
            <a:r>
              <a:rPr lang="hu-HU" altLang="en-US" dirty="0" smtClean="0"/>
              <a:t> felvitele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/>
              <a:t>mintázat ráfényképezése a </a:t>
            </a:r>
            <a:r>
              <a:rPr lang="hu-HU" altLang="en-US" dirty="0" err="1" smtClean="0"/>
              <a:t>rezisztre</a:t>
            </a:r>
            <a:r>
              <a:rPr lang="hu-HU" altLang="en-US" dirty="0" smtClean="0"/>
              <a:t>, a </a:t>
            </a:r>
            <a:r>
              <a:rPr lang="hu-HU" altLang="en-US" dirty="0" err="1" smtClean="0"/>
              <a:t>reziszt</a:t>
            </a:r>
            <a:r>
              <a:rPr lang="hu-HU" altLang="en-US" dirty="0" smtClean="0"/>
              <a:t> előhívása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/>
              <a:t>mintázat átvitele a </a:t>
            </a:r>
            <a:r>
              <a:rPr lang="hu-HU" altLang="en-US" dirty="0" err="1" smtClean="0"/>
              <a:t>rezisztről</a:t>
            </a:r>
            <a:r>
              <a:rPr lang="hu-HU" altLang="en-US" dirty="0" smtClean="0"/>
              <a:t> valamilyen</a:t>
            </a:r>
            <a:r>
              <a:rPr lang="en-US" altLang="en-US" dirty="0" smtClean="0"/>
              <a:t> </a:t>
            </a:r>
            <a:r>
              <a:rPr lang="hu-HU" altLang="en-US" b="1" dirty="0" smtClean="0">
                <a:solidFill>
                  <a:srgbClr val="8C2532"/>
                </a:solidFill>
              </a:rPr>
              <a:t>marási </a:t>
            </a:r>
            <a:r>
              <a:rPr lang="hu-HU" altLang="en-US" dirty="0" smtClean="0"/>
              <a:t>művelettel (</a:t>
            </a:r>
            <a:r>
              <a:rPr lang="hu-HU" altLang="en-US" dirty="0" err="1" smtClean="0"/>
              <a:t>etching</a:t>
            </a:r>
            <a:r>
              <a:rPr lang="hu-HU" altLang="en-US" dirty="0" smtClean="0"/>
              <a:t>)</a:t>
            </a:r>
            <a:endParaRPr lang="en-US" altLang="en-US" b="1" dirty="0" smtClean="0"/>
          </a:p>
          <a:p>
            <a:pPr lvl="1" eaLnBrk="1" hangingPunct="1"/>
            <a:r>
              <a:rPr lang="hu-HU" altLang="en-US" dirty="0" err="1" smtClean="0"/>
              <a:t>reziszt</a:t>
            </a:r>
            <a:r>
              <a:rPr lang="hu-HU" altLang="en-US" dirty="0" smtClean="0"/>
              <a:t> eltávolítása</a:t>
            </a:r>
            <a:endParaRPr lang="en-US" altLang="en-US" dirty="0" smtClean="0"/>
          </a:p>
          <a:p>
            <a:pPr eaLnBrk="1" hangingPunct="1"/>
            <a:r>
              <a:rPr lang="hu-HU" altLang="en-US" b="1" dirty="0" smtClean="0">
                <a:solidFill>
                  <a:srgbClr val="8C2532"/>
                </a:solidFill>
              </a:rPr>
              <a:t>Külső adalékok mélységi bevitele</a:t>
            </a:r>
            <a:r>
              <a:rPr lang="en-US" altLang="en-US" b="1" dirty="0" smtClean="0">
                <a:solidFill>
                  <a:srgbClr val="8C2532"/>
                </a:solidFill>
              </a:rPr>
              <a:t>:</a:t>
            </a:r>
            <a:r>
              <a:rPr lang="en-US" altLang="en-US" dirty="0" smtClean="0"/>
              <a:t> ion </a:t>
            </a:r>
            <a:r>
              <a:rPr lang="en-US" altLang="en-US" dirty="0" err="1" smtClean="0"/>
              <a:t>i</a:t>
            </a:r>
            <a:r>
              <a:rPr lang="hu-HU" altLang="en-US" dirty="0" smtClean="0"/>
              <a:t>mplantáció majd hőkezelés</a:t>
            </a:r>
            <a:r>
              <a:rPr lang="en-US" altLang="en-US" dirty="0" smtClean="0"/>
              <a:t> </a:t>
            </a:r>
            <a:r>
              <a:rPr lang="en-US" altLang="en-US" dirty="0" smtClean="0"/>
              <a:t>(</a:t>
            </a:r>
            <a:r>
              <a:rPr lang="hu-HU" altLang="en-US" dirty="0" smtClean="0"/>
              <a:t>korábban több lépéses diffúzió</a:t>
            </a:r>
            <a:r>
              <a:rPr lang="en-US" altLang="en-US" dirty="0" smtClean="0"/>
              <a:t>)</a:t>
            </a:r>
          </a:p>
        </p:txBody>
      </p:sp>
      <p:sp>
        <p:nvSpPr>
          <p:cNvPr id="4813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1732508-8EF3-422E-83AB-CAAF0CBD7242}" type="slidenum">
              <a:rPr lang="en-US" altLang="en-US" sz="1000">
                <a:solidFill>
                  <a:srgbClr val="8C2532"/>
                </a:solidFill>
              </a:rPr>
              <a:pPr/>
              <a:t>38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017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0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Strukturálás: </a:t>
            </a:r>
            <a:r>
              <a:rPr lang="hu-HU" altLang="en-US" dirty="0" err="1" smtClean="0"/>
              <a:t>fotolitográfia</a:t>
            </a:r>
            <a:endParaRPr lang="hu-HU" altLang="en-US" dirty="0" smtClean="0"/>
          </a:p>
        </p:txBody>
      </p:sp>
      <p:pic>
        <p:nvPicPr>
          <p:cNvPr id="50181" name="Picture 3" descr="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2225" y="1976438"/>
            <a:ext cx="4210050" cy="372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2" name="Picture 4" descr="diagra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1285875"/>
            <a:ext cx="2057400" cy="166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3" name="Picture 5" descr="diagram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5625" y="4848225"/>
            <a:ext cx="1905000" cy="163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4" name="TextBox 8"/>
          <p:cNvSpPr txBox="1">
            <a:spLocks noChangeArrowheads="1"/>
          </p:cNvSpPr>
          <p:nvPr/>
        </p:nvSpPr>
        <p:spPr bwMode="auto">
          <a:xfrm>
            <a:off x="2562225" y="1247775"/>
            <a:ext cx="4981575" cy="35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/>
              <a:t>p</a:t>
            </a:r>
            <a:r>
              <a:rPr lang="en-US" altLang="en-US"/>
              <a:t>atterning / mint</a:t>
            </a:r>
            <a:r>
              <a:rPr lang="hu-HU" altLang="en-US"/>
              <a:t>ázat kialakítása</a:t>
            </a:r>
            <a:endParaRPr lang="en-US" altLang="en-US"/>
          </a:p>
        </p:txBody>
      </p:sp>
      <p:sp>
        <p:nvSpPr>
          <p:cNvPr id="50185" name="TextBox 9"/>
          <p:cNvSpPr txBox="1">
            <a:spLocks noChangeArrowheads="1"/>
          </p:cNvSpPr>
          <p:nvPr/>
        </p:nvSpPr>
        <p:spPr bwMode="auto">
          <a:xfrm>
            <a:off x="412750" y="2990850"/>
            <a:ext cx="1882775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200"/>
              <a:t>SiO</a:t>
            </a:r>
            <a:r>
              <a:rPr lang="hu-HU" altLang="en-US" sz="1200" baseline="-25000"/>
              <a:t>2</a:t>
            </a:r>
            <a:r>
              <a:rPr lang="hu-HU" altLang="en-US" sz="1200"/>
              <a:t> lesz az adalékolás maszkoló rétege</a:t>
            </a:r>
            <a:endParaRPr lang="en-US" altLang="en-US" sz="1200"/>
          </a:p>
        </p:txBody>
      </p:sp>
      <p:sp>
        <p:nvSpPr>
          <p:cNvPr id="50186" name="TextBox 10"/>
          <p:cNvSpPr txBox="1">
            <a:spLocks noChangeArrowheads="1"/>
          </p:cNvSpPr>
          <p:nvPr/>
        </p:nvSpPr>
        <p:spPr bwMode="auto">
          <a:xfrm>
            <a:off x="6832600" y="1952625"/>
            <a:ext cx="23114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 dirty="0" err="1"/>
              <a:t>fotoreziszt</a:t>
            </a:r>
            <a:r>
              <a:rPr lang="hu-HU" altLang="en-US" sz="1200" dirty="0"/>
              <a:t> </a:t>
            </a:r>
            <a:r>
              <a:rPr lang="hu-HU" altLang="en-US" sz="1200" dirty="0" err="1"/>
              <a:t>felvtele</a:t>
            </a:r>
            <a:endParaRPr lang="hu-HU" altLang="en-US" sz="1200" dirty="0"/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 dirty="0"/>
              <a:t>mintázat fényképezése a </a:t>
            </a:r>
            <a:r>
              <a:rPr lang="hu-HU" altLang="en-US" sz="1200" dirty="0" err="1"/>
              <a:t>rezisztre</a:t>
            </a:r>
            <a:endParaRPr lang="hu-HU" altLang="en-US" sz="1200" dirty="0"/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 dirty="0"/>
              <a:t>előhívás (oldás, hőkezelés)</a:t>
            </a:r>
          </a:p>
          <a:p>
            <a:pPr>
              <a:buFont typeface="Arial" panose="020B0604020202020204" pitchFamily="34" charset="0"/>
              <a:buAutoNum type="arabicPeriod"/>
            </a:pPr>
            <a:r>
              <a:rPr lang="hu-HU" altLang="en-US" sz="1200" dirty="0"/>
              <a:t>mintázat átvitele a </a:t>
            </a:r>
            <a:r>
              <a:rPr lang="hu-HU" altLang="en-US" sz="1200" dirty="0" err="1"/>
              <a:t>rezisztről</a:t>
            </a:r>
            <a:r>
              <a:rPr lang="hu-HU" altLang="en-US" sz="1200" dirty="0"/>
              <a:t> az oxidre nedves marással</a:t>
            </a:r>
            <a:endParaRPr lang="en-US" altLang="en-US" sz="1200" dirty="0"/>
          </a:p>
        </p:txBody>
      </p:sp>
      <p:sp>
        <p:nvSpPr>
          <p:cNvPr id="50187" name="Slide Number Placeholder 11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04A21A6-3152-4793-83F8-ED79F79A91B4}" type="slidenum">
              <a:rPr lang="en-US" altLang="en-US" sz="1000">
                <a:solidFill>
                  <a:srgbClr val="8C2532"/>
                </a:solidFill>
              </a:rPr>
              <a:pPr/>
              <a:t>39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Kép 2"/>
          <p:cNvPicPr>
            <a:picLocks noChangeAspect="1"/>
          </p:cNvPicPr>
          <p:nvPr/>
        </p:nvPicPr>
        <p:blipFill rotWithShape="1">
          <a:blip r:embed="rId3"/>
          <a:srcRect l="4048" t="4726" r="2577"/>
          <a:stretch/>
        </p:blipFill>
        <p:spPr>
          <a:xfrm>
            <a:off x="503353" y="1343025"/>
            <a:ext cx="8072203" cy="4983156"/>
          </a:xfrm>
          <a:prstGeom prst="rect">
            <a:avLst/>
          </a:prstGeom>
        </p:spPr>
      </p:pic>
      <p:sp>
        <p:nvSpPr>
          <p:cNvPr id="10243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0244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0245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8540B57D-B45D-46E5-A74A-8A16357C57F5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02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Kurzus adminisztráció</a:t>
            </a:r>
            <a:r>
              <a:rPr lang="en-US" altLang="en-US" dirty="0" smtClean="0"/>
              <a:t>:</a:t>
            </a:r>
          </a:p>
        </p:txBody>
      </p:sp>
      <p:sp>
        <p:nvSpPr>
          <p:cNvPr id="10247" name="Text Box 8"/>
          <p:cNvSpPr txBox="1">
            <a:spLocks noChangeArrowheads="1"/>
          </p:cNvSpPr>
          <p:nvPr/>
        </p:nvSpPr>
        <p:spPr bwMode="auto">
          <a:xfrm>
            <a:off x="1354137" y="3710838"/>
            <a:ext cx="6416675" cy="692497"/>
          </a:xfrm>
          <a:prstGeom prst="rect">
            <a:avLst/>
          </a:prstGeom>
          <a:solidFill>
            <a:srgbClr val="FFFF99"/>
          </a:solidFill>
          <a:ln w="25400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25000"/>
              </a:spcBef>
              <a:buClrTx/>
              <a:buSzTx/>
              <a:buFontTx/>
              <a:buNone/>
            </a:pPr>
            <a:r>
              <a:rPr lang="hu-HU" altLang="en-US" sz="2000" b="1" dirty="0"/>
              <a:t>Belépés NEPTUN kóddal</a:t>
            </a:r>
            <a:r>
              <a:rPr lang="en-US" altLang="en-US" sz="2000" b="1" dirty="0" smtClean="0"/>
              <a:t>!</a:t>
            </a:r>
            <a:endParaRPr lang="hu-HU" altLang="en-US" sz="2000" b="1" dirty="0" smtClean="0"/>
          </a:p>
          <a:p>
            <a:pPr>
              <a:lnSpc>
                <a:spcPct val="85000"/>
              </a:lnSpc>
              <a:spcBef>
                <a:spcPct val="25000"/>
              </a:spcBef>
              <a:buClrTx/>
              <a:buSzTx/>
              <a:buFontTx/>
              <a:buNone/>
            </a:pPr>
            <a:r>
              <a:rPr lang="hu-HU" altLang="en-US" sz="2000" b="1" dirty="0" smtClean="0"/>
              <a:t>Jelszó: Születési idő (</a:t>
            </a:r>
            <a:r>
              <a:rPr lang="hu-HU" altLang="en-US" sz="2000" b="1" dirty="0" err="1" smtClean="0"/>
              <a:t>ééééhhnn</a:t>
            </a:r>
            <a:r>
              <a:rPr lang="hu-HU" altLang="en-US" sz="2000" b="1" dirty="0" smtClean="0"/>
              <a:t> formában)</a:t>
            </a:r>
            <a:endParaRPr lang="en-US" altLang="en-US" sz="2000" b="1" dirty="0"/>
          </a:p>
        </p:txBody>
      </p:sp>
      <p:sp>
        <p:nvSpPr>
          <p:cNvPr id="10248" name="Rectangle 9"/>
          <p:cNvSpPr>
            <a:spLocks noChangeArrowheads="1"/>
          </p:cNvSpPr>
          <p:nvPr/>
        </p:nvSpPr>
        <p:spPr bwMode="auto">
          <a:xfrm>
            <a:off x="2485185" y="1329205"/>
            <a:ext cx="39211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b="1" dirty="0"/>
              <a:t>http://edu.eet.bme.hu/</a:t>
            </a:r>
          </a:p>
        </p:txBody>
      </p:sp>
    </p:spTree>
    <p:extLst>
      <p:ext uri="{BB962C8B-B14F-4D97-AF65-F5344CB8AC3E}">
        <p14:creationId xmlns:p14="http://schemas.microsoft.com/office/powerpoint/2010/main" val="891285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smtClean="0"/>
              <a:t>Strukturálás: </a:t>
            </a:r>
            <a:r>
              <a:rPr lang="hu-HU" altLang="en-US" dirty="0" err="1"/>
              <a:t>fotolitográfia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40</a:t>
            </a:fld>
            <a:endParaRPr lang="en-US" altLang="en-US"/>
          </a:p>
        </p:txBody>
      </p:sp>
      <p:pic>
        <p:nvPicPr>
          <p:cNvPr id="7" name="image197.png"/>
          <p:cNvPicPr/>
          <p:nvPr/>
        </p:nvPicPr>
        <p:blipFill>
          <a:blip r:embed="rId2"/>
          <a:srcRect/>
          <a:stretch>
            <a:fillRect/>
          </a:stretch>
        </p:blipFill>
        <p:spPr>
          <a:xfrm>
            <a:off x="162539" y="1343025"/>
            <a:ext cx="4056380" cy="1976120"/>
          </a:xfrm>
          <a:prstGeom prst="rect">
            <a:avLst/>
          </a:prstGeom>
          <a:ln/>
        </p:spPr>
      </p:pic>
      <p:pic>
        <p:nvPicPr>
          <p:cNvPr id="8" name="Kép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74534" y="1343025"/>
            <a:ext cx="2486025" cy="2381250"/>
          </a:xfrm>
          <a:prstGeom prst="rect">
            <a:avLst/>
          </a:prstGeom>
        </p:spPr>
      </p:pic>
      <p:pic>
        <p:nvPicPr>
          <p:cNvPr id="9" name="Kép 8"/>
          <p:cNvPicPr>
            <a:picLocks noChangeAspect="1"/>
          </p:cNvPicPr>
          <p:nvPr/>
        </p:nvPicPr>
        <p:blipFill rotWithShape="1">
          <a:blip r:embed="rId4"/>
          <a:srcRect r="9760"/>
          <a:stretch/>
        </p:blipFill>
        <p:spPr>
          <a:xfrm>
            <a:off x="6750050" y="2533650"/>
            <a:ext cx="2286374" cy="1095375"/>
          </a:xfrm>
          <a:prstGeom prst="rect">
            <a:avLst/>
          </a:prstGeom>
        </p:spPr>
      </p:pic>
      <p:pic>
        <p:nvPicPr>
          <p:cNvPr id="10" name="Kép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707" y="3724275"/>
            <a:ext cx="2476500" cy="2390775"/>
          </a:xfrm>
          <a:prstGeom prst="rect">
            <a:avLst/>
          </a:prstGeom>
        </p:spPr>
      </p:pic>
      <p:pic>
        <p:nvPicPr>
          <p:cNvPr id="12" name="Kép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90207" y="5091907"/>
            <a:ext cx="2257425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519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4915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4915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Mintázat kialakítása</a:t>
            </a:r>
            <a:endParaRPr lang="en-US" altLang="en-US" dirty="0" smtClean="0"/>
          </a:p>
        </p:txBody>
      </p:sp>
      <p:sp>
        <p:nvSpPr>
          <p:cNvPr id="4915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ts val="200"/>
              </a:spcBef>
            </a:pPr>
            <a:r>
              <a:rPr lang="hu-HU" altLang="en-US" dirty="0" smtClean="0"/>
              <a:t>Az eredeti mintázat egy </a:t>
            </a:r>
            <a:r>
              <a:rPr lang="hu-HU" altLang="en-US" b="1" dirty="0" smtClean="0"/>
              <a:t>fotomaszkon</a:t>
            </a:r>
            <a:r>
              <a:rPr lang="hu-HU" altLang="en-US" dirty="0" smtClean="0"/>
              <a:t> van</a:t>
            </a:r>
            <a:endParaRPr lang="en-US" altLang="en-US" dirty="0" smtClean="0"/>
          </a:p>
        </p:txBody>
      </p:sp>
      <p:pic>
        <p:nvPicPr>
          <p:cNvPr id="49158" name="Picture 4" descr="YMAS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7225" y="1946275"/>
            <a:ext cx="4445000" cy="4300538"/>
          </a:xfrm>
          <a:prstGeom prst="rect">
            <a:avLst/>
          </a:prstGeom>
          <a:noFill/>
          <a:ln w="9525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59" name="Rectangle 5"/>
          <p:cNvSpPr>
            <a:spLocks noChangeArrowheads="1"/>
          </p:cNvSpPr>
          <p:nvPr/>
        </p:nvSpPr>
        <p:spPr bwMode="auto">
          <a:xfrm>
            <a:off x="187325" y="1406525"/>
            <a:ext cx="4090988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endParaRPr lang="en-US" altLang="en-US" sz="2800" dirty="0"/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/>
              <a:t>üveg hordozón króm mintázat</a:t>
            </a:r>
            <a:endParaRPr lang="en-US" altLang="en-US" sz="2400" dirty="0"/>
          </a:p>
          <a:p>
            <a:pPr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800" dirty="0"/>
              <a:t>Nagy pontossági igény</a:t>
            </a:r>
            <a:r>
              <a:rPr lang="en-US" altLang="en-US" sz="2800" dirty="0"/>
              <a:t>: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/>
              <a:t>14</a:t>
            </a:r>
            <a:r>
              <a:rPr lang="hu-HU" altLang="en-US" sz="2400" dirty="0">
                <a:cs typeface="Arial" panose="020B0604020202020204" pitchFamily="34" charset="0"/>
              </a:rPr>
              <a:t>n</a:t>
            </a:r>
            <a:r>
              <a:rPr lang="en-US" altLang="en-US" sz="2400" dirty="0">
                <a:cs typeface="Arial" panose="020B0604020202020204" pitchFamily="34" charset="0"/>
              </a:rPr>
              <a:t>m / 30cm!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>
                <a:cs typeface="Arial" panose="020B0604020202020204" pitchFamily="34" charset="0"/>
              </a:rPr>
              <a:t>Szükséges pontossági arány: </a:t>
            </a:r>
            <a:r>
              <a:rPr lang="en-US" altLang="en-US" sz="2400" dirty="0">
                <a:cs typeface="Arial" panose="020B0604020202020204" pitchFamily="34" charset="0"/>
              </a:rPr>
              <a:t>10</a:t>
            </a:r>
            <a:r>
              <a:rPr lang="en-US" altLang="en-US" sz="2400" baseline="50000" dirty="0">
                <a:cs typeface="Arial" panose="020B0604020202020204" pitchFamily="34" charset="0"/>
              </a:rPr>
              <a:t>-</a:t>
            </a:r>
            <a:r>
              <a:rPr lang="hu-HU" altLang="en-US" sz="2400" baseline="50000" dirty="0">
                <a:cs typeface="Arial" panose="020B0604020202020204" pitchFamily="34" charset="0"/>
              </a:rPr>
              <a:t>7</a:t>
            </a:r>
            <a:r>
              <a:rPr lang="hu-HU" altLang="en-US" sz="2400" dirty="0">
                <a:cs typeface="Arial" panose="020B0604020202020204" pitchFamily="34" charset="0"/>
              </a:rPr>
              <a:t>:1</a:t>
            </a:r>
            <a:endParaRPr lang="en-US" altLang="en-US" sz="2400" dirty="0">
              <a:cs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en-US" altLang="en-US" sz="2800" dirty="0">
                <a:cs typeface="Arial" panose="020B0604020202020204" pitchFamily="34" charset="0"/>
              </a:rPr>
              <a:t>L</a:t>
            </a:r>
            <a:r>
              <a:rPr lang="hu-HU" altLang="en-US" sz="2800" dirty="0">
                <a:cs typeface="Arial" panose="020B0604020202020204" pitchFamily="34" charset="0"/>
              </a:rPr>
              <a:t>átható fény</a:t>
            </a:r>
            <a:r>
              <a:rPr lang="en-US" altLang="en-US" sz="2800" dirty="0">
                <a:cs typeface="Arial" panose="020B0604020202020204" pitchFamily="34" charset="0"/>
              </a:rPr>
              <a:t>: 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en-US" altLang="en-US" sz="2400" dirty="0">
                <a:cs typeface="Arial" panose="020B0604020202020204" pitchFamily="34" charset="0"/>
                <a:sym typeface="Symbol" panose="05050102010706020507" pitchFamily="18" charset="2"/>
              </a:rPr>
              <a:t></a:t>
            </a:r>
            <a:r>
              <a:rPr lang="en-US" altLang="en-US" sz="2400" dirty="0">
                <a:cs typeface="Arial" panose="020B0604020202020204" pitchFamily="34" charset="0"/>
              </a:rPr>
              <a:t>=0.3-0.6 µm</a:t>
            </a: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en-US" altLang="en-US" sz="2400" dirty="0">
                <a:cs typeface="Arial" panose="020B0604020202020204" pitchFamily="34" charset="0"/>
              </a:rPr>
              <a:t>deep U</a:t>
            </a:r>
            <a:r>
              <a:rPr lang="hu-HU" altLang="en-US" sz="2400" dirty="0">
                <a:cs typeface="Arial" panose="020B0604020202020204" pitchFamily="34" charset="0"/>
              </a:rPr>
              <a:t>V-re van szükség</a:t>
            </a:r>
            <a:r>
              <a:rPr lang="en-US" altLang="en-US" sz="2400" dirty="0">
                <a:cs typeface="Arial" panose="020B0604020202020204" pitchFamily="34" charset="0"/>
              </a:rPr>
              <a:t>!</a:t>
            </a:r>
            <a:endParaRPr lang="hu-HU" altLang="en-US" sz="2400" dirty="0">
              <a:cs typeface="Arial" panose="020B0604020202020204" pitchFamily="34" charset="0"/>
            </a:endParaRPr>
          </a:p>
          <a:p>
            <a:pPr lvl="1"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Font typeface="Wingdings" panose="05000000000000000000" pitchFamily="2" charset="2"/>
              <a:buChar char="§"/>
            </a:pPr>
            <a:r>
              <a:rPr lang="hu-HU" altLang="en-US" sz="2400" dirty="0">
                <a:cs typeface="Arial" panose="020B0604020202020204" pitchFamily="34" charset="0"/>
              </a:rPr>
              <a:t>Jelenleg 193nm </a:t>
            </a:r>
            <a:endParaRPr lang="en-US" altLang="en-US" sz="2400" dirty="0">
              <a:cs typeface="Arial" panose="020B0604020202020204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ts val="4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endParaRPr lang="en-US" altLang="en-US" sz="2800" dirty="0">
              <a:cs typeface="Arial" panose="020B0604020202020204" pitchFamily="34" charset="0"/>
            </a:endParaRPr>
          </a:p>
        </p:txBody>
      </p:sp>
      <p:sp>
        <p:nvSpPr>
          <p:cNvPr id="49160" name="Slide Number Placeholder 8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1F8120C-73D6-4D90-A410-F536DF381EFA}" type="slidenum">
              <a:rPr lang="en-US" altLang="en-US" sz="1000">
                <a:solidFill>
                  <a:srgbClr val="8C2532"/>
                </a:solidFill>
              </a:rPr>
              <a:pPr/>
              <a:t>41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922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92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Fotolitográfia</a:t>
            </a:r>
            <a:endParaRPr lang="en-US" altLang="en-US" smtClean="0"/>
          </a:p>
        </p:txBody>
      </p:sp>
      <p:sp>
        <p:nvSpPr>
          <p:cNvPr id="92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63650"/>
            <a:ext cx="8834438" cy="485775"/>
          </a:xfrm>
        </p:spPr>
        <p:txBody>
          <a:bodyPr/>
          <a:lstStyle/>
          <a:p>
            <a:pPr eaLnBrk="1" hangingPunct="1"/>
            <a:r>
              <a:rPr lang="hu-HU" altLang="en-US" sz="2400" smtClean="0"/>
              <a:t>Sárga fényű helyiségben – a reziszt UV-re érzékeny, sárgára nem</a:t>
            </a:r>
            <a:endParaRPr lang="en-US" altLang="en-US" sz="2400" smtClean="0"/>
          </a:p>
        </p:txBody>
      </p:sp>
      <p:sp>
        <p:nvSpPr>
          <p:cNvPr id="9224" name="Text Box 5"/>
          <p:cNvSpPr txBox="1">
            <a:spLocks noChangeArrowheads="1"/>
          </p:cNvSpPr>
          <p:nvPr/>
        </p:nvSpPr>
        <p:spPr bwMode="auto">
          <a:xfrm>
            <a:off x="3374738" y="6141492"/>
            <a:ext cx="5388262" cy="275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i="1" dirty="0" smtClean="0"/>
              <a:t>Monolit IC Laboratórium</a:t>
            </a:r>
            <a:r>
              <a:rPr lang="hu-HU" altLang="en-US" sz="1400" dirty="0" smtClean="0"/>
              <a:t>, </a:t>
            </a:r>
            <a:r>
              <a:rPr lang="hu-HU" altLang="en-US" sz="1400" dirty="0">
                <a:solidFill>
                  <a:srgbClr val="D5262B"/>
                </a:solidFill>
              </a:rPr>
              <a:t>Mikroelektronika </a:t>
            </a:r>
            <a:r>
              <a:rPr lang="hu-HU" altLang="en-US" sz="1400" dirty="0" smtClean="0">
                <a:solidFill>
                  <a:srgbClr val="D5262B"/>
                </a:solidFill>
              </a:rPr>
              <a:t>specializáció </a:t>
            </a:r>
            <a:r>
              <a:rPr lang="hu-HU" altLang="en-US" sz="1400" dirty="0" smtClean="0"/>
              <a:t>az EET-n</a:t>
            </a:r>
            <a:endParaRPr lang="en-US" altLang="en-US" sz="1400" dirty="0"/>
          </a:p>
        </p:txBody>
      </p:sp>
      <p:graphicFrame>
        <p:nvGraphicFramePr>
          <p:cNvPr id="9219" name="Object 7"/>
          <p:cNvGraphicFramePr>
            <a:graphicFrameLocks noChangeAspect="1"/>
          </p:cNvGraphicFramePr>
          <p:nvPr/>
        </p:nvGraphicFramePr>
        <p:xfrm>
          <a:off x="241300" y="1981200"/>
          <a:ext cx="4391025" cy="2771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91" name="Photo Editor Photo" r:id="rId4" imgW="3048426" imgH="1924319" progId="MSPhotoEd.3">
                  <p:embed/>
                </p:oleObj>
              </mc:Choice>
              <mc:Fallback>
                <p:oleObj name="Photo Editor Photo" r:id="rId4" imgW="3048426" imgH="1924319" progId="MSPhotoEd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1981200"/>
                        <a:ext cx="4391025" cy="2771775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7" name="Text Box 9"/>
          <p:cNvSpPr txBox="1">
            <a:spLocks noChangeArrowheads="1"/>
          </p:cNvSpPr>
          <p:nvPr/>
        </p:nvSpPr>
        <p:spPr bwMode="auto">
          <a:xfrm>
            <a:off x="6405550" y="4693896"/>
            <a:ext cx="2184159" cy="45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dirty="0" err="1" smtClean="0">
                <a:solidFill>
                  <a:schemeClr val="bg2"/>
                </a:solidFill>
              </a:rPr>
              <a:t>Az</a:t>
            </a:r>
            <a:r>
              <a:rPr lang="en-US" altLang="en-US" sz="1400" dirty="0" smtClean="0">
                <a:solidFill>
                  <a:schemeClr val="bg2"/>
                </a:solidFill>
              </a:rPr>
              <a:t> </a:t>
            </a:r>
            <a:r>
              <a:rPr lang="hu-HU" altLang="en-US" sz="1400" dirty="0" smtClean="0">
                <a:solidFill>
                  <a:schemeClr val="bg2"/>
                </a:solidFill>
              </a:rPr>
              <a:t>új </a:t>
            </a:r>
            <a:r>
              <a:rPr lang="hu-HU" altLang="en-US" sz="1400" dirty="0">
                <a:solidFill>
                  <a:schemeClr val="bg2"/>
                </a:solidFill>
              </a:rPr>
              <a:t>t</a:t>
            </a:r>
            <a:r>
              <a:rPr lang="hu-HU" altLang="en-US" sz="1400" dirty="0" smtClean="0">
                <a:solidFill>
                  <a:schemeClr val="bg2"/>
                </a:solidFill>
              </a:rPr>
              <a:t>anszéki félvezető labor (</a:t>
            </a:r>
            <a:r>
              <a:rPr lang="hu-HU" altLang="en-US" sz="1400" dirty="0" smtClean="0">
                <a:solidFill>
                  <a:schemeClr val="bg2"/>
                </a:solidFill>
              </a:rPr>
              <a:t>QB </a:t>
            </a:r>
            <a:r>
              <a:rPr lang="hu-HU" altLang="en-US" sz="1400" dirty="0" smtClean="0">
                <a:solidFill>
                  <a:schemeClr val="bg2"/>
                </a:solidFill>
              </a:rPr>
              <a:t>-1)</a:t>
            </a:r>
            <a:endParaRPr lang="en-US" altLang="en-US" sz="1400" dirty="0">
              <a:solidFill>
                <a:schemeClr val="bg2"/>
              </a:solidFill>
            </a:endParaRPr>
          </a:p>
        </p:txBody>
      </p:sp>
      <p:sp>
        <p:nvSpPr>
          <p:cNvPr id="9228" name="Text Box 10"/>
          <p:cNvSpPr txBox="1">
            <a:spLocks noChangeArrowheads="1"/>
          </p:cNvSpPr>
          <p:nvPr/>
        </p:nvSpPr>
        <p:spPr bwMode="auto">
          <a:xfrm>
            <a:off x="146050" y="4781550"/>
            <a:ext cx="23971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>
                <a:solidFill>
                  <a:schemeClr val="bg2"/>
                </a:solidFill>
              </a:rPr>
              <a:t>IC gyár valahol a világban</a:t>
            </a:r>
            <a:endParaRPr lang="en-US" altLang="en-US" sz="1400">
              <a:solidFill>
                <a:schemeClr val="bg2"/>
              </a:solidFill>
            </a:endParaRPr>
          </a:p>
        </p:txBody>
      </p:sp>
      <p:sp>
        <p:nvSpPr>
          <p:cNvPr id="9229" name="Slide Number Placeholder 1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F504669-198E-4225-B832-CBC4AC8B2C1C}" type="slidenum">
              <a:rPr lang="en-US" altLang="en-US" sz="1000">
                <a:solidFill>
                  <a:srgbClr val="8C2532"/>
                </a:solidFill>
              </a:rPr>
              <a:pPr/>
              <a:t>42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4" name="Kép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80673" y="1981200"/>
            <a:ext cx="3629360" cy="2722020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pic>
        <p:nvPicPr>
          <p:cNvPr id="5" name="Kép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21771" y="3812504"/>
            <a:ext cx="2986603" cy="2239952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120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Jellemző alakzatok a chip-en</a:t>
            </a:r>
            <a:endParaRPr lang="en-US" altLang="en-US" smtClean="0"/>
          </a:p>
        </p:txBody>
      </p:sp>
      <p:pic>
        <p:nvPicPr>
          <p:cNvPr id="5120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3050" y="1352550"/>
            <a:ext cx="3697288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6" name="Text Box 6"/>
          <p:cNvSpPr txBox="1">
            <a:spLocks noChangeArrowheads="1"/>
          </p:cNvSpPr>
          <p:nvPr/>
        </p:nvSpPr>
        <p:spPr bwMode="auto">
          <a:xfrm>
            <a:off x="457200" y="1733550"/>
            <a:ext cx="2667000" cy="249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lang="hu-HU" altLang="en-US" b="1"/>
              <a:t>Fémezés csik</a:t>
            </a:r>
            <a:endParaRPr lang="en-GB" altLang="en-US" b="1"/>
          </a:p>
          <a:p>
            <a:pPr>
              <a:lnSpc>
                <a:spcPct val="70000"/>
              </a:lnSpc>
            </a:pPr>
            <a:endParaRPr lang="en-GB" altLang="en-US" b="1"/>
          </a:p>
          <a:p>
            <a:pPr>
              <a:lnSpc>
                <a:spcPct val="70000"/>
              </a:lnSpc>
            </a:pPr>
            <a:r>
              <a:rPr lang="hu-HU" altLang="en-US" b="1"/>
              <a:t>Kontaktus ablak</a:t>
            </a:r>
            <a:endParaRPr lang="en-GB" altLang="en-US" b="1"/>
          </a:p>
          <a:p>
            <a:pPr>
              <a:lnSpc>
                <a:spcPct val="70000"/>
              </a:lnSpc>
            </a:pPr>
            <a:endParaRPr lang="en-GB" altLang="en-US" b="1"/>
          </a:p>
          <a:p>
            <a:pPr>
              <a:lnSpc>
                <a:spcPct val="70000"/>
              </a:lnSpc>
            </a:pPr>
            <a:r>
              <a:rPr lang="en-GB" altLang="en-US" b="1"/>
              <a:t>P </a:t>
            </a:r>
            <a:r>
              <a:rPr lang="hu-HU" altLang="en-US" b="1"/>
              <a:t>adalékolt régió </a:t>
            </a:r>
          </a:p>
          <a:p>
            <a:pPr>
              <a:lnSpc>
                <a:spcPct val="70000"/>
              </a:lnSpc>
            </a:pPr>
            <a:endParaRPr lang="hu-HU" altLang="en-US" b="1"/>
          </a:p>
          <a:p>
            <a:pPr>
              <a:lnSpc>
                <a:spcPct val="70000"/>
              </a:lnSpc>
            </a:pPr>
            <a:r>
              <a:rPr lang="hu-HU" altLang="en-US" b="1"/>
              <a:t>N</a:t>
            </a:r>
            <a:r>
              <a:rPr lang="en-GB" altLang="en-US" b="1"/>
              <a:t> </a:t>
            </a:r>
            <a:r>
              <a:rPr lang="hu-HU" altLang="en-US" b="1"/>
              <a:t>adalékolt régió</a:t>
            </a:r>
            <a:endParaRPr lang="en-GB" altLang="en-US" b="1"/>
          </a:p>
        </p:txBody>
      </p:sp>
      <p:sp>
        <p:nvSpPr>
          <p:cNvPr id="51207" name="Line 7"/>
          <p:cNvSpPr>
            <a:spLocks noChangeShapeType="1"/>
          </p:cNvSpPr>
          <p:nvPr/>
        </p:nvSpPr>
        <p:spPr bwMode="auto">
          <a:xfrm>
            <a:off x="2266950" y="1885950"/>
            <a:ext cx="4610100" cy="0"/>
          </a:xfrm>
          <a:prstGeom prst="line">
            <a:avLst/>
          </a:prstGeom>
          <a:noFill/>
          <a:ln w="28575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8" name="Line 8"/>
          <p:cNvSpPr>
            <a:spLocks noChangeShapeType="1"/>
          </p:cNvSpPr>
          <p:nvPr/>
        </p:nvSpPr>
        <p:spPr bwMode="auto">
          <a:xfrm>
            <a:off x="2657475" y="2571750"/>
            <a:ext cx="4371975" cy="0"/>
          </a:xfrm>
          <a:prstGeom prst="line">
            <a:avLst/>
          </a:prstGeom>
          <a:noFill/>
          <a:ln w="28575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9" name="Line 9"/>
          <p:cNvSpPr>
            <a:spLocks noChangeShapeType="1"/>
          </p:cNvSpPr>
          <p:nvPr/>
        </p:nvSpPr>
        <p:spPr bwMode="auto">
          <a:xfrm flipV="1">
            <a:off x="2952750" y="3333750"/>
            <a:ext cx="4076700" cy="0"/>
          </a:xfrm>
          <a:prstGeom prst="line">
            <a:avLst/>
          </a:prstGeom>
          <a:noFill/>
          <a:ln w="28575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10" name="Line 10"/>
          <p:cNvSpPr>
            <a:spLocks noChangeShapeType="1"/>
          </p:cNvSpPr>
          <p:nvPr/>
        </p:nvSpPr>
        <p:spPr bwMode="auto">
          <a:xfrm>
            <a:off x="2981325" y="4019550"/>
            <a:ext cx="3971925" cy="0"/>
          </a:xfrm>
          <a:prstGeom prst="line">
            <a:avLst/>
          </a:prstGeom>
          <a:noFill/>
          <a:ln w="28575">
            <a:solidFill>
              <a:srgbClr val="D5262B"/>
            </a:solidFill>
            <a:round/>
            <a:headEnd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7499" name="Text Box 11"/>
          <p:cNvSpPr txBox="1">
            <a:spLocks noChangeArrowheads="1"/>
          </p:cNvSpPr>
          <p:nvPr/>
        </p:nvSpPr>
        <p:spPr bwMode="auto">
          <a:xfrm>
            <a:off x="457200" y="4943475"/>
            <a:ext cx="4600575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lang="hu-HU" altLang="en-US" b="1" dirty="0"/>
              <a:t>Egy technológia</a:t>
            </a:r>
            <a:r>
              <a:rPr lang="en-GB" altLang="en-US" b="1" dirty="0"/>
              <a:t>: </a:t>
            </a:r>
            <a:r>
              <a:rPr lang="hu-HU" altLang="en-US" b="1" dirty="0"/>
              <a:t>1</a:t>
            </a:r>
            <a:r>
              <a:rPr lang="en-GB" altLang="en-US" b="1" dirty="0" smtClean="0"/>
              <a:t>5..</a:t>
            </a:r>
            <a:r>
              <a:rPr lang="hu-HU" altLang="en-US" b="1" dirty="0" smtClean="0"/>
              <a:t>70</a:t>
            </a:r>
            <a:r>
              <a:rPr lang="en-GB" altLang="en-US" b="1" dirty="0" smtClean="0"/>
              <a:t> </a:t>
            </a:r>
            <a:r>
              <a:rPr lang="en-GB" altLang="en-US" b="1" dirty="0"/>
              <a:t>ma</a:t>
            </a:r>
            <a:r>
              <a:rPr lang="hu-HU" altLang="en-US" b="1" dirty="0" err="1"/>
              <a:t>szk</a:t>
            </a:r>
            <a:endParaRPr lang="en-GB" altLang="en-US" b="1" dirty="0"/>
          </a:p>
          <a:p>
            <a:pPr>
              <a:lnSpc>
                <a:spcPct val="70000"/>
              </a:lnSpc>
            </a:pPr>
            <a:r>
              <a:rPr lang="en-GB" altLang="en-US" b="1" dirty="0" err="1"/>
              <a:t>Probl</a:t>
            </a:r>
            <a:r>
              <a:rPr lang="hu-HU" altLang="en-US" b="1" dirty="0"/>
              <a:t>é</a:t>
            </a:r>
            <a:r>
              <a:rPr lang="en-GB" altLang="en-US" b="1" dirty="0"/>
              <a:t>m</a:t>
            </a:r>
            <a:r>
              <a:rPr lang="hu-HU" altLang="en-US" b="1" dirty="0"/>
              <a:t>a</a:t>
            </a:r>
            <a:r>
              <a:rPr lang="en-GB" altLang="en-US" b="1" dirty="0"/>
              <a:t>: </a:t>
            </a:r>
            <a:r>
              <a:rPr lang="hu-HU" altLang="en-US" b="1" dirty="0">
                <a:solidFill>
                  <a:srgbClr val="D5262B"/>
                </a:solidFill>
              </a:rPr>
              <a:t>maszkillesztés</a:t>
            </a:r>
            <a:endParaRPr lang="en-GB" altLang="en-US" b="1" dirty="0"/>
          </a:p>
        </p:txBody>
      </p:sp>
      <p:sp>
        <p:nvSpPr>
          <p:cNvPr id="51212" name="Text Box 12"/>
          <p:cNvSpPr txBox="1">
            <a:spLocks noChangeArrowheads="1"/>
          </p:cNvSpPr>
          <p:nvPr/>
        </p:nvSpPr>
        <p:spPr bwMode="auto">
          <a:xfrm>
            <a:off x="5289550" y="6211888"/>
            <a:ext cx="386397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25000"/>
              </a:spcBef>
            </a:pPr>
            <a:r>
              <a:rPr lang="en-US" altLang="en-US" sz="1600"/>
              <a:t>IC ellenállás elektron-mikroszkópi képe</a:t>
            </a:r>
          </a:p>
        </p:txBody>
      </p:sp>
      <p:sp>
        <p:nvSpPr>
          <p:cNvPr id="51213" name="Slide Number Placeholder 1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0AF7A43-9A43-4780-A7E4-A2CB19FC3DE7}" type="slidenum">
              <a:rPr lang="en-US" altLang="en-US" sz="1000">
                <a:solidFill>
                  <a:srgbClr val="8C2532"/>
                </a:solidFill>
              </a:rPr>
              <a:pPr/>
              <a:t>43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2" descr="https://lh3.googleusercontent.com/--kms2FutHhs/VjBTPLSSI9I/AAAAAAAAxL4/UVN_Hcigy9c/w600/current-mirrors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155"/>
          <a:stretch/>
        </p:blipFill>
        <p:spPr bwMode="auto">
          <a:xfrm>
            <a:off x="4522788" y="1812925"/>
            <a:ext cx="4563155" cy="4419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22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222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Alapfogalmak</a:t>
            </a:r>
            <a:endParaRPr lang="en-US" altLang="en-US" smtClean="0"/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25550"/>
            <a:ext cx="8834438" cy="838200"/>
          </a:xfrm>
        </p:spPr>
        <p:txBody>
          <a:bodyPr/>
          <a:lstStyle/>
          <a:p>
            <a:pPr eaLnBrk="1" hangingPunct="1"/>
            <a:r>
              <a:rPr lang="en-US" altLang="en-US" b="1" dirty="0" smtClean="0">
                <a:solidFill>
                  <a:srgbClr val="D5262B"/>
                </a:solidFill>
              </a:rPr>
              <a:t>Layout:</a:t>
            </a:r>
            <a:r>
              <a:rPr lang="en-US" altLang="en-US" dirty="0" smtClean="0"/>
              <a:t> </a:t>
            </a:r>
            <a:r>
              <a:rPr lang="hu-HU" altLang="en-US" dirty="0" smtClean="0"/>
              <a:t>az integrált áramkör gyártásához szükséges maszkok tervrajza</a:t>
            </a:r>
            <a:endParaRPr lang="en-US" altLang="en-US" dirty="0" smtClean="0"/>
          </a:p>
        </p:txBody>
      </p:sp>
      <p:pic>
        <p:nvPicPr>
          <p:cNvPr id="52231" name="Picture 5" descr="XSTDCE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840038"/>
            <a:ext cx="5000625" cy="3465512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232" name="Text Box 6"/>
          <p:cNvSpPr txBox="1">
            <a:spLocks noChangeArrowheads="1"/>
          </p:cNvSpPr>
          <p:nvPr/>
        </p:nvSpPr>
        <p:spPr bwMode="auto">
          <a:xfrm>
            <a:off x="412750" y="5819775"/>
            <a:ext cx="4645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GB" altLang="en-US" sz="1600">
                <a:solidFill>
                  <a:schemeClr val="bg1"/>
                </a:solidFill>
              </a:rPr>
              <a:t>LSI áramkör terve, képernyőn</a:t>
            </a:r>
          </a:p>
        </p:txBody>
      </p:sp>
      <p:sp>
        <p:nvSpPr>
          <p:cNvPr id="52233" name="Text Box 7"/>
          <p:cNvSpPr txBox="1">
            <a:spLocks noChangeArrowheads="1"/>
          </p:cNvSpPr>
          <p:nvPr/>
        </p:nvSpPr>
        <p:spPr bwMode="auto">
          <a:xfrm>
            <a:off x="6533804" y="6125588"/>
            <a:ext cx="25521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hu-HU" altLang="en-US" sz="1600" dirty="0" smtClean="0"/>
              <a:t>uA741 erősítő áramkör </a:t>
            </a:r>
            <a:r>
              <a:rPr lang="en-GB" altLang="en-US" sz="1600" dirty="0" err="1" smtClean="0"/>
              <a:t>fénymikroszkóp</a:t>
            </a:r>
            <a:r>
              <a:rPr lang="hu-HU" altLang="en-US" sz="1600" dirty="0" smtClean="0"/>
              <a:t>ós képe</a:t>
            </a:r>
            <a:endParaRPr lang="en-GB" altLang="en-US" sz="1600" dirty="0"/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412750" y="2295525"/>
            <a:ext cx="4130675" cy="3429000"/>
            <a:chOff x="260" y="1446"/>
            <a:chExt cx="2602" cy="2160"/>
          </a:xfrm>
        </p:grpSpPr>
        <p:sp>
          <p:nvSpPr>
            <p:cNvPr id="52242" name="Rectangle 8"/>
            <p:cNvSpPr>
              <a:spLocks noChangeArrowheads="1"/>
            </p:cNvSpPr>
            <p:nvPr/>
          </p:nvSpPr>
          <p:spPr bwMode="auto">
            <a:xfrm>
              <a:off x="588" y="2190"/>
              <a:ext cx="2274" cy="1416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15875" algn="ctr">
              <a:solidFill>
                <a:srgbClr val="C0C0C0"/>
              </a:solidFill>
              <a:miter lim="800000"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52243" name="Text Box 9"/>
            <p:cNvSpPr txBox="1">
              <a:spLocks noChangeArrowheads="1"/>
            </p:cNvSpPr>
            <p:nvPr/>
          </p:nvSpPr>
          <p:spPr bwMode="auto">
            <a:xfrm>
              <a:off x="260" y="1446"/>
              <a:ext cx="19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</a:pPr>
              <a:r>
                <a:rPr lang="en-GB" altLang="en-US" sz="1600"/>
                <a:t>Circuit CORE</a:t>
              </a:r>
            </a:p>
          </p:txBody>
        </p:sp>
        <p:sp>
          <p:nvSpPr>
            <p:cNvPr id="52244" name="Line 10"/>
            <p:cNvSpPr>
              <a:spLocks noChangeShapeType="1"/>
            </p:cNvSpPr>
            <p:nvPr/>
          </p:nvSpPr>
          <p:spPr bwMode="auto">
            <a:xfrm>
              <a:off x="924" y="1650"/>
              <a:ext cx="246" cy="1164"/>
            </a:xfrm>
            <a:prstGeom prst="line">
              <a:avLst/>
            </a:prstGeom>
            <a:noFill/>
            <a:ln w="38100">
              <a:solidFill>
                <a:srgbClr val="D5262B"/>
              </a:solidFill>
              <a:round/>
              <a:headEnd/>
              <a:tailEnd type="stealth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2146300" y="2190750"/>
            <a:ext cx="3444875" cy="914400"/>
            <a:chOff x="1352" y="1380"/>
            <a:chExt cx="2170" cy="576"/>
          </a:xfrm>
        </p:grpSpPr>
        <p:sp>
          <p:nvSpPr>
            <p:cNvPr id="52237" name="Text Box 12"/>
            <p:cNvSpPr txBox="1">
              <a:spLocks noChangeArrowheads="1"/>
            </p:cNvSpPr>
            <p:nvPr/>
          </p:nvSpPr>
          <p:spPr bwMode="auto">
            <a:xfrm>
              <a:off x="1352" y="1380"/>
              <a:ext cx="12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</a:pPr>
              <a:r>
                <a:rPr lang="en-GB" altLang="en-US" sz="1600"/>
                <a:t>Bonding PAD</a:t>
              </a:r>
            </a:p>
          </p:txBody>
        </p:sp>
        <p:grpSp>
          <p:nvGrpSpPr>
            <p:cNvPr id="52238" name="Group 16"/>
            <p:cNvGrpSpPr>
              <a:grpSpLocks/>
            </p:cNvGrpSpPr>
            <p:nvPr/>
          </p:nvGrpSpPr>
          <p:grpSpPr bwMode="auto">
            <a:xfrm>
              <a:off x="2304" y="1494"/>
              <a:ext cx="1218" cy="462"/>
              <a:chOff x="2304" y="1494"/>
              <a:chExt cx="1218" cy="462"/>
            </a:xfrm>
          </p:grpSpPr>
          <p:sp>
            <p:nvSpPr>
              <p:cNvPr id="52239" name="Line 13"/>
              <p:cNvSpPr>
                <a:spLocks noChangeShapeType="1"/>
              </p:cNvSpPr>
              <p:nvPr/>
            </p:nvSpPr>
            <p:spPr bwMode="auto">
              <a:xfrm>
                <a:off x="2304" y="1506"/>
                <a:ext cx="570" cy="132"/>
              </a:xfrm>
              <a:prstGeom prst="line">
                <a:avLst/>
              </a:prstGeom>
              <a:noFill/>
              <a:ln w="28575">
                <a:solidFill>
                  <a:srgbClr val="D5262B"/>
                </a:solidFill>
                <a:round/>
                <a:headEnd/>
                <a:tailEnd type="stealth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40" name="Line 14"/>
              <p:cNvSpPr>
                <a:spLocks noChangeShapeType="1"/>
              </p:cNvSpPr>
              <p:nvPr/>
            </p:nvSpPr>
            <p:spPr bwMode="auto">
              <a:xfrm>
                <a:off x="2316" y="1506"/>
                <a:ext cx="1206" cy="108"/>
              </a:xfrm>
              <a:prstGeom prst="line">
                <a:avLst/>
              </a:prstGeom>
              <a:noFill/>
              <a:ln w="28575">
                <a:solidFill>
                  <a:srgbClr val="D5262B"/>
                </a:solidFill>
                <a:round/>
                <a:headEnd/>
                <a:tailEnd type="stealth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241" name="Line 15"/>
              <p:cNvSpPr>
                <a:spLocks noChangeShapeType="1"/>
              </p:cNvSpPr>
              <p:nvPr/>
            </p:nvSpPr>
            <p:spPr bwMode="auto">
              <a:xfrm>
                <a:off x="2316" y="1494"/>
                <a:ext cx="114" cy="462"/>
              </a:xfrm>
              <a:prstGeom prst="line">
                <a:avLst/>
              </a:prstGeom>
              <a:noFill/>
              <a:ln w="28575">
                <a:solidFill>
                  <a:srgbClr val="D5262B"/>
                </a:solidFill>
                <a:round/>
                <a:headEnd/>
                <a:tailEnd type="stealth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2236" name="Slide Number Placeholder 2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EB2125F-B521-498D-81EA-2FC1CD37E2EB}" type="slidenum">
              <a:rPr lang="en-US" altLang="en-US" sz="1000">
                <a:solidFill>
                  <a:srgbClr val="8C2532"/>
                </a:solidFill>
              </a:rPr>
              <a:pPr/>
              <a:t>44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024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02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Tokozás – ma nagy kihívás</a:t>
            </a:r>
            <a:endParaRPr lang="en-US" altLang="en-US" dirty="0" smtClean="0"/>
          </a:p>
        </p:txBody>
      </p:sp>
      <p:graphicFrame>
        <p:nvGraphicFramePr>
          <p:cNvPr id="10242" name="Object 3"/>
          <p:cNvGraphicFramePr>
            <a:graphicFrameLocks noGrp="1" noChangeAspect="1"/>
          </p:cNvGraphicFramePr>
          <p:nvPr>
            <p:ph type="body" idx="1"/>
          </p:nvPr>
        </p:nvGraphicFramePr>
        <p:xfrm>
          <a:off x="241300" y="1330325"/>
          <a:ext cx="3222625" cy="320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837" name="Photo Editor Photo" r:id="rId4" imgW="2790476" imgH="2781688" progId="MSPhotoEd.3">
                  <p:embed/>
                </p:oleObj>
              </mc:Choice>
              <mc:Fallback>
                <p:oleObj name="Photo Editor Photo" r:id="rId4" imgW="2790476" imgH="2781688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1330325"/>
                        <a:ext cx="3222625" cy="32099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1044" name="Picture 4" descr="chip imag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375" y="3314700"/>
            <a:ext cx="2790825" cy="28003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880100" y="1230313"/>
            <a:ext cx="2730500" cy="3109912"/>
            <a:chOff x="3710" y="685"/>
            <a:chExt cx="1720" cy="1959"/>
          </a:xfrm>
        </p:grpSpPr>
        <p:graphicFrame>
          <p:nvGraphicFramePr>
            <p:cNvPr id="10243" name="Object 6"/>
            <p:cNvGraphicFramePr>
              <a:graphicFrameLocks noChangeAspect="1"/>
            </p:cNvGraphicFramePr>
            <p:nvPr/>
          </p:nvGraphicFramePr>
          <p:xfrm>
            <a:off x="3738" y="685"/>
            <a:ext cx="1692" cy="175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1838" name="Photo Editor Photo" r:id="rId7" imgW="3809524" imgH="3952381" progId="MSPhotoEd.3">
                    <p:embed/>
                  </p:oleObj>
                </mc:Choice>
                <mc:Fallback>
                  <p:oleObj name="Photo Editor Photo" r:id="rId7" imgW="3809524" imgH="3952381" progId="MSPhotoEd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38" y="685"/>
                          <a:ext cx="1692" cy="175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 algn="ctr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251" name="Text Box 7"/>
            <p:cNvSpPr txBox="1">
              <a:spLocks noChangeArrowheads="1"/>
            </p:cNvSpPr>
            <p:nvPr/>
          </p:nvSpPr>
          <p:spPr bwMode="auto">
            <a:xfrm>
              <a:off x="3710" y="2472"/>
              <a:ext cx="1228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hu-HU" altLang="en-US" sz="1400">
                  <a:solidFill>
                    <a:schemeClr val="bg2"/>
                  </a:solidFill>
                </a:rPr>
                <a:t>Bondoló automata</a:t>
              </a:r>
              <a:endParaRPr lang="en-US" altLang="en-US" sz="1400">
                <a:solidFill>
                  <a:schemeClr val="bg2"/>
                </a:solidFill>
              </a:endParaRPr>
            </a:p>
          </p:txBody>
        </p:sp>
      </p:grpSp>
      <p:sp>
        <p:nvSpPr>
          <p:cNvPr id="471048" name="Text Box 8"/>
          <p:cNvSpPr txBox="1">
            <a:spLocks noChangeArrowheads="1"/>
          </p:cNvSpPr>
          <p:nvPr/>
        </p:nvSpPr>
        <p:spPr bwMode="auto">
          <a:xfrm>
            <a:off x="5029200" y="4525149"/>
            <a:ext cx="4114800" cy="2185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hu-HU" altLang="en-US" b="1" dirty="0">
                <a:solidFill>
                  <a:srgbClr val="D5262B"/>
                </a:solidFill>
              </a:rPr>
              <a:t>Kihívások: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hu-HU" altLang="en-US" dirty="0">
                <a:solidFill>
                  <a:schemeClr val="accent2"/>
                </a:solidFill>
              </a:rPr>
              <a:t>nagyszámú kivezetés szám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hu-HU" altLang="en-US" dirty="0">
                <a:solidFill>
                  <a:schemeClr val="accent2"/>
                </a:solidFill>
              </a:rPr>
              <a:t>egyre finomabb osztásköz/</a:t>
            </a:r>
            <a:r>
              <a:rPr lang="hu-HU" altLang="en-US" dirty="0" err="1">
                <a:solidFill>
                  <a:schemeClr val="accent2"/>
                </a:solidFill>
              </a:rPr>
              <a:t>pitch</a:t>
            </a:r>
            <a:endParaRPr lang="hu-HU" altLang="en-US" dirty="0">
              <a:solidFill>
                <a:schemeClr val="accent2"/>
              </a:solidFill>
            </a:endParaRP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hu-HU" altLang="en-US" dirty="0">
                <a:solidFill>
                  <a:schemeClr val="accent2"/>
                </a:solidFill>
              </a:rPr>
              <a:t>nagyfrekvenciás tulajdonságok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hu-HU" altLang="en-US" dirty="0">
                <a:solidFill>
                  <a:schemeClr val="accent2"/>
                </a:solidFill>
              </a:rPr>
              <a:t>hőelvezetés a környezet felé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hu-HU" altLang="en-US">
                <a:solidFill>
                  <a:schemeClr val="accent2"/>
                </a:solidFill>
              </a:rPr>
              <a:t>rendszerintegráció</a:t>
            </a:r>
            <a:endParaRPr lang="hu-HU" altLang="en-US" dirty="0">
              <a:solidFill>
                <a:schemeClr val="accent2"/>
              </a:solidFill>
            </a:endParaRPr>
          </a:p>
          <a:p>
            <a:pPr>
              <a:lnSpc>
                <a:spcPct val="80000"/>
              </a:lnSpc>
              <a:spcBef>
                <a:spcPct val="20000"/>
              </a:spcBef>
            </a:pPr>
            <a:endParaRPr lang="en-US" altLang="en-US" i="1" dirty="0"/>
          </a:p>
        </p:txBody>
      </p:sp>
      <p:sp>
        <p:nvSpPr>
          <p:cNvPr id="10250" name="Slide Number Placeholder 11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9B86CDD-9FFD-42C1-9054-80CB301CCEC3}" type="slidenum">
              <a:rPr lang="en-US" altLang="en-US" sz="1000">
                <a:solidFill>
                  <a:srgbClr val="8C2532"/>
                </a:solidFill>
              </a:rPr>
              <a:pPr/>
              <a:t>45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Modern tokozás – 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46</a:t>
            </a:fld>
            <a:endParaRPr lang="en-US" altLang="en-US"/>
          </a:p>
        </p:txBody>
      </p:sp>
      <p:pic>
        <p:nvPicPr>
          <p:cNvPr id="10" name="Kép 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336" r="41967"/>
          <a:stretch/>
        </p:blipFill>
        <p:spPr>
          <a:xfrm>
            <a:off x="94730" y="1214348"/>
            <a:ext cx="6771363" cy="324363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1" name="Kép 1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64" t="19249" b="-1"/>
          <a:stretch/>
        </p:blipFill>
        <p:spPr>
          <a:xfrm>
            <a:off x="4242088" y="2818151"/>
            <a:ext cx="4788132" cy="32074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" name="Téglalap 11"/>
          <p:cNvSpPr/>
          <p:nvPr/>
        </p:nvSpPr>
        <p:spPr>
          <a:xfrm>
            <a:off x="922338" y="6174728"/>
            <a:ext cx="8221662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1400" i="1" dirty="0">
                <a:solidFill>
                  <a:schemeClr val="bg1">
                    <a:lumMod val="50000"/>
                  </a:schemeClr>
                </a:solidFill>
              </a:rPr>
              <a:t>http://anysilicon.com/wp-content/uploads/2016/02/Semicondcutor-packaging-history.jpg</a:t>
            </a:r>
          </a:p>
        </p:txBody>
      </p:sp>
    </p:spTree>
    <p:extLst>
      <p:ext uri="{BB962C8B-B14F-4D97-AF65-F5344CB8AC3E}">
        <p14:creationId xmlns:p14="http://schemas.microsoft.com/office/powerpoint/2010/main" val="2534210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Modern tokozás – 3D integráció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47</a:t>
            </a:fld>
            <a:endParaRPr lang="en-US" altLang="en-US"/>
          </a:p>
        </p:txBody>
      </p:sp>
      <p:pic>
        <p:nvPicPr>
          <p:cNvPr id="7" name="Picture 2" descr="http://www.chipscalereview.com/issues/0104/images/f8_01.jpg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835" y="1692255"/>
            <a:ext cx="4141606" cy="4342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Kép 7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158192" y="1546878"/>
            <a:ext cx="4827058" cy="1676813"/>
          </a:xfrm>
          <a:prstGeom prst="rect">
            <a:avLst/>
          </a:prstGeom>
        </p:spPr>
      </p:pic>
      <p:pic>
        <p:nvPicPr>
          <p:cNvPr id="9" name="Kép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61442" y="3397414"/>
            <a:ext cx="3620558" cy="2872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389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325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3252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2005013"/>
            <a:ext cx="8845550" cy="881062"/>
          </a:xfrm>
        </p:spPr>
        <p:txBody>
          <a:bodyPr/>
          <a:lstStyle/>
          <a:p>
            <a:pPr eaLnBrk="1" hangingPunct="1"/>
            <a:r>
              <a:rPr lang="hu-HU" altLang="en-US" sz="6000" smtClean="0"/>
              <a:t>Egy IC gyár (silicon foundry vagy fab) </a:t>
            </a:r>
            <a:endParaRPr lang="en-US" altLang="en-US" sz="6000" smtClean="0"/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92238" y="3870325"/>
            <a:ext cx="7581900" cy="2122488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Tiszta </a:t>
            </a:r>
            <a:r>
              <a:rPr lang="hu-HU" altLang="en-US" dirty="0" smtClean="0"/>
              <a:t>tér / tiszta szoba </a:t>
            </a:r>
            <a:r>
              <a:rPr lang="hu-HU" altLang="en-US" dirty="0" smtClean="0"/>
              <a:t>(cleanroom)</a:t>
            </a:r>
            <a:endParaRPr lang="en-US" altLang="en-US" dirty="0" smtClean="0"/>
          </a:p>
          <a:p>
            <a:pPr eaLnBrk="1" hangingPunct="1">
              <a:buFont typeface="Arial" panose="020B0604020202020204" pitchFamily="34" charset="0"/>
              <a:buNone/>
            </a:pPr>
            <a:endParaRPr lang="en-US" altLang="en-US" dirty="0" smtClean="0"/>
          </a:p>
          <a:p>
            <a:pPr eaLnBrk="1" hangingPunct="1"/>
            <a:endParaRPr lang="en-US" altLang="en-US" dirty="0" smtClean="0"/>
          </a:p>
        </p:txBody>
      </p:sp>
      <p:sp>
        <p:nvSpPr>
          <p:cNvPr id="5325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86C3598-4753-4EF7-9DC6-183ACDFEEF3A}" type="slidenum">
              <a:rPr lang="en-US" altLang="en-US" sz="1000">
                <a:solidFill>
                  <a:srgbClr val="8C2532"/>
                </a:solidFill>
              </a:rPr>
              <a:pPr/>
              <a:t>48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427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Tiszta </a:t>
            </a:r>
            <a:r>
              <a:rPr lang="hu-HU" altLang="en-US" dirty="0" smtClean="0"/>
              <a:t>tér </a:t>
            </a:r>
            <a:r>
              <a:rPr lang="hu-HU" altLang="en-US" sz="3600" dirty="0" smtClean="0">
                <a:solidFill>
                  <a:srgbClr val="4D2885"/>
                </a:solidFill>
              </a:rPr>
              <a:t>(cleanroom)</a:t>
            </a:r>
            <a:endParaRPr lang="en-US" altLang="en-US" sz="3600" dirty="0" smtClean="0">
              <a:solidFill>
                <a:srgbClr val="4D2885"/>
              </a:solidFill>
            </a:endParaRPr>
          </a:p>
        </p:txBody>
      </p:sp>
      <p:pic>
        <p:nvPicPr>
          <p:cNvPr id="54277" name="Picture 9" descr="XBEOLT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00163"/>
            <a:ext cx="6353175" cy="455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Text Box 8"/>
          <p:cNvSpPr txBox="1">
            <a:spLocks noChangeArrowheads="1"/>
          </p:cNvSpPr>
          <p:nvPr/>
        </p:nvSpPr>
        <p:spPr bwMode="auto">
          <a:xfrm>
            <a:off x="2505075" y="4933950"/>
            <a:ext cx="2790825" cy="1143000"/>
          </a:xfrm>
          <a:prstGeom prst="rect">
            <a:avLst/>
          </a:prstGeom>
          <a:solidFill>
            <a:srgbClr val="FFFF99"/>
          </a:solidFill>
          <a:ln w="15875" algn="ctr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b="1"/>
              <a:t>A műveletek maximális tisztaságot igényelnek</a:t>
            </a:r>
            <a:endParaRPr lang="en-US" altLang="en-US" b="1"/>
          </a:p>
        </p:txBody>
      </p:sp>
      <p:sp>
        <p:nvSpPr>
          <p:cNvPr id="54279" name="Text Box 10"/>
          <p:cNvSpPr txBox="1">
            <a:spLocks noChangeArrowheads="1"/>
          </p:cNvSpPr>
          <p:nvPr/>
        </p:nvSpPr>
        <p:spPr bwMode="auto">
          <a:xfrm>
            <a:off x="5438775" y="4686300"/>
            <a:ext cx="3390900" cy="1554163"/>
          </a:xfrm>
          <a:prstGeom prst="rect">
            <a:avLst/>
          </a:prstGeom>
          <a:solidFill>
            <a:srgbClr val="FFFF99"/>
          </a:solidFill>
          <a:ln w="15875" algn="ctr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/>
              <a:t>Speciális ruha – mint az </a:t>
            </a:r>
            <a:r>
              <a:rPr lang="hu-HU" altLang="en-US" dirty="0" smtClean="0"/>
              <a:t>űrruha: </a:t>
            </a:r>
            <a:r>
              <a:rPr lang="hu-HU" altLang="en-US" i="1" dirty="0" smtClean="0"/>
              <a:t>nem az embert védi</a:t>
            </a:r>
            <a:endParaRPr lang="en-US" altLang="en-US" i="1" dirty="0"/>
          </a:p>
          <a:p>
            <a:r>
              <a:rPr lang="hu-HU" altLang="en-US" dirty="0"/>
              <a:t>Speciális szoba</a:t>
            </a:r>
            <a:r>
              <a:rPr lang="en-US" altLang="en-US" dirty="0"/>
              <a:t>: </a:t>
            </a:r>
            <a:r>
              <a:rPr lang="hu-HU" altLang="en-US" b="1" dirty="0">
                <a:solidFill>
                  <a:srgbClr val="D5262B"/>
                </a:solidFill>
              </a:rPr>
              <a:t>tiszta szoba</a:t>
            </a:r>
            <a:r>
              <a:rPr lang="en-US" altLang="en-US" dirty="0"/>
              <a:t>; </a:t>
            </a:r>
            <a:r>
              <a:rPr lang="hu-HU" altLang="en-US" dirty="0"/>
              <a:t>sokkal tisztább, mint egy steril műtő</a:t>
            </a:r>
            <a:endParaRPr lang="en-US" altLang="en-US" dirty="0"/>
          </a:p>
        </p:txBody>
      </p:sp>
      <p:sp>
        <p:nvSpPr>
          <p:cNvPr id="54280" name="Slide Number Placeholder 8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AD93BE9-02D8-4EE0-8A70-5E41C6F2C36C}" type="slidenum">
              <a:rPr lang="en-US" altLang="en-US" sz="1000">
                <a:solidFill>
                  <a:srgbClr val="8C2532"/>
                </a:solidFill>
              </a:rPr>
              <a:pPr/>
              <a:t>49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Laborgyakorlatok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A laboratóriumi foglalkozásokon elhangzó ismeretek, valamint a felkészülést segítő anyagok mind-mind </a:t>
            </a:r>
            <a:r>
              <a:rPr lang="hu-HU" b="1" dirty="0" smtClean="0">
                <a:solidFill>
                  <a:srgbClr val="C00000"/>
                </a:solidFill>
              </a:rPr>
              <a:t>a tárgy szerves részét </a:t>
            </a:r>
            <a:r>
              <a:rPr lang="hu-HU" dirty="0" smtClean="0"/>
              <a:t>képezik</a:t>
            </a:r>
            <a:endParaRPr lang="hu-HU" dirty="0" smtClean="0"/>
          </a:p>
          <a:p>
            <a:pPr lvl="1"/>
            <a:r>
              <a:rPr lang="hu-HU" dirty="0" smtClean="0"/>
              <a:t>Az előadásokon elhangzott ismereteket kiegészítik, </a:t>
            </a:r>
            <a:r>
              <a:rPr lang="hu-HU" dirty="0" smtClean="0"/>
              <a:t>megalapozzák</a:t>
            </a:r>
            <a:endParaRPr lang="hu-HU" dirty="0" smtClean="0"/>
          </a:p>
          <a:p>
            <a:r>
              <a:rPr lang="hu-HU" b="1" dirty="0" smtClean="0">
                <a:solidFill>
                  <a:srgbClr val="C00000"/>
                </a:solidFill>
              </a:rPr>
              <a:t>Az előadáson elhangzó tananyagokkal együtt szerves egészet alkotva képezik a számonkérés </a:t>
            </a:r>
            <a:r>
              <a:rPr lang="hu-HU" b="1" dirty="0" smtClean="0">
                <a:solidFill>
                  <a:srgbClr val="C00000"/>
                </a:solidFill>
              </a:rPr>
              <a:t>alapját</a:t>
            </a:r>
            <a:endParaRPr lang="en-US" b="1" dirty="0">
              <a:solidFill>
                <a:srgbClr val="C00000"/>
              </a:solidFill>
            </a:endParaRPr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2658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1268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12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Tiszta </a:t>
            </a:r>
            <a:r>
              <a:rPr lang="hu-HU" altLang="en-US" dirty="0" smtClean="0"/>
              <a:t>tér </a:t>
            </a:r>
            <a:r>
              <a:rPr lang="hu-HU" altLang="en-US" sz="3600" dirty="0" smtClean="0">
                <a:solidFill>
                  <a:srgbClr val="4D2885"/>
                </a:solidFill>
              </a:rPr>
              <a:t>(cleanroom)</a:t>
            </a:r>
            <a:endParaRPr lang="en-US" altLang="en-US" sz="3600" dirty="0" smtClean="0">
              <a:solidFill>
                <a:srgbClr val="4D2885"/>
              </a:solidFill>
            </a:endParaRPr>
          </a:p>
        </p:txBody>
      </p:sp>
      <p:pic>
        <p:nvPicPr>
          <p:cNvPr id="11270" name="Picture 4" descr="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0" y="3895725"/>
            <a:ext cx="2857500" cy="256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1" name="Picture 5" descr="clean room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050" y="723900"/>
            <a:ext cx="2857500" cy="283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72" name="Text Box 6"/>
          <p:cNvSpPr txBox="1">
            <a:spLocks noChangeArrowheads="1"/>
          </p:cNvSpPr>
          <p:nvPr/>
        </p:nvSpPr>
        <p:spPr bwMode="auto">
          <a:xfrm>
            <a:off x="657478" y="6134657"/>
            <a:ext cx="19494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r"/>
            <a:r>
              <a:rPr lang="hu-HU" altLang="en-US" sz="1400" dirty="0">
                <a:solidFill>
                  <a:schemeClr val="bg2"/>
                </a:solidFill>
              </a:rPr>
              <a:t>Intel Múzeum</a:t>
            </a:r>
            <a:endParaRPr lang="en-US" altLang="en-US" sz="1400" dirty="0">
              <a:solidFill>
                <a:schemeClr val="bg2"/>
              </a:solidFill>
            </a:endParaRPr>
          </a:p>
        </p:txBody>
      </p:sp>
      <p:sp>
        <p:nvSpPr>
          <p:cNvPr id="11273" name="Text Box 7"/>
          <p:cNvSpPr txBox="1">
            <a:spLocks noChangeArrowheads="1"/>
          </p:cNvSpPr>
          <p:nvPr/>
        </p:nvSpPr>
        <p:spPr bwMode="auto">
          <a:xfrm>
            <a:off x="8128000" y="3581400"/>
            <a:ext cx="77787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r"/>
            <a:r>
              <a:rPr lang="hu-HU" altLang="en-US" sz="1400">
                <a:solidFill>
                  <a:schemeClr val="bg2"/>
                </a:solidFill>
              </a:rPr>
              <a:t>IBM</a:t>
            </a:r>
            <a:endParaRPr lang="en-US" altLang="en-US" sz="1400">
              <a:solidFill>
                <a:schemeClr val="bg2"/>
              </a:solidFill>
            </a:endParaRPr>
          </a:p>
        </p:txBody>
      </p:sp>
      <p:sp>
        <p:nvSpPr>
          <p:cNvPr id="11274" name="Slide Number Placeholder 1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E630FC0-C788-458E-B935-FCB3618B54A8}" type="slidenum">
              <a:rPr lang="en-US" altLang="en-US" sz="1000">
                <a:solidFill>
                  <a:srgbClr val="8C2532"/>
                </a:solidFill>
              </a:rPr>
              <a:pPr/>
              <a:t>50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2750" y="1343025"/>
            <a:ext cx="3245665" cy="2436337"/>
          </a:xfrm>
          <a:prstGeom prst="rect">
            <a:avLst/>
          </a:prstGeom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Kép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21419" y="3895725"/>
            <a:ext cx="3291840" cy="2468880"/>
          </a:xfrm>
          <a:prstGeom prst="rect">
            <a:avLst/>
          </a:prstGeom>
          <a:effectLst>
            <a:outerShdw blurRad="76200" dist="635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Text Box 6"/>
          <p:cNvSpPr txBox="1">
            <a:spLocks noChangeArrowheads="1"/>
          </p:cNvSpPr>
          <p:nvPr/>
        </p:nvSpPr>
        <p:spPr bwMode="auto">
          <a:xfrm>
            <a:off x="3737717" y="3521392"/>
            <a:ext cx="19494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dirty="0" smtClean="0">
                <a:solidFill>
                  <a:schemeClr val="bg2"/>
                </a:solidFill>
              </a:rPr>
              <a:t>EET új tiszta tér (Q)</a:t>
            </a:r>
            <a:endParaRPr lang="en-US" altLang="en-US" sz="1400" dirty="0">
              <a:solidFill>
                <a:schemeClr val="bg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2292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22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Tiszta </a:t>
            </a:r>
            <a:r>
              <a:rPr lang="hu-HU" altLang="en-US" dirty="0" smtClean="0"/>
              <a:t>tér </a:t>
            </a:r>
            <a:r>
              <a:rPr lang="hu-HU" altLang="en-US" sz="3600" dirty="0" smtClean="0">
                <a:solidFill>
                  <a:srgbClr val="4D2885"/>
                </a:solidFill>
              </a:rPr>
              <a:t>(cleanroom)</a:t>
            </a:r>
            <a:endParaRPr lang="en-US" altLang="en-US" sz="3600" dirty="0" smtClean="0">
              <a:solidFill>
                <a:srgbClr val="4D2885"/>
              </a:solidFill>
            </a:endParaRPr>
          </a:p>
        </p:txBody>
      </p:sp>
      <p:graphicFrame>
        <p:nvGraphicFramePr>
          <p:cNvPr id="12290" name="Object 3"/>
          <p:cNvGraphicFramePr>
            <a:graphicFrameLocks noChangeAspect="1"/>
          </p:cNvGraphicFramePr>
          <p:nvPr/>
        </p:nvGraphicFramePr>
        <p:xfrm>
          <a:off x="241300" y="1389063"/>
          <a:ext cx="5018088" cy="3763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39" name="Photo Editor Photo" r:id="rId4" imgW="6095238" imgH="4571429" progId="MSPhotoEd.3">
                  <p:embed/>
                </p:oleObj>
              </mc:Choice>
              <mc:Fallback>
                <p:oleObj name="Photo Editor Photo" r:id="rId4" imgW="6095238" imgH="4571429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1389063"/>
                        <a:ext cx="5018088" cy="3763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4" name="Picture 4" descr="diagram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1163" y="2286000"/>
            <a:ext cx="3481387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5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43BF0E8-9EE9-4143-B27B-E159B0EBAB50}" type="slidenum">
              <a:rPr lang="en-US" altLang="en-US" sz="1000">
                <a:solidFill>
                  <a:srgbClr val="8C2532"/>
                </a:solidFill>
              </a:rPr>
              <a:pPr/>
              <a:t>51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331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33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Tiszta </a:t>
            </a:r>
            <a:r>
              <a:rPr lang="hu-HU" altLang="en-US" dirty="0" smtClean="0"/>
              <a:t>tér </a:t>
            </a:r>
            <a:r>
              <a:rPr lang="hu-HU" altLang="en-US" sz="3600" dirty="0" smtClean="0">
                <a:solidFill>
                  <a:srgbClr val="4D2885"/>
                </a:solidFill>
              </a:rPr>
              <a:t>(cleanroom)</a:t>
            </a:r>
            <a:endParaRPr lang="en-US" altLang="en-US" sz="3600" dirty="0" smtClean="0">
              <a:solidFill>
                <a:srgbClr val="4D2885"/>
              </a:solidFill>
            </a:endParaRPr>
          </a:p>
        </p:txBody>
      </p:sp>
      <p:graphicFrame>
        <p:nvGraphicFramePr>
          <p:cNvPr id="13314" name="Object 3"/>
          <p:cNvGraphicFramePr>
            <a:graphicFrameLocks noChangeAspect="1"/>
          </p:cNvGraphicFramePr>
          <p:nvPr/>
        </p:nvGraphicFramePr>
        <p:xfrm>
          <a:off x="241300" y="1219200"/>
          <a:ext cx="5000625" cy="3751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85" name="Photo Editor Photo" r:id="rId4" imgW="6095238" imgH="4571429" progId="MSPhotoEd.3">
                  <p:embed/>
                </p:oleObj>
              </mc:Choice>
              <mc:Fallback>
                <p:oleObj name="Photo Editor Photo" r:id="rId4" imgW="6095238" imgH="4571429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" y="1219200"/>
                        <a:ext cx="5000625" cy="3751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5" name="Object 4"/>
          <p:cNvGraphicFramePr>
            <a:graphicFrameLocks noChangeAspect="1"/>
          </p:cNvGraphicFramePr>
          <p:nvPr/>
        </p:nvGraphicFramePr>
        <p:xfrm>
          <a:off x="6332538" y="596900"/>
          <a:ext cx="1843087" cy="5846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86" name="Photo Editor Photo" r:id="rId6" imgW="2580952" imgH="8190476" progId="MSPhotoEd.3">
                  <p:embed/>
                </p:oleObj>
              </mc:Choice>
              <mc:Fallback>
                <p:oleObj name="Photo Editor Photo" r:id="rId6" imgW="2580952" imgH="8190476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32538" y="596900"/>
                        <a:ext cx="1843087" cy="5846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98A2443-C6C8-4538-9605-94084E9A28F0}" type="slidenum">
              <a:rPr lang="en-US" altLang="en-US" sz="1000">
                <a:solidFill>
                  <a:srgbClr val="8C2532"/>
                </a:solidFill>
              </a:rPr>
              <a:pPr/>
              <a:t>52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529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530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Tiszta tér </a:t>
            </a:r>
            <a:r>
              <a:rPr lang="hu-HU" altLang="en-US" dirty="0" smtClean="0"/>
              <a:t>az EET-n</a:t>
            </a:r>
            <a:endParaRPr lang="en-US" altLang="en-US" dirty="0" smtClean="0"/>
          </a:p>
        </p:txBody>
      </p:sp>
      <p:sp>
        <p:nvSpPr>
          <p:cNvPr id="553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63650"/>
            <a:ext cx="8834438" cy="485775"/>
          </a:xfrm>
        </p:spPr>
        <p:txBody>
          <a:bodyPr/>
          <a:lstStyle/>
          <a:p>
            <a:pPr eaLnBrk="1" hangingPunct="1"/>
            <a:r>
              <a:rPr lang="en-US" altLang="en-US" sz="2400" smtClean="0"/>
              <a:t>Az EET </a:t>
            </a:r>
            <a:r>
              <a:rPr lang="hu-HU" altLang="en-US" sz="2400" smtClean="0"/>
              <a:t>új félvezető laborjában, a Q épületben:</a:t>
            </a:r>
            <a:endParaRPr lang="en-US" altLang="en-US" sz="2400" smtClean="0"/>
          </a:p>
        </p:txBody>
      </p:sp>
      <p:sp>
        <p:nvSpPr>
          <p:cNvPr id="55302" name="Text Box 5"/>
          <p:cNvSpPr txBox="1">
            <a:spLocks noChangeArrowheads="1"/>
          </p:cNvSpPr>
          <p:nvPr/>
        </p:nvSpPr>
        <p:spPr bwMode="auto">
          <a:xfrm>
            <a:off x="2592388" y="2789238"/>
            <a:ext cx="2360612" cy="641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i="1" dirty="0"/>
              <a:t>Monolit IC </a:t>
            </a:r>
            <a:r>
              <a:rPr lang="hu-HU" altLang="en-US" sz="1400" i="1" dirty="0" smtClean="0"/>
              <a:t>Laboratórium</a:t>
            </a:r>
            <a:r>
              <a:rPr lang="hu-HU" altLang="en-US" sz="1400" dirty="0" smtClean="0"/>
              <a:t>, </a:t>
            </a:r>
            <a:r>
              <a:rPr lang="hu-HU" altLang="en-US" sz="1400" dirty="0">
                <a:solidFill>
                  <a:srgbClr val="D5262B"/>
                </a:solidFill>
              </a:rPr>
              <a:t>Mikroelektronika </a:t>
            </a:r>
            <a:r>
              <a:rPr lang="hu-HU" altLang="en-US" sz="1400" dirty="0" smtClean="0">
                <a:solidFill>
                  <a:srgbClr val="D5262B"/>
                </a:solidFill>
              </a:rPr>
              <a:t>specializáció </a:t>
            </a:r>
            <a:r>
              <a:rPr lang="hu-HU" altLang="en-US" sz="1400" dirty="0" smtClean="0"/>
              <a:t>az </a:t>
            </a:r>
            <a:r>
              <a:rPr lang="hu-HU" altLang="en-US" sz="1400" dirty="0"/>
              <a:t>EET-n</a:t>
            </a:r>
            <a:endParaRPr lang="en-US" altLang="en-US" sz="1400" dirty="0"/>
          </a:p>
        </p:txBody>
      </p:sp>
      <p:sp>
        <p:nvSpPr>
          <p:cNvPr id="55303" name="Slide Number Placeholder 1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35A4705B-C867-4FA9-B223-238C2AD14B96}" type="slidenum">
              <a:rPr lang="en-US" altLang="en-US" sz="1000">
                <a:solidFill>
                  <a:srgbClr val="8C2532"/>
                </a:solidFill>
              </a:rPr>
              <a:pPr/>
              <a:t>53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26981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8450" y="1720850"/>
            <a:ext cx="2119313" cy="2827338"/>
          </a:xfrm>
          <a:prstGeom prst="rect">
            <a:avLst/>
          </a:prstGeom>
          <a:noFill/>
          <a:ln w="3175" cap="flat" cmpd="sng" algn="ctr">
            <a:solidFill>
              <a:schemeClr val="bg2">
                <a:lumMod val="20000"/>
                <a:lumOff val="80000"/>
              </a:schemeClr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26982" name="Picture 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820863" y="3981450"/>
            <a:ext cx="2844800" cy="2133600"/>
          </a:xfrm>
          <a:prstGeom prst="rect">
            <a:avLst/>
          </a:prstGeom>
          <a:noFill/>
          <a:ln w="3175" cap="flat" cmpd="sng" algn="ctr">
            <a:solidFill>
              <a:schemeClr val="bg2">
                <a:lumMod val="20000"/>
                <a:lumOff val="80000"/>
              </a:schemeClr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26983" name="Picture 7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022850" y="1820863"/>
            <a:ext cx="2125663" cy="2835275"/>
          </a:xfrm>
          <a:prstGeom prst="rect">
            <a:avLst/>
          </a:prstGeom>
          <a:noFill/>
          <a:ln w="3175" cap="flat" cmpd="sng" algn="ctr">
            <a:solidFill>
              <a:schemeClr val="bg2">
                <a:lumMod val="20000"/>
                <a:lumOff val="80000"/>
              </a:schemeClr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26984" name="Picture 8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197600" y="3327400"/>
            <a:ext cx="2125663" cy="2835275"/>
          </a:xfrm>
          <a:prstGeom prst="rect">
            <a:avLst/>
          </a:prstGeom>
          <a:noFill/>
          <a:ln w="3175" cap="flat" cmpd="sng" algn="ctr">
            <a:solidFill>
              <a:schemeClr val="bg2">
                <a:lumMod val="20000"/>
                <a:lumOff val="80000"/>
              </a:schemeClr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536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53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Ionimplanter, diffúziós kályha</a:t>
            </a:r>
            <a:endParaRPr lang="en-US" altLang="en-US" smtClean="0"/>
          </a:p>
        </p:txBody>
      </p:sp>
      <p:pic>
        <p:nvPicPr>
          <p:cNvPr id="15367" name="Picture 3" descr="im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1304925"/>
            <a:ext cx="3333750" cy="268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8" name="Text Box 4"/>
          <p:cNvSpPr txBox="1">
            <a:spLocks noChangeArrowheads="1"/>
          </p:cNvSpPr>
          <p:nvPr/>
        </p:nvSpPr>
        <p:spPr bwMode="auto">
          <a:xfrm>
            <a:off x="146050" y="3990975"/>
            <a:ext cx="9207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>
                <a:solidFill>
                  <a:schemeClr val="bg2"/>
                </a:solidFill>
              </a:rPr>
              <a:t>IBM</a:t>
            </a:r>
            <a:endParaRPr lang="en-US" altLang="en-US" sz="1400">
              <a:solidFill>
                <a:schemeClr val="bg2"/>
              </a:solidFill>
            </a:endParaRPr>
          </a:p>
        </p:txBody>
      </p:sp>
      <p:pic>
        <p:nvPicPr>
          <p:cNvPr id="15369" name="Picture 5" descr="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5" y="4210050"/>
            <a:ext cx="1663700" cy="2257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0" name="Text Box 7"/>
          <p:cNvSpPr txBox="1">
            <a:spLocks noChangeArrowheads="1"/>
          </p:cNvSpPr>
          <p:nvPr/>
        </p:nvSpPr>
        <p:spPr bwMode="auto">
          <a:xfrm>
            <a:off x="3657992" y="3990975"/>
            <a:ext cx="226377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r"/>
            <a:r>
              <a:rPr lang="hu-HU" altLang="en-US" sz="1400" dirty="0">
                <a:solidFill>
                  <a:schemeClr val="bg2"/>
                </a:solidFill>
              </a:rPr>
              <a:t>EET, </a:t>
            </a:r>
            <a:r>
              <a:rPr lang="hu-HU" altLang="en-US" sz="1400" dirty="0" smtClean="0">
                <a:solidFill>
                  <a:schemeClr val="bg2"/>
                </a:solidFill>
              </a:rPr>
              <a:t>új </a:t>
            </a:r>
            <a:r>
              <a:rPr lang="hu-HU" altLang="en-US" sz="1400" dirty="0">
                <a:solidFill>
                  <a:schemeClr val="bg2"/>
                </a:solidFill>
              </a:rPr>
              <a:t>tisztatér </a:t>
            </a:r>
            <a:r>
              <a:rPr lang="hu-HU" altLang="en-US" sz="1400" dirty="0" smtClean="0">
                <a:solidFill>
                  <a:schemeClr val="bg2"/>
                </a:solidFill>
              </a:rPr>
              <a:t>(</a:t>
            </a:r>
            <a:r>
              <a:rPr lang="hu-HU" altLang="en-US" sz="1400" dirty="0">
                <a:solidFill>
                  <a:schemeClr val="bg2"/>
                </a:solidFill>
              </a:rPr>
              <a:t>Q</a:t>
            </a:r>
            <a:r>
              <a:rPr lang="hu-HU" altLang="en-US" sz="1400" dirty="0" smtClean="0">
                <a:solidFill>
                  <a:schemeClr val="bg2"/>
                </a:solidFill>
              </a:rPr>
              <a:t>)</a:t>
            </a:r>
            <a:endParaRPr lang="en-US" altLang="en-US" sz="1400" dirty="0">
              <a:solidFill>
                <a:schemeClr val="bg2"/>
              </a:solidFill>
            </a:endParaRPr>
          </a:p>
        </p:txBody>
      </p:sp>
      <p:sp>
        <p:nvSpPr>
          <p:cNvPr id="15371" name="Text Box 9"/>
          <p:cNvSpPr txBox="1">
            <a:spLocks noChangeArrowheads="1"/>
          </p:cNvSpPr>
          <p:nvPr/>
        </p:nvSpPr>
        <p:spPr bwMode="auto">
          <a:xfrm>
            <a:off x="5573486" y="6038850"/>
            <a:ext cx="3380014" cy="45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i="1" dirty="0"/>
              <a:t>Monolit IC </a:t>
            </a:r>
            <a:r>
              <a:rPr lang="hu-HU" altLang="en-US" sz="1400" i="1" dirty="0" smtClean="0"/>
              <a:t>Laboratórium</a:t>
            </a:r>
            <a:r>
              <a:rPr lang="hu-HU" altLang="en-US" sz="1400" dirty="0" smtClean="0"/>
              <a:t>, </a:t>
            </a:r>
            <a:r>
              <a:rPr lang="hu-HU" altLang="en-US" sz="1400" dirty="0">
                <a:solidFill>
                  <a:srgbClr val="D5262B"/>
                </a:solidFill>
              </a:rPr>
              <a:t>Mikroelektronika </a:t>
            </a:r>
            <a:r>
              <a:rPr lang="hu-HU" altLang="en-US" sz="1400" dirty="0" smtClean="0">
                <a:solidFill>
                  <a:srgbClr val="D5262B"/>
                </a:solidFill>
              </a:rPr>
              <a:t>specializáció </a:t>
            </a:r>
            <a:r>
              <a:rPr lang="hu-HU" altLang="en-US" sz="1400" dirty="0" smtClean="0"/>
              <a:t>az </a:t>
            </a:r>
            <a:r>
              <a:rPr lang="hu-HU" altLang="en-US" sz="1400" dirty="0"/>
              <a:t>EET-n</a:t>
            </a:r>
            <a:endParaRPr lang="en-US" altLang="en-US" sz="1400" dirty="0"/>
          </a:p>
        </p:txBody>
      </p:sp>
      <p:sp>
        <p:nvSpPr>
          <p:cNvPr id="15372" name="Slide Number Placeholder 1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1F7D40E-A5FF-4909-8802-10F43011C397}" type="slidenum">
              <a:rPr lang="en-US" altLang="en-US" sz="1000">
                <a:solidFill>
                  <a:srgbClr val="8C2532"/>
                </a:solidFill>
              </a:rPr>
              <a:pPr/>
              <a:t>54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37050" y="1211898"/>
            <a:ext cx="3565736" cy="2674302"/>
          </a:xfrm>
          <a:prstGeom prst="rect">
            <a:avLst/>
          </a:prstGeom>
          <a:effectLst>
            <a:outerShdw blurRad="63500" dist="63500" dir="2700000" algn="tl" rotWithShape="0">
              <a:prstClr val="black">
                <a:alpha val="55000"/>
              </a:prstClr>
            </a:outerShdw>
          </a:effectLst>
        </p:spPr>
      </p:pic>
      <p:pic>
        <p:nvPicPr>
          <p:cNvPr id="4" name="Kép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4710" y="3527425"/>
            <a:ext cx="2590476" cy="2472381"/>
          </a:xfrm>
          <a:prstGeom prst="rect">
            <a:avLst/>
          </a:prstGeom>
          <a:effectLst>
            <a:outerShdw blurRad="63500" dist="63500" dir="2700000" algn="tl" rotWithShape="0">
              <a:prstClr val="black">
                <a:alpha val="55000"/>
              </a:prst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632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63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Egy </a:t>
            </a:r>
            <a:r>
              <a:rPr lang="hu-HU" altLang="en-US" dirty="0" smtClean="0"/>
              <a:t>parti </a:t>
            </a:r>
            <a:r>
              <a:rPr lang="hu-HU" altLang="en-US" dirty="0" smtClean="0">
                <a:solidFill>
                  <a:srgbClr val="4D2885"/>
                </a:solidFill>
              </a:rPr>
              <a:t>(batch, mfg. lot)</a:t>
            </a:r>
            <a:endParaRPr lang="en-US" altLang="en-US" dirty="0" smtClean="0">
              <a:solidFill>
                <a:srgbClr val="4D2885"/>
              </a:solidFill>
            </a:endParaRPr>
          </a:p>
        </p:txBody>
      </p:sp>
      <p:sp>
        <p:nvSpPr>
          <p:cNvPr id="5632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A </a:t>
            </a:r>
            <a:r>
              <a:rPr lang="en-US" altLang="en-US" dirty="0" err="1" smtClean="0"/>
              <a:t>szeleteket</a:t>
            </a:r>
            <a:r>
              <a:rPr lang="en-US" altLang="en-US" dirty="0" smtClean="0"/>
              <a:t> </a:t>
            </a:r>
            <a:r>
              <a:rPr lang="en-US" altLang="en-US" dirty="0" err="1" smtClean="0"/>
              <a:t>csoportokban</a:t>
            </a:r>
            <a:r>
              <a:rPr lang="en-US" altLang="en-US" dirty="0" smtClean="0"/>
              <a:t> </a:t>
            </a:r>
            <a:r>
              <a:rPr lang="en-US" altLang="en-US" dirty="0" err="1" smtClean="0"/>
              <a:t>kezelik</a:t>
            </a:r>
            <a:r>
              <a:rPr lang="hu-HU" altLang="en-US" dirty="0" smtClean="0"/>
              <a:t> (parti vagy angolul </a:t>
            </a:r>
            <a:r>
              <a:rPr lang="hu-HU" altLang="en-US" i="1" dirty="0" smtClean="0"/>
              <a:t>batch</a:t>
            </a:r>
            <a:r>
              <a:rPr lang="hu-HU" altLang="en-US" dirty="0" smtClean="0"/>
              <a:t>)</a:t>
            </a:r>
            <a:endParaRPr lang="en-US" altLang="en-US" dirty="0" smtClean="0"/>
          </a:p>
          <a:p>
            <a:pPr eaLnBrk="1" hangingPunct="1"/>
            <a:r>
              <a:rPr lang="en-US" altLang="en-US" dirty="0" smtClean="0"/>
              <a:t>40..100 </a:t>
            </a:r>
            <a:r>
              <a:rPr lang="hu-HU" altLang="en-US" dirty="0" smtClean="0"/>
              <a:t>szelet</a:t>
            </a:r>
            <a:r>
              <a:rPr lang="en-US" altLang="en-US" dirty="0" smtClean="0"/>
              <a:t>/</a:t>
            </a:r>
            <a:r>
              <a:rPr lang="hu-HU" altLang="en-US" dirty="0" smtClean="0"/>
              <a:t>parti</a:t>
            </a:r>
            <a:r>
              <a:rPr lang="en-US" altLang="en-US" dirty="0" smtClean="0"/>
              <a:t>, 10 000 – 50 000 chip/</a:t>
            </a:r>
            <a:r>
              <a:rPr lang="hu-HU" altLang="en-US" dirty="0" smtClean="0"/>
              <a:t>parti</a:t>
            </a:r>
            <a:endParaRPr lang="en-US" altLang="en-US" dirty="0" smtClean="0"/>
          </a:p>
        </p:txBody>
      </p:sp>
      <p:pic>
        <p:nvPicPr>
          <p:cNvPr id="56326" name="Picture 4" descr="XPART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8575" y="2689225"/>
            <a:ext cx="4791075" cy="3065463"/>
          </a:xfrm>
          <a:prstGeom prst="rect">
            <a:avLst/>
          </a:prstGeom>
          <a:noFill/>
          <a:ln w="9525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327" name="Text Box 5"/>
          <p:cNvSpPr txBox="1">
            <a:spLocks noChangeArrowheads="1"/>
          </p:cNvSpPr>
          <p:nvPr/>
        </p:nvSpPr>
        <p:spPr bwMode="auto">
          <a:xfrm>
            <a:off x="603250" y="3505200"/>
            <a:ext cx="30829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/>
              <a:t>Egy parti </a:t>
            </a:r>
            <a:r>
              <a:rPr lang="hu-HU" altLang="en-US" dirty="0" smtClean="0"/>
              <a:t>behelyezése </a:t>
            </a:r>
            <a:r>
              <a:rPr lang="hu-HU" altLang="en-US" dirty="0"/>
              <a:t>a diffúziós kályhába</a:t>
            </a:r>
            <a:endParaRPr lang="en-US" altLang="en-US" dirty="0"/>
          </a:p>
        </p:txBody>
      </p:sp>
      <p:sp>
        <p:nvSpPr>
          <p:cNvPr id="56328" name="Slide Number Placeholder 8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CD9683F-B821-409C-B26A-02E0AA3B495A}" type="slidenum">
              <a:rPr lang="en-US" altLang="en-US" sz="1000">
                <a:solidFill>
                  <a:srgbClr val="8C2532"/>
                </a:solidFill>
              </a:rPr>
              <a:pPr/>
              <a:t>55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734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734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Szeletátmérők</a:t>
            </a:r>
            <a:endParaRPr lang="en-US" altLang="en-US" smtClean="0"/>
          </a:p>
        </p:txBody>
      </p:sp>
      <p:sp>
        <p:nvSpPr>
          <p:cNvPr id="5734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Ma kb.</a:t>
            </a:r>
            <a:r>
              <a:rPr lang="en-US" altLang="en-US" smtClean="0"/>
              <a:t> 30cm (8"), vagy ak</a:t>
            </a:r>
            <a:r>
              <a:rPr lang="hu-HU" altLang="en-US" smtClean="0"/>
              <a:t>ár 12</a:t>
            </a:r>
            <a:r>
              <a:rPr lang="en-US" altLang="en-US" smtClean="0"/>
              <a:t>"</a:t>
            </a:r>
          </a:p>
        </p:txBody>
      </p:sp>
      <p:pic>
        <p:nvPicPr>
          <p:cNvPr id="57350" name="Picture 4" descr="furnace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7125" y="1990725"/>
            <a:ext cx="4121150" cy="4448175"/>
          </a:xfrm>
          <a:prstGeom prst="rect">
            <a:avLst/>
          </a:prstGeom>
          <a:noFill/>
          <a:ln w="9525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35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8331829-5A91-493B-BFEB-45139A52A00F}" type="slidenum">
              <a:rPr lang="en-US" altLang="en-US" sz="1000">
                <a:solidFill>
                  <a:srgbClr val="8C2532"/>
                </a:solidFill>
              </a:rPr>
              <a:pPr/>
              <a:t>56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638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63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Egy Intel </a:t>
            </a:r>
            <a:r>
              <a:rPr lang="hu-HU" altLang="en-US" i="1" smtClean="0"/>
              <a:t>fab</a:t>
            </a:r>
            <a:endParaRPr lang="en-US" altLang="en-US" i="1" smtClean="0"/>
          </a:p>
        </p:txBody>
      </p:sp>
      <p:graphicFrame>
        <p:nvGraphicFramePr>
          <p:cNvPr id="16386" name="Object 3"/>
          <p:cNvGraphicFramePr>
            <a:graphicFrameLocks noChangeAspect="1"/>
          </p:cNvGraphicFramePr>
          <p:nvPr/>
        </p:nvGraphicFramePr>
        <p:xfrm>
          <a:off x="504825" y="2295525"/>
          <a:ext cx="5207000" cy="3905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09" name="Photo Editor Photo" r:id="rId4" imgW="6095238" imgH="4571429" progId="MSPhotoEd.3">
                  <p:embed/>
                </p:oleObj>
              </mc:Choice>
              <mc:Fallback>
                <p:oleObj name="Photo Editor Photo" r:id="rId4" imgW="6095238" imgH="4571429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4825" y="2295525"/>
                        <a:ext cx="5207000" cy="3905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7" name="Object 4"/>
          <p:cNvGraphicFramePr>
            <a:graphicFrameLocks noChangeAspect="1"/>
          </p:cNvGraphicFramePr>
          <p:nvPr/>
        </p:nvGraphicFramePr>
        <p:xfrm>
          <a:off x="4267200" y="639763"/>
          <a:ext cx="4706938" cy="293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0" name="Photo Editor Photo" r:id="rId6" imgW="5830114" imgH="3638095" progId="MSPhotoEd.3">
                  <p:embed/>
                </p:oleObj>
              </mc:Choice>
              <mc:Fallback>
                <p:oleObj name="Photo Editor Photo" r:id="rId6" imgW="5830114" imgH="3638095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67200" y="639763"/>
                        <a:ext cx="4706938" cy="293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CD62E53-E9B5-4193-9BAF-1CAC0B8DA490}" type="slidenum">
              <a:rPr lang="en-US" altLang="en-US" sz="1000">
                <a:solidFill>
                  <a:srgbClr val="8C2532"/>
                </a:solidFill>
              </a:rPr>
              <a:pPr/>
              <a:t>57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741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74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Intel fab</a:t>
            </a:r>
            <a:r>
              <a:rPr lang="hu-HU" altLang="en-US" dirty="0" smtClean="0"/>
              <a:t>-</a:t>
            </a:r>
            <a:r>
              <a:rPr lang="hu-HU" altLang="en-US" dirty="0" err="1" smtClean="0"/>
              <a:t>ek</a:t>
            </a:r>
            <a:r>
              <a:rPr lang="en-US" altLang="en-US" dirty="0" smtClean="0"/>
              <a:t> 2006-2008</a:t>
            </a:r>
            <a:endParaRPr lang="hu-HU" altLang="en-US" dirty="0" smtClean="0"/>
          </a:p>
        </p:txBody>
      </p:sp>
      <p:sp>
        <p:nvSpPr>
          <p:cNvPr id="1741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65nm fab</a:t>
            </a:r>
            <a:r>
              <a:rPr lang="hu-HU" altLang="en-US" smtClean="0"/>
              <a:t>-ek</a:t>
            </a:r>
            <a:r>
              <a:rPr lang="en-US" altLang="en-US" smtClean="0"/>
              <a:t>, ~2006                45nm: "Fab32", 2007-</a:t>
            </a:r>
            <a:endParaRPr lang="hu-HU" altLang="en-US" smtClean="0"/>
          </a:p>
        </p:txBody>
      </p:sp>
      <p:graphicFrame>
        <p:nvGraphicFramePr>
          <p:cNvPr id="17410" name="Object 4"/>
          <p:cNvGraphicFramePr>
            <a:graphicFrameLocks noChangeAspect="1"/>
          </p:cNvGraphicFramePr>
          <p:nvPr/>
        </p:nvGraphicFramePr>
        <p:xfrm>
          <a:off x="412750" y="1938338"/>
          <a:ext cx="3143250" cy="2344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003" name="Photo Editor Photo" r:id="rId4" imgW="4915586" imgH="3666667" progId="MSPhotoEd.3">
                  <p:embed/>
                </p:oleObj>
              </mc:Choice>
              <mc:Fallback>
                <p:oleObj name="Photo Editor Photo" r:id="rId4" imgW="4915586" imgH="3666667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750" y="1938338"/>
                        <a:ext cx="3143250" cy="2344737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1" name="Object 5"/>
          <p:cNvGraphicFramePr>
            <a:graphicFrameLocks noChangeAspect="1"/>
          </p:cNvGraphicFramePr>
          <p:nvPr/>
        </p:nvGraphicFramePr>
        <p:xfrm>
          <a:off x="2012950" y="4048125"/>
          <a:ext cx="3113088" cy="2333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004" name="Photo Editor Photo" r:id="rId6" imgW="4904762" imgH="3677163" progId="MSPhotoEd.3">
                  <p:embed/>
                </p:oleObj>
              </mc:Choice>
              <mc:Fallback>
                <p:oleObj name="Photo Editor Photo" r:id="rId6" imgW="4904762" imgH="3677163" progId="MSPhotoEd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12950" y="4048125"/>
                        <a:ext cx="3113088" cy="2333625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2" name="Object 6"/>
          <p:cNvGraphicFramePr>
            <a:graphicFrameLocks noChangeAspect="1"/>
          </p:cNvGraphicFramePr>
          <p:nvPr/>
        </p:nvGraphicFramePr>
        <p:xfrm>
          <a:off x="5391150" y="1924050"/>
          <a:ext cx="3286125" cy="2752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005" name="Photo Editor Photo" r:id="rId8" imgW="3285714" imgH="2752381" progId="MSPhotoEd.3">
                  <p:embed/>
                </p:oleObj>
              </mc:Choice>
              <mc:Fallback>
                <p:oleObj name="Photo Editor Photo" r:id="rId8" imgW="3285714" imgH="2752381" progId="MSPhotoEd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1150" y="1924050"/>
                        <a:ext cx="3286125" cy="2752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17" name="Slide Number Placeholder 9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61F1AB4-5F48-4FD1-A393-C8A2ED0A14F7}" type="slidenum">
              <a:rPr lang="en-US" altLang="en-US" sz="1000">
                <a:solidFill>
                  <a:srgbClr val="8C2532"/>
                </a:solidFill>
              </a:rPr>
              <a:pPr/>
              <a:t>58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Intel fab</a:t>
            </a:r>
            <a:r>
              <a:rPr lang="hu-HU" altLang="en-US" dirty="0"/>
              <a:t>-</a:t>
            </a:r>
            <a:r>
              <a:rPr lang="hu-HU" altLang="en-US" dirty="0" err="1"/>
              <a:t>ek</a:t>
            </a:r>
            <a:r>
              <a:rPr lang="en-US" altLang="en-US" dirty="0"/>
              <a:t> </a:t>
            </a:r>
            <a:r>
              <a:rPr lang="hu-HU" altLang="en-US" dirty="0" smtClean="0"/>
              <a:t>2010-</a:t>
            </a:r>
            <a:endParaRPr lang="hu-HU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2" y="1771527"/>
            <a:ext cx="8834438" cy="3596588"/>
          </a:xfrm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Mikroelektronia - Bevezetés © Dr. Bognár György, Dr. Poppe András,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59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6690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4339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4340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885B7B1D-C4F8-471F-970E-BB70DB9F0DA2}" type="slidenum">
              <a:rPr lang="en-US" altLang="en-US" sz="100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1434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Laborgyakorlatok</a:t>
            </a:r>
          </a:p>
        </p:txBody>
      </p:sp>
      <p:sp>
        <p:nvSpPr>
          <p:cNvPr id="1434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Alapinformációk és követelmények:</a:t>
            </a:r>
          </a:p>
          <a:p>
            <a:pPr lvl="1" eaLnBrk="1" hangingPunct="1"/>
            <a:r>
              <a:rPr lang="hu-HU" altLang="en-US" dirty="0" smtClean="0"/>
              <a:t>11 gyakorlat </a:t>
            </a:r>
            <a:r>
              <a:rPr lang="en-US" altLang="en-US" dirty="0" smtClean="0"/>
              <a:t>/ </a:t>
            </a:r>
            <a:r>
              <a:rPr lang="hu-HU" altLang="en-US" dirty="0" smtClean="0"/>
              <a:t>félév</a:t>
            </a:r>
            <a:r>
              <a:rPr lang="en-US" altLang="en-US" dirty="0" smtClean="0"/>
              <a:t>, </a:t>
            </a:r>
            <a:r>
              <a:rPr lang="hu-HU" altLang="en-US" dirty="0" smtClean="0"/>
              <a:t>90 perc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/>
              <a:t>Minden gyakorlat anyaga az EDU oldalon elérhető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>
                <a:solidFill>
                  <a:srgbClr val="C00000"/>
                </a:solidFill>
              </a:rPr>
              <a:t>A felkészülés ellenőrzése </a:t>
            </a:r>
            <a:r>
              <a:rPr lang="hu-HU" altLang="en-US" dirty="0" smtClean="0"/>
              <a:t>EDU-</a:t>
            </a:r>
            <a:r>
              <a:rPr lang="hu-HU" altLang="en-US" dirty="0" err="1" smtClean="0"/>
              <a:t>ban</a:t>
            </a:r>
            <a:r>
              <a:rPr lang="hu-HU" altLang="en-US" dirty="0" smtClean="0"/>
              <a:t>, egyszer kitölthető, véletlenszerű kérdéseket feltevő, időkorlátos </a:t>
            </a:r>
            <a:r>
              <a:rPr lang="hu-HU" altLang="en-US" dirty="0" smtClean="0">
                <a:solidFill>
                  <a:srgbClr val="C00000"/>
                </a:solidFill>
              </a:rPr>
              <a:t>on-line teszt kitöltésével</a:t>
            </a:r>
            <a:endParaRPr lang="en-US" altLang="en-US" dirty="0" smtClean="0">
              <a:solidFill>
                <a:srgbClr val="C00000"/>
              </a:solidFill>
            </a:endParaRPr>
          </a:p>
          <a:p>
            <a:pPr lvl="1" eaLnBrk="1" hangingPunct="1"/>
            <a:r>
              <a:rPr lang="hu-HU" altLang="en-US" dirty="0" smtClean="0"/>
              <a:t>akinek ez nem sikerül (min. 50%), nem kezdheti el a gyakorlatot</a:t>
            </a:r>
            <a:endParaRPr lang="en-US" altLang="en-US" dirty="0" smtClean="0"/>
          </a:p>
          <a:p>
            <a:pPr lvl="1" eaLnBrk="1" hangingPunct="1"/>
            <a:r>
              <a:rPr lang="hu-HU" altLang="en-US" dirty="0" smtClean="0"/>
              <a:t>a gyakorlaton végzett munkát a gyakorlat végén szóban is kell prezentálni!</a:t>
            </a:r>
          </a:p>
          <a:p>
            <a:pPr lvl="1" eaLnBrk="1" hangingPunct="1"/>
            <a:r>
              <a:rPr lang="hu-HU" altLang="en-US" dirty="0" smtClean="0"/>
              <a:t>Laborgyakorlatok eredményei ugyancsak az EDU oldalon jelennek meg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207919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Intel fab</a:t>
            </a:r>
            <a:r>
              <a:rPr lang="hu-HU" altLang="en-US" dirty="0"/>
              <a:t>-</a:t>
            </a:r>
            <a:r>
              <a:rPr lang="hu-HU" altLang="en-US" dirty="0" err="1"/>
              <a:t>ek</a:t>
            </a:r>
            <a:r>
              <a:rPr lang="en-US" altLang="en-US" dirty="0"/>
              <a:t> </a:t>
            </a:r>
            <a:r>
              <a:rPr lang="hu-HU" altLang="en-US" dirty="0" smtClean="0"/>
              <a:t>2010-</a:t>
            </a: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Mikroelektronia - Bevezetés © Dr. Bognár György, Dr. Poppe András,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60</a:t>
            </a:fld>
            <a:endParaRPr lang="en-US" altLang="en-US"/>
          </a:p>
        </p:txBody>
      </p:sp>
      <p:pic>
        <p:nvPicPr>
          <p:cNvPr id="8" name="Kép 7"/>
          <p:cNvPicPr>
            <a:picLocks noChangeAspect="1"/>
          </p:cNvPicPr>
          <p:nvPr/>
        </p:nvPicPr>
        <p:blipFill rotWithShape="1">
          <a:blip r:embed="rId2"/>
          <a:srcRect l="31500" t="18200" r="4732" b="12131"/>
          <a:stretch/>
        </p:blipFill>
        <p:spPr>
          <a:xfrm>
            <a:off x="817468" y="1430338"/>
            <a:ext cx="7490013" cy="4600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1787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Félvezetőgyárak szerte a világon</a:t>
            </a:r>
            <a:endParaRPr lang="hu-HU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25" y="1734660"/>
            <a:ext cx="8834438" cy="4315780"/>
          </a:xfrm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Mikroelektronia - Bevezetés © Dr. Bognár György, Dr. Poppe András,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61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062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8371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206375" y="1125538"/>
            <a:ext cx="8547100" cy="1254125"/>
          </a:xfrm>
        </p:spPr>
        <p:txBody>
          <a:bodyPr/>
          <a:lstStyle/>
          <a:p>
            <a:pPr eaLnBrk="1" hangingPunct="1"/>
            <a:r>
              <a:rPr lang="hu-HU" altLang="en-US" sz="6000" smtClean="0"/>
              <a:t>Fejlődési trendek</a:t>
            </a:r>
            <a:endParaRPr lang="en-US" altLang="en-US" sz="6000" smtClean="0"/>
          </a:p>
        </p:txBody>
      </p:sp>
      <p:sp>
        <p:nvSpPr>
          <p:cNvPr id="58373" name="Rectangle 3"/>
          <p:cNvSpPr>
            <a:spLocks noChangeArrowheads="1"/>
          </p:cNvSpPr>
          <p:nvPr/>
        </p:nvSpPr>
        <p:spPr bwMode="auto">
          <a:xfrm>
            <a:off x="1300163" y="2830513"/>
            <a:ext cx="7024687" cy="220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400" b="1"/>
              <a:t>A Moore törvény és annak megnyilvánulásai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</a:pPr>
            <a:r>
              <a:rPr lang="hu-HU" altLang="en-US" sz="2400" b="1"/>
              <a:t>Friss roadmap adatok</a:t>
            </a:r>
            <a:endParaRPr lang="en-US" altLang="en-US" sz="2800"/>
          </a:p>
        </p:txBody>
      </p:sp>
      <p:sp>
        <p:nvSpPr>
          <p:cNvPr id="5837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C7F42CEC-5788-486F-B524-8C0677A9D73E}" type="slidenum">
              <a:rPr lang="en-US" altLang="en-US" sz="1000">
                <a:solidFill>
                  <a:srgbClr val="8C2532"/>
                </a:solidFill>
              </a:rPr>
              <a:pPr/>
              <a:t>62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843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84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Gyökerek</a:t>
            </a:r>
          </a:p>
        </p:txBody>
      </p:sp>
      <p:pic>
        <p:nvPicPr>
          <p:cNvPr id="18439" name="Picture 3" descr="RELEWHI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1571625"/>
            <a:ext cx="3000375" cy="194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869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75" y="990600"/>
            <a:ext cx="862013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</p:pic>
      <p:pic>
        <p:nvPicPr>
          <p:cNvPr id="498693" name="Picture 5" descr="CSOVEK"/>
          <p:cNvPicPr>
            <a:picLocks noChangeAspect="1" noChangeArrowheads="1"/>
          </p:cNvPicPr>
          <p:nvPr/>
        </p:nvPicPr>
        <p:blipFill>
          <a:blip r:embed="rId6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3763" y="714375"/>
            <a:ext cx="2493962" cy="18669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442" name="Rectangle 6"/>
          <p:cNvSpPr>
            <a:spLocks noChangeArrowheads="1"/>
          </p:cNvSpPr>
          <p:nvPr/>
        </p:nvSpPr>
        <p:spPr bwMode="auto">
          <a:xfrm>
            <a:off x="412750" y="1239838"/>
            <a:ext cx="2217738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600">
                <a:solidFill>
                  <a:schemeClr val="tx1"/>
                </a:solidFill>
              </a:rPr>
              <a:t>1837 Morse, </a:t>
            </a:r>
            <a:r>
              <a:rPr lang="en-US" altLang="en-US" sz="1600">
                <a:solidFill>
                  <a:schemeClr val="tx1"/>
                </a:solidFill>
              </a:rPr>
              <a:t>telegraph</a:t>
            </a:r>
            <a:endParaRPr lang="hu-HU" altLang="en-US" sz="1600">
              <a:solidFill>
                <a:schemeClr val="tx1"/>
              </a:solidFill>
            </a:endParaRP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5715000" y="3762375"/>
            <a:ext cx="2971800" cy="2644775"/>
            <a:chOff x="3600" y="2370"/>
            <a:chExt cx="1872" cy="1666"/>
          </a:xfrm>
        </p:grpSpPr>
        <p:pic>
          <p:nvPicPr>
            <p:cNvPr id="18446" name="Picture 8" descr="RADIO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0" y="2370"/>
              <a:ext cx="1872" cy="1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47" name="Rectangle 9"/>
            <p:cNvSpPr>
              <a:spLocks noChangeArrowheads="1"/>
            </p:cNvSpPr>
            <p:nvPr/>
          </p:nvSpPr>
          <p:spPr bwMode="auto">
            <a:xfrm>
              <a:off x="3644" y="3847"/>
              <a:ext cx="795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600">
                  <a:solidFill>
                    <a:schemeClr val="tx1"/>
                  </a:solidFill>
                </a:rPr>
                <a:t>~1920</a:t>
              </a:r>
              <a:r>
                <a:rPr lang="hu-HU" altLang="en-US" sz="1600">
                  <a:solidFill>
                    <a:schemeClr val="tx1"/>
                  </a:solidFill>
                </a:rPr>
                <a:t> </a:t>
              </a:r>
              <a:r>
                <a:rPr lang="en-US" altLang="en-US" sz="1600">
                  <a:solidFill>
                    <a:schemeClr val="tx1"/>
                  </a:solidFill>
                </a:rPr>
                <a:t>r</a:t>
              </a:r>
              <a:r>
                <a:rPr lang="hu-HU" altLang="en-US" sz="1600">
                  <a:solidFill>
                    <a:schemeClr val="tx1"/>
                  </a:solidFill>
                </a:rPr>
                <a:t>ádió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600075" y="2838450"/>
            <a:ext cx="7519988" cy="3630613"/>
            <a:chOff x="378" y="1812"/>
            <a:chExt cx="4737" cy="2287"/>
          </a:xfrm>
        </p:grpSpPr>
        <p:graphicFrame>
          <p:nvGraphicFramePr>
            <p:cNvPr id="18434" name="Object 11"/>
            <p:cNvGraphicFramePr>
              <a:graphicFrameLocks noChangeAspect="1"/>
            </p:cNvGraphicFramePr>
            <p:nvPr/>
          </p:nvGraphicFramePr>
          <p:xfrm>
            <a:off x="378" y="2333"/>
            <a:ext cx="2694" cy="176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029" name="Photo Editor Photo" r:id="rId8" imgW="7992591" imgH="5238095" progId="MSPhotoEd.3">
                    <p:embed/>
                  </p:oleObj>
                </mc:Choice>
                <mc:Fallback>
                  <p:oleObj name="Photo Editor Photo" r:id="rId8" imgW="7992591" imgH="5238095" progId="MSPhotoEd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" y="2333"/>
                          <a:ext cx="2694" cy="176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435" name="Object 12"/>
            <p:cNvGraphicFramePr>
              <a:graphicFrameLocks noChangeAspect="1"/>
            </p:cNvGraphicFramePr>
            <p:nvPr/>
          </p:nvGraphicFramePr>
          <p:xfrm>
            <a:off x="2904" y="1812"/>
            <a:ext cx="2211" cy="45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030" name="Photo Editor Photo" r:id="rId10" imgW="8392696" imgH="1724266" progId="MSPhotoEd.3">
                    <p:embed/>
                  </p:oleObj>
                </mc:Choice>
                <mc:Fallback>
                  <p:oleObj name="Photo Editor Photo" r:id="rId10" imgW="8392696" imgH="1724266" progId="MSPhotoEd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04" y="1812"/>
                          <a:ext cx="2211" cy="454"/>
                        </a:xfrm>
                        <a:prstGeom prst="rect">
                          <a:avLst/>
                        </a:prstGeom>
                        <a:noFill/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8445" name="Slide Number Placeholder 1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6BDA2A3-0B4E-4DBB-94B0-CA3D425A0945}" type="slidenum">
              <a:rPr lang="en-US" altLang="en-US" sz="1000">
                <a:solidFill>
                  <a:srgbClr val="8C2532"/>
                </a:solidFill>
              </a:rPr>
              <a:pPr/>
              <a:t>63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5939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59396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smtClean="0"/>
              <a:t>Mikroelektronika: az egyik leggyorsabban fejlődő iparág</a:t>
            </a:r>
            <a:endParaRPr lang="en-US" altLang="en-US" smtClean="0"/>
          </a:p>
        </p:txBody>
      </p:sp>
      <p:sp>
        <p:nvSpPr>
          <p:cNvPr id="593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825625"/>
            <a:ext cx="8834438" cy="4689475"/>
          </a:xfrm>
        </p:spPr>
        <p:txBody>
          <a:bodyPr/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hu-HU" altLang="en-US" b="1" dirty="0" smtClean="0">
                <a:solidFill>
                  <a:srgbClr val="D5262B"/>
                </a:solidFill>
              </a:rPr>
              <a:t>A tranzisztorok forradalma:</a:t>
            </a:r>
            <a:endParaRPr lang="hu-HU" altLang="en-US" sz="2000" b="1" dirty="0" smtClean="0">
              <a:solidFill>
                <a:srgbClr val="D5262B"/>
              </a:solidFill>
            </a:endParaRPr>
          </a:p>
          <a:p>
            <a:pPr eaLnBrk="1" hangingPunct="1"/>
            <a:r>
              <a:rPr lang="hu-HU" altLang="en-US" sz="2400" b="1" dirty="0" smtClean="0"/>
              <a:t>Germánium t</a:t>
            </a:r>
            <a:r>
              <a:rPr lang="en-US" altLang="en-US" sz="2400" b="1" dirty="0" smtClean="0"/>
              <a:t>ran</a:t>
            </a:r>
            <a:r>
              <a:rPr lang="hu-HU" altLang="en-US" sz="2400" b="1" dirty="0" smtClean="0"/>
              <a:t>z</a:t>
            </a:r>
            <a:r>
              <a:rPr lang="en-US" altLang="en-US" sz="2400" b="1" dirty="0" smtClean="0"/>
              <a:t>is</a:t>
            </a:r>
            <a:r>
              <a:rPr lang="hu-HU" altLang="en-US" sz="2400" b="1" dirty="0" smtClean="0"/>
              <a:t>z</a:t>
            </a:r>
            <a:r>
              <a:rPr lang="en-US" altLang="en-US" sz="2400" b="1" dirty="0" smtClean="0"/>
              <a:t>tor –</a:t>
            </a:r>
            <a:r>
              <a:rPr lang="hu-HU" altLang="en-US" sz="2400" b="1" dirty="0" smtClean="0"/>
              <a:t> </a:t>
            </a:r>
            <a:r>
              <a:rPr lang="en-US" altLang="en-US" sz="2400" b="1" dirty="0" smtClean="0"/>
              <a:t>Bardeen (Bell Labs)</a:t>
            </a:r>
            <a:r>
              <a:rPr lang="hu-HU" altLang="en-US" sz="2400" b="1" dirty="0" smtClean="0"/>
              <a:t>,</a:t>
            </a:r>
            <a:r>
              <a:rPr lang="en-US" altLang="en-US" sz="2400" b="1" dirty="0" smtClean="0"/>
              <a:t> 1947</a:t>
            </a:r>
          </a:p>
          <a:p>
            <a:pPr eaLnBrk="1" hangingPunct="1"/>
            <a:r>
              <a:rPr lang="en-US" altLang="en-US" sz="2400" dirty="0" err="1" smtClean="0"/>
              <a:t>Bipol</a:t>
            </a:r>
            <a:r>
              <a:rPr lang="hu-HU" altLang="en-US" sz="2400" dirty="0" smtClean="0"/>
              <a:t>á</a:t>
            </a:r>
            <a:r>
              <a:rPr lang="en-US" altLang="en-US" sz="2400" dirty="0" smtClean="0"/>
              <a:t>r</a:t>
            </a:r>
            <a:r>
              <a:rPr lang="hu-HU" altLang="en-US" sz="2400" dirty="0" smtClean="0"/>
              <a:t>is</a:t>
            </a:r>
            <a:r>
              <a:rPr lang="en-US" altLang="en-US" sz="2400" dirty="0" smtClean="0"/>
              <a:t> </a:t>
            </a:r>
            <a:r>
              <a:rPr lang="en-US" altLang="en-US" sz="2400" dirty="0" err="1" smtClean="0"/>
              <a:t>tran</a:t>
            </a:r>
            <a:r>
              <a:rPr lang="hu-HU" altLang="en-US" sz="2400" dirty="0" smtClean="0"/>
              <a:t>z</a:t>
            </a:r>
            <a:r>
              <a:rPr lang="en-US" altLang="en-US" sz="2400" dirty="0" smtClean="0"/>
              <a:t>is</a:t>
            </a:r>
            <a:r>
              <a:rPr lang="hu-HU" altLang="en-US" sz="2400" dirty="0" smtClean="0"/>
              <a:t>z</a:t>
            </a:r>
            <a:r>
              <a:rPr lang="en-US" altLang="en-US" sz="2400" dirty="0" smtClean="0"/>
              <a:t>tor – </a:t>
            </a:r>
            <a:r>
              <a:rPr lang="en-US" altLang="en-US" sz="2400" dirty="0" err="1" smtClean="0"/>
              <a:t>Schockley</a:t>
            </a:r>
            <a:r>
              <a:rPr lang="hu-HU" altLang="en-US" sz="2400" dirty="0" smtClean="0"/>
              <a:t>,</a:t>
            </a:r>
            <a:r>
              <a:rPr lang="en-US" altLang="en-US" sz="2400" dirty="0" smtClean="0"/>
              <a:t> 1949</a:t>
            </a:r>
          </a:p>
          <a:p>
            <a:pPr eaLnBrk="1" hangingPunct="1"/>
            <a:r>
              <a:rPr lang="hu-HU" altLang="en-US" sz="2400" dirty="0" smtClean="0"/>
              <a:t>Az első bipoláris logikai kapu</a:t>
            </a:r>
            <a:r>
              <a:rPr lang="en-US" altLang="en-US" sz="2400" dirty="0" smtClean="0"/>
              <a:t> – Harris</a:t>
            </a:r>
            <a:r>
              <a:rPr lang="hu-HU" altLang="en-US" sz="2400" dirty="0" smtClean="0"/>
              <a:t>,</a:t>
            </a:r>
            <a:r>
              <a:rPr lang="en-US" altLang="en-US" sz="2400" dirty="0" smtClean="0"/>
              <a:t> 1956</a:t>
            </a:r>
          </a:p>
          <a:p>
            <a:pPr eaLnBrk="1" hangingPunct="1"/>
            <a:r>
              <a:rPr lang="hu-HU" altLang="en-US" sz="2400" b="1" dirty="0" smtClean="0"/>
              <a:t>Az első</a:t>
            </a:r>
            <a:r>
              <a:rPr lang="en-US" altLang="en-US" sz="2400" b="1" dirty="0" smtClean="0"/>
              <a:t> </a:t>
            </a:r>
            <a:r>
              <a:rPr lang="en-US" altLang="en-US" sz="2400" b="1" dirty="0" err="1" smtClean="0"/>
              <a:t>monolit</a:t>
            </a:r>
            <a:r>
              <a:rPr lang="hu-HU" altLang="en-US" sz="2400" b="1" dirty="0" err="1" smtClean="0"/>
              <a:t>ikus</a:t>
            </a:r>
            <a:r>
              <a:rPr lang="en-US" altLang="en-US" sz="2400" b="1" dirty="0" smtClean="0"/>
              <a:t> IC – Jack </a:t>
            </a:r>
            <a:r>
              <a:rPr lang="en-US" altLang="en-US" sz="2400" b="1" dirty="0" err="1" smtClean="0"/>
              <a:t>Kilby</a:t>
            </a:r>
            <a:r>
              <a:rPr lang="hu-HU" altLang="en-US" sz="2400" b="1" dirty="0" smtClean="0"/>
              <a:t>,</a:t>
            </a:r>
            <a:r>
              <a:rPr lang="en-US" altLang="en-US" sz="2400" b="1" dirty="0" smtClean="0"/>
              <a:t> 1959</a:t>
            </a:r>
          </a:p>
          <a:p>
            <a:pPr eaLnBrk="1" hangingPunct="1"/>
            <a:r>
              <a:rPr lang="hu-HU" altLang="en-US" sz="2400" dirty="0" smtClean="0"/>
              <a:t>Az első kereskedelmi IC logikai kapukkal </a:t>
            </a:r>
            <a:r>
              <a:rPr lang="en-US" altLang="en-US" sz="2400" dirty="0" smtClean="0"/>
              <a:t>– Fairchild</a:t>
            </a:r>
            <a:r>
              <a:rPr lang="hu-HU" altLang="en-US" sz="2400" dirty="0" smtClean="0"/>
              <a:t>, </a:t>
            </a:r>
            <a:r>
              <a:rPr lang="en-US" altLang="en-US" sz="2400" dirty="0" smtClean="0"/>
              <a:t>1960</a:t>
            </a:r>
            <a:endParaRPr lang="hu-HU" altLang="en-US" sz="2400" dirty="0" smtClean="0"/>
          </a:p>
          <a:p>
            <a:pPr eaLnBrk="1" hangingPunct="1"/>
            <a:r>
              <a:rPr lang="hu-HU" altLang="en-US" sz="2400" b="1" dirty="0" smtClean="0"/>
              <a:t>Az első analóg integrált áramkör</a:t>
            </a:r>
            <a:r>
              <a:rPr lang="hu-HU" altLang="en-US" sz="2400" dirty="0" smtClean="0"/>
              <a:t/>
            </a:r>
            <a:br>
              <a:rPr lang="hu-HU" altLang="en-US" sz="2400" dirty="0" smtClean="0"/>
            </a:br>
            <a:r>
              <a:rPr lang="hu-HU" altLang="en-US" sz="2400" dirty="0" smtClean="0"/>
              <a:t>µA702 erősítő -  Fairchild1964</a:t>
            </a:r>
            <a:endParaRPr lang="en-US" altLang="en-US" sz="2400" dirty="0" smtClean="0"/>
          </a:p>
          <a:p>
            <a:pPr eaLnBrk="1" hangingPunct="1"/>
            <a:r>
              <a:rPr lang="en-US" altLang="en-US" sz="2400" dirty="0" smtClean="0"/>
              <a:t>TTL – 1962</a:t>
            </a:r>
            <a:r>
              <a:rPr lang="hu-HU" altLang="en-US" sz="2400" dirty="0" smtClean="0"/>
              <a:t>-</a:t>
            </a:r>
            <a:r>
              <a:rPr lang="hu-HU" altLang="en-US" sz="2400" dirty="0" err="1" smtClean="0"/>
              <a:t>től</a:t>
            </a:r>
            <a:r>
              <a:rPr lang="en-US" altLang="en-US" sz="2400" dirty="0" smtClean="0"/>
              <a:t> </a:t>
            </a:r>
            <a:r>
              <a:rPr lang="hu-HU" altLang="en-US" sz="2400" dirty="0" smtClean="0"/>
              <a:t>az</a:t>
            </a:r>
            <a:r>
              <a:rPr lang="en-US" altLang="en-US" sz="2400" dirty="0" smtClean="0"/>
              <a:t> 1990</a:t>
            </a:r>
            <a:r>
              <a:rPr lang="hu-HU" altLang="en-US" sz="2400" dirty="0" smtClean="0"/>
              <a:t>-es évekig</a:t>
            </a:r>
            <a:endParaRPr lang="en-US" altLang="en-US" sz="2400" dirty="0" smtClean="0"/>
          </a:p>
          <a:p>
            <a:pPr eaLnBrk="1" hangingPunct="1"/>
            <a:r>
              <a:rPr lang="en-US" altLang="en-US" sz="2400" dirty="0" smtClean="0"/>
              <a:t>ECL – 1974</a:t>
            </a:r>
            <a:r>
              <a:rPr lang="hu-HU" altLang="en-US" sz="2400" dirty="0" smtClean="0"/>
              <a:t>-</a:t>
            </a:r>
            <a:r>
              <a:rPr lang="hu-HU" altLang="en-US" sz="2400" dirty="0" err="1" smtClean="0"/>
              <a:t>től</a:t>
            </a:r>
            <a:r>
              <a:rPr lang="hu-HU" altLang="en-US" sz="2400" dirty="0" smtClean="0"/>
              <a:t> az</a:t>
            </a:r>
            <a:r>
              <a:rPr lang="en-US" altLang="en-US" sz="2400" dirty="0" smtClean="0"/>
              <a:t> 1980</a:t>
            </a:r>
            <a:r>
              <a:rPr lang="hu-HU" altLang="en-US" sz="2400" dirty="0" smtClean="0"/>
              <a:t>-</a:t>
            </a:r>
            <a:r>
              <a:rPr lang="hu-HU" altLang="en-US" sz="2400" dirty="0" err="1" smtClean="0"/>
              <a:t>as</a:t>
            </a:r>
            <a:r>
              <a:rPr lang="hu-HU" altLang="en-US" sz="2400" dirty="0" smtClean="0"/>
              <a:t> évekig</a:t>
            </a:r>
            <a:endParaRPr lang="en-US" altLang="en-US" sz="2400" dirty="0" smtClean="0"/>
          </a:p>
        </p:txBody>
      </p:sp>
      <p:pic>
        <p:nvPicPr>
          <p:cNvPr id="5939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9725" y="4333875"/>
            <a:ext cx="2185988" cy="218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9" name="Rectangle 5"/>
          <p:cNvSpPr>
            <a:spLocks noChangeArrowheads="1"/>
          </p:cNvSpPr>
          <p:nvPr/>
        </p:nvSpPr>
        <p:spPr bwMode="auto">
          <a:xfrm>
            <a:off x="7589838" y="5635625"/>
            <a:ext cx="15541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1400">
                <a:solidFill>
                  <a:schemeClr val="bg2"/>
                </a:solidFill>
              </a:rPr>
              <a:t>ECL 3-input Gate</a:t>
            </a:r>
          </a:p>
          <a:p>
            <a:pPr>
              <a:lnSpc>
                <a:spcPct val="100000"/>
              </a:lnSpc>
              <a:spcBef>
                <a:spcPct val="0"/>
              </a:spcBef>
            </a:pPr>
            <a:r>
              <a:rPr lang="en-US" altLang="en-US" sz="1400">
                <a:solidFill>
                  <a:schemeClr val="bg2"/>
                </a:solidFill>
              </a:rPr>
              <a:t>Motorola 1966</a:t>
            </a:r>
          </a:p>
        </p:txBody>
      </p:sp>
      <p:sp>
        <p:nvSpPr>
          <p:cNvPr id="479239" name="Text Box 7"/>
          <p:cNvSpPr txBox="1">
            <a:spLocks noChangeArrowheads="1"/>
          </p:cNvSpPr>
          <p:nvPr/>
        </p:nvSpPr>
        <p:spPr bwMode="auto">
          <a:xfrm>
            <a:off x="1841500" y="5829300"/>
            <a:ext cx="3397250" cy="654050"/>
          </a:xfrm>
          <a:prstGeom prst="rect">
            <a:avLst/>
          </a:prstGeom>
          <a:solidFill>
            <a:srgbClr val="FFFF99"/>
          </a:solidFill>
          <a:ln w="19050" algn="ctr">
            <a:solidFill>
              <a:srgbClr val="D5262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dirty="0">
                <a:solidFill>
                  <a:schemeClr val="tx1"/>
                </a:solidFill>
              </a:rPr>
              <a:t>Kb. ilyen bonyolultságú IC-t készíthet bárki a</a:t>
            </a:r>
            <a:r>
              <a:rPr lang="hu-HU" altLang="en-US" sz="1400" i="1" dirty="0"/>
              <a:t> Monolit IC </a:t>
            </a:r>
            <a:r>
              <a:rPr lang="hu-HU" altLang="en-US" sz="1400" i="1" dirty="0" smtClean="0"/>
              <a:t>Laboratóriumban </a:t>
            </a:r>
            <a:r>
              <a:rPr lang="hu-HU" altLang="en-US" sz="1400" dirty="0" smtClean="0">
                <a:solidFill>
                  <a:schemeClr val="tx1"/>
                </a:solidFill>
              </a:rPr>
              <a:t>a</a:t>
            </a:r>
            <a:r>
              <a:rPr lang="hu-HU" altLang="en-US" sz="1400" i="1" dirty="0" smtClean="0"/>
              <a:t> </a:t>
            </a:r>
            <a:r>
              <a:rPr lang="hu-HU" altLang="en-US" sz="1400" i="1" dirty="0" smtClean="0">
                <a:solidFill>
                  <a:srgbClr val="D5262B"/>
                </a:solidFill>
              </a:rPr>
              <a:t>Mikroelektronika specializáció </a:t>
            </a:r>
            <a:r>
              <a:rPr lang="hu-HU" altLang="en-US" sz="1400" i="1" dirty="0" smtClean="0">
                <a:solidFill>
                  <a:schemeClr val="tx1"/>
                </a:solidFill>
              </a:rPr>
              <a:t>az </a:t>
            </a:r>
            <a:r>
              <a:rPr lang="hu-HU" altLang="en-US" sz="1400" i="1" dirty="0">
                <a:solidFill>
                  <a:schemeClr val="tx1"/>
                </a:solidFill>
              </a:rPr>
              <a:t>EET-n</a:t>
            </a:r>
            <a:endParaRPr lang="en-US" altLang="en-US" sz="1400" dirty="0">
              <a:solidFill>
                <a:schemeClr val="tx1"/>
              </a:solidFill>
            </a:endParaRPr>
          </a:p>
        </p:txBody>
      </p:sp>
      <p:pic>
        <p:nvPicPr>
          <p:cNvPr id="59401" name="Picture 8" descr="tustran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4456" y="558893"/>
            <a:ext cx="1368425" cy="174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02" name="Picture 9" descr="ic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1325" y="2654300"/>
            <a:ext cx="1847850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3" name="Slide Number Placeholder 11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AC8B3BC-F8EB-4EB7-8419-2675AAEA98C9}" type="slidenum">
              <a:rPr lang="en-US" altLang="en-US" sz="1000">
                <a:solidFill>
                  <a:srgbClr val="8C2532"/>
                </a:solidFill>
              </a:rPr>
              <a:pPr/>
              <a:t>64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9239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041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0420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dirty="0" smtClean="0"/>
              <a:t>Mikroelektronika: az egyik leggyorsabban fejlődő iparág</a:t>
            </a:r>
            <a:endParaRPr lang="en-US" altLang="en-US" dirty="0" smtClean="0"/>
          </a:p>
        </p:txBody>
      </p:sp>
      <p:sp>
        <p:nvSpPr>
          <p:cNvPr id="6042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825625"/>
            <a:ext cx="8834438" cy="3057525"/>
          </a:xfrm>
        </p:spPr>
        <p:txBody>
          <a:bodyPr/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hu-HU" altLang="en-US" b="1" dirty="0" err="1">
                <a:solidFill>
                  <a:srgbClr val="D5262B"/>
                </a:solidFill>
              </a:rPr>
              <a:t>MOSFET-ek</a:t>
            </a:r>
            <a:r>
              <a:rPr lang="hu-HU" altLang="en-US" b="1" dirty="0">
                <a:solidFill>
                  <a:srgbClr val="D5262B"/>
                </a:solidFill>
              </a:rPr>
              <a:t> fejlődése:</a:t>
            </a:r>
            <a:endParaRPr lang="hu-HU" altLang="en-US" sz="2000" b="1" dirty="0">
              <a:solidFill>
                <a:srgbClr val="D5262B"/>
              </a:solidFill>
            </a:endParaRPr>
          </a:p>
          <a:p>
            <a:pPr eaLnBrk="1" hangingPunct="1"/>
            <a:r>
              <a:rPr lang="en-US" altLang="en-US" sz="2400" dirty="0"/>
              <a:t>MOSFET </a:t>
            </a:r>
            <a:r>
              <a:rPr lang="en-US" altLang="en-US" sz="2400" dirty="0" err="1"/>
              <a:t>tran</a:t>
            </a:r>
            <a:r>
              <a:rPr lang="hu-HU" altLang="en-US" sz="2400" dirty="0"/>
              <a:t>z</a:t>
            </a:r>
            <a:r>
              <a:rPr lang="en-US" altLang="en-US" sz="2400" dirty="0"/>
              <a:t>is</a:t>
            </a:r>
            <a:r>
              <a:rPr lang="hu-HU" altLang="en-US" sz="2400" dirty="0"/>
              <a:t>z</a:t>
            </a:r>
            <a:r>
              <a:rPr lang="en-US" altLang="en-US" sz="2400" dirty="0"/>
              <a:t>tor – </a:t>
            </a:r>
            <a:r>
              <a:rPr lang="en-US" altLang="en-US" sz="2400" dirty="0" err="1"/>
              <a:t>Lilienfeld</a:t>
            </a:r>
            <a:r>
              <a:rPr lang="en-US" altLang="en-US" sz="2400" dirty="0"/>
              <a:t> (</a:t>
            </a:r>
            <a:r>
              <a:rPr lang="hu-HU" altLang="en-US" sz="2400" dirty="0"/>
              <a:t>K</a:t>
            </a:r>
            <a:r>
              <a:rPr lang="en-US" altLang="en-US" sz="2400" dirty="0" err="1"/>
              <a:t>anada</a:t>
            </a:r>
            <a:r>
              <a:rPr lang="hu-HU" altLang="en-US" sz="2400" dirty="0"/>
              <a:t>, 1925</a:t>
            </a:r>
            <a:r>
              <a:rPr lang="en-US" altLang="en-US" sz="2400" dirty="0"/>
              <a:t>) </a:t>
            </a:r>
            <a:r>
              <a:rPr lang="hu-HU" altLang="en-US" sz="2400" dirty="0"/>
              <a:t>és</a:t>
            </a:r>
            <a:r>
              <a:rPr lang="en-US" altLang="en-US" sz="2400" dirty="0"/>
              <a:t> </a:t>
            </a:r>
            <a:r>
              <a:rPr lang="en-US" altLang="en-US" sz="2400" dirty="0" err="1"/>
              <a:t>Heil</a:t>
            </a:r>
            <a:r>
              <a:rPr lang="en-US" altLang="en-US" sz="2400" dirty="0"/>
              <a:t> (</a:t>
            </a:r>
            <a:r>
              <a:rPr lang="hu-HU" altLang="en-US" sz="2400" dirty="0"/>
              <a:t>Anglia, 1935</a:t>
            </a:r>
            <a:r>
              <a:rPr lang="en-US" altLang="en-US" sz="2400" dirty="0"/>
              <a:t>) </a:t>
            </a:r>
            <a:endParaRPr lang="hu-HU" altLang="en-US" sz="2400" dirty="0"/>
          </a:p>
          <a:p>
            <a:pPr eaLnBrk="1" hangingPunct="1"/>
            <a:r>
              <a:rPr lang="en-US" altLang="en-US" sz="2400" dirty="0"/>
              <a:t>CMOS </a:t>
            </a:r>
            <a:r>
              <a:rPr lang="en-US" altLang="en-US" sz="2400"/>
              <a:t>– 196</a:t>
            </a:r>
            <a:r>
              <a:rPr lang="hu-HU" altLang="en-US" sz="2400"/>
              <a:t>3, </a:t>
            </a:r>
            <a:r>
              <a:rPr lang="hu-HU" altLang="en-US" sz="2400" dirty="0"/>
              <a:t>de gyártási </a:t>
            </a:r>
            <a:r>
              <a:rPr lang="hu-HU" altLang="en-US" sz="2400"/>
              <a:t>gondok miatt egy időre </a:t>
            </a:r>
            <a:r>
              <a:rPr lang="hu-HU" altLang="en-US" sz="2400" dirty="0"/>
              <a:t>megrekedt</a:t>
            </a:r>
            <a:endParaRPr lang="en-US" altLang="en-US" sz="2400" dirty="0"/>
          </a:p>
          <a:p>
            <a:pPr eaLnBrk="1" hangingPunct="1"/>
            <a:r>
              <a:rPr lang="hu-HU" altLang="en-US" sz="2400" dirty="0"/>
              <a:t>p</a:t>
            </a:r>
            <a:r>
              <a:rPr lang="en-US" altLang="en-US" sz="2400" dirty="0"/>
              <a:t>MOS </a:t>
            </a:r>
            <a:r>
              <a:rPr lang="hu-HU" altLang="en-US" sz="2400" dirty="0"/>
              <a:t>az</a:t>
            </a:r>
            <a:r>
              <a:rPr lang="en-US" altLang="en-US" sz="2400" dirty="0"/>
              <a:t> 1960</a:t>
            </a:r>
            <a:r>
              <a:rPr lang="hu-HU" altLang="en-US" sz="2400" dirty="0" err="1"/>
              <a:t>-as</a:t>
            </a:r>
            <a:r>
              <a:rPr lang="hu-HU" altLang="en-US" sz="2400" dirty="0"/>
              <a:t> években</a:t>
            </a:r>
            <a:endParaRPr lang="en-US" altLang="en-US" sz="2400" dirty="0"/>
          </a:p>
          <a:p>
            <a:pPr eaLnBrk="1" hangingPunct="1"/>
            <a:r>
              <a:rPr lang="hu-HU" altLang="en-US" sz="2400" dirty="0"/>
              <a:t>n</a:t>
            </a:r>
            <a:r>
              <a:rPr lang="en-US" altLang="en-US" sz="2400" dirty="0"/>
              <a:t>MOS </a:t>
            </a:r>
            <a:r>
              <a:rPr lang="hu-HU" altLang="en-US" sz="2400" dirty="0"/>
              <a:t>az</a:t>
            </a:r>
            <a:r>
              <a:rPr lang="en-US" altLang="en-US" sz="2400" dirty="0"/>
              <a:t> 1970</a:t>
            </a:r>
            <a:r>
              <a:rPr lang="hu-HU" altLang="en-US" sz="2400" dirty="0" err="1"/>
              <a:t>-es</a:t>
            </a:r>
            <a:r>
              <a:rPr lang="hu-HU" altLang="en-US" sz="2400" dirty="0"/>
              <a:t> években</a:t>
            </a:r>
            <a:r>
              <a:rPr lang="en-US" altLang="en-US" sz="2400" dirty="0"/>
              <a:t> (4004, 8080) </a:t>
            </a:r>
            <a:endParaRPr lang="hu-HU" altLang="en-US" sz="2400" dirty="0"/>
          </a:p>
          <a:p>
            <a:pPr eaLnBrk="1" hangingPunct="1"/>
            <a:r>
              <a:rPr lang="en-US" altLang="en-US" sz="2400" dirty="0"/>
              <a:t>CMOS </a:t>
            </a:r>
            <a:r>
              <a:rPr lang="en-US" altLang="en-US" sz="2400" dirty="0" err="1"/>
              <a:t>az</a:t>
            </a:r>
            <a:r>
              <a:rPr lang="en-US" altLang="en-US" sz="2400" dirty="0"/>
              <a:t> 1980-as </a:t>
            </a:r>
            <a:r>
              <a:rPr lang="hu-HU" altLang="en-US" sz="2400" dirty="0"/>
              <a:t>években</a:t>
            </a:r>
            <a:r>
              <a:rPr lang="en-US" altLang="en-US" sz="2400" dirty="0"/>
              <a:t> – prefer</a:t>
            </a:r>
            <a:r>
              <a:rPr lang="hu-HU" altLang="en-US" sz="2400" dirty="0"/>
              <a:t>ált</a:t>
            </a:r>
            <a:r>
              <a:rPr lang="en-US" altLang="en-US" sz="2400" dirty="0"/>
              <a:t> MOSFET </a:t>
            </a:r>
            <a:r>
              <a:rPr lang="en-US" altLang="en-US" sz="2400" dirty="0" err="1"/>
              <a:t>technol</a:t>
            </a:r>
            <a:r>
              <a:rPr lang="hu-HU" altLang="en-US" sz="2400" dirty="0" err="1"/>
              <a:t>ógia</a:t>
            </a:r>
            <a:r>
              <a:rPr lang="hu-HU" altLang="en-US" sz="2400" dirty="0"/>
              <a:t> a kis fogyasztás előnye miatt</a:t>
            </a:r>
          </a:p>
          <a:p>
            <a:pPr eaLnBrk="1" hangingPunct="1"/>
            <a:r>
              <a:rPr lang="hu-HU" altLang="en-US" sz="2400" dirty="0"/>
              <a:t>Manapság pl.:</a:t>
            </a:r>
            <a:endParaRPr lang="en-US" altLang="en-US" sz="2400" dirty="0"/>
          </a:p>
          <a:p>
            <a:pPr lvl="1" eaLnBrk="1" hangingPunct="1"/>
            <a:r>
              <a:rPr lang="en-US" altLang="en-US" sz="2000" dirty="0" err="1"/>
              <a:t>BiCMOS</a:t>
            </a:r>
            <a:r>
              <a:rPr lang="en-US" altLang="en-US" sz="2000" dirty="0"/>
              <a:t>, </a:t>
            </a:r>
            <a:r>
              <a:rPr lang="hu-HU" altLang="en-US" sz="2000" dirty="0" err="1"/>
              <a:t>GaAs</a:t>
            </a:r>
            <a:r>
              <a:rPr lang="en-US" altLang="en-US" sz="2000" dirty="0"/>
              <a:t>, S</a:t>
            </a:r>
            <a:r>
              <a:rPr lang="hu-HU" altLang="en-US" sz="2000" dirty="0" err="1"/>
              <a:t>iGe</a:t>
            </a:r>
            <a:r>
              <a:rPr lang="hu-HU" altLang="en-US" sz="2000" dirty="0"/>
              <a:t> – nagyfrekvenciás áramkörökhöz</a:t>
            </a:r>
            <a:endParaRPr lang="en-US" altLang="en-US" sz="2000" dirty="0"/>
          </a:p>
          <a:p>
            <a:pPr lvl="1" eaLnBrk="1" hangingPunct="1"/>
            <a:r>
              <a:rPr lang="en-US" altLang="en-US" sz="2000" dirty="0"/>
              <a:t>SOI, </a:t>
            </a:r>
            <a:r>
              <a:rPr lang="hu-HU" altLang="en-US" sz="2000" dirty="0"/>
              <a:t>réz vezetékezés, kis </a:t>
            </a:r>
            <a:r>
              <a:rPr lang="hu-HU" altLang="en-US" sz="2000" dirty="0" err="1"/>
              <a:t>dielektromos</a:t>
            </a:r>
            <a:r>
              <a:rPr lang="hu-HU" altLang="en-US" sz="2000" dirty="0"/>
              <a:t> állandójú szigetelők (</a:t>
            </a:r>
            <a:r>
              <a:rPr lang="hu-HU" altLang="en-US" sz="2000" i="1" dirty="0" err="1"/>
              <a:t>low-K</a:t>
            </a:r>
            <a:r>
              <a:rPr lang="hu-HU" altLang="en-US" sz="2000" dirty="0"/>
              <a:t>)</a:t>
            </a:r>
            <a:endParaRPr lang="en-US" altLang="en-US" sz="2000" dirty="0"/>
          </a:p>
        </p:txBody>
      </p:sp>
      <p:sp>
        <p:nvSpPr>
          <p:cNvPr id="60422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8A0C2E44-9D1E-4BDA-9BBD-6811B6260F3D}" type="slidenum">
              <a:rPr lang="en-US" altLang="en-US" sz="1000">
                <a:solidFill>
                  <a:srgbClr val="8C2532"/>
                </a:solidFill>
              </a:rPr>
              <a:pPr/>
              <a:t>65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1946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1946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Gordon Moore, 1965:</a:t>
            </a:r>
            <a:endParaRPr lang="hu-HU" altLang="en-US" smtClean="0"/>
          </a:p>
        </p:txBody>
      </p:sp>
      <p:graphicFrame>
        <p:nvGraphicFramePr>
          <p:cNvPr id="19458" name="Object 3"/>
          <p:cNvGraphicFramePr>
            <a:graphicFrameLocks noChangeAspect="1"/>
          </p:cNvGraphicFramePr>
          <p:nvPr/>
        </p:nvGraphicFramePr>
        <p:xfrm>
          <a:off x="908050" y="1354138"/>
          <a:ext cx="7550150" cy="4748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935" name="Photo Editor Photo" r:id="rId4" imgW="9523810" imgH="5990476" progId="MSPhotoEd.3">
                  <p:embed/>
                </p:oleObj>
              </mc:Choice>
              <mc:Fallback>
                <p:oleObj name="Photo Editor Photo" r:id="rId4" imgW="9523810" imgH="5990476" progId="MSPhotoEd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8050" y="1354138"/>
                        <a:ext cx="7550150" cy="4748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5875" algn="ctr">
                            <a:solidFill>
                              <a:srgbClr val="4D2885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2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446AE0E-932C-435C-8227-2B14283FCC25}" type="slidenum">
              <a:rPr lang="en-US" altLang="en-US" sz="1000">
                <a:solidFill>
                  <a:srgbClr val="8C2532"/>
                </a:solidFill>
              </a:rPr>
              <a:pPr/>
              <a:t>66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144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smtClean="0"/>
              <a:t>Mikroelektronika: az egyik leggyorsabban fejlődő iparág</a:t>
            </a:r>
            <a:endParaRPr lang="en-US" altLang="en-US" smtClean="0"/>
          </a:p>
        </p:txBody>
      </p:sp>
      <p:sp>
        <p:nvSpPr>
          <p:cNvPr id="6144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825625"/>
            <a:ext cx="8834438" cy="4640263"/>
          </a:xfrm>
        </p:spPr>
        <p:txBody>
          <a:bodyPr/>
          <a:lstStyle/>
          <a:p>
            <a:pPr eaLnBrk="1" hangingPunct="1">
              <a:buFont typeface="Arial" panose="020B0604020202020204" pitchFamily="34" charset="0"/>
              <a:buNone/>
            </a:pPr>
            <a:r>
              <a:rPr lang="hu-HU" altLang="en-US" b="1" dirty="0">
                <a:solidFill>
                  <a:srgbClr val="D5262B"/>
                </a:solidFill>
              </a:rPr>
              <a:t>Moore törvény</a:t>
            </a:r>
            <a:endParaRPr lang="hu-HU" altLang="en-US" sz="1600" b="1" dirty="0">
              <a:solidFill>
                <a:srgbClr val="D5262B"/>
              </a:solidFill>
            </a:endParaRPr>
          </a:p>
          <a:p>
            <a:pPr eaLnBrk="1" hangingPunct="1"/>
            <a:r>
              <a:rPr lang="hu-HU" altLang="en-US" sz="2400" dirty="0"/>
              <a:t>1965-ben Gordon Moore megjósolta, hogy az egy lapkára integrálható tranzisztorok száma 14..18 havonta </a:t>
            </a:r>
            <a:r>
              <a:rPr lang="hu-HU" altLang="en-US" sz="2400" dirty="0" err="1"/>
              <a:t>megduplázódik</a:t>
            </a:r>
            <a:r>
              <a:rPr lang="hu-HU" altLang="en-US" sz="2400" dirty="0"/>
              <a:t> (exponenciális növekedés)</a:t>
            </a:r>
          </a:p>
          <a:p>
            <a:pPr eaLnBrk="1" hangingPunct="1"/>
            <a:r>
              <a:rPr lang="hu-HU" altLang="en-US" sz="2400" dirty="0"/>
              <a:t>A jóslat továbbra </a:t>
            </a:r>
            <a:r>
              <a:rPr lang="hu-HU" altLang="en-US" sz="2400"/>
              <a:t>is helytálló (önbeteljesítő </a:t>
            </a:r>
            <a:r>
              <a:rPr lang="hu-HU" altLang="en-US" sz="2400" dirty="0"/>
              <a:t>jóslat</a:t>
            </a:r>
            <a:r>
              <a:rPr lang="hu-HU" altLang="en-US" sz="2400"/>
              <a:t>)</a:t>
            </a:r>
            <a:endParaRPr lang="hu-HU" altLang="en-US" sz="2400" dirty="0"/>
          </a:p>
          <a:p>
            <a:pPr eaLnBrk="1" hangingPunct="1"/>
            <a:r>
              <a:rPr lang="hu-HU" altLang="en-US" sz="2400" dirty="0"/>
              <a:t>Az 1 millió tranzisztor/lapka határt az iparág a 80-as években törte át </a:t>
            </a:r>
            <a:r>
              <a:rPr lang="en-US" altLang="en-US" sz="2400" dirty="0"/>
              <a:t> </a:t>
            </a:r>
            <a:endParaRPr lang="hu-HU" altLang="en-US" sz="2400" dirty="0"/>
          </a:p>
          <a:p>
            <a:pPr lvl="1" eaLnBrk="1" hangingPunct="1">
              <a:lnSpc>
                <a:spcPct val="80000"/>
              </a:lnSpc>
            </a:pPr>
            <a:r>
              <a:rPr lang="hu-HU" altLang="en-US" sz="1800" dirty="0"/>
              <a:t>2300 tranzisztor, 1 MHz-es órajel frekvencia (Intel 4004) - 1971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1800" dirty="0"/>
              <a:t>16 millió tranzisztor (Ultra </a:t>
            </a:r>
            <a:r>
              <a:rPr lang="hu-HU" altLang="en-US" sz="1800" dirty="0" err="1"/>
              <a:t>Sparc</a:t>
            </a:r>
            <a:r>
              <a:rPr lang="hu-HU" altLang="en-US" sz="1800" dirty="0"/>
              <a:t> III)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1800" dirty="0"/>
              <a:t>42 millió tranzisztor, 2 </a:t>
            </a:r>
            <a:r>
              <a:rPr lang="hu-HU" altLang="en-US" sz="1800" dirty="0" err="1"/>
              <a:t>GHz</a:t>
            </a:r>
            <a:r>
              <a:rPr lang="hu-HU" altLang="en-US" sz="1800" dirty="0"/>
              <a:t>-es órajel frekvencia </a:t>
            </a:r>
            <a:r>
              <a:rPr lang="hu-HU" altLang="en-US" sz="1800" dirty="0" err="1"/>
              <a:t>clock</a:t>
            </a:r>
            <a:r>
              <a:rPr lang="hu-HU" altLang="en-US" sz="1800" dirty="0"/>
              <a:t> (Intel P4) - 2001</a:t>
            </a:r>
          </a:p>
          <a:p>
            <a:pPr lvl="1" eaLnBrk="1" hangingPunct="1">
              <a:lnSpc>
                <a:spcPct val="80000"/>
              </a:lnSpc>
            </a:pPr>
            <a:r>
              <a:rPr lang="hu-HU" altLang="en-US" sz="1800" b="1" dirty="0"/>
              <a:t>1 milliárd tranzisztor </a:t>
            </a:r>
            <a:r>
              <a:rPr lang="hu-HU" altLang="en-US" sz="1800" dirty="0"/>
              <a:t>(</a:t>
            </a:r>
            <a:r>
              <a:rPr lang="hu-HU" altLang="en-US" sz="1800" dirty="0" err="1"/>
              <a:t>nVidia</a:t>
            </a:r>
            <a:r>
              <a:rPr lang="hu-HU" altLang="en-US" sz="1800" dirty="0"/>
              <a:t> GTX280)  - </a:t>
            </a:r>
            <a:r>
              <a:rPr lang="hu-HU" altLang="en-US" sz="1800" b="1" dirty="0"/>
              <a:t>2008</a:t>
            </a:r>
          </a:p>
          <a:p>
            <a:pPr eaLnBrk="1" hangingPunct="1"/>
            <a:r>
              <a:rPr lang="hu-HU" altLang="en-US" sz="2400" i="1" dirty="0">
                <a:solidFill>
                  <a:srgbClr val="D5262B"/>
                </a:solidFill>
              </a:rPr>
              <a:t>More </a:t>
            </a:r>
            <a:r>
              <a:rPr lang="hu-HU" altLang="en-US" sz="2400" i="1" dirty="0" err="1">
                <a:solidFill>
                  <a:srgbClr val="D5262B"/>
                </a:solidFill>
              </a:rPr>
              <a:t>than</a:t>
            </a:r>
            <a:r>
              <a:rPr lang="hu-HU" altLang="en-US" sz="2400" i="1" dirty="0">
                <a:solidFill>
                  <a:srgbClr val="D5262B"/>
                </a:solidFill>
              </a:rPr>
              <a:t> Moore</a:t>
            </a:r>
            <a:r>
              <a:rPr lang="hu-HU" altLang="en-US" sz="2400" dirty="0"/>
              <a:t>: elemsűrűség erőteljesebb fokozása, pl. 3D kialakítással (pl. RAM-ok, lásd pen drive-ok)</a:t>
            </a:r>
          </a:p>
          <a:p>
            <a:pPr eaLnBrk="1" hangingPunct="1"/>
            <a:endParaRPr lang="en-US" altLang="en-US" sz="2400" dirty="0"/>
          </a:p>
        </p:txBody>
      </p:sp>
      <p:sp>
        <p:nvSpPr>
          <p:cNvPr id="61446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525BD53A-E2DC-4617-8BD3-A3AF138DC29F}" type="slidenum">
              <a:rPr lang="en-US" altLang="en-US" sz="1000">
                <a:solidFill>
                  <a:srgbClr val="8C2532"/>
                </a:solidFill>
              </a:rPr>
              <a:pPr/>
              <a:t>67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Moore</a:t>
            </a:r>
            <a:r>
              <a:rPr lang="hu-HU" altLang="en-US" dirty="0" smtClean="0"/>
              <a:t>-törvény </a:t>
            </a:r>
            <a:endParaRPr lang="en-US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r="62542"/>
          <a:stretch/>
        </p:blipFill>
        <p:spPr>
          <a:xfrm>
            <a:off x="478971" y="1581785"/>
            <a:ext cx="3309257" cy="28798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68</a:t>
            </a:fld>
            <a:endParaRPr lang="en-US" altLang="en-US"/>
          </a:p>
        </p:txBody>
      </p:sp>
      <p:pic>
        <p:nvPicPr>
          <p:cNvPr id="8" name="Tartalom helye 6"/>
          <p:cNvPicPr>
            <a:picLocks noChangeAspect="1"/>
          </p:cNvPicPr>
          <p:nvPr/>
        </p:nvPicPr>
        <p:blipFill rotWithShape="1">
          <a:blip r:embed="rId2"/>
          <a:srcRect l="37251" t="-7560" r="-9693" b="7560"/>
          <a:stretch/>
        </p:blipFill>
        <p:spPr bwMode="auto">
          <a:xfrm>
            <a:off x="3410858" y="3490187"/>
            <a:ext cx="6399892" cy="28798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4005943" y="1446848"/>
            <a:ext cx="4979307" cy="21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+mn-lt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+mn-lt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–"/>
              <a:defRPr sz="2000">
                <a:solidFill>
                  <a:srgbClr val="4D2885"/>
                </a:solidFill>
                <a:latin typeface="+mn-lt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 sz="2000">
                <a:solidFill>
                  <a:srgbClr val="4D2885"/>
                </a:solidFill>
                <a:latin typeface="+mn-lt"/>
              </a:defRPr>
            </a:lvl5pPr>
            <a:lvl6pPr marL="25146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6pPr>
            <a:lvl7pPr marL="29718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7pPr>
            <a:lvl8pPr marL="34290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8pPr>
            <a:lvl9pPr marL="3886200" indent="-228600" algn="l" rtl="0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+mn-lt"/>
              </a:defRPr>
            </a:lvl9pPr>
          </a:lstStyle>
          <a:p>
            <a:pPr eaLnBrk="1" hangingPunct="1"/>
            <a:r>
              <a:rPr lang="hu-HU" altLang="en-US" sz="2400" kern="0" dirty="0" smtClean="0"/>
              <a:t>50 év fejlődésének az eredménye egy mai modern CPU és egy modern mobil/okostelefon processzorának példáján</a:t>
            </a:r>
            <a:endParaRPr lang="en-US" altLang="en-US" sz="2400" kern="0" dirty="0" smtClean="0"/>
          </a:p>
        </p:txBody>
      </p:sp>
    </p:spTree>
    <p:extLst>
      <p:ext uri="{BB962C8B-B14F-4D97-AF65-F5344CB8AC3E}">
        <p14:creationId xmlns:p14="http://schemas.microsoft.com/office/powerpoint/2010/main" val="2932624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3" descr="4004_layou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506" y="1703128"/>
            <a:ext cx="4306888" cy="32244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50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150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1510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smtClean="0"/>
              <a:t>Mikroelektronika: az egyik leggyorsabban fejlődő iparág</a:t>
            </a:r>
            <a:endParaRPr lang="en-US" altLang="en-US" smtClean="0"/>
          </a:p>
        </p:txBody>
      </p:sp>
      <p:sp>
        <p:nvSpPr>
          <p:cNvPr id="21511" name="Text Box 4"/>
          <p:cNvSpPr txBox="1">
            <a:spLocks noChangeArrowheads="1"/>
          </p:cNvSpPr>
          <p:nvPr/>
        </p:nvSpPr>
        <p:spPr bwMode="auto">
          <a:xfrm>
            <a:off x="240505" y="4985169"/>
            <a:ext cx="2112729" cy="353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 smtClean="0"/>
              <a:t>1971 -Intel </a:t>
            </a:r>
            <a:r>
              <a:rPr lang="hu-HU" altLang="en-US" dirty="0"/>
              <a:t>4040</a:t>
            </a:r>
            <a:endParaRPr lang="en-US" altLang="en-US" dirty="0"/>
          </a:p>
        </p:txBody>
      </p:sp>
      <p:sp>
        <p:nvSpPr>
          <p:cNvPr id="21512" name="Text Box 6"/>
          <p:cNvSpPr txBox="1">
            <a:spLocks noChangeArrowheads="1"/>
          </p:cNvSpPr>
          <p:nvPr/>
        </p:nvSpPr>
        <p:spPr bwMode="auto">
          <a:xfrm>
            <a:off x="5015192" y="6044869"/>
            <a:ext cx="3038195" cy="353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 smtClean="0"/>
              <a:t>2002 - Intel </a:t>
            </a:r>
            <a:r>
              <a:rPr lang="hu-HU" altLang="en-US" dirty="0"/>
              <a:t>Pentium IV</a:t>
            </a:r>
            <a:endParaRPr lang="en-US" altLang="en-US" dirty="0"/>
          </a:p>
        </p:txBody>
      </p:sp>
      <p:sp>
        <p:nvSpPr>
          <p:cNvPr id="21515" name="Text Box 8"/>
          <p:cNvSpPr txBox="1">
            <a:spLocks noChangeArrowheads="1"/>
          </p:cNvSpPr>
          <p:nvPr/>
        </p:nvSpPr>
        <p:spPr bwMode="auto">
          <a:xfrm>
            <a:off x="2047875" y="3457575"/>
            <a:ext cx="145732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hu-HU" altLang="en-US" sz="1800" b="1" dirty="0" smtClean="0">
                <a:solidFill>
                  <a:schemeClr val="bg1"/>
                </a:solidFill>
              </a:rPr>
              <a:t>2250 </a:t>
            </a:r>
            <a:r>
              <a:rPr lang="en-US" altLang="en-US" sz="1800" b="1" dirty="0" err="1" smtClean="0">
                <a:solidFill>
                  <a:schemeClr val="bg1"/>
                </a:solidFill>
              </a:rPr>
              <a:t>tranzisztor</a:t>
            </a:r>
            <a:endParaRPr lang="en-US" altLang="en-US" sz="1800" b="1" dirty="0">
              <a:solidFill>
                <a:schemeClr val="bg1"/>
              </a:solidFill>
            </a:endParaRPr>
          </a:p>
        </p:txBody>
      </p:sp>
      <p:sp>
        <p:nvSpPr>
          <p:cNvPr id="21514" name="Slide Number Placeholder 1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FA92675-7522-4FE8-930B-4B614BCF4346}" type="slidenum">
              <a:rPr lang="en-US" altLang="en-US" sz="1000">
                <a:solidFill>
                  <a:srgbClr val="8C2532"/>
                </a:solidFill>
              </a:rPr>
              <a:pPr/>
              <a:t>69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4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4760357" y="1957964"/>
            <a:ext cx="4257478" cy="37478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6" name="Text Box 9"/>
          <p:cNvSpPr txBox="1">
            <a:spLocks noChangeArrowheads="1"/>
          </p:cNvSpPr>
          <p:nvPr/>
        </p:nvSpPr>
        <p:spPr bwMode="auto">
          <a:xfrm>
            <a:off x="6753225" y="3943350"/>
            <a:ext cx="2190750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hu-HU" altLang="en-US" sz="1800" b="1" dirty="0" smtClean="0">
                <a:solidFill>
                  <a:schemeClr val="bg1"/>
                </a:solidFill>
              </a:rPr>
              <a:t>55</a:t>
            </a:r>
            <a:r>
              <a:rPr lang="en-US" altLang="en-US" sz="1800" b="1" dirty="0" smtClean="0">
                <a:solidFill>
                  <a:schemeClr val="bg1"/>
                </a:solidFill>
              </a:rPr>
              <a:t> </a:t>
            </a:r>
            <a:r>
              <a:rPr lang="en-US" altLang="en-US" sz="1800" b="1" dirty="0" err="1">
                <a:solidFill>
                  <a:schemeClr val="bg1"/>
                </a:solidFill>
              </a:rPr>
              <a:t>milli</a:t>
            </a:r>
            <a:r>
              <a:rPr lang="hu-HU" altLang="en-US" sz="1800" b="1" dirty="0">
                <a:solidFill>
                  <a:schemeClr val="bg1"/>
                </a:solidFill>
              </a:rPr>
              <a:t>ó</a:t>
            </a:r>
            <a:r>
              <a:rPr lang="en-US" altLang="en-US" sz="1800" b="1" dirty="0">
                <a:solidFill>
                  <a:schemeClr val="bg1"/>
                </a:solidFill>
              </a:rPr>
              <a:t> </a:t>
            </a:r>
            <a:r>
              <a:rPr lang="en-US" altLang="en-US" sz="1800" b="1" dirty="0" err="1">
                <a:solidFill>
                  <a:schemeClr val="bg1"/>
                </a:solidFill>
              </a:rPr>
              <a:t>tranzisztor</a:t>
            </a:r>
            <a:endParaRPr lang="en-US" altLang="en-US" sz="1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147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148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50E79120-9FBC-48C9-B9B0-64F55003E4C9}" type="slidenum">
              <a:rPr lang="en-US" altLang="en-US" sz="1000" smtClean="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000" smtClean="0">
              <a:solidFill>
                <a:srgbClr val="8C2532"/>
              </a:solidFill>
            </a:endParaRPr>
          </a:p>
        </p:txBody>
      </p:sp>
      <p:sp>
        <p:nvSpPr>
          <p:cNvPr id="614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750" y="419100"/>
            <a:ext cx="8985250" cy="985838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Laborgyakorlatok célja</a:t>
            </a:r>
            <a:endParaRPr lang="en-US" altLang="en-US" dirty="0" smtClean="0"/>
          </a:p>
        </p:txBody>
      </p:sp>
      <p:sp>
        <p:nvSpPr>
          <p:cNvPr id="61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68835" y="1437342"/>
            <a:ext cx="9004300" cy="4843463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dirty="0"/>
              <a:t>Megismertetni a hallgatókkal </a:t>
            </a:r>
          </a:p>
          <a:p>
            <a:pPr lvl="1" eaLnBrk="1" hangingPunct="1"/>
            <a:r>
              <a:rPr lang="hu-HU" altLang="en-US" dirty="0"/>
              <a:t>az integrált áramkör tervezésben széleskörűen alkalmazott, legújabb és az iparban is elterjedten használt </a:t>
            </a:r>
            <a:br>
              <a:rPr lang="hu-HU" altLang="en-US" dirty="0"/>
            </a:br>
            <a:r>
              <a:rPr lang="en-US" altLang="en-US" dirty="0">
                <a:solidFill>
                  <a:srgbClr val="C00000"/>
                </a:solidFill>
              </a:rPr>
              <a:t>CAD</a:t>
            </a:r>
            <a:r>
              <a:rPr lang="hu-HU" altLang="en-US" dirty="0">
                <a:solidFill>
                  <a:srgbClr val="C00000"/>
                </a:solidFill>
              </a:rPr>
              <a:t> eszközöket</a:t>
            </a:r>
            <a:r>
              <a:rPr lang="hu-HU" altLang="en-US" dirty="0"/>
              <a:t>, valamint</a:t>
            </a:r>
          </a:p>
          <a:p>
            <a:pPr lvl="1" eaLnBrk="1" hangingPunct="1"/>
            <a:r>
              <a:rPr lang="hu-HU" altLang="en-US" dirty="0"/>
              <a:t>a </a:t>
            </a:r>
            <a:r>
              <a:rPr lang="hu-HU" altLang="en-US" dirty="0">
                <a:solidFill>
                  <a:srgbClr val="C00000"/>
                </a:solidFill>
              </a:rPr>
              <a:t>félvezető technológia mérés és minősítés módszereit</a:t>
            </a:r>
          </a:p>
          <a:p>
            <a:pPr eaLnBrk="1" hangingPunct="1"/>
            <a:r>
              <a:rPr lang="hu-HU" altLang="en-US" dirty="0"/>
              <a:t>Félév során betekintést nyernek </a:t>
            </a:r>
          </a:p>
          <a:p>
            <a:pPr lvl="1" eaLnBrk="1" hangingPunct="1"/>
            <a:r>
              <a:rPr lang="hu-HU" altLang="en-US" dirty="0"/>
              <a:t>a </a:t>
            </a:r>
            <a:r>
              <a:rPr lang="hu-HU" altLang="en-US" dirty="0">
                <a:solidFill>
                  <a:srgbClr val="C00000"/>
                </a:solidFill>
              </a:rPr>
              <a:t>digitális és analóg integrált áramkörtervezésbe</a:t>
            </a:r>
          </a:p>
          <a:p>
            <a:pPr lvl="1" eaLnBrk="1" hangingPunct="1"/>
            <a:r>
              <a:rPr lang="hu-HU" altLang="en-US" dirty="0"/>
              <a:t>az digitális </a:t>
            </a:r>
            <a:r>
              <a:rPr lang="hu-HU" altLang="en-US" dirty="0">
                <a:solidFill>
                  <a:srgbClr val="C00000"/>
                </a:solidFill>
              </a:rPr>
              <a:t>FPGA alapú áramkörök tervezésébe</a:t>
            </a:r>
          </a:p>
          <a:p>
            <a:pPr lvl="1" eaLnBrk="1" hangingPunct="1"/>
            <a:r>
              <a:rPr lang="hu-HU" altLang="en-US" dirty="0"/>
              <a:t>a </a:t>
            </a:r>
            <a:r>
              <a:rPr lang="hu-HU" altLang="en-US" dirty="0">
                <a:solidFill>
                  <a:srgbClr val="C00000"/>
                </a:solidFill>
              </a:rPr>
              <a:t>félvezető technológiába</a:t>
            </a:r>
            <a:r>
              <a:rPr lang="hu-HU" altLang="en-US" dirty="0"/>
              <a:t>.</a:t>
            </a:r>
          </a:p>
          <a:p>
            <a:pPr eaLnBrk="1" hangingPunct="1"/>
            <a:r>
              <a:rPr lang="hu-HU" altLang="en-US" dirty="0"/>
              <a:t>Alkalmazásképes tudás kialakítása a fő </a:t>
            </a:r>
            <a:r>
              <a:rPr lang="hu-HU" altLang="en-US" dirty="0" smtClean="0"/>
              <a:t>cél</a:t>
            </a:r>
            <a:r>
              <a:rPr lang="en-US" altLang="en-US" dirty="0" smtClean="0"/>
              <a:t>…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2767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9156" y="2850776"/>
            <a:ext cx="4954417" cy="247770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4D2885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5" descr="IntelQextreme200704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2314" y="1686134"/>
            <a:ext cx="4321175" cy="324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150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1510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dirty="0" smtClean="0"/>
              <a:t>Mikroelektronika: az egyik leggyorsabban fejlődő iparág</a:t>
            </a:r>
            <a:endParaRPr lang="en-US" altLang="en-US" dirty="0" smtClean="0"/>
          </a:p>
        </p:txBody>
      </p:sp>
      <p:sp>
        <p:nvSpPr>
          <p:cNvPr id="21511" name="Text Box 4"/>
          <p:cNvSpPr txBox="1">
            <a:spLocks noChangeArrowheads="1"/>
          </p:cNvSpPr>
          <p:nvPr/>
        </p:nvSpPr>
        <p:spPr bwMode="auto">
          <a:xfrm>
            <a:off x="189216" y="4743438"/>
            <a:ext cx="2677506" cy="353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 smtClean="0"/>
              <a:t>2007 - Intel Core2 EE</a:t>
            </a:r>
            <a:endParaRPr lang="en-US" altLang="en-US" dirty="0"/>
          </a:p>
        </p:txBody>
      </p:sp>
      <p:sp>
        <p:nvSpPr>
          <p:cNvPr id="21512" name="Text Box 6"/>
          <p:cNvSpPr txBox="1">
            <a:spLocks noChangeArrowheads="1"/>
          </p:cNvSpPr>
          <p:nvPr/>
        </p:nvSpPr>
        <p:spPr bwMode="auto">
          <a:xfrm>
            <a:off x="3969156" y="5521429"/>
            <a:ext cx="211455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dirty="0" smtClean="0"/>
              <a:t>2012 - </a:t>
            </a:r>
            <a:r>
              <a:rPr lang="hu-HU" altLang="en-US" dirty="0" err="1" smtClean="0"/>
              <a:t>Core</a:t>
            </a:r>
            <a:r>
              <a:rPr lang="hu-HU" altLang="en-US" dirty="0" smtClean="0"/>
              <a:t> i7</a:t>
            </a:r>
            <a:endParaRPr lang="en-US" altLang="en-US" dirty="0"/>
          </a:p>
        </p:txBody>
      </p:sp>
      <p:sp>
        <p:nvSpPr>
          <p:cNvPr id="21515" name="Text Box 8"/>
          <p:cNvSpPr txBox="1">
            <a:spLocks noChangeArrowheads="1"/>
          </p:cNvSpPr>
          <p:nvPr/>
        </p:nvSpPr>
        <p:spPr bwMode="auto">
          <a:xfrm>
            <a:off x="2047875" y="3341349"/>
            <a:ext cx="1457325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hu-HU" altLang="en-US" sz="1800" b="1" dirty="0" smtClean="0">
                <a:solidFill>
                  <a:schemeClr val="bg1"/>
                </a:solidFill>
              </a:rPr>
              <a:t>~600 millió </a:t>
            </a:r>
            <a:r>
              <a:rPr lang="en-US" altLang="en-US" sz="1800" b="1" dirty="0" err="1" smtClean="0">
                <a:solidFill>
                  <a:schemeClr val="bg1"/>
                </a:solidFill>
              </a:rPr>
              <a:t>tranzisztor</a:t>
            </a:r>
            <a:endParaRPr lang="en-US" altLang="en-US" sz="1800" b="1" dirty="0">
              <a:solidFill>
                <a:schemeClr val="bg1"/>
              </a:solidFill>
            </a:endParaRPr>
          </a:p>
        </p:txBody>
      </p:sp>
      <p:sp>
        <p:nvSpPr>
          <p:cNvPr id="21514" name="Slide Number Placeholder 1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FA92675-7522-4FE8-930B-4B614BCF4346}" type="slidenum">
              <a:rPr lang="en-US" altLang="en-US" sz="1000">
                <a:solidFill>
                  <a:srgbClr val="8C2532"/>
                </a:solidFill>
              </a:rPr>
              <a:pPr/>
              <a:t>70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1516" name="Text Box 9"/>
          <p:cNvSpPr txBox="1">
            <a:spLocks noChangeArrowheads="1"/>
          </p:cNvSpPr>
          <p:nvPr/>
        </p:nvSpPr>
        <p:spPr bwMode="auto">
          <a:xfrm>
            <a:off x="5621607" y="3991121"/>
            <a:ext cx="2190750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hu-HU" altLang="en-US" sz="1800" b="1" dirty="0" smtClean="0">
                <a:solidFill>
                  <a:schemeClr val="bg1"/>
                </a:solidFill>
              </a:rPr>
              <a:t>1</a:t>
            </a:r>
            <a:r>
              <a:rPr lang="en-US" altLang="en-US" sz="1800" b="1" dirty="0" smtClean="0">
                <a:solidFill>
                  <a:schemeClr val="bg1"/>
                </a:solidFill>
              </a:rPr>
              <a:t> </a:t>
            </a:r>
            <a:r>
              <a:rPr lang="hu-HU" altLang="en-US" sz="1800" b="1" dirty="0" smtClean="0">
                <a:solidFill>
                  <a:schemeClr val="bg1"/>
                </a:solidFill>
              </a:rPr>
              <a:t>milliárd</a:t>
            </a:r>
            <a:r>
              <a:rPr lang="en-US" altLang="en-US" sz="1800" b="1" dirty="0" smtClean="0">
                <a:solidFill>
                  <a:schemeClr val="bg1"/>
                </a:solidFill>
              </a:rPr>
              <a:t> </a:t>
            </a:r>
            <a:r>
              <a:rPr lang="en-US" altLang="en-US" sz="1800" b="1" dirty="0" err="1">
                <a:solidFill>
                  <a:schemeClr val="bg1"/>
                </a:solidFill>
              </a:rPr>
              <a:t>tranzisztor</a:t>
            </a:r>
            <a:endParaRPr lang="en-US" altLang="en-US" sz="18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173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150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1510" name="Rectangle 2"/>
          <p:cNvSpPr>
            <a:spLocks noGrp="1" noChangeArrowheads="1"/>
          </p:cNvSpPr>
          <p:nvPr>
            <p:ph type="title"/>
          </p:nvPr>
        </p:nvSpPr>
        <p:spPr>
          <a:xfrm>
            <a:off x="139700" y="747713"/>
            <a:ext cx="8845550" cy="8810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hu-HU" altLang="en-US" dirty="0" smtClean="0"/>
              <a:t>Mikroelektronika: az egyik leggyorsabban fejlődő iparág</a:t>
            </a:r>
            <a:endParaRPr lang="en-US" altLang="en-US" dirty="0" smtClean="0"/>
          </a:p>
        </p:txBody>
      </p:sp>
      <p:sp>
        <p:nvSpPr>
          <p:cNvPr id="21514" name="Slide Number Placeholder 1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FA92675-7522-4FE8-930B-4B614BCF4346}" type="slidenum">
              <a:rPr lang="en-US" altLang="en-US" sz="1000">
                <a:solidFill>
                  <a:srgbClr val="8C2532"/>
                </a:solidFill>
              </a:rPr>
              <a:pPr/>
              <a:t>71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54591" y="1709784"/>
            <a:ext cx="5786438" cy="4731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847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253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25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Rendszeres előrejelzés: </a:t>
            </a:r>
            <a:r>
              <a:rPr lang="hu-HU" altLang="en-US" i="1" smtClean="0"/>
              <a:t>roadmap</a:t>
            </a:r>
          </a:p>
        </p:txBody>
      </p:sp>
      <p:sp>
        <p:nvSpPr>
          <p:cNvPr id="22535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0E57607-45AB-4328-BFC3-376F15543DBE}" type="slidenum">
              <a:rPr lang="en-US" altLang="en-US" sz="1000">
                <a:solidFill>
                  <a:srgbClr val="8C2532"/>
                </a:solidFill>
              </a:rPr>
              <a:pPr/>
              <a:t>72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9772" y="1236407"/>
            <a:ext cx="7325406" cy="502026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355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35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Legfrissebb tényleges állapot</a:t>
            </a:r>
          </a:p>
        </p:txBody>
      </p:sp>
      <p:sp>
        <p:nvSpPr>
          <p:cNvPr id="2355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216025"/>
            <a:ext cx="8834438" cy="4972050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Céges honlapokról, pl. Intel:</a:t>
            </a:r>
          </a:p>
        </p:txBody>
      </p:sp>
      <p:sp>
        <p:nvSpPr>
          <p:cNvPr id="2355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531C168-2867-4311-957E-3E907F0C52A4}" type="slidenum">
              <a:rPr lang="en-US" altLang="en-US" sz="1000">
                <a:solidFill>
                  <a:srgbClr val="8C2532"/>
                </a:solidFill>
              </a:rPr>
              <a:pPr/>
              <a:t>73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75106" name="Picture 2" descr="http://www.kitguru.net/wp-content/uploads/2015/05/intel_roadmap_skylake_cannonlake_10nm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05"/>
          <a:stretch/>
        </p:blipFill>
        <p:spPr bwMode="auto">
          <a:xfrm>
            <a:off x="1361872" y="1628775"/>
            <a:ext cx="7020128" cy="4710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ép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351" y="1194955"/>
            <a:ext cx="8670248" cy="4893948"/>
          </a:xfrm>
          <a:prstGeom prst="rect">
            <a:avLst/>
          </a:prstGeom>
        </p:spPr>
      </p:pic>
      <p:sp>
        <p:nvSpPr>
          <p:cNvPr id="23555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355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35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Legfrissebb tényleges állapot</a:t>
            </a:r>
          </a:p>
        </p:txBody>
      </p:sp>
      <p:sp>
        <p:nvSpPr>
          <p:cNvPr id="2355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531C168-2867-4311-957E-3E907F0C52A4}" type="slidenum">
              <a:rPr lang="en-US" altLang="en-US" sz="1000">
                <a:solidFill>
                  <a:srgbClr val="8C2532"/>
                </a:solidFill>
              </a:rPr>
              <a:pPr/>
              <a:t>74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39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Legfrissebb tényleges állapot</a:t>
            </a:r>
          </a:p>
        </p:txBody>
      </p:sp>
      <p:sp>
        <p:nvSpPr>
          <p:cNvPr id="5" name="Tartalom helye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altLang="en-US" dirty="0" smtClean="0"/>
              <a:t>Intel </a:t>
            </a:r>
            <a:r>
              <a:rPr lang="hu-HU" altLang="en-US" dirty="0" err="1" smtClean="0"/>
              <a:t>Tick-Tock</a:t>
            </a:r>
            <a:r>
              <a:rPr lang="hu-HU" altLang="en-US" dirty="0" smtClean="0"/>
              <a:t> stratégia … a múlt…</a:t>
            </a:r>
            <a:endParaRPr lang="hu-HU" altLang="en-US" dirty="0"/>
          </a:p>
          <a:p>
            <a:endParaRPr lang="hu-HU" dirty="0"/>
          </a:p>
        </p:txBody>
      </p:sp>
      <p:sp>
        <p:nvSpPr>
          <p:cNvPr id="23555" name="Date Placeholder 3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355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355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531C168-2867-4311-957E-3E907F0C52A4}" type="slidenum">
              <a:rPr lang="en-US" altLang="en-US" sz="1000">
                <a:solidFill>
                  <a:srgbClr val="8C2532"/>
                </a:solidFill>
              </a:rPr>
              <a:pPr/>
              <a:t>75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61" y="2413520"/>
            <a:ext cx="8705602" cy="23601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314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Legfrissebb tényleges állapot</a:t>
            </a:r>
          </a:p>
        </p:txBody>
      </p:sp>
      <p:sp>
        <p:nvSpPr>
          <p:cNvPr id="5" name="Tartalom helye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altLang="en-US" dirty="0" smtClean="0"/>
              <a:t>… a jelen … Intel új fejlesztési stratégiája</a:t>
            </a:r>
            <a:endParaRPr lang="hu-HU" altLang="en-US" dirty="0"/>
          </a:p>
          <a:p>
            <a:endParaRPr lang="hu-HU" dirty="0"/>
          </a:p>
        </p:txBody>
      </p:sp>
      <p:sp>
        <p:nvSpPr>
          <p:cNvPr id="23555" name="Date Placeholder 3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355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355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7531C168-2867-4311-957E-3E907F0C52A4}" type="slidenum">
              <a:rPr lang="en-US" altLang="en-US" sz="1000">
                <a:solidFill>
                  <a:srgbClr val="8C2532"/>
                </a:solidFill>
              </a:rPr>
              <a:pPr/>
              <a:t>76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57" y="2271292"/>
            <a:ext cx="7838282" cy="2408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308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246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24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err="1" smtClean="0"/>
              <a:t>Minimal</a:t>
            </a:r>
            <a:r>
              <a:rPr lang="hu-HU" altLang="en-US" dirty="0" smtClean="0"/>
              <a:t> </a:t>
            </a:r>
            <a:r>
              <a:rPr lang="hu-HU" altLang="en-US" dirty="0" err="1" smtClean="0"/>
              <a:t>feature</a:t>
            </a:r>
            <a:r>
              <a:rPr lang="hu-HU" altLang="en-US" dirty="0" smtClean="0"/>
              <a:t> </a:t>
            </a:r>
            <a:r>
              <a:rPr lang="hu-HU" altLang="en-US" dirty="0" err="1" smtClean="0"/>
              <a:t>size</a:t>
            </a:r>
            <a:r>
              <a:rPr lang="hu-HU" altLang="en-US" dirty="0" smtClean="0"/>
              <a:t> – trend (Intel)</a:t>
            </a:r>
            <a:endParaRPr lang="en-US" altLang="en-US" dirty="0" smtClean="0"/>
          </a:p>
        </p:txBody>
      </p:sp>
      <p:sp>
        <p:nvSpPr>
          <p:cNvPr id="6246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24E039AF-CE2A-4BDD-871C-CCAE17B08DF3}" type="slidenum">
              <a:rPr lang="en-US" altLang="en-US" sz="1000">
                <a:solidFill>
                  <a:srgbClr val="8C2532"/>
                </a:solidFill>
              </a:rPr>
              <a:pPr/>
              <a:t>77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grpSp>
        <p:nvGrpSpPr>
          <p:cNvPr id="62470" name="Group 6"/>
          <p:cNvGrpSpPr>
            <a:grpSpLocks/>
          </p:cNvGrpSpPr>
          <p:nvPr/>
        </p:nvGrpSpPr>
        <p:grpSpPr bwMode="auto">
          <a:xfrm>
            <a:off x="763588" y="1241425"/>
            <a:ext cx="8256587" cy="5195888"/>
            <a:chOff x="763588" y="1241425"/>
            <a:chExt cx="8256587" cy="5195888"/>
          </a:xfrm>
        </p:grpSpPr>
        <p:pic>
          <p:nvPicPr>
            <p:cNvPr id="62471" name="Picture 4" descr="process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588" y="1241425"/>
              <a:ext cx="7807325" cy="519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472" name="Rectangle 7"/>
            <p:cNvSpPr>
              <a:spLocks noChangeArrowheads="1"/>
            </p:cNvSpPr>
            <p:nvPr/>
          </p:nvSpPr>
          <p:spPr bwMode="auto">
            <a:xfrm>
              <a:off x="8021638" y="5494338"/>
              <a:ext cx="109537" cy="107950"/>
            </a:xfrm>
            <a:prstGeom prst="rect">
              <a:avLst/>
            </a:prstGeom>
            <a:solidFill>
              <a:srgbClr val="FF0000"/>
            </a:solidFill>
            <a:ln w="15875" algn="ctr">
              <a:solidFill>
                <a:srgbClr val="FF0000"/>
              </a:solidFill>
              <a:round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2473" name="TextBox 8"/>
            <p:cNvSpPr txBox="1">
              <a:spLocks noChangeArrowheads="1"/>
            </p:cNvSpPr>
            <p:nvPr/>
          </p:nvSpPr>
          <p:spPr bwMode="auto">
            <a:xfrm>
              <a:off x="8389938" y="5413375"/>
              <a:ext cx="630237" cy="2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200" b="1">
                  <a:solidFill>
                    <a:srgbClr val="FF0000"/>
                  </a:solidFill>
                </a:rPr>
                <a:t>14 nm</a:t>
              </a:r>
            </a:p>
          </p:txBody>
        </p:sp>
        <p:sp>
          <p:nvSpPr>
            <p:cNvPr id="62474" name="TextBox 9"/>
            <p:cNvSpPr txBox="1">
              <a:spLocks noChangeArrowheads="1"/>
            </p:cNvSpPr>
            <p:nvPr/>
          </p:nvSpPr>
          <p:spPr bwMode="auto">
            <a:xfrm>
              <a:off x="7680325" y="6129338"/>
              <a:ext cx="6286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b="1">
                  <a:solidFill>
                    <a:srgbClr val="FF0000"/>
                  </a:solidFill>
                </a:rPr>
                <a:t>2013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 err="1"/>
              <a:t>Minimal</a:t>
            </a:r>
            <a:r>
              <a:rPr lang="hu-HU" altLang="en-US" dirty="0"/>
              <a:t> </a:t>
            </a:r>
            <a:r>
              <a:rPr lang="hu-HU" altLang="en-US" dirty="0" err="1"/>
              <a:t>feature</a:t>
            </a:r>
            <a:r>
              <a:rPr lang="hu-HU" altLang="en-US" dirty="0"/>
              <a:t> </a:t>
            </a:r>
            <a:r>
              <a:rPr lang="hu-HU" altLang="en-US" dirty="0" err="1"/>
              <a:t>size</a:t>
            </a:r>
            <a:r>
              <a:rPr lang="hu-HU" altLang="en-US" dirty="0"/>
              <a:t> – trend (Intel)</a:t>
            </a:r>
            <a:endParaRPr lang="en-US" dirty="0"/>
          </a:p>
        </p:txBody>
      </p:sp>
      <p:pic>
        <p:nvPicPr>
          <p:cNvPr id="7" name="Tartalom helye 6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73" t="13345" r="15210" b="7308"/>
          <a:stretch/>
        </p:blipFill>
        <p:spPr>
          <a:xfrm>
            <a:off x="573618" y="1343025"/>
            <a:ext cx="7977714" cy="4891314"/>
          </a:xfrm>
        </p:spPr>
      </p:pic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78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8395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4580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Processzorok 2015-ös toplistája</a:t>
            </a:r>
            <a:endParaRPr lang="en-US" altLang="en-US" dirty="0" smtClean="0"/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7155" y="1406525"/>
            <a:ext cx="4444607" cy="497205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hu-HU" altLang="en-US"/>
              <a:t>Főbb </a:t>
            </a:r>
            <a:r>
              <a:rPr lang="hu-HU" altLang="en-US" dirty="0"/>
              <a:t>jellemzők összefoglaló táblázata: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órajel frekvencia, 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CACHE mérete, szervezése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fogyasztás adatok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 err="1"/>
              <a:t>tokozási</a:t>
            </a:r>
            <a:r>
              <a:rPr lang="hu-HU" altLang="en-US" sz="2000" dirty="0"/>
              <a:t> kérdések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operatív tár sávszél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endParaRPr lang="hu-HU" altLang="en-US" sz="2000" dirty="0"/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lapka mérete, 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tranzisztorok száma</a:t>
            </a:r>
          </a:p>
          <a:p>
            <a:pPr lvl="1" eaLnBrk="1" hangingPunct="1">
              <a:lnSpc>
                <a:spcPct val="80000"/>
              </a:lnSpc>
              <a:spcBef>
                <a:spcPct val="15000"/>
              </a:spcBef>
            </a:pPr>
            <a:r>
              <a:rPr lang="hu-HU" altLang="en-US" sz="2000" dirty="0"/>
              <a:t>fogyasztás</a:t>
            </a:r>
            <a:endParaRPr lang="en-US" altLang="en-US" sz="2000" dirty="0"/>
          </a:p>
        </p:txBody>
      </p:sp>
      <p:sp>
        <p:nvSpPr>
          <p:cNvPr id="24584" name="Slide Number Placeholder 1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ECF3A6F8-BC92-448A-88ED-4E2357A76EC9}" type="slidenum">
              <a:rPr lang="en-US" altLang="en-US" sz="1000">
                <a:solidFill>
                  <a:srgbClr val="8C2532"/>
                </a:solidFill>
              </a:rPr>
              <a:pPr/>
              <a:t>79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4637" name="Picture 61" descr="http://www.pcper.com/files/imagecache/article_max_width/news/2015-11-13/chart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070" y="1430337"/>
            <a:ext cx="4419086" cy="48108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Laborgyakorlatok segédanyagai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/>
              <a:t>Minden laboratóriumi gyakorlathoz további </a:t>
            </a:r>
            <a:r>
              <a:rPr lang="hu-HU" b="1" dirty="0"/>
              <a:t>magyar ill. angol nyelvű használati utasítások, források és videók </a:t>
            </a:r>
            <a:r>
              <a:rPr lang="hu-HU" dirty="0"/>
              <a:t>találhatók a </a:t>
            </a:r>
            <a:r>
              <a:rPr lang="hu-HU" b="1" u="sng" dirty="0" smtClean="0">
                <a:solidFill>
                  <a:srgbClr val="00B0F0"/>
                </a:solidFill>
              </a:rPr>
              <a:t>edu.eet.bme.h</a:t>
            </a:r>
            <a:r>
              <a:rPr lang="en-US" b="1" u="sng" dirty="0" smtClean="0">
                <a:solidFill>
                  <a:srgbClr val="00B0F0"/>
                </a:solidFill>
              </a:rPr>
              <a:t>u </a:t>
            </a:r>
            <a:r>
              <a:rPr lang="hu-HU" dirty="0" smtClean="0"/>
              <a:t>címen</a:t>
            </a:r>
            <a:r>
              <a:rPr lang="hu-HU" dirty="0" smtClean="0"/>
              <a:t>.</a:t>
            </a:r>
          </a:p>
          <a:p>
            <a:r>
              <a:rPr lang="hu-HU" dirty="0" smtClean="0">
                <a:solidFill>
                  <a:srgbClr val="C00000"/>
                </a:solidFill>
              </a:rPr>
              <a:t>Laborgyakorlatokra való felkészüléshez két részből álló jegyzet </a:t>
            </a:r>
            <a:r>
              <a:rPr lang="hu-HU" dirty="0" smtClean="0"/>
              <a:t>lesz elérhető:</a:t>
            </a:r>
          </a:p>
          <a:p>
            <a:pPr lvl="1"/>
            <a:r>
              <a:rPr lang="hu-HU" dirty="0" smtClean="0"/>
              <a:t>elméleti összefoglaló rész valamint</a:t>
            </a:r>
          </a:p>
          <a:p>
            <a:pPr lvl="1"/>
            <a:r>
              <a:rPr lang="hu-HU" dirty="0" smtClean="0"/>
              <a:t>gyakorlati összefoglaló, a tervezőrendszerek használatát bemutató jegyzet.</a:t>
            </a:r>
            <a:endParaRPr lang="hu-HU" dirty="0"/>
          </a:p>
          <a:p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9007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349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34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A Moore törvény processzorokra</a:t>
            </a:r>
            <a:endParaRPr lang="en-US" altLang="en-US" smtClean="0"/>
          </a:p>
        </p:txBody>
      </p:sp>
      <p:sp>
        <p:nvSpPr>
          <p:cNvPr id="63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552450"/>
          </a:xfrm>
        </p:spPr>
        <p:txBody>
          <a:bodyPr/>
          <a:lstStyle/>
          <a:p>
            <a:pPr eaLnBrk="1" hangingPunct="1"/>
            <a:r>
              <a:rPr lang="hu-HU" altLang="en-US" sz="2400"/>
              <a:t>A tranzisztorok száma kb. másfél évente megduplázódik:</a:t>
            </a:r>
            <a:endParaRPr lang="en-US" altLang="en-US" sz="2400"/>
          </a:p>
        </p:txBody>
      </p:sp>
      <p:sp>
        <p:nvSpPr>
          <p:cNvPr id="63496" name="Slide Number Placeholder 9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0DB8CCD-9C6C-47C2-8C43-E17F412C87FD}" type="slidenum">
              <a:rPr lang="en-US" altLang="en-US" sz="1000">
                <a:solidFill>
                  <a:srgbClr val="8C2532"/>
                </a:solidFill>
              </a:rPr>
              <a:pPr/>
              <a:t>80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51558" name="Picture 6" descr="http://education.mrsec.wisc.edu/SlideShow/images/computer/Moores_Law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512" y="1780596"/>
            <a:ext cx="6779532" cy="4685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451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45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Lapka méret (</a:t>
            </a:r>
            <a:r>
              <a:rPr lang="hu-HU" altLang="en-US" i="1" dirty="0" err="1" smtClean="0"/>
              <a:t>die</a:t>
            </a:r>
            <a:r>
              <a:rPr lang="hu-HU" altLang="en-US" i="1" dirty="0" smtClean="0"/>
              <a:t> </a:t>
            </a:r>
            <a:r>
              <a:rPr lang="hu-HU" altLang="en-US" i="1" dirty="0" err="1" smtClean="0"/>
              <a:t>size</a:t>
            </a:r>
            <a:r>
              <a:rPr lang="hu-HU" altLang="en-US" dirty="0" smtClean="0"/>
              <a:t>) növekedése</a:t>
            </a:r>
            <a:endParaRPr lang="en-US" altLang="en-US" dirty="0" smtClean="0"/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904875"/>
          </a:xfrm>
        </p:spPr>
        <p:txBody>
          <a:bodyPr/>
          <a:lstStyle/>
          <a:p>
            <a:pPr eaLnBrk="1" hangingPunct="1"/>
            <a:r>
              <a:rPr lang="hu-HU" altLang="en-US" sz="2400" dirty="0" smtClean="0"/>
              <a:t>10 év alatt kb. 2-szeres növekedés, 7%-</a:t>
            </a:r>
            <a:r>
              <a:rPr lang="hu-HU" altLang="en-US" sz="2400" dirty="0" err="1" smtClean="0"/>
              <a:t>os</a:t>
            </a:r>
            <a:r>
              <a:rPr lang="hu-HU" altLang="en-US" sz="2400" dirty="0" smtClean="0"/>
              <a:t> éves növekedés (megfelel a Moore </a:t>
            </a:r>
            <a:r>
              <a:rPr lang="hu-HU" altLang="en-US" sz="2400" dirty="0" err="1" smtClean="0"/>
              <a:t>tv-nek</a:t>
            </a:r>
            <a:r>
              <a:rPr lang="hu-HU" altLang="en-US" sz="2400" dirty="0" smtClean="0"/>
              <a:t>) SINGLE CORE!</a:t>
            </a:r>
            <a:endParaRPr lang="en-US" altLang="en-US" sz="2400" dirty="0" smtClean="0"/>
          </a:p>
        </p:txBody>
      </p:sp>
      <p:grpSp>
        <p:nvGrpSpPr>
          <p:cNvPr id="64518" name="Group 4"/>
          <p:cNvGrpSpPr>
            <a:grpSpLocks/>
          </p:cNvGrpSpPr>
          <p:nvPr/>
        </p:nvGrpSpPr>
        <p:grpSpPr bwMode="auto">
          <a:xfrm>
            <a:off x="1455738" y="2238375"/>
            <a:ext cx="6130925" cy="4333875"/>
            <a:chOff x="509" y="1446"/>
            <a:chExt cx="4055" cy="2862"/>
          </a:xfrm>
        </p:grpSpPr>
        <p:sp>
          <p:nvSpPr>
            <p:cNvPr id="64521" name="Line 5"/>
            <p:cNvSpPr>
              <a:spLocks noChangeShapeType="1"/>
            </p:cNvSpPr>
            <p:nvPr/>
          </p:nvSpPr>
          <p:spPr bwMode="auto">
            <a:xfrm flipH="1">
              <a:off x="1011" y="1893"/>
              <a:ext cx="3208" cy="1299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22" name="Rectangle 6"/>
            <p:cNvSpPr>
              <a:spLocks noChangeArrowheads="1"/>
            </p:cNvSpPr>
            <p:nvPr/>
          </p:nvSpPr>
          <p:spPr bwMode="auto">
            <a:xfrm>
              <a:off x="989" y="1537"/>
              <a:ext cx="3444" cy="2255"/>
            </a:xfrm>
            <a:prstGeom prst="rect">
              <a:avLst/>
            </a:prstGeom>
            <a:noFill/>
            <a:ln w="952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23" name="Rectangle 7"/>
            <p:cNvSpPr>
              <a:spLocks noChangeArrowheads="1"/>
            </p:cNvSpPr>
            <p:nvPr/>
          </p:nvSpPr>
          <p:spPr bwMode="auto">
            <a:xfrm>
              <a:off x="989" y="1537"/>
              <a:ext cx="3444" cy="2255"/>
            </a:xfrm>
            <a:prstGeom prst="rect">
              <a:avLst/>
            </a:prstGeom>
            <a:noFill/>
            <a:ln w="28575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24" name="Line 8"/>
            <p:cNvSpPr>
              <a:spLocks noChangeShapeType="1"/>
            </p:cNvSpPr>
            <p:nvPr/>
          </p:nvSpPr>
          <p:spPr bwMode="auto">
            <a:xfrm>
              <a:off x="989" y="1537"/>
              <a:ext cx="1" cy="2255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9"/>
            <p:cNvSpPr>
              <a:spLocks noChangeShapeType="1"/>
            </p:cNvSpPr>
            <p:nvPr/>
          </p:nvSpPr>
          <p:spPr bwMode="auto">
            <a:xfrm>
              <a:off x="989" y="3792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0"/>
            <p:cNvSpPr>
              <a:spLocks noChangeShapeType="1"/>
            </p:cNvSpPr>
            <p:nvPr/>
          </p:nvSpPr>
          <p:spPr bwMode="auto">
            <a:xfrm>
              <a:off x="989" y="3457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Line 11"/>
            <p:cNvSpPr>
              <a:spLocks noChangeShapeType="1"/>
            </p:cNvSpPr>
            <p:nvPr/>
          </p:nvSpPr>
          <p:spPr bwMode="auto">
            <a:xfrm>
              <a:off x="989" y="3254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Line 12"/>
            <p:cNvSpPr>
              <a:spLocks noChangeShapeType="1"/>
            </p:cNvSpPr>
            <p:nvPr/>
          </p:nvSpPr>
          <p:spPr bwMode="auto">
            <a:xfrm>
              <a:off x="989" y="3112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13"/>
            <p:cNvSpPr>
              <a:spLocks noChangeShapeType="1"/>
            </p:cNvSpPr>
            <p:nvPr/>
          </p:nvSpPr>
          <p:spPr bwMode="auto">
            <a:xfrm>
              <a:off x="989" y="3000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Line 14"/>
            <p:cNvSpPr>
              <a:spLocks noChangeShapeType="1"/>
            </p:cNvSpPr>
            <p:nvPr/>
          </p:nvSpPr>
          <p:spPr bwMode="auto">
            <a:xfrm>
              <a:off x="989" y="2919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Line 15"/>
            <p:cNvSpPr>
              <a:spLocks noChangeShapeType="1"/>
            </p:cNvSpPr>
            <p:nvPr/>
          </p:nvSpPr>
          <p:spPr bwMode="auto">
            <a:xfrm>
              <a:off x="989" y="2837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Line 16"/>
            <p:cNvSpPr>
              <a:spLocks noChangeShapeType="1"/>
            </p:cNvSpPr>
            <p:nvPr/>
          </p:nvSpPr>
          <p:spPr bwMode="auto">
            <a:xfrm>
              <a:off x="989" y="2776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Line 17"/>
            <p:cNvSpPr>
              <a:spLocks noChangeShapeType="1"/>
            </p:cNvSpPr>
            <p:nvPr/>
          </p:nvSpPr>
          <p:spPr bwMode="auto">
            <a:xfrm>
              <a:off x="989" y="2715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Line 18"/>
            <p:cNvSpPr>
              <a:spLocks noChangeShapeType="1"/>
            </p:cNvSpPr>
            <p:nvPr/>
          </p:nvSpPr>
          <p:spPr bwMode="auto">
            <a:xfrm>
              <a:off x="989" y="2664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Line 19"/>
            <p:cNvSpPr>
              <a:spLocks noChangeShapeType="1"/>
            </p:cNvSpPr>
            <p:nvPr/>
          </p:nvSpPr>
          <p:spPr bwMode="auto">
            <a:xfrm>
              <a:off x="989" y="2329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Line 20"/>
            <p:cNvSpPr>
              <a:spLocks noChangeShapeType="1"/>
            </p:cNvSpPr>
            <p:nvPr/>
          </p:nvSpPr>
          <p:spPr bwMode="auto">
            <a:xfrm>
              <a:off x="989" y="2126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Line 21"/>
            <p:cNvSpPr>
              <a:spLocks noChangeShapeType="1"/>
            </p:cNvSpPr>
            <p:nvPr/>
          </p:nvSpPr>
          <p:spPr bwMode="auto">
            <a:xfrm>
              <a:off x="989" y="1984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22"/>
            <p:cNvSpPr>
              <a:spLocks noChangeShapeType="1"/>
            </p:cNvSpPr>
            <p:nvPr/>
          </p:nvSpPr>
          <p:spPr bwMode="auto">
            <a:xfrm>
              <a:off x="989" y="1872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23"/>
            <p:cNvSpPr>
              <a:spLocks noChangeShapeType="1"/>
            </p:cNvSpPr>
            <p:nvPr/>
          </p:nvSpPr>
          <p:spPr bwMode="auto">
            <a:xfrm>
              <a:off x="989" y="1791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24"/>
            <p:cNvSpPr>
              <a:spLocks noChangeShapeType="1"/>
            </p:cNvSpPr>
            <p:nvPr/>
          </p:nvSpPr>
          <p:spPr bwMode="auto">
            <a:xfrm>
              <a:off x="989" y="1710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25"/>
            <p:cNvSpPr>
              <a:spLocks noChangeShapeType="1"/>
            </p:cNvSpPr>
            <p:nvPr/>
          </p:nvSpPr>
          <p:spPr bwMode="auto">
            <a:xfrm>
              <a:off x="989" y="1649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Line 26"/>
            <p:cNvSpPr>
              <a:spLocks noChangeShapeType="1"/>
            </p:cNvSpPr>
            <p:nvPr/>
          </p:nvSpPr>
          <p:spPr bwMode="auto">
            <a:xfrm>
              <a:off x="989" y="1588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Line 27"/>
            <p:cNvSpPr>
              <a:spLocks noChangeShapeType="1"/>
            </p:cNvSpPr>
            <p:nvPr/>
          </p:nvSpPr>
          <p:spPr bwMode="auto">
            <a:xfrm>
              <a:off x="989" y="1537"/>
              <a:ext cx="37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Line 28"/>
            <p:cNvSpPr>
              <a:spLocks noChangeShapeType="1"/>
            </p:cNvSpPr>
            <p:nvPr/>
          </p:nvSpPr>
          <p:spPr bwMode="auto">
            <a:xfrm>
              <a:off x="989" y="3792"/>
              <a:ext cx="46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29"/>
            <p:cNvSpPr>
              <a:spLocks noChangeShapeType="1"/>
            </p:cNvSpPr>
            <p:nvPr/>
          </p:nvSpPr>
          <p:spPr bwMode="auto">
            <a:xfrm>
              <a:off x="989" y="2664"/>
              <a:ext cx="46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Line 30"/>
            <p:cNvSpPr>
              <a:spLocks noChangeShapeType="1"/>
            </p:cNvSpPr>
            <p:nvPr/>
          </p:nvSpPr>
          <p:spPr bwMode="auto">
            <a:xfrm>
              <a:off x="989" y="1537"/>
              <a:ext cx="46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31"/>
            <p:cNvSpPr>
              <a:spLocks noChangeShapeType="1"/>
            </p:cNvSpPr>
            <p:nvPr/>
          </p:nvSpPr>
          <p:spPr bwMode="auto">
            <a:xfrm>
              <a:off x="989" y="3792"/>
              <a:ext cx="3444" cy="1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32"/>
            <p:cNvSpPr>
              <a:spLocks noChangeShapeType="1"/>
            </p:cNvSpPr>
            <p:nvPr/>
          </p:nvSpPr>
          <p:spPr bwMode="auto">
            <a:xfrm flipV="1">
              <a:off x="989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33"/>
            <p:cNvSpPr>
              <a:spLocks noChangeShapeType="1"/>
            </p:cNvSpPr>
            <p:nvPr/>
          </p:nvSpPr>
          <p:spPr bwMode="auto">
            <a:xfrm flipV="1">
              <a:off x="1165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Line 34"/>
            <p:cNvSpPr>
              <a:spLocks noChangeShapeType="1"/>
            </p:cNvSpPr>
            <p:nvPr/>
          </p:nvSpPr>
          <p:spPr bwMode="auto">
            <a:xfrm flipV="1">
              <a:off x="1332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Line 35"/>
            <p:cNvSpPr>
              <a:spLocks noChangeShapeType="1"/>
            </p:cNvSpPr>
            <p:nvPr/>
          </p:nvSpPr>
          <p:spPr bwMode="auto">
            <a:xfrm flipV="1">
              <a:off x="1507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Line 36"/>
            <p:cNvSpPr>
              <a:spLocks noChangeShapeType="1"/>
            </p:cNvSpPr>
            <p:nvPr/>
          </p:nvSpPr>
          <p:spPr bwMode="auto">
            <a:xfrm flipV="1">
              <a:off x="1674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Line 37"/>
            <p:cNvSpPr>
              <a:spLocks noChangeShapeType="1"/>
            </p:cNvSpPr>
            <p:nvPr/>
          </p:nvSpPr>
          <p:spPr bwMode="auto">
            <a:xfrm flipV="1">
              <a:off x="1850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Line 38"/>
            <p:cNvSpPr>
              <a:spLocks noChangeShapeType="1"/>
            </p:cNvSpPr>
            <p:nvPr/>
          </p:nvSpPr>
          <p:spPr bwMode="auto">
            <a:xfrm flipV="1">
              <a:off x="2026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39"/>
            <p:cNvSpPr>
              <a:spLocks noChangeShapeType="1"/>
            </p:cNvSpPr>
            <p:nvPr/>
          </p:nvSpPr>
          <p:spPr bwMode="auto">
            <a:xfrm flipV="1">
              <a:off x="2192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Line 40"/>
            <p:cNvSpPr>
              <a:spLocks noChangeShapeType="1"/>
            </p:cNvSpPr>
            <p:nvPr/>
          </p:nvSpPr>
          <p:spPr bwMode="auto">
            <a:xfrm flipV="1">
              <a:off x="2368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41"/>
            <p:cNvSpPr>
              <a:spLocks noChangeShapeType="1"/>
            </p:cNvSpPr>
            <p:nvPr/>
          </p:nvSpPr>
          <p:spPr bwMode="auto">
            <a:xfrm flipV="1">
              <a:off x="2535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Line 42"/>
            <p:cNvSpPr>
              <a:spLocks noChangeShapeType="1"/>
            </p:cNvSpPr>
            <p:nvPr/>
          </p:nvSpPr>
          <p:spPr bwMode="auto">
            <a:xfrm flipV="1">
              <a:off x="2712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43"/>
            <p:cNvSpPr>
              <a:spLocks noChangeShapeType="1"/>
            </p:cNvSpPr>
            <p:nvPr/>
          </p:nvSpPr>
          <p:spPr bwMode="auto">
            <a:xfrm flipV="1">
              <a:off x="2887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Line 44"/>
            <p:cNvSpPr>
              <a:spLocks noChangeShapeType="1"/>
            </p:cNvSpPr>
            <p:nvPr/>
          </p:nvSpPr>
          <p:spPr bwMode="auto">
            <a:xfrm flipV="1">
              <a:off x="3054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45"/>
            <p:cNvSpPr>
              <a:spLocks noChangeShapeType="1"/>
            </p:cNvSpPr>
            <p:nvPr/>
          </p:nvSpPr>
          <p:spPr bwMode="auto">
            <a:xfrm flipV="1">
              <a:off x="3230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Line 46"/>
            <p:cNvSpPr>
              <a:spLocks noChangeShapeType="1"/>
            </p:cNvSpPr>
            <p:nvPr/>
          </p:nvSpPr>
          <p:spPr bwMode="auto">
            <a:xfrm flipV="1">
              <a:off x="3396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47"/>
            <p:cNvSpPr>
              <a:spLocks noChangeShapeType="1"/>
            </p:cNvSpPr>
            <p:nvPr/>
          </p:nvSpPr>
          <p:spPr bwMode="auto">
            <a:xfrm flipV="1">
              <a:off x="3572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Line 48"/>
            <p:cNvSpPr>
              <a:spLocks noChangeShapeType="1"/>
            </p:cNvSpPr>
            <p:nvPr/>
          </p:nvSpPr>
          <p:spPr bwMode="auto">
            <a:xfrm flipV="1">
              <a:off x="3748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49"/>
            <p:cNvSpPr>
              <a:spLocks noChangeShapeType="1"/>
            </p:cNvSpPr>
            <p:nvPr/>
          </p:nvSpPr>
          <p:spPr bwMode="auto">
            <a:xfrm flipV="1">
              <a:off x="3915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Line 50"/>
            <p:cNvSpPr>
              <a:spLocks noChangeShapeType="1"/>
            </p:cNvSpPr>
            <p:nvPr/>
          </p:nvSpPr>
          <p:spPr bwMode="auto">
            <a:xfrm flipV="1">
              <a:off x="4090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Line 51"/>
            <p:cNvSpPr>
              <a:spLocks noChangeShapeType="1"/>
            </p:cNvSpPr>
            <p:nvPr/>
          </p:nvSpPr>
          <p:spPr bwMode="auto">
            <a:xfrm flipV="1">
              <a:off x="4257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Line 52"/>
            <p:cNvSpPr>
              <a:spLocks noChangeShapeType="1"/>
            </p:cNvSpPr>
            <p:nvPr/>
          </p:nvSpPr>
          <p:spPr bwMode="auto">
            <a:xfrm flipV="1">
              <a:off x="4433" y="3752"/>
              <a:ext cx="1" cy="40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Line 53"/>
            <p:cNvSpPr>
              <a:spLocks noChangeShapeType="1"/>
            </p:cNvSpPr>
            <p:nvPr/>
          </p:nvSpPr>
          <p:spPr bwMode="auto">
            <a:xfrm flipV="1">
              <a:off x="989" y="3741"/>
              <a:ext cx="1" cy="10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Line 54"/>
            <p:cNvSpPr>
              <a:spLocks noChangeShapeType="1"/>
            </p:cNvSpPr>
            <p:nvPr/>
          </p:nvSpPr>
          <p:spPr bwMode="auto">
            <a:xfrm flipV="1">
              <a:off x="1850" y="3741"/>
              <a:ext cx="1" cy="10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Line 55"/>
            <p:cNvSpPr>
              <a:spLocks noChangeShapeType="1"/>
            </p:cNvSpPr>
            <p:nvPr/>
          </p:nvSpPr>
          <p:spPr bwMode="auto">
            <a:xfrm flipV="1">
              <a:off x="2712" y="3741"/>
              <a:ext cx="1" cy="10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Line 56"/>
            <p:cNvSpPr>
              <a:spLocks noChangeShapeType="1"/>
            </p:cNvSpPr>
            <p:nvPr/>
          </p:nvSpPr>
          <p:spPr bwMode="auto">
            <a:xfrm flipV="1">
              <a:off x="3572" y="3741"/>
              <a:ext cx="1" cy="10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Line 57"/>
            <p:cNvSpPr>
              <a:spLocks noChangeShapeType="1"/>
            </p:cNvSpPr>
            <p:nvPr/>
          </p:nvSpPr>
          <p:spPr bwMode="auto">
            <a:xfrm flipV="1">
              <a:off x="4433" y="3741"/>
              <a:ext cx="1" cy="102"/>
            </a:xfrm>
            <a:prstGeom prst="line">
              <a:avLst/>
            </a:prstGeom>
            <a:noFill/>
            <a:ln w="28575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58"/>
            <p:cNvSpPr>
              <a:spLocks/>
            </p:cNvSpPr>
            <p:nvPr/>
          </p:nvSpPr>
          <p:spPr bwMode="auto">
            <a:xfrm>
              <a:off x="1045" y="3224"/>
              <a:ext cx="92" cy="101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2 h 90"/>
                <a:gd name="T4" fmla="*/ 49 w 90"/>
                <a:gd name="T5" fmla="*/ 143 h 90"/>
                <a:gd name="T6" fmla="*/ 0 w 90"/>
                <a:gd name="T7" fmla="*/ 72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75" name="Freeform 59"/>
            <p:cNvSpPr>
              <a:spLocks/>
            </p:cNvSpPr>
            <p:nvPr/>
          </p:nvSpPr>
          <p:spPr bwMode="auto">
            <a:xfrm>
              <a:off x="1137" y="3153"/>
              <a:ext cx="93" cy="101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2 h 90"/>
                <a:gd name="T4" fmla="*/ 53 w 90"/>
                <a:gd name="T5" fmla="*/ 143 h 90"/>
                <a:gd name="T6" fmla="*/ 0 w 90"/>
                <a:gd name="T7" fmla="*/ 72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76" name="Freeform 60"/>
            <p:cNvSpPr>
              <a:spLocks/>
            </p:cNvSpPr>
            <p:nvPr/>
          </p:nvSpPr>
          <p:spPr bwMode="auto">
            <a:xfrm>
              <a:off x="1304" y="3021"/>
              <a:ext cx="92" cy="101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2 h 90"/>
                <a:gd name="T4" fmla="*/ 49 w 90"/>
                <a:gd name="T5" fmla="*/ 143 h 90"/>
                <a:gd name="T6" fmla="*/ 0 w 90"/>
                <a:gd name="T7" fmla="*/ 72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77" name="Freeform 61"/>
            <p:cNvSpPr>
              <a:spLocks/>
            </p:cNvSpPr>
            <p:nvPr/>
          </p:nvSpPr>
          <p:spPr bwMode="auto">
            <a:xfrm>
              <a:off x="1480" y="2970"/>
              <a:ext cx="92" cy="101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2 h 90"/>
                <a:gd name="T4" fmla="*/ 49 w 90"/>
                <a:gd name="T5" fmla="*/ 143 h 90"/>
                <a:gd name="T6" fmla="*/ 0 w 90"/>
                <a:gd name="T7" fmla="*/ 72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78" name="Freeform 62"/>
            <p:cNvSpPr>
              <a:spLocks/>
            </p:cNvSpPr>
            <p:nvPr/>
          </p:nvSpPr>
          <p:spPr bwMode="auto">
            <a:xfrm>
              <a:off x="1646" y="2889"/>
              <a:ext cx="93" cy="101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2 h 90"/>
                <a:gd name="T4" fmla="*/ 53 w 90"/>
                <a:gd name="T5" fmla="*/ 143 h 90"/>
                <a:gd name="T6" fmla="*/ 0 w 90"/>
                <a:gd name="T7" fmla="*/ 72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79" name="Freeform 63"/>
            <p:cNvSpPr>
              <a:spLocks/>
            </p:cNvSpPr>
            <p:nvPr/>
          </p:nvSpPr>
          <p:spPr bwMode="auto">
            <a:xfrm>
              <a:off x="1998" y="2745"/>
              <a:ext cx="92" cy="103"/>
            </a:xfrm>
            <a:custGeom>
              <a:avLst/>
              <a:gdLst>
                <a:gd name="T0" fmla="*/ 49 w 90"/>
                <a:gd name="T1" fmla="*/ 0 h 91"/>
                <a:gd name="T2" fmla="*/ 98 w 90"/>
                <a:gd name="T3" fmla="*/ 75 h 91"/>
                <a:gd name="T4" fmla="*/ 49 w 90"/>
                <a:gd name="T5" fmla="*/ 149 h 91"/>
                <a:gd name="T6" fmla="*/ 0 w 90"/>
                <a:gd name="T7" fmla="*/ 75 h 91"/>
                <a:gd name="T8" fmla="*/ 49 w 9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1"/>
                <a:gd name="T17" fmla="*/ 90 w 90"/>
                <a:gd name="T18" fmla="*/ 91 h 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1">
                  <a:moveTo>
                    <a:pt x="45" y="0"/>
                  </a:moveTo>
                  <a:lnTo>
                    <a:pt x="90" y="45"/>
                  </a:lnTo>
                  <a:lnTo>
                    <a:pt x="45" y="91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0" name="Freeform 64"/>
            <p:cNvSpPr>
              <a:spLocks/>
            </p:cNvSpPr>
            <p:nvPr/>
          </p:nvSpPr>
          <p:spPr bwMode="auto">
            <a:xfrm>
              <a:off x="2257" y="2624"/>
              <a:ext cx="93" cy="101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2 h 90"/>
                <a:gd name="T4" fmla="*/ 53 w 90"/>
                <a:gd name="T5" fmla="*/ 143 h 90"/>
                <a:gd name="T6" fmla="*/ 0 w 90"/>
                <a:gd name="T7" fmla="*/ 72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1" name="Freeform 65"/>
            <p:cNvSpPr>
              <a:spLocks/>
            </p:cNvSpPr>
            <p:nvPr/>
          </p:nvSpPr>
          <p:spPr bwMode="auto">
            <a:xfrm>
              <a:off x="2599" y="2563"/>
              <a:ext cx="94" cy="101"/>
            </a:xfrm>
            <a:custGeom>
              <a:avLst/>
              <a:gdLst>
                <a:gd name="T0" fmla="*/ 52 w 91"/>
                <a:gd name="T1" fmla="*/ 0 h 90"/>
                <a:gd name="T2" fmla="*/ 103 w 91"/>
                <a:gd name="T3" fmla="*/ 72 h 90"/>
                <a:gd name="T4" fmla="*/ 52 w 91"/>
                <a:gd name="T5" fmla="*/ 143 h 90"/>
                <a:gd name="T6" fmla="*/ 0 w 91"/>
                <a:gd name="T7" fmla="*/ 72 h 90"/>
                <a:gd name="T8" fmla="*/ 52 w 91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90"/>
                <a:gd name="T17" fmla="*/ 91 w 9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90">
                  <a:moveTo>
                    <a:pt x="45" y="0"/>
                  </a:moveTo>
                  <a:lnTo>
                    <a:pt x="91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2" name="Freeform 66"/>
            <p:cNvSpPr>
              <a:spLocks/>
            </p:cNvSpPr>
            <p:nvPr/>
          </p:nvSpPr>
          <p:spPr bwMode="auto">
            <a:xfrm>
              <a:off x="2860" y="2370"/>
              <a:ext cx="92" cy="101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2 h 90"/>
                <a:gd name="T4" fmla="*/ 49 w 90"/>
                <a:gd name="T5" fmla="*/ 143 h 90"/>
                <a:gd name="T6" fmla="*/ 0 w 90"/>
                <a:gd name="T7" fmla="*/ 72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3" name="Freeform 67"/>
            <p:cNvSpPr>
              <a:spLocks/>
            </p:cNvSpPr>
            <p:nvPr/>
          </p:nvSpPr>
          <p:spPr bwMode="auto">
            <a:xfrm>
              <a:off x="3119" y="2360"/>
              <a:ext cx="92" cy="101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2 h 90"/>
                <a:gd name="T4" fmla="*/ 49 w 90"/>
                <a:gd name="T5" fmla="*/ 143 h 90"/>
                <a:gd name="T6" fmla="*/ 0 w 90"/>
                <a:gd name="T7" fmla="*/ 72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4" name="Freeform 68"/>
            <p:cNvSpPr>
              <a:spLocks/>
            </p:cNvSpPr>
            <p:nvPr/>
          </p:nvSpPr>
          <p:spPr bwMode="auto">
            <a:xfrm>
              <a:off x="1026" y="3203"/>
              <a:ext cx="93" cy="102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5 h 90"/>
                <a:gd name="T4" fmla="*/ 53 w 90"/>
                <a:gd name="T5" fmla="*/ 148 h 90"/>
                <a:gd name="T6" fmla="*/ 0 w 90"/>
                <a:gd name="T7" fmla="*/ 75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5" name="Freeform 69"/>
            <p:cNvSpPr>
              <a:spLocks/>
            </p:cNvSpPr>
            <p:nvPr/>
          </p:nvSpPr>
          <p:spPr bwMode="auto">
            <a:xfrm>
              <a:off x="1119" y="3132"/>
              <a:ext cx="92" cy="102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5 h 90"/>
                <a:gd name="T4" fmla="*/ 49 w 90"/>
                <a:gd name="T5" fmla="*/ 148 h 90"/>
                <a:gd name="T6" fmla="*/ 0 w 90"/>
                <a:gd name="T7" fmla="*/ 75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6" name="Freeform 70"/>
            <p:cNvSpPr>
              <a:spLocks/>
            </p:cNvSpPr>
            <p:nvPr/>
          </p:nvSpPr>
          <p:spPr bwMode="auto">
            <a:xfrm>
              <a:off x="1285" y="3000"/>
              <a:ext cx="93" cy="102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5 h 90"/>
                <a:gd name="T4" fmla="*/ 53 w 90"/>
                <a:gd name="T5" fmla="*/ 148 h 90"/>
                <a:gd name="T6" fmla="*/ 0 w 90"/>
                <a:gd name="T7" fmla="*/ 75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7" name="Freeform 71"/>
            <p:cNvSpPr>
              <a:spLocks/>
            </p:cNvSpPr>
            <p:nvPr/>
          </p:nvSpPr>
          <p:spPr bwMode="auto">
            <a:xfrm>
              <a:off x="1461" y="2950"/>
              <a:ext cx="93" cy="101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2 h 90"/>
                <a:gd name="T4" fmla="*/ 53 w 90"/>
                <a:gd name="T5" fmla="*/ 143 h 90"/>
                <a:gd name="T6" fmla="*/ 0 w 90"/>
                <a:gd name="T7" fmla="*/ 72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8" name="Freeform 72"/>
            <p:cNvSpPr>
              <a:spLocks/>
            </p:cNvSpPr>
            <p:nvPr/>
          </p:nvSpPr>
          <p:spPr bwMode="auto">
            <a:xfrm>
              <a:off x="1628" y="2868"/>
              <a:ext cx="92" cy="102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5 h 90"/>
                <a:gd name="T4" fmla="*/ 49 w 90"/>
                <a:gd name="T5" fmla="*/ 148 h 90"/>
                <a:gd name="T6" fmla="*/ 0 w 90"/>
                <a:gd name="T7" fmla="*/ 75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89" name="Freeform 73"/>
            <p:cNvSpPr>
              <a:spLocks/>
            </p:cNvSpPr>
            <p:nvPr/>
          </p:nvSpPr>
          <p:spPr bwMode="auto">
            <a:xfrm>
              <a:off x="1979" y="2725"/>
              <a:ext cx="93" cy="102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5 h 90"/>
                <a:gd name="T4" fmla="*/ 53 w 90"/>
                <a:gd name="T5" fmla="*/ 148 h 90"/>
                <a:gd name="T6" fmla="*/ 0 w 90"/>
                <a:gd name="T7" fmla="*/ 75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90" name="Freeform 74"/>
            <p:cNvSpPr>
              <a:spLocks/>
            </p:cNvSpPr>
            <p:nvPr/>
          </p:nvSpPr>
          <p:spPr bwMode="auto">
            <a:xfrm>
              <a:off x="2239" y="2603"/>
              <a:ext cx="92" cy="102"/>
            </a:xfrm>
            <a:custGeom>
              <a:avLst/>
              <a:gdLst>
                <a:gd name="T0" fmla="*/ 49 w 90"/>
                <a:gd name="T1" fmla="*/ 0 h 90"/>
                <a:gd name="T2" fmla="*/ 98 w 90"/>
                <a:gd name="T3" fmla="*/ 75 h 90"/>
                <a:gd name="T4" fmla="*/ 49 w 90"/>
                <a:gd name="T5" fmla="*/ 148 h 90"/>
                <a:gd name="T6" fmla="*/ 0 w 90"/>
                <a:gd name="T7" fmla="*/ 75 h 90"/>
                <a:gd name="T8" fmla="*/ 49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91" name="Freeform 75"/>
            <p:cNvSpPr>
              <a:spLocks/>
            </p:cNvSpPr>
            <p:nvPr/>
          </p:nvSpPr>
          <p:spPr bwMode="auto">
            <a:xfrm>
              <a:off x="2581" y="2542"/>
              <a:ext cx="94" cy="102"/>
            </a:xfrm>
            <a:custGeom>
              <a:avLst/>
              <a:gdLst>
                <a:gd name="T0" fmla="*/ 52 w 91"/>
                <a:gd name="T1" fmla="*/ 0 h 90"/>
                <a:gd name="T2" fmla="*/ 103 w 91"/>
                <a:gd name="T3" fmla="*/ 75 h 90"/>
                <a:gd name="T4" fmla="*/ 52 w 91"/>
                <a:gd name="T5" fmla="*/ 148 h 90"/>
                <a:gd name="T6" fmla="*/ 0 w 91"/>
                <a:gd name="T7" fmla="*/ 75 h 90"/>
                <a:gd name="T8" fmla="*/ 52 w 91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90"/>
                <a:gd name="T17" fmla="*/ 91 w 91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90">
                  <a:moveTo>
                    <a:pt x="45" y="0"/>
                  </a:moveTo>
                  <a:lnTo>
                    <a:pt x="91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92" name="Freeform 76"/>
            <p:cNvSpPr>
              <a:spLocks/>
            </p:cNvSpPr>
            <p:nvPr/>
          </p:nvSpPr>
          <p:spPr bwMode="auto">
            <a:xfrm>
              <a:off x="2841" y="2349"/>
              <a:ext cx="93" cy="102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5 h 90"/>
                <a:gd name="T4" fmla="*/ 53 w 90"/>
                <a:gd name="T5" fmla="*/ 148 h 90"/>
                <a:gd name="T6" fmla="*/ 0 w 90"/>
                <a:gd name="T7" fmla="*/ 75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93" name="Freeform 77"/>
            <p:cNvSpPr>
              <a:spLocks/>
            </p:cNvSpPr>
            <p:nvPr/>
          </p:nvSpPr>
          <p:spPr bwMode="auto">
            <a:xfrm>
              <a:off x="3100" y="2339"/>
              <a:ext cx="93" cy="102"/>
            </a:xfrm>
            <a:custGeom>
              <a:avLst/>
              <a:gdLst>
                <a:gd name="T0" fmla="*/ 53 w 90"/>
                <a:gd name="T1" fmla="*/ 0 h 90"/>
                <a:gd name="T2" fmla="*/ 102 w 90"/>
                <a:gd name="T3" fmla="*/ 75 h 90"/>
                <a:gd name="T4" fmla="*/ 53 w 90"/>
                <a:gd name="T5" fmla="*/ 148 h 90"/>
                <a:gd name="T6" fmla="*/ 0 w 90"/>
                <a:gd name="T7" fmla="*/ 75 h 90"/>
                <a:gd name="T8" fmla="*/ 53 w 90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0"/>
                <a:gd name="T17" fmla="*/ 90 w 9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0">
                  <a:moveTo>
                    <a:pt x="45" y="0"/>
                  </a:moveTo>
                  <a:lnTo>
                    <a:pt x="90" y="45"/>
                  </a:lnTo>
                  <a:lnTo>
                    <a:pt x="45" y="90"/>
                  </a:lnTo>
                  <a:lnTo>
                    <a:pt x="0" y="4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CC00"/>
            </a:solidFill>
            <a:ln w="14288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  <p:sp>
          <p:nvSpPr>
            <p:cNvPr id="64594" name="Rectangle 78"/>
            <p:cNvSpPr>
              <a:spLocks noChangeArrowheads="1"/>
            </p:cNvSpPr>
            <p:nvPr/>
          </p:nvSpPr>
          <p:spPr bwMode="auto">
            <a:xfrm>
              <a:off x="1165" y="3285"/>
              <a:ext cx="298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4004</a:t>
              </a:r>
              <a:endParaRPr lang="en-US" altLang="en-US" sz="1800"/>
            </a:p>
          </p:txBody>
        </p:sp>
        <p:sp>
          <p:nvSpPr>
            <p:cNvPr id="64595" name="Rectangle 79"/>
            <p:cNvSpPr>
              <a:spLocks noChangeArrowheads="1"/>
            </p:cNvSpPr>
            <p:nvPr/>
          </p:nvSpPr>
          <p:spPr bwMode="auto">
            <a:xfrm>
              <a:off x="1258" y="3142"/>
              <a:ext cx="298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8008</a:t>
              </a:r>
              <a:endParaRPr lang="en-US" altLang="en-US" sz="1800"/>
            </a:p>
          </p:txBody>
        </p:sp>
        <p:sp>
          <p:nvSpPr>
            <p:cNvPr id="64596" name="Rectangle 80"/>
            <p:cNvSpPr>
              <a:spLocks noChangeArrowheads="1"/>
            </p:cNvSpPr>
            <p:nvPr/>
          </p:nvSpPr>
          <p:spPr bwMode="auto">
            <a:xfrm>
              <a:off x="1147" y="2868"/>
              <a:ext cx="299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8080</a:t>
              </a:r>
              <a:endParaRPr lang="en-US" altLang="en-US" sz="1800"/>
            </a:p>
          </p:txBody>
        </p:sp>
        <p:sp>
          <p:nvSpPr>
            <p:cNvPr id="64597" name="Rectangle 81"/>
            <p:cNvSpPr>
              <a:spLocks noChangeArrowheads="1"/>
            </p:cNvSpPr>
            <p:nvPr/>
          </p:nvSpPr>
          <p:spPr bwMode="auto">
            <a:xfrm>
              <a:off x="1609" y="3021"/>
              <a:ext cx="299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8085</a:t>
              </a:r>
              <a:endParaRPr lang="en-US" altLang="en-US" sz="1800"/>
            </a:p>
          </p:txBody>
        </p:sp>
        <p:sp>
          <p:nvSpPr>
            <p:cNvPr id="64598" name="Rectangle 82"/>
            <p:cNvSpPr>
              <a:spLocks noChangeArrowheads="1"/>
            </p:cNvSpPr>
            <p:nvPr/>
          </p:nvSpPr>
          <p:spPr bwMode="auto">
            <a:xfrm>
              <a:off x="1794" y="2889"/>
              <a:ext cx="298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8086</a:t>
              </a:r>
              <a:endParaRPr lang="en-US" altLang="en-US" sz="1800"/>
            </a:p>
          </p:txBody>
        </p:sp>
        <p:sp>
          <p:nvSpPr>
            <p:cNvPr id="64599" name="Rectangle 83"/>
            <p:cNvSpPr>
              <a:spLocks noChangeArrowheads="1"/>
            </p:cNvSpPr>
            <p:nvPr/>
          </p:nvSpPr>
          <p:spPr bwMode="auto">
            <a:xfrm>
              <a:off x="2155" y="2776"/>
              <a:ext cx="224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286</a:t>
              </a:r>
              <a:endParaRPr lang="en-US" altLang="en-US" sz="1800"/>
            </a:p>
          </p:txBody>
        </p:sp>
        <p:sp>
          <p:nvSpPr>
            <p:cNvPr id="64600" name="Rectangle 84"/>
            <p:cNvSpPr>
              <a:spLocks noChangeArrowheads="1"/>
            </p:cNvSpPr>
            <p:nvPr/>
          </p:nvSpPr>
          <p:spPr bwMode="auto">
            <a:xfrm>
              <a:off x="2405" y="2634"/>
              <a:ext cx="224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386</a:t>
              </a:r>
              <a:endParaRPr lang="en-US" altLang="en-US" sz="1800"/>
            </a:p>
          </p:txBody>
        </p:sp>
        <p:sp>
          <p:nvSpPr>
            <p:cNvPr id="64601" name="Rectangle 85"/>
            <p:cNvSpPr>
              <a:spLocks noChangeArrowheads="1"/>
            </p:cNvSpPr>
            <p:nvPr/>
          </p:nvSpPr>
          <p:spPr bwMode="auto">
            <a:xfrm>
              <a:off x="2730" y="2502"/>
              <a:ext cx="223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486</a:t>
              </a:r>
              <a:endParaRPr lang="en-US" altLang="en-US" sz="1800"/>
            </a:p>
          </p:txBody>
        </p:sp>
        <p:sp>
          <p:nvSpPr>
            <p:cNvPr id="64602" name="Rectangle 86"/>
            <p:cNvSpPr>
              <a:spLocks noChangeArrowheads="1"/>
            </p:cNvSpPr>
            <p:nvPr/>
          </p:nvSpPr>
          <p:spPr bwMode="auto">
            <a:xfrm>
              <a:off x="2998" y="2451"/>
              <a:ext cx="996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Pentium </a:t>
              </a:r>
              <a:r>
                <a:rPr lang="en-US" altLang="en-US" sz="1600" b="1">
                  <a:cs typeface="Arial" panose="020B0604020202020204" pitchFamily="34" charset="0"/>
                </a:rPr>
                <a:t>® proc</a:t>
              </a:r>
            </a:p>
          </p:txBody>
        </p:sp>
        <p:sp>
          <p:nvSpPr>
            <p:cNvPr id="64603" name="Rectangle 87"/>
            <p:cNvSpPr>
              <a:spLocks noChangeArrowheads="1"/>
            </p:cNvSpPr>
            <p:nvPr/>
          </p:nvSpPr>
          <p:spPr bwMode="auto">
            <a:xfrm>
              <a:off x="3258" y="2339"/>
              <a:ext cx="164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P6</a:t>
              </a:r>
              <a:endParaRPr lang="en-US" altLang="en-US" sz="1800"/>
            </a:p>
          </p:txBody>
        </p:sp>
        <p:sp>
          <p:nvSpPr>
            <p:cNvPr id="64604" name="Rectangle 88"/>
            <p:cNvSpPr>
              <a:spLocks noChangeArrowheads="1"/>
            </p:cNvSpPr>
            <p:nvPr/>
          </p:nvSpPr>
          <p:spPr bwMode="auto">
            <a:xfrm>
              <a:off x="786" y="3701"/>
              <a:ext cx="75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</a:t>
              </a:r>
              <a:endParaRPr lang="en-US" altLang="en-US" sz="1800"/>
            </a:p>
          </p:txBody>
        </p:sp>
        <p:sp>
          <p:nvSpPr>
            <p:cNvPr id="64605" name="Rectangle 89"/>
            <p:cNvSpPr>
              <a:spLocks noChangeArrowheads="1"/>
            </p:cNvSpPr>
            <p:nvPr/>
          </p:nvSpPr>
          <p:spPr bwMode="auto">
            <a:xfrm>
              <a:off x="702" y="2573"/>
              <a:ext cx="149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10</a:t>
              </a:r>
              <a:endParaRPr lang="en-US" altLang="en-US" sz="1800"/>
            </a:p>
          </p:txBody>
        </p:sp>
        <p:sp>
          <p:nvSpPr>
            <p:cNvPr id="64606" name="Rectangle 90"/>
            <p:cNvSpPr>
              <a:spLocks noChangeArrowheads="1"/>
            </p:cNvSpPr>
            <p:nvPr/>
          </p:nvSpPr>
          <p:spPr bwMode="auto">
            <a:xfrm>
              <a:off x="619" y="1446"/>
              <a:ext cx="224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100</a:t>
              </a:r>
              <a:endParaRPr lang="en-US" altLang="en-US" sz="1800"/>
            </a:p>
          </p:txBody>
        </p:sp>
        <p:sp>
          <p:nvSpPr>
            <p:cNvPr id="64607" name="Rectangle 91"/>
            <p:cNvSpPr>
              <a:spLocks noChangeArrowheads="1"/>
            </p:cNvSpPr>
            <p:nvPr/>
          </p:nvSpPr>
          <p:spPr bwMode="auto">
            <a:xfrm>
              <a:off x="823" y="3944"/>
              <a:ext cx="298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1970</a:t>
              </a:r>
              <a:endParaRPr lang="en-US" altLang="en-US" sz="1800"/>
            </a:p>
          </p:txBody>
        </p:sp>
        <p:sp>
          <p:nvSpPr>
            <p:cNvPr id="64608" name="Rectangle 92"/>
            <p:cNvSpPr>
              <a:spLocks noChangeArrowheads="1"/>
            </p:cNvSpPr>
            <p:nvPr/>
          </p:nvSpPr>
          <p:spPr bwMode="auto">
            <a:xfrm>
              <a:off x="1683" y="3944"/>
              <a:ext cx="298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1980</a:t>
              </a:r>
              <a:endParaRPr lang="en-US" altLang="en-US" sz="1800"/>
            </a:p>
          </p:txBody>
        </p:sp>
        <p:sp>
          <p:nvSpPr>
            <p:cNvPr id="64609" name="Rectangle 93"/>
            <p:cNvSpPr>
              <a:spLocks noChangeArrowheads="1"/>
            </p:cNvSpPr>
            <p:nvPr/>
          </p:nvSpPr>
          <p:spPr bwMode="auto">
            <a:xfrm>
              <a:off x="2544" y="3944"/>
              <a:ext cx="298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1990</a:t>
              </a:r>
              <a:endParaRPr lang="en-US" altLang="en-US" sz="1800"/>
            </a:p>
          </p:txBody>
        </p:sp>
        <p:sp>
          <p:nvSpPr>
            <p:cNvPr id="64610" name="Rectangle 94"/>
            <p:cNvSpPr>
              <a:spLocks noChangeArrowheads="1"/>
            </p:cNvSpPr>
            <p:nvPr/>
          </p:nvSpPr>
          <p:spPr bwMode="auto">
            <a:xfrm>
              <a:off x="3406" y="3944"/>
              <a:ext cx="298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2000</a:t>
              </a:r>
              <a:endParaRPr lang="en-US" altLang="en-US" sz="1800"/>
            </a:p>
          </p:txBody>
        </p:sp>
        <p:sp>
          <p:nvSpPr>
            <p:cNvPr id="64611" name="Rectangle 95"/>
            <p:cNvSpPr>
              <a:spLocks noChangeArrowheads="1"/>
            </p:cNvSpPr>
            <p:nvPr/>
          </p:nvSpPr>
          <p:spPr bwMode="auto">
            <a:xfrm>
              <a:off x="4265" y="3944"/>
              <a:ext cx="299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2010</a:t>
              </a:r>
              <a:endParaRPr lang="en-US" altLang="en-US" sz="1800"/>
            </a:p>
          </p:txBody>
        </p:sp>
        <p:sp>
          <p:nvSpPr>
            <p:cNvPr id="64612" name="Rectangle 96"/>
            <p:cNvSpPr>
              <a:spLocks noChangeArrowheads="1"/>
            </p:cNvSpPr>
            <p:nvPr/>
          </p:nvSpPr>
          <p:spPr bwMode="auto">
            <a:xfrm>
              <a:off x="2553" y="4147"/>
              <a:ext cx="291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Year</a:t>
              </a:r>
              <a:endParaRPr lang="en-US" altLang="en-US" sz="1800"/>
            </a:p>
          </p:txBody>
        </p:sp>
        <p:sp>
          <p:nvSpPr>
            <p:cNvPr id="64613" name="Rectangle 97"/>
            <p:cNvSpPr>
              <a:spLocks noChangeArrowheads="1"/>
            </p:cNvSpPr>
            <p:nvPr/>
          </p:nvSpPr>
          <p:spPr bwMode="auto">
            <a:xfrm rot="-5400000">
              <a:off x="156" y="2646"/>
              <a:ext cx="867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en-US" altLang="en-US" sz="1600" b="1"/>
                <a:t>Die size (mm)</a:t>
              </a:r>
              <a:endParaRPr lang="en-US" altLang="en-US" sz="1800"/>
            </a:p>
          </p:txBody>
        </p:sp>
        <p:sp>
          <p:nvSpPr>
            <p:cNvPr id="64614" name="Rectangle 98"/>
            <p:cNvSpPr>
              <a:spLocks noChangeArrowheads="1"/>
            </p:cNvSpPr>
            <p:nvPr/>
          </p:nvSpPr>
          <p:spPr bwMode="auto">
            <a:xfrm>
              <a:off x="2331" y="2960"/>
              <a:ext cx="2056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ct val="85000"/>
                </a:lnSpc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rgbClr val="4D2885"/>
                  </a:solidFill>
                  <a:latin typeface="Arial" panose="020B0604020202020204" pitchFamily="34" charset="0"/>
                </a:defRPr>
              </a:lvl9pPr>
            </a:lstStyle>
            <a:p>
              <a:endParaRPr lang="hu-HU" altLang="en-US"/>
            </a:p>
          </p:txBody>
        </p:sp>
      </p:grpSp>
      <p:sp>
        <p:nvSpPr>
          <p:cNvPr id="64519" name="Text Box 99"/>
          <p:cNvSpPr txBox="1">
            <a:spLocks noChangeArrowheads="1"/>
          </p:cNvSpPr>
          <p:nvPr/>
        </p:nvSpPr>
        <p:spPr bwMode="auto">
          <a:xfrm>
            <a:off x="6184900" y="5172075"/>
            <a:ext cx="11398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dirty="0">
                <a:solidFill>
                  <a:srgbClr val="D5262B"/>
                </a:solidFill>
              </a:rPr>
              <a:t>Forrás: Intel</a:t>
            </a:r>
            <a:endParaRPr lang="en-US" altLang="en-US" sz="1400" dirty="0">
              <a:solidFill>
                <a:srgbClr val="D5262B"/>
              </a:solidFill>
            </a:endParaRPr>
          </a:p>
        </p:txBody>
      </p:sp>
      <p:sp>
        <p:nvSpPr>
          <p:cNvPr id="64520" name="Slide Number Placeholder 10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989747CF-8AC5-4A3C-A549-5350C53B9CF0}" type="slidenum">
              <a:rPr lang="en-US" altLang="en-US" sz="1000">
                <a:solidFill>
                  <a:srgbClr val="8C2532"/>
                </a:solidFill>
              </a:rPr>
              <a:pPr/>
              <a:t>81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3491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34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/>
              <a:t>Lapka méret (</a:t>
            </a:r>
            <a:r>
              <a:rPr lang="hu-HU" altLang="en-US" i="1" dirty="0" err="1"/>
              <a:t>die</a:t>
            </a:r>
            <a:r>
              <a:rPr lang="hu-HU" altLang="en-US" i="1" dirty="0"/>
              <a:t> </a:t>
            </a:r>
            <a:r>
              <a:rPr lang="hu-HU" altLang="en-US" i="1" dirty="0" err="1"/>
              <a:t>size</a:t>
            </a:r>
            <a:r>
              <a:rPr lang="hu-HU" altLang="en-US" dirty="0"/>
              <a:t>) növekedése</a:t>
            </a:r>
            <a:endParaRPr lang="en-US" altLang="en-US" dirty="0" smtClean="0"/>
          </a:p>
        </p:txBody>
      </p:sp>
      <p:sp>
        <p:nvSpPr>
          <p:cNvPr id="63496" name="Slide Number Placeholder 9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40DB8CCD-9C6C-47C2-8C43-E17F412C87FD}" type="slidenum">
              <a:rPr lang="en-US" altLang="en-US" sz="1000">
                <a:solidFill>
                  <a:srgbClr val="8C2532"/>
                </a:solidFill>
              </a:rPr>
              <a:pPr/>
              <a:t>82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51554" name="Picture 2" descr="http://cdn.wccftech.com/wp-content/uploads/2013/07/AMD-Kaveri-APU-Die-Size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47"/>
          <a:stretch/>
        </p:blipFill>
        <p:spPr bwMode="auto">
          <a:xfrm>
            <a:off x="1352589" y="1295360"/>
            <a:ext cx="6165812" cy="5161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" name="Text Box 99"/>
          <p:cNvSpPr txBox="1">
            <a:spLocks noChangeArrowheads="1"/>
          </p:cNvSpPr>
          <p:nvPr/>
        </p:nvSpPr>
        <p:spPr bwMode="auto">
          <a:xfrm>
            <a:off x="6949175" y="6200775"/>
            <a:ext cx="11398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400" dirty="0">
                <a:solidFill>
                  <a:srgbClr val="D5262B"/>
                </a:solidFill>
              </a:rPr>
              <a:t>Forrás: Intel</a:t>
            </a:r>
            <a:endParaRPr lang="en-US" altLang="en-US" sz="1400" dirty="0">
              <a:solidFill>
                <a:srgbClr val="D5262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748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5539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Órajel frekvencia növekedése</a:t>
            </a:r>
            <a:endParaRPr lang="en-US" altLang="en-US" smtClean="0"/>
          </a:p>
        </p:txBody>
      </p:sp>
      <p:sp>
        <p:nvSpPr>
          <p:cNvPr id="65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7325" y="1406525"/>
            <a:ext cx="8834438" cy="904875"/>
          </a:xfrm>
        </p:spPr>
        <p:txBody>
          <a:bodyPr/>
          <a:lstStyle/>
          <a:p>
            <a:pPr eaLnBrk="1" hangingPunct="1"/>
            <a:r>
              <a:rPr lang="hu-HU" altLang="en-US" sz="2400" dirty="0" smtClean="0"/>
              <a:t>2 év alatt kb. 2-szeres növekedés kb. 2010-ig</a:t>
            </a:r>
            <a:endParaRPr lang="en-US" altLang="en-US" sz="2400" dirty="0" smtClean="0"/>
          </a:p>
        </p:txBody>
      </p:sp>
      <p:sp>
        <p:nvSpPr>
          <p:cNvPr id="65544" name="Slide Number Placeholder 15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D563B817-D82B-4B71-978E-6C3DB2BEF577}" type="slidenum">
              <a:rPr lang="en-US" altLang="en-US" sz="1000">
                <a:solidFill>
                  <a:srgbClr val="8C2532"/>
                </a:solidFill>
              </a:rPr>
              <a:pPr/>
              <a:t>83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153602" name="Picture 2" descr="http://5gnews.org/wp-content/uploads/2014/05/clocktrend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461" y="1858962"/>
            <a:ext cx="7134618" cy="4606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Kép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700" y="2292350"/>
            <a:ext cx="7318375" cy="409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Szövegdoboz 1"/>
          <p:cNvSpPr txBox="1">
            <a:spLocks noChangeArrowheads="1"/>
          </p:cNvSpPr>
          <p:nvPr/>
        </p:nvSpPr>
        <p:spPr bwMode="auto">
          <a:xfrm>
            <a:off x="2562225" y="5118100"/>
            <a:ext cx="3844925" cy="352425"/>
          </a:xfrm>
          <a:prstGeom prst="rect">
            <a:avLst/>
          </a:prstGeom>
          <a:solidFill>
            <a:srgbClr val="FFC000"/>
          </a:solidFill>
          <a:ln w="31750">
            <a:solidFill>
              <a:srgbClr val="FF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5000"/>
              </a:lnSpc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en-US" sz="2000" b="1" dirty="0">
                <a:solidFill>
                  <a:srgbClr val="FF0000"/>
                </a:solidFill>
              </a:rPr>
              <a:t>Disszipáció korlátba ütközés !</a:t>
            </a:r>
          </a:p>
        </p:txBody>
      </p:sp>
      <p:sp>
        <p:nvSpPr>
          <p:cNvPr id="66562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6563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Növekvő fogyasztás (disszipáció)</a:t>
            </a:r>
            <a:endParaRPr lang="en-US" altLang="en-US" smtClean="0"/>
          </a:p>
        </p:txBody>
      </p:sp>
      <p:sp>
        <p:nvSpPr>
          <p:cNvPr id="6656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z="2400" dirty="0" smtClean="0"/>
              <a:t>Folyamatos növekedés volt megfigyelhető a vezető processzorok esetében</a:t>
            </a:r>
            <a:endParaRPr lang="en-US" altLang="en-US" sz="2400" dirty="0" smtClean="0"/>
          </a:p>
        </p:txBody>
      </p:sp>
      <p:sp>
        <p:nvSpPr>
          <p:cNvPr id="488580" name="Text Box 132"/>
          <p:cNvSpPr txBox="1">
            <a:spLocks noChangeArrowheads="1"/>
          </p:cNvSpPr>
          <p:nvPr/>
        </p:nvSpPr>
        <p:spPr bwMode="auto">
          <a:xfrm>
            <a:off x="1580564" y="3122866"/>
            <a:ext cx="2066925" cy="707886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D5262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defPPr>
              <a:defRPr lang="en-US"/>
            </a:defPPr>
            <a:lvl1pPr algn="ctr">
              <a:lnSpc>
                <a:spcPct val="100000"/>
              </a:lnSpc>
              <a:spcBef>
                <a:spcPts val="0"/>
              </a:spcBef>
              <a:defRPr b="1">
                <a:solidFill>
                  <a:srgbClr val="D5262B"/>
                </a:solidFill>
              </a:defRPr>
            </a:lvl1pPr>
            <a:lvl2pPr marL="742950" indent="-285750"/>
            <a:lvl3pPr marL="1143000" indent="-228600"/>
            <a:lvl4pPr marL="1600200" indent="-228600"/>
            <a:lvl5pPr marL="2057400" indent="-228600"/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</a:lvl9pPr>
          </a:lstStyle>
          <a:p>
            <a:r>
              <a:rPr lang="hu-HU" altLang="en-US" dirty="0"/>
              <a:t>Korlátozó tényezővé válik</a:t>
            </a:r>
            <a:endParaRPr lang="en-US" altLang="en-US" dirty="0"/>
          </a:p>
        </p:txBody>
      </p:sp>
      <p:sp>
        <p:nvSpPr>
          <p:cNvPr id="66569" name="Slide Number Placeholder 13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178A606-E814-4FCB-A014-D12646EDE758}" type="slidenum">
              <a:rPr lang="en-US" altLang="en-US" sz="1000">
                <a:solidFill>
                  <a:srgbClr val="8C2532"/>
                </a:solidFill>
              </a:rPr>
              <a:pPr/>
              <a:t>84</a:t>
            </a:fld>
            <a:endParaRPr lang="en-US" altLang="en-US" sz="1000">
              <a:solidFill>
                <a:srgbClr val="8C253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58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67587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dirty="0" smtClean="0"/>
              <a:t>Növekvő disszipációsűrűség</a:t>
            </a:r>
            <a:endParaRPr lang="en-US" altLang="en-US" dirty="0" smtClean="0"/>
          </a:p>
        </p:txBody>
      </p:sp>
      <p:sp>
        <p:nvSpPr>
          <p:cNvPr id="6758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hu-HU" altLang="en-US" sz="2400" dirty="0" smtClean="0"/>
              <a:t>Fogyasztás erőteljesebben nő, mint a lapkaméret, ezért a teljesítménysűrűség meredeken nő:</a:t>
            </a:r>
            <a:endParaRPr lang="en-US" altLang="en-US" sz="2400" dirty="0" smtClean="0"/>
          </a:p>
        </p:txBody>
      </p:sp>
      <p:sp>
        <p:nvSpPr>
          <p:cNvPr id="67597" name="Slide Number Placeholder 12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F3716432-5C58-49A0-B01F-C1E984571E7B}" type="slidenum">
              <a:rPr lang="en-US" altLang="en-US" sz="1000">
                <a:solidFill>
                  <a:srgbClr val="8C2532"/>
                </a:solidFill>
              </a:rPr>
              <a:pPr/>
              <a:t>85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9774" y="2162796"/>
            <a:ext cx="6669540" cy="4271630"/>
          </a:xfrm>
          <a:prstGeom prst="rect">
            <a:avLst/>
          </a:prstGeom>
        </p:spPr>
      </p:pic>
      <p:sp>
        <p:nvSpPr>
          <p:cNvPr id="489592" name="Text Box 120"/>
          <p:cNvSpPr txBox="1">
            <a:spLocks noChangeArrowheads="1"/>
          </p:cNvSpPr>
          <p:nvPr/>
        </p:nvSpPr>
        <p:spPr bwMode="auto">
          <a:xfrm>
            <a:off x="6480175" y="4612314"/>
            <a:ext cx="2505075" cy="707886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D5262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n-US" altLang="en-US" b="1" dirty="0" err="1">
                <a:solidFill>
                  <a:srgbClr val="D5262B"/>
                </a:solidFill>
              </a:rPr>
              <a:t>Kulcsk</a:t>
            </a:r>
            <a:r>
              <a:rPr lang="hu-HU" altLang="en-US" b="1" dirty="0" err="1">
                <a:solidFill>
                  <a:srgbClr val="D5262B"/>
                </a:solidFill>
              </a:rPr>
              <a:t>érdés</a:t>
            </a:r>
            <a:r>
              <a:rPr lang="hu-HU" altLang="en-US" b="1" dirty="0">
                <a:solidFill>
                  <a:srgbClr val="D5262B"/>
                </a:solidFill>
              </a:rPr>
              <a:t> a </a:t>
            </a:r>
            <a:r>
              <a:rPr lang="hu-HU" altLang="en-US" b="1" dirty="0" smtClean="0">
                <a:solidFill>
                  <a:srgbClr val="D5262B"/>
                </a:solidFill>
              </a:rPr>
              <a:t>tokozás és </a:t>
            </a:r>
            <a:r>
              <a:rPr lang="hu-HU" altLang="en-US" b="1" dirty="0">
                <a:solidFill>
                  <a:srgbClr val="D5262B"/>
                </a:solidFill>
              </a:rPr>
              <a:t>a hűtés</a:t>
            </a:r>
            <a:endParaRPr lang="en-US" altLang="en-US" b="1" dirty="0">
              <a:solidFill>
                <a:srgbClr val="D5262B"/>
              </a:solidFill>
            </a:endParaRPr>
          </a:p>
        </p:txBody>
      </p:sp>
      <p:sp>
        <p:nvSpPr>
          <p:cNvPr id="489593" name="Text Box 121"/>
          <p:cNvSpPr txBox="1">
            <a:spLocks noChangeArrowheads="1"/>
          </p:cNvSpPr>
          <p:nvPr/>
        </p:nvSpPr>
        <p:spPr bwMode="auto">
          <a:xfrm>
            <a:off x="2179638" y="2986087"/>
            <a:ext cx="2505075" cy="1015663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hu-HU" altLang="en-US" b="1" dirty="0"/>
              <a:t>A disszipáció- sűrűség lesz a korlát</a:t>
            </a:r>
            <a:endParaRPr lang="en-US" altLang="en-US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592" grpId="0" animBg="1"/>
      <p:bldP spid="48959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Növekvő disszipációsűrűség</a:t>
            </a:r>
            <a:endParaRPr lang="en-US" dirty="0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hu-HU" dirty="0" smtClean="0"/>
              <a:t>IC-k felületén nem egyenletes disszipáció, nem egyenletes hőmérséklet eloszlás! </a:t>
            </a:r>
          </a:p>
          <a:p>
            <a:pPr marL="0" indent="0">
              <a:buNone/>
            </a:pPr>
            <a:endParaRPr lang="hu-HU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86</a:t>
            </a:fld>
            <a:endParaRPr lang="en-US" altLang="en-US"/>
          </a:p>
        </p:txBody>
      </p:sp>
      <p:pic>
        <p:nvPicPr>
          <p:cNvPr id="8" name="Kép 7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0191" y="2351315"/>
            <a:ext cx="4382755" cy="3555546"/>
          </a:xfrm>
          <a:prstGeom prst="rect">
            <a:avLst/>
          </a:prstGeom>
        </p:spPr>
      </p:pic>
      <p:pic>
        <p:nvPicPr>
          <p:cNvPr id="9" name="Kép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12312" y="2351315"/>
            <a:ext cx="4390391" cy="3555546"/>
          </a:xfrm>
          <a:prstGeom prst="rect">
            <a:avLst/>
          </a:prstGeom>
        </p:spPr>
      </p:pic>
      <p:sp>
        <p:nvSpPr>
          <p:cNvPr id="11" name="Text Box 121"/>
          <p:cNvSpPr txBox="1">
            <a:spLocks noChangeArrowheads="1"/>
          </p:cNvSpPr>
          <p:nvPr/>
        </p:nvSpPr>
        <p:spPr bwMode="auto">
          <a:xfrm>
            <a:off x="798287" y="5965746"/>
            <a:ext cx="7895770" cy="369332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hu-HU" altLang="en-US" sz="1800" b="1" dirty="0" smtClean="0"/>
              <a:t>Logitermikus szimuláció eredménye – EET tanszéki K+F munka</a:t>
            </a:r>
            <a:endParaRPr lang="en-US" altLang="en-US" sz="1800" b="1" dirty="0"/>
          </a:p>
        </p:txBody>
      </p:sp>
    </p:spTree>
    <p:extLst>
      <p:ext uri="{BB962C8B-B14F-4D97-AF65-F5344CB8AC3E}">
        <p14:creationId xmlns:p14="http://schemas.microsoft.com/office/powerpoint/2010/main" val="467909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84" name="Picture 60" descr="400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677"/>
          <a:stretch/>
        </p:blipFill>
        <p:spPr bwMode="auto">
          <a:xfrm>
            <a:off x="1491658" y="1804987"/>
            <a:ext cx="6141634" cy="4260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627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Probléma: alkalmas hűtés kell</a:t>
            </a:r>
          </a:p>
        </p:txBody>
      </p:sp>
      <p:sp>
        <p:nvSpPr>
          <p:cNvPr id="26628" name="Content Placeholder 6"/>
          <p:cNvSpPr>
            <a:spLocks noGrp="1"/>
          </p:cNvSpPr>
          <p:nvPr>
            <p:ph idx="1"/>
          </p:nvPr>
        </p:nvSpPr>
        <p:spPr>
          <a:xfrm>
            <a:off x="187324" y="1406525"/>
            <a:ext cx="8956675" cy="1336675"/>
          </a:xfrm>
        </p:spPr>
        <p:txBody>
          <a:bodyPr/>
          <a:lstStyle/>
          <a:p>
            <a:r>
              <a:rPr lang="hu-HU" altLang="en-US" dirty="0" smtClean="0"/>
              <a:t>Az órajel frekvencia növekedése megtorpant</a:t>
            </a:r>
          </a:p>
        </p:txBody>
      </p:sp>
      <p:sp>
        <p:nvSpPr>
          <p:cNvPr id="2662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6630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6631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BDC92E6-AB8F-4B60-8EBA-EA68DC271A8B}" type="slidenum">
              <a:rPr lang="en-US" altLang="en-US" sz="1000">
                <a:solidFill>
                  <a:srgbClr val="8C2532"/>
                </a:solidFill>
              </a:rPr>
              <a:pPr/>
              <a:t>87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663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Kép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0328" y="4129554"/>
            <a:ext cx="5004921" cy="22728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6627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Probléma: alkalmas hűtés kell</a:t>
            </a:r>
          </a:p>
        </p:txBody>
      </p:sp>
      <p:sp>
        <p:nvSpPr>
          <p:cNvPr id="26628" name="Content Placeholder 6"/>
          <p:cNvSpPr>
            <a:spLocks noGrp="1"/>
          </p:cNvSpPr>
          <p:nvPr>
            <p:ph idx="1"/>
          </p:nvPr>
        </p:nvSpPr>
        <p:spPr>
          <a:xfrm>
            <a:off x="187324" y="1406525"/>
            <a:ext cx="8956675" cy="1336675"/>
          </a:xfrm>
        </p:spPr>
        <p:txBody>
          <a:bodyPr/>
          <a:lstStyle/>
          <a:p>
            <a:r>
              <a:rPr lang="hu-HU" altLang="en-US" dirty="0" smtClean="0"/>
              <a:t>Egy megoldási lehetőség az integrált </a:t>
            </a:r>
            <a:r>
              <a:rPr lang="hu-HU" altLang="en-US" dirty="0" err="1" smtClean="0"/>
              <a:t>mikrocsatornás</a:t>
            </a:r>
            <a:r>
              <a:rPr lang="hu-HU" altLang="en-US" dirty="0" smtClean="0"/>
              <a:t> hűtőeszközök </a:t>
            </a:r>
          </a:p>
          <a:p>
            <a:pPr lvl="1"/>
            <a:r>
              <a:rPr lang="hu-HU" altLang="en-US" dirty="0" smtClean="0"/>
              <a:t>Aktuális, zajló kutatási téma az EET-n OTKA 109232</a:t>
            </a:r>
          </a:p>
        </p:txBody>
      </p:sp>
      <p:sp>
        <p:nvSpPr>
          <p:cNvPr id="2662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6630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6631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BDC92E6-AB8F-4B60-8EBA-EA68DC271A8B}" type="slidenum">
              <a:rPr lang="en-US" altLang="en-US" sz="1000">
                <a:solidFill>
                  <a:srgbClr val="8C2532"/>
                </a:solidFill>
              </a:rPr>
              <a:pPr/>
              <a:t>88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663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sp>
        <p:nvSpPr>
          <p:cNvPr id="2" name="Téglalap 1"/>
          <p:cNvSpPr/>
          <p:nvPr/>
        </p:nvSpPr>
        <p:spPr>
          <a:xfrm>
            <a:off x="5298141" y="2730729"/>
            <a:ext cx="3665071" cy="877163"/>
          </a:xfrm>
          <a:prstGeom prst="rect">
            <a:avLst/>
          </a:prstGeom>
          <a:solidFill>
            <a:srgbClr val="FFFF99"/>
          </a:solidFill>
          <a:ln w="38100" algn="ctr">
            <a:solidFill>
              <a:srgbClr val="4D2885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175" lvl="1" indent="-3175" algn="ctr"/>
            <a:r>
              <a:rPr lang="hu-HU" altLang="en-US" dirty="0"/>
              <a:t>A jelenlegi hűtési technikák mellett nem növelhető tovább a </a:t>
            </a:r>
            <a:r>
              <a:rPr lang="hu-HU" altLang="en-US" dirty="0" smtClean="0"/>
              <a:t>disszipációsűrűség!</a:t>
            </a:r>
            <a:endParaRPr lang="hu-HU" altLang="en-US" dirty="0"/>
          </a:p>
        </p:txBody>
      </p:sp>
      <p:pic>
        <p:nvPicPr>
          <p:cNvPr id="5" name="Kép 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403281" y="2223563"/>
            <a:ext cx="5701422" cy="2864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5089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Probléma: alkalmas hűtés kell</a:t>
            </a:r>
          </a:p>
        </p:txBody>
      </p:sp>
      <p:sp>
        <p:nvSpPr>
          <p:cNvPr id="26628" name="Content Placeholder 6"/>
          <p:cNvSpPr>
            <a:spLocks noGrp="1"/>
          </p:cNvSpPr>
          <p:nvPr>
            <p:ph idx="1"/>
          </p:nvPr>
        </p:nvSpPr>
        <p:spPr>
          <a:xfrm>
            <a:off x="187324" y="1406525"/>
            <a:ext cx="8956675" cy="1336675"/>
          </a:xfrm>
        </p:spPr>
        <p:txBody>
          <a:bodyPr/>
          <a:lstStyle/>
          <a:p>
            <a:r>
              <a:rPr lang="hu-HU" altLang="en-US" dirty="0" smtClean="0"/>
              <a:t>Egy megoldási lehetőség az integrált </a:t>
            </a:r>
            <a:r>
              <a:rPr lang="hu-HU" altLang="en-US" dirty="0" err="1" smtClean="0"/>
              <a:t>mikrocsatornás</a:t>
            </a:r>
            <a:r>
              <a:rPr lang="hu-HU" altLang="en-US" dirty="0" smtClean="0"/>
              <a:t> hűtőeszközök </a:t>
            </a:r>
          </a:p>
          <a:p>
            <a:pPr lvl="1"/>
            <a:r>
              <a:rPr lang="hu-HU" altLang="en-US" dirty="0" smtClean="0"/>
              <a:t>Aktuális, zajló kutatási téma az EET-n OTKA 109232</a:t>
            </a:r>
          </a:p>
        </p:txBody>
      </p:sp>
      <p:sp>
        <p:nvSpPr>
          <p:cNvPr id="26629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6630" name="Footer Placeholder 3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6631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1BDC92E6-AB8F-4B60-8EBA-EA68DC271A8B}" type="slidenum">
              <a:rPr lang="en-US" altLang="en-US" sz="1000">
                <a:solidFill>
                  <a:srgbClr val="8C2532"/>
                </a:solidFill>
              </a:rPr>
              <a:pPr/>
              <a:t>89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663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pic>
        <p:nvPicPr>
          <p:cNvPr id="11" name="Kép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324" y="3011507"/>
            <a:ext cx="3263606" cy="232251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Kép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0591" y="2806700"/>
            <a:ext cx="5130530" cy="273212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858185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7"/>
          <p:cNvPicPr>
            <a:picLocks noChangeAspect="1" noChangeArrowheads="1"/>
          </p:cNvPicPr>
          <p:nvPr/>
        </p:nvPicPr>
        <p:blipFill>
          <a:blip r:embed="rId4"/>
          <a:srcRect l="1167"/>
          <a:stretch>
            <a:fillRect/>
          </a:stretch>
        </p:blipFill>
        <p:spPr bwMode="auto">
          <a:xfrm>
            <a:off x="6292850" y="4275138"/>
            <a:ext cx="2835275" cy="2020887"/>
          </a:xfrm>
          <a:prstGeom prst="rect">
            <a:avLst/>
          </a:prstGeom>
          <a:noFill/>
          <a:ln w="15875" algn="ctr">
            <a:solidFill>
              <a:schemeClr val="bg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Kép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75200" y="2789238"/>
            <a:ext cx="2606675" cy="1955800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8196" name="Dátum helye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8197" name="Élőláb helye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3" name="Dia számának helye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fld id="{605FC09D-1902-4D17-AAA2-14543DD1B87B}" type="slidenum">
              <a:rPr lang="en-US" altLang="en-US" sz="1000" smtClean="0">
                <a:solidFill>
                  <a:srgbClr val="8C2532"/>
                </a:solidFill>
              </a:rPr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000" smtClean="0">
              <a:solidFill>
                <a:srgbClr val="8C2532"/>
              </a:solidFill>
            </a:endParaRPr>
          </a:p>
        </p:txBody>
      </p:sp>
      <p:sp>
        <p:nvSpPr>
          <p:cNvPr id="8199" name="Rectangle 2"/>
          <p:cNvSpPr>
            <a:spLocks noGrp="1" noChangeArrowheads="1"/>
          </p:cNvSpPr>
          <p:nvPr>
            <p:ph type="title"/>
          </p:nvPr>
        </p:nvSpPr>
        <p:spPr>
          <a:xfrm>
            <a:off x="158750" y="419100"/>
            <a:ext cx="8985250" cy="985838"/>
          </a:xfrm>
        </p:spPr>
        <p:txBody>
          <a:bodyPr/>
          <a:lstStyle/>
          <a:p>
            <a:pPr eaLnBrk="1" hangingPunct="1"/>
            <a:r>
              <a:rPr lang="hu-HU" altLang="en-US" dirty="0" smtClean="0"/>
              <a:t>Laborgyakorlatok helyszínei</a:t>
            </a:r>
            <a:endParaRPr lang="en-US" altLang="en-US" dirty="0" smtClean="0"/>
          </a:p>
        </p:txBody>
      </p:sp>
      <p:graphicFrame>
        <p:nvGraphicFramePr>
          <p:cNvPr id="8200" name="Object 8"/>
          <p:cNvGraphicFramePr>
            <a:graphicFrameLocks noChangeAspect="1"/>
          </p:cNvGraphicFramePr>
          <p:nvPr/>
        </p:nvGraphicFramePr>
        <p:xfrm>
          <a:off x="500063" y="2865438"/>
          <a:ext cx="2608262" cy="195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01" name="Photo Editor Photo" r:id="rId6" imgW="7771429" imgH="5830114" progId="MSPhotoEd.3">
                  <p:embed/>
                </p:oleObj>
              </mc:Choice>
              <mc:Fallback>
                <p:oleObj name="Photo Editor Photo" r:id="rId6" imgW="7771429" imgH="5830114" progId="MSPhotoEd.3">
                  <p:embed/>
                  <p:pic>
                    <p:nvPicPr>
                      <p:cNvPr id="820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3" y="2865438"/>
                        <a:ext cx="2608262" cy="1955800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01" name="Object 9"/>
          <p:cNvGraphicFramePr>
            <a:graphicFrameLocks noChangeAspect="1"/>
          </p:cNvGraphicFramePr>
          <p:nvPr/>
        </p:nvGraphicFramePr>
        <p:xfrm>
          <a:off x="2684463" y="4297363"/>
          <a:ext cx="2579687" cy="1935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02" name="Photo Editor Photo" r:id="rId8" imgW="7771429" imgH="5830114" progId="MSPhotoEd.3">
                  <p:embed/>
                </p:oleObj>
              </mc:Choice>
              <mc:Fallback>
                <p:oleObj name="Photo Editor Photo" r:id="rId8" imgW="7771429" imgH="5830114" progId="MSPhotoEd.3">
                  <p:embed/>
                  <p:pic>
                    <p:nvPicPr>
                      <p:cNvPr id="820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4463" y="4297363"/>
                        <a:ext cx="2579687" cy="1935162"/>
                      </a:xfrm>
                      <a:prstGeom prst="rect">
                        <a:avLst/>
                      </a:prstGeom>
                      <a:noFill/>
                      <a:ln w="9525" algn="ctr">
                        <a:solidFill>
                          <a:srgbClr val="C0C0C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02" name="Rectangle 3"/>
          <p:cNvSpPr>
            <a:spLocks noChangeArrowheads="1"/>
          </p:cNvSpPr>
          <p:nvPr/>
        </p:nvSpPr>
        <p:spPr bwMode="auto">
          <a:xfrm>
            <a:off x="139700" y="1252538"/>
            <a:ext cx="90043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SzPct val="80000"/>
              <a:buFont typeface="Arial" panose="020B0604020202020204" pitchFamily="34" charset="0"/>
              <a:buChar char="►"/>
              <a:defRPr sz="28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Font typeface="Wingdings" panose="05000000000000000000" pitchFamily="2" charset="2"/>
              <a:buChar char="§"/>
              <a:defRPr sz="24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•"/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–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ct val="20000"/>
              </a:spcBef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8C2532"/>
              </a:buClr>
              <a:buChar char="»"/>
              <a:defRPr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hu-HU" altLang="en-US" dirty="0"/>
              <a:t>A Mikroelektronika tantárgy laboratóriumi gyakorlatai </a:t>
            </a:r>
          </a:p>
          <a:p>
            <a:pPr lvl="1" eaLnBrk="1" hangingPunct="1"/>
            <a:r>
              <a:rPr lang="en-US" altLang="en-US" sz="2000" b="1" dirty="0">
                <a:solidFill>
                  <a:srgbClr val="D5262B"/>
                </a:solidFill>
              </a:rPr>
              <a:t>Q.</a:t>
            </a:r>
            <a:r>
              <a:rPr lang="hu-HU" altLang="en-US" sz="2000" b="1" dirty="0">
                <a:solidFill>
                  <a:srgbClr val="D5262B"/>
                </a:solidFill>
              </a:rPr>
              <a:t> épület P123</a:t>
            </a:r>
            <a:r>
              <a:rPr lang="en-US" altLang="en-US" sz="2000" b="1" dirty="0">
                <a:solidFill>
                  <a:srgbClr val="D5262B"/>
                </a:solidFill>
              </a:rPr>
              <a:t> </a:t>
            </a:r>
            <a:r>
              <a:rPr lang="hu-HU" altLang="en-US" sz="2000" b="1" dirty="0">
                <a:solidFill>
                  <a:srgbClr val="D5262B"/>
                </a:solidFill>
              </a:rPr>
              <a:t>Félvezető laboratórium </a:t>
            </a:r>
            <a:r>
              <a:rPr lang="hu-HU" altLang="en-US" sz="2000" b="1" dirty="0" smtClean="0">
                <a:solidFill>
                  <a:srgbClr val="D5262B"/>
                </a:solidFill>
              </a:rPr>
              <a:t>(</a:t>
            </a:r>
            <a:r>
              <a:rPr lang="hu-HU" altLang="en-US" sz="2000" b="1" dirty="0">
                <a:solidFill>
                  <a:srgbClr val="D5262B"/>
                </a:solidFill>
              </a:rPr>
              <a:t>3</a:t>
            </a:r>
            <a:r>
              <a:rPr lang="hu-HU" altLang="en-US" sz="2000" b="1" dirty="0" smtClean="0">
                <a:solidFill>
                  <a:srgbClr val="D5262B"/>
                </a:solidFill>
              </a:rPr>
              <a:t>. </a:t>
            </a:r>
            <a:r>
              <a:rPr lang="hu-HU" altLang="en-US" sz="2000" b="1" dirty="0">
                <a:solidFill>
                  <a:srgbClr val="D5262B"/>
                </a:solidFill>
              </a:rPr>
              <a:t>laborgyakorlat)</a:t>
            </a:r>
            <a:endParaRPr lang="en-US" altLang="en-US" sz="2000" b="1" dirty="0">
              <a:solidFill>
                <a:srgbClr val="D5262B"/>
              </a:solidFill>
            </a:endParaRPr>
          </a:p>
          <a:p>
            <a:pPr lvl="1" eaLnBrk="1" hangingPunct="1"/>
            <a:r>
              <a:rPr lang="en-US" altLang="en-US" sz="2000" b="1" dirty="0">
                <a:solidFill>
                  <a:srgbClr val="D5262B"/>
                </a:solidFill>
              </a:rPr>
              <a:t>Q.</a:t>
            </a:r>
            <a:r>
              <a:rPr lang="hu-HU" altLang="en-US" sz="2000" b="1" dirty="0">
                <a:solidFill>
                  <a:srgbClr val="D5262B"/>
                </a:solidFill>
              </a:rPr>
              <a:t> épület </a:t>
            </a:r>
            <a:r>
              <a:rPr lang="en-US" altLang="en-US" sz="2000" b="1" dirty="0">
                <a:solidFill>
                  <a:srgbClr val="D5262B"/>
                </a:solidFill>
              </a:rPr>
              <a:t>B310</a:t>
            </a:r>
            <a:r>
              <a:rPr lang="hu-HU" altLang="en-US" sz="2000" b="1" dirty="0">
                <a:solidFill>
                  <a:srgbClr val="D5262B"/>
                </a:solidFill>
              </a:rPr>
              <a:t>-es Mentor </a:t>
            </a:r>
            <a:r>
              <a:rPr lang="hu-HU" altLang="en-US" sz="2000" b="1" dirty="0" err="1">
                <a:solidFill>
                  <a:srgbClr val="D5262B"/>
                </a:solidFill>
              </a:rPr>
              <a:t>Graphics</a:t>
            </a:r>
            <a:r>
              <a:rPr lang="hu-HU" altLang="en-US" sz="2000" b="1" dirty="0">
                <a:solidFill>
                  <a:srgbClr val="D5262B"/>
                </a:solidFill>
              </a:rPr>
              <a:t> VLSI CAD Laboratóriumban </a:t>
            </a:r>
            <a:r>
              <a:rPr lang="en-US" altLang="en-US" sz="2000" b="1" dirty="0">
                <a:solidFill>
                  <a:srgbClr val="D5262B"/>
                </a:solidFill>
              </a:rPr>
              <a:t/>
            </a:r>
            <a:br>
              <a:rPr lang="en-US" altLang="en-US" sz="2000" b="1" dirty="0">
                <a:solidFill>
                  <a:srgbClr val="D5262B"/>
                </a:solidFill>
              </a:rPr>
            </a:br>
            <a:r>
              <a:rPr lang="hu-HU" altLang="en-US" sz="2000" b="1" dirty="0" smtClean="0">
                <a:solidFill>
                  <a:srgbClr val="D5262B"/>
                </a:solidFill>
              </a:rPr>
              <a:t>(1., </a:t>
            </a:r>
            <a:r>
              <a:rPr lang="en-US" altLang="en-US" sz="2000" b="1" dirty="0" smtClean="0">
                <a:solidFill>
                  <a:srgbClr val="D5262B"/>
                </a:solidFill>
              </a:rPr>
              <a:t>2</a:t>
            </a:r>
            <a:r>
              <a:rPr lang="en-US" altLang="en-US" sz="2000" b="1" dirty="0">
                <a:solidFill>
                  <a:srgbClr val="D5262B"/>
                </a:solidFill>
              </a:rPr>
              <a:t>., </a:t>
            </a:r>
            <a:r>
              <a:rPr lang="hu-HU" altLang="en-US" sz="2000" b="1" dirty="0" smtClean="0">
                <a:solidFill>
                  <a:srgbClr val="D5262B"/>
                </a:solidFill>
              </a:rPr>
              <a:t>4.</a:t>
            </a:r>
            <a:r>
              <a:rPr lang="en-US" altLang="en-US" sz="2000" b="1" dirty="0">
                <a:solidFill>
                  <a:srgbClr val="D5262B"/>
                </a:solidFill>
              </a:rPr>
              <a:t>-</a:t>
            </a:r>
            <a:r>
              <a:rPr lang="hu-HU" altLang="en-US" sz="2000" b="1" dirty="0" smtClean="0">
                <a:solidFill>
                  <a:srgbClr val="D5262B"/>
                </a:solidFill>
              </a:rPr>
              <a:t>11.)</a:t>
            </a:r>
            <a:endParaRPr lang="hu-HU" altLang="en-US" sz="2000" b="1" dirty="0">
              <a:solidFill>
                <a:srgbClr val="D5262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704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Hasonló, korábbi megtorpanás</a:t>
            </a:r>
          </a:p>
        </p:txBody>
      </p:sp>
      <p:sp>
        <p:nvSpPr>
          <p:cNvPr id="27652" name="Content Placeholder 2"/>
          <p:cNvSpPr>
            <a:spLocks noGrp="1"/>
          </p:cNvSpPr>
          <p:nvPr>
            <p:ph idx="1"/>
          </p:nvPr>
        </p:nvSpPr>
        <p:spPr>
          <a:xfrm>
            <a:off x="187325" y="1406525"/>
            <a:ext cx="8834438" cy="1781175"/>
          </a:xfrm>
        </p:spPr>
        <p:txBody>
          <a:bodyPr/>
          <a:lstStyle/>
          <a:p>
            <a:r>
              <a:rPr lang="hu-HU" altLang="en-US" smtClean="0"/>
              <a:t>Nem hűtési technika változott korábban, hanem az áramköri technika: bipoláris helyett CMOS</a:t>
            </a:r>
          </a:p>
          <a:p>
            <a:r>
              <a:rPr lang="hu-HU" altLang="en-US" smtClean="0"/>
              <a:t>Most a CMOS marad, tehát új hűtési technikák kellenek (pl. mikrocsatornás hűtés)</a:t>
            </a:r>
          </a:p>
        </p:txBody>
      </p:sp>
      <p:sp>
        <p:nvSpPr>
          <p:cNvPr id="27653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7654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765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B76B6D72-1763-48F6-A00C-63B86EE33196}" type="slidenum">
              <a:rPr lang="en-US" altLang="en-US" sz="1000">
                <a:solidFill>
                  <a:srgbClr val="8C2532"/>
                </a:solidFill>
              </a:rPr>
              <a:pPr/>
              <a:t>90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7656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aphicFrame>
        <p:nvGraphicFramePr>
          <p:cNvPr id="27650" name="Object 1"/>
          <p:cNvGraphicFramePr>
            <a:graphicFrameLocks noChangeAspect="1"/>
          </p:cNvGraphicFramePr>
          <p:nvPr/>
        </p:nvGraphicFramePr>
        <p:xfrm>
          <a:off x="2003425" y="3111500"/>
          <a:ext cx="4859338" cy="343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055" r:id="rId4" imgW="9821646" imgH="6961905" progId="MSPhotoEd.3">
                  <p:embed/>
                </p:oleObj>
              </mc:Choice>
              <mc:Fallback>
                <p:oleObj r:id="rId4" imgW="9821646" imgH="6961905" progId="MSPhotoEd.3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3425" y="3111500"/>
                        <a:ext cx="4859338" cy="343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dirty="0" smtClean="0"/>
              <a:t>More </a:t>
            </a:r>
            <a:r>
              <a:rPr lang="hu-HU" dirty="0" err="1" smtClean="0"/>
              <a:t>than</a:t>
            </a:r>
            <a:r>
              <a:rPr lang="hu-HU" dirty="0" smtClean="0"/>
              <a:t> Moore integráció ITRS</a:t>
            </a:r>
            <a:endParaRPr lang="en-US" dirty="0"/>
          </a:p>
        </p:txBody>
      </p:sp>
      <p:sp>
        <p:nvSpPr>
          <p:cNvPr id="4" name="Dátum hely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hu-HU" dirty="0" smtClean="0"/>
              <a:t>2017.02.07.</a:t>
            </a:r>
            <a:endParaRPr lang="en-US" dirty="0"/>
          </a:p>
        </p:txBody>
      </p:sp>
      <p:sp>
        <p:nvSpPr>
          <p:cNvPr id="5" name="Élőláb hely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 smtClean="0"/>
              <a:t>Mikroelektronia</a:t>
            </a:r>
            <a:r>
              <a:rPr lang="en-US" dirty="0" smtClean="0"/>
              <a:t> - </a:t>
            </a:r>
            <a:r>
              <a:rPr lang="en-US" dirty="0" err="1" smtClean="0"/>
              <a:t>Bevezetés</a:t>
            </a:r>
            <a:r>
              <a:rPr lang="en-US" dirty="0" smtClean="0"/>
              <a:t> © Dr. Bognár György, Dr. </a:t>
            </a:r>
            <a:r>
              <a:rPr lang="en-US" dirty="0" err="1" smtClean="0"/>
              <a:t>Poppe</a:t>
            </a:r>
            <a:r>
              <a:rPr lang="en-US" dirty="0" smtClean="0"/>
              <a:t> </a:t>
            </a:r>
            <a:r>
              <a:rPr lang="en-US" dirty="0" err="1" smtClean="0"/>
              <a:t>András</a:t>
            </a:r>
            <a:r>
              <a:rPr lang="en-US" dirty="0" smtClean="0"/>
              <a:t>, BME-EET 2017</a:t>
            </a:r>
            <a:endParaRPr lang="en-US" sz="900" b="0" dirty="0"/>
          </a:p>
        </p:txBody>
      </p:sp>
      <p:sp>
        <p:nvSpPr>
          <p:cNvPr id="6" name="Dia számának hely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8B3354-FE85-45E0-B489-4BDE255C459B}" type="slidenum">
              <a:rPr lang="en-US" altLang="en-US" smtClean="0"/>
              <a:pPr/>
              <a:t>91</a:t>
            </a:fld>
            <a:endParaRPr lang="en-US" altLang="en-US"/>
          </a:p>
        </p:txBody>
      </p:sp>
      <p:pic>
        <p:nvPicPr>
          <p:cNvPr id="154626" name="Picture 2" descr="http://blogs.synopsys.com/theeyeshaveit/files/2012/03/MM-MtM.png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384" y="1406525"/>
            <a:ext cx="7240320" cy="4972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37686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Date Placeholder 3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hu-HU" altLang="en-US" sz="1000" dirty="0" smtClean="0"/>
              <a:t>2017.02.07.</a:t>
            </a:r>
            <a:endParaRPr lang="en-US" altLang="en-US" sz="1000" dirty="0" smtClean="0"/>
          </a:p>
        </p:txBody>
      </p:sp>
      <p:sp>
        <p:nvSpPr>
          <p:cNvPr id="20485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Mikroelektronia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-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Bevezetés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© Dr. Bognár György, Dr.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Poppe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 </a:t>
            </a:r>
            <a:r>
              <a:rPr lang="en-US" altLang="en-US" sz="1000" dirty="0" err="1" smtClean="0">
                <a:solidFill>
                  <a:srgbClr val="8C2532"/>
                </a:solidFill>
                <a:latin typeface="Arial Narrow" panose="020B0606020202030204" pitchFamily="34" charset="0"/>
              </a:rPr>
              <a:t>András</a:t>
            </a:r>
            <a:r>
              <a:rPr lang="en-US" altLang="en-US" sz="1000" dirty="0" smtClean="0">
                <a:solidFill>
                  <a:srgbClr val="8C2532"/>
                </a:solidFill>
                <a:latin typeface="Arial Narrow" panose="020B0606020202030204" pitchFamily="34" charset="0"/>
              </a:rPr>
              <a:t>, BME-EET 2017</a:t>
            </a:r>
            <a:endParaRPr lang="en-US" altLang="en-US" sz="900" b="0" dirty="0" smtClean="0">
              <a:solidFill>
                <a:srgbClr val="8C2532"/>
              </a:solidFill>
              <a:latin typeface="Arial Narrow" panose="020B0606020202030204" pitchFamily="34" charset="0"/>
            </a:endParaRPr>
          </a:p>
        </p:txBody>
      </p:sp>
      <p:sp>
        <p:nvSpPr>
          <p:cNvPr id="20486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fld id="{0AB14595-E7FF-4F8D-9A35-EA5B8C635A95}" type="slidenum">
              <a:rPr lang="en-US" altLang="en-US" sz="1000">
                <a:solidFill>
                  <a:srgbClr val="8C2532"/>
                </a:solidFill>
              </a:rPr>
              <a:pPr/>
              <a:t>92</a:t>
            </a:fld>
            <a:endParaRPr lang="en-US" altLang="en-US" sz="1000">
              <a:solidFill>
                <a:srgbClr val="8C2532"/>
              </a:solidFill>
            </a:endParaRPr>
          </a:p>
        </p:txBody>
      </p:sp>
      <p:sp>
        <p:nvSpPr>
          <p:cNvPr id="20487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aphicFrame>
        <p:nvGraphicFramePr>
          <p:cNvPr id="20482" name="Object 1"/>
          <p:cNvGraphicFramePr>
            <a:graphicFrameLocks noChangeAspect="1"/>
          </p:cNvGraphicFramePr>
          <p:nvPr/>
        </p:nvGraphicFramePr>
        <p:xfrm>
          <a:off x="0" y="1152525"/>
          <a:ext cx="4659313" cy="292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850" r:id="rId4" imgW="13866667" imgH="8678486" progId="MSPhotoEd.3">
                  <p:embed/>
                </p:oleObj>
              </mc:Choice>
              <mc:Fallback>
                <p:oleObj r:id="rId4" imgW="13866667" imgH="8678486" progId="MSPhotoEd.3">
                  <p:embed/>
                  <p:pic>
                    <p:nvPicPr>
                      <p:cNvPr id="20482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1152525"/>
                        <a:ext cx="4659313" cy="29257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defRPr sz="2000">
                <a:solidFill>
                  <a:srgbClr val="4D2885"/>
                </a:solidFill>
                <a:latin typeface="Arial" panose="020B0604020202020204" pitchFamily="34" charset="0"/>
              </a:defRPr>
            </a:lvl9pPr>
          </a:lstStyle>
          <a:p>
            <a:endParaRPr lang="hu-HU" altLang="en-US"/>
          </a:p>
        </p:txBody>
      </p:sp>
      <p:graphicFrame>
        <p:nvGraphicFramePr>
          <p:cNvPr id="129027" name="Object 3"/>
          <p:cNvGraphicFramePr>
            <a:graphicFrameLocks noChangeAspect="1"/>
          </p:cNvGraphicFramePr>
          <p:nvPr/>
        </p:nvGraphicFramePr>
        <p:xfrm>
          <a:off x="4518025" y="3490913"/>
          <a:ext cx="4578350" cy="2817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851" r:id="rId6" imgW="10945753" imgH="6752381" progId="MSPhotoEd.3">
                  <p:embed/>
                </p:oleObj>
              </mc:Choice>
              <mc:Fallback>
                <p:oleObj r:id="rId6" imgW="10945753" imgH="6752381" progId="MSPhotoEd.3">
                  <p:embed/>
                  <p:pic>
                    <p:nvPicPr>
                      <p:cNvPr id="129027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8025" y="3490913"/>
                        <a:ext cx="4578350" cy="2817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9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Moore</a:t>
            </a:r>
            <a:r>
              <a:rPr lang="hu-HU" altLang="en-US" dirty="0" smtClean="0"/>
              <a:t>-tv. (CPU)</a:t>
            </a:r>
            <a:r>
              <a:rPr lang="en-US" altLang="en-US" dirty="0" smtClean="0"/>
              <a:t>; </a:t>
            </a:r>
            <a:r>
              <a:rPr lang="en-US" altLang="en-US" dirty="0" err="1" smtClean="0"/>
              <a:t>Haitz-tv</a:t>
            </a:r>
            <a:r>
              <a:rPr lang="en-US" altLang="en-US" dirty="0" smtClean="0"/>
              <a:t>. (LED)</a:t>
            </a:r>
            <a:endParaRPr lang="hu-HU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099016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10"/>
  <p:tag name="MMPROD_UIDATA" val="&lt;database version=&quot;7.0&quot;&gt;&lt;object type=&quot;1&quot; unique_id=&quot;10001&quot;&gt;&lt;object type=&quot;8&quot; unique_id=&quot;10082&quot;&gt;&lt;/object&gt;&lt;object type=&quot;2&quot; unique_id=&quot;10083&quot;&gt;&lt;object type=&quot;3&quot; unique_id=&quot;10084&quot;&gt;&lt;property id=&quot;20148&quot; value=&quot;5&quot;/&gt;&lt;property id=&quot;20300&quot; value=&quot;Slide 1 - &amp;quot;MIKROELEKTRONIKA, VIEEA306&amp;quot;&quot;/&gt;&lt;property id=&quot;20307&quot; value=&quot;371&quot;/&gt;&lt;/object&gt;&lt;object type=&quot;3&quot; unique_id=&quot;10086&quot;&gt;&lt;property id=&quot;20148&quot; value=&quot;5&quot;/&gt;&lt;property id=&quot;20300&quot; value=&quot;Slide 3 - &amp;quot;Alapfogalmak&amp;quot;&quot;/&gt;&lt;property id=&quot;20307&quot; value=&quot;373&quot;/&gt;&lt;/object&gt;&lt;object type=&quot;3&quot; unique_id=&quot;10087&quot;&gt;&lt;property id=&quot;20148&quot; value=&quot;5&quot;/&gt;&lt;property id=&quot;20300&quot; value=&quot;Slide 4 - &amp;quot;Si egykristály: rúd, szeletek&amp;quot;&quot;/&gt;&lt;property id=&quot;20307&quot; value=&quot;411&quot;/&gt;&lt;/object&gt;&lt;object type=&quot;3&quot; unique_id=&quot;10088&quot;&gt;&lt;property id=&quot;20148&quot; value=&quot;5&quot;/&gt;&lt;property id=&quot;20300&quot; value=&quot;Slide 6 - &amp;quot;Si egykristály: rúd, szeletek ma: 12&amp;quot;&amp;quot;&quot;/&gt;&lt;property id=&quot;20307&quot; value=&quot;437&quot;/&gt;&lt;/object&gt;&lt;object type=&quot;3&quot; unique_id=&quot;10089&quot;&gt;&lt;property id=&quot;20148&quot; value=&quot;5&quot;/&gt;&lt;property id=&quot;20300&quot; value=&quot;Slide 7 - &amp;quot;Si egykristály és szeletgyártás:&amp;quot;&quot;/&gt;&lt;property id=&quot;20307&quot; value=&quot;436&quot;/&gt;&lt;/object&gt;&lt;object type=&quot;3&quot; unique_id=&quot;10090&quot;&gt;&lt;property id=&quot;20148&quot; value=&quot;5&quot;/&gt;&lt;property id=&quot;20300&quot; value=&quot;Slide 8 - &amp;quot;Alapfogalmak&amp;quot;&quot;/&gt;&lt;property id=&quot;20307&quot; value=&quot;374&quot;/&gt;&lt;/object&gt;&lt;object type=&quot;3&quot; unique_id=&quot;10091&quot;&gt;&lt;property id=&quot;20148&quot; value=&quot;5&quot;/&gt;&lt;property id=&quot;20300&quot; value=&quot;Slide 9 - &amp;quot;Alapfogalmak&amp;quot;&quot;/&gt;&lt;property id=&quot;20307&quot; value=&quot;383&quot;/&gt;&lt;/object&gt;&lt;object type=&quot;3&quot; unique_id=&quot;10092&quot;&gt;&lt;property id=&quot;20148&quot; value=&quot;5&quot;/&gt;&lt;property id=&quot;20300&quot; value=&quot;Slide 10 - &amp;quot;Alapfogalmak&amp;quot;&quot;/&gt;&lt;property id=&quot;20307&quot; value=&quot;384&quot;/&gt;&lt;/object&gt;&lt;object type=&quot;3&quot; unique_id=&quot;10093&quot;&gt;&lt;property id=&quot;20148&quot; value=&quot;5&quot;/&gt;&lt;property id=&quot;20300&quot; value=&quot;Slide 11 - &amp;quot;Alapfogalmak&amp;quot;&quot;/&gt;&lt;property id=&quot;20307&quot; value=&quot;385&quot;/&gt;&lt;/object&gt;&lt;object type=&quot;3&quot; unique_id=&quot;10094&quot;&gt;&lt;property id=&quot;20148&quot; value=&quot;5&quot;/&gt;&lt;property id=&quot;20300&quot; value=&quot;Slide 12 - &amp;quot;Alapfoglamak&amp;quot;&quot;/&gt;&lt;property id=&quot;20307&quot; value=&quot;386&quot;/&gt;&lt;/object&gt;&lt;object type=&quot;3&quot; unique_id=&quot;10095&quot;&gt;&lt;property id=&quot;20148&quot; value=&quot;5&quot;/&gt;&lt;property id=&quot;20300&quot; value=&quot;Slide 14 - &amp;quot;Alapfogalmak&amp;quot;&quot;/&gt;&lt;property id=&quot;20307&quot; value=&quot;432&quot;/&gt;&lt;/object&gt;&lt;object type=&quot;3&quot; unique_id=&quot;10096&quot;&gt;&lt;property id=&quot;20148&quot; value=&quot;5&quot;/&gt;&lt;property id=&quot;20300&quot; value=&quot;Slide 15 - &amp;quot;Alapvető gyártási lépések&amp;quot;&quot;/&gt;&lt;property id=&quot;20307&quot; value=&quot;387&quot;/&gt;&lt;/object&gt;&lt;object type=&quot;3&quot; unique_id=&quot;10097&quot;&gt;&lt;property id=&quot;20148&quot; value=&quot;5&quot;/&gt;&lt;property id=&quot;20300&quot; value=&quot;Slide 16 - &amp;quot;Mintázat kialakítása&amp;quot;&quot;/&gt;&lt;property id=&quot;20307&quot; value=&quot;388&quot;/&gt;&lt;/object&gt;&lt;object type=&quot;3&quot; unique_id=&quot;10098&quot;&gt;&lt;property id=&quot;20148&quot; value=&quot;5&quot;/&gt;&lt;property id=&quot;20300&quot; value=&quot;Slide 17 - &amp;quot;Fotolitográfia&amp;quot;&quot;/&gt;&lt;property id=&quot;20307&quot; value=&quot;412&quot;/&gt;&lt;/object&gt;&lt;object type=&quot;3&quot; unique_id=&quot;10099&quot;&gt;&lt;property id=&quot;20148&quot; value=&quot;5&quot;/&gt;&lt;property id=&quot;20300&quot; value=&quot;Slide 18 - &amp;quot;Struktúrálás: fotolitográfia&amp;quot;&quot;/&gt;&lt;property id=&quot;20307&quot; value=&quot;435&quot;/&gt;&lt;/object&gt;&lt;object type=&quot;3&quot; unique_id=&quot;10100&quot;&gt;&lt;property id=&quot;20148&quot; value=&quot;5&quot;/&gt;&lt;property id=&quot;20300&quot; value=&quot;Slide 19 - &amp;quot;Jellemző alakzatok a chip-en&amp;quot;&quot;/&gt;&lt;property id=&quot;20307&quot; value=&quot;390&quot;/&gt;&lt;/object&gt;&lt;object type=&quot;3&quot; unique_id=&quot;10101&quot;&gt;&lt;property id=&quot;20148&quot; value=&quot;5&quot;/&gt;&lt;property id=&quot;20300&quot; value=&quot;Slide 20 - &amp;quot;Alapfogalmak&amp;quot;&quot;/&gt;&lt;property id=&quot;20307&quot; value=&quot;391&quot;/&gt;&lt;/object&gt;&lt;object type=&quot;3&quot; unique_id=&quot;10102&quot;&gt;&lt;property id=&quot;20148&quot; value=&quot;5&quot;/&gt;&lt;property id=&quot;20300&quot; value=&quot;Slide 21 - &amp;quot;Tokozás – ma nagy kihívás&amp;quot;&quot;/&gt;&lt;property id=&quot;20307&quot; value=&quot;413&quot;/&gt;&lt;/object&gt;&lt;object type=&quot;3&quot; unique_id=&quot;10103&quot;&gt;&lt;property id=&quot;20148&quot; value=&quot;5&quot;/&gt;&lt;property id=&quot;20300&quot; value=&quot;Slide 22 - &amp;quot;Egy IC gyár (silicon foundry vagy fab) &amp;quot;&quot;/&gt;&lt;property id=&quot;20307&quot; value=&quot;382&quot;/&gt;&lt;/object&gt;&lt;object type=&quot;3&quot; unique_id=&quot;10104&quot;&gt;&lt;property id=&quot;20148&quot; value=&quot;5&quot;/&gt;&lt;property id=&quot;20300&quot; value=&quot;Slide 23 - &amp;quot;Tiszta szoba (cleanroom)&amp;quot;&quot;/&gt;&lt;property id=&quot;20307&quot; value=&quot;398&quot;/&gt;&lt;/object&gt;&lt;object type=&quot;3&quot; unique_id=&quot;10105&quot;&gt;&lt;property id=&quot;20148&quot; value=&quot;5&quot;/&gt;&lt;property id=&quot;20300&quot; value=&quot;Slide 24 - &amp;quot;Tiszta szoba (cleanroom)&amp;quot;&quot;/&gt;&lt;property id=&quot;20307&quot; value=&quot;414&quot;/&gt;&lt;/object&gt;&lt;object type=&quot;3&quot; unique_id=&quot;10106&quot;&gt;&lt;property id=&quot;20148&quot; value=&quot;5&quot;/&gt;&lt;property id=&quot;20300&quot; value=&quot;Slide 25 - &amp;quot;Tiszta szoba (cleanroom)&amp;quot;&quot;/&gt;&lt;property id=&quot;20307&quot; value=&quot;415&quot;/&gt;&lt;/object&gt;&lt;object type=&quot;3&quot; unique_id=&quot;10107&quot;&gt;&lt;property id=&quot;20148&quot; value=&quot;5&quot;/&gt;&lt;property id=&quot;20300&quot; value=&quot;Slide 26 - &amp;quot;Tiszta szoba (cleanroom)&amp;quot;&quot;/&gt;&lt;property id=&quot;20307&quot; value=&quot;416&quot;/&gt;&lt;/object&gt;&lt;object type=&quot;3&quot; unique_id=&quot;10108&quot;&gt;&lt;property id=&quot;20148&quot; value=&quot;5&quot;/&gt;&lt;property id=&quot;20300&quot; value=&quot;Slide 27 - &amp;quot;Fotolitográfia&amp;quot;&quot;/&gt;&lt;property id=&quot;20307&quot; value=&quot;417&quot;/&gt;&lt;/object&gt;&lt;object type=&quot;3&quot; unique_id=&quot;10109&quot;&gt;&lt;property id=&quot;20148&quot; value=&quot;5&quot;/&gt;&lt;property id=&quot;20300&quot; value=&quot;Slide 28 - &amp;quot;Ionimplanter, diffúziós kályha&amp;quot;&quot;/&gt;&lt;property id=&quot;20307&quot; value=&quot;418&quot;/&gt;&lt;/object&gt;&lt;object type=&quot;3&quot; unique_id=&quot;10110&quot;&gt;&lt;property id=&quot;20148&quot; value=&quot;5&quot;/&gt;&lt;property id=&quot;20300&quot; value=&quot;Slide 29 - &amp;quot;Egy parti&amp;quot;&quot;/&gt;&lt;property id=&quot;20307&quot; value=&quot;396&quot;/&gt;&lt;/object&gt;&lt;object type=&quot;3&quot; unique_id=&quot;10111&quot;&gt;&lt;property id=&quot;20148&quot; value=&quot;5&quot;/&gt;&lt;property id=&quot;20300&quot; value=&quot;Slide 30 - &amp;quot;Szeletátmérők&amp;quot;&quot;/&gt;&lt;property id=&quot;20307&quot; value=&quot;397&quot;/&gt;&lt;/object&gt;&lt;object type=&quot;3&quot; unique_id=&quot;10112&quot;&gt;&lt;property id=&quot;20148&quot; value=&quot;5&quot;/&gt;&lt;property id=&quot;20300&quot; value=&quot;Slide 31 - &amp;quot;Egy Intel fab&amp;quot;&quot;/&gt;&lt;property id=&quot;20307&quot; value=&quot;419&quot;/&gt;&lt;/object&gt;&lt;object type=&quot;3&quot; unique_id=&quot;10113&quot;&gt;&lt;property id=&quot;20148&quot; value=&quot;5&quot;/&gt;&lt;property id=&quot;20300&quot; value=&quot;Slide 32 - &amp;quot;Intel fab-ek 2006-2008&amp;quot;&quot;/&gt;&lt;property id=&quot;20307&quot; value=&quot;434&quot;/&gt;&lt;/object&gt;&lt;object type=&quot;3&quot; unique_id=&quot;10114&quot;&gt;&lt;property id=&quot;20148&quot; value=&quot;5&quot;/&gt;&lt;property id=&quot;20300&quot; value=&quot;Slide 33 - &amp;quot;Fejlődési trendek&amp;quot;&quot;/&gt;&lt;property id=&quot;20307&quot; value=&quot;420&quot;/&gt;&lt;/object&gt;&lt;object type=&quot;3&quot; unique_id=&quot;10115&quot;&gt;&lt;property id=&quot;20148&quot; value=&quot;5&quot;/&gt;&lt;property id=&quot;20300&quot; value=&quot;Slide 34 - &amp;quot;Gyökerek&amp;quot;&quot;/&gt;&lt;property id=&quot;20307&quot; value=&quot;438&quot;/&gt;&lt;/object&gt;&lt;object type=&quot;3&quot; unique_id=&quot;10116&quot;&gt;&lt;property id=&quot;20148&quot; value=&quot;5&quot;/&gt;&lt;property id=&quot;20300&quot; value=&quot;Slide 35 - &amp;quot;Mikroelektronika: az egyik leggyorsabban fejlődő iparág&amp;quot;&quot;/&gt;&lt;property id=&quot;20307&quot; value=&quot;421&quot;/&gt;&lt;/object&gt;&lt;object type=&quot;3&quot; unique_id=&quot;10117&quot;&gt;&lt;property id=&quot;20148&quot; value=&quot;5&quot;/&gt;&lt;property id=&quot;20300&quot; value=&quot;Slide 36 - &amp;quot;Mikroelektronika: az egyik leggyorsabban fejlődő iparág&amp;quot;&quot;/&gt;&lt;property id=&quot;20307&quot; value=&quot;422&quot;/&gt;&lt;/object&gt;&lt;object type=&quot;3&quot; unique_id=&quot;10118&quot;&gt;&lt;property id=&quot;20148&quot; value=&quot;5&quot;/&gt;&lt;property id=&quot;20300&quot; value=&quot;Slide 37 - &amp;quot;Gordon Moore, 1965:&amp;quot;&quot;/&gt;&lt;property id=&quot;20307&quot; value=&quot;433&quot;/&gt;&lt;/object&gt;&lt;object type=&quot;3&quot; unique_id=&quot;10119&quot;&gt;&lt;property id=&quot;20148&quot; value=&quot;5&quot;/&gt;&lt;property id=&quot;20300&quot; value=&quot;Slide 38 - &amp;quot;Mikroelektronika: az egyik leggyorsabban fejlődő iparág&amp;quot;&quot;/&gt;&lt;property id=&quot;20307&quot; value=&quot;423&quot;/&gt;&lt;/object&gt;&lt;object type=&quot;3&quot; unique_id=&quot;10120&quot;&gt;&lt;property id=&quot;20148&quot; value=&quot;5&quot;/&gt;&lt;property id=&quot;20300&quot; value=&quot;Slide 39 - &amp;quot;Mikroelektronika: az egyik leggyorsabban fejlődő iparág&amp;quot;&quot;/&gt;&lt;property id=&quot;20307&quot; value=&quot;424&quot;/&gt;&lt;/object&gt;&lt;object type=&quot;3&quot; unique_id=&quot;10121&quot;&gt;&lt;property id=&quot;20148&quot; value=&quot;5&quot;/&gt;&lt;property id=&quot;20300&quot; value=&quot;Slide 43 - &amp;quot;Processzorok 2002-es toplistája&amp;quot;&quot;/&gt;&lt;property id=&quot;20307&quot; value=&quot;425&quot;/&gt;&lt;/object&gt;&lt;object type=&quot;3&quot; unique_id=&quot;10122&quot;&gt;&lt;property id=&quot;20148&quot; value=&quot;5&quot;/&gt;&lt;property id=&quot;20300&quot; value=&quot;Slide 44 - &amp;quot;A Moore törvény processzorokra&amp;quot;&quot;/&gt;&lt;property id=&quot;20307&quot; value=&quot;426&quot;/&gt;&lt;/object&gt;&lt;object type=&quot;3&quot; unique_id=&quot;10123&quot;&gt;&lt;property id=&quot;20148&quot; value=&quot;5&quot;/&gt;&lt;property id=&quot;20300&quot; value=&quot;Slide 45 - &amp;quot;A DRAM kapacitás fejlődése&amp;quot;&quot;/&gt;&lt;property id=&quot;20307&quot; value=&quot;427&quot;/&gt;&lt;/object&gt;&lt;object type=&quot;3&quot; unique_id=&quot;10124&quot;&gt;&lt;property id=&quot;20148&quot; value=&quot;5&quot;/&gt;&lt;property id=&quot;20300&quot; value=&quot;Slide 46 - &amp;quot;Lapka méret (die size) növekedése&amp;quot;&quot;/&gt;&lt;property id=&quot;20307&quot; value=&quot;428&quot;/&gt;&lt;/object&gt;&lt;object type=&quot;3&quot; unique_id=&quot;10125&quot;&gt;&lt;property id=&quot;20148&quot; value=&quot;5&quot;/&gt;&lt;property id=&quot;20300&quot; value=&quot;Slide 47 - &amp;quot;Órajel frekvencia növekedése&amp;quot;&quot;/&gt;&lt;property id=&quot;20307&quot; value=&quot;429&quot;/&gt;&lt;/object&gt;&lt;object type=&quot;3&quot; unique_id=&quot;10126&quot;&gt;&lt;property id=&quot;20148&quot; value=&quot;5&quot;/&gt;&lt;property id=&quot;20300&quot; value=&quot;Slide 48 - &amp;quot;Növekvő fogyasztás (disszipáció)&amp;quot;&quot;/&gt;&lt;property id=&quot;20307&quot; value=&quot;430&quot;/&gt;&lt;/object&gt;&lt;object type=&quot;3&quot; unique_id=&quot;10127&quot;&gt;&lt;property id=&quot;20148&quot; value=&quot;5&quot;/&gt;&lt;property id=&quot;20300&quot; value=&quot;Slide 49 - &amp;quot;Növekvő disszipációsűrűség&amp;quot;&quot;/&gt;&lt;property id=&quot;20307&quot; value=&quot;431&quot;/&gt;&lt;/object&gt;&lt;object type=&quot;3&quot; unique_id=&quot;10358&quot;&gt;&lt;property id=&quot;20148&quot; value=&quot;5&quot;/&gt;&lt;property id=&quot;20300&quot; value=&quot;Slide 40 - &amp;quot;Rendszeres előrejelzés: roadmap&amp;quot;&quot;/&gt;&lt;property id=&quot;20307&quot; value=&quot;439&quot;/&gt;&lt;/object&gt;&lt;object type=&quot;3&quot; unique_id=&quot;10359&quot;&gt;&lt;property id=&quot;20148&quot; value=&quot;5&quot;/&gt;&lt;property id=&quot;20300&quot; value=&quot;Slide 41 - &amp;quot;Legfrissebb tényleges állapot&amp;quot;&quot;/&gt;&lt;property id=&quot;20307&quot; value=&quot;440&quot;/&gt;&lt;/object&gt;&lt;object type=&quot;3&quot; unique_id=&quot;10771&quot;&gt;&lt;property id=&quot;20148&quot; value=&quot;5&quot;/&gt;&lt;property id=&quot;20300&quot; value=&quot;Slide 5 - &amp;quot;Si egykristály rúd készítése&amp;quot;&quot;/&gt;&lt;property id=&quot;20307&quot; value=&quot;441&quot;/&gt;&lt;/object&gt;&lt;object type=&quot;3&quot; unique_id=&quot;10772&quot;&gt;&lt;property id=&quot;20148&quot; value=&quot;5&quot;/&gt;&lt;property id=&quot;20300&quot; value=&quot;Slide 13 - &amp;quot;Minimal feature size – trend (Intel)&amp;quot;&quot;/&gt;&lt;property id=&quot;20307&quot; value=&quot;442&quot;/&gt;&lt;/object&gt;&lt;object type=&quot;3&quot; unique_id=&quot;10774&quot;&gt;&lt;property id=&quot;20148&quot; value=&quot;5&quot;/&gt;&lt;property id=&quot;20300&quot; value=&quot;Slide 42 - &amp;quot;Minimal feature size – trend (Intel)&amp;quot;&quot;/&gt;&lt;property id=&quot;20307&quot; value=&quot;443&quot;/&gt;&lt;/object&gt;&lt;object type=&quot;3&quot; unique_id=&quot;10775&quot;&gt;&lt;property id=&quot;20148&quot; value=&quot;5&quot;/&gt;&lt;property id=&quot;20300&quot; value=&quot;Slide 2 - &amp;quot;Alapfogalmak&amp;quot;&quot;/&gt;&lt;property id=&quot;20307&quot; value=&quot;444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1_Custom Design">
  <a:themeElements>
    <a:clrScheme name="1_Custom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Custom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4D2885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85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4D2885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Custom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Custom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Custom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3934</TotalTime>
  <Words>4289</Words>
  <Application>Microsoft Office PowerPoint</Application>
  <PresentationFormat>On-screen Show (4:3)</PresentationFormat>
  <Paragraphs>753</Paragraphs>
  <Slides>92</Slides>
  <Notes>70</Notes>
  <HiddenSlides>1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92</vt:i4>
      </vt:variant>
    </vt:vector>
  </HeadingPairs>
  <TitlesOfParts>
    <vt:vector size="100" baseType="lpstr">
      <vt:lpstr>Arial</vt:lpstr>
      <vt:lpstr>Arial Narrow</vt:lpstr>
      <vt:lpstr>Symbol</vt:lpstr>
      <vt:lpstr>Times New Roman</vt:lpstr>
      <vt:lpstr>Wingdings</vt:lpstr>
      <vt:lpstr>1_Custom Design</vt:lpstr>
      <vt:lpstr>Photo Editor Photo</vt:lpstr>
      <vt:lpstr>MSPhotoEd.3</vt:lpstr>
      <vt:lpstr>MIKROELEKTRONIKA, VIEEAB00</vt:lpstr>
      <vt:lpstr>Alapinformációk</vt:lpstr>
      <vt:lpstr>Elérhetőségek</vt:lpstr>
      <vt:lpstr>Kurzus adminisztráció:</vt:lpstr>
      <vt:lpstr>Laborgyakorlatok</vt:lpstr>
      <vt:lpstr>Laborgyakorlatok</vt:lpstr>
      <vt:lpstr>Laborgyakorlatok célja</vt:lpstr>
      <vt:lpstr>Laborgyakorlatok segédanyagai</vt:lpstr>
      <vt:lpstr>Laborgyakorlatok helyszínei</vt:lpstr>
      <vt:lpstr>Beosztás</vt:lpstr>
      <vt:lpstr>Félévévi aláírás feltétele</vt:lpstr>
      <vt:lpstr>Vizsga</vt:lpstr>
      <vt:lpstr>              Mikroelektronika 2017</vt:lpstr>
      <vt:lpstr>Irodalom</vt:lpstr>
      <vt:lpstr>Egyéb info: www.eet.bme.hu</vt:lpstr>
      <vt:lpstr>Mikroelektronika alapjai</vt:lpstr>
      <vt:lpstr>Mikroelektronia BSc. kurzus</vt:lpstr>
      <vt:lpstr>Mikroelektronia BSc. kurzus célja</vt:lpstr>
      <vt:lpstr>Mikroelektronia BSc. kurzus célja</vt:lpstr>
      <vt:lpstr>Mikroelektronia BSc. kurzus célja</vt:lpstr>
      <vt:lpstr>Kérdések amikre a félév során választ keresünk</vt:lpstr>
      <vt:lpstr>Kérdések amikre a félév során választ keresünk</vt:lpstr>
      <vt:lpstr>Mikroelektronika helye</vt:lpstr>
      <vt:lpstr>Mikroelektronika helye</vt:lpstr>
      <vt:lpstr>Alapfogalmak</vt:lpstr>
      <vt:lpstr>Si egykristály: rúd, szeletek</vt:lpstr>
      <vt:lpstr>Si egykristály: rúd, szeletek</vt:lpstr>
      <vt:lpstr>Si egykristály rúd készítése</vt:lpstr>
      <vt:lpstr>Si egykristály: rúd, szeletek</vt:lpstr>
      <vt:lpstr>Si egykristály és szeletgyártás:</vt:lpstr>
      <vt:lpstr>Alapfogalmak</vt:lpstr>
      <vt:lpstr>Alapfogalmak</vt:lpstr>
      <vt:lpstr>Alapfogalmak</vt:lpstr>
      <vt:lpstr>Alapfogalmak</vt:lpstr>
      <vt:lpstr>Alapfogalmak</vt:lpstr>
      <vt:lpstr>Alapfogalmak</vt:lpstr>
      <vt:lpstr>Alapfogalmak</vt:lpstr>
      <vt:lpstr>Alapvető gyártási lépések</vt:lpstr>
      <vt:lpstr>Strukturálás: fotolitográfia</vt:lpstr>
      <vt:lpstr>Strukturálás: fotolitográfia</vt:lpstr>
      <vt:lpstr>Mintázat kialakítása</vt:lpstr>
      <vt:lpstr>Fotolitográfia</vt:lpstr>
      <vt:lpstr>Jellemző alakzatok a chip-en</vt:lpstr>
      <vt:lpstr>Alapfogalmak</vt:lpstr>
      <vt:lpstr>Tokozás – ma nagy kihívás</vt:lpstr>
      <vt:lpstr>Modern tokozás – </vt:lpstr>
      <vt:lpstr>Modern tokozás – 3D integráció</vt:lpstr>
      <vt:lpstr>Egy IC gyár (silicon foundry vagy fab) </vt:lpstr>
      <vt:lpstr>Tiszta tér (cleanroom)</vt:lpstr>
      <vt:lpstr>Tiszta tér (cleanroom)</vt:lpstr>
      <vt:lpstr>Tiszta tér (cleanroom)</vt:lpstr>
      <vt:lpstr>Tiszta tér (cleanroom)</vt:lpstr>
      <vt:lpstr>Tiszta tér az EET-n</vt:lpstr>
      <vt:lpstr>Ionimplanter, diffúziós kályha</vt:lpstr>
      <vt:lpstr>Egy parti (batch, mfg. lot)</vt:lpstr>
      <vt:lpstr>Szeletátmérők</vt:lpstr>
      <vt:lpstr>Egy Intel fab</vt:lpstr>
      <vt:lpstr>Intel fab-ek 2006-2008</vt:lpstr>
      <vt:lpstr>Intel fab-ek 2010-</vt:lpstr>
      <vt:lpstr>Intel fab-ek 2010-</vt:lpstr>
      <vt:lpstr>Félvezetőgyárak szerte a világon</vt:lpstr>
      <vt:lpstr>Fejlődési trendek</vt:lpstr>
      <vt:lpstr>Gyökerek</vt:lpstr>
      <vt:lpstr>Mikroelektronika: az egyik leggyorsabban fejlődő iparág</vt:lpstr>
      <vt:lpstr>Mikroelektronika: az egyik leggyorsabban fejlődő iparág</vt:lpstr>
      <vt:lpstr>Gordon Moore, 1965:</vt:lpstr>
      <vt:lpstr>Mikroelektronika: az egyik leggyorsabban fejlődő iparág</vt:lpstr>
      <vt:lpstr>Moore-törvény </vt:lpstr>
      <vt:lpstr>Mikroelektronika: az egyik leggyorsabban fejlődő iparág</vt:lpstr>
      <vt:lpstr>Mikroelektronika: az egyik leggyorsabban fejlődő iparág</vt:lpstr>
      <vt:lpstr>Mikroelektronika: az egyik leggyorsabban fejlődő iparág</vt:lpstr>
      <vt:lpstr>Rendszeres előrejelzés: roadmap</vt:lpstr>
      <vt:lpstr>Legfrissebb tényleges állapot</vt:lpstr>
      <vt:lpstr>Legfrissebb tényleges állapot</vt:lpstr>
      <vt:lpstr>Legfrissebb tényleges állapot</vt:lpstr>
      <vt:lpstr>Legfrissebb tényleges állapot</vt:lpstr>
      <vt:lpstr>Minimal feature size – trend (Intel)</vt:lpstr>
      <vt:lpstr>Minimal feature size – trend (Intel)</vt:lpstr>
      <vt:lpstr>Processzorok 2015-ös toplistája</vt:lpstr>
      <vt:lpstr>A Moore törvény processzorokra</vt:lpstr>
      <vt:lpstr>Lapka méret (die size) növekedése</vt:lpstr>
      <vt:lpstr>Lapka méret (die size) növekedése</vt:lpstr>
      <vt:lpstr>Órajel frekvencia növekedése</vt:lpstr>
      <vt:lpstr>Növekvő fogyasztás (disszipáció)</vt:lpstr>
      <vt:lpstr>Növekvő disszipációsűrűség</vt:lpstr>
      <vt:lpstr>Növekvő disszipációsűrűség</vt:lpstr>
      <vt:lpstr>Probléma: alkalmas hűtés kell</vt:lpstr>
      <vt:lpstr>Probléma: alkalmas hűtés kell</vt:lpstr>
      <vt:lpstr>Probléma: alkalmas hűtés kell</vt:lpstr>
      <vt:lpstr>Hasonló, korábbi megtorpanás</vt:lpstr>
      <vt:lpstr>More than Moore integráció ITRS</vt:lpstr>
      <vt:lpstr>Moore-tv. (CPU); Haitz-tv. (LED)</vt:lpstr>
    </vt:vector>
  </TitlesOfParts>
  <Company> 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MicReD - Poppe Andras</dc:creator>
  <cp:lastModifiedBy>András Poppe</cp:lastModifiedBy>
  <cp:revision>346</cp:revision>
  <cp:lastPrinted>2014-09-18T15:05:30Z</cp:lastPrinted>
  <dcterms:created xsi:type="dcterms:W3CDTF">2000-11-23T21:23:08Z</dcterms:created>
  <dcterms:modified xsi:type="dcterms:W3CDTF">2017-02-07T05:43:04Z</dcterms:modified>
</cp:coreProperties>
</file>