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>
  <p:sldMasterIdLst>
    <p:sldMasterId id="2147483652" r:id="rId1"/>
  </p:sldMasterIdLst>
  <p:notesMasterIdLst>
    <p:notesMasterId r:id="rId63"/>
  </p:notesMasterIdLst>
  <p:sldIdLst>
    <p:sldId id="371" r:id="rId2"/>
    <p:sldId id="375" r:id="rId3"/>
    <p:sldId id="430" r:id="rId4"/>
    <p:sldId id="431" r:id="rId5"/>
    <p:sldId id="421" r:id="rId6"/>
    <p:sldId id="422" r:id="rId7"/>
    <p:sldId id="423" r:id="rId8"/>
    <p:sldId id="425" r:id="rId9"/>
    <p:sldId id="376" r:id="rId10"/>
    <p:sldId id="372" r:id="rId11"/>
    <p:sldId id="377" r:id="rId12"/>
    <p:sldId id="378" r:id="rId13"/>
    <p:sldId id="410" r:id="rId14"/>
    <p:sldId id="379" r:id="rId15"/>
    <p:sldId id="434" r:id="rId16"/>
    <p:sldId id="435" r:id="rId17"/>
    <p:sldId id="380" r:id="rId18"/>
    <p:sldId id="381" r:id="rId19"/>
    <p:sldId id="382" r:id="rId20"/>
    <p:sldId id="383" r:id="rId21"/>
    <p:sldId id="384" r:id="rId22"/>
    <p:sldId id="426" r:id="rId23"/>
    <p:sldId id="427" r:id="rId24"/>
    <p:sldId id="428" r:id="rId25"/>
    <p:sldId id="385" r:id="rId26"/>
    <p:sldId id="386" r:id="rId27"/>
    <p:sldId id="412" r:id="rId28"/>
    <p:sldId id="429" r:id="rId29"/>
    <p:sldId id="387" r:id="rId30"/>
    <p:sldId id="388" r:id="rId31"/>
    <p:sldId id="389" r:id="rId32"/>
    <p:sldId id="390" r:id="rId33"/>
    <p:sldId id="432" r:id="rId34"/>
    <p:sldId id="409" r:id="rId35"/>
    <p:sldId id="417" r:id="rId36"/>
    <p:sldId id="420" r:id="rId37"/>
    <p:sldId id="418" r:id="rId38"/>
    <p:sldId id="419" r:id="rId39"/>
    <p:sldId id="416" r:id="rId40"/>
    <p:sldId id="391" r:id="rId41"/>
    <p:sldId id="393" r:id="rId42"/>
    <p:sldId id="414" r:id="rId43"/>
    <p:sldId id="433" r:id="rId44"/>
    <p:sldId id="413" r:id="rId45"/>
    <p:sldId id="415" r:id="rId46"/>
    <p:sldId id="392" r:id="rId47"/>
    <p:sldId id="394" r:id="rId48"/>
    <p:sldId id="395" r:id="rId49"/>
    <p:sldId id="396" r:id="rId50"/>
    <p:sldId id="397" r:id="rId51"/>
    <p:sldId id="398" r:id="rId52"/>
    <p:sldId id="399" r:id="rId53"/>
    <p:sldId id="400" r:id="rId54"/>
    <p:sldId id="401" r:id="rId55"/>
    <p:sldId id="402" r:id="rId56"/>
    <p:sldId id="403" r:id="rId57"/>
    <p:sldId id="404" r:id="rId58"/>
    <p:sldId id="405" r:id="rId59"/>
    <p:sldId id="406" r:id="rId60"/>
    <p:sldId id="407" r:id="rId61"/>
    <p:sldId id="408" r:id="rId62"/>
  </p:sldIdLst>
  <p:sldSz cx="9144000" cy="6858000" type="screen4x3"/>
  <p:notesSz cx="7104063" cy="10234613"/>
  <p:custDataLst>
    <p:tags r:id="rId64"/>
  </p:custDataLst>
  <p:defaultTextStyle>
    <a:defPPr>
      <a:defRPr lang="en-US"/>
    </a:defPPr>
    <a:lvl1pPr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73">
          <p15:clr>
            <a:srgbClr val="A4A3A4"/>
          </p15:clr>
        </p15:guide>
        <p15:guide id="2" pos="2792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akács Gábor" initials="TG" lastIdx="6" clrIdx="0">
    <p:extLst>
      <p:ext uri="{19B8F6BF-5375-455C-9EA6-DF929625EA0E}">
        <p15:presenceInfo xmlns:p15="http://schemas.microsoft.com/office/powerpoint/2012/main" userId="Takács Gábo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4D2885"/>
    <a:srgbClr val="AEB8BE"/>
    <a:srgbClr val="8C2532"/>
    <a:srgbClr val="33CC33"/>
    <a:srgbClr val="D60093"/>
    <a:srgbClr val="D5262B"/>
    <a:srgbClr val="0000FF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265" autoAdjust="0"/>
    <p:restoredTop sz="73656" autoAdjust="0"/>
  </p:normalViewPr>
  <p:slideViewPr>
    <p:cSldViewPr snapToGrid="0" showGuides="1">
      <p:cViewPr varScale="1">
        <p:scale>
          <a:sx n="82" d="100"/>
          <a:sy n="82" d="100"/>
        </p:scale>
        <p:origin x="1968" y="84"/>
      </p:cViewPr>
      <p:guideLst>
        <p:guide orient="horz" pos="4073"/>
        <p:guide pos="2792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1350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notesMaster" Target="notesMasters/notesMaster1.xml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tags" Target="tags/tag1.xml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png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image" Target="../media/image29.png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image" Target="../media/image36.wmf"/><Relationship Id="rId1" Type="http://schemas.openxmlformats.org/officeDocument/2006/relationships/image" Target="../media/image35.wmf"/><Relationship Id="rId4" Type="http://schemas.openxmlformats.org/officeDocument/2006/relationships/image" Target="../media/image38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42.wmf"/><Relationship Id="rId1" Type="http://schemas.openxmlformats.org/officeDocument/2006/relationships/image" Target="../media/image41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.png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78427" cy="512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0" tIns="47965" rIns="95930" bIns="47965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3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32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3992" y="0"/>
            <a:ext cx="3078427" cy="512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0" tIns="47965" rIns="95930" bIns="47965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13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530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93775" y="768350"/>
            <a:ext cx="5116513" cy="38385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10407" y="4861862"/>
            <a:ext cx="5683250" cy="4604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0" tIns="47965" rIns="95930" bIns="4796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Mintaszöveg szerkesztése</a:t>
            </a:r>
          </a:p>
          <a:p>
            <a:pPr lvl="1"/>
            <a:r>
              <a:rPr lang="en-US" noProof="0" smtClean="0"/>
              <a:t>Második szint</a:t>
            </a:r>
          </a:p>
          <a:p>
            <a:pPr lvl="2"/>
            <a:r>
              <a:rPr lang="en-US" noProof="0" smtClean="0"/>
              <a:t>Harmadik szint</a:t>
            </a:r>
          </a:p>
          <a:p>
            <a:pPr lvl="3"/>
            <a:r>
              <a:rPr lang="en-US" noProof="0" smtClean="0"/>
              <a:t>Negyedik szint</a:t>
            </a:r>
          </a:p>
          <a:p>
            <a:pPr lvl="4"/>
            <a:r>
              <a:rPr lang="en-US" noProof="0" smtClean="0"/>
              <a:t>Ötödik szint</a:t>
            </a:r>
          </a:p>
        </p:txBody>
      </p:sp>
      <p:sp>
        <p:nvSpPr>
          <p:cNvPr id="532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720362"/>
            <a:ext cx="3078427" cy="512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0" tIns="47965" rIns="95930" bIns="47965" numCol="1" anchor="b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3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32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3992" y="9720362"/>
            <a:ext cx="3078427" cy="512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0" tIns="47965" rIns="95930" bIns="47965" numCol="1" anchor="b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13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fld id="{A9A09CA3-7D47-4098-80F8-45ED1503F5D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433879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914A242-D86A-4C5B-9A76-D12AE9D678F3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Tipikus</a:t>
            </a:r>
            <a:r>
              <a:rPr lang="hu-HU" altLang="en-US" baseline="0" dirty="0" smtClean="0"/>
              <a:t> kérdés szokott lenni az első órán, hogy MI valójában mi a különbség digitális és analóg áramkör, áramköri működés között. Ezt itt szoktuk megbeszélni egy </a:t>
            </a:r>
            <a:r>
              <a:rPr lang="hu-HU" altLang="en-US" baseline="0" dirty="0" err="1" smtClean="0"/>
              <a:t>túlvezérelt</a:t>
            </a:r>
            <a:r>
              <a:rPr lang="hu-HU" altLang="en-US" baseline="0" dirty="0" smtClean="0"/>
              <a:t> erősítő példáján keresztül (egyszerű FS).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76149959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6C47CFA-3F34-4963-B285-C8D61FB2CC8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2268112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DF233A9-1430-4A81-B960-A2184AAE69D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2891251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93C5477-E324-41D4-B360-7899A8E951E5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16951254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D617905-4534-4CCB-AB86-6ECBAF62D736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6431976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AB4CE54-59D9-48A3-ABFA-7EAEE267BF8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14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MBE: ún. </a:t>
            </a:r>
            <a:r>
              <a:rPr lang="hu-HU" altLang="en-US" dirty="0" err="1" smtClean="0"/>
              <a:t>Knudsen</a:t>
            </a:r>
            <a:r>
              <a:rPr lang="hu-HU" altLang="en-US" dirty="0" smtClean="0"/>
              <a:t> vagy </a:t>
            </a:r>
            <a:r>
              <a:rPr lang="hu-HU" altLang="en-US" dirty="0" err="1" smtClean="0"/>
              <a:t>effúziós</a:t>
            </a:r>
            <a:r>
              <a:rPr lang="hu-HU" altLang="en-US" baseline="0" dirty="0" smtClean="0"/>
              <a:t> cellákban anyag. Melegítve a cella ÚGY hogy párolgó anyag mennyisége és a hőmozgásból adódó sebesség elég nagy legyen, a molekulasugarat a </a:t>
            </a:r>
            <a:r>
              <a:rPr lang="hu-HU" altLang="en-US" baseline="0" dirty="0" err="1" smtClean="0"/>
              <a:t>target</a:t>
            </a:r>
            <a:r>
              <a:rPr lang="hu-HU" altLang="en-US" baseline="0" dirty="0" smtClean="0"/>
              <a:t> felé irányított alak (kvarc vagy </a:t>
            </a:r>
            <a:r>
              <a:rPr lang="hu-HU" altLang="en-US" baseline="0" dirty="0" err="1" smtClean="0"/>
              <a:t>Bórnitrid</a:t>
            </a:r>
            <a:r>
              <a:rPr lang="hu-HU" altLang="en-US" baseline="0" dirty="0" smtClean="0"/>
              <a:t> anyag) </a:t>
            </a:r>
          </a:p>
        </p:txBody>
      </p:sp>
    </p:spTree>
    <p:extLst>
      <p:ext uri="{BB962C8B-B14F-4D97-AF65-F5344CB8AC3E}">
        <p14:creationId xmlns:p14="http://schemas.microsoft.com/office/powerpoint/2010/main" val="38439070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AB4CE54-59D9-48A3-ABFA-7EAEE267BF8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dirty="0" smtClean="0"/>
          </a:p>
          <a:p>
            <a:pPr eaLnBrk="1" hangingPunct="1"/>
            <a:r>
              <a:rPr lang="hu-HU" dirty="0" smtClean="0"/>
              <a:t>A szilárd testek </a:t>
            </a:r>
            <a:r>
              <a:rPr lang="hu-HU" dirty="0" err="1" smtClean="0"/>
              <a:t>atomrétegeiről</a:t>
            </a:r>
            <a:r>
              <a:rPr lang="hu-HU" dirty="0" smtClean="0"/>
              <a:t> szóródó elektronokból kialakított interferenciakép. A diffrakciós kép intenzitáseloszlásából következtetni lehet az anyag szerkezetére. Különösen a felületi rétegek vizsgálatában hasznos, hiszen az elektron (lévén töltött részecske) nem hatol be mélyen az anyagba. </a:t>
            </a:r>
          </a:p>
          <a:p>
            <a:pPr eaLnBrk="1" hangingPunct="1"/>
            <a:endParaRPr lang="hu-HU" dirty="0" smtClean="0"/>
          </a:p>
        </p:txBody>
      </p:sp>
    </p:spTree>
    <p:extLst>
      <p:ext uri="{BB962C8B-B14F-4D97-AF65-F5344CB8AC3E}">
        <p14:creationId xmlns:p14="http://schemas.microsoft.com/office/powerpoint/2010/main" val="34032052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0F4E67C-97BB-4277-B5BD-884F5DA27E72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17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NINCS KÉMIAI EFFEKTUS</a:t>
            </a:r>
            <a:r>
              <a:rPr lang="hu-HU" altLang="en-US" baseline="0" dirty="0" smtClean="0"/>
              <a:t> a légritkított térben</a:t>
            </a:r>
            <a:endParaRPr lang="hu-HU" altLang="en-US" dirty="0" smtClean="0"/>
          </a:p>
          <a:p>
            <a:pPr eaLnBrk="1" hangingPunct="1"/>
            <a:r>
              <a:rPr lang="hu-HU" altLang="en-US" dirty="0" smtClean="0"/>
              <a:t>Magasabb hőmérsékletű</a:t>
            </a:r>
            <a:r>
              <a:rPr lang="hu-HU" altLang="en-US" baseline="0" dirty="0" smtClean="0"/>
              <a:t> forrástérben a félvezető/fém szublimál és a alacsonyabb hőmérsékletű hordozón </a:t>
            </a:r>
            <a:r>
              <a:rPr lang="hu-HU" altLang="en-US" baseline="0" dirty="0" err="1" smtClean="0"/>
              <a:t>kondenzálódik</a:t>
            </a:r>
            <a:endParaRPr lang="hu-HU" altLang="en-US" baseline="0" dirty="0" smtClean="0"/>
          </a:p>
          <a:p>
            <a:pPr eaLnBrk="1" hangingPunct="1"/>
            <a:r>
              <a:rPr lang="hu-HU" altLang="en-US" baseline="0" dirty="0" smtClean="0"/>
              <a:t>10</a:t>
            </a:r>
            <a:r>
              <a:rPr lang="hu-HU" altLang="en-US" baseline="30000" dirty="0" smtClean="0"/>
              <a:t>-8</a:t>
            </a:r>
            <a:r>
              <a:rPr lang="hu-HU" altLang="en-US" baseline="0" dirty="0" smtClean="0"/>
              <a:t>…10</a:t>
            </a:r>
            <a:r>
              <a:rPr lang="hu-HU" altLang="en-US" baseline="30000" dirty="0" smtClean="0"/>
              <a:t>-10</a:t>
            </a:r>
            <a:r>
              <a:rPr lang="hu-HU" altLang="en-US" baseline="0" dirty="0" smtClean="0"/>
              <a:t> Pa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40733469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EE25657-913C-4B71-80F9-006C95EA502C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18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vékonyrétegek előállítására</a:t>
            </a:r>
          </a:p>
          <a:p>
            <a:pPr eaLnBrk="1" hangingPunct="1"/>
            <a:r>
              <a:rPr lang="hu-HU" altLang="en-US" dirty="0" smtClean="0"/>
              <a:t>ritkított térben, két elektróda között létrehozott önfenntartó villamos kisülés, plazma létrehozása, ahol az elektronok felgyorsulnak és ütköznek a többnyire nemesgáz atomokkal, amelyekről további elektronokat szakítanak le. </a:t>
            </a:r>
          </a:p>
          <a:p>
            <a:pPr eaLnBrk="1" hangingPunct="1"/>
            <a:r>
              <a:rPr lang="hu-HU" altLang="en-US" dirty="0" smtClean="0"/>
              <a:t>Az így keletkezett pozitív ionok az erőtér gyorsításának hatására a katódba csapódnak és amennyiben energiájuk nagyobb a kötési energiánál, atomokat löknek ki onnan. Az így kilökött atomok a katód alatt elhelyezkedő anódon lévő hordozóra csapódnak</a:t>
            </a:r>
          </a:p>
        </p:txBody>
      </p:sp>
    </p:spTree>
    <p:extLst>
      <p:ext uri="{BB962C8B-B14F-4D97-AF65-F5344CB8AC3E}">
        <p14:creationId xmlns:p14="http://schemas.microsoft.com/office/powerpoint/2010/main" val="82082073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80DA2AB-5AA9-4FB6-84D3-EF8C5AC770D3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7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8334798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BB2351F-17E4-48B8-A79F-030CAAF6D955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025066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7978440-ADB0-4C97-BC15-3D85A3F7A2A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29263344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CEF7DB0-C06C-403E-81D3-485DC61D273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9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6764804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CEF7DB0-C06C-403E-81D3-485DC61D273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9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hu-HU" altLang="en-US" dirty="0" smtClean="0"/>
              <a:t>J </a:t>
            </a:r>
            <a:r>
              <a:rPr lang="hu-HU" sz="1300" dirty="0"/>
              <a:t>- egységnyi keresztmetszeten egységnyi idő alatt áthaladó atomok száma</a:t>
            </a:r>
            <a:endParaRPr lang="en-US" sz="1300" dirty="0"/>
          </a:p>
          <a:p>
            <a:r>
              <a:rPr lang="hu-HU" sz="1300" dirty="0"/>
              <a:t>D – diffúziós állandó</a:t>
            </a:r>
            <a:endParaRPr lang="en-US" sz="1300" dirty="0"/>
          </a:p>
          <a:p>
            <a:r>
              <a:rPr lang="hu-HU" sz="1300" dirty="0"/>
              <a:t>N – adalék atomok koncentrációja</a:t>
            </a:r>
            <a:endParaRPr lang="en-US" sz="1300" dirty="0"/>
          </a:p>
          <a:p>
            <a:r>
              <a:rPr lang="hu-HU" sz="1300" dirty="0"/>
              <a:t>t – diffúziós idő</a:t>
            </a:r>
            <a:endParaRPr lang="en-US" sz="1300" dirty="0"/>
          </a:p>
          <a:p>
            <a:r>
              <a:rPr lang="hu-HU" sz="1300" dirty="0"/>
              <a:t>x- a felülettől mért távolság</a:t>
            </a:r>
            <a:endParaRPr lang="en-US" sz="1300" dirty="0"/>
          </a:p>
          <a:p>
            <a:pPr eaLnBrk="1" hangingPunct="1"/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3823712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23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439095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24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609246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5EFF953-1873-4698-837E-62E7F0EE3B29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M0</a:t>
            </a:r>
            <a:r>
              <a:rPr lang="hu-HU" altLang="en-US" baseline="0" dirty="0" smtClean="0"/>
              <a:t> egységnyi felületen felhalmozott adalék atomok száma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59320959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AA8E930-E714-4E43-B4A9-0E71D0D644CB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26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61641355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987D09D-2E48-41B5-9992-A17166E4430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27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2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62704952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D823B2B-6265-4EAA-B538-8BE6F96DB947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28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3352333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D823B2B-6265-4EAA-B538-8BE6F96DB947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42060671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E82F679-5B6D-4E9A-AD77-99D6D05D12FB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Oxid belövés!</a:t>
            </a:r>
          </a:p>
        </p:txBody>
      </p:sp>
    </p:spTree>
    <p:extLst>
      <p:ext uri="{BB962C8B-B14F-4D97-AF65-F5344CB8AC3E}">
        <p14:creationId xmlns:p14="http://schemas.microsoft.com/office/powerpoint/2010/main" val="26933464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973282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DF99540-D20F-450F-8AB0-5B1B8CBAAD3D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5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31726574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DB0EF77-FC33-4E3A-B825-BC76FB4F9F84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7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Diffrakció - Fényhullám</a:t>
            </a:r>
            <a:r>
              <a:rPr lang="hu-HU" altLang="en-US" baseline="0" dirty="0" smtClean="0"/>
              <a:t> terjedésekor minden akadályon való áthaladáskor elhajlik az egyenes vonaltól! Az akadály minél közelebb a hullámhosszhoz, annál nagyobb az elhajlás mértéke (rés, él, maszk)</a:t>
            </a:r>
          </a:p>
          <a:p>
            <a:pPr eaLnBrk="1" hangingPunct="1"/>
            <a:endParaRPr lang="hu-HU" altLang="en-US" baseline="0" dirty="0" smtClean="0"/>
          </a:p>
          <a:p>
            <a:pPr eaLnBrk="1" hangingPunct="1"/>
            <a:r>
              <a:rPr lang="hu-HU" altLang="en-US" baseline="0" dirty="0" smtClean="0"/>
              <a:t>Pl.: </a:t>
            </a:r>
            <a:r>
              <a:rPr lang="hu-HU" altLang="en-US" baseline="0" dirty="0" err="1" smtClean="0"/>
              <a:t>Hg</a:t>
            </a:r>
            <a:r>
              <a:rPr lang="hu-HU" altLang="en-US" baseline="0" dirty="0" smtClean="0"/>
              <a:t> lámpa h vonala 405nm, 800nm résen, </a:t>
            </a:r>
            <a:r>
              <a:rPr lang="hu-HU" altLang="en-US" baseline="0" dirty="0" err="1" smtClean="0"/>
              <a:t>ca</a:t>
            </a:r>
            <a:r>
              <a:rPr lang="hu-HU" altLang="en-US" baseline="0" dirty="0" smtClean="0"/>
              <a:t>. 60° diffrakciós kúp mentén halad tovább.</a:t>
            </a:r>
          </a:p>
          <a:p>
            <a:pPr eaLnBrk="1" hangingPunct="1"/>
            <a:endParaRPr lang="hu-HU" altLang="en-US" baseline="0" dirty="0" smtClean="0"/>
          </a:p>
          <a:p>
            <a:pPr eaLnBrk="1" hangingPunct="1"/>
            <a:r>
              <a:rPr lang="hu-HU" altLang="en-US" baseline="0" dirty="0" smtClean="0"/>
              <a:t>Állóhullámeffektus – </a:t>
            </a:r>
            <a:r>
              <a:rPr lang="hu-HU" altLang="en-US" baseline="0" dirty="0" err="1" smtClean="0"/>
              <a:t>beeseő</a:t>
            </a:r>
            <a:r>
              <a:rPr lang="hu-HU" altLang="en-US" baseline="0" dirty="0" smtClean="0"/>
              <a:t> fény, szelet felületéről visszavert fény </a:t>
            </a:r>
            <a:r>
              <a:rPr lang="hu-HU" altLang="en-US" baseline="0" dirty="0" err="1" smtClean="0"/>
              <a:t>interfenciája</a:t>
            </a:r>
            <a:r>
              <a:rPr lang="hu-HU" altLang="en-US" baseline="0" dirty="0" smtClean="0"/>
              <a:t>. Előhívott </a:t>
            </a:r>
            <a:r>
              <a:rPr lang="hu-HU" altLang="en-US" baseline="0" dirty="0" err="1" smtClean="0"/>
              <a:t>fotoreziszt</a:t>
            </a:r>
            <a:r>
              <a:rPr lang="hu-HU" altLang="en-US" baseline="0" dirty="0" smtClean="0"/>
              <a:t> fal hullámossága </a:t>
            </a:r>
            <a:r>
              <a:rPr lang="hu-HU" altLang="en-US" baseline="0" dirty="0" err="1" smtClean="0"/>
              <a:t>jellemzi</a:t>
            </a:r>
            <a:r>
              <a:rPr lang="hu-HU" altLang="en-US" baseline="0" dirty="0" smtClean="0"/>
              <a:t>…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73588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5FAE4EF-6275-4745-931A-D09720F85C31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51588796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764BACC-B272-4265-9F18-12F025B0BF2B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34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38536517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35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363523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36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579020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37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888356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38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276027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 smtClean="0"/>
              <a:t>Kontakt – félvezető tetejére</a:t>
            </a:r>
            <a:r>
              <a:rPr lang="hu-HU" baseline="0" dirty="0" smtClean="0"/>
              <a:t> szorítva maszk vákuummal, 2…4um távolság, 1:1 leképzés, diffrakció, állóhullám korlátozza kb. 1um felbontásig</a:t>
            </a:r>
          </a:p>
          <a:p>
            <a:r>
              <a:rPr lang="hu-HU" baseline="0" dirty="0" err="1" smtClean="0"/>
              <a:t>Proximity</a:t>
            </a:r>
            <a:r>
              <a:rPr lang="hu-HU" baseline="0" dirty="0" smtClean="0"/>
              <a:t>/közelségi – 5…30um távolság, állóhullám nincs!, diffrakció súlyosabb! Felbontás romlik, kb. 3um-ig (</a:t>
            </a:r>
            <a:r>
              <a:rPr lang="hu-HU" baseline="0" dirty="0" err="1" smtClean="0"/>
              <a:t>Hg</a:t>
            </a:r>
            <a:r>
              <a:rPr lang="hu-HU" baseline="0" dirty="0" smtClean="0"/>
              <a:t> i – 405nm)</a:t>
            </a:r>
          </a:p>
          <a:p>
            <a:endParaRPr lang="hu-HU" baseline="0" dirty="0" smtClean="0"/>
          </a:p>
          <a:p>
            <a:r>
              <a:rPr lang="hu-HU" baseline="0" dirty="0" smtClean="0"/>
              <a:t>Projection/</a:t>
            </a:r>
            <a:r>
              <a:rPr lang="hu-HU" baseline="0" dirty="0" err="1" smtClean="0"/>
              <a:t>vetítős</a:t>
            </a:r>
            <a:r>
              <a:rPr lang="hu-HU" baseline="0" dirty="0" smtClean="0"/>
              <a:t> – </a:t>
            </a:r>
            <a:r>
              <a:rPr lang="hu-HU" baseline="0" dirty="0" err="1" smtClean="0"/>
              <a:t>léptetésenkénti</a:t>
            </a:r>
            <a:r>
              <a:rPr lang="hu-HU" baseline="0" dirty="0" smtClean="0"/>
              <a:t> leképzés, NEM ÁRNYÉKKÉPZÉS, HANEM VETÍTÉS, maszk mérete </a:t>
            </a:r>
            <a:r>
              <a:rPr lang="hu-HU" baseline="0" dirty="0" err="1" smtClean="0"/>
              <a:t>NAGYobb</a:t>
            </a:r>
            <a:r>
              <a:rPr lang="hu-HU" baseline="0" dirty="0" smtClean="0"/>
              <a:t> lehet mint a szelet!, leképzés N:1 akár 200 nm-</a:t>
            </a:r>
            <a:r>
              <a:rPr lang="hu-HU" baseline="0" dirty="0" err="1" smtClean="0"/>
              <a:t>ig</a:t>
            </a:r>
            <a:r>
              <a:rPr lang="hu-HU" baseline="0" dirty="0" smtClean="0"/>
              <a:t>, </a:t>
            </a:r>
            <a:r>
              <a:rPr lang="hu-HU" baseline="0" dirty="0" err="1" smtClean="0"/>
              <a:t>lézerinteferométeres</a:t>
            </a:r>
            <a:r>
              <a:rPr lang="hu-HU" baseline="0" dirty="0" smtClean="0"/>
              <a:t> </a:t>
            </a:r>
            <a:r>
              <a:rPr lang="hu-HU" baseline="0" dirty="0" err="1" smtClean="0"/>
              <a:t>pozícionálású</a:t>
            </a:r>
            <a:r>
              <a:rPr lang="hu-HU" baseline="0" dirty="0" smtClean="0"/>
              <a:t> ipari mozgatható asztal! LENCSE alkalmazása – lencse hibák!</a:t>
            </a:r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39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170903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3FE9577-974D-4BD9-9EEB-E6069E2A70D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8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8345943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893595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20B26B8-86F7-4DCD-8A18-4D1E0EF9D0C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9876" name="Rectangle 3"/>
              <p:cNvSpPr>
                <a:spLocks noGrp="1" noChangeArrowheads="1"/>
              </p:cNvSpPr>
              <p:nvPr>
                <p:ph type="body" idx="1"/>
              </p:nvPr>
            </p:nvSpPr>
            <p:spPr>
              <a:noFill/>
              <a:ln/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/>
                <a:r>
                  <a:rPr lang="en-US" altLang="en-US" dirty="0" smtClean="0"/>
                  <a:t>NA - </a:t>
                </a:r>
                <a:r>
                  <a:rPr lang="hu-HU" altLang="en-US" dirty="0" smtClean="0"/>
                  <a:t> optikai lencserendszerek fénygyűjtő képességének egység nélküli mérőszáma, n (törésmutató) ∙sin(</a:t>
                </a:r>
                <a:r>
                  <a:rPr lang="el-GR" altLang="en-US" dirty="0" smtClean="0"/>
                  <a:t>α</a:t>
                </a:r>
                <a:r>
                  <a:rPr lang="hu-HU" altLang="en-US" dirty="0" smtClean="0"/>
                  <a:t>)</a:t>
                </a:r>
                <a:endParaRPr lang="en-US" altLang="en-US" dirty="0" smtClean="0"/>
              </a:p>
              <a:p>
                <a:pPr eaLnBrk="1" hangingPunct="1"/>
                <a:endParaRPr lang="hu-HU" altLang="en-US" dirty="0" smtClean="0"/>
              </a:p>
              <a:p>
                <a:pPr eaLnBrk="1" hangingPunct="1"/>
                <a14:m>
                  <m:oMath xmlns:m="http://schemas.openxmlformats.org/officeDocument/2006/math">
                    <m:r>
                      <a:rPr lang="en-US" altLang="en-US" sz="13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𝛼</m:t>
                    </m:r>
                  </m:oMath>
                </a14:m>
                <a:r>
                  <a:rPr lang="hu-HU" sz="1300" dirty="0"/>
                  <a:t> - a tárgyról az objektív frontlencséjébe még éppen bejutó fénysugár valamint az optikai tengely által bezárt szög</a:t>
                </a:r>
                <a:r>
                  <a:rPr lang="en-US" sz="1300" dirty="0"/>
                  <a:t>.</a:t>
                </a:r>
                <a:r>
                  <a:rPr lang="hu-HU" sz="1300" dirty="0"/>
                  <a:t> Objektív által befogadott fénysugarak maximális félkúpszöge</a:t>
                </a:r>
                <a:endParaRPr lang="hu-HU" altLang="en-US" dirty="0" smtClean="0"/>
              </a:p>
              <a:p>
                <a:pPr eaLnBrk="1" hangingPunct="1"/>
                <a:r>
                  <a:rPr lang="en-US" altLang="en-US" dirty="0" smtClean="0"/>
                  <a:t/>
                </a:r>
                <a:br>
                  <a:rPr lang="en-US" altLang="en-US" dirty="0" smtClean="0"/>
                </a:br>
                <a:r>
                  <a:rPr lang="hu-HU" altLang="en-US" dirty="0" smtClean="0"/>
                  <a:t>Az </a:t>
                </a:r>
                <a:r>
                  <a:rPr lang="hu-HU" altLang="en-US" dirty="0" err="1" smtClean="0"/>
                  <a:t>excimerlézerben</a:t>
                </a:r>
                <a:r>
                  <a:rPr lang="hu-HU" altLang="en-US" dirty="0" smtClean="0"/>
                  <a:t> a felső energiaszint egy gerjesztett molekula szintje, a sugárzás révén a molekula az alsó energiaszintre kerül és szétesik, tehát nincs molekula az alsó szinten. A gerjesztést leggyakrabban elektronnyalábbal vagy elektromos kisüléssel valósítják meg, a keletkező lézerfény a látható vagy az ultraibolya tartományba esik.</a:t>
                </a:r>
              </a:p>
            </p:txBody>
          </p:sp>
        </mc:Choice>
        <mc:Fallback xmlns="">
          <p:sp>
            <p:nvSpPr>
              <p:cNvPr id="79876" name="Rectangle 3"/>
              <p:cNvSpPr>
                <a:spLocks noGrp="1" noChangeArrowheads="1"/>
              </p:cNvSpPr>
              <p:nvPr>
                <p:ph type="body" idx="1"/>
              </p:nvPr>
            </p:nvSpPr>
            <p:spPr>
              <a:noFill/>
              <a:ln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/>
                <a:r>
                  <a:rPr lang="en-US" altLang="en-US" dirty="0" smtClean="0"/>
                  <a:t>NA - </a:t>
                </a:r>
                <a:r>
                  <a:rPr lang="hu-HU" altLang="en-US" dirty="0" smtClean="0"/>
                  <a:t> optikai lencserendszerek fénygyűjtő képességének egység nélküli mérőszáma</a:t>
                </a:r>
                <a:endParaRPr lang="en-US" altLang="en-US" dirty="0" smtClean="0"/>
              </a:p>
              <a:p>
                <a:pPr eaLnBrk="1" hangingPunct="1"/>
                <a:endParaRPr lang="hu-HU" altLang="en-US" dirty="0" smtClean="0"/>
              </a:p>
              <a:p>
                <a:pPr eaLnBrk="1" hangingPunct="1"/>
                <a:r>
                  <a:rPr lang="en-US" altLang="en-US" sz="1200" i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𝛼</a:t>
                </a:r>
                <a:r>
                  <a:rPr lang="hu-HU" sz="1200" kern="1200" dirty="0" smtClean="0">
                    <a:solidFill>
                      <a:schemeClr val="tx1"/>
                    </a:solidFill>
                    <a:effectLst/>
                    <a:latin typeface="Times New Roman" pitchFamily="18" charset="0"/>
                    <a:ea typeface="+mn-ea"/>
                    <a:cs typeface="+mn-cs"/>
                  </a:rPr>
                  <a:t> - a tárgyról az objektív frontlencséjébe még éppen bejutó fénysugár valamint</a:t>
                </a:r>
                <a:r>
                  <a:rPr lang="hu-HU" sz="1200" kern="1200" baseline="0" dirty="0" smtClean="0">
                    <a:solidFill>
                      <a:schemeClr val="tx1"/>
                    </a:solidFill>
                    <a:effectLst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lang="hu-HU" sz="1200" kern="1200" dirty="0" smtClean="0">
                    <a:solidFill>
                      <a:schemeClr val="tx1"/>
                    </a:solidFill>
                    <a:effectLst/>
                    <a:latin typeface="Times New Roman" pitchFamily="18" charset="0"/>
                    <a:ea typeface="+mn-ea"/>
                    <a:cs typeface="+mn-cs"/>
                  </a:rPr>
                  <a:t>az optikai tengely által bezárt szög</a:t>
                </a:r>
                <a:r>
                  <a:rPr lang="en-US" sz="1200" kern="1200" dirty="0" smtClean="0">
                    <a:solidFill>
                      <a:schemeClr val="tx1"/>
                    </a:solidFill>
                    <a:effectLst/>
                    <a:latin typeface="Times New Roman" pitchFamily="18" charset="0"/>
                    <a:ea typeface="+mn-ea"/>
                    <a:cs typeface="+mn-cs"/>
                  </a:rPr>
                  <a:t>.</a:t>
                </a:r>
                <a:r>
                  <a:rPr lang="hu-HU" sz="1200" kern="1200" baseline="0" dirty="0" smtClean="0">
                    <a:solidFill>
                      <a:schemeClr val="tx1"/>
                    </a:solidFill>
                    <a:effectLst/>
                    <a:latin typeface="Times New Roman" pitchFamily="18" charset="0"/>
                    <a:ea typeface="+mn-ea"/>
                    <a:cs typeface="+mn-cs"/>
                  </a:rPr>
                  <a:t> Objektív által befogadott fénysugarak maximális félkúpszöge</a:t>
                </a:r>
                <a:endParaRPr lang="hu-HU" altLang="en-US" dirty="0" smtClean="0"/>
              </a:p>
              <a:p>
                <a:pPr eaLnBrk="1" hangingPunct="1"/>
                <a:r>
                  <a:rPr lang="en-US" altLang="en-US" dirty="0" smtClean="0"/>
                  <a:t/>
                </a:r>
                <a:br>
                  <a:rPr lang="en-US" altLang="en-US" dirty="0" smtClean="0"/>
                </a:br>
                <a:r>
                  <a:rPr lang="hu-HU" altLang="en-US" dirty="0" smtClean="0"/>
                  <a:t>Az </a:t>
                </a:r>
                <a:r>
                  <a:rPr lang="hu-HU" altLang="en-US" dirty="0" err="1" smtClean="0"/>
                  <a:t>excimerlézerben</a:t>
                </a:r>
                <a:r>
                  <a:rPr lang="hu-HU" altLang="en-US" dirty="0" smtClean="0"/>
                  <a:t> a felső energiaszint egy gerjesztett molekula szintje, a sugárzás révén a molekula az alsó energiaszintre kerül és szétesik, tehát nincs molekula az alsó szinten. A gerjesztést leggyakrabban elektronnyalábbal vagy elektromos kisüléssel valósítják meg, a keletkező lézerfény a látható vagy az ultraibolya tartományba esik.</a:t>
                </a:r>
                <a:endParaRPr lang="hu-HU" altLang="en-US" dirty="0" smtClean="0"/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6528583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42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026349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43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297112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44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799251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 smtClean="0"/>
              <a:t>DUV – Deep UV, EUV</a:t>
            </a:r>
            <a:r>
              <a:rPr lang="hu-HU" baseline="0" dirty="0" smtClean="0"/>
              <a:t> – </a:t>
            </a:r>
            <a:r>
              <a:rPr lang="en-US" baseline="0" noProof="0" dirty="0" smtClean="0"/>
              <a:t>Extreme</a:t>
            </a:r>
            <a:r>
              <a:rPr lang="hu-HU" baseline="0" dirty="0" smtClean="0"/>
              <a:t> UV</a:t>
            </a:r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45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70831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B886263-1FB8-4C15-BE62-02F7FFB6042D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46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0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9498981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AE87765-80D8-4C52-AEB5-3DB7AFA096F3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47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1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19571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E91947E-DDD5-4496-B3E7-B0BBBFC8291D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48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3890409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5389FBF-F3B4-4212-9A29-F8385C02A925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55442121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AC19973-E01F-4443-B652-3864172AA2E8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9270615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 smtClean="0"/>
              <a:t>Alumínium: 238</a:t>
            </a:r>
            <a:r>
              <a:rPr lang="hu-HU" baseline="0" dirty="0" smtClean="0"/>
              <a:t> W/</a:t>
            </a:r>
            <a:r>
              <a:rPr lang="hu-HU" baseline="0" dirty="0" err="1" smtClean="0"/>
              <a:t>mK</a:t>
            </a:r>
            <a:endParaRPr lang="hu-HU" baseline="0" dirty="0" smtClean="0"/>
          </a:p>
          <a:p>
            <a:r>
              <a:rPr lang="hu-HU" baseline="0" dirty="0" smtClean="0"/>
              <a:t>Réz: 402 W/</a:t>
            </a:r>
            <a:r>
              <a:rPr lang="hu-HU" baseline="0" dirty="0" err="1" smtClean="0"/>
              <a:t>mK</a:t>
            </a:r>
            <a:endParaRPr lang="hu-HU" dirty="0" smtClean="0"/>
          </a:p>
          <a:p>
            <a:r>
              <a:rPr lang="hu-HU" dirty="0" smtClean="0"/>
              <a:t>SiO2: 0,75 W/</a:t>
            </a:r>
            <a:r>
              <a:rPr lang="hu-HU" dirty="0" err="1" smtClean="0"/>
              <a:t>mK</a:t>
            </a:r>
            <a:endParaRPr lang="hu-HU" dirty="0" smtClean="0"/>
          </a:p>
          <a:p>
            <a:r>
              <a:rPr lang="hu-HU" dirty="0" smtClean="0"/>
              <a:t>FR4:</a:t>
            </a:r>
            <a:r>
              <a:rPr lang="hu-HU" baseline="0" dirty="0" smtClean="0"/>
              <a:t> 0.8 W/</a:t>
            </a:r>
            <a:r>
              <a:rPr lang="hu-HU" baseline="0" dirty="0" err="1" smtClean="0"/>
              <a:t>mK</a:t>
            </a:r>
            <a:endParaRPr lang="hu-HU" baseline="0" dirty="0" smtClean="0"/>
          </a:p>
          <a:p>
            <a:r>
              <a:rPr lang="hu-HU" baseline="0" dirty="0" smtClean="0"/>
              <a:t>Levegő: 0.026W/</a:t>
            </a:r>
            <a:r>
              <a:rPr lang="hu-HU" baseline="0" dirty="0" err="1" smtClean="0"/>
              <a:t>mK</a:t>
            </a:r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750553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23EAF74-391F-4EC5-A7F9-3859E7C3E1C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49889565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99A52579-7631-4EA0-8443-A08DB3E51D6C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57137525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951F0D3-2352-4AFE-A5DF-1A00D2F51C5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28151914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FBD37B6-F6FE-41D9-966C-788AE03A8EE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54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14079111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804E6D6-989D-4BB7-AD25-460E358B3E8F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61230165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49C8A08-B0DC-4D86-A67F-0A0A220407BD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56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54459046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A0A60D2-6CF4-4FC4-85CC-71682DAD1E8C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57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36191099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9AAFBB8-7C35-4A1E-92C4-8DB28EEB734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58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25255923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141C920-E0BD-4266-9835-7EA47A547C05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87841958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0C2B18C-6369-41CF-BF78-E548D052D5F5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4840851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867717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DDE0A00-12B6-4313-817B-C2435E4F6EC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6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2607237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598915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A09CA3-7D47-4098-80F8-45ED1503F5D0}" type="slidenum">
              <a:rPr lang="en-US" altLang="en-US" smtClean="0"/>
              <a:pPr/>
              <a:t>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06107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429" indent="-299780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9121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770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8418" indent="-239824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8067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7715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7364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7012" indent="-239824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776B1C8-A261-4C59-8239-FA5FA53BDDD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err="1" smtClean="0"/>
              <a:t>Half</a:t>
            </a:r>
            <a:r>
              <a:rPr lang="hu-HU" altLang="en-US" dirty="0" smtClean="0"/>
              <a:t> </a:t>
            </a:r>
            <a:r>
              <a:rPr lang="hu-HU" altLang="en-US" dirty="0" err="1" smtClean="0"/>
              <a:t>pitch</a:t>
            </a:r>
            <a:r>
              <a:rPr lang="hu-HU" altLang="en-US" baseline="0" dirty="0" smtClean="0"/>
              <a:t> – </a:t>
            </a:r>
            <a:r>
              <a:rPr lang="hu-HU" altLang="en-US" baseline="0" dirty="0" err="1" smtClean="0"/>
              <a:t>műsz</a:t>
            </a:r>
            <a:r>
              <a:rPr lang="hu-HU" altLang="en-US" baseline="0" dirty="0" smtClean="0"/>
              <a:t> szótár „</a:t>
            </a:r>
            <a:r>
              <a:rPr lang="hu-HU" altLang="en-US" baseline="0" dirty="0" err="1" smtClean="0"/>
              <a:t>pitch</a:t>
            </a:r>
            <a:r>
              <a:rPr lang="hu-HU" altLang="en-US" baseline="0" dirty="0" smtClean="0"/>
              <a:t> – fogosztás”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5206965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5.png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.png"/><Relationship Id="rId5" Type="http://schemas.openxmlformats.org/officeDocument/2006/relationships/oleObject" Target="../embeddings/oleObject3.bin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2"/>
          <p:cNvGraphicFramePr>
            <a:graphicFrameLocks noChangeAspect="1"/>
          </p:cNvGraphicFramePr>
          <p:nvPr userDrawn="1"/>
        </p:nvGraphicFramePr>
        <p:xfrm>
          <a:off x="0" y="0"/>
          <a:ext cx="9144000" cy="685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732" name="Photo Editor Photo" r:id="rId3" imgW="6287378" imgH="5714286" progId="MSPhotoEd.3">
                  <p:embed/>
                </p:oleObj>
              </mc:Choice>
              <mc:Fallback>
                <p:oleObj name="Photo Editor Photo" r:id="rId3" imgW="6287378" imgH="5714286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0" cy="685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sp>
        <p:nvSpPr>
          <p:cNvPr id="6" name="Text Box 9"/>
          <p:cNvSpPr txBox="1">
            <a:spLocks noChangeArrowheads="1"/>
          </p:cNvSpPr>
          <p:nvPr userDrawn="1"/>
        </p:nvSpPr>
        <p:spPr bwMode="auto">
          <a:xfrm>
            <a:off x="3683000" y="6292850"/>
            <a:ext cx="4746625" cy="4032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400">
                <a:solidFill>
                  <a:srgbClr val="8C2532"/>
                </a:solidFill>
                <a:latin typeface="Arial" charset="0"/>
              </a:rPr>
              <a:t>http://</a:t>
            </a:r>
            <a:r>
              <a:rPr lang="hu-HU" sz="2400">
                <a:solidFill>
                  <a:srgbClr val="8C2532"/>
                </a:solidFill>
                <a:latin typeface="Arial" charset="0"/>
              </a:rPr>
              <a:t>www.eet.bme.hu</a:t>
            </a:r>
            <a:endParaRPr lang="en-US" sz="2400">
              <a:solidFill>
                <a:srgbClr val="8C2532"/>
              </a:solidFill>
              <a:latin typeface="Arial" charset="0"/>
            </a:endParaRPr>
          </a:p>
        </p:txBody>
      </p:sp>
      <p:graphicFrame>
        <p:nvGraphicFramePr>
          <p:cNvPr id="7" name="Object 10"/>
          <p:cNvGraphicFramePr>
            <a:graphicFrameLocks noChangeAspect="1"/>
          </p:cNvGraphicFramePr>
          <p:nvPr userDrawn="1"/>
        </p:nvGraphicFramePr>
        <p:xfrm>
          <a:off x="0" y="4745038"/>
          <a:ext cx="3787775" cy="2112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733" name="Photo Editor Photo" r:id="rId5" imgW="8535591" imgH="4761905" progId="MSPhotoEd.3">
                  <p:embed/>
                </p:oleObj>
              </mc:Choice>
              <mc:Fallback>
                <p:oleObj name="Photo Editor Photo" r:id="rId5" imgW="8535591" imgH="476190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4745038"/>
                        <a:ext cx="3787775" cy="2112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ext Box 12"/>
          <p:cNvSpPr txBox="1">
            <a:spLocks noChangeArrowheads="1"/>
          </p:cNvSpPr>
          <p:nvPr userDrawn="1"/>
        </p:nvSpPr>
        <p:spPr bwMode="auto">
          <a:xfrm>
            <a:off x="0" y="1690688"/>
            <a:ext cx="91440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0"/>
              </a:spcBef>
              <a:defRPr/>
            </a:pPr>
            <a:r>
              <a:rPr lang="en-US" sz="2400">
                <a:solidFill>
                  <a:srgbClr val="8C2532"/>
                </a:solidFill>
                <a:latin typeface="Arial" charset="0"/>
              </a:rPr>
              <a:t>Budapesti M</a:t>
            </a:r>
            <a:r>
              <a:rPr lang="hu-HU" sz="2400">
                <a:solidFill>
                  <a:srgbClr val="8C2532"/>
                </a:solidFill>
                <a:latin typeface="Arial" charset="0"/>
              </a:rPr>
              <a:t>űszaki és Gazdaságtudományi Egyetem</a:t>
            </a:r>
            <a:endParaRPr lang="en-US" sz="2400">
              <a:solidFill>
                <a:srgbClr val="8C2532"/>
              </a:solidFill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defRPr/>
            </a:pPr>
            <a:r>
              <a:rPr lang="hu-HU" sz="2400" b="1">
                <a:solidFill>
                  <a:srgbClr val="8C2532"/>
                </a:solidFill>
                <a:latin typeface="Arial" charset="0"/>
              </a:rPr>
              <a:t>Elektronikus Eszközök Tanszéke</a:t>
            </a:r>
            <a:endParaRPr lang="en-US" sz="2400" b="1">
              <a:solidFill>
                <a:srgbClr val="8C2532"/>
              </a:solidFill>
              <a:latin typeface="Arial" charset="0"/>
            </a:endParaRPr>
          </a:p>
        </p:txBody>
      </p:sp>
      <p:pic>
        <p:nvPicPr>
          <p:cNvPr id="9" name="Picture 13" descr="nagy-transp-csak_logo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5050" y="395288"/>
            <a:ext cx="4545013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97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112713" y="2698750"/>
            <a:ext cx="8258175" cy="1470025"/>
          </a:xfrm>
        </p:spPr>
        <p:txBody>
          <a:bodyPr/>
          <a:lstStyle>
            <a:lvl1pPr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82980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3676650" y="4670425"/>
            <a:ext cx="5233988" cy="884238"/>
          </a:xfrm>
        </p:spPr>
        <p:txBody>
          <a:bodyPr/>
          <a:lstStyle>
            <a:lvl1pPr marL="0" indent="0">
              <a:buFont typeface="Arial" charset="0"/>
              <a:buNone/>
              <a:defRPr sz="3200" b="1"/>
            </a:lvl1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6921199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844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37B44A2-6FB7-4271-8A30-927226B9067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30381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868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02438" y="461963"/>
            <a:ext cx="2219325" cy="591661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9700" y="461963"/>
            <a:ext cx="6510338" cy="591661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8119A8B-FB0F-4C2F-B7D5-34C4016FD6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78943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652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DD36E7-CD24-4892-B21F-8BEC9EC7B8B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86529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676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926134-F864-4C88-807B-0789AA2948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51815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700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8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9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2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3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4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9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5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5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1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7325" y="1406525"/>
            <a:ext cx="4340225" cy="49720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9950" y="1406525"/>
            <a:ext cx="4341813" cy="49720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8AB31E4-E5E7-4891-ABB4-CDFFA251AC1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13677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8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1724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10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11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4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5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6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31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9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21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7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5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6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2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5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6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7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8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3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6B5EAC0-BE19-4543-96AB-A71A18B246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01397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4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48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6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7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0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1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2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7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7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3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4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8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9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3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4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9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95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F57BDD-9943-411D-94C4-B779B53183A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67649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3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772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5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6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9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0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1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6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6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2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3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4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7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9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2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3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8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95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47B4B2C-6139-42B0-93EA-94BAB488A14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14886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796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8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9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2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3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4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9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5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5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1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5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324C68A-CDFE-47C0-BAB7-603CD5DC42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1576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820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8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9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2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3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4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9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5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5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1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5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95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9C39CD-9CC3-4592-A142-1F79A914290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08195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vmlDrawing" Target="../drawings/vmlDrawing1.v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oleObject" Target="../embeddings/oleObject1.bin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39700" y="461963"/>
            <a:ext cx="8845550" cy="881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87325" y="1406525"/>
            <a:ext cx="8834438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8195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22338" y="6467475"/>
            <a:ext cx="1211262" cy="242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000" b="1" smtClean="0">
                <a:latin typeface="Arial" charset="0"/>
              </a:defRPr>
            </a:lvl1pPr>
          </a:lstStyle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38195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179638" y="6465888"/>
            <a:ext cx="6021387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000" b="1" smtClean="0">
                <a:solidFill>
                  <a:srgbClr val="8C2532"/>
                </a:solidFill>
                <a:latin typeface="Arial Narrow" pitchFamily="34" charset="0"/>
              </a:defRPr>
            </a:lvl1pPr>
          </a:lstStyle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dirty="0"/>
          </a:p>
        </p:txBody>
      </p:sp>
      <p:sp>
        <p:nvSpPr>
          <p:cNvPr id="38195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82000" y="6473825"/>
            <a:ext cx="762000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1000" b="1">
                <a:solidFill>
                  <a:srgbClr val="8C2532"/>
                </a:solidFill>
              </a:defRPr>
            </a:lvl1pPr>
          </a:lstStyle>
          <a:p>
            <a:fld id="{FC6F59F2-6882-49B0-B20B-1078D2A4EBD9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81963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102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40" name="Photo Editor Photo" r:id="rId14" imgW="3123810" imgH="4086795" progId="MSPhotoEd.3">
                  <p:embed/>
                </p:oleObj>
              </mc:Choice>
              <mc:Fallback>
                <p:oleObj name="Photo Editor Photo" r:id="rId14" imgW="3123810" imgH="4086795" progId="MSPhotoEd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34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382910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1036" name="Picture 959"/>
            <p:cNvPicPr>
              <a:picLocks noChangeAspect="1" noChangeArrowheads="1"/>
            </p:cNvPicPr>
            <p:nvPr userDrawn="1"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7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381966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040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041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38196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1246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382160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1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2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3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4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5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6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7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8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9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0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1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2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3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4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5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6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7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8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9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0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1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2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3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4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5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6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7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8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9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0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1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2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3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4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5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6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7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8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9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0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1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2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3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4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5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6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7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8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9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0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1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2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3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4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5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6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7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8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9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0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1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2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3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4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5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6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7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8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9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0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1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2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3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4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5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6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7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8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9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0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1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2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3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4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5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6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7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8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9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0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1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2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3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4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5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6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7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8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9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0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1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2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3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4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5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6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7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8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9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0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1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2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3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4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5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6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7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8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9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0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1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2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3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4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5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6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7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8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9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0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1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2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3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4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5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6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7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8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9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0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1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2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3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4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5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6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7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8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9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0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1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2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3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4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5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6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7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8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9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0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1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2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3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4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5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6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7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8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9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0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1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2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3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4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5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6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7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8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9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0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1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2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3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4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5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6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7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8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9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0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1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2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3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4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5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6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7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8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9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38236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042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38289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3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5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3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8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72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6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8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382909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hf hdr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9pPr>
    </p:titleStyle>
    <p:bodyStyle>
      <a:lvl1pPr marL="342900" indent="-3429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SzPct val="80000"/>
        <a:buFont typeface="Arial" panose="020B0604020202020204" pitchFamily="34" charset="0"/>
        <a:buChar char="►"/>
        <a:defRPr sz="2800">
          <a:solidFill>
            <a:srgbClr val="4D2885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Font typeface="Wingdings" panose="05000000000000000000" pitchFamily="2" charset="2"/>
        <a:buChar char="§"/>
        <a:defRPr sz="2400">
          <a:solidFill>
            <a:srgbClr val="4D2885"/>
          </a:solidFill>
          <a:latin typeface="+mn-lt"/>
        </a:defRPr>
      </a:lvl2pPr>
      <a:lvl3pPr marL="1143000" indent="-2286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•"/>
        <a:defRPr sz="2000">
          <a:solidFill>
            <a:srgbClr val="4D2885"/>
          </a:solidFill>
          <a:latin typeface="+mn-lt"/>
        </a:defRPr>
      </a:lvl3pPr>
      <a:lvl4pPr marL="1600200" indent="-2286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–"/>
        <a:defRPr sz="2000">
          <a:solidFill>
            <a:srgbClr val="4D2885"/>
          </a:solidFill>
          <a:latin typeface="+mn-lt"/>
        </a:defRPr>
      </a:lvl4pPr>
      <a:lvl5pPr marL="2057400" indent="-2286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 sz="2000">
          <a:solidFill>
            <a:srgbClr val="4D2885"/>
          </a:solidFill>
          <a:latin typeface="+mn-lt"/>
        </a:defRPr>
      </a:lvl5pPr>
      <a:lvl6pPr marL="25146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6pPr>
      <a:lvl7pPr marL="29718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7pPr>
      <a:lvl8pPr marL="34290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8pPr>
      <a:lvl9pPr marL="38862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notesSlide" Target="../notesSlides/notesSlide12.xml"/><Relationship Id="rId7" Type="http://schemas.openxmlformats.org/officeDocument/2006/relationships/hyperlink" Target="http://www.photonics.ethz.ch/research/core_competences/technology/epitaxial_growth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15.png"/><Relationship Id="rId5" Type="http://schemas.openxmlformats.org/officeDocument/2006/relationships/image" Target="../media/image14.wmf"/><Relationship Id="rId4" Type="http://schemas.openxmlformats.org/officeDocument/2006/relationships/oleObject" Target="../embeddings/oleObject15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4" Type="http://schemas.openxmlformats.org/officeDocument/2006/relationships/image" Target="../media/image21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png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jpeg"/><Relationship Id="rId4" Type="http://schemas.openxmlformats.org/officeDocument/2006/relationships/image" Target="../media/image27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notesSlide" Target="../notesSlides/notesSlide18.xml"/><Relationship Id="rId7" Type="http://schemas.openxmlformats.org/officeDocument/2006/relationships/oleObject" Target="../embeddings/oleObject1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32.png"/><Relationship Id="rId5" Type="http://schemas.openxmlformats.org/officeDocument/2006/relationships/image" Target="../media/image29.png"/><Relationship Id="rId10" Type="http://schemas.openxmlformats.org/officeDocument/2006/relationships/image" Target="../media/image31.png"/><Relationship Id="rId4" Type="http://schemas.openxmlformats.org/officeDocument/2006/relationships/oleObject" Target="../embeddings/oleObject17.bin"/><Relationship Id="rId9" Type="http://schemas.openxmlformats.org/officeDocument/2006/relationships/oleObject" Target="../embeddings/oleObject19.bin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2.bin"/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36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21.bin"/><Relationship Id="rId11" Type="http://schemas.openxmlformats.org/officeDocument/2006/relationships/image" Target="../media/image38.wmf"/><Relationship Id="rId5" Type="http://schemas.openxmlformats.org/officeDocument/2006/relationships/image" Target="../media/image35.wmf"/><Relationship Id="rId10" Type="http://schemas.openxmlformats.org/officeDocument/2006/relationships/oleObject" Target="../embeddings/oleObject23.bin"/><Relationship Id="rId4" Type="http://schemas.openxmlformats.org/officeDocument/2006/relationships/oleObject" Target="../embeddings/oleObject20.bin"/><Relationship Id="rId9" Type="http://schemas.openxmlformats.org/officeDocument/2006/relationships/image" Target="../media/image37.w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4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25.bin"/><Relationship Id="rId5" Type="http://schemas.openxmlformats.org/officeDocument/2006/relationships/image" Target="../media/image41.wmf"/><Relationship Id="rId4" Type="http://schemas.openxmlformats.org/officeDocument/2006/relationships/oleObject" Target="../embeddings/oleObject24.bin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jpeg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34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oleObject" Target="../embeddings/oleObject26.bin"/><Relationship Id="rId9" Type="http://schemas.openxmlformats.org/officeDocument/2006/relationships/image" Target="../media/image4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34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50.wmf"/><Relationship Id="rId5" Type="http://schemas.openxmlformats.org/officeDocument/2006/relationships/oleObject" Target="../embeddings/oleObject27.bin"/><Relationship Id="rId4" Type="http://schemas.openxmlformats.org/officeDocument/2006/relationships/image" Target="../media/image5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4.png"/><Relationship Id="rId4" Type="http://schemas.openxmlformats.org/officeDocument/2006/relationships/image" Target="../media/image34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jpeg"/><Relationship Id="rId4" Type="http://schemas.openxmlformats.org/officeDocument/2006/relationships/image" Target="../media/image58.jpe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openxmlformats.org/officeDocument/2006/relationships/image" Target="../media/image6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66.png"/><Relationship Id="rId7" Type="http://schemas.openxmlformats.org/officeDocument/2006/relationships/image" Target="../media/image70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5" Type="http://schemas.openxmlformats.org/officeDocument/2006/relationships/image" Target="NULL"/><Relationship Id="rId4" Type="http://schemas.openxmlformats.org/officeDocument/2006/relationships/image" Target="NUL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7" Type="http://schemas.openxmlformats.org/officeDocument/2006/relationships/image" Target="../media/image85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jpeg"/><Relationship Id="rId5" Type="http://schemas.openxmlformats.org/officeDocument/2006/relationships/image" Target="../media/image84.jpeg"/><Relationship Id="rId4" Type="http://schemas.openxmlformats.org/officeDocument/2006/relationships/image" Target="../media/image83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9.jpeg"/><Relationship Id="rId5" Type="http://schemas.openxmlformats.org/officeDocument/2006/relationships/image" Target="../media/image88.jpeg"/><Relationship Id="rId4" Type="http://schemas.openxmlformats.org/officeDocument/2006/relationships/image" Target="../media/image87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7" Type="http://schemas.openxmlformats.org/officeDocument/2006/relationships/image" Target="../media/image92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.jpeg"/><Relationship Id="rId5" Type="http://schemas.openxmlformats.org/officeDocument/2006/relationships/image" Target="../media/image90.jpeg"/><Relationship Id="rId4" Type="http://schemas.openxmlformats.org/officeDocument/2006/relationships/image" Target="../media/image88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13.png"/><Relationship Id="rId4" Type="http://schemas.openxmlformats.org/officeDocument/2006/relationships/oleObject" Target="../embeddings/oleObject14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hu-HU" altLang="en-US" dirty="0"/>
              <a:t>MIKROELEKTRONIKA</a:t>
            </a:r>
            <a:r>
              <a:rPr lang="hu-HU" altLang="en-US"/>
              <a:t>, </a:t>
            </a:r>
            <a:r>
              <a:rPr lang="hu-HU" altLang="en-US" smtClean="0"/>
              <a:t>VIEEAB00</a:t>
            </a:r>
            <a:endParaRPr lang="hu-HU" altLang="en-US" dirty="0"/>
          </a:p>
        </p:txBody>
      </p:sp>
      <p:sp>
        <p:nvSpPr>
          <p:cNvPr id="23555" name="Rectangle 5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hu-HU" altLang="en-US" dirty="0"/>
              <a:t>Technol</a:t>
            </a:r>
            <a:r>
              <a:rPr lang="hu-HU" altLang="en-US" smtClean="0"/>
              <a:t>ógia: alaplépések, a tanszéki processz</a:t>
            </a:r>
            <a:endParaRPr lang="hu-HU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2560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560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954EE011-1518-4BB2-A600-F6A667B7E4C1}" type="slidenum">
              <a:rPr lang="en-US" altLang="en-US" sz="1000">
                <a:solidFill>
                  <a:srgbClr val="8C2532"/>
                </a:solidFill>
              </a:rPr>
              <a:pPr/>
              <a:t>10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560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Alapvető gyártási lépések</a:t>
            </a:r>
            <a:endParaRPr lang="hu-HU" altLang="en-US" dirty="0"/>
          </a:p>
        </p:txBody>
      </p:sp>
      <p:sp>
        <p:nvSpPr>
          <p:cNvPr id="2560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244600"/>
            <a:ext cx="8834438" cy="4972050"/>
          </a:xfrm>
        </p:spPr>
        <p:txBody>
          <a:bodyPr/>
          <a:lstStyle/>
          <a:p>
            <a:pPr eaLnBrk="1" hangingPunct="1"/>
            <a:r>
              <a:rPr lang="hu-HU" altLang="en-US" b="1" dirty="0" smtClean="0">
                <a:solidFill>
                  <a:srgbClr val="8C2532"/>
                </a:solidFill>
              </a:rPr>
              <a:t>Rétegleválasztás vagy növesztés:</a:t>
            </a:r>
            <a:r>
              <a:rPr lang="hu-HU" altLang="en-US" dirty="0" smtClean="0"/>
              <a:t> új anyagréteg jön létre a félvezető (szilícium) szelet teljes felületén</a:t>
            </a:r>
            <a:endParaRPr lang="hu-HU" altLang="en-US" dirty="0"/>
          </a:p>
          <a:p>
            <a:pPr eaLnBrk="1" hangingPunct="1"/>
            <a:r>
              <a:rPr lang="hu-HU" altLang="en-US" b="1" dirty="0" smtClean="0">
                <a:solidFill>
                  <a:srgbClr val="8C2532"/>
                </a:solidFill>
              </a:rPr>
              <a:t>Strukturálás (</a:t>
            </a:r>
            <a:r>
              <a:rPr lang="hu-HU" altLang="en-US" b="1" dirty="0" err="1" smtClean="0">
                <a:solidFill>
                  <a:srgbClr val="8C2532"/>
                </a:solidFill>
              </a:rPr>
              <a:t>p</a:t>
            </a:r>
            <a:r>
              <a:rPr lang="hu-HU" altLang="en-US" b="1" dirty="0" err="1">
                <a:solidFill>
                  <a:srgbClr val="8C2532"/>
                </a:solidFill>
              </a:rPr>
              <a:t>atterning</a:t>
            </a:r>
            <a:r>
              <a:rPr lang="hu-HU" altLang="en-US" b="1" dirty="0" smtClean="0">
                <a:solidFill>
                  <a:srgbClr val="8C2532"/>
                </a:solidFill>
              </a:rPr>
              <a:t>)</a:t>
            </a:r>
            <a:r>
              <a:rPr lang="hu-HU" altLang="en-US" b="1" dirty="0">
                <a:solidFill>
                  <a:srgbClr val="8C2532"/>
                </a:solidFill>
              </a:rPr>
              <a:t>:</a:t>
            </a:r>
            <a:r>
              <a:rPr lang="hu-HU" altLang="en-US" dirty="0" smtClean="0"/>
              <a:t> a kialakított anyagrétegben mintázatot alakítunk ki</a:t>
            </a:r>
            <a:endParaRPr lang="hu-HU" altLang="en-US" dirty="0"/>
          </a:p>
          <a:p>
            <a:pPr lvl="1" eaLnBrk="1" hangingPunct="1"/>
            <a:r>
              <a:rPr lang="hu-HU" altLang="en-US" dirty="0" err="1" smtClean="0"/>
              <a:t>fotoreziszt</a:t>
            </a:r>
            <a:r>
              <a:rPr lang="hu-HU" altLang="en-US" dirty="0" smtClean="0"/>
              <a:t> felvitele</a:t>
            </a:r>
            <a:endParaRPr lang="hu-HU" altLang="en-US" dirty="0"/>
          </a:p>
          <a:p>
            <a:pPr lvl="1" eaLnBrk="1" hangingPunct="1"/>
            <a:r>
              <a:rPr lang="hu-HU" altLang="en-US" dirty="0" smtClean="0"/>
              <a:t>mintázat ráfényképezése a </a:t>
            </a:r>
            <a:r>
              <a:rPr lang="hu-HU" altLang="en-US" dirty="0" err="1" smtClean="0"/>
              <a:t>rezisztre</a:t>
            </a:r>
            <a:r>
              <a:rPr lang="hu-HU" altLang="en-US" dirty="0" smtClean="0"/>
              <a:t>, a </a:t>
            </a:r>
            <a:r>
              <a:rPr lang="hu-HU" altLang="en-US" dirty="0" err="1" smtClean="0"/>
              <a:t>reziszt</a:t>
            </a:r>
            <a:r>
              <a:rPr lang="hu-HU" altLang="en-US" dirty="0" smtClean="0"/>
              <a:t> előhívása</a:t>
            </a:r>
            <a:endParaRPr lang="hu-HU" altLang="en-US" dirty="0"/>
          </a:p>
          <a:p>
            <a:pPr lvl="1" eaLnBrk="1" hangingPunct="1"/>
            <a:r>
              <a:rPr lang="hu-HU" altLang="en-US" dirty="0" smtClean="0"/>
              <a:t>mintázat átvitele a </a:t>
            </a:r>
            <a:r>
              <a:rPr lang="hu-HU" altLang="en-US" dirty="0" err="1" smtClean="0"/>
              <a:t>rezisztről</a:t>
            </a:r>
            <a:r>
              <a:rPr lang="hu-HU" altLang="en-US" dirty="0" smtClean="0"/>
              <a:t> valamilyen</a:t>
            </a:r>
            <a:r>
              <a:rPr lang="hu-HU" altLang="en-US" dirty="0"/>
              <a:t> </a:t>
            </a:r>
            <a:r>
              <a:rPr lang="hu-HU" altLang="en-US" b="1" dirty="0" smtClean="0">
                <a:solidFill>
                  <a:srgbClr val="8C2532"/>
                </a:solidFill>
              </a:rPr>
              <a:t>marási </a:t>
            </a:r>
            <a:r>
              <a:rPr lang="hu-HU" altLang="en-US" dirty="0" smtClean="0"/>
              <a:t>művelettel (</a:t>
            </a:r>
            <a:r>
              <a:rPr lang="hu-HU" altLang="en-US" dirty="0" err="1" smtClean="0"/>
              <a:t>etching</a:t>
            </a:r>
            <a:r>
              <a:rPr lang="hu-HU" altLang="en-US" dirty="0" smtClean="0"/>
              <a:t>)</a:t>
            </a:r>
            <a:endParaRPr lang="hu-HU" altLang="en-US" b="1" dirty="0"/>
          </a:p>
          <a:p>
            <a:pPr lvl="1" eaLnBrk="1" hangingPunct="1"/>
            <a:r>
              <a:rPr lang="hu-HU" altLang="en-US" dirty="0" err="1" smtClean="0"/>
              <a:t>reziszt</a:t>
            </a:r>
            <a:r>
              <a:rPr lang="hu-HU" altLang="en-US" dirty="0" smtClean="0"/>
              <a:t> eltávolítása</a:t>
            </a:r>
            <a:endParaRPr lang="hu-HU" altLang="en-US" dirty="0"/>
          </a:p>
          <a:p>
            <a:pPr eaLnBrk="1" hangingPunct="1"/>
            <a:r>
              <a:rPr lang="hu-HU" altLang="en-US" b="1" dirty="0" smtClean="0">
                <a:solidFill>
                  <a:srgbClr val="8C2532"/>
                </a:solidFill>
              </a:rPr>
              <a:t>Külső adalékok mélységi bevitele</a:t>
            </a:r>
            <a:r>
              <a:rPr lang="hu-HU" altLang="en-US" b="1" dirty="0">
                <a:solidFill>
                  <a:srgbClr val="8C2532"/>
                </a:solidFill>
              </a:rPr>
              <a:t>:</a:t>
            </a:r>
            <a:r>
              <a:rPr lang="hu-HU" altLang="en-US" dirty="0" smtClean="0"/>
              <a:t> ionimplantáció</a:t>
            </a:r>
            <a:r>
              <a:rPr lang="hu-HU" altLang="en-US" dirty="0"/>
              <a:t> (</a:t>
            </a:r>
            <a:r>
              <a:rPr lang="hu-HU" altLang="en-US" dirty="0" smtClean="0"/>
              <a:t>korábban diffúzió)</a:t>
            </a:r>
            <a:endParaRPr lang="hu-HU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2765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765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BA8A33C-6DE1-4354-BA8A-E0A6755EA281}" type="slidenum">
              <a:rPr lang="en-US" altLang="en-US" sz="1000">
                <a:solidFill>
                  <a:srgbClr val="8C2532"/>
                </a:solidFill>
              </a:rPr>
              <a:pPr/>
              <a:t>11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7653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Rétegleválasztás / rétegnövesztés:</a:t>
            </a:r>
            <a:endParaRPr lang="hu-HU" altLang="en-US" dirty="0"/>
          </a:p>
          <a:p>
            <a:pPr lvl="1" eaLnBrk="1" hangingPunct="1"/>
            <a:r>
              <a:rPr lang="hu-HU" altLang="en-US" dirty="0" err="1" smtClean="0"/>
              <a:t>epitaxiális</a:t>
            </a:r>
            <a:r>
              <a:rPr lang="hu-HU" altLang="en-US" dirty="0" smtClean="0"/>
              <a:t> réteg növesztése</a:t>
            </a:r>
            <a:r>
              <a:rPr lang="hu-HU" altLang="en-US" dirty="0"/>
              <a:t> (</a:t>
            </a:r>
            <a:r>
              <a:rPr lang="hu-HU" altLang="en-US" dirty="0" smtClean="0"/>
              <a:t>a meglévő </a:t>
            </a:r>
            <a:r>
              <a:rPr lang="hu-HU" altLang="en-US" dirty="0" err="1" smtClean="0"/>
              <a:t>Si</a:t>
            </a:r>
            <a:r>
              <a:rPr lang="hu-HU" altLang="en-US" dirty="0" smtClean="0"/>
              <a:t> egykristállyal egyező szerkezetű, esetleg másképp </a:t>
            </a:r>
            <a:r>
              <a:rPr lang="hu-HU" altLang="en-US" dirty="0" err="1" smtClean="0"/>
              <a:t>adalékolt</a:t>
            </a:r>
            <a:r>
              <a:rPr lang="hu-HU" altLang="en-US" dirty="0" smtClean="0"/>
              <a:t> réteg)</a:t>
            </a:r>
            <a:endParaRPr lang="hu-HU" altLang="en-US" dirty="0"/>
          </a:p>
          <a:p>
            <a:pPr lvl="2" eaLnBrk="1" hangingPunct="1"/>
            <a:r>
              <a:rPr lang="hu-HU" altLang="en-US" dirty="0" smtClean="0"/>
              <a:t>LPE: </a:t>
            </a:r>
            <a:r>
              <a:rPr lang="hu-HU" altLang="en-US" i="1" dirty="0" err="1" smtClean="0"/>
              <a:t>liquid</a:t>
            </a:r>
            <a:r>
              <a:rPr lang="hu-HU" altLang="en-US" i="1" dirty="0" smtClean="0"/>
              <a:t> </a:t>
            </a:r>
            <a:r>
              <a:rPr lang="hu-HU" altLang="en-US" i="1" dirty="0" err="1" smtClean="0"/>
              <a:t>phase</a:t>
            </a:r>
            <a:r>
              <a:rPr lang="hu-HU" altLang="en-US" i="1" dirty="0" smtClean="0"/>
              <a:t> </a:t>
            </a:r>
            <a:r>
              <a:rPr lang="hu-HU" altLang="en-US" i="1" dirty="0" err="1" smtClean="0"/>
              <a:t>epitaxy</a:t>
            </a:r>
            <a:endParaRPr lang="hu-HU" altLang="en-US" i="1" dirty="0" smtClean="0"/>
          </a:p>
          <a:p>
            <a:pPr lvl="2" eaLnBrk="1" hangingPunct="1"/>
            <a:r>
              <a:rPr lang="hu-HU" altLang="en-US" dirty="0" smtClean="0"/>
              <a:t>VPE: </a:t>
            </a:r>
            <a:r>
              <a:rPr lang="hu-HU" altLang="en-US" i="1" dirty="0" err="1" smtClean="0"/>
              <a:t>vapor</a:t>
            </a:r>
            <a:r>
              <a:rPr lang="hu-HU" altLang="en-US" i="1" dirty="0" smtClean="0"/>
              <a:t> </a:t>
            </a:r>
            <a:r>
              <a:rPr lang="hu-HU" altLang="en-US" i="1" dirty="0" err="1" smtClean="0"/>
              <a:t>phase</a:t>
            </a:r>
            <a:r>
              <a:rPr lang="hu-HU" altLang="en-US" i="1" dirty="0" smtClean="0"/>
              <a:t> </a:t>
            </a:r>
            <a:r>
              <a:rPr lang="hu-HU" altLang="en-US" i="1" dirty="0" err="1" smtClean="0"/>
              <a:t>epitaxy</a:t>
            </a:r>
            <a:endParaRPr lang="hu-HU" altLang="en-US" i="1" dirty="0" smtClean="0"/>
          </a:p>
          <a:p>
            <a:pPr lvl="3" eaLnBrk="1" hangingPunct="1"/>
            <a:r>
              <a:rPr lang="hu-HU" altLang="en-US" dirty="0" smtClean="0"/>
              <a:t>CVD</a:t>
            </a:r>
            <a:r>
              <a:rPr lang="hu-HU" altLang="en-US" dirty="0"/>
              <a:t>: </a:t>
            </a:r>
            <a:r>
              <a:rPr lang="hu-HU" altLang="en-US" i="1" dirty="0" err="1"/>
              <a:t>chemical</a:t>
            </a:r>
            <a:r>
              <a:rPr lang="hu-HU" altLang="en-US" i="1" dirty="0"/>
              <a:t> </a:t>
            </a:r>
            <a:r>
              <a:rPr lang="hu-HU" altLang="en-US" i="1" dirty="0" err="1"/>
              <a:t>vapor</a:t>
            </a:r>
            <a:r>
              <a:rPr lang="hu-HU" altLang="en-US" i="1" dirty="0"/>
              <a:t> </a:t>
            </a:r>
            <a:r>
              <a:rPr lang="hu-HU" altLang="en-US" i="1" dirty="0" err="1"/>
              <a:t>deposition</a:t>
            </a:r>
            <a:r>
              <a:rPr lang="hu-HU" altLang="en-US" dirty="0"/>
              <a:t> – kémiai gőzfázisú leválasztás folyamatos vivőgáz (H</a:t>
            </a:r>
            <a:r>
              <a:rPr lang="hu-HU" altLang="en-US" baseline="-25000" dirty="0"/>
              <a:t>2</a:t>
            </a:r>
            <a:r>
              <a:rPr lang="hu-HU" altLang="en-US" dirty="0"/>
              <a:t>) áramlás közben, stb.</a:t>
            </a:r>
            <a:endParaRPr lang="hu-HU" altLang="en-US" i="1" dirty="0"/>
          </a:p>
          <a:p>
            <a:pPr lvl="3" eaLnBrk="1" hangingPunct="1"/>
            <a:r>
              <a:rPr lang="hu-HU" altLang="en-US" dirty="0" smtClean="0"/>
              <a:t>MBE </a:t>
            </a:r>
            <a:r>
              <a:rPr lang="hu-HU" altLang="en-US" dirty="0"/>
              <a:t>– </a:t>
            </a:r>
            <a:r>
              <a:rPr lang="hu-HU" altLang="en-US" i="1" dirty="0" err="1" smtClean="0"/>
              <a:t>molecular-beam</a:t>
            </a:r>
            <a:r>
              <a:rPr lang="hu-HU" altLang="en-US" i="1" dirty="0" smtClean="0"/>
              <a:t> </a:t>
            </a:r>
            <a:r>
              <a:rPr lang="hu-HU" altLang="en-US" i="1" dirty="0" err="1" smtClean="0"/>
              <a:t>epitaxy</a:t>
            </a:r>
            <a:r>
              <a:rPr lang="hu-HU" altLang="en-US" dirty="0" smtClean="0"/>
              <a:t>: atomi rétegek leválasztásának a lehetősége 10</a:t>
            </a:r>
            <a:r>
              <a:rPr lang="hu-HU" altLang="en-US" baseline="30000" dirty="0" smtClean="0"/>
              <a:t>-8</a:t>
            </a:r>
            <a:r>
              <a:rPr lang="hu-HU" altLang="en-US" dirty="0" smtClean="0"/>
              <a:t> Pa vákuumban (</a:t>
            </a:r>
            <a:r>
              <a:rPr lang="hu-HU" altLang="en-US" i="1" dirty="0" smtClean="0"/>
              <a:t>kvantumos hatások vizsgálatának, kvantumos elven működő eszközök készítésének lehetősége</a:t>
            </a:r>
            <a:r>
              <a:rPr lang="hu-HU" altLang="en-US" dirty="0" smtClean="0"/>
              <a:t>)</a:t>
            </a:r>
            <a:endParaRPr lang="hu-HU" altLang="en-US" dirty="0"/>
          </a:p>
          <a:p>
            <a:pPr lvl="1" eaLnBrk="1" hangingPunct="1"/>
            <a:r>
              <a:rPr lang="hu-HU" altLang="en-US" dirty="0" smtClean="0"/>
              <a:t>oxidáció</a:t>
            </a:r>
            <a:r>
              <a:rPr lang="hu-HU" altLang="en-US" dirty="0"/>
              <a:t> (SiO</a:t>
            </a:r>
            <a:r>
              <a:rPr lang="hu-HU" altLang="en-US" baseline="-25000" dirty="0" smtClean="0"/>
              <a:t>2 </a:t>
            </a:r>
            <a:r>
              <a:rPr lang="hu-HU" altLang="en-US" dirty="0" smtClean="0"/>
              <a:t>leválasztás vagy növesztés)</a:t>
            </a:r>
            <a:endParaRPr lang="hu-HU" altLang="en-US" dirty="0"/>
          </a:p>
          <a:p>
            <a:pPr lvl="1" eaLnBrk="1" hangingPunct="1"/>
            <a:r>
              <a:rPr lang="hu-HU" altLang="en-US" dirty="0" smtClean="0"/>
              <a:t>vákuumpárologtatás (</a:t>
            </a:r>
            <a:r>
              <a:rPr lang="hu-HU" altLang="en-US" i="1" dirty="0" err="1"/>
              <a:t>evaporation</a:t>
            </a:r>
            <a:r>
              <a:rPr lang="hu-HU" altLang="en-US" dirty="0" smtClean="0"/>
              <a:t>)</a:t>
            </a:r>
            <a:r>
              <a:rPr lang="hu-HU" altLang="en-US" dirty="0"/>
              <a:t> </a:t>
            </a:r>
            <a:r>
              <a:rPr lang="hu-HU" altLang="en-US" dirty="0" smtClean="0"/>
              <a:t>– pl. </a:t>
            </a:r>
            <a:r>
              <a:rPr lang="hu-HU" altLang="en-US" dirty="0" err="1" smtClean="0"/>
              <a:t>Al</a:t>
            </a:r>
            <a:r>
              <a:rPr lang="hu-HU" altLang="en-US" dirty="0" smtClean="0"/>
              <a:t> </a:t>
            </a:r>
            <a:r>
              <a:rPr lang="hu-HU" altLang="en-US" dirty="0" err="1" smtClean="0"/>
              <a:t>fémezés</a:t>
            </a:r>
            <a:r>
              <a:rPr lang="hu-HU" altLang="en-US" dirty="0"/>
              <a:t> </a:t>
            </a:r>
            <a:endParaRPr lang="hu-HU" altLang="en-US" dirty="0" smtClean="0"/>
          </a:p>
          <a:p>
            <a:pPr lvl="1" eaLnBrk="1" hangingPunct="1"/>
            <a:r>
              <a:rPr lang="hu-HU" altLang="en-US" dirty="0" smtClean="0"/>
              <a:t>katódporlasztás (</a:t>
            </a:r>
            <a:r>
              <a:rPr lang="hu-HU" altLang="en-US" dirty="0" err="1" smtClean="0"/>
              <a:t>sputtering</a:t>
            </a:r>
            <a:r>
              <a:rPr lang="hu-HU" altLang="en-US" dirty="0" smtClean="0"/>
              <a:t>)</a:t>
            </a:r>
            <a:endParaRPr lang="hu-HU" altLang="en-US" dirty="0"/>
          </a:p>
        </p:txBody>
      </p:sp>
      <p:sp>
        <p:nvSpPr>
          <p:cNvPr id="27654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Mélységi struktúra kialakítása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701088" cy="5059363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A klasszikus </a:t>
            </a:r>
            <a:r>
              <a:rPr lang="hu-HU" altLang="en-US" dirty="0" err="1" smtClean="0"/>
              <a:t>epitaxia</a:t>
            </a:r>
            <a:r>
              <a:rPr lang="hu-HU" altLang="en-US" dirty="0" smtClean="0"/>
              <a:t>: egykristályos réteg hozzánövesztése a hordozóhoz</a:t>
            </a:r>
            <a:endParaRPr lang="hu-HU" altLang="en-US" dirty="0"/>
          </a:p>
          <a:p>
            <a:pPr lvl="1" eaLnBrk="1" hangingPunct="1"/>
            <a:r>
              <a:rPr lang="hu-HU" altLang="en-US" dirty="0" smtClean="0"/>
              <a:t>Gőz fázisból (VPE - </a:t>
            </a:r>
            <a:r>
              <a:rPr lang="hu-HU" altLang="en-US" i="1" dirty="0" err="1" smtClean="0"/>
              <a:t>vapor</a:t>
            </a:r>
            <a:r>
              <a:rPr lang="hu-HU" altLang="en-US" i="1" dirty="0" smtClean="0"/>
              <a:t> </a:t>
            </a:r>
            <a:r>
              <a:rPr lang="hu-HU" altLang="en-US" i="1" dirty="0" err="1"/>
              <a:t>phase</a:t>
            </a:r>
            <a:r>
              <a:rPr lang="hu-HU" altLang="en-US" i="1" dirty="0"/>
              <a:t> </a:t>
            </a:r>
            <a:r>
              <a:rPr lang="hu-HU" altLang="en-US" i="1" dirty="0" err="1" smtClean="0"/>
              <a:t>epitaxy</a:t>
            </a:r>
            <a:r>
              <a:rPr lang="hu-HU" altLang="en-US" dirty="0" smtClean="0"/>
              <a:t>)</a:t>
            </a:r>
          </a:p>
          <a:p>
            <a:pPr lvl="1" eaLnBrk="1" hangingPunct="1"/>
            <a:r>
              <a:rPr lang="hu-HU" altLang="en-US" dirty="0" smtClean="0"/>
              <a:t>Lehet folyadék fázisból is </a:t>
            </a:r>
            <a:r>
              <a:rPr lang="hu-HU" altLang="en-US" i="1" dirty="0" smtClean="0"/>
              <a:t>(LPE – </a:t>
            </a:r>
            <a:r>
              <a:rPr lang="hu-HU" altLang="en-US" i="1" dirty="0" err="1" smtClean="0"/>
              <a:t>Liquid</a:t>
            </a:r>
            <a:r>
              <a:rPr lang="hu-HU" altLang="en-US" i="1" dirty="0" smtClean="0"/>
              <a:t> </a:t>
            </a:r>
            <a:r>
              <a:rPr lang="hu-HU" altLang="en-US" i="1" dirty="0" err="1" smtClean="0"/>
              <a:t>Phase</a:t>
            </a:r>
            <a:r>
              <a:rPr lang="hu-HU" altLang="en-US" i="1" dirty="0" smtClean="0"/>
              <a:t> </a:t>
            </a:r>
            <a:r>
              <a:rPr lang="hu-HU" altLang="en-US" i="1" dirty="0" err="1" smtClean="0"/>
              <a:t>Epitaxy</a:t>
            </a:r>
            <a:r>
              <a:rPr lang="hu-HU" altLang="en-US" i="1" dirty="0" smtClean="0"/>
              <a:t>)</a:t>
            </a:r>
            <a:endParaRPr lang="hu-HU" altLang="en-US" i="1" dirty="0"/>
          </a:p>
          <a:p>
            <a:pPr lvl="1" eaLnBrk="1" hangingPunct="1"/>
            <a:endParaRPr lang="hu-HU" altLang="en-US" dirty="0"/>
          </a:p>
          <a:p>
            <a:pPr lvl="1" eaLnBrk="1" hangingPunct="1"/>
            <a:endParaRPr lang="hu-HU" altLang="en-US" dirty="0"/>
          </a:p>
          <a:p>
            <a:pPr lvl="1" eaLnBrk="1" hangingPunct="1"/>
            <a:endParaRPr lang="hu-HU" altLang="en-US" dirty="0"/>
          </a:p>
          <a:p>
            <a:pPr lvl="1" eaLnBrk="1" hangingPunct="1"/>
            <a:endParaRPr lang="hu-HU" altLang="en-US" dirty="0"/>
          </a:p>
          <a:p>
            <a:pPr lvl="1" eaLnBrk="1" hangingPunct="1"/>
            <a:endParaRPr lang="hu-HU" altLang="en-US" dirty="0"/>
          </a:p>
          <a:p>
            <a:pPr lvl="1" eaLnBrk="1" hangingPunct="1"/>
            <a:endParaRPr lang="hu-HU" altLang="en-US" dirty="0"/>
          </a:p>
          <a:p>
            <a:pPr lvl="1" eaLnBrk="1" hangingPunct="1"/>
            <a:endParaRPr lang="hu-HU" altLang="en-US" dirty="0"/>
          </a:p>
          <a:p>
            <a:pPr lvl="1" eaLnBrk="1" hangingPunct="1"/>
            <a:endParaRPr lang="hu-HU" altLang="en-US" sz="1200" dirty="0"/>
          </a:p>
          <a:p>
            <a:pPr lvl="1" eaLnBrk="1" hangingPunct="1"/>
            <a:r>
              <a:rPr lang="hu-HU" altLang="en-US" dirty="0" smtClean="0"/>
              <a:t>A növesztett réteg kristályszerkezet </a:t>
            </a:r>
            <a:r>
              <a:rPr lang="hu-HU" altLang="en-US" dirty="0" err="1" smtClean="0"/>
              <a:t>u.a</a:t>
            </a:r>
            <a:r>
              <a:rPr lang="hu-HU" altLang="en-US" dirty="0" smtClean="0"/>
              <a:t>. mint </a:t>
            </a:r>
            <a:r>
              <a:rPr lang="hu-HU" altLang="en-US" dirty="0" err="1" smtClean="0"/>
              <a:t>szubsztráté</a:t>
            </a:r>
            <a:endParaRPr lang="hu-HU" altLang="en-US" dirty="0"/>
          </a:p>
          <a:p>
            <a:pPr lvl="2" eaLnBrk="1" hangingPunct="1">
              <a:buNone/>
            </a:pPr>
            <a:endParaRPr lang="hu-HU" altLang="en-US" dirty="0"/>
          </a:p>
          <a:p>
            <a:pPr lvl="1" eaLnBrk="1" hangingPunct="1"/>
            <a:endParaRPr lang="hu-HU" altLang="en-US" dirty="0" smtClean="0"/>
          </a:p>
        </p:txBody>
      </p:sp>
      <p:graphicFrame>
        <p:nvGraphicFramePr>
          <p:cNvPr id="4098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914379"/>
              </p:ext>
            </p:extLst>
          </p:nvPr>
        </p:nvGraphicFramePr>
        <p:xfrm>
          <a:off x="2505075" y="5591720"/>
          <a:ext cx="43434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0078" name="Equation" r:id="rId4" imgW="1828800" imgH="215640" progId="Equation.3">
                  <p:embed/>
                </p:oleObj>
              </mc:Choice>
              <mc:Fallback>
                <p:oleObj name="Equation" r:id="rId4" imgW="1828800" imgH="21564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5075" y="5591720"/>
                        <a:ext cx="4343400" cy="508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100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10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8AA4E7D-9898-452C-9A80-532B599BDAB9}" type="slidenum">
              <a:rPr lang="en-US" altLang="en-US" sz="1000">
                <a:solidFill>
                  <a:srgbClr val="8C2532"/>
                </a:solidFill>
              </a:rPr>
              <a:pPr/>
              <a:t>12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10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Epitaxiális rétegnövesztés</a:t>
            </a:r>
          </a:p>
        </p:txBody>
      </p:sp>
      <p:pic>
        <p:nvPicPr>
          <p:cNvPr id="4104" name="Picture 4" descr="epitaxi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4475" y="3092450"/>
            <a:ext cx="6324600" cy="2133600"/>
          </a:xfrm>
          <a:prstGeom prst="rect">
            <a:avLst/>
          </a:prstGeom>
          <a:noFill/>
          <a:ln w="28575">
            <a:solidFill>
              <a:srgbClr val="4D2885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05" name="Text Box 5"/>
          <p:cNvSpPr txBox="1">
            <a:spLocks noChangeArrowheads="1"/>
          </p:cNvSpPr>
          <p:nvPr/>
        </p:nvSpPr>
        <p:spPr bwMode="auto">
          <a:xfrm>
            <a:off x="2668905" y="3251200"/>
            <a:ext cx="1638300" cy="2587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/>
              <a:t>Si </a:t>
            </a:r>
            <a:r>
              <a:rPr lang="hu-HU" altLang="en-US"/>
              <a:t>szeletek</a:t>
            </a:r>
          </a:p>
        </p:txBody>
      </p:sp>
      <p:sp>
        <p:nvSpPr>
          <p:cNvPr id="4106" name="Text Box 7"/>
          <p:cNvSpPr txBox="1">
            <a:spLocks noChangeArrowheads="1"/>
          </p:cNvSpPr>
          <p:nvPr/>
        </p:nvSpPr>
        <p:spPr bwMode="auto">
          <a:xfrm>
            <a:off x="3876675" y="5289550"/>
            <a:ext cx="1752600" cy="396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altLang="en-US" b="1" dirty="0">
                <a:solidFill>
                  <a:srgbClr val="D5262B"/>
                </a:solidFill>
                <a:cs typeface="Arial" panose="020B0604020202020204" pitchFamily="34" charset="0"/>
              </a:rPr>
              <a:t>~1200 </a:t>
            </a:r>
            <a:r>
              <a:rPr lang="en-US" altLang="en-US" b="1" baseline="30000" dirty="0" err="1">
                <a:solidFill>
                  <a:srgbClr val="D5262B"/>
                </a:solidFill>
                <a:cs typeface="Arial" panose="020B0604020202020204" pitchFamily="34" charset="0"/>
              </a:rPr>
              <a:t>o</a:t>
            </a:r>
            <a:r>
              <a:rPr lang="en-US" altLang="en-US" b="1" dirty="0" err="1">
                <a:solidFill>
                  <a:srgbClr val="D5262B"/>
                </a:solidFill>
                <a:cs typeface="Arial" panose="020B0604020202020204" pitchFamily="34" charset="0"/>
              </a:rPr>
              <a:t>C</a:t>
            </a:r>
            <a:endParaRPr lang="en-US" altLang="en-US" sz="2400" dirty="0">
              <a:solidFill>
                <a:srgbClr val="D5262B"/>
              </a:solidFill>
              <a:cs typeface="Arial" panose="020B0604020202020204" pitchFamily="34" charset="0"/>
            </a:endParaRPr>
          </a:p>
        </p:txBody>
      </p:sp>
      <p:pic>
        <p:nvPicPr>
          <p:cNvPr id="4107" name="Picture 9" descr="Epitaxial Growth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138" y="700087"/>
            <a:ext cx="1947862" cy="1947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28675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8676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F508500-60C7-4B00-B05E-A9F9DA08767D}" type="slidenum">
              <a:rPr lang="en-US" altLang="en-US" sz="1000">
                <a:solidFill>
                  <a:srgbClr val="8C2532"/>
                </a:solidFill>
              </a:rPr>
              <a:pPr/>
              <a:t>13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8677" name="Rectangle 6"/>
          <p:cNvSpPr>
            <a:spLocks noChangeArrowheads="1"/>
          </p:cNvSpPr>
          <p:nvPr/>
        </p:nvSpPr>
        <p:spPr bwMode="auto">
          <a:xfrm>
            <a:off x="187325" y="1406525"/>
            <a:ext cx="8701088" cy="270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r>
              <a:rPr lang="hu-HU" altLang="en-US" sz="2800"/>
              <a:t>A</a:t>
            </a:r>
            <a:r>
              <a:rPr lang="en-US" altLang="en-US" sz="2800"/>
              <a:t> SiCl</a:t>
            </a:r>
            <a:r>
              <a:rPr lang="en-US" altLang="en-US" sz="2800" baseline="-25000"/>
              <a:t>4</a:t>
            </a:r>
            <a:r>
              <a:rPr lang="en-US" altLang="en-US" sz="2800"/>
              <a:t>/H</a:t>
            </a:r>
            <a:r>
              <a:rPr lang="en-US" altLang="en-US" sz="2800" baseline="-25000"/>
              <a:t>2</a:t>
            </a:r>
            <a:r>
              <a:rPr lang="en-US" altLang="en-US" sz="2800"/>
              <a:t> </a:t>
            </a:r>
            <a:r>
              <a:rPr lang="hu-HU" altLang="en-US" sz="2800"/>
              <a:t>arányától függően</a:t>
            </a:r>
            <a:r>
              <a:rPr lang="en-US" altLang="en-US" sz="2800"/>
              <a:t> </a:t>
            </a:r>
          </a:p>
          <a:p>
            <a:pPr lvl="1" eaLnBrk="1" hangingPunct="1">
              <a:lnSpc>
                <a:spcPct val="8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/>
              <a:t>egykristály növesztése</a:t>
            </a:r>
            <a:endParaRPr lang="en-US" altLang="en-US" sz="2400"/>
          </a:p>
          <a:p>
            <a:pPr lvl="1" eaLnBrk="1" hangingPunct="1">
              <a:lnSpc>
                <a:spcPct val="8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/>
              <a:t>polikristályos Si növesztése: poliszilícium</a:t>
            </a:r>
          </a:p>
          <a:p>
            <a:pPr lvl="2" eaLnBrk="1" hangingPunct="1">
              <a:lnSpc>
                <a:spcPct val="80000"/>
              </a:lnSpc>
              <a:spcBef>
                <a:spcPct val="20000"/>
              </a:spcBef>
              <a:buClr>
                <a:srgbClr val="8C2532"/>
              </a:buClr>
              <a:buFontTx/>
              <a:buChar char="•"/>
            </a:pPr>
            <a:r>
              <a:rPr lang="hu-HU" altLang="en-US"/>
              <a:t>lehet még amorf szilíciumot is létrehozni</a:t>
            </a:r>
            <a:endParaRPr lang="en-US" altLang="en-US"/>
          </a:p>
          <a:p>
            <a:pPr lvl="1" eaLnBrk="1" hangingPunct="1">
              <a:lnSpc>
                <a:spcPct val="8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/>
              <a:t>maratás</a:t>
            </a:r>
          </a:p>
          <a:p>
            <a:pPr eaLnBrk="1" hangingPunct="1">
              <a:lnSpc>
                <a:spcPct val="8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None/>
            </a:pPr>
            <a:r>
              <a:rPr lang="en-US" altLang="en-US" sz="2800"/>
              <a:t>	A</a:t>
            </a:r>
            <a:r>
              <a:rPr lang="hu-HU" altLang="en-US" sz="2800"/>
              <a:t>dalékolni is lehet</a:t>
            </a:r>
            <a:r>
              <a:rPr lang="en-US" altLang="en-US" sz="2800"/>
              <a:t>!</a:t>
            </a:r>
          </a:p>
          <a:p>
            <a:pPr lvl="1"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endParaRPr lang="en-US" altLang="en-US" sz="2400"/>
          </a:p>
          <a:p>
            <a:pPr lvl="2"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</a:pPr>
            <a:endParaRPr lang="en-US" altLang="en-US"/>
          </a:p>
          <a:p>
            <a:pPr lvl="1"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endParaRPr lang="hu-HU" altLang="en-US" sz="2400"/>
          </a:p>
        </p:txBody>
      </p:sp>
      <p:sp>
        <p:nvSpPr>
          <p:cNvPr id="286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Epitaxiális rétegnövesztés</a:t>
            </a:r>
          </a:p>
        </p:txBody>
      </p:sp>
      <p:pic>
        <p:nvPicPr>
          <p:cNvPr id="28679" name="Picture 5" descr="rex2_0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1413" y="3182938"/>
            <a:ext cx="3381375" cy="309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512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12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BDF92BE-476A-4448-90F6-888CA7C4DB98}" type="slidenum">
              <a:rPr lang="en-US" altLang="en-US" sz="1000">
                <a:solidFill>
                  <a:srgbClr val="8C2532"/>
                </a:solidFill>
              </a:rPr>
              <a:pPr/>
              <a:t>14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512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Epitaxiális rétegnövesztés</a:t>
            </a:r>
          </a:p>
        </p:txBody>
      </p:sp>
      <p:sp>
        <p:nvSpPr>
          <p:cNvPr id="5130" name="Rectangle 15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5757863" cy="497205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Molekulasugaras epitaxia</a:t>
            </a:r>
            <a:r>
              <a:rPr lang="hu-HU" altLang="en-US" dirty="0"/>
              <a:t>:</a:t>
            </a:r>
          </a:p>
          <a:p>
            <a:pPr lvl="1" eaLnBrk="1" hangingPunct="1"/>
            <a:r>
              <a:rPr lang="hu-HU" altLang="en-US" dirty="0"/>
              <a:t>Sokrétegű, változó összetételű,</a:t>
            </a:r>
            <a:br>
              <a:rPr lang="hu-HU" altLang="en-US" dirty="0"/>
            </a:br>
            <a:r>
              <a:rPr lang="hu-HU" altLang="en-US" dirty="0"/>
              <a:t>vegyület-félvezető szerkezetek</a:t>
            </a:r>
          </a:p>
          <a:p>
            <a:pPr lvl="1" eaLnBrk="1" hangingPunct="1"/>
            <a:r>
              <a:rPr lang="hu-HU" altLang="en-US" dirty="0"/>
              <a:t>ún. kvantum eszközök </a:t>
            </a:r>
            <a:br>
              <a:rPr lang="hu-HU" altLang="en-US" dirty="0"/>
            </a:br>
            <a:r>
              <a:rPr lang="hu-HU" altLang="en-US" dirty="0"/>
              <a:t>készülnek ilyennel</a:t>
            </a:r>
          </a:p>
          <a:p>
            <a:pPr lvl="1" eaLnBrk="1" hangingPunct="1"/>
            <a:r>
              <a:rPr lang="hu-HU" altLang="en-US" dirty="0"/>
              <a:t>kb. 100 nm/óra növesztési</a:t>
            </a:r>
            <a:br>
              <a:rPr lang="hu-HU" altLang="en-US" dirty="0"/>
            </a:br>
            <a:r>
              <a:rPr lang="hu-HU" altLang="en-US" dirty="0" smtClean="0"/>
              <a:t>sebesség</a:t>
            </a:r>
          </a:p>
        </p:txBody>
      </p:sp>
      <p:pic>
        <p:nvPicPr>
          <p:cNvPr id="5" name="Kép 4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8221" y="2226660"/>
            <a:ext cx="4997669" cy="333177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Kép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5297" y="3675062"/>
            <a:ext cx="5066067" cy="2976981"/>
          </a:xfrm>
          <a:prstGeom prst="rect">
            <a:avLst/>
          </a:prstGeom>
        </p:spPr>
      </p:pic>
      <p:sp>
        <p:nvSpPr>
          <p:cNvPr id="5123" name="Date Placeholder 3"/>
          <p:cNvSpPr>
            <a:spLocks noGrp="1"/>
          </p:cNvSpPr>
          <p:nvPr>
            <p:ph type="dt" sz="quarter" idx="10"/>
          </p:nvPr>
        </p:nvSpPr>
        <p:spPr>
          <a:xfrm>
            <a:off x="985400" y="6475412"/>
            <a:ext cx="1211262" cy="2428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512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242700" y="6473825"/>
            <a:ext cx="6021387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12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BDF92BE-476A-4448-90F6-888CA7C4DB98}" type="slidenum">
              <a:rPr lang="en-US" altLang="en-US" sz="1000">
                <a:solidFill>
                  <a:srgbClr val="8C2532"/>
                </a:solidFill>
              </a:rPr>
              <a:pPr/>
              <a:t>15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512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Epitaxiális rétegnövesztés</a:t>
            </a:r>
          </a:p>
        </p:txBody>
      </p:sp>
      <p:sp>
        <p:nvSpPr>
          <p:cNvPr id="5130" name="Rectangle 15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5757863" cy="497205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Molekulasugaras epitaxia</a:t>
            </a:r>
            <a:r>
              <a:rPr lang="hu-HU" altLang="en-US" dirty="0"/>
              <a:t>:</a:t>
            </a:r>
          </a:p>
          <a:p>
            <a:pPr lvl="1" eaLnBrk="1" hangingPunct="1"/>
            <a:r>
              <a:rPr lang="hu-HU" altLang="en-US" dirty="0"/>
              <a:t>Sokrétegű, változó összetételű,</a:t>
            </a:r>
            <a:br>
              <a:rPr lang="hu-HU" altLang="en-US" dirty="0"/>
            </a:br>
            <a:r>
              <a:rPr lang="hu-HU" altLang="en-US" dirty="0"/>
              <a:t>vegyület-félvezető szerkezetek</a:t>
            </a:r>
          </a:p>
          <a:p>
            <a:pPr lvl="1" eaLnBrk="1" hangingPunct="1"/>
            <a:r>
              <a:rPr lang="hu-HU" dirty="0" smtClean="0"/>
              <a:t>RHEED </a:t>
            </a:r>
            <a:r>
              <a:rPr lang="hu-HU" dirty="0"/>
              <a:t>(</a:t>
            </a:r>
            <a:r>
              <a:rPr lang="hu-HU" dirty="0" err="1"/>
              <a:t>Reflection</a:t>
            </a:r>
            <a:r>
              <a:rPr lang="hu-HU" dirty="0"/>
              <a:t> </a:t>
            </a:r>
            <a:r>
              <a:rPr lang="hu-HU" dirty="0" err="1"/>
              <a:t>high-energy</a:t>
            </a:r>
            <a:r>
              <a:rPr lang="hu-HU" dirty="0"/>
              <a:t> </a:t>
            </a:r>
            <a:r>
              <a:rPr lang="hu-HU" dirty="0" err="1"/>
              <a:t>electron</a:t>
            </a:r>
            <a:r>
              <a:rPr lang="hu-HU" dirty="0"/>
              <a:t> </a:t>
            </a:r>
            <a:r>
              <a:rPr lang="hu-HU" dirty="0" err="1"/>
              <a:t>diffraction</a:t>
            </a:r>
            <a:r>
              <a:rPr lang="hu-HU" dirty="0"/>
              <a:t>) -elektrondiffrakcióval növekvő réteg figyelve</a:t>
            </a:r>
            <a:endParaRPr lang="hu-HU" altLang="en-US" dirty="0"/>
          </a:p>
          <a:p>
            <a:pPr lvl="1" eaLnBrk="1" hangingPunct="1"/>
            <a:endParaRPr lang="hu-HU" altLang="en-US" dirty="0"/>
          </a:p>
        </p:txBody>
      </p:sp>
      <p:pic>
        <p:nvPicPr>
          <p:cNvPr id="3" name="Kép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5458" y="1511056"/>
            <a:ext cx="2389918" cy="1995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837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err="1"/>
              <a:t>Oxidn</a:t>
            </a:r>
            <a:r>
              <a:rPr lang="hu-HU" altLang="en-US" dirty="0" err="1" smtClean="0"/>
              <a:t>övesztés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Mikroelektronika - Technológiai áttekintés © Bognár György, Poppe András, Juhász László,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16</a:t>
            </a:fld>
            <a:endParaRPr lang="en-US" altLang="en-US"/>
          </a:p>
        </p:txBody>
      </p:sp>
      <p:grpSp>
        <p:nvGrpSpPr>
          <p:cNvPr id="11" name="Group 4"/>
          <p:cNvGrpSpPr>
            <a:grpSpLocks/>
          </p:cNvGrpSpPr>
          <p:nvPr/>
        </p:nvGrpSpPr>
        <p:grpSpPr bwMode="auto">
          <a:xfrm>
            <a:off x="139700" y="1498023"/>
            <a:ext cx="8845550" cy="3890272"/>
            <a:chOff x="88" y="2224"/>
            <a:chExt cx="5572" cy="686"/>
          </a:xfrm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88" y="2235"/>
              <a:ext cx="5572" cy="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4000" b="1" dirty="0">
                <a:solidFill>
                  <a:srgbClr val="8C2532"/>
                </a:solidFill>
              </a:endParaRPr>
            </a:p>
          </p:txBody>
        </p:sp>
        <p:sp>
          <p:nvSpPr>
            <p:cNvPr id="13" name="Rectangle 6"/>
            <p:cNvSpPr>
              <a:spLocks noChangeArrowheads="1"/>
            </p:cNvSpPr>
            <p:nvPr/>
          </p:nvSpPr>
          <p:spPr bwMode="auto">
            <a:xfrm>
              <a:off x="133" y="2224"/>
              <a:ext cx="5481" cy="6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►"/>
              </a:pPr>
              <a:r>
                <a:rPr lang="hu-HU" altLang="en-US" sz="2800" dirty="0"/>
                <a:t>Termikus oxidálás</a:t>
              </a:r>
              <a:r>
                <a:rPr lang="en-US" altLang="en-US" sz="2800" dirty="0"/>
                <a:t>  (900-1200 </a:t>
              </a:r>
              <a:r>
                <a:rPr lang="en-US" altLang="en-US" sz="2800" baseline="30000" dirty="0" err="1"/>
                <a:t>o</a:t>
              </a:r>
              <a:r>
                <a:rPr lang="en-US" altLang="en-US" sz="2800" dirty="0" err="1"/>
                <a:t>C</a:t>
              </a:r>
              <a:r>
                <a:rPr lang="en-US" altLang="en-US" sz="2800" dirty="0" smtClean="0"/>
                <a:t>)</a:t>
              </a:r>
              <a:r>
                <a:rPr lang="hu-HU" altLang="en-US" sz="2800" dirty="0" smtClean="0"/>
                <a:t> </a:t>
              </a:r>
            </a:p>
            <a:p>
              <a:pPr marL="914400" lvl="1" indent="-457200"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•"/>
              </a:pPr>
              <a:r>
                <a:rPr lang="hu-HU" altLang="en-US" sz="2800" dirty="0" smtClean="0"/>
                <a:t>száraz oxidáció</a:t>
              </a:r>
            </a:p>
            <a:p>
              <a:pPr marL="914400" lvl="1" indent="-457200"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•"/>
              </a:pPr>
              <a:r>
                <a:rPr lang="hu-HU" altLang="en-US" sz="2800" dirty="0" smtClean="0"/>
                <a:t>nedves oxidáció</a:t>
              </a:r>
            </a:p>
            <a:p>
              <a:pPr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►"/>
              </a:pPr>
              <a:r>
                <a:rPr lang="hu-HU" altLang="en-US" sz="2800" dirty="0" smtClean="0"/>
                <a:t>Oxidnövesztés </a:t>
              </a:r>
              <a:r>
                <a:rPr lang="hu-HU" altLang="en-US" sz="2800" dirty="0"/>
                <a:t>során 44% a szilíciumba</a:t>
              </a:r>
              <a:r>
                <a:rPr lang="hu-HU" altLang="en-US" sz="2800" dirty="0" smtClean="0"/>
                <a:t>!</a:t>
              </a:r>
            </a:p>
            <a:p>
              <a:pPr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►"/>
              </a:pPr>
              <a:endParaRPr lang="hu-HU" altLang="en-US" sz="2800" dirty="0"/>
            </a:p>
            <a:p>
              <a:pPr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►"/>
              </a:pPr>
              <a:r>
                <a:rPr lang="hu-HU" altLang="en-US" sz="2800" dirty="0"/>
                <a:t>Kémiai gőzfázisú leválasztás</a:t>
              </a:r>
              <a:r>
                <a:rPr lang="en-US" altLang="en-US" sz="2800" dirty="0"/>
                <a:t> (CVD)</a:t>
              </a:r>
              <a:endParaRPr lang="hu-HU" altLang="en-US" sz="2800" dirty="0"/>
            </a:p>
            <a:p>
              <a:pPr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►"/>
              </a:pPr>
              <a:endParaRPr lang="hu-HU" altLang="en-US" sz="2800" dirty="0"/>
            </a:p>
            <a:p>
              <a:pPr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►"/>
              </a:pPr>
              <a:endParaRPr lang="hu-HU" altLang="en-US" sz="2800" dirty="0"/>
            </a:p>
            <a:p>
              <a:pPr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►"/>
              </a:pPr>
              <a:endParaRPr lang="hu-HU" altLang="en-US" sz="2800" dirty="0" smtClean="0"/>
            </a:p>
            <a:p>
              <a:pPr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►"/>
              </a:pPr>
              <a:endParaRPr lang="hu-HU" altLang="en-US" sz="2800" dirty="0"/>
            </a:p>
            <a:p>
              <a:pPr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SzPct val="80000"/>
                <a:buFont typeface="Arial" panose="020B0604020202020204" pitchFamily="34" charset="0"/>
                <a:buChar char="►"/>
              </a:pPr>
              <a:endParaRPr lang="hu-HU" altLang="en-US" sz="2800" dirty="0" smtClean="0"/>
            </a:p>
            <a:p>
              <a:pPr lvl="2"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</a:pPr>
              <a:endParaRPr lang="en-US" altLang="en-US" dirty="0"/>
            </a:p>
            <a:p>
              <a:pPr lvl="1"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8C2532"/>
                </a:buClr>
                <a:buFont typeface="Wingdings" panose="05000000000000000000" pitchFamily="2" charset="2"/>
                <a:buChar char="§"/>
              </a:pPr>
              <a:endParaRPr lang="hu-HU" altLang="en-US" sz="2400" dirty="0"/>
            </a:p>
          </p:txBody>
        </p:sp>
      </p:grpSp>
      <p:graphicFrame>
        <p:nvGraphicFramePr>
          <p:cNvPr id="14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06655512"/>
              </p:ext>
            </p:extLst>
          </p:nvPr>
        </p:nvGraphicFramePr>
        <p:xfrm>
          <a:off x="6014446" y="2099149"/>
          <a:ext cx="1536700" cy="642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27" name="Equation" r:id="rId3" imgW="634680" imgH="266400" progId="Equation.3">
                  <p:embed/>
                </p:oleObj>
              </mc:Choice>
              <mc:Fallback>
                <p:oleObj name="Equation" r:id="rId3" imgW="634680" imgH="266400" progId="Equation.3">
                  <p:embed/>
                  <p:pic>
                    <p:nvPicPr>
                      <p:cNvPr id="43623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14446" y="2099149"/>
                        <a:ext cx="1536700" cy="6429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28214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2969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970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93CC638-AB4E-4E0D-8E59-33926AAFEF81}" type="slidenum">
              <a:rPr lang="en-US" altLang="en-US" sz="1000">
                <a:solidFill>
                  <a:srgbClr val="8C2532"/>
                </a:solidFill>
              </a:rPr>
              <a:pPr/>
              <a:t>17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29701" name="Picture 4" descr="parologta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600075"/>
            <a:ext cx="4114800" cy="400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Vákuumpárologtatás</a:t>
            </a:r>
          </a:p>
        </p:txBody>
      </p:sp>
      <p:sp>
        <p:nvSpPr>
          <p:cNvPr id="297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4633913" cy="4972050"/>
          </a:xfrm>
        </p:spPr>
        <p:txBody>
          <a:bodyPr/>
          <a:lstStyle/>
          <a:p>
            <a:pPr eaLnBrk="1" hangingPunct="1"/>
            <a:r>
              <a:rPr lang="hu-HU" altLang="en-US" smtClean="0"/>
              <a:t>Szabad úthossz</a:t>
            </a:r>
            <a:r>
              <a:rPr lang="hu-HU" altLang="en-US" dirty="0"/>
              <a:t> &gt; </a:t>
            </a:r>
            <a:r>
              <a:rPr lang="hu-HU" altLang="en-US" smtClean="0"/>
              <a:t>edény mérte</a:t>
            </a:r>
            <a:endParaRPr lang="hu-HU" altLang="en-US" dirty="0"/>
          </a:p>
          <a:p>
            <a:pPr eaLnBrk="1" hangingPunct="1"/>
            <a:r>
              <a:rPr lang="hu-HU" altLang="en-US" smtClean="0"/>
              <a:t>Fémezés</a:t>
            </a:r>
            <a:r>
              <a:rPr lang="hu-HU" altLang="en-US" dirty="0"/>
              <a:t>:</a:t>
            </a:r>
            <a:r>
              <a:rPr lang="hu-HU" altLang="en-US" smtClean="0"/>
              <a:t> ~0.1-0</a:t>
            </a:r>
            <a:r>
              <a:rPr lang="hu-HU" altLang="en-US"/>
              <a:t>.</a:t>
            </a:r>
            <a:r>
              <a:rPr lang="hu-HU" altLang="en-US" smtClean="0"/>
              <a:t>5 </a:t>
            </a:r>
            <a:r>
              <a:rPr lang="hu-HU" altLang="en-US" dirty="0">
                <a:cs typeface="Arial" panose="020B0604020202020204" pitchFamily="34" charset="0"/>
              </a:rPr>
              <a:t>µ</a:t>
            </a:r>
            <a:r>
              <a:rPr lang="hu-HU" altLang="en-US" smtClean="0"/>
              <a:t>m</a:t>
            </a:r>
          </a:p>
          <a:p>
            <a:pPr eaLnBrk="1" hangingPunct="1"/>
            <a:r>
              <a:rPr lang="hu-HU" altLang="en-US" smtClean="0"/>
              <a:t>Ma: elektronsugaras forrás</a:t>
            </a:r>
          </a:p>
          <a:p>
            <a:pPr eaLnBrk="1" hangingPunct="1"/>
            <a:endParaRPr lang="hu-HU" altLang="en-US" smtClean="0"/>
          </a:p>
        </p:txBody>
      </p:sp>
      <p:pic>
        <p:nvPicPr>
          <p:cNvPr id="29704" name="Picture 9" descr="evapo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1213" y="4094163"/>
            <a:ext cx="1646237" cy="2193925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705" name="Picture 10" descr="ppt_gozol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" y="3576638"/>
            <a:ext cx="2906713" cy="2292350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706" name="Picture 12" descr="full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6950" y="4548188"/>
            <a:ext cx="2886075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072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072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F576404-596F-4821-9886-E1FFBFCA6BCC}" type="slidenum">
              <a:rPr lang="en-US" altLang="en-US" sz="1000">
                <a:solidFill>
                  <a:srgbClr val="8C2532"/>
                </a:solidFill>
              </a:rPr>
              <a:pPr/>
              <a:t>18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07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Katódporlasztás</a:t>
            </a:r>
          </a:p>
        </p:txBody>
      </p:sp>
      <p:sp>
        <p:nvSpPr>
          <p:cNvPr id="30726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Kis nyomáson gázkisülés </a:t>
            </a:r>
            <a:r>
              <a:rPr lang="hu-HU" altLang="en-US" dirty="0"/>
              <a:t>(</a:t>
            </a:r>
            <a:r>
              <a:rPr lang="hu-HU" altLang="en-US" smtClean="0"/>
              <a:t>pl.</a:t>
            </a:r>
            <a:r>
              <a:rPr lang="hu-HU" altLang="en-US" dirty="0"/>
              <a:t> </a:t>
            </a:r>
            <a:r>
              <a:rPr lang="hu-HU" altLang="en-US" smtClean="0"/>
              <a:t>Ar atmoszférában</a:t>
            </a:r>
            <a:r>
              <a:rPr lang="hu-HU" altLang="en-US" dirty="0"/>
              <a:t>)</a:t>
            </a:r>
            <a:r>
              <a:rPr lang="hu-HU" altLang="en-US" smtClean="0"/>
              <a:t> hordozza a leválasztandó anyagot</a:t>
            </a:r>
            <a:endParaRPr lang="hu-HU" altLang="en-US" dirty="0"/>
          </a:p>
          <a:p>
            <a:pPr eaLnBrk="1" hangingPunct="1"/>
            <a:r>
              <a:rPr lang="hu-HU" altLang="en-US" smtClean="0"/>
              <a:t>Nagyfrekvenciás meghajtással szigeteleő anyagok is porlaszthatók</a:t>
            </a:r>
          </a:p>
        </p:txBody>
      </p:sp>
      <p:pic>
        <p:nvPicPr>
          <p:cNvPr id="30727" name="Picture 5" descr="katodpor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2075" y="2882900"/>
            <a:ext cx="3984625" cy="170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8" name="Picture 10" descr="surrey-1-12253688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262313"/>
            <a:ext cx="2990850" cy="2243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9" name="Picture 12" descr="dento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3175" y="3789363"/>
            <a:ext cx="2000250" cy="2505075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6150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15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C3E8184-AA57-4B29-B581-C8AFFD470128}" type="slidenum">
              <a:rPr lang="en-US" altLang="en-US" sz="1000">
                <a:solidFill>
                  <a:srgbClr val="8C2532"/>
                </a:solidFill>
              </a:rPr>
              <a:pPr/>
              <a:t>19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615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956675" cy="497205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Adalék atomok bevitele a </a:t>
            </a:r>
            <a:r>
              <a:rPr lang="hu-HU" altLang="en-US" err="1" smtClean="0"/>
              <a:t>Si-egykristályba</a:t>
            </a:r>
            <a:r>
              <a:rPr lang="hu-HU" altLang="en-US" smtClean="0"/>
              <a:t> </a:t>
            </a:r>
            <a:r>
              <a:rPr lang="hu-HU" altLang="en-US" dirty="0"/>
              <a:t>a </a:t>
            </a:r>
            <a:r>
              <a:rPr lang="hu-HU" altLang="en-US" smtClean="0"/>
              <a:t>Si tulajdonságainak módosítása végett</a:t>
            </a:r>
            <a:r>
              <a:rPr lang="hu-HU" altLang="en-US"/>
              <a:t> </a:t>
            </a:r>
            <a:endParaRPr lang="hu-HU" altLang="en-US" dirty="0"/>
          </a:p>
          <a:p>
            <a:pPr lvl="1" eaLnBrk="1" hangingPunct="1"/>
            <a:endParaRPr lang="hu-HU" altLang="en-US" dirty="0" smtClean="0"/>
          </a:p>
        </p:txBody>
      </p:sp>
      <p:sp>
        <p:nvSpPr>
          <p:cNvPr id="615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Mélységi struktúra kialakítása</a:t>
            </a:r>
          </a:p>
        </p:txBody>
      </p:sp>
      <p:graphicFrame>
        <p:nvGraphicFramePr>
          <p:cNvPr id="439300" name="Object 4"/>
          <p:cNvGraphicFramePr>
            <a:graphicFrameLocks noChangeAspect="1"/>
          </p:cNvGraphicFramePr>
          <p:nvPr/>
        </p:nvGraphicFramePr>
        <p:xfrm>
          <a:off x="5910263" y="2116138"/>
          <a:ext cx="2009775" cy="2022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184" name="Photo Editor Photo" r:id="rId4" imgW="3191320" imgH="3209524" progId="MSPhotoEd.3">
                  <p:embed/>
                </p:oleObj>
              </mc:Choice>
              <mc:Fallback>
                <p:oleObj name="Photo Editor Photo" r:id="rId4" imgW="3191320" imgH="3209524" progId="MSPhotoEd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10263" y="2116138"/>
                        <a:ext cx="2009775" cy="2022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03250" y="2295525"/>
            <a:ext cx="2547938" cy="2347913"/>
            <a:chOff x="380" y="1446"/>
            <a:chExt cx="1605" cy="1479"/>
          </a:xfrm>
        </p:grpSpPr>
        <p:pic>
          <p:nvPicPr>
            <p:cNvPr id="6164" name="Picture 6" descr="GYEMANT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" y="1446"/>
              <a:ext cx="1599" cy="1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65" name="Text Box 7"/>
            <p:cNvSpPr txBox="1">
              <a:spLocks noChangeArrowheads="1"/>
            </p:cNvSpPr>
            <p:nvPr/>
          </p:nvSpPr>
          <p:spPr bwMode="auto">
            <a:xfrm>
              <a:off x="380" y="2736"/>
              <a:ext cx="1414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chemeClr val="tx1"/>
                  </a:solidFill>
                </a:rPr>
                <a:t>3D</a:t>
              </a:r>
              <a:r>
                <a:rPr lang="hu-HU" altLang="en-US" sz="1600">
                  <a:solidFill>
                    <a:schemeClr val="tx1"/>
                  </a:solidFill>
                </a:rPr>
                <a:t> gyémántrács</a:t>
              </a:r>
            </a:p>
          </p:txBody>
        </p:sp>
      </p:grpSp>
      <p:grpSp>
        <p:nvGrpSpPr>
          <p:cNvPr id="3" name="Group 8"/>
          <p:cNvGrpSpPr>
            <a:grpSpLocks/>
          </p:cNvGrpSpPr>
          <p:nvPr/>
        </p:nvGrpSpPr>
        <p:grpSpPr bwMode="auto">
          <a:xfrm>
            <a:off x="3413125" y="2771775"/>
            <a:ext cx="2244725" cy="938213"/>
            <a:chOff x="2150" y="1746"/>
            <a:chExt cx="1414" cy="591"/>
          </a:xfrm>
        </p:grpSpPr>
        <p:sp>
          <p:nvSpPr>
            <p:cNvPr id="6162" name="AutoShape 9"/>
            <p:cNvSpPr>
              <a:spLocks noChangeArrowheads="1"/>
            </p:cNvSpPr>
            <p:nvPr/>
          </p:nvSpPr>
          <p:spPr bwMode="auto">
            <a:xfrm>
              <a:off x="2442" y="1746"/>
              <a:ext cx="798" cy="324"/>
            </a:xfrm>
            <a:prstGeom prst="rightArrow">
              <a:avLst>
                <a:gd name="adj1" fmla="val 50000"/>
                <a:gd name="adj2" fmla="val 61574"/>
              </a:avLst>
            </a:prstGeom>
            <a:noFill/>
            <a:ln w="1587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163" name="Text Box 10"/>
            <p:cNvSpPr txBox="1">
              <a:spLocks noChangeArrowheads="1"/>
            </p:cNvSpPr>
            <p:nvPr/>
          </p:nvSpPr>
          <p:spPr bwMode="auto">
            <a:xfrm>
              <a:off x="2150" y="2148"/>
              <a:ext cx="1414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sz="1600">
                  <a:solidFill>
                    <a:schemeClr val="tx1"/>
                  </a:solidFill>
                </a:rPr>
                <a:t>Egyszerű</a:t>
              </a:r>
              <a:r>
                <a:rPr lang="en-US" altLang="en-US" sz="1600">
                  <a:solidFill>
                    <a:schemeClr val="tx1"/>
                  </a:solidFill>
                </a:rPr>
                <a:t> 2D</a:t>
              </a:r>
              <a:r>
                <a:rPr lang="hu-HU" altLang="en-US" sz="1600">
                  <a:solidFill>
                    <a:schemeClr val="tx1"/>
                  </a:solidFill>
                </a:rPr>
                <a:t> nézet</a:t>
              </a:r>
            </a:p>
          </p:txBody>
        </p:sp>
      </p:grp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1041400" y="4254500"/>
            <a:ext cx="3792538" cy="2141538"/>
            <a:chOff x="656" y="2680"/>
            <a:chExt cx="2389" cy="1349"/>
          </a:xfrm>
        </p:grpSpPr>
        <p:graphicFrame>
          <p:nvGraphicFramePr>
            <p:cNvPr id="6148" name="Object 12"/>
            <p:cNvGraphicFramePr>
              <a:graphicFrameLocks noChangeAspect="1"/>
            </p:cNvGraphicFramePr>
            <p:nvPr/>
          </p:nvGraphicFramePr>
          <p:xfrm>
            <a:off x="1719" y="2680"/>
            <a:ext cx="1326" cy="134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32185" name="Photo Editor Photo" r:id="rId7" imgW="3323810" imgH="3381847" progId="MSPhotoEd.3">
                    <p:embed/>
                  </p:oleObj>
                </mc:Choice>
                <mc:Fallback>
                  <p:oleObj name="Photo Editor Photo" r:id="rId7" imgW="3323810" imgH="3381847" progId="MSPhotoEd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19" y="2680"/>
                          <a:ext cx="1326" cy="134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5875" algn="ctr">
                              <a:solidFill>
                                <a:srgbClr val="4D2885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161" name="Text Box 13"/>
            <p:cNvSpPr txBox="1">
              <a:spLocks noChangeArrowheads="1"/>
            </p:cNvSpPr>
            <p:nvPr/>
          </p:nvSpPr>
          <p:spPr bwMode="auto">
            <a:xfrm>
              <a:off x="656" y="2987"/>
              <a:ext cx="1014" cy="6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sz="1600">
                  <a:solidFill>
                    <a:srgbClr val="0000FF"/>
                  </a:solidFill>
                </a:rPr>
                <a:t>V. oszlopbeli adalék (5 v.é):</a:t>
              </a:r>
              <a:r>
                <a:rPr lang="en-US" altLang="en-US" sz="1600">
                  <a:solidFill>
                    <a:srgbClr val="0000FF"/>
                  </a:solidFill>
                </a:rPr>
                <a:t> </a:t>
              </a:r>
            </a:p>
            <a:p>
              <a:pPr algn="r"/>
              <a:r>
                <a:rPr lang="en-US" altLang="en-US" sz="1600">
                  <a:solidFill>
                    <a:srgbClr val="0000FF"/>
                  </a:solidFill>
                </a:rPr>
                <a:t>extra ele</a:t>
              </a:r>
              <a:r>
                <a:rPr lang="hu-HU" altLang="en-US" sz="1600">
                  <a:solidFill>
                    <a:srgbClr val="0000FF"/>
                  </a:solidFill>
                </a:rPr>
                <a:t>k</a:t>
              </a:r>
              <a:r>
                <a:rPr lang="en-US" altLang="en-US" sz="1600">
                  <a:solidFill>
                    <a:srgbClr val="0000FF"/>
                  </a:solidFill>
                </a:rPr>
                <a:t>tron   </a:t>
              </a:r>
              <a:r>
                <a:rPr lang="en-US" altLang="en-US" sz="1600" b="1">
                  <a:solidFill>
                    <a:srgbClr val="0000FF"/>
                  </a:solidFill>
                </a:rPr>
                <a:t>DONOR</a:t>
              </a:r>
              <a:endParaRPr lang="hu-HU" altLang="en-US" sz="1600" b="1">
                <a:solidFill>
                  <a:srgbClr val="0000FF"/>
                </a:solidFill>
              </a:endParaRPr>
            </a:p>
          </p:txBody>
        </p:sp>
      </p:grpSp>
      <p:sp>
        <p:nvSpPr>
          <p:cNvPr id="439310" name="Text Box 14"/>
          <p:cNvSpPr txBox="1">
            <a:spLocks noChangeArrowheads="1"/>
          </p:cNvSpPr>
          <p:nvPr/>
        </p:nvSpPr>
        <p:spPr bwMode="auto">
          <a:xfrm>
            <a:off x="1717675" y="5970588"/>
            <a:ext cx="144780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00FF"/>
                </a:solidFill>
              </a:rPr>
              <a:t>n-t</a:t>
            </a:r>
            <a:r>
              <a:rPr lang="hu-HU" altLang="en-US" sz="1600" b="1">
                <a:solidFill>
                  <a:srgbClr val="0000FF"/>
                </a:solidFill>
              </a:rPr>
              <a:t>ípusú</a:t>
            </a:r>
            <a:r>
              <a:rPr lang="en-US" altLang="en-US" sz="1600">
                <a:solidFill>
                  <a:srgbClr val="0000FF"/>
                </a:solidFill>
              </a:rPr>
              <a:t> Si</a:t>
            </a:r>
            <a:endParaRPr lang="hu-HU" altLang="en-US" sz="1600" b="1">
              <a:solidFill>
                <a:srgbClr val="0000FF"/>
              </a:solidFill>
            </a:endParaRPr>
          </a:p>
        </p:txBody>
      </p:sp>
      <p:grpSp>
        <p:nvGrpSpPr>
          <p:cNvPr id="5" name="Group 15"/>
          <p:cNvGrpSpPr>
            <a:grpSpLocks/>
          </p:cNvGrpSpPr>
          <p:nvPr/>
        </p:nvGrpSpPr>
        <p:grpSpPr bwMode="auto">
          <a:xfrm>
            <a:off x="5108575" y="4252913"/>
            <a:ext cx="4035425" cy="2181225"/>
            <a:chOff x="3218" y="2679"/>
            <a:chExt cx="2542" cy="1374"/>
          </a:xfrm>
        </p:grpSpPr>
        <p:graphicFrame>
          <p:nvGraphicFramePr>
            <p:cNvPr id="6147" name="Object 16"/>
            <p:cNvGraphicFramePr>
              <a:graphicFrameLocks noChangeAspect="1"/>
            </p:cNvGraphicFramePr>
            <p:nvPr/>
          </p:nvGraphicFramePr>
          <p:xfrm>
            <a:off x="4409" y="2679"/>
            <a:ext cx="1351" cy="13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32186" name="Photo Editor Photo" r:id="rId9" imgW="3285714" imgH="3343742" progId="MSPhotoEd.3">
                    <p:embed/>
                  </p:oleObj>
                </mc:Choice>
                <mc:Fallback>
                  <p:oleObj name="Photo Editor Photo" r:id="rId9" imgW="3285714" imgH="3343742" progId="MSPhotoEd.3">
                    <p:embed/>
                    <p:pic>
                      <p:nvPicPr>
                        <p:cNvPr id="0" name="Object 1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09" y="2679"/>
                          <a:ext cx="1351" cy="13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5875" algn="ctr">
                              <a:solidFill>
                                <a:srgbClr val="4D2885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160" name="Text Box 17"/>
            <p:cNvSpPr txBox="1">
              <a:spLocks noChangeArrowheads="1"/>
            </p:cNvSpPr>
            <p:nvPr/>
          </p:nvSpPr>
          <p:spPr bwMode="auto">
            <a:xfrm>
              <a:off x="3218" y="2987"/>
              <a:ext cx="1194" cy="6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sz="1600">
                  <a:solidFill>
                    <a:srgbClr val="D5262B"/>
                  </a:solidFill>
                </a:rPr>
                <a:t>III. oszlopbeli adalék (3 v.é.):</a:t>
              </a:r>
              <a:r>
                <a:rPr lang="en-US" altLang="en-US" sz="1600">
                  <a:solidFill>
                    <a:srgbClr val="D5262B"/>
                  </a:solidFill>
                </a:rPr>
                <a:t> </a:t>
              </a:r>
            </a:p>
            <a:p>
              <a:pPr algn="r"/>
              <a:r>
                <a:rPr lang="hu-HU" altLang="en-US" sz="1600">
                  <a:solidFill>
                    <a:srgbClr val="D5262B"/>
                  </a:solidFill>
                </a:rPr>
                <a:t>elektron hiány</a:t>
              </a:r>
              <a:r>
                <a:rPr lang="en-US" altLang="en-US" sz="1600">
                  <a:solidFill>
                    <a:srgbClr val="D5262B"/>
                  </a:solidFill>
                </a:rPr>
                <a:t>    </a:t>
              </a:r>
              <a:r>
                <a:rPr lang="en-US" altLang="en-US" sz="1600" b="1">
                  <a:solidFill>
                    <a:srgbClr val="D5262B"/>
                  </a:solidFill>
                </a:rPr>
                <a:t>ACCEPTOR</a:t>
              </a:r>
              <a:endParaRPr lang="hu-HU" altLang="en-US" sz="1600" b="1">
                <a:solidFill>
                  <a:srgbClr val="D5262B"/>
                </a:solidFill>
              </a:endParaRPr>
            </a:p>
          </p:txBody>
        </p:sp>
      </p:grpSp>
      <p:sp>
        <p:nvSpPr>
          <p:cNvPr id="439314" name="Text Box 18"/>
          <p:cNvSpPr txBox="1">
            <a:spLocks noChangeArrowheads="1"/>
          </p:cNvSpPr>
          <p:nvPr/>
        </p:nvSpPr>
        <p:spPr bwMode="auto">
          <a:xfrm>
            <a:off x="5724525" y="5984875"/>
            <a:ext cx="138430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D5262B"/>
                </a:solidFill>
              </a:rPr>
              <a:t>p-t</a:t>
            </a:r>
            <a:r>
              <a:rPr lang="hu-HU" altLang="en-US" sz="1600" b="1">
                <a:solidFill>
                  <a:srgbClr val="D5262B"/>
                </a:solidFill>
              </a:rPr>
              <a:t>ípusú</a:t>
            </a:r>
            <a:r>
              <a:rPr lang="en-US" altLang="en-US" sz="1600">
                <a:solidFill>
                  <a:srgbClr val="D5262B"/>
                </a:solidFill>
              </a:rPr>
              <a:t> Si</a:t>
            </a:r>
            <a:endParaRPr lang="hu-HU" altLang="en-US" sz="1600" b="1">
              <a:solidFill>
                <a:srgbClr val="D5262B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9310" grpId="0"/>
      <p:bldP spid="4393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2457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458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8C8365D-AF73-4342-BF30-C15D52DE05A3}" type="slidenum">
              <a:rPr lang="en-US" altLang="en-US" sz="1000">
                <a:solidFill>
                  <a:srgbClr val="8C2532"/>
                </a:solidFill>
              </a:rPr>
              <a:pPr/>
              <a:t>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4581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2005013"/>
            <a:ext cx="8845550" cy="881062"/>
          </a:xfrm>
        </p:spPr>
        <p:txBody>
          <a:bodyPr/>
          <a:lstStyle/>
          <a:p>
            <a:pPr eaLnBrk="1" hangingPunct="1"/>
            <a:r>
              <a:rPr lang="hu-HU" altLang="en-US" sz="6000" smtClean="0"/>
              <a:t>Technológia </a:t>
            </a:r>
            <a:endParaRPr lang="hu-HU" altLang="en-US" sz="6000" dirty="0"/>
          </a:p>
        </p:txBody>
      </p:sp>
      <p:sp>
        <p:nvSpPr>
          <p:cNvPr id="2458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92238" y="3870325"/>
            <a:ext cx="7581900" cy="2122488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Szilícium egykristály előállítása</a:t>
            </a:r>
          </a:p>
          <a:p>
            <a:pPr eaLnBrk="1" hangingPunct="1"/>
            <a:r>
              <a:rPr lang="hu-HU" altLang="en-US" dirty="0" smtClean="0"/>
              <a:t>Alapvető technológiai lépések</a:t>
            </a:r>
          </a:p>
          <a:p>
            <a:pPr eaLnBrk="1" hangingPunct="1"/>
            <a:r>
              <a:rPr lang="hu-HU" altLang="en-US" dirty="0" smtClean="0"/>
              <a:t>Modern </a:t>
            </a:r>
            <a:r>
              <a:rPr lang="hu-HU" altLang="en-US" dirty="0" err="1" smtClean="0"/>
              <a:t>fotolitográfia</a:t>
            </a:r>
            <a:endParaRPr lang="hu-HU" altLang="en-US" dirty="0" smtClean="0"/>
          </a:p>
          <a:p>
            <a:pPr eaLnBrk="1" hangingPunct="1"/>
            <a:endParaRPr lang="hu-HU" altLang="en-US" dirty="0"/>
          </a:p>
          <a:p>
            <a:pPr eaLnBrk="1" hangingPunct="1"/>
            <a:endParaRPr lang="hu-HU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174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174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EC1E98D-CD54-4789-943A-698900F47844}" type="slidenum">
              <a:rPr lang="en-US" altLang="en-US" sz="1000">
                <a:solidFill>
                  <a:srgbClr val="8C2532"/>
                </a:solidFill>
              </a:rPr>
              <a:pPr/>
              <a:t>20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31749" name="Picture 4" descr="oxidmasz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2571750"/>
            <a:ext cx="6781800" cy="278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Az adalékolás szelektivitása</a:t>
            </a:r>
            <a:r>
              <a:rPr lang="hu-HU" altLang="en-US" dirty="0"/>
              <a:t>?</a:t>
            </a:r>
            <a:endParaRPr lang="hu-HU" altLang="en-US" smtClean="0"/>
          </a:p>
        </p:txBody>
      </p:sp>
      <p:sp>
        <p:nvSpPr>
          <p:cNvPr id="317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657225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A </a:t>
            </a:r>
            <a:r>
              <a:rPr lang="hu-HU" altLang="en-US" dirty="0"/>
              <a:t>SiO</a:t>
            </a:r>
            <a:r>
              <a:rPr lang="hu-HU" altLang="en-US" baseline="-25000" dirty="0" smtClean="0"/>
              <a:t>2</a:t>
            </a:r>
            <a:r>
              <a:rPr lang="hu-HU" altLang="en-US" dirty="0" smtClean="0"/>
              <a:t> kitűnően </a:t>
            </a:r>
            <a:r>
              <a:rPr lang="hu-HU" altLang="en-US" dirty="0" err="1" smtClean="0"/>
              <a:t>maszkolja</a:t>
            </a:r>
            <a:r>
              <a:rPr lang="hu-HU" altLang="en-US" dirty="0" smtClean="0"/>
              <a:t> az adalék atomokat (ellenálló, összefüggő réteg – </a:t>
            </a:r>
            <a:r>
              <a:rPr lang="hu-HU" altLang="en-US" dirty="0" err="1" smtClean="0"/>
              <a:t>GaAs-nél</a:t>
            </a:r>
            <a:r>
              <a:rPr lang="hu-HU" altLang="en-US" dirty="0" smtClean="0"/>
              <a:t> ilyen nincs)</a:t>
            </a:r>
          </a:p>
          <a:p>
            <a:pPr eaLnBrk="1" hangingPunct="1"/>
            <a:r>
              <a:rPr lang="hu-HU" altLang="en-US" dirty="0" smtClean="0"/>
              <a:t>Ahol ablakot nyitottunk, ott behatolnak az adalékok</a:t>
            </a:r>
          </a:p>
        </p:txBody>
      </p:sp>
      <p:sp>
        <p:nvSpPr>
          <p:cNvPr id="31752" name="Text Box 5"/>
          <p:cNvSpPr txBox="1">
            <a:spLocks noChangeArrowheads="1"/>
          </p:cNvSpPr>
          <p:nvPr/>
        </p:nvSpPr>
        <p:spPr bwMode="auto">
          <a:xfrm>
            <a:off x="1447800" y="4829175"/>
            <a:ext cx="2085975" cy="6969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800" b="1">
                <a:solidFill>
                  <a:srgbClr val="8C2532"/>
                </a:solidFill>
              </a:rPr>
              <a:t>Diff</a:t>
            </a:r>
            <a:r>
              <a:rPr lang="hu-HU" altLang="en-US" sz="1800" b="1">
                <a:solidFill>
                  <a:srgbClr val="8C2532"/>
                </a:solidFill>
              </a:rPr>
              <a:t>úzió</a:t>
            </a:r>
            <a:endParaRPr lang="en-US" altLang="en-US" sz="1800" b="1">
              <a:solidFill>
                <a:srgbClr val="8C2532"/>
              </a:solidFill>
            </a:endParaRPr>
          </a:p>
          <a:p>
            <a:r>
              <a:rPr lang="hu-HU" altLang="en-US" sz="1800" b="1">
                <a:solidFill>
                  <a:srgbClr val="8C2532"/>
                </a:solidFill>
              </a:rPr>
              <a:t>mély profil</a:t>
            </a:r>
          </a:p>
        </p:txBody>
      </p:sp>
      <p:sp>
        <p:nvSpPr>
          <p:cNvPr id="31753" name="Text Box 6"/>
          <p:cNvSpPr txBox="1">
            <a:spLocks noChangeArrowheads="1"/>
          </p:cNvSpPr>
          <p:nvPr/>
        </p:nvSpPr>
        <p:spPr bwMode="auto">
          <a:xfrm>
            <a:off x="4343400" y="4848225"/>
            <a:ext cx="2085975" cy="6969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800" b="1" dirty="0" err="1" smtClean="0">
                <a:solidFill>
                  <a:srgbClr val="8C2532"/>
                </a:solidFill>
              </a:rPr>
              <a:t>ionimplantá</a:t>
            </a:r>
            <a:r>
              <a:rPr lang="hu-HU" altLang="en-US" sz="1800" b="1" dirty="0" err="1" smtClean="0">
                <a:solidFill>
                  <a:srgbClr val="8C2532"/>
                </a:solidFill>
              </a:rPr>
              <a:t>ció</a:t>
            </a:r>
            <a:endParaRPr lang="en-US" altLang="en-US" sz="1800" b="1" dirty="0">
              <a:solidFill>
                <a:srgbClr val="8C2532"/>
              </a:solidFill>
            </a:endParaRPr>
          </a:p>
          <a:p>
            <a:r>
              <a:rPr lang="hu-HU" altLang="en-US" sz="1800" b="1" dirty="0">
                <a:solidFill>
                  <a:srgbClr val="8C2532"/>
                </a:solidFill>
              </a:rPr>
              <a:t>sekély profil</a:t>
            </a:r>
          </a:p>
        </p:txBody>
      </p:sp>
      <p:grpSp>
        <p:nvGrpSpPr>
          <p:cNvPr id="31754" name="Group 7"/>
          <p:cNvGrpSpPr>
            <a:grpSpLocks/>
          </p:cNvGrpSpPr>
          <p:nvPr/>
        </p:nvGrpSpPr>
        <p:grpSpPr bwMode="auto">
          <a:xfrm>
            <a:off x="3543300" y="3941763"/>
            <a:ext cx="5321300" cy="2257425"/>
            <a:chOff x="2142" y="2622"/>
            <a:chExt cx="3352" cy="1422"/>
          </a:xfrm>
        </p:grpSpPr>
        <p:pic>
          <p:nvPicPr>
            <p:cNvPr id="31755" name="Picture 8" descr="imag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6" y="2622"/>
              <a:ext cx="1048" cy="1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56" name="Text Box 9"/>
            <p:cNvSpPr txBox="1">
              <a:spLocks noChangeArrowheads="1"/>
            </p:cNvSpPr>
            <p:nvPr/>
          </p:nvSpPr>
          <p:spPr bwMode="auto">
            <a:xfrm>
              <a:off x="2142" y="3794"/>
              <a:ext cx="2232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r"/>
              <a:r>
                <a:rPr lang="hu-HU" altLang="en-US"/>
                <a:t>A</a:t>
              </a:r>
              <a:r>
                <a:rPr lang="en-US" altLang="en-US"/>
                <a:t> SiO</a:t>
              </a:r>
              <a:r>
                <a:rPr lang="en-US" altLang="en-US" baseline="-25000"/>
                <a:t>2</a:t>
              </a:r>
              <a:r>
                <a:rPr lang="en-US" altLang="en-US"/>
                <a:t> </a:t>
              </a:r>
              <a:r>
                <a:rPr lang="hu-HU" altLang="en-US"/>
                <a:t>mintázat maszkolja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717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717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843AD0C-4CDA-4623-92E9-47C905808175}" type="slidenum">
              <a:rPr lang="en-US" altLang="en-US" sz="1000">
                <a:solidFill>
                  <a:srgbClr val="8C2532"/>
                </a:solidFill>
              </a:rPr>
              <a:pPr/>
              <a:t>21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7177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Adalékok bevitele</a:t>
            </a:r>
            <a:r>
              <a:rPr lang="hu-HU" altLang="en-US" dirty="0"/>
              <a:t> </a:t>
            </a:r>
            <a:r>
              <a:rPr lang="hu-HU" altLang="en-US" b="1" dirty="0" smtClean="0">
                <a:solidFill>
                  <a:srgbClr val="D5262B"/>
                </a:solidFill>
              </a:rPr>
              <a:t>diffúzióval</a:t>
            </a:r>
            <a:endParaRPr lang="hu-HU" altLang="en-US" b="1" dirty="0">
              <a:solidFill>
                <a:srgbClr val="D5262B"/>
              </a:solidFill>
            </a:endParaRPr>
          </a:p>
          <a:p>
            <a:pPr lvl="1" eaLnBrk="1" hangingPunct="1"/>
            <a:r>
              <a:rPr lang="hu-HU" altLang="en-US" dirty="0"/>
              <a:t>Az</a:t>
            </a:r>
            <a:r>
              <a:rPr lang="hu-HU" altLang="en-US" dirty="0" smtClean="0"/>
              <a:t> adalék atomok diffundálnak </a:t>
            </a:r>
            <a:r>
              <a:rPr lang="hu-HU" altLang="en-US" dirty="0"/>
              <a:t>a</a:t>
            </a:r>
            <a:r>
              <a:rPr lang="hu-HU" altLang="en-US" dirty="0" smtClean="0"/>
              <a:t> magas </a:t>
            </a:r>
            <a:r>
              <a:rPr lang="hu-HU" altLang="en-US" dirty="0"/>
              <a:t>hőmérsékletű</a:t>
            </a:r>
            <a:r>
              <a:rPr lang="hu-HU" altLang="en-US" dirty="0" smtClean="0"/>
              <a:t> </a:t>
            </a:r>
            <a:r>
              <a:rPr lang="hu-HU" altLang="en-US" dirty="0" err="1" smtClean="0"/>
              <a:t>Si-ban</a:t>
            </a:r>
            <a:endParaRPr lang="hu-HU" altLang="en-US" dirty="0"/>
          </a:p>
          <a:p>
            <a:pPr lvl="1" eaLnBrk="1" hangingPunct="1"/>
            <a:r>
              <a:rPr lang="hu-HU" altLang="en-US" dirty="0" smtClean="0"/>
              <a:t>Diffúziós anyagáram a koncentrációkülönbség hatására jön létre.</a:t>
            </a:r>
          </a:p>
          <a:p>
            <a:pPr lvl="1" eaLnBrk="1" hangingPunct="1"/>
            <a:r>
              <a:rPr lang="hu-HU" altLang="en-US" dirty="0" smtClean="0"/>
              <a:t>Nagyobb koncentrációjú helyről alacsonyabb felé!</a:t>
            </a:r>
          </a:p>
          <a:p>
            <a:pPr lvl="1" eaLnBrk="1" hangingPunct="1"/>
            <a:r>
              <a:rPr lang="hu-HU" altLang="en-US" dirty="0"/>
              <a:t>Mozgató</a:t>
            </a:r>
            <a:r>
              <a:rPr lang="hu-HU" altLang="en-US" dirty="0" smtClean="0"/>
              <a:t> az atomok energiájának statisztikus eloszlása:</a:t>
            </a:r>
            <a:endParaRPr lang="hu-HU" altLang="en-US" dirty="0"/>
          </a:p>
          <a:p>
            <a:pPr lvl="2" eaLnBrk="1" hangingPunct="1"/>
            <a:r>
              <a:rPr lang="hu-HU" altLang="en-US" dirty="0" smtClean="0"/>
              <a:t>szubsztitúciós</a:t>
            </a:r>
            <a:r>
              <a:rPr lang="hu-HU" altLang="en-US" dirty="0"/>
              <a:t> </a:t>
            </a:r>
            <a:r>
              <a:rPr lang="hu-HU" altLang="en-US" dirty="0" smtClean="0"/>
              <a:t>vándorlás: helycsere a </a:t>
            </a:r>
            <a:r>
              <a:rPr lang="hu-HU" altLang="en-US" dirty="0" err="1" smtClean="0"/>
              <a:t>Si</a:t>
            </a:r>
            <a:r>
              <a:rPr lang="hu-HU" altLang="en-US" dirty="0" smtClean="0"/>
              <a:t> atomokkal</a:t>
            </a:r>
            <a:endParaRPr lang="hu-HU" altLang="en-US" dirty="0"/>
          </a:p>
          <a:p>
            <a:pPr lvl="2" eaLnBrk="1" hangingPunct="1"/>
            <a:r>
              <a:rPr lang="hu-HU" altLang="en-US" dirty="0" err="1" smtClean="0"/>
              <a:t>interstíciális</a:t>
            </a:r>
            <a:r>
              <a:rPr lang="hu-HU" altLang="en-US" dirty="0" smtClean="0"/>
              <a:t> vándorlás / </a:t>
            </a:r>
            <a:r>
              <a:rPr lang="hu-HU" altLang="en-US" dirty="0"/>
              <a:t>hibahelyeken</a:t>
            </a:r>
            <a:r>
              <a:rPr lang="hu-HU" altLang="en-US" dirty="0" smtClean="0"/>
              <a:t> vándorlás</a:t>
            </a:r>
            <a:endParaRPr lang="hu-HU" altLang="en-US" dirty="0"/>
          </a:p>
        </p:txBody>
      </p:sp>
      <p:sp>
        <p:nvSpPr>
          <p:cNvPr id="717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Mélységi struktúra kialakítása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717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717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843AD0C-4CDA-4623-92E9-47C905808175}" type="slidenum">
              <a:rPr lang="en-US" altLang="en-US" sz="1000">
                <a:solidFill>
                  <a:srgbClr val="8C2532"/>
                </a:solidFill>
              </a:rPr>
              <a:pPr/>
              <a:t>22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7177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Adalékok bevitele</a:t>
            </a:r>
            <a:r>
              <a:rPr lang="hu-HU" altLang="en-US"/>
              <a:t> </a:t>
            </a:r>
            <a:r>
              <a:rPr lang="hu-HU" altLang="en-US" b="1" smtClean="0">
                <a:solidFill>
                  <a:srgbClr val="D5262B"/>
                </a:solidFill>
              </a:rPr>
              <a:t>diffúzióval</a:t>
            </a:r>
            <a:endParaRPr lang="hu-HU" altLang="en-US" b="1" dirty="0">
              <a:solidFill>
                <a:srgbClr val="D5262B"/>
              </a:solidFill>
            </a:endParaRPr>
          </a:p>
          <a:p>
            <a:pPr lvl="1" eaLnBrk="1" hangingPunct="1"/>
            <a:r>
              <a:rPr lang="hu-HU" altLang="en-US" dirty="0"/>
              <a:t>Milyen</a:t>
            </a:r>
            <a:r>
              <a:rPr lang="hu-HU" altLang="en-US" smtClean="0"/>
              <a:t> mélységi eloszlás alakul ki? </a:t>
            </a:r>
            <a:r>
              <a:rPr lang="hu-HU" altLang="en-US" dirty="0" err="1"/>
              <a:t>Fick</a:t>
            </a:r>
            <a:r>
              <a:rPr lang="hu-HU" altLang="en-US" smtClean="0"/>
              <a:t> törvények:</a:t>
            </a:r>
            <a:endParaRPr lang="hu-HU" altLang="en-US" dirty="0" smtClean="0"/>
          </a:p>
        </p:txBody>
      </p:sp>
      <p:sp>
        <p:nvSpPr>
          <p:cNvPr id="717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Mélységi struktúra kialakítása</a:t>
            </a:r>
          </a:p>
        </p:txBody>
      </p:sp>
      <p:graphicFrame>
        <p:nvGraphicFramePr>
          <p:cNvPr id="7170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34580858"/>
              </p:ext>
            </p:extLst>
          </p:nvPr>
        </p:nvGraphicFramePr>
        <p:xfrm>
          <a:off x="2466975" y="2324100"/>
          <a:ext cx="1414463" cy="752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285" name="Equation" r:id="rId4" imgW="736560" imgH="393480" progId="Equation.3">
                  <p:embed/>
                </p:oleObj>
              </mc:Choice>
              <mc:Fallback>
                <p:oleObj name="Equation" r:id="rId4" imgW="736560" imgH="393480" progId="Equation.3">
                  <p:embed/>
                  <p:pic>
                    <p:nvPicPr>
                      <p:cNvPr id="717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66975" y="2324100"/>
                        <a:ext cx="1414463" cy="75247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1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27803108"/>
              </p:ext>
            </p:extLst>
          </p:nvPr>
        </p:nvGraphicFramePr>
        <p:xfrm>
          <a:off x="2455863" y="3390900"/>
          <a:ext cx="1395412" cy="769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286" name="Equation" r:id="rId6" imgW="711000" imgH="393480" progId="Equation.3">
                  <p:embed/>
                </p:oleObj>
              </mc:Choice>
              <mc:Fallback>
                <p:oleObj name="Equation" r:id="rId6" imgW="711000" imgH="393480" progId="Equation.3">
                  <p:embed/>
                  <p:pic>
                    <p:nvPicPr>
                      <p:cNvPr id="717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55863" y="3390900"/>
                        <a:ext cx="1395412" cy="7699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179" name="Group 6"/>
          <p:cNvGrpSpPr>
            <a:grpSpLocks/>
          </p:cNvGrpSpPr>
          <p:nvPr/>
        </p:nvGrpSpPr>
        <p:grpSpPr bwMode="auto">
          <a:xfrm>
            <a:off x="4105276" y="3390900"/>
            <a:ext cx="2776538" cy="823913"/>
            <a:chOff x="3264" y="3216"/>
            <a:chExt cx="1749" cy="519"/>
          </a:xfrm>
        </p:grpSpPr>
        <p:graphicFrame>
          <p:nvGraphicFramePr>
            <p:cNvPr id="7173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26128681"/>
                </p:ext>
              </p:extLst>
            </p:nvPr>
          </p:nvGraphicFramePr>
          <p:xfrm>
            <a:off x="3977" y="3216"/>
            <a:ext cx="1036" cy="51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35287" name="Equation" r:id="rId8" imgW="838080" imgH="419040" progId="Equation.3">
                    <p:embed/>
                  </p:oleObj>
                </mc:Choice>
                <mc:Fallback>
                  <p:oleObj name="Equation" r:id="rId8" imgW="838080" imgH="419040" progId="Equation.3">
                    <p:embed/>
                    <p:pic>
                      <p:nvPicPr>
                        <p:cNvPr id="7173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977" y="3216"/>
                          <a:ext cx="1036" cy="519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2857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180" name="Line 8"/>
            <p:cNvSpPr>
              <a:spLocks noChangeShapeType="1"/>
            </p:cNvSpPr>
            <p:nvPr/>
          </p:nvSpPr>
          <p:spPr bwMode="auto">
            <a:xfrm>
              <a:off x="3264" y="3456"/>
              <a:ext cx="480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7172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60725316"/>
              </p:ext>
            </p:extLst>
          </p:nvPr>
        </p:nvGraphicFramePr>
        <p:xfrm>
          <a:off x="5172075" y="2476500"/>
          <a:ext cx="1619250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288" name="Equation" r:id="rId10" imgW="825480" imgH="203040" progId="Equation.3">
                  <p:embed/>
                </p:oleObj>
              </mc:Choice>
              <mc:Fallback>
                <p:oleObj name="Equation" r:id="rId10" imgW="825480" imgH="203040" progId="Equation.3">
                  <p:embed/>
                  <p:pic>
                    <p:nvPicPr>
                      <p:cNvPr id="7172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72075" y="2476500"/>
                        <a:ext cx="1619250" cy="3952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19245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Diffúzió – Állandó felületi </a:t>
            </a:r>
            <a:r>
              <a:rPr lang="hu-HU" smtClean="0"/>
              <a:t>konc.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Állandó felületi koncentráció esetén</a:t>
            </a:r>
          </a:p>
          <a:p>
            <a:r>
              <a:rPr lang="hu-HU" dirty="0" smtClean="0"/>
              <a:t>Forrás szilárd, gáz halmazállapotú (pl.: Bór tárcsa)</a:t>
            </a:r>
          </a:p>
          <a:p>
            <a:r>
              <a:rPr lang="hu-HU" dirty="0" smtClean="0"/>
              <a:t>Gázzal lehet a </a:t>
            </a:r>
            <a:r>
              <a:rPr lang="hu-HU" smtClean="0"/>
              <a:t>legjobban biztosítani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23</a:t>
            </a:fld>
            <a:endParaRPr lang="en-US" altLang="en-US"/>
          </a:p>
        </p:txBody>
      </p:sp>
      <p:pic>
        <p:nvPicPr>
          <p:cNvPr id="8" name="image146.png"/>
          <p:cNvPicPr/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2545311" y="2786061"/>
            <a:ext cx="4034328" cy="3924302"/>
          </a:xfrm>
          <a:prstGeom prst="rect">
            <a:avLst/>
          </a:prstGeom>
          <a:ln/>
        </p:spPr>
      </p:pic>
    </p:spTree>
    <p:extLst>
      <p:ext uri="{BB962C8B-B14F-4D97-AF65-F5344CB8AC3E}">
        <p14:creationId xmlns:p14="http://schemas.microsoft.com/office/powerpoint/2010/main" val="3896938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Diffúzió – </a:t>
            </a:r>
            <a:r>
              <a:rPr lang="hu-HU" smtClean="0"/>
              <a:t>Állandó anyagmennyiség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Állandó anyagmennyiség esetén (görbe alatti T)</a:t>
            </a:r>
          </a:p>
          <a:p>
            <a:r>
              <a:rPr lang="hu-HU" dirty="0" smtClean="0"/>
              <a:t>N</a:t>
            </a:r>
            <a:r>
              <a:rPr lang="hu-HU" baseline="-25000" dirty="0" smtClean="0"/>
              <a:t>0</a:t>
            </a:r>
            <a:r>
              <a:rPr lang="hu-HU" dirty="0" smtClean="0"/>
              <a:t> </a:t>
            </a:r>
            <a:r>
              <a:rPr lang="hu-HU" smtClean="0"/>
              <a:t>kiindulási adalékkoncentráció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24</a:t>
            </a:fld>
            <a:endParaRPr lang="en-US" altLang="en-US"/>
          </a:p>
        </p:txBody>
      </p:sp>
      <p:pic>
        <p:nvPicPr>
          <p:cNvPr id="9" name="image249.png"/>
          <p:cNvPicPr/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2528649" y="2790349"/>
            <a:ext cx="4067651" cy="4067651"/>
          </a:xfrm>
          <a:prstGeom prst="rect">
            <a:avLst/>
          </a:prstGeom>
          <a:ln/>
        </p:spPr>
      </p:pic>
    </p:spTree>
    <p:extLst>
      <p:ext uri="{BB962C8B-B14F-4D97-AF65-F5344CB8AC3E}">
        <p14:creationId xmlns:p14="http://schemas.microsoft.com/office/powerpoint/2010/main" val="377527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819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819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2C75383-A58F-4543-85E9-AD318408750C}" type="slidenum">
              <a:rPr lang="en-US" altLang="en-US" sz="1000">
                <a:solidFill>
                  <a:srgbClr val="8C2532"/>
                </a:solidFill>
              </a:rPr>
              <a:pPr/>
              <a:t>25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81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/>
              <a:t>Diff</a:t>
            </a:r>
            <a:r>
              <a:rPr lang="hu-HU" altLang="en-US" smtClean="0"/>
              <a:t>úzió</a:t>
            </a:r>
            <a:endParaRPr lang="hu-HU" altLang="en-US" dirty="0" smtClean="0"/>
          </a:p>
        </p:txBody>
      </p:sp>
      <p:sp>
        <p:nvSpPr>
          <p:cNvPr id="820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dirty="0"/>
              <a:t>Egy</a:t>
            </a:r>
            <a:r>
              <a:rPr lang="hu-HU" altLang="en-US" smtClean="0"/>
              <a:t> fontos megoldás:</a:t>
            </a:r>
            <a:endParaRPr lang="hu-HU" altLang="en-US" dirty="0"/>
          </a:p>
          <a:p>
            <a:pPr eaLnBrk="1" hangingPunct="1"/>
            <a:endParaRPr lang="hu-HU" altLang="en-US" dirty="0"/>
          </a:p>
          <a:p>
            <a:pPr eaLnBrk="1" hangingPunct="1"/>
            <a:endParaRPr lang="hu-HU" altLang="en-US" dirty="0"/>
          </a:p>
          <a:p>
            <a:pPr eaLnBrk="1" hangingPunct="1"/>
            <a:endParaRPr lang="hu-HU" altLang="en-US" dirty="0"/>
          </a:p>
          <a:p>
            <a:pPr eaLnBrk="1" hangingPunct="1"/>
            <a:endParaRPr lang="hu-HU" altLang="en-US" dirty="0"/>
          </a:p>
          <a:p>
            <a:pPr eaLnBrk="1" hangingPunct="1">
              <a:buNone/>
            </a:pPr>
            <a:endParaRPr lang="hu-HU" altLang="en-US" dirty="0"/>
          </a:p>
          <a:p>
            <a:pPr eaLnBrk="1" hangingPunct="1"/>
            <a:r>
              <a:rPr lang="hu-HU" altLang="en-US" smtClean="0"/>
              <a:t>Gyakorlati </a:t>
            </a:r>
            <a:r>
              <a:rPr lang="hu-HU" altLang="en-US" dirty="0" smtClean="0"/>
              <a:t>végrehajtás </a:t>
            </a:r>
            <a:r>
              <a:rPr lang="hu-HU" altLang="en-US" smtClean="0"/>
              <a:t>2 lépésben</a:t>
            </a:r>
            <a:endParaRPr lang="hu-HU" altLang="en-US" dirty="0"/>
          </a:p>
          <a:p>
            <a:pPr lvl="1" eaLnBrk="1" hangingPunct="1"/>
            <a:r>
              <a:rPr lang="hu-HU" altLang="en-US" smtClean="0"/>
              <a:t>Elődiffúzió </a:t>
            </a:r>
            <a:r>
              <a:rPr lang="hu-HU" altLang="en-US" dirty="0" smtClean="0"/>
              <a:t>(áll. felületi konc</a:t>
            </a:r>
            <a:r>
              <a:rPr lang="hu-HU" altLang="en-US" smtClean="0"/>
              <a:t>. )</a:t>
            </a:r>
            <a:r>
              <a:rPr lang="hu-HU" altLang="en-US" dirty="0"/>
              <a:t> </a:t>
            </a:r>
            <a:r>
              <a:rPr lang="hu-HU" altLang="en-US" smtClean="0"/>
              <a:t>	</a:t>
            </a:r>
            <a:r>
              <a:rPr lang="hu-HU" altLang="en-US"/>
              <a:t>(</a:t>
            </a:r>
            <a:r>
              <a:rPr lang="hu-HU" altLang="en-US" smtClean="0"/>
              <a:t>pl</a:t>
            </a:r>
            <a:r>
              <a:rPr lang="hu-HU" altLang="en-US" dirty="0"/>
              <a:t>. 1100</a:t>
            </a:r>
            <a:r>
              <a:rPr lang="hu-HU" altLang="en-US" baseline="30000" smtClean="0"/>
              <a:t>o</a:t>
            </a:r>
            <a:r>
              <a:rPr lang="hu-HU" altLang="en-US" smtClean="0"/>
              <a:t>C</a:t>
            </a:r>
            <a:r>
              <a:rPr lang="hu-HU" altLang="en-US" dirty="0"/>
              <a:t>, </a:t>
            </a:r>
            <a:r>
              <a:rPr lang="hu-HU" altLang="en-US"/>
              <a:t>3 </a:t>
            </a:r>
            <a:r>
              <a:rPr lang="hu-HU" altLang="en-US" smtClean="0"/>
              <a:t>óra)</a:t>
            </a:r>
            <a:endParaRPr lang="hu-HU" altLang="en-US" dirty="0"/>
          </a:p>
          <a:p>
            <a:pPr lvl="1" eaLnBrk="1" hangingPunct="1"/>
            <a:r>
              <a:rPr lang="hu-HU" altLang="en-US" smtClean="0"/>
              <a:t>behajtás / </a:t>
            </a:r>
            <a:r>
              <a:rPr lang="hu-HU" altLang="en-US" i="1" dirty="0"/>
              <a:t>drive-in</a:t>
            </a:r>
            <a:r>
              <a:rPr lang="hu-HU" altLang="en-US" i="1" smtClean="0"/>
              <a:t> </a:t>
            </a:r>
            <a:r>
              <a:rPr lang="hu-HU" altLang="en-US" i="1" dirty="0" smtClean="0"/>
              <a:t>	</a:t>
            </a:r>
            <a:r>
              <a:rPr lang="hu-HU" altLang="en-US" i="1" smtClean="0"/>
              <a:t>	</a:t>
            </a:r>
            <a:r>
              <a:rPr lang="hu-HU" altLang="en-US" dirty="0"/>
              <a:t>	(</a:t>
            </a:r>
            <a:r>
              <a:rPr lang="hu-HU" altLang="en-US" smtClean="0"/>
              <a:t>pl.</a:t>
            </a:r>
            <a:r>
              <a:rPr lang="hu-HU" altLang="en-US"/>
              <a:t> </a:t>
            </a:r>
            <a:r>
              <a:rPr lang="hu-HU" altLang="en-US" dirty="0"/>
              <a:t>1240</a:t>
            </a:r>
            <a:r>
              <a:rPr lang="hu-HU" altLang="en-US" baseline="30000" smtClean="0"/>
              <a:t>o</a:t>
            </a:r>
            <a:r>
              <a:rPr lang="hu-HU" altLang="en-US" smtClean="0"/>
              <a:t>C</a:t>
            </a:r>
            <a:r>
              <a:rPr lang="hu-HU" altLang="en-US" dirty="0"/>
              <a:t>, </a:t>
            </a:r>
            <a:r>
              <a:rPr lang="hu-HU" altLang="en-US"/>
              <a:t>1 </a:t>
            </a:r>
            <a:r>
              <a:rPr lang="hu-HU" altLang="en-US" smtClean="0"/>
              <a:t>óra</a:t>
            </a:r>
            <a:r>
              <a:rPr lang="hu-HU" altLang="en-US" dirty="0"/>
              <a:t>)</a:t>
            </a:r>
            <a:endParaRPr lang="hu-HU" altLang="en-US" dirty="0" smtClean="0"/>
          </a:p>
          <a:p>
            <a:pPr eaLnBrk="1" hangingPunct="1"/>
            <a:r>
              <a:rPr lang="hu-HU" altLang="en-US" dirty="0" smtClean="0"/>
              <a:t>Ma: ionimplantáció után végső profil kialakítása</a:t>
            </a:r>
          </a:p>
        </p:txBody>
      </p:sp>
      <p:graphicFrame>
        <p:nvGraphicFramePr>
          <p:cNvPr id="8194" name="Object 4"/>
          <p:cNvGraphicFramePr>
            <a:graphicFrameLocks noChangeAspect="1"/>
          </p:cNvGraphicFramePr>
          <p:nvPr/>
        </p:nvGraphicFramePr>
        <p:xfrm>
          <a:off x="609600" y="2009775"/>
          <a:ext cx="2933700" cy="587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79" name="Equation" r:id="rId4" imgW="1143000" imgH="228600" progId="Equation.3">
                  <p:embed/>
                </p:oleObj>
              </mc:Choice>
              <mc:Fallback>
                <p:oleObj name="Equation" r:id="rId4" imgW="1143000" imgH="2286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" y="2009775"/>
                        <a:ext cx="2933700" cy="58737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5"/>
          <p:cNvGraphicFramePr>
            <a:graphicFrameLocks noChangeAspect="1"/>
          </p:cNvGraphicFramePr>
          <p:nvPr/>
        </p:nvGraphicFramePr>
        <p:xfrm>
          <a:off x="609600" y="2847975"/>
          <a:ext cx="3810000" cy="827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80" name="Equation" r:id="rId6" imgW="1930320" imgH="419040" progId="Equation.3">
                  <p:embed/>
                </p:oleObj>
              </mc:Choice>
              <mc:Fallback>
                <p:oleObj name="Equation" r:id="rId6" imgW="1930320" imgH="41904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" y="2847975"/>
                        <a:ext cx="3810000" cy="8270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201" name="Picture 6" descr="gauss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828675"/>
            <a:ext cx="3779838" cy="304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18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81455387"/>
              </p:ext>
            </p:extLst>
          </p:nvPr>
        </p:nvGraphicFramePr>
        <p:xfrm>
          <a:off x="6180138" y="585788"/>
          <a:ext cx="2620962" cy="2838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74" name="Photo Editor Photo" r:id="rId4" imgW="2876190" imgH="3115110" progId="MSPhotoEd.3">
                  <p:embed/>
                </p:oleObj>
              </mc:Choice>
              <mc:Fallback>
                <p:oleObj name="Photo Editor Photo" r:id="rId4" imgW="2876190" imgH="3115110" progId="MSPhotoEd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80138" y="585788"/>
                        <a:ext cx="2620962" cy="2838450"/>
                      </a:xfrm>
                      <a:prstGeom prst="rect">
                        <a:avLst/>
                      </a:prstGeom>
                      <a:noFill/>
                      <a:ln w="9525" algn="ctr">
                        <a:solidFill>
                          <a:srgbClr val="C0C0C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Kép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74175" y="2005013"/>
            <a:ext cx="3325924" cy="2494443"/>
          </a:xfrm>
          <a:prstGeom prst="rect">
            <a:avLst/>
          </a:prstGeom>
        </p:spPr>
      </p:pic>
      <p:sp>
        <p:nvSpPr>
          <p:cNvPr id="922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922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922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7B055B2-25AA-417A-A98E-E4677EC93B6F}" type="slidenum">
              <a:rPr lang="en-US" altLang="en-US" sz="1000">
                <a:solidFill>
                  <a:srgbClr val="8C2532"/>
                </a:solidFill>
              </a:rPr>
              <a:pPr/>
              <a:t>26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92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/>
              <a:t>Diff</a:t>
            </a:r>
            <a:r>
              <a:rPr lang="hu-HU" altLang="en-US" smtClean="0"/>
              <a:t>úzió</a:t>
            </a:r>
          </a:p>
        </p:txBody>
      </p:sp>
      <p:sp>
        <p:nvSpPr>
          <p:cNvPr id="9224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 diffúziós kályha (</a:t>
            </a:r>
            <a:r>
              <a:rPr lang="hu-HU" altLang="en-US" i="1" smtClean="0"/>
              <a:t>furnace</a:t>
            </a:r>
            <a:r>
              <a:rPr lang="hu-HU" altLang="en-US" smtClean="0"/>
              <a:t>)</a:t>
            </a:r>
          </a:p>
        </p:txBody>
      </p:sp>
      <p:grpSp>
        <p:nvGrpSpPr>
          <p:cNvPr id="9225" name="Group 6"/>
          <p:cNvGrpSpPr>
            <a:grpSpLocks/>
          </p:cNvGrpSpPr>
          <p:nvPr/>
        </p:nvGrpSpPr>
        <p:grpSpPr bwMode="auto">
          <a:xfrm>
            <a:off x="3400425" y="4162425"/>
            <a:ext cx="5321300" cy="2257425"/>
            <a:chOff x="2142" y="2622"/>
            <a:chExt cx="3352" cy="1422"/>
          </a:xfrm>
        </p:grpSpPr>
        <p:pic>
          <p:nvPicPr>
            <p:cNvPr id="9232" name="Picture 7" descr="image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6" y="2622"/>
              <a:ext cx="1048" cy="1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3" name="Text Box 8"/>
            <p:cNvSpPr txBox="1">
              <a:spLocks noChangeArrowheads="1"/>
            </p:cNvSpPr>
            <p:nvPr/>
          </p:nvSpPr>
          <p:spPr bwMode="auto">
            <a:xfrm>
              <a:off x="2142" y="3794"/>
              <a:ext cx="2232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r"/>
              <a:r>
                <a:rPr lang="hu-HU" altLang="en-US"/>
                <a:t>A</a:t>
              </a:r>
              <a:r>
                <a:rPr lang="en-US" altLang="en-US"/>
                <a:t> SiO</a:t>
              </a:r>
              <a:r>
                <a:rPr lang="en-US" altLang="en-US" baseline="-25000"/>
                <a:t>2</a:t>
              </a:r>
              <a:r>
                <a:rPr lang="en-US" altLang="en-US"/>
                <a:t> </a:t>
              </a:r>
              <a:r>
                <a:rPr lang="hu-HU" altLang="en-US"/>
                <a:t>mintázat maszkolja</a:t>
              </a:r>
            </a:p>
          </p:txBody>
        </p:sp>
      </p:grpSp>
      <p:pic>
        <p:nvPicPr>
          <p:cNvPr id="9226" name="Picture 9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7475" y="2298700"/>
            <a:ext cx="2547938" cy="3397250"/>
          </a:xfrm>
          <a:prstGeom prst="rect">
            <a:avLst/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7" name="Picture 11" descr="4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29" y="4489450"/>
            <a:ext cx="2400300" cy="1905000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28" name="Text Box 12"/>
          <p:cNvSpPr txBox="1">
            <a:spLocks noChangeArrowheads="1"/>
          </p:cNvSpPr>
          <p:nvPr/>
        </p:nvSpPr>
        <p:spPr bwMode="auto">
          <a:xfrm>
            <a:off x="4572000" y="5019675"/>
            <a:ext cx="220027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/>
              <a:t>kvarc csónak</a:t>
            </a:r>
          </a:p>
        </p:txBody>
      </p:sp>
      <p:sp>
        <p:nvSpPr>
          <p:cNvPr id="9229" name="Line 13"/>
          <p:cNvSpPr>
            <a:spLocks noChangeShapeType="1"/>
          </p:cNvSpPr>
          <p:nvPr/>
        </p:nvSpPr>
        <p:spPr bwMode="auto">
          <a:xfrm flipH="1" flipV="1">
            <a:off x="3461046" y="4692650"/>
            <a:ext cx="1110953" cy="431800"/>
          </a:xfrm>
          <a:prstGeom prst="line">
            <a:avLst/>
          </a:prstGeom>
          <a:noFill/>
          <a:ln w="15875">
            <a:solidFill>
              <a:srgbClr val="00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9230" name="Line 14"/>
          <p:cNvSpPr>
            <a:spLocks noChangeShapeType="1"/>
          </p:cNvSpPr>
          <p:nvPr/>
        </p:nvSpPr>
        <p:spPr bwMode="auto">
          <a:xfrm flipH="1">
            <a:off x="1571625" y="5238750"/>
            <a:ext cx="2990850" cy="914400"/>
          </a:xfrm>
          <a:prstGeom prst="line">
            <a:avLst/>
          </a:prstGeom>
          <a:noFill/>
          <a:ln w="15875">
            <a:solidFill>
              <a:srgbClr val="00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231" name="Line 15"/>
          <p:cNvSpPr>
            <a:spLocks noChangeShapeType="1"/>
          </p:cNvSpPr>
          <p:nvPr/>
        </p:nvSpPr>
        <p:spPr bwMode="auto">
          <a:xfrm flipV="1">
            <a:off x="6181725" y="3048000"/>
            <a:ext cx="1695450" cy="1981200"/>
          </a:xfrm>
          <a:prstGeom prst="line">
            <a:avLst/>
          </a:prstGeom>
          <a:noFill/>
          <a:ln w="15875">
            <a:solidFill>
              <a:srgbClr val="00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277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277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2DAA871-3EB1-4436-9DF0-AF0C981834D8}" type="slidenum">
              <a:rPr lang="en-US" altLang="en-US" sz="1000">
                <a:solidFill>
                  <a:srgbClr val="8C2532"/>
                </a:solidFill>
              </a:rPr>
              <a:pPr/>
              <a:t>27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277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Ipari méretű diffúziós kályha</a:t>
            </a:r>
          </a:p>
        </p:txBody>
      </p:sp>
      <p:pic>
        <p:nvPicPr>
          <p:cNvPr id="32774" name="Picture 7" descr="600px-Centrotherm_diffusion_furnace_at_LAAS_049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7950" y="1343025"/>
            <a:ext cx="3322638" cy="4962525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379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379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7471426-D0BB-4D29-BAD4-CD711838575E}" type="slidenum">
              <a:rPr lang="en-US" altLang="en-US" sz="1000">
                <a:solidFill>
                  <a:srgbClr val="8C2532"/>
                </a:solidFill>
              </a:rPr>
              <a:pPr/>
              <a:t>28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37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/>
              <a:t>Ionimplantációció</a:t>
            </a:r>
            <a:endParaRPr lang="hu-HU" altLang="en-US" dirty="0"/>
          </a:p>
        </p:txBody>
      </p:sp>
      <p:sp>
        <p:nvSpPr>
          <p:cNvPr id="337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2346325"/>
          </a:xfrm>
        </p:spPr>
        <p:txBody>
          <a:bodyPr/>
          <a:lstStyle/>
          <a:p>
            <a:pPr eaLnBrk="1" hangingPunct="1"/>
            <a:r>
              <a:rPr lang="hu-HU" dirty="0" smtClean="0"/>
              <a:t>Folyamata:</a:t>
            </a:r>
          </a:p>
          <a:p>
            <a:pPr marL="914400" lvl="1" indent="-457200" eaLnBrk="1" hangingPunct="1">
              <a:buFont typeface="+mj-lt"/>
              <a:buAutoNum type="arabicPeriod"/>
            </a:pPr>
            <a:r>
              <a:rPr lang="hu-HU" dirty="0" smtClean="0"/>
              <a:t>Bejuttatni </a:t>
            </a:r>
            <a:r>
              <a:rPr lang="hu-HU" dirty="0"/>
              <a:t>kívánt adalékatomokat először </a:t>
            </a:r>
            <a:r>
              <a:rPr lang="hu-HU" dirty="0" smtClean="0"/>
              <a:t>ionforrásban ionizáljuk</a:t>
            </a:r>
          </a:p>
          <a:p>
            <a:pPr marL="914400" lvl="1" indent="-457200" eaLnBrk="1" hangingPunct="1">
              <a:buFont typeface="+mj-lt"/>
              <a:buAutoNum type="arabicPeriod"/>
            </a:pPr>
            <a:r>
              <a:rPr lang="hu-HU" dirty="0" smtClean="0"/>
              <a:t>Elektromos </a:t>
            </a:r>
            <a:r>
              <a:rPr lang="hu-HU" dirty="0"/>
              <a:t>téren </a:t>
            </a:r>
            <a:r>
              <a:rPr lang="hu-HU" dirty="0" smtClean="0"/>
              <a:t>áthaladva felgyorsított ionok</a:t>
            </a:r>
          </a:p>
          <a:p>
            <a:pPr marL="914400" lvl="1" indent="-457200" eaLnBrk="1" hangingPunct="1">
              <a:buFont typeface="+mj-lt"/>
              <a:buAutoNum type="arabicPeriod"/>
            </a:pPr>
            <a:r>
              <a:rPr lang="hu-HU" dirty="0" smtClean="0"/>
              <a:t>Szelet felülete bombázva, ionok bejutása a szeletbe belsejébe</a:t>
            </a:r>
            <a:endParaRPr lang="hu-HU" altLang="en-US" dirty="0" smtClean="0"/>
          </a:p>
        </p:txBody>
      </p:sp>
      <p:pic>
        <p:nvPicPr>
          <p:cNvPr id="7" name="image140.png"/>
          <p:cNvPicPr/>
          <p:nvPr/>
        </p:nvPicPr>
        <p:blipFill>
          <a:blip r:embed="rId3"/>
          <a:srcRect/>
          <a:stretch>
            <a:fillRect/>
          </a:stretch>
        </p:blipFill>
        <p:spPr>
          <a:xfrm>
            <a:off x="5053012" y="3520146"/>
            <a:ext cx="2871788" cy="2858430"/>
          </a:xfrm>
          <a:prstGeom prst="rect">
            <a:avLst/>
          </a:prstGeom>
          <a:ln/>
        </p:spPr>
      </p:pic>
      <p:sp>
        <p:nvSpPr>
          <p:cNvPr id="2" name="Téglalap 1"/>
          <p:cNvSpPr/>
          <p:nvPr/>
        </p:nvSpPr>
        <p:spPr>
          <a:xfrm>
            <a:off x="388938" y="3979865"/>
            <a:ext cx="4022725" cy="1938992"/>
          </a:xfrm>
          <a:prstGeom prst="rect">
            <a:avLst/>
          </a:prstGeom>
          <a:solidFill>
            <a:srgbClr val="FFFF99"/>
          </a:solidFill>
          <a:ln w="38100" algn="ctr">
            <a:solidFill>
              <a:srgbClr val="4D2885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hu-HU" altLang="en-US" sz="2400" b="1" dirty="0"/>
              <a:t>Tömegspektrométerrel egy ionsugárból kiválasztott ionokat lövünk a </a:t>
            </a:r>
            <a:r>
              <a:rPr lang="hu-HU" altLang="en-US" sz="2400" b="1" dirty="0" err="1"/>
              <a:t>Si</a:t>
            </a:r>
            <a:r>
              <a:rPr lang="hu-HU" altLang="en-US" sz="2400" b="1" dirty="0"/>
              <a:t> szeletre mint </a:t>
            </a:r>
            <a:r>
              <a:rPr lang="hu-HU" altLang="en-US" sz="2400" b="1" dirty="0" err="1"/>
              <a:t>target</a:t>
            </a:r>
            <a:r>
              <a:rPr lang="hu-HU" altLang="en-US" sz="2400" b="1" dirty="0"/>
              <a:t>-re </a:t>
            </a:r>
            <a:endParaRPr lang="en-US" alt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675744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379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379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7471426-D0BB-4D29-BAD4-CD711838575E}" type="slidenum">
              <a:rPr lang="en-US" altLang="en-US" sz="1000">
                <a:solidFill>
                  <a:srgbClr val="8C2532"/>
                </a:solidFill>
              </a:rPr>
              <a:pPr/>
              <a:t>29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37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/>
              <a:t>Ionimplantációció</a:t>
            </a:r>
            <a:endParaRPr lang="hu-HU" altLang="en-US" dirty="0"/>
          </a:p>
        </p:txBody>
      </p:sp>
      <p:sp>
        <p:nvSpPr>
          <p:cNvPr id="3379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dirty="0"/>
              <a:t>Az adalékok kezdeti eloszlása az ionsugár energiájától és dózisától függ</a:t>
            </a:r>
          </a:p>
          <a:p>
            <a:pPr eaLnBrk="1" hangingPunct="1"/>
            <a:r>
              <a:rPr lang="hu-HU" dirty="0"/>
              <a:t>Az energia változtatásával a mélységi profil állítható </a:t>
            </a:r>
          </a:p>
          <a:p>
            <a:pPr eaLnBrk="1" hangingPunct="1"/>
            <a:r>
              <a:rPr lang="hu-HU"/>
              <a:t>Diffúzióval </a:t>
            </a:r>
            <a:r>
              <a:rPr lang="hu-HU" dirty="0"/>
              <a:t>megvalósíthatatlan </a:t>
            </a:r>
            <a:r>
              <a:rPr lang="hu-HU" dirty="0" err="1"/>
              <a:t>adalékolás</a:t>
            </a:r>
            <a:r>
              <a:rPr lang="hu-HU" dirty="0"/>
              <a:t> </a:t>
            </a:r>
          </a:p>
          <a:p>
            <a:pPr lvl="1" eaLnBrk="1" hangingPunct="1"/>
            <a:r>
              <a:rPr lang="hu-HU" dirty="0"/>
              <a:t>az adalékkoncentráció a felülettől befelé növekszik</a:t>
            </a:r>
          </a:p>
          <a:p>
            <a:pPr lvl="1" eaLnBrk="1" hangingPunct="1"/>
            <a:r>
              <a:rPr lang="hu-HU" dirty="0"/>
              <a:t>állandó </a:t>
            </a:r>
            <a:r>
              <a:rPr lang="hu-HU"/>
              <a:t>koncentrációjú eloszlás</a:t>
            </a:r>
            <a:endParaRPr lang="hu-HU" dirty="0"/>
          </a:p>
          <a:p>
            <a:pPr eaLnBrk="1" hangingPunct="1"/>
            <a:r>
              <a:rPr lang="hu-HU" altLang="en-US"/>
              <a:t>Az </a:t>
            </a:r>
            <a:r>
              <a:rPr lang="hu-HU" altLang="en-US" dirty="0"/>
              <a:t>implantációt </a:t>
            </a:r>
            <a:r>
              <a:rPr lang="hu-HU" altLang="en-US"/>
              <a:t>hőkezelés követi</a:t>
            </a:r>
            <a:endParaRPr lang="hu-HU" altLang="en-US" dirty="0"/>
          </a:p>
          <a:p>
            <a:pPr lvl="1" eaLnBrk="1" hangingPunct="1"/>
            <a:r>
              <a:rPr lang="hu-HU" altLang="en-US"/>
              <a:t>a </a:t>
            </a:r>
            <a:r>
              <a:rPr lang="hu-HU" altLang="en-US" dirty="0"/>
              <a:t>szilícium egykristály </a:t>
            </a:r>
            <a:r>
              <a:rPr lang="hu-HU" altLang="en-US"/>
              <a:t>szerkezetének helyreállítása</a:t>
            </a:r>
            <a:endParaRPr lang="hu-HU" altLang="en-US" dirty="0"/>
          </a:p>
          <a:p>
            <a:pPr lvl="1" eaLnBrk="1" hangingPunct="1"/>
            <a:r>
              <a:rPr lang="hu-HU" altLang="en-US"/>
              <a:t>az </a:t>
            </a:r>
            <a:r>
              <a:rPr lang="hu-HU" altLang="en-US" dirty="0"/>
              <a:t>adalékok behajtása: végső adalékeloszlás (adalék profil</a:t>
            </a:r>
            <a:r>
              <a:rPr lang="hu-HU" altLang="en-US"/>
              <a:t>) kialakítása</a:t>
            </a:r>
            <a:endParaRPr lang="hu-HU" altLang="en-US" dirty="0"/>
          </a:p>
          <a:p>
            <a:pPr eaLnBrk="1" hangingPunct="1"/>
            <a:r>
              <a:rPr lang="hu-HU" altLang="en-US" dirty="0"/>
              <a:t>~</a:t>
            </a:r>
            <a:r>
              <a:rPr lang="hu-HU" altLang="en-US"/>
              <a:t>100 </a:t>
            </a:r>
            <a:r>
              <a:rPr lang="hu-HU" altLang="en-US" dirty="0"/>
              <a:t>kV nagyságrendű feszültség</a:t>
            </a:r>
          </a:p>
          <a:p>
            <a:pPr lvl="1" eaLnBrk="1" hangingPunct="1"/>
            <a:endParaRPr lang="hu-HU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Poliszilícium előállítása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Földkéreg 20%-a kvarchomok (SiO</a:t>
            </a:r>
            <a:r>
              <a:rPr lang="hu-HU" baseline="-25000" dirty="0" smtClean="0"/>
              <a:t>2</a:t>
            </a:r>
            <a:r>
              <a:rPr lang="hu-HU" dirty="0" smtClean="0"/>
              <a:t>) vagy szilikát</a:t>
            </a:r>
          </a:p>
          <a:p>
            <a:r>
              <a:rPr lang="hu-HU" dirty="0" smtClean="0"/>
              <a:t>Kvarchomokból ívkemencében 2…3% szennyezőt tartalmazó </a:t>
            </a:r>
            <a:r>
              <a:rPr lang="hu-HU" dirty="0" err="1" smtClean="0"/>
              <a:t>Si</a:t>
            </a:r>
            <a:r>
              <a:rPr lang="hu-HU" dirty="0" smtClean="0"/>
              <a:t> állítható elő:</a:t>
            </a:r>
          </a:p>
          <a:p>
            <a:pPr marL="400050" lvl="1" indent="0">
              <a:buNone/>
            </a:pPr>
            <a:r>
              <a:rPr lang="hu-HU" sz="2800" dirty="0" smtClean="0"/>
              <a:t>SiO</a:t>
            </a:r>
            <a:r>
              <a:rPr lang="hu-HU" sz="2800" baseline="-25000" dirty="0" smtClean="0"/>
              <a:t>2</a:t>
            </a:r>
            <a:r>
              <a:rPr lang="hu-HU" sz="2800" dirty="0" smtClean="0"/>
              <a:t> + 2C </a:t>
            </a:r>
            <a:r>
              <a:rPr lang="hu-HU" sz="2800" dirty="0" smtClean="0">
                <a:sym typeface="Symbol" panose="05050102010706020507" pitchFamily="18" charset="2"/>
              </a:rPr>
              <a:t> </a:t>
            </a:r>
            <a:r>
              <a:rPr lang="hu-HU" sz="2800" dirty="0" err="1" smtClean="0">
                <a:sym typeface="Symbol" panose="05050102010706020507" pitchFamily="18" charset="2"/>
              </a:rPr>
              <a:t>Si</a:t>
            </a:r>
            <a:r>
              <a:rPr lang="hu-HU" sz="2800" dirty="0" smtClean="0">
                <a:sym typeface="Symbol" panose="05050102010706020507" pitchFamily="18" charset="2"/>
              </a:rPr>
              <a:t> + 2CO (1500…2000°C) </a:t>
            </a:r>
          </a:p>
          <a:p>
            <a:pPr marL="457200" indent="-457200"/>
            <a:r>
              <a:rPr lang="hu-HU" dirty="0" smtClean="0">
                <a:sym typeface="Symbol" panose="05050102010706020507" pitchFamily="18" charset="2"/>
              </a:rPr>
              <a:t>Sósavgázzal reagáltatva, 32°C forráspontú </a:t>
            </a:r>
            <a:r>
              <a:rPr lang="hu-HU" dirty="0" err="1" smtClean="0">
                <a:sym typeface="Symbol" panose="05050102010706020507" pitchFamily="18" charset="2"/>
              </a:rPr>
              <a:t>trikór</a:t>
            </a:r>
            <a:r>
              <a:rPr lang="hu-HU" dirty="0" smtClean="0">
                <a:sym typeface="Symbol" panose="05050102010706020507" pitchFamily="18" charset="2"/>
              </a:rPr>
              <a:t>-szilán</a:t>
            </a:r>
          </a:p>
          <a:p>
            <a:pPr marL="400050" lvl="1" indent="0">
              <a:buNone/>
            </a:pPr>
            <a:r>
              <a:rPr lang="hu-HU" sz="2800" dirty="0" err="1" smtClean="0">
                <a:sym typeface="Symbol" panose="05050102010706020507" pitchFamily="18" charset="2"/>
              </a:rPr>
              <a:t>Si</a:t>
            </a:r>
            <a:r>
              <a:rPr lang="hu-HU" sz="2800" dirty="0" smtClean="0">
                <a:sym typeface="Symbol" panose="05050102010706020507" pitchFamily="18" charset="2"/>
              </a:rPr>
              <a:t> + 3HCl  SiHCL</a:t>
            </a:r>
            <a:r>
              <a:rPr lang="hu-HU" sz="2800" baseline="-25000" dirty="0" smtClean="0">
                <a:sym typeface="Symbol" panose="05050102010706020507" pitchFamily="18" charset="2"/>
              </a:rPr>
              <a:t>3</a:t>
            </a:r>
            <a:r>
              <a:rPr lang="hu-HU" sz="2800" dirty="0" smtClean="0">
                <a:sym typeface="Symbol" panose="05050102010706020507" pitchFamily="18" charset="2"/>
              </a:rPr>
              <a:t> + H</a:t>
            </a:r>
            <a:r>
              <a:rPr lang="hu-HU" sz="2800" baseline="-25000" dirty="0" smtClean="0">
                <a:sym typeface="Symbol" panose="05050102010706020507" pitchFamily="18" charset="2"/>
              </a:rPr>
              <a:t>2</a:t>
            </a:r>
            <a:r>
              <a:rPr lang="hu-HU" sz="2800" dirty="0" smtClean="0">
                <a:sym typeface="Symbol" panose="05050102010706020507" pitchFamily="18" charset="2"/>
              </a:rPr>
              <a:t> (300°C)</a:t>
            </a:r>
          </a:p>
          <a:p>
            <a:pPr marL="400050" lvl="1" indent="0">
              <a:buNone/>
            </a:pPr>
            <a:r>
              <a:rPr lang="hu-HU" sz="2800" dirty="0" smtClean="0">
                <a:sym typeface="Symbol" panose="05050102010706020507" pitchFamily="18" charset="2"/>
              </a:rPr>
              <a:t>Szennyező koncentráció 10</a:t>
            </a:r>
            <a:r>
              <a:rPr lang="hu-HU" sz="2800" baseline="30000" dirty="0" smtClean="0">
                <a:sym typeface="Symbol" panose="05050102010706020507" pitchFamily="18" charset="2"/>
              </a:rPr>
              <a:t>13</a:t>
            </a:r>
            <a:r>
              <a:rPr lang="hu-HU" sz="2800" dirty="0" smtClean="0">
                <a:sym typeface="Symbol" panose="05050102010706020507" pitchFamily="18" charset="2"/>
              </a:rPr>
              <a:t> db/cm</a:t>
            </a:r>
            <a:r>
              <a:rPr lang="hu-HU" sz="2800" baseline="30000" dirty="0" smtClean="0">
                <a:sym typeface="Symbol" panose="05050102010706020507" pitchFamily="18" charset="2"/>
              </a:rPr>
              <a:t>3</a:t>
            </a:r>
            <a:r>
              <a:rPr lang="hu-HU" sz="2800" dirty="0" smtClean="0">
                <a:sym typeface="Symbol" panose="05050102010706020507" pitchFamily="18" charset="2"/>
              </a:rPr>
              <a:t> érték alá csökkenthető</a:t>
            </a:r>
          </a:p>
          <a:p>
            <a:r>
              <a:rPr lang="hu-HU" dirty="0" err="1" smtClean="0">
                <a:sym typeface="Symbol" panose="05050102010706020507" pitchFamily="18" charset="2"/>
              </a:rPr>
              <a:t>Polikristályos</a:t>
            </a:r>
            <a:r>
              <a:rPr lang="hu-HU" dirty="0" smtClean="0">
                <a:sym typeface="Symbol" panose="05050102010706020507" pitchFamily="18" charset="2"/>
              </a:rPr>
              <a:t> </a:t>
            </a:r>
            <a:r>
              <a:rPr lang="hu-HU" dirty="0" err="1" smtClean="0">
                <a:sym typeface="Symbol" panose="05050102010706020507" pitchFamily="18" charset="2"/>
              </a:rPr>
              <a:t>Si</a:t>
            </a:r>
            <a:r>
              <a:rPr lang="hu-HU" dirty="0" smtClean="0">
                <a:sym typeface="Symbol" panose="05050102010706020507" pitchFamily="18" charset="2"/>
              </a:rPr>
              <a:t> (rúd) előállítása </a:t>
            </a:r>
          </a:p>
          <a:p>
            <a:pPr marL="400050" lvl="1" indent="0">
              <a:buNone/>
            </a:pPr>
            <a:r>
              <a:rPr lang="hu-HU" sz="2800" dirty="0">
                <a:sym typeface="Symbol" panose="05050102010706020507" pitchFamily="18" charset="2"/>
              </a:rPr>
              <a:t>SiHCL</a:t>
            </a:r>
            <a:r>
              <a:rPr lang="hu-HU" sz="2800" baseline="-25000" dirty="0">
                <a:sym typeface="Symbol" panose="05050102010706020507" pitchFamily="18" charset="2"/>
              </a:rPr>
              <a:t>3</a:t>
            </a:r>
            <a:r>
              <a:rPr lang="hu-HU" sz="2800" dirty="0">
                <a:sym typeface="Symbol" panose="05050102010706020507" pitchFamily="18" charset="2"/>
              </a:rPr>
              <a:t> </a:t>
            </a:r>
            <a:r>
              <a:rPr lang="hu-HU" sz="2800" dirty="0" smtClean="0">
                <a:sym typeface="Symbol" panose="05050102010706020507" pitchFamily="18" charset="2"/>
              </a:rPr>
              <a:t>+ </a:t>
            </a:r>
            <a:r>
              <a:rPr lang="hu-HU" sz="2800" dirty="0">
                <a:sym typeface="Symbol" panose="05050102010706020507" pitchFamily="18" charset="2"/>
              </a:rPr>
              <a:t>H</a:t>
            </a:r>
            <a:r>
              <a:rPr lang="hu-HU" sz="2800" baseline="-25000" dirty="0">
                <a:sym typeface="Symbol" panose="05050102010706020507" pitchFamily="18" charset="2"/>
              </a:rPr>
              <a:t>2 </a:t>
            </a:r>
            <a:r>
              <a:rPr lang="hu-HU" sz="2800" dirty="0" smtClean="0">
                <a:sym typeface="Symbol" panose="05050102010706020507" pitchFamily="18" charset="2"/>
              </a:rPr>
              <a:t> </a:t>
            </a:r>
            <a:r>
              <a:rPr lang="hu-HU" sz="2800" dirty="0" err="1" smtClean="0">
                <a:sym typeface="Symbol" panose="05050102010706020507" pitchFamily="18" charset="2"/>
              </a:rPr>
              <a:t>Si</a:t>
            </a:r>
            <a:r>
              <a:rPr lang="hu-HU" sz="2800" dirty="0" smtClean="0">
                <a:sym typeface="Symbol" panose="05050102010706020507" pitchFamily="18" charset="2"/>
              </a:rPr>
              <a:t> </a:t>
            </a:r>
            <a:r>
              <a:rPr lang="hu-HU" sz="2800" dirty="0">
                <a:sym typeface="Symbol" panose="05050102010706020507" pitchFamily="18" charset="2"/>
              </a:rPr>
              <a:t>+ </a:t>
            </a:r>
            <a:r>
              <a:rPr lang="hu-HU" sz="2800" dirty="0" smtClean="0">
                <a:sym typeface="Symbol" panose="05050102010706020507" pitchFamily="18" charset="2"/>
              </a:rPr>
              <a:t>3HCl  (1000°C</a:t>
            </a:r>
            <a:r>
              <a:rPr lang="hu-HU" sz="2800" dirty="0">
                <a:sym typeface="Symbol" panose="05050102010706020507" pitchFamily="18" charset="2"/>
              </a:rPr>
              <a:t>)</a:t>
            </a:r>
          </a:p>
          <a:p>
            <a:pPr marL="400050" lvl="1" indent="0">
              <a:buNone/>
            </a:pPr>
            <a:endParaRPr lang="hu-HU" dirty="0" smtClean="0">
              <a:sym typeface="Symbol" panose="05050102010706020507" pitchFamily="18" charset="2"/>
            </a:endParaRPr>
          </a:p>
          <a:p>
            <a:endParaRPr lang="hu-HU" dirty="0" smtClean="0"/>
          </a:p>
          <a:p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1433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1024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024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1E98D08-940F-4F92-8687-97DA397966E0}" type="slidenum">
              <a:rPr lang="en-US" altLang="en-US" sz="1000">
                <a:solidFill>
                  <a:srgbClr val="8C2532"/>
                </a:solidFill>
              </a:rPr>
              <a:pPr/>
              <a:t>30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0246" name="Picture 3" descr="implante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" y="1538288"/>
            <a:ext cx="6324600" cy="380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7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/>
              <a:t>Ionimplantációció</a:t>
            </a:r>
            <a:endParaRPr lang="hu-HU" altLang="en-US" dirty="0"/>
          </a:p>
        </p:txBody>
      </p:sp>
      <p:graphicFrame>
        <p:nvGraphicFramePr>
          <p:cNvPr id="10242" name="Object 8"/>
          <p:cNvGraphicFramePr>
            <a:graphicFrameLocks noChangeAspect="1"/>
          </p:cNvGraphicFramePr>
          <p:nvPr/>
        </p:nvGraphicFramePr>
        <p:xfrm>
          <a:off x="901700" y="4619625"/>
          <a:ext cx="1155700" cy="1006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056" name="Equation" r:id="rId5" imgW="482400" imgH="419040" progId="Equation.3">
                  <p:embed/>
                </p:oleObj>
              </mc:Choice>
              <mc:Fallback>
                <p:oleObj name="Equation" r:id="rId5" imgW="482400" imgH="41904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1700" y="4619625"/>
                        <a:ext cx="1155700" cy="1006475"/>
                      </a:xfrm>
                      <a:prstGeom prst="rect">
                        <a:avLst/>
                      </a:prstGeom>
                      <a:solidFill>
                        <a:schemeClr val="hlink">
                          <a:alpha val="50000"/>
                        </a:schemeClr>
                      </a:solidFill>
                      <a:ln w="19050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248" name="Group 9"/>
          <p:cNvGrpSpPr>
            <a:grpSpLocks/>
          </p:cNvGrpSpPr>
          <p:nvPr/>
        </p:nvGrpSpPr>
        <p:grpSpPr bwMode="auto">
          <a:xfrm>
            <a:off x="3400425" y="4162425"/>
            <a:ext cx="5321300" cy="2257425"/>
            <a:chOff x="2142" y="2622"/>
            <a:chExt cx="3352" cy="1422"/>
          </a:xfrm>
        </p:grpSpPr>
        <p:pic>
          <p:nvPicPr>
            <p:cNvPr id="10252" name="Picture 10" descr="image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6" y="2622"/>
              <a:ext cx="1048" cy="1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Text Box 11"/>
            <p:cNvSpPr txBox="1">
              <a:spLocks noChangeArrowheads="1"/>
            </p:cNvSpPr>
            <p:nvPr/>
          </p:nvSpPr>
          <p:spPr bwMode="auto">
            <a:xfrm>
              <a:off x="2142" y="3794"/>
              <a:ext cx="2232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r"/>
              <a:r>
                <a:rPr lang="hu-HU" altLang="en-US"/>
                <a:t>A</a:t>
              </a:r>
              <a:r>
                <a:rPr lang="en-US" altLang="en-US"/>
                <a:t> SiO</a:t>
              </a:r>
              <a:r>
                <a:rPr lang="en-US" altLang="en-US" baseline="-25000"/>
                <a:t>2</a:t>
              </a:r>
              <a:r>
                <a:rPr lang="en-US" altLang="en-US"/>
                <a:t> </a:t>
              </a:r>
              <a:r>
                <a:rPr lang="hu-HU" altLang="en-US"/>
                <a:t>mintázat maszkolja</a:t>
              </a: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6034088" y="673100"/>
            <a:ext cx="3109912" cy="3052763"/>
            <a:chOff x="3801" y="424"/>
            <a:chExt cx="1959" cy="1923"/>
          </a:xfrm>
        </p:grpSpPr>
        <p:pic>
          <p:nvPicPr>
            <p:cNvPr id="10250" name="Picture 12" descr="implprofi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01" y="424"/>
              <a:ext cx="1959" cy="16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/>
            <p:cNvSpPr txBox="1">
              <a:spLocks noChangeArrowheads="1"/>
            </p:cNvSpPr>
            <p:nvPr/>
          </p:nvSpPr>
          <p:spPr bwMode="auto">
            <a:xfrm>
              <a:off x="3848" y="1896"/>
              <a:ext cx="1912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sz="1600"/>
                <a:t>Átlagos behatolási mélység, körülötte véletlen eloszlás </a:t>
              </a:r>
              <a:r>
                <a:rPr lang="hu-HU" altLang="en-US" sz="1600">
                  <a:sym typeface="Symbol" panose="05050102010706020507" pitchFamily="18" charset="2"/>
                </a:rPr>
                <a:t></a:t>
              </a:r>
              <a:r>
                <a:rPr lang="hu-HU" altLang="en-US" sz="1600"/>
                <a:t> Gauss profil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481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482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02D77B0-9A2D-42A6-BA64-06A2B2D05BE7}" type="slidenum">
              <a:rPr lang="en-US" altLang="en-US" sz="1000">
                <a:solidFill>
                  <a:srgbClr val="8C2532"/>
                </a:solidFill>
              </a:rPr>
              <a:pPr/>
              <a:t>31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482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/>
              <a:t>Ionimplantációció</a:t>
            </a:r>
            <a:endParaRPr lang="hu-HU" altLang="en-US" dirty="0"/>
          </a:p>
        </p:txBody>
      </p:sp>
      <p:pic>
        <p:nvPicPr>
          <p:cNvPr id="34822" name="Picture 3" descr="ima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425" y="941388"/>
            <a:ext cx="3333750" cy="2686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3" name="Group 4"/>
          <p:cNvGrpSpPr>
            <a:grpSpLocks/>
          </p:cNvGrpSpPr>
          <p:nvPr/>
        </p:nvGrpSpPr>
        <p:grpSpPr bwMode="auto">
          <a:xfrm>
            <a:off x="3400425" y="4162425"/>
            <a:ext cx="5321300" cy="2257425"/>
            <a:chOff x="2142" y="2622"/>
            <a:chExt cx="3352" cy="1422"/>
          </a:xfrm>
        </p:grpSpPr>
        <p:pic>
          <p:nvPicPr>
            <p:cNvPr id="34826" name="Picture 5" descr="imag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6" y="2622"/>
              <a:ext cx="1048" cy="1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7" name="Text Box 6"/>
            <p:cNvSpPr txBox="1">
              <a:spLocks noChangeArrowheads="1"/>
            </p:cNvSpPr>
            <p:nvPr/>
          </p:nvSpPr>
          <p:spPr bwMode="auto">
            <a:xfrm>
              <a:off x="2142" y="3794"/>
              <a:ext cx="2232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r"/>
              <a:r>
                <a:rPr lang="hu-HU" altLang="en-US"/>
                <a:t>A</a:t>
              </a:r>
              <a:r>
                <a:rPr lang="en-US" altLang="en-US"/>
                <a:t> SiO</a:t>
              </a:r>
              <a:r>
                <a:rPr lang="en-US" altLang="en-US" baseline="-25000"/>
                <a:t>2</a:t>
              </a:r>
              <a:r>
                <a:rPr lang="en-US" altLang="en-US"/>
                <a:t> </a:t>
              </a:r>
              <a:r>
                <a:rPr lang="hu-HU" altLang="en-US"/>
                <a:t>mintázat maszkolja</a:t>
              </a:r>
            </a:p>
          </p:txBody>
        </p:sp>
      </p:grpSp>
      <p:pic>
        <p:nvPicPr>
          <p:cNvPr id="34824" name="Picture 7" descr="implanter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2611438"/>
            <a:ext cx="5403850" cy="2835275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825" name="Text Box 8"/>
          <p:cNvSpPr txBox="1">
            <a:spLocks noChangeArrowheads="1"/>
          </p:cNvSpPr>
          <p:nvPr/>
        </p:nvSpPr>
        <p:spPr bwMode="auto">
          <a:xfrm>
            <a:off x="288925" y="1352550"/>
            <a:ext cx="4073525" cy="102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/>
              <a:t>Alacsony hőmérsékletű lépés</a:t>
            </a:r>
            <a:r>
              <a:rPr lang="en-US" altLang="en-US"/>
              <a:t>. </a:t>
            </a:r>
          </a:p>
          <a:p>
            <a:r>
              <a:rPr lang="hu-HU" altLang="en-US" b="1"/>
              <a:t>Előny:</a:t>
            </a:r>
            <a:r>
              <a:rPr lang="en-US" altLang="en-US"/>
              <a:t> </a:t>
            </a:r>
            <a:r>
              <a:rPr lang="hu-HU" altLang="en-US"/>
              <a:t>korábbi adalékprofilokat nem nagyon rontjuk el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686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686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99C3F3F-A981-46D7-A769-C4C28A7B7345}" type="slidenum">
              <a:rPr lang="en-US" altLang="en-US" sz="1000">
                <a:solidFill>
                  <a:srgbClr val="8C2532"/>
                </a:solidFill>
              </a:rPr>
              <a:pPr/>
              <a:t>32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686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A felületi struktúra kialakítása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870" name="Rectangle 3"/>
              <p:cNvSpPr>
                <a:spLocks noGrp="1" noChangeArrowheads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eaLnBrk="1" hangingPunct="1"/>
                <a:r>
                  <a:rPr lang="hu-HU" altLang="en-US" smtClean="0"/>
                  <a:t>Fotolitográfiával</a:t>
                </a:r>
                <a:r>
                  <a:rPr lang="hu-HU" altLang="en-US" dirty="0"/>
                  <a:t> – </a:t>
                </a:r>
                <a:r>
                  <a:rPr lang="hu-HU" altLang="en-US" smtClean="0"/>
                  <a:t>ez minden </a:t>
                </a:r>
                <a:r>
                  <a:rPr lang="hu-HU" altLang="en-US" b="1" smtClean="0"/>
                  <a:t>mintázatkialakítás</a:t>
                </a:r>
                <a:r>
                  <a:rPr lang="hu-HU" altLang="en-US"/>
                  <a:t> </a:t>
                </a:r>
                <a:r>
                  <a:rPr lang="hu-HU" altLang="en-US" smtClean="0"/>
                  <a:t>(</a:t>
                </a:r>
                <a:r>
                  <a:rPr lang="hu-HU" altLang="en-US" i="1" dirty="0" err="1"/>
                  <a:t>patterning</a:t>
                </a:r>
                <a:r>
                  <a:rPr lang="hu-HU" altLang="en-US" smtClean="0"/>
                  <a:t>) első lépése</a:t>
                </a:r>
                <a:endParaRPr lang="hu-HU" altLang="en-US" dirty="0"/>
              </a:p>
              <a:p>
                <a:pPr eaLnBrk="1" hangingPunct="1"/>
                <a:r>
                  <a:rPr lang="hu-HU" altLang="en-US" smtClean="0"/>
                  <a:t>Az oxidlépcsők problémája</a:t>
                </a:r>
                <a:r>
                  <a:rPr lang="hu-HU" altLang="en-US" dirty="0"/>
                  <a:t>: </a:t>
                </a:r>
                <a:r>
                  <a:rPr lang="hu-HU" altLang="en-US" i="1" smtClean="0"/>
                  <a:t>step coverage</a:t>
                </a:r>
                <a:endParaRPr lang="hu-HU" altLang="en-US" i="1" dirty="0" smtClean="0"/>
              </a:p>
              <a:p>
                <a:pPr eaLnBrk="1" hangingPunct="1"/>
                <a:r>
                  <a:rPr lang="hu-HU" altLang="en-US" dirty="0" smtClean="0"/>
                  <a:t>Illesztési (</a:t>
                </a:r>
                <a:r>
                  <a:rPr lang="hu-HU" altLang="en-US" dirty="0" err="1" smtClean="0"/>
                  <a:t>alignment</a:t>
                </a:r>
                <a:r>
                  <a:rPr lang="hu-HU" altLang="en-US" dirty="0" smtClean="0"/>
                  <a:t>) problémák (szelet-maszk, maszk-maszk) – X, Y,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hu-HU" altLang="en-US">
                        <a:latin typeface="Cambria Math" panose="02040503050406030204" pitchFamily="18" charset="0"/>
                      </a:rPr>
                      <m:t>θ</m:t>
                    </m:r>
                    <m:r>
                      <a:rPr lang="hu-HU" altLang="en-US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endParaRPr lang="hu-HU" altLang="en-US" dirty="0" smtClean="0"/>
              </a:p>
              <a:p>
                <a:pPr eaLnBrk="1" hangingPunct="1"/>
                <a:r>
                  <a:rPr lang="hu-HU" altLang="en-US" dirty="0" smtClean="0"/>
                  <a:t>Diffrakció kérdése</a:t>
                </a:r>
              </a:p>
              <a:p>
                <a:pPr eaLnBrk="1" hangingPunct="1"/>
                <a:r>
                  <a:rPr lang="hu-HU" altLang="en-US" smtClean="0"/>
                  <a:t>Állóhullám effektus</a:t>
                </a:r>
                <a:endParaRPr lang="hu-HU" altLang="en-US" dirty="0"/>
              </a:p>
              <a:p>
                <a:pPr eaLnBrk="1" hangingPunct="1"/>
                <a:endParaRPr lang="hu-HU" altLang="en-US" dirty="0"/>
              </a:p>
              <a:p>
                <a:pPr eaLnBrk="1" hangingPunct="1"/>
                <a:endParaRPr lang="hu-HU" altLang="en-US" dirty="0" smtClean="0"/>
              </a:p>
            </p:txBody>
          </p:sp>
        </mc:Choice>
        <mc:Fallback xmlns="">
          <p:sp>
            <p:nvSpPr>
              <p:cNvPr id="36870" name="Rectangle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blipFill>
                <a:blip r:embed="rId3"/>
                <a:stretch>
                  <a:fillRect l="-828" t="-220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6871" name="Picture 4" descr="oxidlepcs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6562" y="3718718"/>
            <a:ext cx="4738688" cy="1982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2" name="Text Box 5"/>
          <p:cNvSpPr txBox="1">
            <a:spLocks noChangeArrowheads="1"/>
          </p:cNvSpPr>
          <p:nvPr/>
        </p:nvSpPr>
        <p:spPr bwMode="auto">
          <a:xfrm>
            <a:off x="5389562" y="5557837"/>
            <a:ext cx="290909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hu-HU" altLang="en-US" dirty="0"/>
              <a:t>Ablaknyitás az </a:t>
            </a:r>
            <a:r>
              <a:rPr lang="hu-HU" altLang="en-US" dirty="0" smtClean="0"/>
              <a:t/>
            </a:r>
            <a:br>
              <a:rPr lang="hu-HU" altLang="en-US" dirty="0" smtClean="0"/>
            </a:br>
            <a:r>
              <a:rPr lang="hu-HU" altLang="en-US" dirty="0" smtClean="0"/>
              <a:t>oxidon </a:t>
            </a:r>
            <a:r>
              <a:rPr lang="hu-HU" altLang="en-US" dirty="0" err="1"/>
              <a:t>fotolitográfiával</a:t>
            </a:r>
            <a:endParaRPr lang="hu-HU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2662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662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6271E67-75DF-4349-A1D0-338102B16BC4}" type="slidenum">
              <a:rPr lang="en-US" altLang="en-US" sz="1000">
                <a:solidFill>
                  <a:srgbClr val="8C2532"/>
                </a:solidFill>
              </a:rPr>
              <a:pPr/>
              <a:t>33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662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Mintázat kialakítása</a:t>
            </a:r>
            <a:endParaRPr lang="hu-HU" altLang="en-US" dirty="0"/>
          </a:p>
        </p:txBody>
      </p:sp>
      <p:sp>
        <p:nvSpPr>
          <p:cNvPr id="2663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Az eredeti mintázat egy </a:t>
            </a:r>
            <a:r>
              <a:rPr lang="hu-HU" altLang="en-US" b="1" smtClean="0"/>
              <a:t>fotomaszkon</a:t>
            </a:r>
            <a:r>
              <a:rPr lang="hu-HU" altLang="en-US" smtClean="0"/>
              <a:t> van</a:t>
            </a:r>
            <a:endParaRPr lang="hu-HU" altLang="en-US" dirty="0"/>
          </a:p>
        </p:txBody>
      </p:sp>
      <p:pic>
        <p:nvPicPr>
          <p:cNvPr id="26631" name="Picture 4" descr="YMAS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7225" y="1946275"/>
            <a:ext cx="4445000" cy="4300538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632" name="Rectangle 5"/>
          <p:cNvSpPr>
            <a:spLocks noChangeArrowheads="1"/>
          </p:cNvSpPr>
          <p:nvPr/>
        </p:nvSpPr>
        <p:spPr bwMode="auto">
          <a:xfrm>
            <a:off x="187325" y="1335085"/>
            <a:ext cx="4090988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endParaRPr lang="en-US" altLang="en-US" sz="2800" dirty="0"/>
          </a:p>
          <a:p>
            <a:pPr lvl="1"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 dirty="0"/>
              <a:t>üveg hordozón króm mintázat</a:t>
            </a:r>
            <a:endParaRPr lang="en-US" altLang="en-US" sz="2400" dirty="0"/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r>
              <a:rPr lang="hu-HU" altLang="en-US" sz="2800" dirty="0" smtClean="0"/>
              <a:t>Nagy pontossági igény</a:t>
            </a:r>
            <a:r>
              <a:rPr lang="en-US" altLang="en-US" sz="2800" dirty="0" smtClean="0"/>
              <a:t>:</a:t>
            </a:r>
          </a:p>
          <a:p>
            <a:pPr lvl="1"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 dirty="0"/>
              <a:t>14</a:t>
            </a:r>
            <a:r>
              <a:rPr lang="hu-HU" altLang="en-US" sz="2400" dirty="0">
                <a:cs typeface="Arial" panose="020B0604020202020204" pitchFamily="34" charset="0"/>
              </a:rPr>
              <a:t>n</a:t>
            </a:r>
            <a:r>
              <a:rPr lang="en-US" altLang="en-US" sz="2400" dirty="0">
                <a:cs typeface="Arial" panose="020B0604020202020204" pitchFamily="34" charset="0"/>
              </a:rPr>
              <a:t>m / 30cm!</a:t>
            </a:r>
          </a:p>
          <a:p>
            <a:pPr lvl="1"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 dirty="0">
                <a:cs typeface="Arial" panose="020B0604020202020204" pitchFamily="34" charset="0"/>
              </a:rPr>
              <a:t>Szükséges pontossági arány: </a:t>
            </a:r>
            <a:r>
              <a:rPr lang="en-US" altLang="en-US" sz="2400" dirty="0">
                <a:cs typeface="Arial" panose="020B0604020202020204" pitchFamily="34" charset="0"/>
              </a:rPr>
              <a:t>10</a:t>
            </a:r>
            <a:r>
              <a:rPr lang="en-US" altLang="en-US" sz="2400" baseline="50000" dirty="0">
                <a:cs typeface="Arial" panose="020B0604020202020204" pitchFamily="34" charset="0"/>
              </a:rPr>
              <a:t>-</a:t>
            </a:r>
            <a:r>
              <a:rPr lang="hu-HU" altLang="en-US" sz="2400" baseline="50000" dirty="0">
                <a:cs typeface="Arial" panose="020B0604020202020204" pitchFamily="34" charset="0"/>
              </a:rPr>
              <a:t>7</a:t>
            </a:r>
            <a:r>
              <a:rPr lang="hu-HU" altLang="en-US" sz="2400" dirty="0">
                <a:cs typeface="Arial" panose="020B0604020202020204" pitchFamily="34" charset="0"/>
              </a:rPr>
              <a:t>:1</a:t>
            </a:r>
            <a:endParaRPr lang="en-US" altLang="en-US" sz="2400" dirty="0">
              <a:cs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r>
              <a:rPr lang="en-US" altLang="en-US" sz="2800" dirty="0" smtClean="0">
                <a:cs typeface="Arial" panose="020B0604020202020204" pitchFamily="34" charset="0"/>
              </a:rPr>
              <a:t>L</a:t>
            </a:r>
            <a:r>
              <a:rPr lang="hu-HU" altLang="en-US" sz="2800" dirty="0">
                <a:cs typeface="Arial" panose="020B0604020202020204" pitchFamily="34" charset="0"/>
              </a:rPr>
              <a:t>átható fény</a:t>
            </a:r>
            <a:r>
              <a:rPr lang="en-US" altLang="en-US" sz="2800" dirty="0">
                <a:cs typeface="Arial" panose="020B0604020202020204" pitchFamily="34" charset="0"/>
              </a:rPr>
              <a:t>: </a:t>
            </a:r>
          </a:p>
          <a:p>
            <a:pPr lvl="1"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en-US" altLang="en-US" sz="2400" dirty="0">
                <a:cs typeface="Arial" panose="020B0604020202020204" pitchFamily="34" charset="0"/>
                <a:sym typeface="Symbol" panose="05050102010706020507" pitchFamily="18" charset="2"/>
              </a:rPr>
              <a:t></a:t>
            </a:r>
            <a:r>
              <a:rPr lang="en-US" altLang="en-US" sz="2400" dirty="0">
                <a:cs typeface="Arial" panose="020B0604020202020204" pitchFamily="34" charset="0"/>
              </a:rPr>
              <a:t>=0.3-0.6 µm</a:t>
            </a:r>
          </a:p>
          <a:p>
            <a:pPr lvl="1"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en-US" altLang="en-US" sz="2400" dirty="0">
                <a:cs typeface="Arial" panose="020B0604020202020204" pitchFamily="34" charset="0"/>
              </a:rPr>
              <a:t>deep U</a:t>
            </a:r>
            <a:r>
              <a:rPr lang="hu-HU" altLang="en-US" sz="2400" dirty="0">
                <a:cs typeface="Arial" panose="020B0604020202020204" pitchFamily="34" charset="0"/>
              </a:rPr>
              <a:t>V-re van szükség</a:t>
            </a:r>
            <a:r>
              <a:rPr lang="en-US" altLang="en-US" sz="2400" dirty="0">
                <a:cs typeface="Arial" panose="020B0604020202020204" pitchFamily="34" charset="0"/>
              </a:rPr>
              <a:t>!</a:t>
            </a:r>
            <a:endParaRPr lang="hu-HU" altLang="en-US" sz="2400" dirty="0">
              <a:cs typeface="Arial" panose="020B0604020202020204" pitchFamily="34" charset="0"/>
            </a:endParaRPr>
          </a:p>
          <a:p>
            <a:pPr lvl="1"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 dirty="0">
                <a:cs typeface="Arial" panose="020B0604020202020204" pitchFamily="34" charset="0"/>
              </a:rPr>
              <a:t>Jelenleg 193nm </a:t>
            </a:r>
            <a:endParaRPr lang="en-US" altLang="en-US" sz="2400" dirty="0">
              <a:cs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endParaRPr lang="en-US" altLang="en-US" sz="2800" dirty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1955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584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584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862E3A5-1D30-40E3-AA1E-D05F4A834038}" type="slidenum">
              <a:rPr lang="en-US" altLang="en-US" sz="1000">
                <a:solidFill>
                  <a:srgbClr val="8C2532"/>
                </a:solidFill>
              </a:rPr>
              <a:pPr/>
              <a:t>34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584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Strukturálás: </a:t>
            </a:r>
            <a:r>
              <a:rPr lang="hu-HU" altLang="en-US" dirty="0" err="1" smtClean="0"/>
              <a:t>fotolitográfia</a:t>
            </a:r>
            <a:endParaRPr lang="hu-HU" altLang="en-US" dirty="0" smtClean="0"/>
          </a:p>
        </p:txBody>
      </p:sp>
      <p:pic>
        <p:nvPicPr>
          <p:cNvPr id="35846" name="Picture 3" descr="diagra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2225" y="1976438"/>
            <a:ext cx="4210050" cy="372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7" name="Picture 4" descr="diagram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1285875"/>
            <a:ext cx="2057400" cy="166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8" name="Picture 5" descr="diagram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5625" y="4848225"/>
            <a:ext cx="1905000" cy="163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9" name="TextBox 8"/>
          <p:cNvSpPr txBox="1">
            <a:spLocks noChangeArrowheads="1"/>
          </p:cNvSpPr>
          <p:nvPr/>
        </p:nvSpPr>
        <p:spPr bwMode="auto">
          <a:xfrm>
            <a:off x="412750" y="2990850"/>
            <a:ext cx="1882775" cy="40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200"/>
              <a:t>SiO</a:t>
            </a:r>
            <a:r>
              <a:rPr lang="hu-HU" altLang="en-US" sz="1200" baseline="-25000"/>
              <a:t>2</a:t>
            </a:r>
            <a:r>
              <a:rPr lang="hu-HU" altLang="en-US" sz="1200"/>
              <a:t> lesz az adalékolás maszkoló rétege</a:t>
            </a:r>
            <a:endParaRPr lang="en-US" altLang="en-US" sz="1200"/>
          </a:p>
        </p:txBody>
      </p:sp>
      <p:sp>
        <p:nvSpPr>
          <p:cNvPr id="35850" name="TextBox 9"/>
          <p:cNvSpPr txBox="1">
            <a:spLocks noChangeArrowheads="1"/>
          </p:cNvSpPr>
          <p:nvPr/>
        </p:nvSpPr>
        <p:spPr bwMode="auto">
          <a:xfrm>
            <a:off x="6832600" y="1952625"/>
            <a:ext cx="2311400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AutoNum type="arabicPeriod"/>
            </a:pPr>
            <a:r>
              <a:rPr lang="hu-HU" altLang="en-US" sz="1200"/>
              <a:t>fotoreziszt felvtele</a:t>
            </a:r>
          </a:p>
          <a:p>
            <a:pPr>
              <a:buFont typeface="Arial" panose="020B0604020202020204" pitchFamily="34" charset="0"/>
              <a:buAutoNum type="arabicPeriod"/>
            </a:pPr>
            <a:r>
              <a:rPr lang="hu-HU" altLang="en-US" sz="1200"/>
              <a:t>mintázat fényképezése a rezisztre</a:t>
            </a:r>
          </a:p>
          <a:p>
            <a:pPr>
              <a:buFont typeface="Arial" panose="020B0604020202020204" pitchFamily="34" charset="0"/>
              <a:buAutoNum type="arabicPeriod"/>
            </a:pPr>
            <a:r>
              <a:rPr lang="hu-HU" altLang="en-US" sz="1200"/>
              <a:t>előhívás (oldás, hőkezelés)</a:t>
            </a:r>
          </a:p>
          <a:p>
            <a:pPr>
              <a:buFont typeface="Arial" panose="020B0604020202020204" pitchFamily="34" charset="0"/>
              <a:buAutoNum type="arabicPeriod"/>
            </a:pPr>
            <a:r>
              <a:rPr lang="hu-HU" altLang="en-US" sz="1200"/>
              <a:t>mintázat átvitele a rezisztről az oxidre nedves marással</a:t>
            </a:r>
            <a:endParaRPr lang="en-US" altLang="en-US" sz="1200"/>
          </a:p>
        </p:txBody>
      </p:sp>
      <p:sp>
        <p:nvSpPr>
          <p:cNvPr id="35851" name="TextBox 10"/>
          <p:cNvSpPr txBox="1">
            <a:spLocks noChangeArrowheads="1"/>
          </p:cNvSpPr>
          <p:nvPr/>
        </p:nvSpPr>
        <p:spPr bwMode="auto">
          <a:xfrm>
            <a:off x="2562225" y="1247775"/>
            <a:ext cx="4981575" cy="35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dirty="0"/>
              <a:t>p</a:t>
            </a:r>
            <a:r>
              <a:rPr lang="en-US" altLang="en-US" dirty="0" err="1"/>
              <a:t>atterning</a:t>
            </a:r>
            <a:r>
              <a:rPr lang="en-US" altLang="en-US" dirty="0"/>
              <a:t> / mint</a:t>
            </a:r>
            <a:r>
              <a:rPr lang="hu-HU" altLang="en-US" dirty="0" err="1"/>
              <a:t>ázat</a:t>
            </a:r>
            <a:r>
              <a:rPr lang="hu-HU" altLang="en-US" dirty="0"/>
              <a:t> kialakítása</a:t>
            </a:r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 smtClean="0"/>
              <a:t>Strukturálás</a:t>
            </a:r>
            <a:r>
              <a:rPr lang="hu-HU" altLang="en-US" dirty="0"/>
              <a:t>: </a:t>
            </a:r>
            <a:r>
              <a:rPr lang="hu-HU" altLang="en-US" dirty="0" err="1" smtClean="0"/>
              <a:t>fotolitográfia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Legfontosabb lépések:</a:t>
            </a:r>
          </a:p>
          <a:p>
            <a:pPr lvl="1"/>
            <a:r>
              <a:rPr lang="hu-HU" sz="2800" dirty="0" smtClean="0"/>
              <a:t>Szelet hőkezelése (megkötött víz eltávolítása)</a:t>
            </a:r>
          </a:p>
          <a:p>
            <a:pPr lvl="1"/>
            <a:r>
              <a:rPr lang="hu-HU" sz="2800" dirty="0" smtClean="0"/>
              <a:t>Adhéziónövelés (kémiai eljárás)</a:t>
            </a:r>
          </a:p>
          <a:p>
            <a:pPr lvl="1"/>
            <a:r>
              <a:rPr lang="hu-HU" sz="2800" dirty="0" err="1" smtClean="0"/>
              <a:t>Fotoreziszt</a:t>
            </a:r>
            <a:r>
              <a:rPr lang="hu-HU" sz="2800" dirty="0" smtClean="0"/>
              <a:t> felvitele</a:t>
            </a:r>
          </a:p>
          <a:p>
            <a:pPr lvl="1"/>
            <a:r>
              <a:rPr lang="hu-HU" sz="2800" dirty="0" smtClean="0"/>
              <a:t>Szárítás (oldószerek eltávolítása a lakkból)</a:t>
            </a:r>
          </a:p>
          <a:p>
            <a:pPr lvl="1"/>
            <a:r>
              <a:rPr lang="hu-HU" sz="2800" dirty="0" smtClean="0"/>
              <a:t>Maszkillesztés és expozíció</a:t>
            </a:r>
          </a:p>
          <a:p>
            <a:pPr lvl="1"/>
            <a:r>
              <a:rPr lang="hu-HU" sz="2800" dirty="0" smtClean="0"/>
              <a:t>Előhívás</a:t>
            </a:r>
          </a:p>
          <a:p>
            <a:pPr lvl="1"/>
            <a:r>
              <a:rPr lang="hu-HU" sz="2800" dirty="0" smtClean="0"/>
              <a:t>Lakkbeégetés (</a:t>
            </a:r>
            <a:r>
              <a:rPr lang="hu-HU" sz="2800" dirty="0" err="1" smtClean="0"/>
              <a:t>fotorezisztréteg</a:t>
            </a:r>
            <a:r>
              <a:rPr lang="hu-HU" sz="2800" dirty="0" smtClean="0"/>
              <a:t> keményítése, további adhézió növelés)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35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0579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Fotoreziszt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err="1" smtClean="0"/>
              <a:t>fotolakk</a:t>
            </a:r>
            <a:r>
              <a:rPr lang="hu-HU" dirty="0" smtClean="0"/>
              <a:t> vagy </a:t>
            </a:r>
            <a:r>
              <a:rPr lang="hu-HU" dirty="0" err="1" smtClean="0"/>
              <a:t>fotoreziszt</a:t>
            </a:r>
            <a:endParaRPr lang="hu-HU" dirty="0" smtClean="0"/>
          </a:p>
          <a:p>
            <a:r>
              <a:rPr lang="hu-HU" dirty="0" smtClean="0"/>
              <a:t>1..2um vastagság (10um ha nagyon ellenálló kell)</a:t>
            </a:r>
          </a:p>
          <a:p>
            <a:r>
              <a:rPr lang="hu-HU" dirty="0"/>
              <a:t>f</a:t>
            </a:r>
            <a:r>
              <a:rPr lang="hu-HU" dirty="0" smtClean="0"/>
              <a:t>ilmképző polimer + </a:t>
            </a:r>
            <a:r>
              <a:rPr lang="hu-HU" dirty="0" err="1" smtClean="0"/>
              <a:t>fotoaktív</a:t>
            </a:r>
            <a:r>
              <a:rPr lang="hu-HU" dirty="0" smtClean="0"/>
              <a:t> komponens + oldószer</a:t>
            </a:r>
          </a:p>
          <a:p>
            <a:r>
              <a:rPr lang="hu-HU" dirty="0" smtClean="0"/>
              <a:t>Oldószer határozza meg az elegy viszkozitását</a:t>
            </a:r>
          </a:p>
          <a:p>
            <a:pPr lvl="1"/>
            <a:r>
              <a:rPr lang="hu-HU" dirty="0" smtClean="0"/>
              <a:t>Felvitelnél (</a:t>
            </a:r>
            <a:r>
              <a:rPr lang="hu-HU" dirty="0" err="1" smtClean="0"/>
              <a:t>spinning</a:t>
            </a:r>
            <a:r>
              <a:rPr lang="hu-HU" dirty="0" smtClean="0"/>
              <a:t>) fontos </a:t>
            </a:r>
          </a:p>
          <a:p>
            <a:r>
              <a:rPr lang="hu-HU" dirty="0" smtClean="0"/>
              <a:t>Attól függően expozíció során a </a:t>
            </a:r>
            <a:r>
              <a:rPr lang="hu-HU" dirty="0" err="1" smtClean="0"/>
              <a:t>fotoaktív</a:t>
            </a:r>
            <a:r>
              <a:rPr lang="hu-HU" dirty="0" smtClean="0"/>
              <a:t> komponens a fényabszorpció hatására a filmképző polimert könnyebben vagy nehezebben oldhatóvá teszi – </a:t>
            </a:r>
            <a:r>
              <a:rPr lang="hu-HU" b="1" dirty="0" smtClean="0"/>
              <a:t>pozitív </a:t>
            </a:r>
            <a:r>
              <a:rPr lang="hu-HU" dirty="0" smtClean="0"/>
              <a:t>vagy </a:t>
            </a:r>
            <a:r>
              <a:rPr lang="hu-HU" b="1" dirty="0" smtClean="0"/>
              <a:t>negatív </a:t>
            </a:r>
            <a:r>
              <a:rPr lang="hu-HU" dirty="0" smtClean="0"/>
              <a:t>lakk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36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7329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 smtClean="0"/>
              <a:t>Strukturálás</a:t>
            </a:r>
            <a:r>
              <a:rPr lang="hu-HU" altLang="en-US" dirty="0"/>
              <a:t>: </a:t>
            </a:r>
            <a:r>
              <a:rPr lang="hu-HU" altLang="en-US" dirty="0" err="1" smtClean="0"/>
              <a:t>fotolitográfia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smtClean="0"/>
              <a:t>2016.02.16</a:t>
            </a:r>
            <a:endParaRPr lang="en-US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Bognár György,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37</a:t>
            </a:fld>
            <a:endParaRPr lang="en-US" altLang="en-US"/>
          </a:p>
        </p:txBody>
      </p:sp>
      <p:pic>
        <p:nvPicPr>
          <p:cNvPr id="7" name="image197.png"/>
          <p:cNvPicPr/>
          <p:nvPr/>
        </p:nvPicPr>
        <p:blipFill>
          <a:blip r:embed="rId3"/>
          <a:srcRect/>
          <a:stretch>
            <a:fillRect/>
          </a:stretch>
        </p:blipFill>
        <p:spPr>
          <a:xfrm>
            <a:off x="162539" y="1343025"/>
            <a:ext cx="4056380" cy="1976120"/>
          </a:xfrm>
          <a:prstGeom prst="rect">
            <a:avLst/>
          </a:prstGeom>
          <a:ln/>
        </p:spPr>
      </p:pic>
      <p:pic>
        <p:nvPicPr>
          <p:cNvPr id="8" name="Kép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74534" y="1343025"/>
            <a:ext cx="2486025" cy="2381250"/>
          </a:xfrm>
          <a:prstGeom prst="rect">
            <a:avLst/>
          </a:prstGeom>
        </p:spPr>
      </p:pic>
      <p:pic>
        <p:nvPicPr>
          <p:cNvPr id="9" name="Kép 8"/>
          <p:cNvPicPr>
            <a:picLocks noChangeAspect="1"/>
          </p:cNvPicPr>
          <p:nvPr/>
        </p:nvPicPr>
        <p:blipFill rotWithShape="1">
          <a:blip r:embed="rId5"/>
          <a:srcRect r="9760"/>
          <a:stretch/>
        </p:blipFill>
        <p:spPr>
          <a:xfrm>
            <a:off x="6750050" y="2533650"/>
            <a:ext cx="2286374" cy="1095375"/>
          </a:xfrm>
          <a:prstGeom prst="rect">
            <a:avLst/>
          </a:prstGeom>
        </p:spPr>
      </p:pic>
      <p:pic>
        <p:nvPicPr>
          <p:cNvPr id="10" name="Kép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13707" y="3724275"/>
            <a:ext cx="2476500" cy="2390775"/>
          </a:xfrm>
          <a:prstGeom prst="rect">
            <a:avLst/>
          </a:prstGeom>
        </p:spPr>
      </p:pic>
      <p:pic>
        <p:nvPicPr>
          <p:cNvPr id="12" name="Kép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90207" y="5091907"/>
            <a:ext cx="2257425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1367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Fotoreziszt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Jellemzői</a:t>
            </a:r>
            <a:r>
              <a:rPr lang="hu-HU" sz="3200" dirty="0" smtClean="0"/>
              <a:t>:</a:t>
            </a:r>
          </a:p>
          <a:p>
            <a:pPr lvl="1"/>
            <a:r>
              <a:rPr lang="hu-HU" sz="2800" dirty="0" smtClean="0"/>
              <a:t>spektrális </a:t>
            </a:r>
            <a:r>
              <a:rPr lang="hu-HU" sz="2800" dirty="0"/>
              <a:t>érzékenység, </a:t>
            </a:r>
            <a:endParaRPr lang="hu-HU" sz="2800" dirty="0" smtClean="0"/>
          </a:p>
          <a:p>
            <a:pPr lvl="1"/>
            <a:r>
              <a:rPr lang="hu-HU" sz="2800" dirty="0" smtClean="0"/>
              <a:t>viszkozitás</a:t>
            </a:r>
            <a:r>
              <a:rPr lang="hu-HU" sz="2800" dirty="0"/>
              <a:t>, </a:t>
            </a:r>
            <a:endParaRPr lang="hu-HU" sz="2800" dirty="0" smtClean="0"/>
          </a:p>
          <a:p>
            <a:pPr lvl="1"/>
            <a:r>
              <a:rPr lang="hu-HU" sz="2800" dirty="0" smtClean="0"/>
              <a:t>fényérzékenység </a:t>
            </a:r>
            <a:r>
              <a:rPr lang="hu-HU" sz="2800" dirty="0"/>
              <a:t>(</a:t>
            </a:r>
            <a:r>
              <a:rPr lang="hu-HU" sz="2800" i="1" dirty="0"/>
              <a:t>elnyelt fotonok és az átalakult molekulák számának </a:t>
            </a:r>
            <a:r>
              <a:rPr lang="hu-HU" sz="2800" i="1" dirty="0" smtClean="0"/>
              <a:t>viszonya</a:t>
            </a:r>
            <a:r>
              <a:rPr lang="hu-HU" sz="2800" dirty="0" smtClean="0"/>
              <a:t>)</a:t>
            </a:r>
          </a:p>
          <a:p>
            <a:pPr lvl="1"/>
            <a:r>
              <a:rPr lang="hu-HU" sz="2800" dirty="0" smtClean="0"/>
              <a:t>kontraszt (</a:t>
            </a:r>
            <a:r>
              <a:rPr lang="hu-HU" sz="2800" i="1" dirty="0" smtClean="0"/>
              <a:t>oldási sebesség különbség a megvilágított és a kitakart részek </a:t>
            </a:r>
            <a:r>
              <a:rPr lang="hu-HU" sz="2800" i="1" smtClean="0"/>
              <a:t>között</a:t>
            </a:r>
            <a:r>
              <a:rPr lang="hu-HU" sz="2800" smtClean="0"/>
              <a:t>),</a:t>
            </a:r>
            <a:endParaRPr lang="hu-HU" sz="2800" dirty="0"/>
          </a:p>
          <a:p>
            <a:pPr lvl="1"/>
            <a:r>
              <a:rPr lang="hu-HU" sz="2800" smtClean="0"/>
              <a:t>felbontóképesség</a:t>
            </a:r>
            <a:r>
              <a:rPr lang="hu-HU" dirty="0" smtClean="0"/>
              <a:t>,</a:t>
            </a:r>
          </a:p>
          <a:p>
            <a:pPr marL="457200" lvl="1" indent="0">
              <a:buNone/>
            </a:pPr>
            <a:endParaRPr lang="hu-HU" dirty="0" smtClean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38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9321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Maszkillesztési módszerek</a:t>
            </a:r>
            <a:endParaRPr lang="hu-HU" dirty="0"/>
          </a:p>
        </p:txBody>
      </p:sp>
      <p:pic>
        <p:nvPicPr>
          <p:cNvPr id="7" name="Tartalom helye 6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426093" y="1406525"/>
            <a:ext cx="8356902" cy="4972050"/>
          </a:xfrm>
          <a:prstGeom prst="rect">
            <a:avLst/>
          </a:prstGeom>
        </p:spPr>
      </p:pic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39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2276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Egykristály </a:t>
            </a:r>
            <a:r>
              <a:rPr lang="hu-HU" smtClean="0"/>
              <a:t>szilícium készítése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err="1" smtClean="0"/>
              <a:t>Czochralsky</a:t>
            </a:r>
            <a:r>
              <a:rPr lang="hu-HU" dirty="0" smtClean="0"/>
              <a:t> (CZ) vagy </a:t>
            </a:r>
            <a:r>
              <a:rPr lang="hu-HU" dirty="0" err="1" smtClean="0"/>
              <a:t>FloatingZone</a:t>
            </a:r>
            <a:r>
              <a:rPr lang="hu-HU" dirty="0" smtClean="0"/>
              <a:t> (FZ) eljárás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4</a:t>
            </a:fld>
            <a:endParaRPr lang="en-US" altLang="en-US"/>
          </a:p>
        </p:txBody>
      </p:sp>
      <p:pic>
        <p:nvPicPr>
          <p:cNvPr id="7" name="image209.png"/>
          <p:cNvPicPr/>
          <p:nvPr/>
        </p:nvPicPr>
        <p:blipFill>
          <a:blip r:embed="rId3"/>
          <a:srcRect/>
          <a:stretch>
            <a:fillRect/>
          </a:stretch>
        </p:blipFill>
        <p:spPr>
          <a:xfrm>
            <a:off x="504593" y="2366996"/>
            <a:ext cx="4194936" cy="3051108"/>
          </a:xfrm>
          <a:prstGeom prst="rect">
            <a:avLst/>
          </a:prstGeom>
          <a:ln/>
        </p:spPr>
      </p:pic>
      <p:pic>
        <p:nvPicPr>
          <p:cNvPr id="8" name="image236.png"/>
          <p:cNvPicPr/>
          <p:nvPr/>
        </p:nvPicPr>
        <p:blipFill>
          <a:blip r:embed="rId4"/>
          <a:srcRect/>
          <a:stretch>
            <a:fillRect/>
          </a:stretch>
        </p:blipFill>
        <p:spPr>
          <a:xfrm>
            <a:off x="5312628" y="2366996"/>
            <a:ext cx="3450372" cy="3051108"/>
          </a:xfrm>
          <a:prstGeom prst="rect">
            <a:avLst/>
          </a:prstGeom>
          <a:ln/>
        </p:spPr>
      </p:pic>
    </p:spTree>
    <p:extLst>
      <p:ext uri="{BB962C8B-B14F-4D97-AF65-F5344CB8AC3E}">
        <p14:creationId xmlns:p14="http://schemas.microsoft.com/office/powerpoint/2010/main" val="1366269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789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789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AD1E3CC-7CE4-453B-A884-D010064A911F}" type="slidenum">
              <a:rPr lang="en-US" altLang="en-US" sz="1000">
                <a:solidFill>
                  <a:srgbClr val="8C2532"/>
                </a:solidFill>
              </a:rPr>
              <a:pPr/>
              <a:t>40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Az ablaknyitás lépései</a:t>
            </a:r>
          </a:p>
        </p:txBody>
      </p:sp>
      <p:pic>
        <p:nvPicPr>
          <p:cNvPr id="37894" name="Picture 18" descr="fotolito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752600"/>
            <a:ext cx="4191000" cy="206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8531" name="Picture 19" descr="fotolito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752600"/>
            <a:ext cx="4191000" cy="206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8532" name="Picture 20" descr="fotolito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752600"/>
            <a:ext cx="4191000" cy="206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8533" name="Picture 21" descr="fotolito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752600"/>
            <a:ext cx="4191000" cy="206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8534" name="Picture 22" descr="fotolito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752600"/>
            <a:ext cx="4191000" cy="206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8535" name="Picture 23" descr="fotolito6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752600"/>
            <a:ext cx="4191000" cy="206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8536" name="Text Box 24"/>
          <p:cNvSpPr txBox="1">
            <a:spLocks noChangeArrowheads="1"/>
          </p:cNvSpPr>
          <p:nvPr/>
        </p:nvSpPr>
        <p:spPr bwMode="auto">
          <a:xfrm>
            <a:off x="1524000" y="4114800"/>
            <a:ext cx="6553200" cy="215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1800" b="1">
                <a:cs typeface="Arial" panose="020B0604020202020204" pitchFamily="34" charset="0"/>
              </a:rPr>
              <a:t>Fémezés mintázatához</a:t>
            </a:r>
          </a:p>
          <a:p>
            <a:pPr lvl="1">
              <a:lnSpc>
                <a:spcPct val="80000"/>
              </a:lnSpc>
              <a:buFontTx/>
              <a:buChar char="•"/>
            </a:pPr>
            <a:r>
              <a:rPr lang="en-US" altLang="en-US" sz="1800" b="1">
                <a:cs typeface="Arial" panose="020B0604020202020204" pitchFamily="34" charset="0"/>
              </a:rPr>
              <a:t>   teli-fémezés</a:t>
            </a:r>
          </a:p>
          <a:p>
            <a:pPr lvl="1">
              <a:lnSpc>
                <a:spcPct val="80000"/>
              </a:lnSpc>
              <a:buFontTx/>
              <a:buChar char="•"/>
            </a:pPr>
            <a:r>
              <a:rPr lang="en-US" altLang="en-US" sz="1800" b="1">
                <a:cs typeface="Arial" panose="020B0604020202020204" pitchFamily="34" charset="0"/>
              </a:rPr>
              <a:t>   fotoreziszt</a:t>
            </a:r>
          </a:p>
          <a:p>
            <a:pPr lvl="1">
              <a:lnSpc>
                <a:spcPct val="80000"/>
              </a:lnSpc>
              <a:buFontTx/>
              <a:buChar char="•"/>
            </a:pPr>
            <a:r>
              <a:rPr lang="en-US" altLang="en-US" sz="1800" b="1">
                <a:cs typeface="Arial" panose="020B0604020202020204" pitchFamily="34" charset="0"/>
              </a:rPr>
              <a:t>   fényképezés, előhívás</a:t>
            </a:r>
          </a:p>
          <a:p>
            <a:pPr lvl="1">
              <a:lnSpc>
                <a:spcPct val="80000"/>
              </a:lnSpc>
              <a:buFontTx/>
              <a:buChar char="•"/>
            </a:pPr>
            <a:r>
              <a:rPr lang="en-US" altLang="en-US" sz="1800" b="1">
                <a:cs typeface="Arial" panose="020B0604020202020204" pitchFamily="34" charset="0"/>
              </a:rPr>
              <a:t>   fölösleges fém kimaratása</a:t>
            </a:r>
          </a:p>
          <a:p>
            <a:pPr lvl="1">
              <a:lnSpc>
                <a:spcPct val="80000"/>
              </a:lnSpc>
              <a:buFontTx/>
              <a:buChar char="•"/>
            </a:pPr>
            <a:r>
              <a:rPr lang="en-US" altLang="en-US" sz="1800" b="1">
                <a:cs typeface="Arial" panose="020B0604020202020204" pitchFamily="34" charset="0"/>
              </a:rPr>
              <a:t>   reziszt eltávolítása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36" grpId="0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11268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126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7557119-B365-49F7-8AD2-49C1DDC149BA}" type="slidenum">
              <a:rPr lang="en-US" altLang="en-US" sz="1000">
                <a:solidFill>
                  <a:srgbClr val="8C2532"/>
                </a:solidFill>
              </a:rPr>
              <a:pPr/>
              <a:t>41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12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Fotolitográfia</a:t>
            </a:r>
            <a:endParaRPr lang="hu-HU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271" name="Rectangle 3"/>
              <p:cNvSpPr>
                <a:spLocks noGrp="1" noChangeArrowheads="1"/>
              </p:cNvSpPr>
              <p:nvPr>
                <p:ph type="body" idx="1"/>
              </p:nvPr>
            </p:nvSpPr>
            <p:spPr>
              <a:xfrm>
                <a:off x="187325" y="1263650"/>
                <a:ext cx="8834438" cy="4979988"/>
              </a:xfrm>
            </p:spPr>
            <p:txBody>
              <a:bodyPr/>
              <a:lstStyle/>
              <a:p>
                <a:pPr eaLnBrk="1" hangingPunct="1"/>
                <a:r>
                  <a:rPr lang="hu-HU" altLang="en-US" sz="2400" dirty="0" smtClean="0"/>
                  <a:t>Fotolitográfia </a:t>
                </a:r>
                <a:r>
                  <a:rPr lang="hu-HU" altLang="en-US" sz="2400" dirty="0"/>
                  <a:t>felbontása (</a:t>
                </a:r>
                <a:r>
                  <a:rPr lang="hu-HU" altLang="en-US" sz="2400" dirty="0" err="1" smtClean="0"/>
                  <a:t>Abbe</a:t>
                </a:r>
                <a:r>
                  <a:rPr lang="hu-HU" altLang="en-US" sz="2400" dirty="0" smtClean="0"/>
                  <a:t>-törvény)</a:t>
                </a:r>
                <a:endParaRPr lang="hu-HU" altLang="en-US" sz="2400" dirty="0"/>
              </a:p>
              <a:p>
                <a:pPr lvl="1" eaLnBrk="1" hangingPunct="1"/>
                <a14:m>
                  <m:oMath xmlns:m="http://schemas.openxmlformats.org/officeDocument/2006/math">
                    <m:r>
                      <a:rPr lang="hu-HU" altLang="en-US" sz="3200" i="1">
                        <a:latin typeface="Cambria Math" panose="02040503050406030204" pitchFamily="18" charset="0"/>
                      </a:rPr>
                      <m:t>𝑀𝐹𝑆</m:t>
                    </m:r>
                    <m:r>
                      <a:rPr lang="hu-HU" altLang="en-US" sz="32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hu-HU" altLang="en-US" sz="3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hu-HU" altLang="en-US" sz="3200" i="1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  <m:sub>
                        <m:r>
                          <a:rPr lang="hu-HU" altLang="en-US" sz="32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hu-HU" altLang="en-US" sz="3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∙</m:t>
                    </m:r>
                    <m:f>
                      <m:fPr>
                        <m:ctrlPr>
                          <a:rPr lang="hu-HU" altLang="en-US" sz="32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hu-HU" altLang="en-US" sz="3200" i="1">
                            <a:latin typeface="Cambria Math" panose="02040503050406030204" pitchFamily="18" charset="0"/>
                          </a:rPr>
                          <m:t>𝜆</m:t>
                        </m:r>
                      </m:num>
                      <m:den>
                        <m:r>
                          <a:rPr lang="hu-HU" altLang="en-US" sz="3200" i="1">
                            <a:latin typeface="Cambria Math" panose="02040503050406030204" pitchFamily="18" charset="0"/>
                          </a:rPr>
                          <m:t>𝑁𝐴</m:t>
                        </m:r>
                      </m:den>
                    </m:f>
                    <m:r>
                      <a:rPr lang="hu-HU" altLang="en-US" sz="3200" i="1"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sSub>
                      <m:sSubPr>
                        <m:ctrlPr>
                          <a:rPr lang="hu-HU" altLang="en-US" sz="3200" i="1"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lang="hu-HU" altLang="en-US" sz="3200" i="1"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𝑘</m:t>
                        </m:r>
                      </m:e>
                      <m:sub>
                        <m:r>
                          <a:rPr lang="hu-HU" altLang="en-US" sz="3200" i="1"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</m:sub>
                    </m:sSub>
                    <m:r>
                      <a:rPr lang="hu-HU" altLang="en-US" sz="3200" i="1"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∙</m:t>
                    </m:r>
                    <m:f>
                      <m:fPr>
                        <m:ctrlPr>
                          <a:rPr lang="hu-HU" altLang="en-US" sz="3200" i="1"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lang="hu-HU" altLang="en-US" sz="3200" i="1"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𝜆</m:t>
                        </m:r>
                      </m:num>
                      <m:den>
                        <m:r>
                          <a:rPr lang="hu-HU" altLang="en-US" sz="3200" b="0" i="1" smtClean="0"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𝑛</m:t>
                        </m:r>
                        <m:r>
                          <a:rPr lang="hu-HU" altLang="en-US" sz="3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∙</m:t>
                        </m:r>
                        <m:func>
                          <m:funcPr>
                            <m:ctrlPr>
                              <a:rPr lang="hu-HU" altLang="en-US" sz="32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hu-HU" altLang="en-US" sz="3200" b="0" i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sin</m:t>
                            </m:r>
                          </m:fName>
                          <m:e>
                            <m:d>
                              <m:dPr>
                                <m:ctrlPr>
                                  <a:rPr lang="hu-HU" altLang="en-US" sz="32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</m:ctrlPr>
                              </m:dPr>
                              <m:e>
                                <m:r>
                                  <a:rPr lang="hu-HU" altLang="en-US" sz="32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𝛼</m:t>
                                </m:r>
                              </m:e>
                            </m:d>
                          </m:e>
                        </m:func>
                      </m:den>
                    </m:f>
                  </m:oMath>
                </a14:m>
                <a:endParaRPr lang="hu-HU" altLang="en-US" sz="2000" dirty="0"/>
              </a:p>
              <a:p>
                <a:pPr marL="857250" lvl="2" indent="0" eaLnBrk="1" hangingPunct="1">
                  <a:buNone/>
                </a:pPr>
                <a:r>
                  <a:rPr lang="hu-HU" altLang="en-US" sz="1600"/>
                  <a:t>NA </a:t>
                </a:r>
                <a:r>
                  <a:rPr lang="hu-HU" altLang="en-US" sz="1600" dirty="0"/>
                  <a:t>– </a:t>
                </a:r>
                <a:r>
                  <a:rPr lang="hu-HU" altLang="en-US" sz="1600" smtClean="0"/>
                  <a:t>numerikus apertúra</a:t>
                </a:r>
                <a:r>
                  <a:rPr lang="hu-HU" altLang="en-US" sz="1600" dirty="0"/>
                  <a:t>, </a:t>
                </a:r>
                <a14:m>
                  <m:oMath xmlns:m="http://schemas.openxmlformats.org/officeDocument/2006/math">
                    <m:r>
                      <a:rPr lang="hu-HU" altLang="en-US" sz="1600" i="1">
                        <a:latin typeface="Cambria Math" panose="02040503050406030204" pitchFamily="18" charset="0"/>
                      </a:rPr>
                      <m:t>𝜆</m:t>
                    </m:r>
                  </m:oMath>
                </a14:m>
                <a:r>
                  <a:rPr lang="hu-HU" altLang="en-US" sz="1600" dirty="0"/>
                  <a:t> - hul</a:t>
                </a:r>
                <a:r>
                  <a:rPr lang="hu-HU" altLang="en-US" sz="1600" dirty="0" err="1" smtClean="0"/>
                  <a:t>lámhossz</a:t>
                </a:r>
                <a:r>
                  <a:rPr lang="hu-HU" altLang="en-US" sz="1600" dirty="0" smtClean="0"/>
                  <a:t>, </a:t>
                </a:r>
                <a:br>
                  <a:rPr lang="hu-HU" altLang="en-US" sz="1600" dirty="0" smtClean="0"/>
                </a:br>
                <a:r>
                  <a:rPr lang="hu-HU" altLang="en-US" sz="1600" smtClean="0"/>
                  <a:t>k</a:t>
                </a:r>
                <a:r>
                  <a:rPr lang="hu-HU" altLang="en-US" sz="1600" baseline="-25000" smtClean="0"/>
                  <a:t>1</a:t>
                </a:r>
                <a:r>
                  <a:rPr lang="hu-HU" altLang="en-US" sz="1600" smtClean="0"/>
                  <a:t> </a:t>
                </a:r>
                <a:r>
                  <a:rPr lang="hu-HU" altLang="en-US" sz="1600" dirty="0"/>
                  <a:t>- </a:t>
                </a:r>
                <a:r>
                  <a:rPr lang="hu-HU" altLang="en-US" sz="1600" smtClean="0"/>
                  <a:t>gyártástechnológiát </a:t>
                </a:r>
                <a:r>
                  <a:rPr lang="hu-HU" altLang="en-US" sz="1600" dirty="0" smtClean="0"/>
                  <a:t>jellemző szám (~</a:t>
                </a:r>
                <a:r>
                  <a:rPr lang="hu-HU" altLang="en-US" sz="1600" smtClean="0"/>
                  <a:t>0.4)</a:t>
                </a:r>
                <a:endParaRPr lang="hu-HU" altLang="en-US" sz="1600" dirty="0"/>
              </a:p>
              <a:p>
                <a:pPr marL="857250" lvl="2" indent="0" eaLnBrk="1" hangingPunct="1">
                  <a:buNone/>
                </a:pPr>
                <a:r>
                  <a:rPr lang="hu-HU" altLang="en-US" sz="1600" dirty="0"/>
                  <a:t>n</a:t>
                </a:r>
                <a:r>
                  <a:rPr lang="hu-HU" altLang="en-US" sz="1600" smtClean="0"/>
                  <a:t> - </a:t>
                </a:r>
                <a:r>
                  <a:rPr lang="hu-HU" altLang="en-US" sz="1600" dirty="0"/>
                  <a:t>a </a:t>
                </a:r>
                <a:r>
                  <a:rPr lang="hu-HU" altLang="en-US" sz="1600" smtClean="0"/>
                  <a:t>tárgy és </a:t>
                </a:r>
                <a:r>
                  <a:rPr lang="hu-HU" altLang="en-US" sz="1600" dirty="0"/>
                  <a:t>a </a:t>
                </a:r>
                <a:r>
                  <a:rPr lang="hu-HU" altLang="en-US" sz="1600" smtClean="0"/>
                  <a:t>lencse közötti közeg törésmutatója</a:t>
                </a:r>
                <a:endParaRPr lang="hu-HU" altLang="en-US" sz="1600" dirty="0"/>
              </a:p>
              <a:p>
                <a:pPr marL="857250" lvl="2" indent="0" eaLnBrk="1" hangingPunct="1">
                  <a:buNone/>
                </a:pPr>
                <a14:m>
                  <m:oMath xmlns:m="http://schemas.openxmlformats.org/officeDocument/2006/math">
                    <m:r>
                      <a:rPr lang="hu-HU" altLang="en-US" sz="16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𝛼</m:t>
                    </m:r>
                  </m:oMath>
                </a14:m>
                <a:r>
                  <a:rPr lang="hu-HU" altLang="en-US" sz="1600" dirty="0"/>
                  <a:t> – </a:t>
                </a:r>
                <a:r>
                  <a:rPr lang="hu-HU" altLang="en-US" sz="1600" smtClean="0"/>
                  <a:t>nyílásszög fele</a:t>
                </a:r>
                <a:endParaRPr lang="hu-HU" altLang="en-US" sz="1600" dirty="0"/>
              </a:p>
              <a:p>
                <a:pPr marL="857250" lvl="2" indent="0" eaLnBrk="1" hangingPunct="1">
                  <a:buNone/>
                </a:pPr>
                <a:endParaRPr lang="hu-HU" altLang="en-US" sz="1600" dirty="0" smtClean="0"/>
              </a:p>
              <a:p>
                <a:pPr lvl="1" eaLnBrk="1" hangingPunct="1"/>
                <a14:m>
                  <m:oMath xmlns:m="http://schemas.openxmlformats.org/officeDocument/2006/math">
                    <m:sSub>
                      <m:sSubPr>
                        <m:ctrlPr>
                          <a:rPr lang="hu-HU" alt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hu-HU" altLang="en-US" sz="28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</m:e>
                      <m:sub>
                        <m:r>
                          <a:rPr lang="hu-HU" altLang="en-US" sz="28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sub>
                    </m:sSub>
                    <m:r>
                      <a:rPr lang="hu-HU" altLang="en-US" sz="28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hu-HU" altLang="en-US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hu-HU" altLang="en-US" sz="2800" i="1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  <m:sub>
                        <m:r>
                          <a:rPr lang="hu-HU" altLang="en-US" sz="2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hu-HU" altLang="en-US" sz="2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∙</m:t>
                    </m:r>
                    <m:f>
                      <m:fPr>
                        <m:ctrlPr>
                          <a:rPr lang="hu-HU" altLang="en-US" sz="28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hu-HU" altLang="en-US" sz="2800" i="1">
                            <a:latin typeface="Cambria Math" panose="02040503050406030204" pitchFamily="18" charset="0"/>
                          </a:rPr>
                          <m:t>𝜆</m:t>
                        </m:r>
                      </m:num>
                      <m:den>
                        <m:r>
                          <a:rPr lang="hu-HU" altLang="en-US" sz="2800" i="1">
                            <a:latin typeface="Cambria Math" panose="02040503050406030204" pitchFamily="18" charset="0"/>
                          </a:rPr>
                          <m:t>𝑁</m:t>
                        </m:r>
                        <m:sSup>
                          <m:sSupPr>
                            <m:ctrlPr>
                              <a:rPr lang="hu-HU" altLang="en-US" sz="28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altLang="en-US" sz="2800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p>
                            <m:r>
                              <a:rPr lang="hu-HU" altLang="en-US" sz="28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den>
                    </m:f>
                  </m:oMath>
                </a14:m>
                <a:endParaRPr lang="hu-HU" altLang="en-US" sz="1000" dirty="0"/>
              </a:p>
              <a:p>
                <a:pPr marL="914400" lvl="2" indent="0" eaLnBrk="1" hangingPunct="1">
                  <a:buNone/>
                </a:pPr>
                <a:r>
                  <a:rPr lang="hu-HU" altLang="en-US" sz="1600" dirty="0" err="1"/>
                  <a:t>Df</a:t>
                </a:r>
                <a:r>
                  <a:rPr lang="hu-HU" altLang="en-US" sz="1600" smtClean="0"/>
                  <a:t> – mélységélesség</a:t>
                </a:r>
                <a:r>
                  <a:rPr lang="hu-HU" altLang="en-US" sz="1600" dirty="0" smtClean="0"/>
                  <a:t>, </a:t>
                </a:r>
              </a:p>
              <a:p>
                <a:pPr marL="914400" lvl="2" indent="0" eaLnBrk="1" hangingPunct="1">
                  <a:buNone/>
                </a:pPr>
                <a:r>
                  <a:rPr lang="hu-HU" altLang="en-US" sz="1600" dirty="0" smtClean="0"/>
                  <a:t>k</a:t>
                </a:r>
                <a:r>
                  <a:rPr lang="hu-HU" altLang="en-US" sz="1600" baseline="-25000" dirty="0" smtClean="0"/>
                  <a:t>2</a:t>
                </a:r>
                <a:r>
                  <a:rPr lang="hu-HU" altLang="en-US" sz="1600" dirty="0" smtClean="0"/>
                  <a:t> </a:t>
                </a:r>
                <a:r>
                  <a:rPr lang="hu-HU" altLang="en-US" sz="1600" dirty="0"/>
                  <a:t>gyártástechnológiát jellemző </a:t>
                </a:r>
                <a:r>
                  <a:rPr lang="hu-HU" altLang="en-US" sz="1600" dirty="0" smtClean="0"/>
                  <a:t>szám</a:t>
                </a:r>
                <a:endParaRPr lang="hu-HU" altLang="en-US" sz="1600" dirty="0"/>
              </a:p>
              <a:p>
                <a:pPr lvl="1" eaLnBrk="1" hangingPunct="1"/>
                <a:endParaRPr lang="hu-HU" altLang="en-US" sz="2000" dirty="0" smtClean="0"/>
              </a:p>
              <a:p>
                <a:pPr lvl="1" eaLnBrk="1" hangingPunct="1"/>
                <a:r>
                  <a:rPr lang="hu-HU" altLang="en-US" sz="2000" dirty="0" smtClean="0"/>
                  <a:t>Csökkenő hullámhossz, növekvő </a:t>
                </a:r>
                <a:r>
                  <a:rPr lang="hu-HU" altLang="en-US" sz="2000" smtClean="0"/>
                  <a:t>numerikus apertúra</a:t>
                </a:r>
                <a:endParaRPr lang="hu-HU" altLang="en-US" sz="2000" dirty="0"/>
              </a:p>
              <a:p>
                <a:pPr lvl="1" eaLnBrk="1" hangingPunct="1"/>
                <a:r>
                  <a:rPr lang="hu-HU" altLang="en-US" sz="2000" dirty="0"/>
                  <a:t>F</a:t>
                </a:r>
                <a:r>
                  <a:rPr lang="hu-HU" altLang="en-US" sz="2000" smtClean="0"/>
                  <a:t>ókuszmélység </a:t>
                </a:r>
                <a:r>
                  <a:rPr lang="hu-HU" altLang="en-US" sz="2000" dirty="0" smtClean="0"/>
                  <a:t>korlátozza a </a:t>
                </a:r>
                <a:r>
                  <a:rPr lang="hu-HU" altLang="en-US" sz="2000" dirty="0" err="1" smtClean="0"/>
                  <a:t>fotoreziszt</a:t>
                </a:r>
                <a:r>
                  <a:rPr lang="hu-HU" altLang="en-US" sz="2000" dirty="0" smtClean="0"/>
                  <a:t> vastagságát</a:t>
                </a:r>
              </a:p>
              <a:p>
                <a:pPr lvl="1" eaLnBrk="1" hangingPunct="1"/>
                <a:endParaRPr lang="hu-HU" altLang="en-US" sz="2000" dirty="0"/>
              </a:p>
            </p:txBody>
          </p:sp>
        </mc:Choice>
        <mc:Fallback xmlns="">
          <p:sp>
            <p:nvSpPr>
              <p:cNvPr id="11271" name="Rectangle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187325" y="1263650"/>
                <a:ext cx="8834438" cy="4979988"/>
              </a:xfrm>
              <a:blipFill>
                <a:blip r:embed="rId3"/>
                <a:stretch>
                  <a:fillRect l="-552" t="-15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 Box 120"/>
              <p:cNvSpPr txBox="1">
                <a:spLocks noChangeArrowheads="1"/>
              </p:cNvSpPr>
              <p:nvPr/>
            </p:nvSpPr>
            <p:spPr bwMode="auto">
              <a:xfrm>
                <a:off x="5190331" y="3603803"/>
                <a:ext cx="3010693" cy="830997"/>
              </a:xfrm>
              <a:prstGeom prst="rect">
                <a:avLst/>
              </a:prstGeom>
              <a:solidFill>
                <a:srgbClr val="FFFF99"/>
              </a:solidFill>
              <a:ln w="38100" algn="ctr">
                <a:solidFill>
                  <a:srgbClr val="D5262B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ts val="0"/>
                  </a:spcBef>
                </a:pPr>
                <a:r>
                  <a:rPr lang="hu-HU" altLang="en-US" sz="2400" b="1" dirty="0" smtClean="0">
                    <a:solidFill>
                      <a:srgbClr val="D5262B"/>
                    </a:solidFill>
                  </a:rPr>
                  <a:t>ArF </a:t>
                </a:r>
                <a:r>
                  <a:rPr lang="hu-HU" altLang="en-US" sz="2400" b="1" dirty="0" err="1" smtClean="0">
                    <a:solidFill>
                      <a:srgbClr val="D5262B"/>
                    </a:solidFill>
                  </a:rPr>
                  <a:t>excimer</a:t>
                </a:r>
                <a:r>
                  <a:rPr lang="hu-HU" altLang="en-US" sz="2400" b="1" dirty="0" smtClean="0">
                    <a:solidFill>
                      <a:srgbClr val="D5262B"/>
                    </a:solidFill>
                  </a:rPr>
                  <a:t> lézer </a:t>
                </a:r>
                <a14:m>
                  <m:oMath xmlns:m="http://schemas.openxmlformats.org/officeDocument/2006/math">
                    <m:r>
                      <a:rPr lang="en-US" altLang="en-US" sz="2400" b="1" i="1" smtClean="0">
                        <a:solidFill>
                          <a:srgbClr val="D5262B"/>
                        </a:solidFill>
                        <a:latin typeface="Cambria Math" panose="02040503050406030204" pitchFamily="18" charset="0"/>
                      </a:rPr>
                      <m:t>𝝀</m:t>
                    </m:r>
                    <m:r>
                      <a:rPr lang="en-US" altLang="en-US" sz="2400" b="1" i="0" smtClean="0">
                        <a:solidFill>
                          <a:srgbClr val="D5262B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hu-HU" altLang="en-US" sz="2400" b="1" dirty="0" smtClean="0">
                    <a:solidFill>
                      <a:srgbClr val="D5262B"/>
                    </a:solidFill>
                  </a:rPr>
                  <a:t> 193nm </a:t>
                </a:r>
                <a:endParaRPr lang="en-US" altLang="en-US" sz="2400" b="1" dirty="0">
                  <a:solidFill>
                    <a:srgbClr val="D5262B"/>
                  </a:solidFill>
                </a:endParaRPr>
              </a:p>
            </p:txBody>
          </p:sp>
        </mc:Choice>
        <mc:Fallback xmlns="">
          <p:sp>
            <p:nvSpPr>
              <p:cNvPr id="17" name="Text Box 1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190331" y="3603803"/>
                <a:ext cx="3010693" cy="830997"/>
              </a:xfrm>
              <a:prstGeom prst="rect">
                <a:avLst/>
              </a:prstGeom>
              <a:blipFill>
                <a:blip r:embed="rId4"/>
                <a:stretch>
                  <a:fillRect t="-2817" r="-600" b="-14085"/>
                </a:stretch>
              </a:blipFill>
              <a:ln w="38100" algn="ctr">
                <a:solidFill>
                  <a:srgbClr val="D526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 Box 121"/>
              <p:cNvSpPr txBox="1">
                <a:spLocks noChangeArrowheads="1"/>
              </p:cNvSpPr>
              <p:nvPr/>
            </p:nvSpPr>
            <p:spPr bwMode="auto">
              <a:xfrm>
                <a:off x="6425270" y="1263650"/>
                <a:ext cx="2505075" cy="1015663"/>
              </a:xfrm>
              <a:prstGeom prst="rect">
                <a:avLst/>
              </a:prstGeom>
              <a:solidFill>
                <a:srgbClr val="FFFF99"/>
              </a:solidFill>
              <a:ln w="38100" algn="ctr">
                <a:solidFill>
                  <a:srgbClr val="4D2885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ts val="0"/>
                  </a:spcBef>
                </a:pPr>
                <a:r>
                  <a:rPr lang="hu-HU" altLang="en-US" b="1" dirty="0" smtClean="0"/>
                  <a:t>higanygőzlámpa </a:t>
                </a:r>
                <a:br>
                  <a:rPr lang="hu-HU" altLang="en-US" b="1" dirty="0" smtClean="0"/>
                </a:br>
                <a:r>
                  <a:rPr lang="hu-HU" altLang="en-US" b="1" dirty="0" smtClean="0"/>
                  <a:t>i-vonala</a:t>
                </a:r>
                <a:br>
                  <a:rPr lang="hu-HU" altLang="en-US" b="1" dirty="0" smtClean="0"/>
                </a:br>
                <a14:m>
                  <m:oMath xmlns:m="http://schemas.openxmlformats.org/officeDocument/2006/math">
                    <m:r>
                      <a:rPr lang="en-US" altLang="en-US" b="1" i="1" smtClean="0">
                        <a:solidFill>
                          <a:srgbClr val="4D2885"/>
                        </a:solidFill>
                        <a:latin typeface="Cambria Math" panose="02040503050406030204" pitchFamily="18" charset="0"/>
                      </a:rPr>
                      <m:t>𝝀</m:t>
                    </m:r>
                    <m:r>
                      <a:rPr lang="en-US" altLang="en-US" b="1">
                        <a:solidFill>
                          <a:srgbClr val="4D2885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hu-HU" altLang="en-US" b="1" dirty="0" smtClean="0"/>
                  <a:t>365nm</a:t>
                </a:r>
                <a:endParaRPr lang="en-US" altLang="en-US" b="1" dirty="0"/>
              </a:p>
            </p:txBody>
          </p:sp>
        </mc:Choice>
        <mc:Fallback xmlns="">
          <p:sp>
            <p:nvSpPr>
              <p:cNvPr id="19" name="Text Box 1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425270" y="1263650"/>
                <a:ext cx="2505075" cy="1015663"/>
              </a:xfrm>
              <a:prstGeom prst="rect">
                <a:avLst/>
              </a:prstGeom>
              <a:blipFill>
                <a:blip r:embed="rId5"/>
                <a:stretch>
                  <a:fillRect t="-578" b="-8092"/>
                </a:stretch>
              </a:blipFill>
              <a:ln w="38100" algn="ctr">
                <a:solidFill>
                  <a:srgbClr val="4D28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9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Modern fotolitográfia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/>
              <a:t>Hog</a:t>
            </a:r>
            <a:r>
              <a:rPr lang="hu-HU" dirty="0" smtClean="0"/>
              <a:t>y érhető el 193nm alatti felbontás?</a:t>
            </a:r>
          </a:p>
          <a:p>
            <a:pPr marL="514350" indent="-514350">
              <a:buFont typeface="+mj-lt"/>
              <a:buAutoNum type="arabicPeriod"/>
            </a:pPr>
            <a:r>
              <a:rPr lang="hu-HU" dirty="0" smtClean="0"/>
              <a:t>Immerziós litográfia</a:t>
            </a:r>
          </a:p>
          <a:p>
            <a:pPr lvl="1" indent="-342900"/>
            <a:r>
              <a:rPr lang="hu-HU" dirty="0"/>
              <a:t>f</a:t>
            </a:r>
            <a:r>
              <a:rPr lang="hu-HU" dirty="0" smtClean="0"/>
              <a:t>olyadék, legtöbbször többszörösen tisztított, desztillált víz (NA növekszik)</a:t>
            </a:r>
          </a:p>
          <a:p>
            <a:pPr marL="514350" indent="-514350">
              <a:buFont typeface="+mj-lt"/>
              <a:buAutoNum type="arabicPeriod"/>
            </a:pPr>
            <a:r>
              <a:rPr lang="hu-HU" dirty="0" smtClean="0"/>
              <a:t>Többszörös leképzés (</a:t>
            </a:r>
            <a:r>
              <a:rPr lang="hu-HU" dirty="0" err="1" smtClean="0"/>
              <a:t>multiple</a:t>
            </a:r>
            <a:r>
              <a:rPr lang="hu-HU" dirty="0" smtClean="0"/>
              <a:t> </a:t>
            </a:r>
            <a:r>
              <a:rPr lang="hu-HU" dirty="0" err="1" smtClean="0"/>
              <a:t>patterning</a:t>
            </a:r>
            <a:r>
              <a:rPr lang="hu-HU" dirty="0" smtClean="0"/>
              <a:t>)</a:t>
            </a:r>
          </a:p>
          <a:p>
            <a:pPr lvl="1" indent="-342900"/>
            <a:r>
              <a:rPr lang="hu-HU" dirty="0" smtClean="0"/>
              <a:t>Egymás után többször történő levilágítással</a:t>
            </a:r>
          </a:p>
          <a:p>
            <a:pPr marL="514350" indent="-514350">
              <a:buFont typeface="+mj-lt"/>
              <a:buAutoNum type="arabicPeriod"/>
            </a:pPr>
            <a:r>
              <a:rPr lang="hu-HU" dirty="0" smtClean="0"/>
              <a:t>Fázisérzékeny </a:t>
            </a:r>
            <a:r>
              <a:rPr lang="hu-HU" dirty="0" err="1" smtClean="0"/>
              <a:t>fotoreziszt</a:t>
            </a:r>
            <a:r>
              <a:rPr lang="hu-HU" dirty="0" smtClean="0"/>
              <a:t> alkalmazása</a:t>
            </a:r>
          </a:p>
          <a:p>
            <a:pPr lvl="1" indent="-342900"/>
            <a:r>
              <a:rPr lang="hu-HU" dirty="0" smtClean="0"/>
              <a:t>Interferenciakép kialakul a </a:t>
            </a:r>
            <a:r>
              <a:rPr lang="hu-HU" dirty="0" err="1" smtClean="0"/>
              <a:t>fotorezisztben</a:t>
            </a:r>
            <a:r>
              <a:rPr lang="hu-HU" dirty="0" smtClean="0"/>
              <a:t> </a:t>
            </a:r>
            <a:br>
              <a:rPr lang="hu-HU" dirty="0" smtClean="0"/>
            </a:br>
            <a:r>
              <a:rPr lang="hu-HU" dirty="0" smtClean="0"/>
              <a:t>(65nm – kihasználjuk az állóhullám képződést)</a:t>
            </a:r>
            <a:endParaRPr lang="en-US" dirty="0" smtClean="0"/>
          </a:p>
          <a:p>
            <a:pPr marL="514350" indent="-514350">
              <a:buFont typeface="+mj-lt"/>
              <a:buAutoNum type="arabicPeriod"/>
            </a:pPr>
            <a:r>
              <a:rPr lang="en-US" dirty="0" err="1" smtClean="0"/>
              <a:t>Holografikus</a:t>
            </a:r>
            <a:r>
              <a:rPr lang="en-US" dirty="0" smtClean="0"/>
              <a:t> </a:t>
            </a:r>
            <a:r>
              <a:rPr lang="en-US" dirty="0" err="1" smtClean="0"/>
              <a:t>fotolitogr</a:t>
            </a:r>
            <a:r>
              <a:rPr lang="hu-HU" dirty="0" err="1" smtClean="0"/>
              <a:t>áfia</a:t>
            </a:r>
            <a:endParaRPr lang="hu-HU" dirty="0" smtClean="0"/>
          </a:p>
          <a:p>
            <a:pPr lvl="1" indent="-342900"/>
            <a:r>
              <a:rPr lang="hu-HU" dirty="0"/>
              <a:t>Többszörös </a:t>
            </a:r>
            <a:r>
              <a:rPr lang="hu-HU" dirty="0" smtClean="0"/>
              <a:t>fényforrás (fázistolásban), interferenciakép alakul ki </a:t>
            </a:r>
            <a:r>
              <a:rPr lang="hu-HU" dirty="0"/>
              <a:t>a </a:t>
            </a:r>
            <a:r>
              <a:rPr lang="hu-HU" dirty="0" err="1" smtClean="0"/>
              <a:t>fotorezisztben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42</a:t>
            </a:fld>
            <a:endParaRPr lang="en-US" altLang="en-US"/>
          </a:p>
        </p:txBody>
      </p:sp>
      <p:sp>
        <p:nvSpPr>
          <p:cNvPr id="8" name="Text Box 121"/>
          <p:cNvSpPr txBox="1">
            <a:spLocks noChangeArrowheads="1"/>
          </p:cNvSpPr>
          <p:nvPr/>
        </p:nvSpPr>
        <p:spPr bwMode="auto">
          <a:xfrm>
            <a:off x="5718175" y="902494"/>
            <a:ext cx="3267075" cy="353943"/>
          </a:xfrm>
          <a:prstGeom prst="rect">
            <a:avLst/>
          </a:prstGeom>
          <a:solidFill>
            <a:srgbClr val="FFFF99"/>
          </a:solidFill>
          <a:ln w="38100" algn="ctr">
            <a:solidFill>
              <a:srgbClr val="4D2885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marL="0" lvl="1" indent="0" algn="ctr">
              <a:buSzPct val="80000"/>
            </a:pPr>
            <a:r>
              <a:rPr lang="hu-HU" b="1" dirty="0"/>
              <a:t>MFS</a:t>
            </a:r>
            <a:r>
              <a:rPr lang="en-US" b="1" dirty="0"/>
              <a:t>=</a:t>
            </a:r>
            <a:r>
              <a:rPr lang="hu-HU" b="1" dirty="0"/>
              <a:t>14nm 201</a:t>
            </a:r>
            <a:r>
              <a:rPr lang="en-US" b="1" dirty="0"/>
              <a:t>6-ban</a:t>
            </a:r>
            <a:endParaRPr lang="hu-HU" b="1" dirty="0"/>
          </a:p>
        </p:txBody>
      </p:sp>
    </p:spTree>
    <p:extLst>
      <p:ext uri="{BB962C8B-B14F-4D97-AF65-F5344CB8AC3E}">
        <p14:creationId xmlns:p14="http://schemas.microsoft.com/office/powerpoint/2010/main" val="4047844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Modern fotolitográfia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87325" y="1406525"/>
            <a:ext cx="8797925" cy="4972050"/>
          </a:xfrm>
        </p:spPr>
        <p:txBody>
          <a:bodyPr/>
          <a:lstStyle/>
          <a:p>
            <a:r>
              <a:rPr lang="hu-HU" dirty="0"/>
              <a:t>Hog</a:t>
            </a:r>
            <a:r>
              <a:rPr lang="hu-HU" dirty="0" smtClean="0"/>
              <a:t>y érhető el 193nm alatti felbontás?</a:t>
            </a:r>
          </a:p>
          <a:p>
            <a:pPr marL="514350" indent="-514350">
              <a:buFont typeface="+mj-lt"/>
              <a:buAutoNum type="arabicPeriod" startAt="5"/>
            </a:pPr>
            <a:r>
              <a:rPr lang="hu-HU" dirty="0" smtClean="0"/>
              <a:t>Elektronsugaras litográfia (</a:t>
            </a:r>
            <a:r>
              <a:rPr lang="en-US" i="1" dirty="0"/>
              <a:t>Electron-Beam Direct-Write </a:t>
            </a:r>
            <a:r>
              <a:rPr lang="en-US" i="1" dirty="0" smtClean="0"/>
              <a:t>Lithography</a:t>
            </a:r>
            <a:r>
              <a:rPr lang="hu-HU" dirty="0" smtClean="0"/>
              <a:t>) 10nm alatti felbontás, DE egész </a:t>
            </a:r>
            <a:r>
              <a:rPr lang="hu-HU" dirty="0" err="1" smtClean="0"/>
              <a:t>wafer</a:t>
            </a:r>
            <a:r>
              <a:rPr lang="hu-HU" dirty="0" smtClean="0"/>
              <a:t> nem egyszerre!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43</a:t>
            </a:fld>
            <a:endParaRPr lang="en-US" altLang="en-US"/>
          </a:p>
        </p:txBody>
      </p:sp>
      <p:sp>
        <p:nvSpPr>
          <p:cNvPr id="8" name="Text Box 121"/>
          <p:cNvSpPr txBox="1">
            <a:spLocks noChangeArrowheads="1"/>
          </p:cNvSpPr>
          <p:nvPr/>
        </p:nvSpPr>
        <p:spPr bwMode="auto">
          <a:xfrm>
            <a:off x="5718175" y="902494"/>
            <a:ext cx="3267075" cy="353943"/>
          </a:xfrm>
          <a:prstGeom prst="rect">
            <a:avLst/>
          </a:prstGeom>
          <a:solidFill>
            <a:srgbClr val="FFFF99"/>
          </a:solidFill>
          <a:ln w="38100" algn="ctr">
            <a:solidFill>
              <a:srgbClr val="4D2885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marL="0" lvl="1" indent="0" algn="ctr">
              <a:buSzPct val="80000"/>
            </a:pPr>
            <a:r>
              <a:rPr lang="hu-HU" b="1" dirty="0"/>
              <a:t>MFS</a:t>
            </a:r>
            <a:r>
              <a:rPr lang="en-US" b="1" dirty="0"/>
              <a:t>=</a:t>
            </a:r>
            <a:r>
              <a:rPr lang="hu-HU" b="1" dirty="0"/>
              <a:t>14nm 201</a:t>
            </a:r>
            <a:r>
              <a:rPr lang="en-US" b="1" dirty="0"/>
              <a:t>6-ban</a:t>
            </a:r>
            <a:endParaRPr lang="hu-HU" b="1" dirty="0"/>
          </a:p>
        </p:txBody>
      </p:sp>
      <p:pic>
        <p:nvPicPr>
          <p:cNvPr id="129026" name="Picture 2" descr="http://www.psi.ch/lmn/NilEN/igp_1024x640%3E_nil_web1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2493" y="2654705"/>
            <a:ext cx="5038725" cy="3743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artalom helye 2"/>
          <p:cNvSpPr txBox="1">
            <a:spLocks/>
          </p:cNvSpPr>
          <p:nvPr/>
        </p:nvSpPr>
        <p:spPr bwMode="auto">
          <a:xfrm>
            <a:off x="186126" y="3112851"/>
            <a:ext cx="4483151" cy="3265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+mn-lt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+mn-lt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+mn-lt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+mn-lt"/>
              </a:defRPr>
            </a:lvl5pPr>
            <a:lvl6pPr marL="25146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6pPr>
            <a:lvl7pPr marL="29718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7pPr>
            <a:lvl8pPr marL="34290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8pPr>
            <a:lvl9pPr marL="38862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9pPr>
          </a:lstStyle>
          <a:p>
            <a:pPr marL="514350" indent="-514350">
              <a:buFont typeface="+mj-lt"/>
              <a:buAutoNum type="arabicPeriod" startAt="6"/>
            </a:pPr>
            <a:r>
              <a:rPr lang="hu-HU" kern="0" dirty="0" err="1" smtClean="0"/>
              <a:t>Nanoimprint</a:t>
            </a:r>
            <a:r>
              <a:rPr lang="hu-HU" kern="0" dirty="0" smtClean="0"/>
              <a:t> litográfia – kontakt litográfia, nyomósablon lágy polimerbe (mint „</a:t>
            </a:r>
            <a:r>
              <a:rPr lang="hu-HU" kern="0" dirty="0" err="1" smtClean="0"/>
              <a:t>fotoreziszt</a:t>
            </a:r>
            <a:r>
              <a:rPr lang="hu-HU" kern="0" dirty="0" smtClean="0"/>
              <a:t>”) nyomva, szárítva </a:t>
            </a:r>
            <a:endParaRPr lang="hu-HU" kern="0" dirty="0"/>
          </a:p>
        </p:txBody>
      </p:sp>
    </p:spTree>
    <p:extLst>
      <p:ext uri="{BB962C8B-B14F-4D97-AF65-F5344CB8AC3E}">
        <p14:creationId xmlns:p14="http://schemas.microsoft.com/office/powerpoint/2010/main" val="4162015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Modern fotolitográfia</a:t>
            </a:r>
            <a:endParaRPr lang="hu-HU" dirty="0"/>
          </a:p>
        </p:txBody>
      </p:sp>
      <p:pic>
        <p:nvPicPr>
          <p:cNvPr id="7" name="Tartalom helye 6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739194" y="1343025"/>
            <a:ext cx="7851561" cy="4285265"/>
          </a:xfrm>
          <a:prstGeom prst="rect">
            <a:avLst/>
          </a:prstGeom>
        </p:spPr>
      </p:pic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44</a:t>
            </a:fld>
            <a:endParaRPr lang="en-US" altLang="en-US"/>
          </a:p>
        </p:txBody>
      </p:sp>
      <p:sp>
        <p:nvSpPr>
          <p:cNvPr id="8" name="Téglalap 7"/>
          <p:cNvSpPr/>
          <p:nvPr/>
        </p:nvSpPr>
        <p:spPr>
          <a:xfrm>
            <a:off x="2946073" y="5883198"/>
            <a:ext cx="3437801" cy="3277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i="1" dirty="0">
                <a:latin typeface="+mj-lt"/>
              </a:rPr>
              <a:t>ASML TWINSCAN </a:t>
            </a:r>
            <a:r>
              <a:rPr lang="en-US" sz="1800" i="1" dirty="0" smtClean="0">
                <a:latin typeface="+mj-lt"/>
              </a:rPr>
              <a:t>NXE:3300B </a:t>
            </a:r>
            <a:endParaRPr lang="en-US" sz="18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78154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Modern </a:t>
            </a:r>
            <a:r>
              <a:rPr lang="hu-HU" err="1" smtClean="0"/>
              <a:t>fotolitográfia</a:t>
            </a:r>
            <a:r>
              <a:rPr lang="hu-HU" smtClean="0"/>
              <a:t> kihívásai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Megoldandó problémák EUV (13nm) alkalmazására:</a:t>
            </a:r>
          </a:p>
          <a:p>
            <a:pPr lvl="1"/>
            <a:r>
              <a:rPr lang="hu-HU" dirty="0" err="1" smtClean="0"/>
              <a:t>Eximer</a:t>
            </a:r>
            <a:r>
              <a:rPr lang="hu-HU" dirty="0" smtClean="0"/>
              <a:t> lézer által gerjesztett ón plazma! (nincs </a:t>
            </a:r>
            <a:r>
              <a:rPr lang="hu-HU" dirty="0" err="1" smtClean="0"/>
              <a:t>excimer</a:t>
            </a:r>
            <a:r>
              <a:rPr lang="hu-HU" dirty="0" smtClean="0"/>
              <a:t> lézerforrás ezen a hullámhosszon).</a:t>
            </a:r>
          </a:p>
          <a:p>
            <a:pPr lvl="1"/>
            <a:r>
              <a:rPr lang="hu-HU" dirty="0" smtClean="0"/>
              <a:t>A jelenlegi lencserendszerek abszorbeálják ezt a hullámhosszúságú fényt (</a:t>
            </a:r>
            <a:r>
              <a:rPr lang="hu-HU" i="1" dirty="0" smtClean="0"/>
              <a:t>hasonlóan a FIR érzékelők esetén az üveghez</a:t>
            </a:r>
            <a:r>
              <a:rPr lang="hu-HU" dirty="0" smtClean="0"/>
              <a:t>).</a:t>
            </a:r>
          </a:p>
          <a:p>
            <a:pPr lvl="1"/>
            <a:r>
              <a:rPr lang="hu-HU" dirty="0" smtClean="0"/>
              <a:t>A levilágított felületnek szinte tökéletesen síknak kell lennie (</a:t>
            </a:r>
            <a:r>
              <a:rPr lang="hu-HU" i="1" dirty="0" smtClean="0"/>
              <a:t>30cm szeleten maximum 2nm! felületi érdesség</a:t>
            </a:r>
            <a:r>
              <a:rPr lang="hu-HU" dirty="0" smtClean="0"/>
              <a:t>)!</a:t>
            </a:r>
          </a:p>
          <a:p>
            <a:pPr lvl="1"/>
            <a:r>
              <a:rPr lang="hu-HU" dirty="0" smtClean="0"/>
              <a:t>Levegő elnyeli a 13.5nm hullámhosszúságú fényt, vákuumban kell csinálni!</a:t>
            </a:r>
          </a:p>
          <a:p>
            <a:pPr lvl="1"/>
            <a:r>
              <a:rPr lang="hu-HU" dirty="0" smtClean="0"/>
              <a:t>A maszkoknak is áteresztőnek kell lennie!</a:t>
            </a:r>
          </a:p>
          <a:p>
            <a:pPr lvl="1"/>
            <a:endParaRPr lang="hu-HU" dirty="0" smtClean="0"/>
          </a:p>
          <a:p>
            <a:pPr lvl="1"/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45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7646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891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891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65A82E3-B156-4F98-BC69-13891B7ED78C}" type="slidenum">
              <a:rPr lang="en-US" altLang="en-US" sz="1000">
                <a:solidFill>
                  <a:srgbClr val="8C2532"/>
                </a:solidFill>
              </a:rPr>
              <a:pPr/>
              <a:t>46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8917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2005013"/>
            <a:ext cx="8845550" cy="881062"/>
          </a:xfrm>
        </p:spPr>
        <p:txBody>
          <a:bodyPr/>
          <a:lstStyle/>
          <a:p>
            <a:pPr eaLnBrk="1" hangingPunct="1"/>
            <a:r>
              <a:rPr lang="hu-HU" altLang="en-US" sz="6000" smtClean="0"/>
              <a:t>Egy egyszerű pMOS technológia </a:t>
            </a:r>
            <a:endParaRPr lang="hu-HU" altLang="en-US" sz="6000" dirty="0"/>
          </a:p>
        </p:txBody>
      </p:sp>
      <p:sp>
        <p:nvSpPr>
          <p:cNvPr id="3891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92238" y="3870325"/>
            <a:ext cx="7581900" cy="2122488"/>
          </a:xfrm>
        </p:spPr>
        <p:txBody>
          <a:bodyPr/>
          <a:lstStyle/>
          <a:p>
            <a:pPr eaLnBrk="1" hangingPunct="1"/>
            <a:r>
              <a:rPr lang="hu-HU" altLang="en-US" smtClean="0"/>
              <a:t>Technológiai lépések az EET Félvezető Laboratóriumában (tiszta szobájában)</a:t>
            </a:r>
            <a:endParaRPr lang="hu-HU" altLang="en-US" dirty="0"/>
          </a:p>
          <a:p>
            <a:pPr eaLnBrk="1" hangingPunct="1">
              <a:buNone/>
            </a:pPr>
            <a:endParaRPr lang="hu-HU" altLang="en-US" dirty="0"/>
          </a:p>
          <a:p>
            <a:pPr eaLnBrk="1" hangingPunct="1"/>
            <a:endParaRPr lang="hu-HU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993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994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C05142E-CAC8-4989-827C-85333CBDC199}" type="slidenum">
              <a:rPr lang="en-US" altLang="en-US" sz="1000">
                <a:solidFill>
                  <a:srgbClr val="8C2532"/>
                </a:solidFill>
              </a:rPr>
              <a:pPr/>
              <a:t>47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9941" name="Rectangle 2"/>
          <p:cNvSpPr>
            <a:spLocks noChangeArrowheads="1"/>
          </p:cNvSpPr>
          <p:nvPr/>
        </p:nvSpPr>
        <p:spPr bwMode="auto">
          <a:xfrm>
            <a:off x="185738" y="1028700"/>
            <a:ext cx="8789987" cy="50974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39942" name="Rectangle 3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39943" name="Rectangle 4"/>
          <p:cNvSpPr>
            <a:spLocks noChangeArrowheads="1"/>
          </p:cNvSpPr>
          <p:nvPr/>
        </p:nvSpPr>
        <p:spPr bwMode="auto">
          <a:xfrm>
            <a:off x="280988" y="4360863"/>
            <a:ext cx="8642350" cy="1793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hu-HU" altLang="en-US" sz="1800">
              <a:solidFill>
                <a:schemeClr val="tx1"/>
              </a:solidFill>
            </a:endParaRPr>
          </a:p>
        </p:txBody>
      </p:sp>
      <p:sp>
        <p:nvSpPr>
          <p:cNvPr id="39944" name="Rectangle 5"/>
          <p:cNvSpPr>
            <a:spLocks noChangeArrowheads="1"/>
          </p:cNvSpPr>
          <p:nvPr/>
        </p:nvSpPr>
        <p:spPr bwMode="auto">
          <a:xfrm>
            <a:off x="280988" y="4468813"/>
            <a:ext cx="8637587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1590" name="Rectangle 6"/>
          <p:cNvSpPr>
            <a:spLocks noChangeArrowheads="1"/>
          </p:cNvSpPr>
          <p:nvPr/>
        </p:nvSpPr>
        <p:spPr bwMode="auto">
          <a:xfrm flipV="1">
            <a:off x="280988" y="4432300"/>
            <a:ext cx="8637587" cy="36513"/>
          </a:xfrm>
          <a:prstGeom prst="rect">
            <a:avLst/>
          </a:prstGeom>
          <a:solidFill>
            <a:srgbClr val="9933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1591" name="Rectangle 7"/>
          <p:cNvSpPr>
            <a:spLocks noChangeArrowheads="1"/>
          </p:cNvSpPr>
          <p:nvPr/>
        </p:nvSpPr>
        <p:spPr bwMode="auto">
          <a:xfrm flipV="1">
            <a:off x="280988" y="5980113"/>
            <a:ext cx="8637587" cy="36512"/>
          </a:xfrm>
          <a:prstGeom prst="rect">
            <a:avLst/>
          </a:prstGeom>
          <a:solidFill>
            <a:srgbClr val="9933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39947" name="Rectangle 8"/>
          <p:cNvSpPr>
            <a:spLocks noChangeArrowheads="1"/>
          </p:cNvSpPr>
          <p:nvPr/>
        </p:nvSpPr>
        <p:spPr bwMode="auto">
          <a:xfrm>
            <a:off x="1438275" y="6122988"/>
            <a:ext cx="6745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Szelettisztítás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pic>
        <p:nvPicPr>
          <p:cNvPr id="39948" name="Picture 9" descr="ppt_szelete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0088" y="1104900"/>
            <a:ext cx="3130550" cy="25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6" dur="2000"/>
                                        <p:tgtEl>
                                          <p:spTgt spid="451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1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" dur="2000"/>
                                        <p:tgtEl>
                                          <p:spTgt spid="4515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1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1590" grpId="0" animBg="1"/>
      <p:bldP spid="451591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096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096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5BA18AA-49DD-4BEA-9371-7EFD4FEBF4F0}" type="slidenum">
              <a:rPr lang="en-US" altLang="en-US" sz="1000">
                <a:solidFill>
                  <a:srgbClr val="8C2532"/>
                </a:solidFill>
              </a:rPr>
              <a:pPr/>
              <a:t>48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0966" name="Rectangle 3"/>
          <p:cNvSpPr>
            <a:spLocks noChangeArrowheads="1"/>
          </p:cNvSpPr>
          <p:nvPr/>
        </p:nvSpPr>
        <p:spPr bwMode="auto">
          <a:xfrm>
            <a:off x="1438275" y="6122988"/>
            <a:ext cx="60975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Vastagoxid-növesztés (ún. </a:t>
            </a:r>
            <a:r>
              <a:rPr lang="hu-HU" altLang="en-US" sz="2400" b="1" i="1">
                <a:solidFill>
                  <a:srgbClr val="8C2532"/>
                </a:solidFill>
              </a:rPr>
              <a:t>field oxide</a:t>
            </a:r>
            <a:r>
              <a:rPr lang="hu-HU" altLang="en-US" sz="2400" b="1">
                <a:solidFill>
                  <a:srgbClr val="8C2532"/>
                </a:solidFill>
              </a:rPr>
              <a:t>)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0967" name="Rectangle 4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0968" name="Rectangle 5"/>
          <p:cNvSpPr>
            <a:spLocks noChangeArrowheads="1"/>
          </p:cNvSpPr>
          <p:nvPr/>
        </p:nvSpPr>
        <p:spPr bwMode="auto">
          <a:xfrm>
            <a:off x="280988" y="4360863"/>
            <a:ext cx="8642350" cy="1793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hu-HU" altLang="en-US" sz="1800">
              <a:solidFill>
                <a:schemeClr val="tx1"/>
              </a:solidFill>
            </a:endParaRPr>
          </a:p>
        </p:txBody>
      </p:sp>
      <p:sp>
        <p:nvSpPr>
          <p:cNvPr id="40969" name="Rectangle 6"/>
          <p:cNvSpPr>
            <a:spLocks noChangeArrowheads="1"/>
          </p:cNvSpPr>
          <p:nvPr/>
        </p:nvSpPr>
        <p:spPr bwMode="auto">
          <a:xfrm>
            <a:off x="280988" y="4468813"/>
            <a:ext cx="8637587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2615" name="Rectangle 7"/>
          <p:cNvSpPr>
            <a:spLocks noChangeArrowheads="1"/>
          </p:cNvSpPr>
          <p:nvPr/>
        </p:nvSpPr>
        <p:spPr bwMode="auto">
          <a:xfrm flipV="1">
            <a:off x="280988" y="5980113"/>
            <a:ext cx="8637587" cy="36512"/>
          </a:xfrm>
          <a:prstGeom prst="rect">
            <a:avLst/>
          </a:prstGeom>
          <a:solidFill>
            <a:srgbClr val="C0C0C0">
              <a:alpha val="74901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pic>
        <p:nvPicPr>
          <p:cNvPr id="452616" name="Picture 8" descr="ppt_oxidnov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1104900"/>
            <a:ext cx="3101975" cy="259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2617" name="Rectangle 9"/>
          <p:cNvSpPr>
            <a:spLocks noChangeArrowheads="1"/>
          </p:cNvSpPr>
          <p:nvPr/>
        </p:nvSpPr>
        <p:spPr bwMode="auto">
          <a:xfrm flipV="1">
            <a:off x="280988" y="4360863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2618" name="Rectangle 10"/>
          <p:cNvSpPr>
            <a:spLocks noChangeArrowheads="1"/>
          </p:cNvSpPr>
          <p:nvPr/>
        </p:nvSpPr>
        <p:spPr bwMode="auto">
          <a:xfrm flipV="1">
            <a:off x="280988" y="5908675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pic>
        <p:nvPicPr>
          <p:cNvPr id="14" name="Kép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54997" y="1127919"/>
            <a:ext cx="3463578" cy="2598738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2000"/>
                                        <p:tgtEl>
                                          <p:spTgt spid="452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2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52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52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52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6" dur="3000"/>
                                        <p:tgtEl>
                                          <p:spTgt spid="452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2000"/>
                                        <p:tgtEl>
                                          <p:spTgt spid="452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2615" grpId="0" animBg="1"/>
      <p:bldP spid="452617" grpId="0" animBg="1"/>
      <p:bldP spid="452618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198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198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24C59BF-3A3C-456F-A017-3B672F121915}" type="slidenum">
              <a:rPr lang="en-US" altLang="en-US" sz="1000">
                <a:solidFill>
                  <a:srgbClr val="8C2532"/>
                </a:solidFill>
              </a:rPr>
              <a:pPr/>
              <a:t>49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453634" name="Picture 2" descr="ppt_lakkoz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5488" y="1104900"/>
            <a:ext cx="3095625" cy="259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0" name="Rectangle 3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reziszt cseppentés, felpörgetés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1991" name="Rectangle 4"/>
          <p:cNvSpPr>
            <a:spLocks noChangeArrowheads="1"/>
          </p:cNvSpPr>
          <p:nvPr/>
        </p:nvSpPr>
        <p:spPr bwMode="auto">
          <a:xfrm>
            <a:off x="185738" y="1028700"/>
            <a:ext cx="8789987" cy="50974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1992" name="Rectangle 5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53638" name="Rectangle 6"/>
          <p:cNvSpPr>
            <a:spLocks noChangeArrowheads="1"/>
          </p:cNvSpPr>
          <p:nvPr/>
        </p:nvSpPr>
        <p:spPr bwMode="auto">
          <a:xfrm>
            <a:off x="282575" y="4108450"/>
            <a:ext cx="8637588" cy="323850"/>
          </a:xfrm>
          <a:prstGeom prst="rect">
            <a:avLst/>
          </a:prstGeom>
          <a:solidFill>
            <a:srgbClr val="8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3639" name="Oval 7"/>
          <p:cNvSpPr>
            <a:spLocks noChangeArrowheads="1"/>
          </p:cNvSpPr>
          <p:nvPr/>
        </p:nvSpPr>
        <p:spPr bwMode="auto">
          <a:xfrm>
            <a:off x="4114800" y="528638"/>
            <a:ext cx="973138" cy="1150937"/>
          </a:xfrm>
          <a:prstGeom prst="ellipse">
            <a:avLst/>
          </a:prstGeom>
          <a:solidFill>
            <a:srgbClr val="8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3640" name="AutoShape 8"/>
          <p:cNvSpPr>
            <a:spLocks noChangeArrowheads="1"/>
          </p:cNvSpPr>
          <p:nvPr/>
        </p:nvSpPr>
        <p:spPr bwMode="auto">
          <a:xfrm rot="-5400000">
            <a:off x="4077494" y="3840957"/>
            <a:ext cx="1047750" cy="1223962"/>
          </a:xfrm>
          <a:prstGeom prst="flowChartDelay">
            <a:avLst/>
          </a:prstGeom>
          <a:solidFill>
            <a:srgbClr val="8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1996" name="Rectangle 9"/>
          <p:cNvSpPr>
            <a:spLocks noChangeArrowheads="1"/>
          </p:cNvSpPr>
          <p:nvPr/>
        </p:nvSpPr>
        <p:spPr bwMode="auto">
          <a:xfrm>
            <a:off x="280988" y="4360863"/>
            <a:ext cx="8642350" cy="1793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hu-HU" altLang="en-US" sz="1800">
              <a:solidFill>
                <a:schemeClr val="tx1"/>
              </a:solidFill>
            </a:endParaRPr>
          </a:p>
        </p:txBody>
      </p:sp>
      <p:sp>
        <p:nvSpPr>
          <p:cNvPr id="41997" name="Rectangle 10"/>
          <p:cNvSpPr>
            <a:spLocks noChangeArrowheads="1"/>
          </p:cNvSpPr>
          <p:nvPr/>
        </p:nvSpPr>
        <p:spPr bwMode="auto">
          <a:xfrm>
            <a:off x="280988" y="4468813"/>
            <a:ext cx="8637587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1998" name="Rectangle 11"/>
          <p:cNvSpPr>
            <a:spLocks noChangeArrowheads="1"/>
          </p:cNvSpPr>
          <p:nvPr/>
        </p:nvSpPr>
        <p:spPr bwMode="auto">
          <a:xfrm flipV="1">
            <a:off x="280988" y="4432300"/>
            <a:ext cx="8637587" cy="36513"/>
          </a:xfrm>
          <a:prstGeom prst="rect">
            <a:avLst/>
          </a:prstGeom>
          <a:solidFill>
            <a:srgbClr val="C0C0C0">
              <a:alpha val="74901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1999" name="Rectangle 12"/>
          <p:cNvSpPr>
            <a:spLocks noChangeArrowheads="1"/>
          </p:cNvSpPr>
          <p:nvPr/>
        </p:nvSpPr>
        <p:spPr bwMode="auto">
          <a:xfrm flipV="1">
            <a:off x="280988" y="5980113"/>
            <a:ext cx="8637587" cy="36512"/>
          </a:xfrm>
          <a:prstGeom prst="rect">
            <a:avLst/>
          </a:prstGeom>
          <a:solidFill>
            <a:srgbClr val="C0C0C0">
              <a:alpha val="74901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2000" name="Rectangle 13"/>
          <p:cNvSpPr>
            <a:spLocks noChangeArrowheads="1"/>
          </p:cNvSpPr>
          <p:nvPr/>
        </p:nvSpPr>
        <p:spPr bwMode="auto">
          <a:xfrm flipV="1">
            <a:off x="280988" y="4360863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2001" name="Rectangle 14"/>
          <p:cNvSpPr>
            <a:spLocks noChangeArrowheads="1"/>
          </p:cNvSpPr>
          <p:nvPr/>
        </p:nvSpPr>
        <p:spPr bwMode="auto">
          <a:xfrm flipV="1">
            <a:off x="280988" y="5908675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pic>
        <p:nvPicPr>
          <p:cNvPr id="42002" name="Picture 15" descr="ppt_lakkoz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7888" y="1257300"/>
            <a:ext cx="3095625" cy="259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3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3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53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0.04325 L 0.00017 0.53793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4536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536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536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-2.22222E-6 L 0.00034 0.14398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4536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19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1.85185E-6 L 0.00017 0.01574 " pathEditMode="relative" rAng="0" ptsTypes="AA">
                                      <p:cBhvr>
                                        <p:cTn id="29" dur="1000" fill="hold"/>
                                        <p:tgtEl>
                                          <p:spTgt spid="4536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5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453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453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1000"/>
                                        <p:tgtEl>
                                          <p:spTgt spid="4536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3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3638" grpId="0" animBg="1"/>
      <p:bldP spid="453638" grpId="1" animBg="1"/>
      <p:bldP spid="453639" grpId="0" animBg="1"/>
      <p:bldP spid="453639" grpId="1" animBg="1"/>
      <p:bldP spid="453639" grpId="2" animBg="1"/>
      <p:bldP spid="453640" grpId="0" animBg="1"/>
      <p:bldP spid="453640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Szilícium tulajdonságai</a:t>
            </a:r>
            <a:endParaRPr lang="hu-H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artalom helye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hu-HU" dirty="0" smtClean="0"/>
                  <a:t>periódusrendszer 14-es rendszámú eleme</a:t>
                </a:r>
              </a:p>
              <a:p>
                <a:r>
                  <a:rPr lang="hu-HU" dirty="0" smtClean="0"/>
                  <a:t>Olvadáspontja 1415°C</a:t>
                </a:r>
              </a:p>
              <a:p>
                <a:r>
                  <a:rPr lang="hu-HU" dirty="0" smtClean="0"/>
                  <a:t>Gyémántrács (két középpontosan köbös szerkezet ¼ rácsállandóval eltolva)</a:t>
                </a:r>
              </a:p>
              <a:p>
                <a:r>
                  <a:rPr lang="hu-HU" dirty="0" smtClean="0"/>
                  <a:t>Jó hővezető </a:t>
                </a:r>
                <a14:m>
                  <m:oMath xmlns:m="http://schemas.openxmlformats.org/officeDocument/2006/math">
                    <m:r>
                      <a:rPr lang="hu-HU" i="1">
                        <a:latin typeface="Cambria Math" panose="02040503050406030204" pitchFamily="18" charset="0"/>
                      </a:rPr>
                      <m:t>𝛼</m:t>
                    </m:r>
                    <m:r>
                      <a:rPr lang="hu-HU" b="0" i="1" smtClean="0">
                        <a:latin typeface="Cambria Math" panose="02040503050406030204" pitchFamily="18" charset="0"/>
                      </a:rPr>
                      <m:t>=156</m:t>
                    </m:r>
                    <m:f>
                      <m:fPr>
                        <m:ctrlPr>
                          <a:rPr lang="hu-HU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hu-HU" b="0" i="1" smtClean="0">
                            <a:latin typeface="Cambria Math" panose="02040503050406030204" pitchFamily="18" charset="0"/>
                          </a:rPr>
                          <m:t>𝑊</m:t>
                        </m:r>
                      </m:num>
                      <m:den>
                        <m:r>
                          <a:rPr lang="hu-HU" b="0" i="1" smtClean="0">
                            <a:latin typeface="Cambria Math" panose="02040503050406030204" pitchFamily="18" charset="0"/>
                          </a:rPr>
                          <m:t>𝑚𝐾</m:t>
                        </m:r>
                      </m:den>
                    </m:f>
                  </m:oMath>
                </a14:m>
                <a:r>
                  <a:rPr lang="hu-HU" dirty="0" smtClean="0"/>
                  <a:t> </a:t>
                </a:r>
              </a:p>
              <a:p>
                <a:r>
                  <a:rPr lang="hu-HU" dirty="0" smtClean="0"/>
                  <a:t>Kiváló mechanikai </a:t>
                </a:r>
                <a:br>
                  <a:rPr lang="hu-HU" dirty="0" smtClean="0"/>
                </a:br>
                <a:r>
                  <a:rPr lang="hu-HU" dirty="0" smtClean="0"/>
                  <a:t>tulajdonság:</a:t>
                </a:r>
              </a:p>
              <a:p>
                <a:pPr lvl="1"/>
                <a:r>
                  <a:rPr lang="hu-HU" dirty="0" smtClean="0"/>
                  <a:t>Nagy keménység</a:t>
                </a:r>
              </a:p>
              <a:p>
                <a:pPr lvl="1"/>
                <a:r>
                  <a:rPr lang="hu-HU" dirty="0" smtClean="0"/>
                  <a:t>Nagy szakítószilárdság </a:t>
                </a:r>
              </a:p>
              <a:p>
                <a:pPr lvl="1"/>
                <a:r>
                  <a:rPr lang="hu-HU" dirty="0" smtClean="0"/>
                  <a:t>DE ridegség</a:t>
                </a:r>
              </a:p>
              <a:p>
                <a:endParaRPr lang="hu-HU" dirty="0"/>
              </a:p>
            </p:txBody>
          </p:sp>
        </mc:Choice>
        <mc:Fallback xmlns="">
          <p:sp>
            <p:nvSpPr>
              <p:cNvPr id="3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828" t="-2209"/>
                </a:stretch>
              </a:blipFill>
            </p:spPr>
            <p:txBody>
              <a:bodyPr/>
              <a:lstStyle/>
              <a:p>
                <a:r>
                  <a:rPr lang="hu-H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5</a:t>
            </a:fld>
            <a:endParaRPr lang="en-US" altLang="en-US"/>
          </a:p>
        </p:txBody>
      </p:sp>
      <p:pic>
        <p:nvPicPr>
          <p:cNvPr id="17" name="Kép 16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562475" y="3892550"/>
            <a:ext cx="4612797" cy="2419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145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301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301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FD5CF9E-4B56-41AF-9434-C1141B627910}" type="slidenum">
              <a:rPr lang="en-US" altLang="en-US" sz="1000">
                <a:solidFill>
                  <a:srgbClr val="8C2532"/>
                </a:solidFill>
              </a:rPr>
              <a:pPr/>
              <a:t>50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3013" name="Rectangle 2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maszkillesztés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3014" name="Rectangle 3"/>
          <p:cNvSpPr>
            <a:spLocks noChangeArrowheads="1"/>
          </p:cNvSpPr>
          <p:nvPr/>
        </p:nvSpPr>
        <p:spPr bwMode="auto">
          <a:xfrm>
            <a:off x="185738" y="1028700"/>
            <a:ext cx="8789987" cy="50974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3015" name="Rectangle 4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3016" name="Rectangle 5"/>
          <p:cNvSpPr>
            <a:spLocks noChangeArrowheads="1"/>
          </p:cNvSpPr>
          <p:nvPr/>
        </p:nvSpPr>
        <p:spPr bwMode="auto">
          <a:xfrm>
            <a:off x="282575" y="4206875"/>
            <a:ext cx="8637588" cy="225425"/>
          </a:xfrm>
          <a:prstGeom prst="rect">
            <a:avLst/>
          </a:prstGeom>
          <a:solidFill>
            <a:srgbClr val="8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3017" name="Rectangle 6"/>
          <p:cNvSpPr>
            <a:spLocks noChangeArrowheads="1"/>
          </p:cNvSpPr>
          <p:nvPr/>
        </p:nvSpPr>
        <p:spPr bwMode="auto">
          <a:xfrm>
            <a:off x="280988" y="4360863"/>
            <a:ext cx="8642350" cy="1793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hu-HU" altLang="en-US" sz="1800">
              <a:solidFill>
                <a:schemeClr val="tx1"/>
              </a:solidFill>
            </a:endParaRPr>
          </a:p>
        </p:txBody>
      </p:sp>
      <p:sp>
        <p:nvSpPr>
          <p:cNvPr id="43018" name="Rectangle 7"/>
          <p:cNvSpPr>
            <a:spLocks noChangeArrowheads="1"/>
          </p:cNvSpPr>
          <p:nvPr/>
        </p:nvSpPr>
        <p:spPr bwMode="auto">
          <a:xfrm>
            <a:off x="280988" y="4468813"/>
            <a:ext cx="8637587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280988" y="3892550"/>
            <a:ext cx="8642350" cy="323850"/>
            <a:chOff x="158" y="2659"/>
            <a:chExt cx="5444" cy="204"/>
          </a:xfrm>
        </p:grpSpPr>
        <p:sp>
          <p:nvSpPr>
            <p:cNvPr id="43023" name="Rectangle 9"/>
            <p:cNvSpPr>
              <a:spLocks noChangeArrowheads="1"/>
            </p:cNvSpPr>
            <p:nvPr/>
          </p:nvSpPr>
          <p:spPr bwMode="auto">
            <a:xfrm flipH="1">
              <a:off x="1973" y="2818"/>
              <a:ext cx="453" cy="4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3024" name="Rectangle 10"/>
            <p:cNvSpPr>
              <a:spLocks noChangeArrowheads="1"/>
            </p:cNvSpPr>
            <p:nvPr/>
          </p:nvSpPr>
          <p:spPr bwMode="auto">
            <a:xfrm flipH="1">
              <a:off x="3333" y="2818"/>
              <a:ext cx="454" cy="4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3025" name="Rectangle 11"/>
            <p:cNvSpPr>
              <a:spLocks noChangeArrowheads="1"/>
            </p:cNvSpPr>
            <p:nvPr/>
          </p:nvSpPr>
          <p:spPr bwMode="auto">
            <a:xfrm flipH="1">
              <a:off x="4694" y="2818"/>
              <a:ext cx="908" cy="4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3026" name="Rectangle 12"/>
            <p:cNvSpPr>
              <a:spLocks noChangeArrowheads="1"/>
            </p:cNvSpPr>
            <p:nvPr/>
          </p:nvSpPr>
          <p:spPr bwMode="auto">
            <a:xfrm>
              <a:off x="158" y="2659"/>
              <a:ext cx="5444" cy="159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3027" name="Rectangle 13"/>
            <p:cNvSpPr>
              <a:spLocks noChangeArrowheads="1"/>
            </p:cNvSpPr>
            <p:nvPr/>
          </p:nvSpPr>
          <p:spPr bwMode="auto">
            <a:xfrm>
              <a:off x="158" y="2818"/>
              <a:ext cx="907" cy="4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pic>
        <p:nvPicPr>
          <p:cNvPr id="43020" name="Picture 14" descr="ppt_illesz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1104900"/>
            <a:ext cx="2392362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21" name="Rectangle 15"/>
          <p:cNvSpPr>
            <a:spLocks noChangeArrowheads="1"/>
          </p:cNvSpPr>
          <p:nvPr/>
        </p:nvSpPr>
        <p:spPr bwMode="auto">
          <a:xfrm flipV="1">
            <a:off x="280988" y="4360863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3022" name="Rectangle 16"/>
          <p:cNvSpPr>
            <a:spLocks noChangeArrowheads="1"/>
          </p:cNvSpPr>
          <p:nvPr/>
        </p:nvSpPr>
        <p:spPr bwMode="auto">
          <a:xfrm flipV="1">
            <a:off x="280988" y="5908675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403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403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F401759-8664-4DFE-ACCC-9814E2DE3DBC}" type="slidenum">
              <a:rPr lang="en-US" altLang="en-US" sz="1000">
                <a:solidFill>
                  <a:srgbClr val="8C2532"/>
                </a:solidFill>
              </a:rPr>
              <a:pPr/>
              <a:t>51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4037" name="Rectangle 2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megvilágítás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4038" name="Rectangle 3"/>
          <p:cNvSpPr>
            <a:spLocks noChangeArrowheads="1"/>
          </p:cNvSpPr>
          <p:nvPr/>
        </p:nvSpPr>
        <p:spPr bwMode="auto">
          <a:xfrm>
            <a:off x="185738" y="1028700"/>
            <a:ext cx="8789987" cy="50974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4039" name="Rectangle 4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55685" name="Rectangle 5"/>
          <p:cNvSpPr>
            <a:spLocks noChangeArrowheads="1"/>
          </p:cNvSpPr>
          <p:nvPr/>
        </p:nvSpPr>
        <p:spPr bwMode="auto">
          <a:xfrm>
            <a:off x="280988" y="1228725"/>
            <a:ext cx="8642350" cy="29876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2ACE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4041" name="Rectangle 6"/>
          <p:cNvSpPr>
            <a:spLocks noChangeArrowheads="1"/>
          </p:cNvSpPr>
          <p:nvPr/>
        </p:nvSpPr>
        <p:spPr bwMode="auto">
          <a:xfrm>
            <a:off x="282575" y="4206875"/>
            <a:ext cx="8637588" cy="225425"/>
          </a:xfrm>
          <a:prstGeom prst="rect">
            <a:avLst/>
          </a:prstGeom>
          <a:solidFill>
            <a:srgbClr val="8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4042" name="Rectangle 7"/>
          <p:cNvSpPr>
            <a:spLocks noChangeArrowheads="1"/>
          </p:cNvSpPr>
          <p:nvPr/>
        </p:nvSpPr>
        <p:spPr bwMode="auto">
          <a:xfrm>
            <a:off x="280988" y="4360863"/>
            <a:ext cx="8642350" cy="1793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hu-HU" altLang="en-US" sz="1800">
              <a:solidFill>
                <a:schemeClr val="tx1"/>
              </a:solidFill>
            </a:endParaRPr>
          </a:p>
        </p:txBody>
      </p:sp>
      <p:sp>
        <p:nvSpPr>
          <p:cNvPr id="44043" name="Rectangle 8"/>
          <p:cNvSpPr>
            <a:spLocks noChangeArrowheads="1"/>
          </p:cNvSpPr>
          <p:nvPr/>
        </p:nvSpPr>
        <p:spPr bwMode="auto">
          <a:xfrm>
            <a:off x="280988" y="4468813"/>
            <a:ext cx="8637587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280988" y="3892550"/>
            <a:ext cx="8642350" cy="323850"/>
            <a:chOff x="158" y="2659"/>
            <a:chExt cx="5444" cy="204"/>
          </a:xfrm>
        </p:grpSpPr>
        <p:sp>
          <p:nvSpPr>
            <p:cNvPr id="44051" name="Rectangle 10"/>
            <p:cNvSpPr>
              <a:spLocks noChangeArrowheads="1"/>
            </p:cNvSpPr>
            <p:nvPr/>
          </p:nvSpPr>
          <p:spPr bwMode="auto">
            <a:xfrm flipH="1">
              <a:off x="1973" y="2818"/>
              <a:ext cx="453" cy="4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4052" name="Rectangle 11"/>
            <p:cNvSpPr>
              <a:spLocks noChangeArrowheads="1"/>
            </p:cNvSpPr>
            <p:nvPr/>
          </p:nvSpPr>
          <p:spPr bwMode="auto">
            <a:xfrm flipH="1">
              <a:off x="3333" y="2818"/>
              <a:ext cx="454" cy="4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4053" name="Rectangle 12"/>
            <p:cNvSpPr>
              <a:spLocks noChangeArrowheads="1"/>
            </p:cNvSpPr>
            <p:nvPr/>
          </p:nvSpPr>
          <p:spPr bwMode="auto">
            <a:xfrm flipH="1">
              <a:off x="4694" y="2818"/>
              <a:ext cx="908" cy="4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4054" name="Rectangle 13"/>
            <p:cNvSpPr>
              <a:spLocks noChangeArrowheads="1"/>
            </p:cNvSpPr>
            <p:nvPr/>
          </p:nvSpPr>
          <p:spPr bwMode="auto">
            <a:xfrm>
              <a:off x="158" y="2659"/>
              <a:ext cx="5444" cy="159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4055" name="Rectangle 14"/>
            <p:cNvSpPr>
              <a:spLocks noChangeArrowheads="1"/>
            </p:cNvSpPr>
            <p:nvPr/>
          </p:nvSpPr>
          <p:spPr bwMode="auto">
            <a:xfrm>
              <a:off x="158" y="2818"/>
              <a:ext cx="907" cy="4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1722438" y="4208463"/>
            <a:ext cx="5759450" cy="144462"/>
            <a:chOff x="1066" y="2863"/>
            <a:chExt cx="3628" cy="91"/>
          </a:xfrm>
        </p:grpSpPr>
        <p:sp>
          <p:nvSpPr>
            <p:cNvPr id="44048" name="Rectangle 16"/>
            <p:cNvSpPr>
              <a:spLocks noChangeArrowheads="1"/>
            </p:cNvSpPr>
            <p:nvPr/>
          </p:nvSpPr>
          <p:spPr bwMode="auto">
            <a:xfrm>
              <a:off x="1066" y="2863"/>
              <a:ext cx="907" cy="9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4049" name="Rectangle 17"/>
            <p:cNvSpPr>
              <a:spLocks noChangeArrowheads="1"/>
            </p:cNvSpPr>
            <p:nvPr/>
          </p:nvSpPr>
          <p:spPr bwMode="auto">
            <a:xfrm>
              <a:off x="2426" y="2863"/>
              <a:ext cx="907" cy="9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4050" name="Rectangle 18"/>
            <p:cNvSpPr>
              <a:spLocks noChangeArrowheads="1"/>
            </p:cNvSpPr>
            <p:nvPr/>
          </p:nvSpPr>
          <p:spPr bwMode="auto">
            <a:xfrm>
              <a:off x="3787" y="2863"/>
              <a:ext cx="907" cy="9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44046" name="Rectangle 19"/>
          <p:cNvSpPr>
            <a:spLocks noChangeArrowheads="1"/>
          </p:cNvSpPr>
          <p:nvPr/>
        </p:nvSpPr>
        <p:spPr bwMode="auto">
          <a:xfrm flipV="1">
            <a:off x="280988" y="4360863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4047" name="Rectangle 20"/>
          <p:cNvSpPr>
            <a:spLocks noChangeArrowheads="1"/>
          </p:cNvSpPr>
          <p:nvPr/>
        </p:nvSpPr>
        <p:spPr bwMode="auto">
          <a:xfrm flipV="1">
            <a:off x="280988" y="5908675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5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4556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5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7" presetID="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5685" grpId="0" animBg="1"/>
      <p:bldP spid="455685" grpId="1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505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506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D2504F2-2C7B-4CF5-90F7-B455F15926BE}" type="slidenum">
              <a:rPr lang="en-US" altLang="en-US" sz="1000">
                <a:solidFill>
                  <a:srgbClr val="8C2532"/>
                </a:solidFill>
              </a:rPr>
              <a:pPr/>
              <a:t>52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5061" name="Rectangle 2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előhívás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5062" name="Rectangle 3"/>
          <p:cNvSpPr>
            <a:spLocks noChangeArrowheads="1"/>
          </p:cNvSpPr>
          <p:nvPr/>
        </p:nvSpPr>
        <p:spPr bwMode="auto">
          <a:xfrm>
            <a:off x="185738" y="1028700"/>
            <a:ext cx="8789987" cy="50974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063" name="Rectangle 4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5064" name="Rectangle 5"/>
          <p:cNvSpPr>
            <a:spLocks noChangeArrowheads="1"/>
          </p:cNvSpPr>
          <p:nvPr/>
        </p:nvSpPr>
        <p:spPr bwMode="auto">
          <a:xfrm>
            <a:off x="280988" y="4360863"/>
            <a:ext cx="8642350" cy="1793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hu-HU" altLang="en-US" sz="1800">
              <a:solidFill>
                <a:schemeClr val="tx1"/>
              </a:solidFill>
            </a:endParaRPr>
          </a:p>
        </p:txBody>
      </p:sp>
      <p:sp>
        <p:nvSpPr>
          <p:cNvPr id="45065" name="Rectangle 6"/>
          <p:cNvSpPr>
            <a:spLocks noChangeArrowheads="1"/>
          </p:cNvSpPr>
          <p:nvPr/>
        </p:nvSpPr>
        <p:spPr bwMode="auto">
          <a:xfrm>
            <a:off x="280988" y="4468813"/>
            <a:ext cx="8637587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066" name="Rectangle 7"/>
          <p:cNvSpPr>
            <a:spLocks noChangeArrowheads="1"/>
          </p:cNvSpPr>
          <p:nvPr/>
        </p:nvSpPr>
        <p:spPr bwMode="auto">
          <a:xfrm>
            <a:off x="282575" y="4194175"/>
            <a:ext cx="8637588" cy="169863"/>
          </a:xfrm>
          <a:prstGeom prst="rect">
            <a:avLst/>
          </a:prstGeom>
          <a:solidFill>
            <a:srgbClr val="8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45067" name="Group 8"/>
          <p:cNvGrpSpPr>
            <a:grpSpLocks/>
          </p:cNvGrpSpPr>
          <p:nvPr/>
        </p:nvGrpSpPr>
        <p:grpSpPr bwMode="auto">
          <a:xfrm>
            <a:off x="1722438" y="4186238"/>
            <a:ext cx="5759450" cy="174625"/>
            <a:chOff x="1066" y="2863"/>
            <a:chExt cx="3628" cy="91"/>
          </a:xfrm>
        </p:grpSpPr>
        <p:sp>
          <p:nvSpPr>
            <p:cNvPr id="45070" name="Rectangle 9"/>
            <p:cNvSpPr>
              <a:spLocks noChangeArrowheads="1"/>
            </p:cNvSpPr>
            <p:nvPr/>
          </p:nvSpPr>
          <p:spPr bwMode="auto">
            <a:xfrm>
              <a:off x="1066" y="2863"/>
              <a:ext cx="907" cy="9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5071" name="Rectangle 10"/>
            <p:cNvSpPr>
              <a:spLocks noChangeArrowheads="1"/>
            </p:cNvSpPr>
            <p:nvPr/>
          </p:nvSpPr>
          <p:spPr bwMode="auto">
            <a:xfrm>
              <a:off x="2426" y="2863"/>
              <a:ext cx="908" cy="9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5072" name="Rectangle 11"/>
            <p:cNvSpPr>
              <a:spLocks noChangeArrowheads="1"/>
            </p:cNvSpPr>
            <p:nvPr/>
          </p:nvSpPr>
          <p:spPr bwMode="auto">
            <a:xfrm>
              <a:off x="3787" y="2863"/>
              <a:ext cx="907" cy="9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45068" name="Rectangle 12"/>
          <p:cNvSpPr>
            <a:spLocks noChangeArrowheads="1"/>
          </p:cNvSpPr>
          <p:nvPr/>
        </p:nvSpPr>
        <p:spPr bwMode="auto">
          <a:xfrm flipV="1">
            <a:off x="280988" y="4364038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069" name="Rectangle 13"/>
          <p:cNvSpPr>
            <a:spLocks noChangeArrowheads="1"/>
          </p:cNvSpPr>
          <p:nvPr/>
        </p:nvSpPr>
        <p:spPr bwMode="auto">
          <a:xfrm flipV="1">
            <a:off x="280988" y="5908675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608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608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8119F33-0A4C-4749-B9D8-A9AD6D167275}" type="slidenum">
              <a:rPr lang="en-US" altLang="en-US" sz="1000">
                <a:solidFill>
                  <a:srgbClr val="8C2532"/>
                </a:solidFill>
              </a:rPr>
              <a:pPr/>
              <a:t>53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6085" name="Rectangle 2"/>
          <p:cNvSpPr>
            <a:spLocks noChangeArrowheads="1"/>
          </p:cNvSpPr>
          <p:nvPr/>
        </p:nvSpPr>
        <p:spPr bwMode="auto">
          <a:xfrm>
            <a:off x="185738" y="1028700"/>
            <a:ext cx="8789987" cy="4964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6086" name="Rectangle 3"/>
          <p:cNvSpPr>
            <a:spLocks noChangeArrowheads="1"/>
          </p:cNvSpPr>
          <p:nvPr/>
        </p:nvSpPr>
        <p:spPr bwMode="auto">
          <a:xfrm>
            <a:off x="282575" y="4465638"/>
            <a:ext cx="8637588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6087" name="Rectangle 4"/>
          <p:cNvSpPr>
            <a:spLocks noChangeArrowheads="1"/>
          </p:cNvSpPr>
          <p:nvPr/>
        </p:nvSpPr>
        <p:spPr bwMode="auto">
          <a:xfrm flipV="1">
            <a:off x="282575" y="4357688"/>
            <a:ext cx="8637588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6088" name="Rectangle 5"/>
          <p:cNvSpPr>
            <a:spLocks noChangeArrowheads="1"/>
          </p:cNvSpPr>
          <p:nvPr/>
        </p:nvSpPr>
        <p:spPr bwMode="auto">
          <a:xfrm flipV="1">
            <a:off x="280988" y="5905500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7734" name="Rectangle 6"/>
          <p:cNvSpPr>
            <a:spLocks noChangeArrowheads="1"/>
          </p:cNvSpPr>
          <p:nvPr/>
        </p:nvSpPr>
        <p:spPr bwMode="auto">
          <a:xfrm>
            <a:off x="280988" y="5905500"/>
            <a:ext cx="8642350" cy="1793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7735" name="AutoShape 7"/>
          <p:cNvSpPr>
            <a:spLocks noChangeArrowheads="1"/>
          </p:cNvSpPr>
          <p:nvPr/>
        </p:nvSpPr>
        <p:spPr bwMode="auto">
          <a:xfrm>
            <a:off x="5970588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7736" name="AutoShape 8"/>
          <p:cNvSpPr>
            <a:spLocks noChangeArrowheads="1"/>
          </p:cNvSpPr>
          <p:nvPr/>
        </p:nvSpPr>
        <p:spPr bwMode="auto">
          <a:xfrm>
            <a:off x="1649413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7737" name="AutoShape 9"/>
          <p:cNvSpPr>
            <a:spLocks noChangeArrowheads="1"/>
          </p:cNvSpPr>
          <p:nvPr/>
        </p:nvSpPr>
        <p:spPr bwMode="auto">
          <a:xfrm>
            <a:off x="3810000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46093" name="Group 10"/>
          <p:cNvGrpSpPr>
            <a:grpSpLocks/>
          </p:cNvGrpSpPr>
          <p:nvPr/>
        </p:nvGrpSpPr>
        <p:grpSpPr bwMode="auto">
          <a:xfrm>
            <a:off x="280988" y="4202113"/>
            <a:ext cx="8642350" cy="155575"/>
            <a:chOff x="158" y="2863"/>
            <a:chExt cx="5444" cy="91"/>
          </a:xfrm>
        </p:grpSpPr>
        <p:sp>
          <p:nvSpPr>
            <p:cNvPr id="46097" name="Rectangle 11"/>
            <p:cNvSpPr>
              <a:spLocks noChangeArrowheads="1"/>
            </p:cNvSpPr>
            <p:nvPr/>
          </p:nvSpPr>
          <p:spPr bwMode="auto">
            <a:xfrm>
              <a:off x="158" y="2863"/>
              <a:ext cx="908" cy="9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6098" name="Rectangle 12"/>
            <p:cNvSpPr>
              <a:spLocks noChangeArrowheads="1"/>
            </p:cNvSpPr>
            <p:nvPr/>
          </p:nvSpPr>
          <p:spPr bwMode="auto">
            <a:xfrm>
              <a:off x="1972" y="2863"/>
              <a:ext cx="454" cy="9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6099" name="Rectangle 13"/>
            <p:cNvSpPr>
              <a:spLocks noChangeArrowheads="1"/>
            </p:cNvSpPr>
            <p:nvPr/>
          </p:nvSpPr>
          <p:spPr bwMode="auto">
            <a:xfrm>
              <a:off x="3334" y="2863"/>
              <a:ext cx="454" cy="9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6100" name="Rectangle 14"/>
            <p:cNvSpPr>
              <a:spLocks noChangeArrowheads="1"/>
            </p:cNvSpPr>
            <p:nvPr/>
          </p:nvSpPr>
          <p:spPr bwMode="auto">
            <a:xfrm>
              <a:off x="4694" y="2863"/>
              <a:ext cx="908" cy="9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46094" name="Rectangle 15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6095" name="Rectangle 16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Mintázat átmásolása: az oxid kimarásával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pic>
        <p:nvPicPr>
          <p:cNvPr id="46096" name="Picture 17" descr="ppt_lakklesz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1104900"/>
            <a:ext cx="3576637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57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57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457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57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57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57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57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57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57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457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7734" grpId="0" animBg="1"/>
      <p:bldP spid="457735" grpId="0" animBg="1"/>
      <p:bldP spid="457736" grpId="0" animBg="1"/>
      <p:bldP spid="457737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710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710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55FC498-5D06-4739-B0E9-A303949FF71A}" type="slidenum">
              <a:rPr lang="en-US" altLang="en-US" sz="1000">
                <a:solidFill>
                  <a:srgbClr val="8C2532"/>
                </a:solidFill>
              </a:rPr>
              <a:pPr/>
              <a:t>54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7109" name="Rectangle 2"/>
          <p:cNvSpPr>
            <a:spLocks noChangeArrowheads="1"/>
          </p:cNvSpPr>
          <p:nvPr/>
        </p:nvSpPr>
        <p:spPr bwMode="auto">
          <a:xfrm>
            <a:off x="185738" y="1028700"/>
            <a:ext cx="8789987" cy="4964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7110" name="Rectangle 3"/>
          <p:cNvSpPr>
            <a:spLocks noChangeArrowheads="1"/>
          </p:cNvSpPr>
          <p:nvPr/>
        </p:nvSpPr>
        <p:spPr bwMode="auto">
          <a:xfrm>
            <a:off x="282575" y="4465638"/>
            <a:ext cx="8637588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7111" name="Rectangle 4"/>
          <p:cNvSpPr>
            <a:spLocks noChangeArrowheads="1"/>
          </p:cNvSpPr>
          <p:nvPr/>
        </p:nvSpPr>
        <p:spPr bwMode="auto">
          <a:xfrm flipV="1">
            <a:off x="282575" y="4357688"/>
            <a:ext cx="8637588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7112" name="Rectangle 5"/>
          <p:cNvSpPr>
            <a:spLocks noChangeArrowheads="1"/>
          </p:cNvSpPr>
          <p:nvPr/>
        </p:nvSpPr>
        <p:spPr bwMode="auto">
          <a:xfrm flipV="1">
            <a:off x="280988" y="5905500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7113" name="Rectangle 6"/>
          <p:cNvSpPr>
            <a:spLocks noChangeArrowheads="1"/>
          </p:cNvSpPr>
          <p:nvPr/>
        </p:nvSpPr>
        <p:spPr bwMode="auto">
          <a:xfrm>
            <a:off x="280988" y="5905500"/>
            <a:ext cx="8642350" cy="1793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7114" name="AutoShape 7"/>
          <p:cNvSpPr>
            <a:spLocks noChangeArrowheads="1"/>
          </p:cNvSpPr>
          <p:nvPr/>
        </p:nvSpPr>
        <p:spPr bwMode="auto">
          <a:xfrm>
            <a:off x="5970588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7115" name="AutoShape 8"/>
          <p:cNvSpPr>
            <a:spLocks noChangeArrowheads="1"/>
          </p:cNvSpPr>
          <p:nvPr/>
        </p:nvSpPr>
        <p:spPr bwMode="auto">
          <a:xfrm>
            <a:off x="1649413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7116" name="AutoShape 9"/>
          <p:cNvSpPr>
            <a:spLocks noChangeArrowheads="1"/>
          </p:cNvSpPr>
          <p:nvPr/>
        </p:nvSpPr>
        <p:spPr bwMode="auto">
          <a:xfrm>
            <a:off x="3810000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280988" y="4202113"/>
            <a:ext cx="8642350" cy="155575"/>
            <a:chOff x="158" y="2863"/>
            <a:chExt cx="5444" cy="91"/>
          </a:xfrm>
        </p:grpSpPr>
        <p:sp>
          <p:nvSpPr>
            <p:cNvPr id="47121" name="Rectangle 11"/>
            <p:cNvSpPr>
              <a:spLocks noChangeArrowheads="1"/>
            </p:cNvSpPr>
            <p:nvPr/>
          </p:nvSpPr>
          <p:spPr bwMode="auto">
            <a:xfrm>
              <a:off x="158" y="2863"/>
              <a:ext cx="908" cy="9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7122" name="Rectangle 12"/>
            <p:cNvSpPr>
              <a:spLocks noChangeArrowheads="1"/>
            </p:cNvSpPr>
            <p:nvPr/>
          </p:nvSpPr>
          <p:spPr bwMode="auto">
            <a:xfrm>
              <a:off x="1972" y="2863"/>
              <a:ext cx="454" cy="9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7123" name="Rectangle 13"/>
            <p:cNvSpPr>
              <a:spLocks noChangeArrowheads="1"/>
            </p:cNvSpPr>
            <p:nvPr/>
          </p:nvSpPr>
          <p:spPr bwMode="auto">
            <a:xfrm>
              <a:off x="3334" y="2863"/>
              <a:ext cx="454" cy="9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7124" name="Rectangle 14"/>
            <p:cNvSpPr>
              <a:spLocks noChangeArrowheads="1"/>
            </p:cNvSpPr>
            <p:nvPr/>
          </p:nvSpPr>
          <p:spPr bwMode="auto">
            <a:xfrm>
              <a:off x="4694" y="2863"/>
              <a:ext cx="908" cy="9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47118" name="Rectangle 15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7119" name="Rectangle 16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oxidmarás, lakkeltávolítás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pic>
        <p:nvPicPr>
          <p:cNvPr id="47120" name="Picture 17" descr="ppt_lakklesz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1104900"/>
            <a:ext cx="3576637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813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813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7663FB5-A2FB-4842-9593-C9C91A5D1F3F}" type="slidenum">
              <a:rPr lang="en-US" altLang="en-US" sz="1000">
                <a:solidFill>
                  <a:srgbClr val="8C2532"/>
                </a:solidFill>
              </a:rPr>
              <a:pPr/>
              <a:t>55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8133" name="Rectangle 2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Bórdiffúzió szilárd fázisból, elődiffúzió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8134" name="Rectangle 3"/>
          <p:cNvSpPr>
            <a:spLocks noChangeArrowheads="1"/>
          </p:cNvSpPr>
          <p:nvPr/>
        </p:nvSpPr>
        <p:spPr bwMode="auto">
          <a:xfrm>
            <a:off x="185738" y="1028700"/>
            <a:ext cx="8789987" cy="4964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8135" name="Rectangle 4"/>
          <p:cNvSpPr>
            <a:spLocks noChangeArrowheads="1"/>
          </p:cNvSpPr>
          <p:nvPr/>
        </p:nvSpPr>
        <p:spPr bwMode="auto">
          <a:xfrm>
            <a:off x="282575" y="4465638"/>
            <a:ext cx="8637588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280988" y="3997325"/>
            <a:ext cx="8642350" cy="576263"/>
            <a:chOff x="158" y="2727"/>
            <a:chExt cx="5444" cy="363"/>
          </a:xfrm>
        </p:grpSpPr>
        <p:sp>
          <p:nvSpPr>
            <p:cNvPr id="48165" name="AutoShape 6"/>
            <p:cNvSpPr>
              <a:spLocks noChangeArrowheads="1"/>
            </p:cNvSpPr>
            <p:nvPr/>
          </p:nvSpPr>
          <p:spPr bwMode="auto">
            <a:xfrm>
              <a:off x="3742" y="2795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66" name="AutoShape 7"/>
            <p:cNvSpPr>
              <a:spLocks noChangeArrowheads="1"/>
            </p:cNvSpPr>
            <p:nvPr/>
          </p:nvSpPr>
          <p:spPr bwMode="auto">
            <a:xfrm>
              <a:off x="1020" y="2795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67" name="AutoShape 8"/>
            <p:cNvSpPr>
              <a:spLocks noChangeArrowheads="1"/>
            </p:cNvSpPr>
            <p:nvPr/>
          </p:nvSpPr>
          <p:spPr bwMode="auto">
            <a:xfrm>
              <a:off x="2381" y="2795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68" name="Rectangle 9"/>
            <p:cNvSpPr>
              <a:spLocks noChangeArrowheads="1"/>
            </p:cNvSpPr>
            <p:nvPr/>
          </p:nvSpPr>
          <p:spPr bwMode="auto">
            <a:xfrm>
              <a:off x="158" y="2954"/>
              <a:ext cx="5444" cy="2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69" name="AutoShape 10"/>
            <p:cNvSpPr>
              <a:spLocks noChangeArrowheads="1"/>
            </p:cNvSpPr>
            <p:nvPr/>
          </p:nvSpPr>
          <p:spPr bwMode="auto">
            <a:xfrm>
              <a:off x="998" y="2750"/>
              <a:ext cx="1043" cy="340"/>
            </a:xfrm>
            <a:prstGeom prst="roundRect">
              <a:avLst>
                <a:gd name="adj" fmla="val 42940"/>
              </a:avLst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70" name="AutoShape 11"/>
            <p:cNvSpPr>
              <a:spLocks noChangeArrowheads="1"/>
            </p:cNvSpPr>
            <p:nvPr/>
          </p:nvSpPr>
          <p:spPr bwMode="auto">
            <a:xfrm>
              <a:off x="2358" y="2750"/>
              <a:ext cx="1043" cy="340"/>
            </a:xfrm>
            <a:prstGeom prst="roundRect">
              <a:avLst>
                <a:gd name="adj" fmla="val 42940"/>
              </a:avLst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71" name="AutoShape 12"/>
            <p:cNvSpPr>
              <a:spLocks noChangeArrowheads="1"/>
            </p:cNvSpPr>
            <p:nvPr/>
          </p:nvSpPr>
          <p:spPr bwMode="auto">
            <a:xfrm>
              <a:off x="3719" y="2750"/>
              <a:ext cx="1043" cy="340"/>
            </a:xfrm>
            <a:prstGeom prst="roundRect">
              <a:avLst>
                <a:gd name="adj" fmla="val 42940"/>
              </a:avLst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72" name="AutoShape 13"/>
            <p:cNvSpPr>
              <a:spLocks noChangeArrowheads="1"/>
            </p:cNvSpPr>
            <p:nvPr/>
          </p:nvSpPr>
          <p:spPr bwMode="auto">
            <a:xfrm>
              <a:off x="1031" y="2785"/>
              <a:ext cx="975" cy="282"/>
            </a:xfrm>
            <a:prstGeom prst="roundRect">
              <a:avLst>
                <a:gd name="adj" fmla="val 3971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48173" name="Rectangle 14"/>
            <p:cNvSpPr>
              <a:spLocks noChangeArrowheads="1"/>
            </p:cNvSpPr>
            <p:nvPr/>
          </p:nvSpPr>
          <p:spPr bwMode="auto">
            <a:xfrm>
              <a:off x="975" y="2727"/>
              <a:ext cx="1089" cy="2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74" name="AutoShape 15"/>
            <p:cNvSpPr>
              <a:spLocks noChangeArrowheads="1"/>
            </p:cNvSpPr>
            <p:nvPr/>
          </p:nvSpPr>
          <p:spPr bwMode="auto">
            <a:xfrm>
              <a:off x="2391" y="2785"/>
              <a:ext cx="975" cy="282"/>
            </a:xfrm>
            <a:prstGeom prst="roundRect">
              <a:avLst>
                <a:gd name="adj" fmla="val 3971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48175" name="Rectangle 16"/>
            <p:cNvSpPr>
              <a:spLocks noChangeArrowheads="1"/>
            </p:cNvSpPr>
            <p:nvPr/>
          </p:nvSpPr>
          <p:spPr bwMode="auto">
            <a:xfrm>
              <a:off x="2335" y="2727"/>
              <a:ext cx="1089" cy="2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76" name="AutoShape 17"/>
            <p:cNvSpPr>
              <a:spLocks noChangeArrowheads="1"/>
            </p:cNvSpPr>
            <p:nvPr/>
          </p:nvSpPr>
          <p:spPr bwMode="auto">
            <a:xfrm>
              <a:off x="3752" y="2785"/>
              <a:ext cx="975" cy="282"/>
            </a:xfrm>
            <a:prstGeom prst="roundRect">
              <a:avLst>
                <a:gd name="adj" fmla="val 3971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48177" name="Rectangle 18"/>
            <p:cNvSpPr>
              <a:spLocks noChangeArrowheads="1"/>
            </p:cNvSpPr>
            <p:nvPr/>
          </p:nvSpPr>
          <p:spPr bwMode="auto">
            <a:xfrm>
              <a:off x="3696" y="2727"/>
              <a:ext cx="1089" cy="2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48137" name="Rectangle 19"/>
          <p:cNvSpPr>
            <a:spLocks noChangeArrowheads="1"/>
          </p:cNvSpPr>
          <p:nvPr/>
        </p:nvSpPr>
        <p:spPr bwMode="auto">
          <a:xfrm flipV="1">
            <a:off x="282575" y="4357688"/>
            <a:ext cx="8637588" cy="196850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9796" name="Rectangle 20"/>
          <p:cNvSpPr>
            <a:spLocks noChangeArrowheads="1"/>
          </p:cNvSpPr>
          <p:nvPr/>
        </p:nvSpPr>
        <p:spPr bwMode="auto">
          <a:xfrm rot="10800000">
            <a:off x="280988" y="1119188"/>
            <a:ext cx="8628062" cy="858837"/>
          </a:xfrm>
          <a:prstGeom prst="rect">
            <a:avLst/>
          </a:prstGeom>
          <a:gradFill rotWithShape="1">
            <a:gsLst>
              <a:gs pos="0">
                <a:srgbClr val="993300">
                  <a:alpha val="39998"/>
                </a:srgbClr>
              </a:gs>
              <a:gs pos="100000">
                <a:srgbClr val="993300">
                  <a:alpha val="15999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8139" name="Rectangle 21"/>
          <p:cNvSpPr>
            <a:spLocks noChangeArrowheads="1"/>
          </p:cNvSpPr>
          <p:nvPr/>
        </p:nvSpPr>
        <p:spPr bwMode="auto">
          <a:xfrm flipV="1">
            <a:off x="280988" y="5905500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8140" name="Rectangle 22"/>
          <p:cNvSpPr>
            <a:spLocks noChangeArrowheads="1"/>
          </p:cNvSpPr>
          <p:nvPr/>
        </p:nvSpPr>
        <p:spPr bwMode="auto">
          <a:xfrm>
            <a:off x="280988" y="5905500"/>
            <a:ext cx="8642350" cy="1793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59799" name="Rectangle 23"/>
          <p:cNvSpPr>
            <a:spLocks noChangeArrowheads="1"/>
          </p:cNvSpPr>
          <p:nvPr/>
        </p:nvSpPr>
        <p:spPr bwMode="auto">
          <a:xfrm>
            <a:off x="280988" y="1981200"/>
            <a:ext cx="8642350" cy="828675"/>
          </a:xfrm>
          <a:prstGeom prst="rect">
            <a:avLst/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8142" name="AutoShape 24"/>
          <p:cNvSpPr>
            <a:spLocks noChangeArrowheads="1"/>
          </p:cNvSpPr>
          <p:nvPr/>
        </p:nvSpPr>
        <p:spPr bwMode="auto">
          <a:xfrm>
            <a:off x="5970588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8143" name="AutoShape 25"/>
          <p:cNvSpPr>
            <a:spLocks noChangeArrowheads="1"/>
          </p:cNvSpPr>
          <p:nvPr/>
        </p:nvSpPr>
        <p:spPr bwMode="auto">
          <a:xfrm>
            <a:off x="1649413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8144" name="AutoShape 26"/>
          <p:cNvSpPr>
            <a:spLocks noChangeArrowheads="1"/>
          </p:cNvSpPr>
          <p:nvPr/>
        </p:nvSpPr>
        <p:spPr bwMode="auto">
          <a:xfrm>
            <a:off x="3810000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3" name="Group 27"/>
          <p:cNvGrpSpPr>
            <a:grpSpLocks/>
          </p:cNvGrpSpPr>
          <p:nvPr/>
        </p:nvGrpSpPr>
        <p:grpSpPr bwMode="auto">
          <a:xfrm>
            <a:off x="280988" y="3997325"/>
            <a:ext cx="8642350" cy="539750"/>
            <a:chOff x="158" y="2024"/>
            <a:chExt cx="5444" cy="340"/>
          </a:xfrm>
        </p:grpSpPr>
        <p:grpSp>
          <p:nvGrpSpPr>
            <p:cNvPr id="48149" name="Group 28"/>
            <p:cNvGrpSpPr>
              <a:grpSpLocks/>
            </p:cNvGrpSpPr>
            <p:nvPr/>
          </p:nvGrpSpPr>
          <p:grpSpPr bwMode="auto">
            <a:xfrm>
              <a:off x="2335" y="2024"/>
              <a:ext cx="1089" cy="340"/>
              <a:chOff x="975" y="2727"/>
              <a:chExt cx="1089" cy="340"/>
            </a:xfrm>
          </p:grpSpPr>
          <p:sp>
            <p:nvSpPr>
              <p:cNvPr id="48162" name="AutoShape 29"/>
              <p:cNvSpPr>
                <a:spLocks noChangeArrowheads="1"/>
              </p:cNvSpPr>
              <p:nvPr/>
            </p:nvSpPr>
            <p:spPr bwMode="auto">
              <a:xfrm>
                <a:off x="1020" y="2772"/>
                <a:ext cx="998" cy="295"/>
              </a:xfrm>
              <a:prstGeom prst="roundRect">
                <a:avLst>
                  <a:gd name="adj" fmla="val 40676"/>
                </a:avLst>
              </a:pr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48163" name="AutoShape 30"/>
              <p:cNvSpPr>
                <a:spLocks noChangeArrowheads="1"/>
              </p:cNvSpPr>
              <p:nvPr/>
            </p:nvSpPr>
            <p:spPr bwMode="auto">
              <a:xfrm>
                <a:off x="1031" y="2769"/>
                <a:ext cx="975" cy="282"/>
              </a:xfrm>
              <a:prstGeom prst="roundRect">
                <a:avLst>
                  <a:gd name="adj" fmla="val 3971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8164" name="Rectangle 31"/>
              <p:cNvSpPr>
                <a:spLocks noChangeArrowheads="1"/>
              </p:cNvSpPr>
              <p:nvPr/>
            </p:nvSpPr>
            <p:spPr bwMode="auto">
              <a:xfrm>
                <a:off x="975" y="2727"/>
                <a:ext cx="1089" cy="20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grpSp>
          <p:nvGrpSpPr>
            <p:cNvPr id="48150" name="Group 32"/>
            <p:cNvGrpSpPr>
              <a:grpSpLocks/>
            </p:cNvGrpSpPr>
            <p:nvPr/>
          </p:nvGrpSpPr>
          <p:grpSpPr bwMode="auto">
            <a:xfrm>
              <a:off x="3696" y="2024"/>
              <a:ext cx="1089" cy="340"/>
              <a:chOff x="975" y="2727"/>
              <a:chExt cx="1089" cy="340"/>
            </a:xfrm>
          </p:grpSpPr>
          <p:sp>
            <p:nvSpPr>
              <p:cNvPr id="48159" name="AutoShape 33"/>
              <p:cNvSpPr>
                <a:spLocks noChangeArrowheads="1"/>
              </p:cNvSpPr>
              <p:nvPr/>
            </p:nvSpPr>
            <p:spPr bwMode="auto">
              <a:xfrm>
                <a:off x="1020" y="2772"/>
                <a:ext cx="998" cy="295"/>
              </a:xfrm>
              <a:prstGeom prst="roundRect">
                <a:avLst>
                  <a:gd name="adj" fmla="val 40676"/>
                </a:avLst>
              </a:pr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48160" name="AutoShape 34"/>
              <p:cNvSpPr>
                <a:spLocks noChangeArrowheads="1"/>
              </p:cNvSpPr>
              <p:nvPr/>
            </p:nvSpPr>
            <p:spPr bwMode="auto">
              <a:xfrm>
                <a:off x="1031" y="2769"/>
                <a:ext cx="975" cy="282"/>
              </a:xfrm>
              <a:prstGeom prst="roundRect">
                <a:avLst>
                  <a:gd name="adj" fmla="val 3971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8161" name="Rectangle 35"/>
              <p:cNvSpPr>
                <a:spLocks noChangeArrowheads="1"/>
              </p:cNvSpPr>
              <p:nvPr/>
            </p:nvSpPr>
            <p:spPr bwMode="auto">
              <a:xfrm>
                <a:off x="975" y="2727"/>
                <a:ext cx="1089" cy="20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sp>
          <p:nvSpPr>
            <p:cNvPr id="48151" name="Rectangle 36"/>
            <p:cNvSpPr>
              <a:spLocks noChangeArrowheads="1"/>
            </p:cNvSpPr>
            <p:nvPr/>
          </p:nvSpPr>
          <p:spPr bwMode="auto">
            <a:xfrm>
              <a:off x="158" y="2228"/>
              <a:ext cx="862" cy="23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52" name="Rectangle 37"/>
            <p:cNvSpPr>
              <a:spLocks noChangeArrowheads="1"/>
            </p:cNvSpPr>
            <p:nvPr/>
          </p:nvSpPr>
          <p:spPr bwMode="auto">
            <a:xfrm>
              <a:off x="2018" y="2228"/>
              <a:ext cx="363" cy="23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53" name="Rectangle 38"/>
            <p:cNvSpPr>
              <a:spLocks noChangeArrowheads="1"/>
            </p:cNvSpPr>
            <p:nvPr/>
          </p:nvSpPr>
          <p:spPr bwMode="auto">
            <a:xfrm>
              <a:off x="3379" y="2228"/>
              <a:ext cx="363" cy="23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8154" name="Rectangle 39"/>
            <p:cNvSpPr>
              <a:spLocks noChangeArrowheads="1"/>
            </p:cNvSpPr>
            <p:nvPr/>
          </p:nvSpPr>
          <p:spPr bwMode="auto">
            <a:xfrm>
              <a:off x="4740" y="2228"/>
              <a:ext cx="862" cy="23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grpSp>
          <p:nvGrpSpPr>
            <p:cNvPr id="48155" name="Group 40"/>
            <p:cNvGrpSpPr>
              <a:grpSpLocks/>
            </p:cNvGrpSpPr>
            <p:nvPr/>
          </p:nvGrpSpPr>
          <p:grpSpPr bwMode="auto">
            <a:xfrm>
              <a:off x="975" y="2024"/>
              <a:ext cx="1089" cy="340"/>
              <a:chOff x="975" y="2727"/>
              <a:chExt cx="1089" cy="340"/>
            </a:xfrm>
          </p:grpSpPr>
          <p:sp>
            <p:nvSpPr>
              <p:cNvPr id="48156" name="AutoShape 41"/>
              <p:cNvSpPr>
                <a:spLocks noChangeArrowheads="1"/>
              </p:cNvSpPr>
              <p:nvPr/>
            </p:nvSpPr>
            <p:spPr bwMode="auto">
              <a:xfrm>
                <a:off x="1020" y="2772"/>
                <a:ext cx="998" cy="295"/>
              </a:xfrm>
              <a:prstGeom prst="roundRect">
                <a:avLst>
                  <a:gd name="adj" fmla="val 40676"/>
                </a:avLst>
              </a:pr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48157" name="AutoShape 42"/>
              <p:cNvSpPr>
                <a:spLocks noChangeArrowheads="1"/>
              </p:cNvSpPr>
              <p:nvPr/>
            </p:nvSpPr>
            <p:spPr bwMode="auto">
              <a:xfrm>
                <a:off x="1031" y="2769"/>
                <a:ext cx="975" cy="282"/>
              </a:xfrm>
              <a:prstGeom prst="roundRect">
                <a:avLst>
                  <a:gd name="adj" fmla="val 3971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8158" name="Rectangle 43"/>
              <p:cNvSpPr>
                <a:spLocks noChangeArrowheads="1"/>
              </p:cNvSpPr>
              <p:nvPr/>
            </p:nvSpPr>
            <p:spPr bwMode="auto">
              <a:xfrm>
                <a:off x="975" y="2727"/>
                <a:ext cx="1089" cy="20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</p:grpSp>
      <p:sp>
        <p:nvSpPr>
          <p:cNvPr id="48146" name="Rectangle 44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59822" name="Rectangle 46"/>
          <p:cNvSpPr>
            <a:spLocks noChangeArrowheads="1"/>
          </p:cNvSpPr>
          <p:nvPr/>
        </p:nvSpPr>
        <p:spPr bwMode="auto">
          <a:xfrm>
            <a:off x="280988" y="2809875"/>
            <a:ext cx="8642350" cy="1752600"/>
          </a:xfrm>
          <a:prstGeom prst="rect">
            <a:avLst/>
          </a:prstGeom>
          <a:gradFill rotWithShape="1">
            <a:gsLst>
              <a:gs pos="0">
                <a:srgbClr val="993300">
                  <a:alpha val="39998"/>
                </a:srgbClr>
              </a:gs>
              <a:gs pos="100000">
                <a:srgbClr val="993300">
                  <a:alpha val="10001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pic>
        <p:nvPicPr>
          <p:cNvPr id="50" name="Kép 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770" y="1203961"/>
            <a:ext cx="3565736" cy="2674302"/>
          </a:xfrm>
          <a:prstGeom prst="rect">
            <a:avLst/>
          </a:prstGeom>
          <a:effectLst>
            <a:outerShdw blurRad="63500" dist="63500" dir="2700000" algn="tl" rotWithShape="0">
              <a:prstClr val="black">
                <a:alpha val="55000"/>
              </a:prstClr>
            </a:outerShdw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59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59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2000"/>
                                        <p:tgtEl>
                                          <p:spTgt spid="4598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9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2000"/>
                                        <p:tgtEl>
                                          <p:spTgt spid="4597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9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796" grpId="0" animBg="1"/>
      <p:bldP spid="459796" grpId="1" animBg="1"/>
      <p:bldP spid="459799" grpId="0" animBg="1"/>
      <p:bldP spid="459799" grpId="1" animBg="1"/>
      <p:bldP spid="459822" grpId="0" animBg="1"/>
      <p:bldP spid="459822" grpId="1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4915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915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5EACE15-B53D-4D3E-99E3-54746424C909}" type="slidenum">
              <a:rPr lang="en-US" altLang="en-US" sz="1000">
                <a:solidFill>
                  <a:srgbClr val="8C2532"/>
                </a:solidFill>
              </a:rPr>
              <a:pPr/>
              <a:t>56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9157" name="Rectangle 2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Bórüveg eltávolítása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9158" name="Rectangle 3"/>
          <p:cNvSpPr>
            <a:spLocks noChangeArrowheads="1"/>
          </p:cNvSpPr>
          <p:nvPr/>
        </p:nvSpPr>
        <p:spPr bwMode="auto">
          <a:xfrm>
            <a:off x="185738" y="1028700"/>
            <a:ext cx="8789987" cy="4964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9159" name="Rectangle 4"/>
          <p:cNvSpPr>
            <a:spLocks noChangeArrowheads="1"/>
          </p:cNvSpPr>
          <p:nvPr/>
        </p:nvSpPr>
        <p:spPr bwMode="auto">
          <a:xfrm>
            <a:off x="282575" y="4465638"/>
            <a:ext cx="8637588" cy="151288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49160" name="Group 5"/>
          <p:cNvGrpSpPr>
            <a:grpSpLocks/>
          </p:cNvGrpSpPr>
          <p:nvPr/>
        </p:nvGrpSpPr>
        <p:grpSpPr bwMode="auto">
          <a:xfrm>
            <a:off x="280988" y="3997325"/>
            <a:ext cx="8642350" cy="576263"/>
            <a:chOff x="158" y="2727"/>
            <a:chExt cx="5444" cy="363"/>
          </a:xfrm>
        </p:grpSpPr>
        <p:sp>
          <p:nvSpPr>
            <p:cNvPr id="49186" name="AutoShape 6"/>
            <p:cNvSpPr>
              <a:spLocks noChangeArrowheads="1"/>
            </p:cNvSpPr>
            <p:nvPr/>
          </p:nvSpPr>
          <p:spPr bwMode="auto">
            <a:xfrm>
              <a:off x="3742" y="2795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87" name="AutoShape 7"/>
            <p:cNvSpPr>
              <a:spLocks noChangeArrowheads="1"/>
            </p:cNvSpPr>
            <p:nvPr/>
          </p:nvSpPr>
          <p:spPr bwMode="auto">
            <a:xfrm>
              <a:off x="1020" y="2795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88" name="AutoShape 8"/>
            <p:cNvSpPr>
              <a:spLocks noChangeArrowheads="1"/>
            </p:cNvSpPr>
            <p:nvPr/>
          </p:nvSpPr>
          <p:spPr bwMode="auto">
            <a:xfrm>
              <a:off x="2381" y="2795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89" name="Rectangle 9"/>
            <p:cNvSpPr>
              <a:spLocks noChangeArrowheads="1"/>
            </p:cNvSpPr>
            <p:nvPr/>
          </p:nvSpPr>
          <p:spPr bwMode="auto">
            <a:xfrm>
              <a:off x="158" y="2954"/>
              <a:ext cx="5444" cy="2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90" name="AutoShape 10"/>
            <p:cNvSpPr>
              <a:spLocks noChangeArrowheads="1"/>
            </p:cNvSpPr>
            <p:nvPr/>
          </p:nvSpPr>
          <p:spPr bwMode="auto">
            <a:xfrm>
              <a:off x="998" y="2750"/>
              <a:ext cx="1043" cy="340"/>
            </a:xfrm>
            <a:prstGeom prst="roundRect">
              <a:avLst>
                <a:gd name="adj" fmla="val 42940"/>
              </a:avLst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91" name="AutoShape 11"/>
            <p:cNvSpPr>
              <a:spLocks noChangeArrowheads="1"/>
            </p:cNvSpPr>
            <p:nvPr/>
          </p:nvSpPr>
          <p:spPr bwMode="auto">
            <a:xfrm>
              <a:off x="2358" y="2750"/>
              <a:ext cx="1043" cy="340"/>
            </a:xfrm>
            <a:prstGeom prst="roundRect">
              <a:avLst>
                <a:gd name="adj" fmla="val 42940"/>
              </a:avLst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92" name="AutoShape 12"/>
            <p:cNvSpPr>
              <a:spLocks noChangeArrowheads="1"/>
            </p:cNvSpPr>
            <p:nvPr/>
          </p:nvSpPr>
          <p:spPr bwMode="auto">
            <a:xfrm>
              <a:off x="3719" y="2750"/>
              <a:ext cx="1043" cy="340"/>
            </a:xfrm>
            <a:prstGeom prst="roundRect">
              <a:avLst>
                <a:gd name="adj" fmla="val 42940"/>
              </a:avLst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93" name="AutoShape 13"/>
            <p:cNvSpPr>
              <a:spLocks noChangeArrowheads="1"/>
            </p:cNvSpPr>
            <p:nvPr/>
          </p:nvSpPr>
          <p:spPr bwMode="auto">
            <a:xfrm>
              <a:off x="1031" y="2785"/>
              <a:ext cx="975" cy="282"/>
            </a:xfrm>
            <a:prstGeom prst="roundRect">
              <a:avLst>
                <a:gd name="adj" fmla="val 3971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49194" name="Rectangle 14"/>
            <p:cNvSpPr>
              <a:spLocks noChangeArrowheads="1"/>
            </p:cNvSpPr>
            <p:nvPr/>
          </p:nvSpPr>
          <p:spPr bwMode="auto">
            <a:xfrm>
              <a:off x="975" y="2727"/>
              <a:ext cx="1089" cy="2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95" name="AutoShape 15"/>
            <p:cNvSpPr>
              <a:spLocks noChangeArrowheads="1"/>
            </p:cNvSpPr>
            <p:nvPr/>
          </p:nvSpPr>
          <p:spPr bwMode="auto">
            <a:xfrm>
              <a:off x="2391" y="2785"/>
              <a:ext cx="975" cy="282"/>
            </a:xfrm>
            <a:prstGeom prst="roundRect">
              <a:avLst>
                <a:gd name="adj" fmla="val 3971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49196" name="Rectangle 16"/>
            <p:cNvSpPr>
              <a:spLocks noChangeArrowheads="1"/>
            </p:cNvSpPr>
            <p:nvPr/>
          </p:nvSpPr>
          <p:spPr bwMode="auto">
            <a:xfrm>
              <a:off x="2335" y="2727"/>
              <a:ext cx="1089" cy="2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97" name="AutoShape 17"/>
            <p:cNvSpPr>
              <a:spLocks noChangeArrowheads="1"/>
            </p:cNvSpPr>
            <p:nvPr/>
          </p:nvSpPr>
          <p:spPr bwMode="auto">
            <a:xfrm>
              <a:off x="3752" y="2785"/>
              <a:ext cx="975" cy="282"/>
            </a:xfrm>
            <a:prstGeom prst="roundRect">
              <a:avLst>
                <a:gd name="adj" fmla="val 3971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49198" name="Rectangle 18"/>
            <p:cNvSpPr>
              <a:spLocks noChangeArrowheads="1"/>
            </p:cNvSpPr>
            <p:nvPr/>
          </p:nvSpPr>
          <p:spPr bwMode="auto">
            <a:xfrm>
              <a:off x="3696" y="2727"/>
              <a:ext cx="1089" cy="2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49161" name="Rectangle 19"/>
          <p:cNvSpPr>
            <a:spLocks noChangeArrowheads="1"/>
          </p:cNvSpPr>
          <p:nvPr/>
        </p:nvSpPr>
        <p:spPr bwMode="auto">
          <a:xfrm flipV="1">
            <a:off x="282575" y="4357688"/>
            <a:ext cx="8637588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9162" name="Rectangle 20"/>
          <p:cNvSpPr>
            <a:spLocks noChangeArrowheads="1"/>
          </p:cNvSpPr>
          <p:nvPr/>
        </p:nvSpPr>
        <p:spPr bwMode="auto">
          <a:xfrm flipV="1">
            <a:off x="280988" y="5905500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9163" name="Rectangle 21"/>
          <p:cNvSpPr>
            <a:spLocks noChangeArrowheads="1"/>
          </p:cNvSpPr>
          <p:nvPr/>
        </p:nvSpPr>
        <p:spPr bwMode="auto">
          <a:xfrm>
            <a:off x="280988" y="5905500"/>
            <a:ext cx="8642350" cy="1793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9164" name="AutoShape 22"/>
          <p:cNvSpPr>
            <a:spLocks noChangeArrowheads="1"/>
          </p:cNvSpPr>
          <p:nvPr/>
        </p:nvSpPr>
        <p:spPr bwMode="auto">
          <a:xfrm>
            <a:off x="5970588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9165" name="AutoShape 23"/>
          <p:cNvSpPr>
            <a:spLocks noChangeArrowheads="1"/>
          </p:cNvSpPr>
          <p:nvPr/>
        </p:nvSpPr>
        <p:spPr bwMode="auto">
          <a:xfrm>
            <a:off x="1649413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9166" name="AutoShape 24"/>
          <p:cNvSpPr>
            <a:spLocks noChangeArrowheads="1"/>
          </p:cNvSpPr>
          <p:nvPr/>
        </p:nvSpPr>
        <p:spPr bwMode="auto">
          <a:xfrm>
            <a:off x="3810000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280988" y="3997325"/>
            <a:ext cx="8642350" cy="539750"/>
            <a:chOff x="158" y="2024"/>
            <a:chExt cx="5444" cy="340"/>
          </a:xfrm>
        </p:grpSpPr>
        <p:grpSp>
          <p:nvGrpSpPr>
            <p:cNvPr id="49170" name="Group 26"/>
            <p:cNvGrpSpPr>
              <a:grpSpLocks/>
            </p:cNvGrpSpPr>
            <p:nvPr/>
          </p:nvGrpSpPr>
          <p:grpSpPr bwMode="auto">
            <a:xfrm>
              <a:off x="2335" y="2024"/>
              <a:ext cx="1089" cy="340"/>
              <a:chOff x="975" y="2727"/>
              <a:chExt cx="1089" cy="340"/>
            </a:xfrm>
          </p:grpSpPr>
          <p:sp>
            <p:nvSpPr>
              <p:cNvPr id="49183" name="AutoShape 27"/>
              <p:cNvSpPr>
                <a:spLocks noChangeArrowheads="1"/>
              </p:cNvSpPr>
              <p:nvPr/>
            </p:nvSpPr>
            <p:spPr bwMode="auto">
              <a:xfrm>
                <a:off x="1020" y="2772"/>
                <a:ext cx="998" cy="295"/>
              </a:xfrm>
              <a:prstGeom prst="roundRect">
                <a:avLst>
                  <a:gd name="adj" fmla="val 40676"/>
                </a:avLst>
              </a:pr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49184" name="AutoShape 28"/>
              <p:cNvSpPr>
                <a:spLocks noChangeArrowheads="1"/>
              </p:cNvSpPr>
              <p:nvPr/>
            </p:nvSpPr>
            <p:spPr bwMode="auto">
              <a:xfrm>
                <a:off x="1031" y="2769"/>
                <a:ext cx="975" cy="282"/>
              </a:xfrm>
              <a:prstGeom prst="roundRect">
                <a:avLst>
                  <a:gd name="adj" fmla="val 3971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9185" name="Rectangle 29"/>
              <p:cNvSpPr>
                <a:spLocks noChangeArrowheads="1"/>
              </p:cNvSpPr>
              <p:nvPr/>
            </p:nvSpPr>
            <p:spPr bwMode="auto">
              <a:xfrm>
                <a:off x="975" y="2727"/>
                <a:ext cx="1089" cy="20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grpSp>
          <p:nvGrpSpPr>
            <p:cNvPr id="49171" name="Group 30"/>
            <p:cNvGrpSpPr>
              <a:grpSpLocks/>
            </p:cNvGrpSpPr>
            <p:nvPr/>
          </p:nvGrpSpPr>
          <p:grpSpPr bwMode="auto">
            <a:xfrm>
              <a:off x="3696" y="2024"/>
              <a:ext cx="1089" cy="340"/>
              <a:chOff x="975" y="2727"/>
              <a:chExt cx="1089" cy="340"/>
            </a:xfrm>
          </p:grpSpPr>
          <p:sp>
            <p:nvSpPr>
              <p:cNvPr id="49180" name="AutoShape 31"/>
              <p:cNvSpPr>
                <a:spLocks noChangeArrowheads="1"/>
              </p:cNvSpPr>
              <p:nvPr/>
            </p:nvSpPr>
            <p:spPr bwMode="auto">
              <a:xfrm>
                <a:off x="1020" y="2772"/>
                <a:ext cx="998" cy="295"/>
              </a:xfrm>
              <a:prstGeom prst="roundRect">
                <a:avLst>
                  <a:gd name="adj" fmla="val 40676"/>
                </a:avLst>
              </a:pr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49181" name="AutoShape 32"/>
              <p:cNvSpPr>
                <a:spLocks noChangeArrowheads="1"/>
              </p:cNvSpPr>
              <p:nvPr/>
            </p:nvSpPr>
            <p:spPr bwMode="auto">
              <a:xfrm>
                <a:off x="1031" y="2769"/>
                <a:ext cx="975" cy="282"/>
              </a:xfrm>
              <a:prstGeom prst="roundRect">
                <a:avLst>
                  <a:gd name="adj" fmla="val 3971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9182" name="Rectangle 33"/>
              <p:cNvSpPr>
                <a:spLocks noChangeArrowheads="1"/>
              </p:cNvSpPr>
              <p:nvPr/>
            </p:nvSpPr>
            <p:spPr bwMode="auto">
              <a:xfrm>
                <a:off x="975" y="2727"/>
                <a:ext cx="1089" cy="20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sp>
          <p:nvSpPr>
            <p:cNvPr id="49172" name="Rectangle 34"/>
            <p:cNvSpPr>
              <a:spLocks noChangeArrowheads="1"/>
            </p:cNvSpPr>
            <p:nvPr/>
          </p:nvSpPr>
          <p:spPr bwMode="auto">
            <a:xfrm>
              <a:off x="158" y="2228"/>
              <a:ext cx="862" cy="23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73" name="Rectangle 35"/>
            <p:cNvSpPr>
              <a:spLocks noChangeArrowheads="1"/>
            </p:cNvSpPr>
            <p:nvPr/>
          </p:nvSpPr>
          <p:spPr bwMode="auto">
            <a:xfrm>
              <a:off x="2018" y="2228"/>
              <a:ext cx="363" cy="23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74" name="Rectangle 36"/>
            <p:cNvSpPr>
              <a:spLocks noChangeArrowheads="1"/>
            </p:cNvSpPr>
            <p:nvPr/>
          </p:nvSpPr>
          <p:spPr bwMode="auto">
            <a:xfrm>
              <a:off x="3379" y="2228"/>
              <a:ext cx="363" cy="23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49175" name="Rectangle 37"/>
            <p:cNvSpPr>
              <a:spLocks noChangeArrowheads="1"/>
            </p:cNvSpPr>
            <p:nvPr/>
          </p:nvSpPr>
          <p:spPr bwMode="auto">
            <a:xfrm>
              <a:off x="4740" y="2228"/>
              <a:ext cx="862" cy="23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grpSp>
          <p:nvGrpSpPr>
            <p:cNvPr id="49176" name="Group 38"/>
            <p:cNvGrpSpPr>
              <a:grpSpLocks/>
            </p:cNvGrpSpPr>
            <p:nvPr/>
          </p:nvGrpSpPr>
          <p:grpSpPr bwMode="auto">
            <a:xfrm>
              <a:off x="975" y="2024"/>
              <a:ext cx="1089" cy="340"/>
              <a:chOff x="975" y="2727"/>
              <a:chExt cx="1089" cy="340"/>
            </a:xfrm>
          </p:grpSpPr>
          <p:sp>
            <p:nvSpPr>
              <p:cNvPr id="49177" name="AutoShape 39"/>
              <p:cNvSpPr>
                <a:spLocks noChangeArrowheads="1"/>
              </p:cNvSpPr>
              <p:nvPr/>
            </p:nvSpPr>
            <p:spPr bwMode="auto">
              <a:xfrm>
                <a:off x="1020" y="2772"/>
                <a:ext cx="998" cy="295"/>
              </a:xfrm>
              <a:prstGeom prst="roundRect">
                <a:avLst>
                  <a:gd name="adj" fmla="val 40676"/>
                </a:avLst>
              </a:pr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49178" name="AutoShape 40"/>
              <p:cNvSpPr>
                <a:spLocks noChangeArrowheads="1"/>
              </p:cNvSpPr>
              <p:nvPr/>
            </p:nvSpPr>
            <p:spPr bwMode="auto">
              <a:xfrm>
                <a:off x="1031" y="2769"/>
                <a:ext cx="975" cy="282"/>
              </a:xfrm>
              <a:prstGeom prst="roundRect">
                <a:avLst>
                  <a:gd name="adj" fmla="val 3971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9179" name="Rectangle 41"/>
              <p:cNvSpPr>
                <a:spLocks noChangeArrowheads="1"/>
              </p:cNvSpPr>
              <p:nvPr/>
            </p:nvSpPr>
            <p:spPr bwMode="auto">
              <a:xfrm>
                <a:off x="975" y="2727"/>
                <a:ext cx="1089" cy="20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</p:grpSp>
      <p:sp>
        <p:nvSpPr>
          <p:cNvPr id="49168" name="Rectangle 42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pic>
        <p:nvPicPr>
          <p:cNvPr id="48" name="Kép 4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4410" y="1214454"/>
            <a:ext cx="3558096" cy="2668572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  <a:effectLst>
            <a:outerShdw blurRad="63500" dist="63500" dir="2700000" algn="tl" rotWithShape="0">
              <a:prstClr val="black">
                <a:alpha val="55000"/>
              </a:prstClr>
            </a:outerShdw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5017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018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78CB7E4-52AE-4112-8AAE-C199BAB837CD}" type="slidenum">
              <a:rPr lang="en-US" altLang="en-US" sz="1000">
                <a:solidFill>
                  <a:srgbClr val="8C2532"/>
                </a:solidFill>
              </a:rPr>
              <a:pPr/>
              <a:t>57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50181" name="Rectangle 2"/>
          <p:cNvSpPr>
            <a:spLocks noChangeArrowheads="1"/>
          </p:cNvSpPr>
          <p:nvPr/>
        </p:nvSpPr>
        <p:spPr bwMode="auto">
          <a:xfrm>
            <a:off x="185738" y="1028700"/>
            <a:ext cx="8789987" cy="4964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0182" name="Rectangle 3"/>
          <p:cNvSpPr>
            <a:spLocks noChangeArrowheads="1"/>
          </p:cNvSpPr>
          <p:nvPr/>
        </p:nvSpPr>
        <p:spPr bwMode="auto">
          <a:xfrm>
            <a:off x="280988" y="4521200"/>
            <a:ext cx="8637587" cy="138747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50183" name="Group 4"/>
          <p:cNvGrpSpPr>
            <a:grpSpLocks/>
          </p:cNvGrpSpPr>
          <p:nvPr/>
        </p:nvGrpSpPr>
        <p:grpSpPr bwMode="auto">
          <a:xfrm>
            <a:off x="279400" y="4000500"/>
            <a:ext cx="8642350" cy="576263"/>
            <a:chOff x="158" y="2727"/>
            <a:chExt cx="5444" cy="363"/>
          </a:xfrm>
        </p:grpSpPr>
        <p:sp>
          <p:nvSpPr>
            <p:cNvPr id="50197" name="AutoShape 5"/>
            <p:cNvSpPr>
              <a:spLocks noChangeArrowheads="1"/>
            </p:cNvSpPr>
            <p:nvPr/>
          </p:nvSpPr>
          <p:spPr bwMode="auto">
            <a:xfrm>
              <a:off x="3742" y="2795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198" name="AutoShape 6"/>
            <p:cNvSpPr>
              <a:spLocks noChangeArrowheads="1"/>
            </p:cNvSpPr>
            <p:nvPr/>
          </p:nvSpPr>
          <p:spPr bwMode="auto">
            <a:xfrm>
              <a:off x="1020" y="2795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199" name="AutoShape 7"/>
            <p:cNvSpPr>
              <a:spLocks noChangeArrowheads="1"/>
            </p:cNvSpPr>
            <p:nvPr/>
          </p:nvSpPr>
          <p:spPr bwMode="auto">
            <a:xfrm>
              <a:off x="2381" y="2795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200" name="Rectangle 8"/>
            <p:cNvSpPr>
              <a:spLocks noChangeArrowheads="1"/>
            </p:cNvSpPr>
            <p:nvPr/>
          </p:nvSpPr>
          <p:spPr bwMode="auto">
            <a:xfrm>
              <a:off x="158" y="2954"/>
              <a:ext cx="5444" cy="2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201" name="AutoShape 9"/>
            <p:cNvSpPr>
              <a:spLocks noChangeArrowheads="1"/>
            </p:cNvSpPr>
            <p:nvPr/>
          </p:nvSpPr>
          <p:spPr bwMode="auto">
            <a:xfrm>
              <a:off x="998" y="2750"/>
              <a:ext cx="1043" cy="340"/>
            </a:xfrm>
            <a:prstGeom prst="roundRect">
              <a:avLst>
                <a:gd name="adj" fmla="val 42940"/>
              </a:avLst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202" name="AutoShape 10"/>
            <p:cNvSpPr>
              <a:spLocks noChangeArrowheads="1"/>
            </p:cNvSpPr>
            <p:nvPr/>
          </p:nvSpPr>
          <p:spPr bwMode="auto">
            <a:xfrm>
              <a:off x="2358" y="2750"/>
              <a:ext cx="1043" cy="340"/>
            </a:xfrm>
            <a:prstGeom prst="roundRect">
              <a:avLst>
                <a:gd name="adj" fmla="val 42940"/>
              </a:avLst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203" name="AutoShape 11"/>
            <p:cNvSpPr>
              <a:spLocks noChangeArrowheads="1"/>
            </p:cNvSpPr>
            <p:nvPr/>
          </p:nvSpPr>
          <p:spPr bwMode="auto">
            <a:xfrm>
              <a:off x="3719" y="2750"/>
              <a:ext cx="1043" cy="340"/>
            </a:xfrm>
            <a:prstGeom prst="roundRect">
              <a:avLst>
                <a:gd name="adj" fmla="val 42940"/>
              </a:avLst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204" name="AutoShape 12"/>
            <p:cNvSpPr>
              <a:spLocks noChangeArrowheads="1"/>
            </p:cNvSpPr>
            <p:nvPr/>
          </p:nvSpPr>
          <p:spPr bwMode="auto">
            <a:xfrm>
              <a:off x="1031" y="2785"/>
              <a:ext cx="975" cy="282"/>
            </a:xfrm>
            <a:prstGeom prst="roundRect">
              <a:avLst>
                <a:gd name="adj" fmla="val 3971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0205" name="Rectangle 13"/>
            <p:cNvSpPr>
              <a:spLocks noChangeArrowheads="1"/>
            </p:cNvSpPr>
            <p:nvPr/>
          </p:nvSpPr>
          <p:spPr bwMode="auto">
            <a:xfrm>
              <a:off x="975" y="2727"/>
              <a:ext cx="1089" cy="2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206" name="AutoShape 14"/>
            <p:cNvSpPr>
              <a:spLocks noChangeArrowheads="1"/>
            </p:cNvSpPr>
            <p:nvPr/>
          </p:nvSpPr>
          <p:spPr bwMode="auto">
            <a:xfrm>
              <a:off x="2391" y="2785"/>
              <a:ext cx="975" cy="282"/>
            </a:xfrm>
            <a:prstGeom prst="roundRect">
              <a:avLst>
                <a:gd name="adj" fmla="val 3971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0207" name="Rectangle 15"/>
            <p:cNvSpPr>
              <a:spLocks noChangeArrowheads="1"/>
            </p:cNvSpPr>
            <p:nvPr/>
          </p:nvSpPr>
          <p:spPr bwMode="auto">
            <a:xfrm>
              <a:off x="2335" y="2727"/>
              <a:ext cx="1089" cy="2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208" name="AutoShape 16"/>
            <p:cNvSpPr>
              <a:spLocks noChangeArrowheads="1"/>
            </p:cNvSpPr>
            <p:nvPr/>
          </p:nvSpPr>
          <p:spPr bwMode="auto">
            <a:xfrm>
              <a:off x="3752" y="2785"/>
              <a:ext cx="975" cy="282"/>
            </a:xfrm>
            <a:prstGeom prst="roundRect">
              <a:avLst>
                <a:gd name="adj" fmla="val 3971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0209" name="Rectangle 17"/>
            <p:cNvSpPr>
              <a:spLocks noChangeArrowheads="1"/>
            </p:cNvSpPr>
            <p:nvPr/>
          </p:nvSpPr>
          <p:spPr bwMode="auto">
            <a:xfrm>
              <a:off x="3696" y="2727"/>
              <a:ext cx="1089" cy="2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461842" name="Rectangle 18"/>
          <p:cNvSpPr>
            <a:spLocks noChangeArrowheads="1"/>
          </p:cNvSpPr>
          <p:nvPr/>
        </p:nvSpPr>
        <p:spPr bwMode="auto">
          <a:xfrm flipV="1">
            <a:off x="280988" y="4360863"/>
            <a:ext cx="8637587" cy="1809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3" name="Group 19"/>
          <p:cNvGrpSpPr>
            <a:grpSpLocks/>
          </p:cNvGrpSpPr>
          <p:nvPr/>
        </p:nvGrpSpPr>
        <p:grpSpPr bwMode="auto">
          <a:xfrm>
            <a:off x="1684338" y="4432300"/>
            <a:ext cx="5830887" cy="144463"/>
            <a:chOff x="1043" y="2999"/>
            <a:chExt cx="3673" cy="91"/>
          </a:xfrm>
        </p:grpSpPr>
        <p:sp>
          <p:nvSpPr>
            <p:cNvPr id="50194" name="AutoShape 20"/>
            <p:cNvSpPr>
              <a:spLocks noChangeArrowheads="1"/>
            </p:cNvSpPr>
            <p:nvPr/>
          </p:nvSpPr>
          <p:spPr bwMode="auto">
            <a:xfrm>
              <a:off x="3764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195" name="AutoShape 21"/>
            <p:cNvSpPr>
              <a:spLocks noChangeArrowheads="1"/>
            </p:cNvSpPr>
            <p:nvPr/>
          </p:nvSpPr>
          <p:spPr bwMode="auto">
            <a:xfrm>
              <a:off x="240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0196" name="AutoShape 22"/>
            <p:cNvSpPr>
              <a:spLocks noChangeArrowheads="1"/>
            </p:cNvSpPr>
            <p:nvPr/>
          </p:nvSpPr>
          <p:spPr bwMode="auto">
            <a:xfrm>
              <a:off x="104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461847" name="AutoShape 23"/>
          <p:cNvSpPr>
            <a:spLocks noChangeArrowheads="1"/>
          </p:cNvSpPr>
          <p:nvPr/>
        </p:nvSpPr>
        <p:spPr bwMode="auto">
          <a:xfrm>
            <a:off x="1720850" y="4395788"/>
            <a:ext cx="1439863" cy="396875"/>
          </a:xfrm>
          <a:prstGeom prst="roundRect">
            <a:avLst>
              <a:gd name="adj" fmla="val 22315"/>
            </a:avLst>
          </a:prstGeom>
          <a:solidFill>
            <a:srgbClr val="99330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61848" name="AutoShape 24"/>
          <p:cNvSpPr>
            <a:spLocks noChangeArrowheads="1"/>
          </p:cNvSpPr>
          <p:nvPr/>
        </p:nvSpPr>
        <p:spPr bwMode="auto">
          <a:xfrm>
            <a:off x="3879850" y="4395788"/>
            <a:ext cx="1439863" cy="396875"/>
          </a:xfrm>
          <a:prstGeom prst="roundRect">
            <a:avLst>
              <a:gd name="adj" fmla="val 22315"/>
            </a:avLst>
          </a:prstGeom>
          <a:solidFill>
            <a:srgbClr val="99330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61849" name="AutoShape 25"/>
          <p:cNvSpPr>
            <a:spLocks noChangeArrowheads="1"/>
          </p:cNvSpPr>
          <p:nvPr/>
        </p:nvSpPr>
        <p:spPr bwMode="auto">
          <a:xfrm>
            <a:off x="6040438" y="4395788"/>
            <a:ext cx="1439862" cy="396875"/>
          </a:xfrm>
          <a:prstGeom prst="roundRect">
            <a:avLst>
              <a:gd name="adj" fmla="val 22315"/>
            </a:avLst>
          </a:prstGeom>
          <a:solidFill>
            <a:srgbClr val="99330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0189" name="AutoShape 26"/>
          <p:cNvSpPr>
            <a:spLocks noChangeArrowheads="1"/>
          </p:cNvSpPr>
          <p:nvPr/>
        </p:nvSpPr>
        <p:spPr bwMode="auto">
          <a:xfrm>
            <a:off x="5969000" y="4108450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0190" name="AutoShape 27"/>
          <p:cNvSpPr>
            <a:spLocks noChangeArrowheads="1"/>
          </p:cNvSpPr>
          <p:nvPr/>
        </p:nvSpPr>
        <p:spPr bwMode="auto">
          <a:xfrm>
            <a:off x="3808413" y="4108450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0191" name="AutoShape 28"/>
          <p:cNvSpPr>
            <a:spLocks noChangeArrowheads="1"/>
          </p:cNvSpPr>
          <p:nvPr/>
        </p:nvSpPr>
        <p:spPr bwMode="auto">
          <a:xfrm>
            <a:off x="1647825" y="4108450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0192" name="Rectangle 29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50193" name="Rectangle 30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Bórdiffúzió második lépése: behajtás (oxigénben)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pic>
        <p:nvPicPr>
          <p:cNvPr id="34" name="Kép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9100" y="1210298"/>
            <a:ext cx="2590476" cy="2472381"/>
          </a:xfrm>
          <a:prstGeom prst="rect">
            <a:avLst/>
          </a:prstGeom>
          <a:effectLst>
            <a:outerShdw blurRad="63500" dist="63500" dir="2700000" algn="tl" rotWithShape="0">
              <a:prstClr val="black">
                <a:alpha val="55000"/>
              </a:prstClr>
            </a:outerShdw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" dur="2000"/>
                                        <p:tgtEl>
                                          <p:spTgt spid="461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" dur="2000"/>
                                        <p:tgtEl>
                                          <p:spTgt spid="461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2000"/>
                                        <p:tgtEl>
                                          <p:spTgt spid="461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00" fill="hold"/>
                                        <p:tgtEl>
                                          <p:spTgt spid="461842"/>
                                        </p:tgtEl>
                                      </p:cBhvr>
                                      <p:by x="100000" y="13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42" grpId="0" animBg="1"/>
      <p:bldP spid="461847" grpId="0" animBg="1"/>
      <p:bldP spid="461848" grpId="0" animBg="1"/>
      <p:bldP spid="461849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5120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120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DDA7505-AADA-48CE-9764-3C6E4B2F7B73}" type="slidenum">
              <a:rPr lang="en-US" altLang="en-US" sz="1000">
                <a:solidFill>
                  <a:srgbClr val="8C2532"/>
                </a:solidFill>
              </a:rPr>
              <a:pPr/>
              <a:t>58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51205" name="Rectangle 2"/>
          <p:cNvSpPr>
            <a:spLocks noChangeArrowheads="1"/>
          </p:cNvSpPr>
          <p:nvPr/>
        </p:nvSpPr>
        <p:spPr bwMode="auto">
          <a:xfrm>
            <a:off x="185738" y="1028700"/>
            <a:ext cx="8789987" cy="4964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pic>
        <p:nvPicPr>
          <p:cNvPr id="462851" name="Picture 3" descr="ppt_litogra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7188" y="1104900"/>
            <a:ext cx="3516312" cy="274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2852" name="Picture 4" descr="ppt_gozo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1104900"/>
            <a:ext cx="3311525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587750" y="1800225"/>
            <a:ext cx="1835150" cy="611188"/>
            <a:chOff x="2290" y="1343"/>
            <a:chExt cx="1156" cy="385"/>
          </a:xfrm>
        </p:grpSpPr>
        <p:sp>
          <p:nvSpPr>
            <p:cNvPr id="51306" name="Oval 6"/>
            <p:cNvSpPr>
              <a:spLocks noChangeArrowheads="1"/>
            </p:cNvSpPr>
            <p:nvPr/>
          </p:nvSpPr>
          <p:spPr bwMode="auto">
            <a:xfrm>
              <a:off x="2290" y="1343"/>
              <a:ext cx="228" cy="385"/>
            </a:xfrm>
            <a:prstGeom prst="ellipse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307" name="Oval 7"/>
            <p:cNvSpPr>
              <a:spLocks noChangeArrowheads="1"/>
            </p:cNvSpPr>
            <p:nvPr/>
          </p:nvSpPr>
          <p:spPr bwMode="auto">
            <a:xfrm>
              <a:off x="2426" y="1343"/>
              <a:ext cx="228" cy="385"/>
            </a:xfrm>
            <a:prstGeom prst="ellipse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308" name="Oval 8"/>
            <p:cNvSpPr>
              <a:spLocks noChangeArrowheads="1"/>
            </p:cNvSpPr>
            <p:nvPr/>
          </p:nvSpPr>
          <p:spPr bwMode="auto">
            <a:xfrm>
              <a:off x="2585" y="1343"/>
              <a:ext cx="228" cy="385"/>
            </a:xfrm>
            <a:prstGeom prst="ellipse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309" name="Oval 9"/>
            <p:cNvSpPr>
              <a:spLocks noChangeArrowheads="1"/>
            </p:cNvSpPr>
            <p:nvPr/>
          </p:nvSpPr>
          <p:spPr bwMode="auto">
            <a:xfrm>
              <a:off x="2743" y="1343"/>
              <a:ext cx="228" cy="385"/>
            </a:xfrm>
            <a:prstGeom prst="ellipse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310" name="Oval 10"/>
            <p:cNvSpPr>
              <a:spLocks noChangeArrowheads="1"/>
            </p:cNvSpPr>
            <p:nvPr/>
          </p:nvSpPr>
          <p:spPr bwMode="auto">
            <a:xfrm>
              <a:off x="2901" y="1343"/>
              <a:ext cx="228" cy="385"/>
            </a:xfrm>
            <a:prstGeom prst="ellipse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311" name="Oval 11"/>
            <p:cNvSpPr>
              <a:spLocks noChangeArrowheads="1"/>
            </p:cNvSpPr>
            <p:nvPr/>
          </p:nvSpPr>
          <p:spPr bwMode="auto">
            <a:xfrm>
              <a:off x="3060" y="1343"/>
              <a:ext cx="228" cy="385"/>
            </a:xfrm>
            <a:prstGeom prst="ellipse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312" name="Oval 12"/>
            <p:cNvSpPr>
              <a:spLocks noChangeArrowheads="1"/>
            </p:cNvSpPr>
            <p:nvPr/>
          </p:nvSpPr>
          <p:spPr bwMode="auto">
            <a:xfrm>
              <a:off x="3218" y="1343"/>
              <a:ext cx="228" cy="385"/>
            </a:xfrm>
            <a:prstGeom prst="ellipse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51209" name="Rectangle 13"/>
          <p:cNvSpPr>
            <a:spLocks noChangeArrowheads="1"/>
          </p:cNvSpPr>
          <p:nvPr/>
        </p:nvSpPr>
        <p:spPr bwMode="auto">
          <a:xfrm>
            <a:off x="280988" y="4518025"/>
            <a:ext cx="8637587" cy="138747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462862" name="Rectangle 14"/>
          <p:cNvSpPr>
            <a:spLocks noChangeArrowheads="1"/>
          </p:cNvSpPr>
          <p:nvPr/>
        </p:nvSpPr>
        <p:spPr bwMode="auto">
          <a:xfrm flipV="1">
            <a:off x="280988" y="4319588"/>
            <a:ext cx="8637587" cy="2333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51211" name="Group 15"/>
          <p:cNvGrpSpPr>
            <a:grpSpLocks/>
          </p:cNvGrpSpPr>
          <p:nvPr/>
        </p:nvGrpSpPr>
        <p:grpSpPr bwMode="auto">
          <a:xfrm>
            <a:off x="1684338" y="4429125"/>
            <a:ext cx="5830887" cy="144463"/>
            <a:chOff x="1043" y="2999"/>
            <a:chExt cx="3673" cy="91"/>
          </a:xfrm>
        </p:grpSpPr>
        <p:sp>
          <p:nvSpPr>
            <p:cNvPr id="51303" name="AutoShape 16"/>
            <p:cNvSpPr>
              <a:spLocks noChangeArrowheads="1"/>
            </p:cNvSpPr>
            <p:nvPr/>
          </p:nvSpPr>
          <p:spPr bwMode="auto">
            <a:xfrm>
              <a:off x="3764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304" name="AutoShape 17"/>
            <p:cNvSpPr>
              <a:spLocks noChangeArrowheads="1"/>
            </p:cNvSpPr>
            <p:nvPr/>
          </p:nvSpPr>
          <p:spPr bwMode="auto">
            <a:xfrm>
              <a:off x="240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305" name="AutoShape 18"/>
            <p:cNvSpPr>
              <a:spLocks noChangeArrowheads="1"/>
            </p:cNvSpPr>
            <p:nvPr/>
          </p:nvSpPr>
          <p:spPr bwMode="auto">
            <a:xfrm>
              <a:off x="104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51212" name="AutoShape 19"/>
          <p:cNvSpPr>
            <a:spLocks noChangeArrowheads="1"/>
          </p:cNvSpPr>
          <p:nvPr/>
        </p:nvSpPr>
        <p:spPr bwMode="auto">
          <a:xfrm>
            <a:off x="1720850" y="4392613"/>
            <a:ext cx="1439863" cy="396875"/>
          </a:xfrm>
          <a:prstGeom prst="roundRect">
            <a:avLst>
              <a:gd name="adj" fmla="val 22315"/>
            </a:avLst>
          </a:prstGeom>
          <a:solidFill>
            <a:srgbClr val="99330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1213" name="AutoShape 20"/>
          <p:cNvSpPr>
            <a:spLocks noChangeArrowheads="1"/>
          </p:cNvSpPr>
          <p:nvPr/>
        </p:nvSpPr>
        <p:spPr bwMode="auto">
          <a:xfrm>
            <a:off x="3879850" y="4392613"/>
            <a:ext cx="1439863" cy="396875"/>
          </a:xfrm>
          <a:prstGeom prst="roundRect">
            <a:avLst>
              <a:gd name="adj" fmla="val 22315"/>
            </a:avLst>
          </a:prstGeom>
          <a:solidFill>
            <a:srgbClr val="99330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1214" name="AutoShape 21"/>
          <p:cNvSpPr>
            <a:spLocks noChangeArrowheads="1"/>
          </p:cNvSpPr>
          <p:nvPr/>
        </p:nvSpPr>
        <p:spPr bwMode="auto">
          <a:xfrm>
            <a:off x="6040438" y="4392613"/>
            <a:ext cx="1439862" cy="396875"/>
          </a:xfrm>
          <a:prstGeom prst="roundRect">
            <a:avLst>
              <a:gd name="adj" fmla="val 22315"/>
            </a:avLst>
          </a:prstGeom>
          <a:solidFill>
            <a:srgbClr val="99330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1215" name="AutoShape 22"/>
          <p:cNvSpPr>
            <a:spLocks noChangeArrowheads="1"/>
          </p:cNvSpPr>
          <p:nvPr/>
        </p:nvSpPr>
        <p:spPr bwMode="auto">
          <a:xfrm>
            <a:off x="5969000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1216" name="AutoShape 23"/>
          <p:cNvSpPr>
            <a:spLocks noChangeArrowheads="1"/>
          </p:cNvSpPr>
          <p:nvPr/>
        </p:nvSpPr>
        <p:spPr bwMode="auto">
          <a:xfrm>
            <a:off x="3808413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1217" name="AutoShape 24"/>
          <p:cNvSpPr>
            <a:spLocks noChangeArrowheads="1"/>
          </p:cNvSpPr>
          <p:nvPr/>
        </p:nvSpPr>
        <p:spPr bwMode="auto">
          <a:xfrm>
            <a:off x="1647825" y="4105275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279400" y="4175125"/>
            <a:ext cx="8642350" cy="146050"/>
            <a:chOff x="158" y="2839"/>
            <a:chExt cx="5444" cy="92"/>
          </a:xfrm>
        </p:grpSpPr>
        <p:sp>
          <p:nvSpPr>
            <p:cNvPr id="51301" name="Rectangle 26"/>
            <p:cNvSpPr>
              <a:spLocks noChangeArrowheads="1"/>
            </p:cNvSpPr>
            <p:nvPr/>
          </p:nvSpPr>
          <p:spPr bwMode="auto">
            <a:xfrm>
              <a:off x="158" y="2839"/>
              <a:ext cx="862" cy="9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302" name="Rectangle 27"/>
            <p:cNvSpPr>
              <a:spLocks noChangeArrowheads="1"/>
            </p:cNvSpPr>
            <p:nvPr/>
          </p:nvSpPr>
          <p:spPr bwMode="auto">
            <a:xfrm>
              <a:off x="4740" y="2839"/>
              <a:ext cx="862" cy="92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5" name="Group 28"/>
          <p:cNvGrpSpPr>
            <a:grpSpLocks/>
          </p:cNvGrpSpPr>
          <p:nvPr/>
        </p:nvGrpSpPr>
        <p:grpSpPr bwMode="auto">
          <a:xfrm>
            <a:off x="1647825" y="4141788"/>
            <a:ext cx="5905500" cy="415925"/>
            <a:chOff x="1020" y="2828"/>
            <a:chExt cx="3720" cy="262"/>
          </a:xfrm>
        </p:grpSpPr>
        <p:sp>
          <p:nvSpPr>
            <p:cNvPr id="51297" name="AutoShape 29"/>
            <p:cNvSpPr>
              <a:spLocks noChangeArrowheads="1"/>
            </p:cNvSpPr>
            <p:nvPr/>
          </p:nvSpPr>
          <p:spPr bwMode="auto">
            <a:xfrm>
              <a:off x="1020" y="2828"/>
              <a:ext cx="3720" cy="249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98" name="AutoShape 30"/>
            <p:cNvSpPr>
              <a:spLocks noChangeArrowheads="1"/>
            </p:cNvSpPr>
            <p:nvPr/>
          </p:nvSpPr>
          <p:spPr bwMode="auto">
            <a:xfrm>
              <a:off x="3764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99" name="AutoShape 31"/>
            <p:cNvSpPr>
              <a:spLocks noChangeArrowheads="1"/>
            </p:cNvSpPr>
            <p:nvPr/>
          </p:nvSpPr>
          <p:spPr bwMode="auto">
            <a:xfrm>
              <a:off x="240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1300" name="AutoShape 32"/>
            <p:cNvSpPr>
              <a:spLocks noChangeArrowheads="1"/>
            </p:cNvSpPr>
            <p:nvPr/>
          </p:nvSpPr>
          <p:spPr bwMode="auto">
            <a:xfrm>
              <a:off x="104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6" name="Group 33"/>
          <p:cNvGrpSpPr>
            <a:grpSpLocks/>
          </p:cNvGrpSpPr>
          <p:nvPr/>
        </p:nvGrpSpPr>
        <p:grpSpPr bwMode="auto">
          <a:xfrm>
            <a:off x="1612900" y="4373563"/>
            <a:ext cx="5975350" cy="200025"/>
            <a:chOff x="998" y="2964"/>
            <a:chExt cx="3764" cy="126"/>
          </a:xfrm>
        </p:grpSpPr>
        <p:sp>
          <p:nvSpPr>
            <p:cNvPr id="51293" name="AutoShape 34"/>
            <p:cNvSpPr>
              <a:spLocks noChangeArrowheads="1"/>
            </p:cNvSpPr>
            <p:nvPr/>
          </p:nvSpPr>
          <p:spPr bwMode="auto">
            <a:xfrm>
              <a:off x="998" y="3045"/>
              <a:ext cx="3764" cy="45"/>
            </a:xfrm>
            <a:prstGeom prst="roundRect">
              <a:avLst>
                <a:gd name="adj" fmla="val 17778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94" name="AutoShape 35"/>
            <p:cNvSpPr>
              <a:spLocks noChangeArrowheads="1"/>
            </p:cNvSpPr>
            <p:nvPr/>
          </p:nvSpPr>
          <p:spPr bwMode="auto">
            <a:xfrm>
              <a:off x="3787" y="2964"/>
              <a:ext cx="907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95" name="AutoShape 36"/>
            <p:cNvSpPr>
              <a:spLocks noChangeArrowheads="1"/>
            </p:cNvSpPr>
            <p:nvPr/>
          </p:nvSpPr>
          <p:spPr bwMode="auto">
            <a:xfrm>
              <a:off x="2426" y="2964"/>
              <a:ext cx="908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1296" name="AutoShape 37"/>
            <p:cNvSpPr>
              <a:spLocks noChangeArrowheads="1"/>
            </p:cNvSpPr>
            <p:nvPr/>
          </p:nvSpPr>
          <p:spPr bwMode="auto">
            <a:xfrm>
              <a:off x="1066" y="2964"/>
              <a:ext cx="907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7" name="Group 38"/>
          <p:cNvGrpSpPr>
            <a:grpSpLocks/>
          </p:cNvGrpSpPr>
          <p:nvPr/>
        </p:nvGrpSpPr>
        <p:grpSpPr bwMode="auto">
          <a:xfrm>
            <a:off x="2114550" y="4451350"/>
            <a:ext cx="4970463" cy="122238"/>
            <a:chOff x="1315" y="3045"/>
            <a:chExt cx="3131" cy="45"/>
          </a:xfrm>
        </p:grpSpPr>
        <p:sp>
          <p:nvSpPr>
            <p:cNvPr id="51290" name="AutoShape 39"/>
            <p:cNvSpPr>
              <a:spLocks noChangeArrowheads="1"/>
            </p:cNvSpPr>
            <p:nvPr/>
          </p:nvSpPr>
          <p:spPr bwMode="auto">
            <a:xfrm>
              <a:off x="1315" y="3045"/>
              <a:ext cx="409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91" name="AutoShape 40"/>
            <p:cNvSpPr>
              <a:spLocks noChangeArrowheads="1"/>
            </p:cNvSpPr>
            <p:nvPr/>
          </p:nvSpPr>
          <p:spPr bwMode="auto">
            <a:xfrm>
              <a:off x="2675" y="3045"/>
              <a:ext cx="409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92" name="AutoShape 41"/>
            <p:cNvSpPr>
              <a:spLocks noChangeArrowheads="1"/>
            </p:cNvSpPr>
            <p:nvPr/>
          </p:nvSpPr>
          <p:spPr bwMode="auto">
            <a:xfrm>
              <a:off x="4037" y="3045"/>
              <a:ext cx="409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51222" name="AutoShape 42"/>
          <p:cNvSpPr>
            <a:spLocks noChangeArrowheads="1"/>
          </p:cNvSpPr>
          <p:nvPr/>
        </p:nvSpPr>
        <p:spPr bwMode="auto">
          <a:xfrm>
            <a:off x="6040438" y="4151313"/>
            <a:ext cx="1439862" cy="14446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1223" name="AutoShape 43"/>
          <p:cNvSpPr>
            <a:spLocks noChangeArrowheads="1"/>
          </p:cNvSpPr>
          <p:nvPr/>
        </p:nvSpPr>
        <p:spPr bwMode="auto">
          <a:xfrm>
            <a:off x="3879850" y="4151313"/>
            <a:ext cx="1441450" cy="14446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hu-HU" altLang="en-US" sz="1800">
              <a:solidFill>
                <a:schemeClr val="tx1"/>
              </a:solidFill>
            </a:endParaRPr>
          </a:p>
        </p:txBody>
      </p:sp>
      <p:sp>
        <p:nvSpPr>
          <p:cNvPr id="51224" name="AutoShape 44"/>
          <p:cNvSpPr>
            <a:spLocks noChangeArrowheads="1"/>
          </p:cNvSpPr>
          <p:nvPr/>
        </p:nvSpPr>
        <p:spPr bwMode="auto">
          <a:xfrm>
            <a:off x="1720850" y="4151313"/>
            <a:ext cx="1439863" cy="14446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8" name="Group 45"/>
          <p:cNvGrpSpPr>
            <a:grpSpLocks/>
          </p:cNvGrpSpPr>
          <p:nvPr/>
        </p:nvGrpSpPr>
        <p:grpSpPr bwMode="auto">
          <a:xfrm>
            <a:off x="279400" y="4089400"/>
            <a:ext cx="8642350" cy="428625"/>
            <a:chOff x="158" y="2785"/>
            <a:chExt cx="5444" cy="270"/>
          </a:xfrm>
        </p:grpSpPr>
        <p:sp>
          <p:nvSpPr>
            <p:cNvPr id="51282" name="Rectangle 46"/>
            <p:cNvSpPr>
              <a:spLocks noChangeArrowheads="1"/>
            </p:cNvSpPr>
            <p:nvPr/>
          </p:nvSpPr>
          <p:spPr bwMode="auto">
            <a:xfrm>
              <a:off x="1020" y="2908"/>
              <a:ext cx="3720" cy="137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83" name="Rectangle 47"/>
            <p:cNvSpPr>
              <a:spLocks noChangeArrowheads="1"/>
            </p:cNvSpPr>
            <p:nvPr/>
          </p:nvSpPr>
          <p:spPr bwMode="auto">
            <a:xfrm>
              <a:off x="158" y="2785"/>
              <a:ext cx="862" cy="136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84" name="Rectangle 48"/>
            <p:cNvSpPr>
              <a:spLocks noChangeArrowheads="1"/>
            </p:cNvSpPr>
            <p:nvPr/>
          </p:nvSpPr>
          <p:spPr bwMode="auto">
            <a:xfrm>
              <a:off x="4740" y="2785"/>
              <a:ext cx="862" cy="137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85" name="AutoShape 49"/>
            <p:cNvSpPr>
              <a:spLocks noChangeArrowheads="1"/>
            </p:cNvSpPr>
            <p:nvPr/>
          </p:nvSpPr>
          <p:spPr bwMode="auto">
            <a:xfrm>
              <a:off x="3787" y="2964"/>
              <a:ext cx="907" cy="91"/>
            </a:xfrm>
            <a:prstGeom prst="roundRect">
              <a:avLst>
                <a:gd name="adj" fmla="val 16667"/>
              </a:avLst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86" name="AutoShape 50"/>
            <p:cNvSpPr>
              <a:spLocks noChangeArrowheads="1"/>
            </p:cNvSpPr>
            <p:nvPr/>
          </p:nvSpPr>
          <p:spPr bwMode="auto">
            <a:xfrm>
              <a:off x="2426" y="2964"/>
              <a:ext cx="908" cy="91"/>
            </a:xfrm>
            <a:prstGeom prst="roundRect">
              <a:avLst>
                <a:gd name="adj" fmla="val 16667"/>
              </a:avLst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1287" name="AutoShape 51"/>
            <p:cNvSpPr>
              <a:spLocks noChangeArrowheads="1"/>
            </p:cNvSpPr>
            <p:nvPr/>
          </p:nvSpPr>
          <p:spPr bwMode="auto">
            <a:xfrm>
              <a:off x="1066" y="2964"/>
              <a:ext cx="907" cy="91"/>
            </a:xfrm>
            <a:prstGeom prst="roundRect">
              <a:avLst>
                <a:gd name="adj" fmla="val 16667"/>
              </a:avLst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88" name="AutoShape 52"/>
            <p:cNvSpPr>
              <a:spLocks noChangeArrowheads="1"/>
            </p:cNvSpPr>
            <p:nvPr/>
          </p:nvSpPr>
          <p:spPr bwMode="auto">
            <a:xfrm>
              <a:off x="4692" y="2785"/>
              <a:ext cx="91" cy="136"/>
            </a:xfrm>
            <a:prstGeom prst="roundRect">
              <a:avLst>
                <a:gd name="adj" fmla="val 27472"/>
              </a:avLst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1289" name="AutoShape 53"/>
            <p:cNvSpPr>
              <a:spLocks noChangeArrowheads="1"/>
            </p:cNvSpPr>
            <p:nvPr/>
          </p:nvSpPr>
          <p:spPr bwMode="auto">
            <a:xfrm>
              <a:off x="977" y="2785"/>
              <a:ext cx="91" cy="136"/>
            </a:xfrm>
            <a:prstGeom prst="roundRect">
              <a:avLst>
                <a:gd name="adj" fmla="val 27472"/>
              </a:avLst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</p:grpSp>
      <p:sp>
        <p:nvSpPr>
          <p:cNvPr id="51226" name="Rectangle 54"/>
          <p:cNvSpPr>
            <a:spLocks noChangeArrowheads="1"/>
          </p:cNvSpPr>
          <p:nvPr/>
        </p:nvSpPr>
        <p:spPr bwMode="auto">
          <a:xfrm>
            <a:off x="2152650" y="4284663"/>
            <a:ext cx="576263" cy="234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1227" name="Rectangle 55"/>
          <p:cNvSpPr>
            <a:spLocks noChangeArrowheads="1"/>
          </p:cNvSpPr>
          <p:nvPr/>
        </p:nvSpPr>
        <p:spPr bwMode="auto">
          <a:xfrm>
            <a:off x="4311650" y="4284663"/>
            <a:ext cx="576263" cy="234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1228" name="Rectangle 56"/>
          <p:cNvSpPr>
            <a:spLocks noChangeArrowheads="1"/>
          </p:cNvSpPr>
          <p:nvPr/>
        </p:nvSpPr>
        <p:spPr bwMode="auto">
          <a:xfrm>
            <a:off x="6472238" y="4284663"/>
            <a:ext cx="576262" cy="234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9" name="Group 57"/>
          <p:cNvGrpSpPr>
            <a:grpSpLocks/>
          </p:cNvGrpSpPr>
          <p:nvPr/>
        </p:nvGrpSpPr>
        <p:grpSpPr bwMode="auto">
          <a:xfrm>
            <a:off x="2057400" y="4378325"/>
            <a:ext cx="5076825" cy="196850"/>
            <a:chOff x="1278" y="2966"/>
            <a:chExt cx="3198" cy="124"/>
          </a:xfrm>
        </p:grpSpPr>
        <p:grpSp>
          <p:nvGrpSpPr>
            <p:cNvPr id="51269" name="Group 58"/>
            <p:cNvGrpSpPr>
              <a:grpSpLocks/>
            </p:cNvGrpSpPr>
            <p:nvPr/>
          </p:nvGrpSpPr>
          <p:grpSpPr bwMode="auto">
            <a:xfrm>
              <a:off x="1314" y="3045"/>
              <a:ext cx="3131" cy="45"/>
              <a:chOff x="1315" y="3045"/>
              <a:chExt cx="3131" cy="45"/>
            </a:xfrm>
          </p:grpSpPr>
          <p:sp>
            <p:nvSpPr>
              <p:cNvPr id="51279" name="AutoShape 59"/>
              <p:cNvSpPr>
                <a:spLocks noChangeArrowheads="1"/>
              </p:cNvSpPr>
              <p:nvPr/>
            </p:nvSpPr>
            <p:spPr bwMode="auto">
              <a:xfrm>
                <a:off x="1315" y="3045"/>
                <a:ext cx="409" cy="45"/>
              </a:xfrm>
              <a:prstGeom prst="roundRect">
                <a:avLst>
                  <a:gd name="adj" fmla="val 37778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1280" name="AutoShape 60"/>
              <p:cNvSpPr>
                <a:spLocks noChangeArrowheads="1"/>
              </p:cNvSpPr>
              <p:nvPr/>
            </p:nvSpPr>
            <p:spPr bwMode="auto">
              <a:xfrm>
                <a:off x="2675" y="3045"/>
                <a:ext cx="409" cy="45"/>
              </a:xfrm>
              <a:prstGeom prst="roundRect">
                <a:avLst>
                  <a:gd name="adj" fmla="val 37778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1281" name="AutoShape 61"/>
              <p:cNvSpPr>
                <a:spLocks noChangeArrowheads="1"/>
              </p:cNvSpPr>
              <p:nvPr/>
            </p:nvSpPr>
            <p:spPr bwMode="auto">
              <a:xfrm>
                <a:off x="4037" y="3045"/>
                <a:ext cx="409" cy="45"/>
              </a:xfrm>
              <a:prstGeom prst="roundRect">
                <a:avLst>
                  <a:gd name="adj" fmla="val 37778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grpSp>
          <p:nvGrpSpPr>
            <p:cNvPr id="51270" name="Group 62"/>
            <p:cNvGrpSpPr>
              <a:grpSpLocks/>
            </p:cNvGrpSpPr>
            <p:nvPr/>
          </p:nvGrpSpPr>
          <p:grpSpPr bwMode="auto">
            <a:xfrm>
              <a:off x="1278" y="2977"/>
              <a:ext cx="3198" cy="80"/>
              <a:chOff x="1278" y="2772"/>
              <a:chExt cx="3198" cy="80"/>
            </a:xfrm>
          </p:grpSpPr>
          <p:sp>
            <p:nvSpPr>
              <p:cNvPr id="51274" name="Rectangle 63"/>
              <p:cNvSpPr>
                <a:spLocks noChangeArrowheads="1"/>
              </p:cNvSpPr>
              <p:nvPr/>
            </p:nvSpPr>
            <p:spPr bwMode="auto">
              <a:xfrm>
                <a:off x="1965" y="2772"/>
                <a:ext cx="465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1275" name="Rectangle 64"/>
              <p:cNvSpPr>
                <a:spLocks noChangeArrowheads="1"/>
              </p:cNvSpPr>
              <p:nvPr/>
            </p:nvSpPr>
            <p:spPr bwMode="auto">
              <a:xfrm>
                <a:off x="3325" y="2772"/>
                <a:ext cx="465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1276" name="Rectangle 65"/>
              <p:cNvSpPr>
                <a:spLocks noChangeArrowheads="1"/>
              </p:cNvSpPr>
              <p:nvPr/>
            </p:nvSpPr>
            <p:spPr bwMode="auto">
              <a:xfrm>
                <a:off x="2642" y="2783"/>
                <a:ext cx="476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1277" name="Rectangle 66"/>
              <p:cNvSpPr>
                <a:spLocks noChangeArrowheads="1"/>
              </p:cNvSpPr>
              <p:nvPr/>
            </p:nvSpPr>
            <p:spPr bwMode="auto">
              <a:xfrm>
                <a:off x="4000" y="2784"/>
                <a:ext cx="476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1278" name="Rectangle 67"/>
              <p:cNvSpPr>
                <a:spLocks noChangeArrowheads="1"/>
              </p:cNvSpPr>
              <p:nvPr/>
            </p:nvSpPr>
            <p:spPr bwMode="auto">
              <a:xfrm>
                <a:off x="1278" y="2783"/>
                <a:ext cx="476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sp>
          <p:nvSpPr>
            <p:cNvPr id="51271" name="AutoShape 68"/>
            <p:cNvSpPr>
              <a:spLocks noChangeArrowheads="1"/>
            </p:cNvSpPr>
            <p:nvPr/>
          </p:nvSpPr>
          <p:spPr bwMode="auto">
            <a:xfrm>
              <a:off x="1361" y="2966"/>
              <a:ext cx="318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72" name="AutoShape 69"/>
            <p:cNvSpPr>
              <a:spLocks noChangeArrowheads="1"/>
            </p:cNvSpPr>
            <p:nvPr/>
          </p:nvSpPr>
          <p:spPr bwMode="auto">
            <a:xfrm>
              <a:off x="2721" y="2966"/>
              <a:ext cx="318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73" name="AutoShape 70"/>
            <p:cNvSpPr>
              <a:spLocks noChangeArrowheads="1"/>
            </p:cNvSpPr>
            <p:nvPr/>
          </p:nvSpPr>
          <p:spPr bwMode="auto">
            <a:xfrm>
              <a:off x="4083" y="2966"/>
              <a:ext cx="318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12" name="Group 71"/>
          <p:cNvGrpSpPr>
            <a:grpSpLocks/>
          </p:cNvGrpSpPr>
          <p:nvPr/>
        </p:nvGrpSpPr>
        <p:grpSpPr bwMode="auto">
          <a:xfrm>
            <a:off x="279400" y="4213225"/>
            <a:ext cx="8642350" cy="307975"/>
            <a:chOff x="158" y="2919"/>
            <a:chExt cx="5444" cy="194"/>
          </a:xfrm>
        </p:grpSpPr>
        <p:sp>
          <p:nvSpPr>
            <p:cNvPr id="51252" name="Rectangle 72"/>
            <p:cNvSpPr>
              <a:spLocks noChangeArrowheads="1"/>
            </p:cNvSpPr>
            <p:nvPr/>
          </p:nvSpPr>
          <p:spPr bwMode="auto">
            <a:xfrm>
              <a:off x="158" y="2920"/>
              <a:ext cx="885" cy="69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53" name="Rectangle 73"/>
            <p:cNvSpPr>
              <a:spLocks noChangeArrowheads="1"/>
            </p:cNvSpPr>
            <p:nvPr/>
          </p:nvSpPr>
          <p:spPr bwMode="auto">
            <a:xfrm>
              <a:off x="4740" y="2919"/>
              <a:ext cx="862" cy="69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54" name="Rectangle 74"/>
            <p:cNvSpPr>
              <a:spLocks noChangeArrowheads="1"/>
            </p:cNvSpPr>
            <p:nvPr/>
          </p:nvSpPr>
          <p:spPr bwMode="auto">
            <a:xfrm>
              <a:off x="4694" y="3032"/>
              <a:ext cx="68" cy="69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55" name="AutoShape 75"/>
            <p:cNvSpPr>
              <a:spLocks noChangeArrowheads="1"/>
            </p:cNvSpPr>
            <p:nvPr/>
          </p:nvSpPr>
          <p:spPr bwMode="auto">
            <a:xfrm>
              <a:off x="4694" y="2919"/>
              <a:ext cx="68" cy="136"/>
            </a:xfrm>
            <a:prstGeom prst="roundRect">
              <a:avLst>
                <a:gd name="adj" fmla="val 36764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56" name="Rectangle 76"/>
            <p:cNvSpPr>
              <a:spLocks noChangeArrowheads="1"/>
            </p:cNvSpPr>
            <p:nvPr/>
          </p:nvSpPr>
          <p:spPr bwMode="auto">
            <a:xfrm>
              <a:off x="1020" y="3043"/>
              <a:ext cx="91" cy="59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57" name="AutoShape 77"/>
            <p:cNvSpPr>
              <a:spLocks noChangeArrowheads="1"/>
            </p:cNvSpPr>
            <p:nvPr/>
          </p:nvSpPr>
          <p:spPr bwMode="auto">
            <a:xfrm>
              <a:off x="1020" y="2920"/>
              <a:ext cx="46" cy="159"/>
            </a:xfrm>
            <a:prstGeom prst="roundRect">
              <a:avLst>
                <a:gd name="adj" fmla="val 36764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58" name="AutoShape 78"/>
            <p:cNvSpPr>
              <a:spLocks noChangeArrowheads="1"/>
            </p:cNvSpPr>
            <p:nvPr/>
          </p:nvSpPr>
          <p:spPr bwMode="auto">
            <a:xfrm>
              <a:off x="1064" y="3043"/>
              <a:ext cx="226" cy="69"/>
            </a:xfrm>
            <a:prstGeom prst="roundRect">
              <a:avLst>
                <a:gd name="adj" fmla="val 21741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59" name="AutoShape 79"/>
            <p:cNvSpPr>
              <a:spLocks noChangeArrowheads="1"/>
            </p:cNvSpPr>
            <p:nvPr/>
          </p:nvSpPr>
          <p:spPr bwMode="auto">
            <a:xfrm>
              <a:off x="1725" y="3042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60" name="AutoShape 80"/>
            <p:cNvSpPr>
              <a:spLocks noChangeArrowheads="1"/>
            </p:cNvSpPr>
            <p:nvPr/>
          </p:nvSpPr>
          <p:spPr bwMode="auto">
            <a:xfrm>
              <a:off x="2426" y="3042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61" name="AutoShape 81"/>
            <p:cNvSpPr>
              <a:spLocks noChangeArrowheads="1"/>
            </p:cNvSpPr>
            <p:nvPr/>
          </p:nvSpPr>
          <p:spPr bwMode="auto">
            <a:xfrm>
              <a:off x="3086" y="3042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62" name="AutoShape 82"/>
            <p:cNvSpPr>
              <a:spLocks noChangeArrowheads="1"/>
            </p:cNvSpPr>
            <p:nvPr/>
          </p:nvSpPr>
          <p:spPr bwMode="auto">
            <a:xfrm>
              <a:off x="3786" y="3044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63" name="AutoShape 83"/>
            <p:cNvSpPr>
              <a:spLocks noChangeArrowheads="1"/>
            </p:cNvSpPr>
            <p:nvPr/>
          </p:nvSpPr>
          <p:spPr bwMode="auto">
            <a:xfrm>
              <a:off x="4447" y="3044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64" name="AutoShape 84"/>
            <p:cNvSpPr>
              <a:spLocks noChangeArrowheads="1"/>
            </p:cNvSpPr>
            <p:nvPr/>
          </p:nvSpPr>
          <p:spPr bwMode="auto">
            <a:xfrm>
              <a:off x="1957" y="303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65" name="AutoShape 85"/>
            <p:cNvSpPr>
              <a:spLocks noChangeArrowheads="1"/>
            </p:cNvSpPr>
            <p:nvPr/>
          </p:nvSpPr>
          <p:spPr bwMode="auto">
            <a:xfrm>
              <a:off x="2373" y="303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66" name="AutoShape 86"/>
            <p:cNvSpPr>
              <a:spLocks noChangeArrowheads="1"/>
            </p:cNvSpPr>
            <p:nvPr/>
          </p:nvSpPr>
          <p:spPr bwMode="auto">
            <a:xfrm>
              <a:off x="3736" y="303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67" name="AutoShape 87"/>
            <p:cNvSpPr>
              <a:spLocks noChangeArrowheads="1"/>
            </p:cNvSpPr>
            <p:nvPr/>
          </p:nvSpPr>
          <p:spPr bwMode="auto">
            <a:xfrm>
              <a:off x="4651" y="304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68" name="AutoShape 88"/>
            <p:cNvSpPr>
              <a:spLocks noChangeArrowheads="1"/>
            </p:cNvSpPr>
            <p:nvPr/>
          </p:nvSpPr>
          <p:spPr bwMode="auto">
            <a:xfrm>
              <a:off x="3317" y="303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13" name="Group 89"/>
          <p:cNvGrpSpPr>
            <a:grpSpLocks/>
          </p:cNvGrpSpPr>
          <p:nvPr/>
        </p:nvGrpSpPr>
        <p:grpSpPr bwMode="auto">
          <a:xfrm>
            <a:off x="3606800" y="1152525"/>
            <a:ext cx="1835150" cy="1260475"/>
            <a:chOff x="2291" y="935"/>
            <a:chExt cx="1156" cy="794"/>
          </a:xfrm>
        </p:grpSpPr>
        <p:sp>
          <p:nvSpPr>
            <p:cNvPr id="51243" name="Oval 90"/>
            <p:cNvSpPr>
              <a:spLocks noChangeArrowheads="1"/>
            </p:cNvSpPr>
            <p:nvPr/>
          </p:nvSpPr>
          <p:spPr bwMode="auto">
            <a:xfrm>
              <a:off x="2291" y="1344"/>
              <a:ext cx="228" cy="385"/>
            </a:xfrm>
            <a:prstGeom prst="ellipse">
              <a:avLst/>
            </a:prstGeom>
            <a:solidFill>
              <a:schemeClr val="bg1">
                <a:alpha val="50195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44" name="Oval 91"/>
            <p:cNvSpPr>
              <a:spLocks noChangeArrowheads="1"/>
            </p:cNvSpPr>
            <p:nvPr/>
          </p:nvSpPr>
          <p:spPr bwMode="auto">
            <a:xfrm>
              <a:off x="2427" y="1343"/>
              <a:ext cx="228" cy="385"/>
            </a:xfrm>
            <a:prstGeom prst="ellipse">
              <a:avLst/>
            </a:prstGeom>
            <a:solidFill>
              <a:schemeClr val="bg1">
                <a:alpha val="50195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45" name="Oval 92"/>
            <p:cNvSpPr>
              <a:spLocks noChangeArrowheads="1"/>
            </p:cNvSpPr>
            <p:nvPr/>
          </p:nvSpPr>
          <p:spPr bwMode="auto">
            <a:xfrm>
              <a:off x="2586" y="1343"/>
              <a:ext cx="228" cy="385"/>
            </a:xfrm>
            <a:prstGeom prst="ellipse">
              <a:avLst/>
            </a:prstGeom>
            <a:solidFill>
              <a:schemeClr val="bg1">
                <a:alpha val="50195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46" name="Oval 93"/>
            <p:cNvSpPr>
              <a:spLocks noChangeArrowheads="1"/>
            </p:cNvSpPr>
            <p:nvPr/>
          </p:nvSpPr>
          <p:spPr bwMode="auto">
            <a:xfrm>
              <a:off x="2744" y="1343"/>
              <a:ext cx="228" cy="385"/>
            </a:xfrm>
            <a:prstGeom prst="ellipse">
              <a:avLst/>
            </a:prstGeom>
            <a:solidFill>
              <a:schemeClr val="bg1">
                <a:alpha val="50195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47" name="Oval 94"/>
            <p:cNvSpPr>
              <a:spLocks noChangeArrowheads="1"/>
            </p:cNvSpPr>
            <p:nvPr/>
          </p:nvSpPr>
          <p:spPr bwMode="auto">
            <a:xfrm>
              <a:off x="2902" y="1343"/>
              <a:ext cx="228" cy="385"/>
            </a:xfrm>
            <a:prstGeom prst="ellipse">
              <a:avLst/>
            </a:prstGeom>
            <a:solidFill>
              <a:schemeClr val="bg1">
                <a:alpha val="50195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48" name="Oval 95"/>
            <p:cNvSpPr>
              <a:spLocks noChangeArrowheads="1"/>
            </p:cNvSpPr>
            <p:nvPr/>
          </p:nvSpPr>
          <p:spPr bwMode="auto">
            <a:xfrm>
              <a:off x="3061" y="1343"/>
              <a:ext cx="228" cy="385"/>
            </a:xfrm>
            <a:prstGeom prst="ellipse">
              <a:avLst/>
            </a:prstGeom>
            <a:solidFill>
              <a:schemeClr val="bg1">
                <a:alpha val="50195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49" name="Oval 96"/>
            <p:cNvSpPr>
              <a:spLocks noChangeArrowheads="1"/>
            </p:cNvSpPr>
            <p:nvPr/>
          </p:nvSpPr>
          <p:spPr bwMode="auto">
            <a:xfrm>
              <a:off x="3219" y="1343"/>
              <a:ext cx="228" cy="385"/>
            </a:xfrm>
            <a:prstGeom prst="ellipse">
              <a:avLst/>
            </a:prstGeom>
            <a:solidFill>
              <a:schemeClr val="bg1">
                <a:alpha val="50195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1250" name="Line 97"/>
            <p:cNvSpPr>
              <a:spLocks noChangeShapeType="1"/>
            </p:cNvSpPr>
            <p:nvPr/>
          </p:nvSpPr>
          <p:spPr bwMode="auto">
            <a:xfrm flipV="1">
              <a:off x="2294" y="935"/>
              <a:ext cx="0" cy="59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Line 98"/>
            <p:cNvSpPr>
              <a:spLocks noChangeShapeType="1"/>
            </p:cNvSpPr>
            <p:nvPr/>
          </p:nvSpPr>
          <p:spPr bwMode="auto">
            <a:xfrm flipV="1">
              <a:off x="3447" y="958"/>
              <a:ext cx="0" cy="56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2947" name="Rectangle 99"/>
          <p:cNvSpPr>
            <a:spLocks noChangeArrowheads="1"/>
          </p:cNvSpPr>
          <p:nvPr/>
        </p:nvSpPr>
        <p:spPr bwMode="auto">
          <a:xfrm>
            <a:off x="280988" y="536575"/>
            <a:ext cx="8642350" cy="3713163"/>
          </a:xfrm>
          <a:prstGeom prst="rect">
            <a:avLst/>
          </a:prstGeom>
          <a:gradFill rotWithShape="1">
            <a:gsLst>
              <a:gs pos="0">
                <a:schemeClr val="accent2">
                  <a:alpha val="53000"/>
                </a:schemeClr>
              </a:gs>
              <a:gs pos="100000">
                <a:schemeClr val="bg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1233" name="Rectangle 100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62949" name="Rectangle 101"/>
          <p:cNvSpPr>
            <a:spLocks noChangeArrowheads="1"/>
          </p:cNvSpPr>
          <p:nvPr/>
        </p:nvSpPr>
        <p:spPr bwMode="auto">
          <a:xfrm>
            <a:off x="1438275" y="6113463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ablaknyitás a gate-oxid számára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62950" name="Rectangle 102"/>
          <p:cNvSpPr>
            <a:spLocks noChangeArrowheads="1"/>
          </p:cNvSpPr>
          <p:nvPr/>
        </p:nvSpPr>
        <p:spPr bwMode="auto">
          <a:xfrm>
            <a:off x="1438275" y="6113463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lakk eltávolítása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62951" name="Rectangle 103"/>
          <p:cNvSpPr>
            <a:spLocks noChangeArrowheads="1"/>
          </p:cNvSpPr>
          <p:nvPr/>
        </p:nvSpPr>
        <p:spPr bwMode="auto">
          <a:xfrm>
            <a:off x="1438275" y="6113463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Vékonyoxid-növesztés a gate számára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62952" name="Rectangle 104"/>
          <p:cNvSpPr>
            <a:spLocks noChangeArrowheads="1"/>
          </p:cNvSpPr>
          <p:nvPr/>
        </p:nvSpPr>
        <p:spPr bwMode="auto">
          <a:xfrm>
            <a:off x="1438275" y="6113463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ablaknyitás a fémezés számára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62953" name="Rectangle 105"/>
          <p:cNvSpPr>
            <a:spLocks noChangeArrowheads="1"/>
          </p:cNvSpPr>
          <p:nvPr/>
        </p:nvSpPr>
        <p:spPr bwMode="auto">
          <a:xfrm>
            <a:off x="1438275" y="6113463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lakk eltávolítása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62954" name="Rectangle 106"/>
          <p:cNvSpPr>
            <a:spLocks noChangeArrowheads="1"/>
          </p:cNvSpPr>
          <p:nvPr/>
        </p:nvSpPr>
        <p:spPr bwMode="auto">
          <a:xfrm>
            <a:off x="1438275" y="6113463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Alumínium vákuumgőzölése fémezés céljára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pic>
        <p:nvPicPr>
          <p:cNvPr id="462955" name="Picture 107" descr="ppt_gateoxcso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9175" y="1104900"/>
            <a:ext cx="4016375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2956" name="Picture 108" descr="ppt_gozol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7825" y="1104900"/>
            <a:ext cx="3476625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2957" name="Picture 109" descr="ppt_maszkilleszt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1104900"/>
            <a:ext cx="3529012" cy="282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462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628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628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62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29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629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62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2000" fill="hold"/>
                                        <p:tgtEl>
                                          <p:spTgt spid="462862"/>
                                        </p:tgtEl>
                                      </p:cBhvr>
                                      <p:by x="100000" y="114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4628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4628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1000"/>
                                        <p:tgtEl>
                                          <p:spTgt spid="4628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2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4629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/>
                                        <p:tgtEl>
                                          <p:spTgt spid="4629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9" dur="1000"/>
                                        <p:tgtEl>
                                          <p:spTgt spid="4629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2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" dur="500"/>
                                        <p:tgtEl>
                                          <p:spTgt spid="462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62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62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462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60" presetID="55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462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462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4629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6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3" dur="500"/>
                                        <p:tgtEl>
                                          <p:spTgt spid="462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7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8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628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628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62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62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62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462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98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07" presetID="55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" dur="1000"/>
                                        <p:tgtEl>
                                          <p:spTgt spid="4628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/>
                                        <p:tgtEl>
                                          <p:spTgt spid="4628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0" dur="1000"/>
                                        <p:tgtEl>
                                          <p:spTgt spid="4628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2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55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3" dur="1000"/>
                                        <p:tgtEl>
                                          <p:spTgt spid="462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/>
                                        <p:tgtEl>
                                          <p:spTgt spid="462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1000"/>
                                        <p:tgtEl>
                                          <p:spTgt spid="4629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462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1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3000"/>
                                        <p:tgtEl>
                                          <p:spTgt spid="4629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46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139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148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2862" grpId="0" animBg="1"/>
      <p:bldP spid="462947" grpId="0" animBg="1"/>
      <p:bldP spid="462947" grpId="1" animBg="1"/>
      <p:bldP spid="462949" grpId="0"/>
      <p:bldP spid="462949" grpId="1"/>
      <p:bldP spid="462950" grpId="0"/>
      <p:bldP spid="462950" grpId="1"/>
      <p:bldP spid="462951" grpId="0"/>
      <p:bldP spid="462951" grpId="1"/>
      <p:bldP spid="462952" grpId="0"/>
      <p:bldP spid="462952" grpId="1"/>
      <p:bldP spid="462953" grpId="0"/>
      <p:bldP spid="462953" grpId="1"/>
      <p:bldP spid="462954" grpId="0"/>
      <p:bldP spid="462954" grpId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5222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222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13E13C2-D425-42A1-9778-D6F1ED09AFDB}" type="slidenum">
              <a:rPr lang="en-US" altLang="en-US" sz="1000">
                <a:solidFill>
                  <a:srgbClr val="8C2532"/>
                </a:solidFill>
              </a:rPr>
              <a:pPr/>
              <a:t>59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52229" name="Rectangle 2"/>
          <p:cNvSpPr>
            <a:spLocks noChangeArrowheads="1"/>
          </p:cNvSpPr>
          <p:nvPr/>
        </p:nvSpPr>
        <p:spPr bwMode="auto">
          <a:xfrm>
            <a:off x="185738" y="1028700"/>
            <a:ext cx="8789987" cy="4964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30" name="Rectangle 3"/>
          <p:cNvSpPr>
            <a:spLocks noChangeArrowheads="1"/>
          </p:cNvSpPr>
          <p:nvPr/>
        </p:nvSpPr>
        <p:spPr bwMode="auto">
          <a:xfrm>
            <a:off x="280988" y="4519613"/>
            <a:ext cx="8637587" cy="138747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31" name="Rectangle 4"/>
          <p:cNvSpPr>
            <a:spLocks noChangeArrowheads="1"/>
          </p:cNvSpPr>
          <p:nvPr/>
        </p:nvSpPr>
        <p:spPr bwMode="auto">
          <a:xfrm flipV="1">
            <a:off x="280988" y="4321175"/>
            <a:ext cx="8637587" cy="241300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52232" name="Group 5"/>
          <p:cNvGrpSpPr>
            <a:grpSpLocks/>
          </p:cNvGrpSpPr>
          <p:nvPr/>
        </p:nvGrpSpPr>
        <p:grpSpPr bwMode="auto">
          <a:xfrm>
            <a:off x="1684338" y="4430713"/>
            <a:ext cx="5830887" cy="144462"/>
            <a:chOff x="1043" y="2999"/>
            <a:chExt cx="3673" cy="91"/>
          </a:xfrm>
        </p:grpSpPr>
        <p:sp>
          <p:nvSpPr>
            <p:cNvPr id="52311" name="AutoShape 6"/>
            <p:cNvSpPr>
              <a:spLocks noChangeArrowheads="1"/>
            </p:cNvSpPr>
            <p:nvPr/>
          </p:nvSpPr>
          <p:spPr bwMode="auto">
            <a:xfrm>
              <a:off x="3764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312" name="AutoShape 7"/>
            <p:cNvSpPr>
              <a:spLocks noChangeArrowheads="1"/>
            </p:cNvSpPr>
            <p:nvPr/>
          </p:nvSpPr>
          <p:spPr bwMode="auto">
            <a:xfrm>
              <a:off x="240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313" name="AutoShape 8"/>
            <p:cNvSpPr>
              <a:spLocks noChangeArrowheads="1"/>
            </p:cNvSpPr>
            <p:nvPr/>
          </p:nvSpPr>
          <p:spPr bwMode="auto">
            <a:xfrm>
              <a:off x="104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52233" name="AutoShape 9"/>
          <p:cNvSpPr>
            <a:spLocks noChangeArrowheads="1"/>
          </p:cNvSpPr>
          <p:nvPr/>
        </p:nvSpPr>
        <p:spPr bwMode="auto">
          <a:xfrm>
            <a:off x="1720850" y="4394200"/>
            <a:ext cx="1439863" cy="396875"/>
          </a:xfrm>
          <a:prstGeom prst="roundRect">
            <a:avLst>
              <a:gd name="adj" fmla="val 22315"/>
            </a:avLst>
          </a:prstGeom>
          <a:solidFill>
            <a:srgbClr val="99330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34" name="AutoShape 10"/>
          <p:cNvSpPr>
            <a:spLocks noChangeArrowheads="1"/>
          </p:cNvSpPr>
          <p:nvPr/>
        </p:nvSpPr>
        <p:spPr bwMode="auto">
          <a:xfrm>
            <a:off x="3879850" y="4394200"/>
            <a:ext cx="1439863" cy="396875"/>
          </a:xfrm>
          <a:prstGeom prst="roundRect">
            <a:avLst>
              <a:gd name="adj" fmla="val 22315"/>
            </a:avLst>
          </a:prstGeom>
          <a:solidFill>
            <a:srgbClr val="99330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35" name="AutoShape 11"/>
          <p:cNvSpPr>
            <a:spLocks noChangeArrowheads="1"/>
          </p:cNvSpPr>
          <p:nvPr/>
        </p:nvSpPr>
        <p:spPr bwMode="auto">
          <a:xfrm>
            <a:off x="6040438" y="4394200"/>
            <a:ext cx="1439862" cy="396875"/>
          </a:xfrm>
          <a:prstGeom prst="roundRect">
            <a:avLst>
              <a:gd name="adj" fmla="val 22315"/>
            </a:avLst>
          </a:prstGeom>
          <a:solidFill>
            <a:srgbClr val="99330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36" name="AutoShape 12"/>
          <p:cNvSpPr>
            <a:spLocks noChangeArrowheads="1"/>
          </p:cNvSpPr>
          <p:nvPr/>
        </p:nvSpPr>
        <p:spPr bwMode="auto">
          <a:xfrm>
            <a:off x="5969000" y="4106863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37" name="AutoShape 13"/>
          <p:cNvSpPr>
            <a:spLocks noChangeArrowheads="1"/>
          </p:cNvSpPr>
          <p:nvPr/>
        </p:nvSpPr>
        <p:spPr bwMode="auto">
          <a:xfrm>
            <a:off x="3808413" y="4106863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38" name="AutoShape 14"/>
          <p:cNvSpPr>
            <a:spLocks noChangeArrowheads="1"/>
          </p:cNvSpPr>
          <p:nvPr/>
        </p:nvSpPr>
        <p:spPr bwMode="auto">
          <a:xfrm>
            <a:off x="1647825" y="4106863"/>
            <a:ext cx="1584325" cy="431800"/>
          </a:xfrm>
          <a:prstGeom prst="roundRect">
            <a:avLst>
              <a:gd name="adj" fmla="val 4339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52239" name="Group 15"/>
          <p:cNvGrpSpPr>
            <a:grpSpLocks/>
          </p:cNvGrpSpPr>
          <p:nvPr/>
        </p:nvGrpSpPr>
        <p:grpSpPr bwMode="auto">
          <a:xfrm>
            <a:off x="1647825" y="4143375"/>
            <a:ext cx="5905500" cy="415925"/>
            <a:chOff x="1020" y="2828"/>
            <a:chExt cx="3720" cy="262"/>
          </a:xfrm>
        </p:grpSpPr>
        <p:sp>
          <p:nvSpPr>
            <p:cNvPr id="52307" name="AutoShape 16"/>
            <p:cNvSpPr>
              <a:spLocks noChangeArrowheads="1"/>
            </p:cNvSpPr>
            <p:nvPr/>
          </p:nvSpPr>
          <p:spPr bwMode="auto">
            <a:xfrm>
              <a:off x="1020" y="2828"/>
              <a:ext cx="3720" cy="249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308" name="AutoShape 17"/>
            <p:cNvSpPr>
              <a:spLocks noChangeArrowheads="1"/>
            </p:cNvSpPr>
            <p:nvPr/>
          </p:nvSpPr>
          <p:spPr bwMode="auto">
            <a:xfrm>
              <a:off x="3764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309" name="AutoShape 18"/>
            <p:cNvSpPr>
              <a:spLocks noChangeArrowheads="1"/>
            </p:cNvSpPr>
            <p:nvPr/>
          </p:nvSpPr>
          <p:spPr bwMode="auto">
            <a:xfrm>
              <a:off x="240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2310" name="AutoShape 19"/>
            <p:cNvSpPr>
              <a:spLocks noChangeArrowheads="1"/>
            </p:cNvSpPr>
            <p:nvPr/>
          </p:nvSpPr>
          <p:spPr bwMode="auto">
            <a:xfrm>
              <a:off x="1043" y="2999"/>
              <a:ext cx="952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52240" name="Group 20"/>
          <p:cNvGrpSpPr>
            <a:grpSpLocks/>
          </p:cNvGrpSpPr>
          <p:nvPr/>
        </p:nvGrpSpPr>
        <p:grpSpPr bwMode="auto">
          <a:xfrm>
            <a:off x="1612900" y="4375150"/>
            <a:ext cx="5975350" cy="200025"/>
            <a:chOff x="998" y="2964"/>
            <a:chExt cx="3764" cy="126"/>
          </a:xfrm>
        </p:grpSpPr>
        <p:sp>
          <p:nvSpPr>
            <p:cNvPr id="52303" name="AutoShape 21"/>
            <p:cNvSpPr>
              <a:spLocks noChangeArrowheads="1"/>
            </p:cNvSpPr>
            <p:nvPr/>
          </p:nvSpPr>
          <p:spPr bwMode="auto">
            <a:xfrm>
              <a:off x="998" y="3045"/>
              <a:ext cx="3764" cy="45"/>
            </a:xfrm>
            <a:prstGeom prst="roundRect">
              <a:avLst>
                <a:gd name="adj" fmla="val 17778"/>
              </a:avLst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304" name="AutoShape 22"/>
            <p:cNvSpPr>
              <a:spLocks noChangeArrowheads="1"/>
            </p:cNvSpPr>
            <p:nvPr/>
          </p:nvSpPr>
          <p:spPr bwMode="auto">
            <a:xfrm>
              <a:off x="3787" y="2964"/>
              <a:ext cx="907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305" name="AutoShape 23"/>
            <p:cNvSpPr>
              <a:spLocks noChangeArrowheads="1"/>
            </p:cNvSpPr>
            <p:nvPr/>
          </p:nvSpPr>
          <p:spPr bwMode="auto">
            <a:xfrm>
              <a:off x="2426" y="2964"/>
              <a:ext cx="908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2306" name="AutoShape 24"/>
            <p:cNvSpPr>
              <a:spLocks noChangeArrowheads="1"/>
            </p:cNvSpPr>
            <p:nvPr/>
          </p:nvSpPr>
          <p:spPr bwMode="auto">
            <a:xfrm>
              <a:off x="1066" y="2964"/>
              <a:ext cx="907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52241" name="Group 25"/>
          <p:cNvGrpSpPr>
            <a:grpSpLocks/>
          </p:cNvGrpSpPr>
          <p:nvPr/>
        </p:nvGrpSpPr>
        <p:grpSpPr bwMode="auto">
          <a:xfrm>
            <a:off x="2114550" y="4503738"/>
            <a:ext cx="4970463" cy="71437"/>
            <a:chOff x="1315" y="3045"/>
            <a:chExt cx="3131" cy="45"/>
          </a:xfrm>
        </p:grpSpPr>
        <p:sp>
          <p:nvSpPr>
            <p:cNvPr id="52300" name="AutoShape 26"/>
            <p:cNvSpPr>
              <a:spLocks noChangeArrowheads="1"/>
            </p:cNvSpPr>
            <p:nvPr/>
          </p:nvSpPr>
          <p:spPr bwMode="auto">
            <a:xfrm>
              <a:off x="1315" y="3045"/>
              <a:ext cx="409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301" name="AutoShape 27"/>
            <p:cNvSpPr>
              <a:spLocks noChangeArrowheads="1"/>
            </p:cNvSpPr>
            <p:nvPr/>
          </p:nvSpPr>
          <p:spPr bwMode="auto">
            <a:xfrm>
              <a:off x="2675" y="3045"/>
              <a:ext cx="409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302" name="AutoShape 28"/>
            <p:cNvSpPr>
              <a:spLocks noChangeArrowheads="1"/>
            </p:cNvSpPr>
            <p:nvPr/>
          </p:nvSpPr>
          <p:spPr bwMode="auto">
            <a:xfrm>
              <a:off x="4037" y="3045"/>
              <a:ext cx="409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52242" name="Rectangle 29"/>
          <p:cNvSpPr>
            <a:spLocks noChangeArrowheads="1"/>
          </p:cNvSpPr>
          <p:nvPr/>
        </p:nvSpPr>
        <p:spPr bwMode="auto">
          <a:xfrm>
            <a:off x="6472238" y="4286250"/>
            <a:ext cx="576262" cy="234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52243" name="Group 30"/>
          <p:cNvGrpSpPr>
            <a:grpSpLocks/>
          </p:cNvGrpSpPr>
          <p:nvPr/>
        </p:nvGrpSpPr>
        <p:grpSpPr bwMode="auto">
          <a:xfrm>
            <a:off x="2057400" y="4378325"/>
            <a:ext cx="5076825" cy="196850"/>
            <a:chOff x="1278" y="2966"/>
            <a:chExt cx="3198" cy="124"/>
          </a:xfrm>
        </p:grpSpPr>
        <p:grpSp>
          <p:nvGrpSpPr>
            <p:cNvPr id="52287" name="Group 31"/>
            <p:cNvGrpSpPr>
              <a:grpSpLocks/>
            </p:cNvGrpSpPr>
            <p:nvPr/>
          </p:nvGrpSpPr>
          <p:grpSpPr bwMode="auto">
            <a:xfrm>
              <a:off x="1314" y="3045"/>
              <a:ext cx="3131" cy="45"/>
              <a:chOff x="1315" y="3045"/>
              <a:chExt cx="3131" cy="45"/>
            </a:xfrm>
          </p:grpSpPr>
          <p:sp>
            <p:nvSpPr>
              <p:cNvPr id="52297" name="AutoShape 32"/>
              <p:cNvSpPr>
                <a:spLocks noChangeArrowheads="1"/>
              </p:cNvSpPr>
              <p:nvPr/>
            </p:nvSpPr>
            <p:spPr bwMode="auto">
              <a:xfrm>
                <a:off x="1315" y="3045"/>
                <a:ext cx="409" cy="45"/>
              </a:xfrm>
              <a:prstGeom prst="roundRect">
                <a:avLst>
                  <a:gd name="adj" fmla="val 37778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2298" name="AutoShape 33"/>
              <p:cNvSpPr>
                <a:spLocks noChangeArrowheads="1"/>
              </p:cNvSpPr>
              <p:nvPr/>
            </p:nvSpPr>
            <p:spPr bwMode="auto">
              <a:xfrm>
                <a:off x="2675" y="3045"/>
                <a:ext cx="409" cy="45"/>
              </a:xfrm>
              <a:prstGeom prst="roundRect">
                <a:avLst>
                  <a:gd name="adj" fmla="val 37778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2299" name="AutoShape 34"/>
              <p:cNvSpPr>
                <a:spLocks noChangeArrowheads="1"/>
              </p:cNvSpPr>
              <p:nvPr/>
            </p:nvSpPr>
            <p:spPr bwMode="auto">
              <a:xfrm>
                <a:off x="4037" y="3045"/>
                <a:ext cx="409" cy="45"/>
              </a:xfrm>
              <a:prstGeom prst="roundRect">
                <a:avLst>
                  <a:gd name="adj" fmla="val 37778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grpSp>
          <p:nvGrpSpPr>
            <p:cNvPr id="52288" name="Group 35"/>
            <p:cNvGrpSpPr>
              <a:grpSpLocks/>
            </p:cNvGrpSpPr>
            <p:nvPr/>
          </p:nvGrpSpPr>
          <p:grpSpPr bwMode="auto">
            <a:xfrm>
              <a:off x="1278" y="2977"/>
              <a:ext cx="3198" cy="80"/>
              <a:chOff x="1278" y="2772"/>
              <a:chExt cx="3198" cy="80"/>
            </a:xfrm>
          </p:grpSpPr>
          <p:sp>
            <p:nvSpPr>
              <p:cNvPr id="52292" name="Rectangle 36"/>
              <p:cNvSpPr>
                <a:spLocks noChangeArrowheads="1"/>
              </p:cNvSpPr>
              <p:nvPr/>
            </p:nvSpPr>
            <p:spPr bwMode="auto">
              <a:xfrm>
                <a:off x="1965" y="2772"/>
                <a:ext cx="465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2293" name="Rectangle 37"/>
              <p:cNvSpPr>
                <a:spLocks noChangeArrowheads="1"/>
              </p:cNvSpPr>
              <p:nvPr/>
            </p:nvSpPr>
            <p:spPr bwMode="auto">
              <a:xfrm>
                <a:off x="3325" y="2772"/>
                <a:ext cx="465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2294" name="Rectangle 38"/>
              <p:cNvSpPr>
                <a:spLocks noChangeArrowheads="1"/>
              </p:cNvSpPr>
              <p:nvPr/>
            </p:nvSpPr>
            <p:spPr bwMode="auto">
              <a:xfrm>
                <a:off x="2642" y="2783"/>
                <a:ext cx="476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2295" name="Rectangle 39"/>
              <p:cNvSpPr>
                <a:spLocks noChangeArrowheads="1"/>
              </p:cNvSpPr>
              <p:nvPr/>
            </p:nvSpPr>
            <p:spPr bwMode="auto">
              <a:xfrm>
                <a:off x="4000" y="2784"/>
                <a:ext cx="476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2296" name="Rectangle 40"/>
              <p:cNvSpPr>
                <a:spLocks noChangeArrowheads="1"/>
              </p:cNvSpPr>
              <p:nvPr/>
            </p:nvSpPr>
            <p:spPr bwMode="auto">
              <a:xfrm>
                <a:off x="1278" y="2783"/>
                <a:ext cx="476" cy="6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sp>
          <p:nvSpPr>
            <p:cNvPr id="52289" name="AutoShape 41"/>
            <p:cNvSpPr>
              <a:spLocks noChangeArrowheads="1"/>
            </p:cNvSpPr>
            <p:nvPr/>
          </p:nvSpPr>
          <p:spPr bwMode="auto">
            <a:xfrm>
              <a:off x="1361" y="2966"/>
              <a:ext cx="318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90" name="AutoShape 42"/>
            <p:cNvSpPr>
              <a:spLocks noChangeArrowheads="1"/>
            </p:cNvSpPr>
            <p:nvPr/>
          </p:nvSpPr>
          <p:spPr bwMode="auto">
            <a:xfrm>
              <a:off x="2721" y="2966"/>
              <a:ext cx="318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91" name="AutoShape 43"/>
            <p:cNvSpPr>
              <a:spLocks noChangeArrowheads="1"/>
            </p:cNvSpPr>
            <p:nvPr/>
          </p:nvSpPr>
          <p:spPr bwMode="auto">
            <a:xfrm>
              <a:off x="4083" y="2966"/>
              <a:ext cx="318" cy="45"/>
            </a:xfrm>
            <a:prstGeom prst="roundRect">
              <a:avLst>
                <a:gd name="adj" fmla="val 3777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9" name="Group 44"/>
          <p:cNvGrpSpPr>
            <a:grpSpLocks/>
          </p:cNvGrpSpPr>
          <p:nvPr/>
        </p:nvGrpSpPr>
        <p:grpSpPr bwMode="auto">
          <a:xfrm>
            <a:off x="279400" y="4214813"/>
            <a:ext cx="8642350" cy="307975"/>
            <a:chOff x="158" y="2919"/>
            <a:chExt cx="5444" cy="194"/>
          </a:xfrm>
        </p:grpSpPr>
        <p:sp>
          <p:nvSpPr>
            <p:cNvPr id="52270" name="Rectangle 45"/>
            <p:cNvSpPr>
              <a:spLocks noChangeArrowheads="1"/>
            </p:cNvSpPr>
            <p:nvPr/>
          </p:nvSpPr>
          <p:spPr bwMode="auto">
            <a:xfrm>
              <a:off x="158" y="2920"/>
              <a:ext cx="885" cy="69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71" name="Rectangle 46"/>
            <p:cNvSpPr>
              <a:spLocks noChangeArrowheads="1"/>
            </p:cNvSpPr>
            <p:nvPr/>
          </p:nvSpPr>
          <p:spPr bwMode="auto">
            <a:xfrm>
              <a:off x="4740" y="2919"/>
              <a:ext cx="862" cy="69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72" name="Rectangle 47"/>
            <p:cNvSpPr>
              <a:spLocks noChangeArrowheads="1"/>
            </p:cNvSpPr>
            <p:nvPr/>
          </p:nvSpPr>
          <p:spPr bwMode="auto">
            <a:xfrm>
              <a:off x="4694" y="3032"/>
              <a:ext cx="68" cy="69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73" name="AutoShape 48"/>
            <p:cNvSpPr>
              <a:spLocks noChangeArrowheads="1"/>
            </p:cNvSpPr>
            <p:nvPr/>
          </p:nvSpPr>
          <p:spPr bwMode="auto">
            <a:xfrm>
              <a:off x="4694" y="2919"/>
              <a:ext cx="68" cy="136"/>
            </a:xfrm>
            <a:prstGeom prst="roundRect">
              <a:avLst>
                <a:gd name="adj" fmla="val 36764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74" name="Rectangle 49"/>
            <p:cNvSpPr>
              <a:spLocks noChangeArrowheads="1"/>
            </p:cNvSpPr>
            <p:nvPr/>
          </p:nvSpPr>
          <p:spPr bwMode="auto">
            <a:xfrm>
              <a:off x="1020" y="3043"/>
              <a:ext cx="91" cy="59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75" name="AutoShape 50"/>
            <p:cNvSpPr>
              <a:spLocks noChangeArrowheads="1"/>
            </p:cNvSpPr>
            <p:nvPr/>
          </p:nvSpPr>
          <p:spPr bwMode="auto">
            <a:xfrm>
              <a:off x="1020" y="2920"/>
              <a:ext cx="46" cy="159"/>
            </a:xfrm>
            <a:prstGeom prst="roundRect">
              <a:avLst>
                <a:gd name="adj" fmla="val 36764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76" name="AutoShape 51"/>
            <p:cNvSpPr>
              <a:spLocks noChangeArrowheads="1"/>
            </p:cNvSpPr>
            <p:nvPr/>
          </p:nvSpPr>
          <p:spPr bwMode="auto">
            <a:xfrm>
              <a:off x="1064" y="3043"/>
              <a:ext cx="226" cy="69"/>
            </a:xfrm>
            <a:prstGeom prst="roundRect">
              <a:avLst>
                <a:gd name="adj" fmla="val 21741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77" name="AutoShape 52"/>
            <p:cNvSpPr>
              <a:spLocks noChangeArrowheads="1"/>
            </p:cNvSpPr>
            <p:nvPr/>
          </p:nvSpPr>
          <p:spPr bwMode="auto">
            <a:xfrm>
              <a:off x="1725" y="3042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78" name="AutoShape 53"/>
            <p:cNvSpPr>
              <a:spLocks noChangeArrowheads="1"/>
            </p:cNvSpPr>
            <p:nvPr/>
          </p:nvSpPr>
          <p:spPr bwMode="auto">
            <a:xfrm>
              <a:off x="2426" y="3042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79" name="AutoShape 54"/>
            <p:cNvSpPr>
              <a:spLocks noChangeArrowheads="1"/>
            </p:cNvSpPr>
            <p:nvPr/>
          </p:nvSpPr>
          <p:spPr bwMode="auto">
            <a:xfrm>
              <a:off x="3086" y="3042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80" name="AutoShape 55"/>
            <p:cNvSpPr>
              <a:spLocks noChangeArrowheads="1"/>
            </p:cNvSpPr>
            <p:nvPr/>
          </p:nvSpPr>
          <p:spPr bwMode="auto">
            <a:xfrm>
              <a:off x="3786" y="3044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81" name="AutoShape 56"/>
            <p:cNvSpPr>
              <a:spLocks noChangeArrowheads="1"/>
            </p:cNvSpPr>
            <p:nvPr/>
          </p:nvSpPr>
          <p:spPr bwMode="auto">
            <a:xfrm>
              <a:off x="4447" y="3044"/>
              <a:ext cx="249" cy="69"/>
            </a:xfrm>
            <a:prstGeom prst="roundRect">
              <a:avLst>
                <a:gd name="adj" fmla="val 23190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82" name="AutoShape 57"/>
            <p:cNvSpPr>
              <a:spLocks noChangeArrowheads="1"/>
            </p:cNvSpPr>
            <p:nvPr/>
          </p:nvSpPr>
          <p:spPr bwMode="auto">
            <a:xfrm>
              <a:off x="1957" y="303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83" name="AutoShape 58"/>
            <p:cNvSpPr>
              <a:spLocks noChangeArrowheads="1"/>
            </p:cNvSpPr>
            <p:nvPr/>
          </p:nvSpPr>
          <p:spPr bwMode="auto">
            <a:xfrm>
              <a:off x="2373" y="303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84" name="AutoShape 59"/>
            <p:cNvSpPr>
              <a:spLocks noChangeArrowheads="1"/>
            </p:cNvSpPr>
            <p:nvPr/>
          </p:nvSpPr>
          <p:spPr bwMode="auto">
            <a:xfrm>
              <a:off x="3736" y="303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85" name="AutoShape 60"/>
            <p:cNvSpPr>
              <a:spLocks noChangeArrowheads="1"/>
            </p:cNvSpPr>
            <p:nvPr/>
          </p:nvSpPr>
          <p:spPr bwMode="auto">
            <a:xfrm>
              <a:off x="4651" y="304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86" name="AutoShape 61"/>
            <p:cNvSpPr>
              <a:spLocks noChangeArrowheads="1"/>
            </p:cNvSpPr>
            <p:nvPr/>
          </p:nvSpPr>
          <p:spPr bwMode="auto">
            <a:xfrm>
              <a:off x="3317" y="3034"/>
              <a:ext cx="68" cy="46"/>
            </a:xfrm>
            <a:prstGeom prst="roundRect">
              <a:avLst>
                <a:gd name="adj" fmla="val 16667"/>
              </a:avLst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52245" name="AutoShape 62"/>
          <p:cNvSpPr>
            <a:spLocks noChangeArrowheads="1"/>
          </p:cNvSpPr>
          <p:nvPr/>
        </p:nvSpPr>
        <p:spPr bwMode="auto">
          <a:xfrm>
            <a:off x="6040438" y="4046538"/>
            <a:ext cx="1439862" cy="14446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46" name="AutoShape 63"/>
          <p:cNvSpPr>
            <a:spLocks noChangeArrowheads="1"/>
          </p:cNvSpPr>
          <p:nvPr/>
        </p:nvSpPr>
        <p:spPr bwMode="auto">
          <a:xfrm>
            <a:off x="3879850" y="4046538"/>
            <a:ext cx="1441450" cy="14446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hu-HU" altLang="en-US" sz="1800">
              <a:solidFill>
                <a:schemeClr val="tx1"/>
              </a:solidFill>
            </a:endParaRPr>
          </a:p>
        </p:txBody>
      </p:sp>
      <p:sp>
        <p:nvSpPr>
          <p:cNvPr id="52247" name="AutoShape 64"/>
          <p:cNvSpPr>
            <a:spLocks noChangeArrowheads="1"/>
          </p:cNvSpPr>
          <p:nvPr/>
        </p:nvSpPr>
        <p:spPr bwMode="auto">
          <a:xfrm>
            <a:off x="1720850" y="4046538"/>
            <a:ext cx="1439863" cy="14446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48" name="Rectangle 65"/>
          <p:cNvSpPr>
            <a:spLocks noChangeArrowheads="1"/>
          </p:cNvSpPr>
          <p:nvPr/>
        </p:nvSpPr>
        <p:spPr bwMode="auto">
          <a:xfrm>
            <a:off x="2152650" y="4179888"/>
            <a:ext cx="576263" cy="234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2249" name="Rectangle 66"/>
          <p:cNvSpPr>
            <a:spLocks noChangeArrowheads="1"/>
          </p:cNvSpPr>
          <p:nvPr/>
        </p:nvSpPr>
        <p:spPr bwMode="auto">
          <a:xfrm>
            <a:off x="4311650" y="4179888"/>
            <a:ext cx="576263" cy="234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10" name="Group 67"/>
          <p:cNvGrpSpPr>
            <a:grpSpLocks/>
          </p:cNvGrpSpPr>
          <p:nvPr/>
        </p:nvGrpSpPr>
        <p:grpSpPr bwMode="auto">
          <a:xfrm>
            <a:off x="2057400" y="4165600"/>
            <a:ext cx="5075238" cy="287338"/>
            <a:chOff x="1278" y="2832"/>
            <a:chExt cx="3197" cy="181"/>
          </a:xfrm>
        </p:grpSpPr>
        <p:sp>
          <p:nvSpPr>
            <p:cNvPr id="52259" name="Rectangle 68"/>
            <p:cNvSpPr>
              <a:spLocks noChangeArrowheads="1"/>
            </p:cNvSpPr>
            <p:nvPr/>
          </p:nvSpPr>
          <p:spPr bwMode="auto">
            <a:xfrm>
              <a:off x="3326" y="2840"/>
              <a:ext cx="463" cy="137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0" name="Rectangle 69"/>
            <p:cNvSpPr>
              <a:spLocks noChangeArrowheads="1"/>
            </p:cNvSpPr>
            <p:nvPr/>
          </p:nvSpPr>
          <p:spPr bwMode="auto">
            <a:xfrm>
              <a:off x="1967" y="2840"/>
              <a:ext cx="461" cy="137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1" name="Rectangle 70"/>
            <p:cNvSpPr>
              <a:spLocks noChangeArrowheads="1"/>
            </p:cNvSpPr>
            <p:nvPr/>
          </p:nvSpPr>
          <p:spPr bwMode="auto">
            <a:xfrm>
              <a:off x="2643" y="2852"/>
              <a:ext cx="476" cy="137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2" name="Rectangle 71"/>
            <p:cNvSpPr>
              <a:spLocks noChangeArrowheads="1"/>
            </p:cNvSpPr>
            <p:nvPr/>
          </p:nvSpPr>
          <p:spPr bwMode="auto">
            <a:xfrm>
              <a:off x="1278" y="2852"/>
              <a:ext cx="476" cy="137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3" name="Rectangle 72"/>
            <p:cNvSpPr>
              <a:spLocks noChangeArrowheads="1"/>
            </p:cNvSpPr>
            <p:nvPr/>
          </p:nvSpPr>
          <p:spPr bwMode="auto">
            <a:xfrm>
              <a:off x="3999" y="2852"/>
              <a:ext cx="476" cy="137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4" name="AutoShape 73"/>
            <p:cNvSpPr>
              <a:spLocks noChangeArrowheads="1"/>
            </p:cNvSpPr>
            <p:nvPr/>
          </p:nvSpPr>
          <p:spPr bwMode="auto">
            <a:xfrm>
              <a:off x="2721" y="2968"/>
              <a:ext cx="318" cy="45"/>
            </a:xfrm>
            <a:prstGeom prst="roundRect">
              <a:avLst>
                <a:gd name="adj" fmla="val 31111"/>
              </a:avLst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5" name="AutoShape 74"/>
            <p:cNvSpPr>
              <a:spLocks noChangeArrowheads="1"/>
            </p:cNvSpPr>
            <p:nvPr/>
          </p:nvSpPr>
          <p:spPr bwMode="auto">
            <a:xfrm>
              <a:off x="4082" y="2968"/>
              <a:ext cx="318" cy="45"/>
            </a:xfrm>
            <a:prstGeom prst="roundRect">
              <a:avLst>
                <a:gd name="adj" fmla="val 31111"/>
              </a:avLst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6" name="AutoShape 75"/>
            <p:cNvSpPr>
              <a:spLocks noChangeArrowheads="1"/>
            </p:cNvSpPr>
            <p:nvPr/>
          </p:nvSpPr>
          <p:spPr bwMode="auto">
            <a:xfrm>
              <a:off x="1360" y="2968"/>
              <a:ext cx="318" cy="45"/>
            </a:xfrm>
            <a:prstGeom prst="roundRect">
              <a:avLst>
                <a:gd name="adj" fmla="val 31111"/>
              </a:avLst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7" name="AutoShape 76"/>
            <p:cNvSpPr>
              <a:spLocks noChangeArrowheads="1"/>
            </p:cNvSpPr>
            <p:nvPr/>
          </p:nvSpPr>
          <p:spPr bwMode="auto">
            <a:xfrm>
              <a:off x="1360" y="2832"/>
              <a:ext cx="318" cy="45"/>
            </a:xfrm>
            <a:prstGeom prst="roundRect">
              <a:avLst>
                <a:gd name="adj" fmla="val 31111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8" name="AutoShape 77"/>
            <p:cNvSpPr>
              <a:spLocks noChangeArrowheads="1"/>
            </p:cNvSpPr>
            <p:nvPr/>
          </p:nvSpPr>
          <p:spPr bwMode="auto">
            <a:xfrm>
              <a:off x="2721" y="2832"/>
              <a:ext cx="318" cy="45"/>
            </a:xfrm>
            <a:prstGeom prst="roundRect">
              <a:avLst>
                <a:gd name="adj" fmla="val 31111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69" name="AutoShape 78"/>
            <p:cNvSpPr>
              <a:spLocks noChangeArrowheads="1"/>
            </p:cNvSpPr>
            <p:nvPr/>
          </p:nvSpPr>
          <p:spPr bwMode="auto">
            <a:xfrm>
              <a:off x="4082" y="2832"/>
              <a:ext cx="318" cy="45"/>
            </a:xfrm>
            <a:prstGeom prst="roundRect">
              <a:avLst>
                <a:gd name="adj" fmla="val 31111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52251" name="Rectangle 79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463952" name="Rectangle 80"/>
          <p:cNvSpPr>
            <a:spLocks noChangeArrowheads="1"/>
          </p:cNvSpPr>
          <p:nvPr/>
        </p:nvSpPr>
        <p:spPr bwMode="auto">
          <a:xfrm>
            <a:off x="1438275" y="6113463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fém vezetékhálózat kialakítása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63953" name="Rectangle 81"/>
          <p:cNvSpPr>
            <a:spLocks noChangeArrowheads="1"/>
          </p:cNvSpPr>
          <p:nvPr/>
        </p:nvSpPr>
        <p:spPr bwMode="auto">
          <a:xfrm>
            <a:off x="1438275" y="6113463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Fotolitográfia: lakk eltávolítása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sp>
        <p:nvSpPr>
          <p:cNvPr id="463954" name="Rectangle 82"/>
          <p:cNvSpPr>
            <a:spLocks noChangeArrowheads="1"/>
          </p:cNvSpPr>
          <p:nvPr/>
        </p:nvSpPr>
        <p:spPr bwMode="auto">
          <a:xfrm>
            <a:off x="1438275" y="6113463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Kész struktúra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pic>
        <p:nvPicPr>
          <p:cNvPr id="463955" name="Picture 83" descr="ppt_al-mara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6438" y="1104900"/>
            <a:ext cx="3098800" cy="270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3956" name="Picture 84" descr="ppt_struktur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1104900"/>
            <a:ext cx="2741612" cy="273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3957" name="Picture 85" descr="ppt_szelet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25" y="1104900"/>
            <a:ext cx="3505200" cy="273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3958" name="Picture 86" descr="ppt_maszkilleszt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1104900"/>
            <a:ext cx="3455987" cy="269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3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63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63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63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3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63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463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463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4639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3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463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463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1000"/>
                                        <p:tgtEl>
                                          <p:spTgt spid="4639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3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" dur="500"/>
                                        <p:tgtEl>
                                          <p:spTgt spid="463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4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63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63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63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639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639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463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3952" grpId="0"/>
      <p:bldP spid="463952" grpId="1"/>
      <p:bldP spid="463953" grpId="0"/>
      <p:bldP spid="463953" grpId="1"/>
      <p:bldP spid="46395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Szilícium </a:t>
            </a:r>
            <a:r>
              <a:rPr lang="hu-HU" smtClean="0"/>
              <a:t>tulajdonságai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Különböző orientáció (</a:t>
            </a:r>
            <a:r>
              <a:rPr lang="hu-HU" i="1" dirty="0" smtClean="0"/>
              <a:t>kristályrács különböző kristálytani irányból tekintve</a:t>
            </a:r>
            <a:r>
              <a:rPr lang="hu-HU" dirty="0" smtClean="0"/>
              <a:t>) különböző felhasználás</a:t>
            </a:r>
          </a:p>
          <a:p>
            <a:r>
              <a:rPr lang="hu-HU" dirty="0" smtClean="0"/>
              <a:t>CMOS </a:t>
            </a:r>
            <a:r>
              <a:rPr lang="hu-HU" smtClean="0"/>
              <a:t>áramkörök </a:t>
            </a:r>
            <a:r>
              <a:rPr lang="hu-HU"/>
              <a:t>&lt;</a:t>
            </a:r>
            <a:r>
              <a:rPr lang="hu-HU" smtClean="0"/>
              <a:t>100</a:t>
            </a:r>
            <a:r>
              <a:rPr lang="hu-HU" dirty="0"/>
              <a:t>&gt;</a:t>
            </a:r>
            <a:r>
              <a:rPr lang="hu-HU" smtClean="0"/>
              <a:t> orientációjú szelet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6</a:t>
            </a:fld>
            <a:endParaRPr lang="en-US" altLang="en-US"/>
          </a:p>
        </p:txBody>
      </p:sp>
      <p:pic>
        <p:nvPicPr>
          <p:cNvPr id="7" name="picture"/>
          <p:cNvPicPr/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3877" y="2414429"/>
            <a:ext cx="4321334" cy="4321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506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5325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325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7AED97D-7324-47DC-B502-308647308D4A}" type="slidenum">
              <a:rPr lang="en-US" altLang="en-US" sz="1000">
                <a:solidFill>
                  <a:srgbClr val="8C2532"/>
                </a:solidFill>
              </a:rPr>
              <a:pPr/>
              <a:t>60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64898" name="Rectangle 2"/>
          <p:cNvSpPr>
            <a:spLocks noChangeArrowheads="1"/>
          </p:cNvSpPr>
          <p:nvPr/>
        </p:nvSpPr>
        <p:spPr bwMode="auto">
          <a:xfrm>
            <a:off x="185738" y="1028700"/>
            <a:ext cx="8789987" cy="50974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79400" y="4046538"/>
            <a:ext cx="8642350" cy="1860550"/>
            <a:chOff x="176" y="2549"/>
            <a:chExt cx="5444" cy="1172"/>
          </a:xfrm>
        </p:grpSpPr>
        <p:sp>
          <p:nvSpPr>
            <p:cNvPr id="53262" name="Rectangle 4"/>
            <p:cNvSpPr>
              <a:spLocks noChangeArrowheads="1"/>
            </p:cNvSpPr>
            <p:nvPr/>
          </p:nvSpPr>
          <p:spPr bwMode="auto">
            <a:xfrm>
              <a:off x="177" y="2847"/>
              <a:ext cx="5441" cy="87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3263" name="Rectangle 5"/>
            <p:cNvSpPr>
              <a:spLocks noChangeArrowheads="1"/>
            </p:cNvSpPr>
            <p:nvPr/>
          </p:nvSpPr>
          <p:spPr bwMode="auto">
            <a:xfrm flipV="1">
              <a:off x="177" y="2722"/>
              <a:ext cx="5441" cy="156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grpSp>
          <p:nvGrpSpPr>
            <p:cNvPr id="53264" name="Group 6"/>
            <p:cNvGrpSpPr>
              <a:grpSpLocks/>
            </p:cNvGrpSpPr>
            <p:nvPr/>
          </p:nvGrpSpPr>
          <p:grpSpPr bwMode="auto">
            <a:xfrm>
              <a:off x="1061" y="2791"/>
              <a:ext cx="3673" cy="91"/>
              <a:chOff x="1043" y="2999"/>
              <a:chExt cx="3673" cy="91"/>
            </a:xfrm>
          </p:grpSpPr>
          <p:sp>
            <p:nvSpPr>
              <p:cNvPr id="53335" name="AutoShape 7"/>
              <p:cNvSpPr>
                <a:spLocks noChangeArrowheads="1"/>
              </p:cNvSpPr>
              <p:nvPr/>
            </p:nvSpPr>
            <p:spPr bwMode="auto">
              <a:xfrm>
                <a:off x="3764" y="2999"/>
                <a:ext cx="952" cy="91"/>
              </a:xfrm>
              <a:prstGeom prst="roundRect">
                <a:avLst>
                  <a:gd name="adj" fmla="val 16667"/>
                </a:avLst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36" name="AutoShape 8"/>
              <p:cNvSpPr>
                <a:spLocks noChangeArrowheads="1"/>
              </p:cNvSpPr>
              <p:nvPr/>
            </p:nvSpPr>
            <p:spPr bwMode="auto">
              <a:xfrm>
                <a:off x="2403" y="2999"/>
                <a:ext cx="952" cy="91"/>
              </a:xfrm>
              <a:prstGeom prst="roundRect">
                <a:avLst>
                  <a:gd name="adj" fmla="val 16667"/>
                </a:avLst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37" name="AutoShape 9"/>
              <p:cNvSpPr>
                <a:spLocks noChangeArrowheads="1"/>
              </p:cNvSpPr>
              <p:nvPr/>
            </p:nvSpPr>
            <p:spPr bwMode="auto">
              <a:xfrm>
                <a:off x="1043" y="2999"/>
                <a:ext cx="952" cy="91"/>
              </a:xfrm>
              <a:prstGeom prst="roundRect">
                <a:avLst>
                  <a:gd name="adj" fmla="val 16667"/>
                </a:avLst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sp>
          <p:nvSpPr>
            <p:cNvPr id="53265" name="AutoShape 10"/>
            <p:cNvSpPr>
              <a:spLocks noChangeArrowheads="1"/>
            </p:cNvSpPr>
            <p:nvPr/>
          </p:nvSpPr>
          <p:spPr bwMode="auto">
            <a:xfrm>
              <a:off x="1084" y="2768"/>
              <a:ext cx="907" cy="250"/>
            </a:xfrm>
            <a:prstGeom prst="roundRect">
              <a:avLst>
                <a:gd name="adj" fmla="val 22315"/>
              </a:avLst>
            </a:prstGeom>
            <a:solidFill>
              <a:srgbClr val="9933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3266" name="AutoShape 11"/>
            <p:cNvSpPr>
              <a:spLocks noChangeArrowheads="1"/>
            </p:cNvSpPr>
            <p:nvPr/>
          </p:nvSpPr>
          <p:spPr bwMode="auto">
            <a:xfrm>
              <a:off x="2444" y="2768"/>
              <a:ext cx="907" cy="250"/>
            </a:xfrm>
            <a:prstGeom prst="roundRect">
              <a:avLst>
                <a:gd name="adj" fmla="val 22315"/>
              </a:avLst>
            </a:prstGeom>
            <a:solidFill>
              <a:srgbClr val="9933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3267" name="AutoShape 12"/>
            <p:cNvSpPr>
              <a:spLocks noChangeArrowheads="1"/>
            </p:cNvSpPr>
            <p:nvPr/>
          </p:nvSpPr>
          <p:spPr bwMode="auto">
            <a:xfrm>
              <a:off x="3805" y="2768"/>
              <a:ext cx="907" cy="250"/>
            </a:xfrm>
            <a:prstGeom prst="roundRect">
              <a:avLst>
                <a:gd name="adj" fmla="val 22315"/>
              </a:avLst>
            </a:prstGeom>
            <a:solidFill>
              <a:srgbClr val="9933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3268" name="AutoShape 13"/>
            <p:cNvSpPr>
              <a:spLocks noChangeArrowheads="1"/>
            </p:cNvSpPr>
            <p:nvPr/>
          </p:nvSpPr>
          <p:spPr bwMode="auto">
            <a:xfrm>
              <a:off x="3760" y="2587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3269" name="AutoShape 14"/>
            <p:cNvSpPr>
              <a:spLocks noChangeArrowheads="1"/>
            </p:cNvSpPr>
            <p:nvPr/>
          </p:nvSpPr>
          <p:spPr bwMode="auto">
            <a:xfrm>
              <a:off x="2399" y="2587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3270" name="AutoShape 15"/>
            <p:cNvSpPr>
              <a:spLocks noChangeArrowheads="1"/>
            </p:cNvSpPr>
            <p:nvPr/>
          </p:nvSpPr>
          <p:spPr bwMode="auto">
            <a:xfrm>
              <a:off x="1038" y="2587"/>
              <a:ext cx="998" cy="272"/>
            </a:xfrm>
            <a:prstGeom prst="roundRect">
              <a:avLst>
                <a:gd name="adj" fmla="val 43398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grpSp>
          <p:nvGrpSpPr>
            <p:cNvPr id="53271" name="Group 16"/>
            <p:cNvGrpSpPr>
              <a:grpSpLocks/>
            </p:cNvGrpSpPr>
            <p:nvPr/>
          </p:nvGrpSpPr>
          <p:grpSpPr bwMode="auto">
            <a:xfrm>
              <a:off x="1038" y="2610"/>
              <a:ext cx="3720" cy="262"/>
              <a:chOff x="1020" y="2828"/>
              <a:chExt cx="3720" cy="262"/>
            </a:xfrm>
          </p:grpSpPr>
          <p:sp>
            <p:nvSpPr>
              <p:cNvPr id="53331" name="AutoShape 17"/>
              <p:cNvSpPr>
                <a:spLocks noChangeArrowheads="1"/>
              </p:cNvSpPr>
              <p:nvPr/>
            </p:nvSpPr>
            <p:spPr bwMode="auto">
              <a:xfrm>
                <a:off x="1020" y="2828"/>
                <a:ext cx="3720" cy="249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32" name="AutoShape 18"/>
              <p:cNvSpPr>
                <a:spLocks noChangeArrowheads="1"/>
              </p:cNvSpPr>
              <p:nvPr/>
            </p:nvSpPr>
            <p:spPr bwMode="auto">
              <a:xfrm>
                <a:off x="3764" y="2999"/>
                <a:ext cx="952" cy="91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33" name="AutoShape 19"/>
              <p:cNvSpPr>
                <a:spLocks noChangeArrowheads="1"/>
              </p:cNvSpPr>
              <p:nvPr/>
            </p:nvSpPr>
            <p:spPr bwMode="auto">
              <a:xfrm>
                <a:off x="2403" y="2999"/>
                <a:ext cx="952" cy="91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3334" name="AutoShape 20"/>
              <p:cNvSpPr>
                <a:spLocks noChangeArrowheads="1"/>
              </p:cNvSpPr>
              <p:nvPr/>
            </p:nvSpPr>
            <p:spPr bwMode="auto">
              <a:xfrm>
                <a:off x="1043" y="2999"/>
                <a:ext cx="952" cy="91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grpSp>
          <p:nvGrpSpPr>
            <p:cNvPr id="53272" name="Group 21"/>
            <p:cNvGrpSpPr>
              <a:grpSpLocks/>
            </p:cNvGrpSpPr>
            <p:nvPr/>
          </p:nvGrpSpPr>
          <p:grpSpPr bwMode="auto">
            <a:xfrm>
              <a:off x="1016" y="2756"/>
              <a:ext cx="3764" cy="126"/>
              <a:chOff x="998" y="2964"/>
              <a:chExt cx="3764" cy="126"/>
            </a:xfrm>
          </p:grpSpPr>
          <p:sp>
            <p:nvSpPr>
              <p:cNvPr id="53327" name="AutoShape 22"/>
              <p:cNvSpPr>
                <a:spLocks noChangeArrowheads="1"/>
              </p:cNvSpPr>
              <p:nvPr/>
            </p:nvSpPr>
            <p:spPr bwMode="auto">
              <a:xfrm>
                <a:off x="998" y="3045"/>
                <a:ext cx="3764" cy="45"/>
              </a:xfrm>
              <a:prstGeom prst="roundRect">
                <a:avLst>
                  <a:gd name="adj" fmla="val 17778"/>
                </a:avLst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28" name="AutoShape 23"/>
              <p:cNvSpPr>
                <a:spLocks noChangeArrowheads="1"/>
              </p:cNvSpPr>
              <p:nvPr/>
            </p:nvSpPr>
            <p:spPr bwMode="auto">
              <a:xfrm>
                <a:off x="3787" y="2964"/>
                <a:ext cx="907" cy="91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29" name="AutoShape 24"/>
              <p:cNvSpPr>
                <a:spLocks noChangeArrowheads="1"/>
              </p:cNvSpPr>
              <p:nvPr/>
            </p:nvSpPr>
            <p:spPr bwMode="auto">
              <a:xfrm>
                <a:off x="2426" y="2964"/>
                <a:ext cx="908" cy="91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endParaRPr lang="hu-HU" altLang="en-US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3330" name="AutoShape 25"/>
              <p:cNvSpPr>
                <a:spLocks noChangeArrowheads="1"/>
              </p:cNvSpPr>
              <p:nvPr/>
            </p:nvSpPr>
            <p:spPr bwMode="auto">
              <a:xfrm>
                <a:off x="1066" y="2964"/>
                <a:ext cx="907" cy="91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grpSp>
          <p:nvGrpSpPr>
            <p:cNvPr id="53273" name="Group 26"/>
            <p:cNvGrpSpPr>
              <a:grpSpLocks/>
            </p:cNvGrpSpPr>
            <p:nvPr/>
          </p:nvGrpSpPr>
          <p:grpSpPr bwMode="auto">
            <a:xfrm>
              <a:off x="1332" y="2837"/>
              <a:ext cx="3131" cy="45"/>
              <a:chOff x="1315" y="3045"/>
              <a:chExt cx="3131" cy="45"/>
            </a:xfrm>
          </p:grpSpPr>
          <p:sp>
            <p:nvSpPr>
              <p:cNvPr id="53324" name="AutoShape 27"/>
              <p:cNvSpPr>
                <a:spLocks noChangeArrowheads="1"/>
              </p:cNvSpPr>
              <p:nvPr/>
            </p:nvSpPr>
            <p:spPr bwMode="auto">
              <a:xfrm>
                <a:off x="1315" y="3045"/>
                <a:ext cx="409" cy="45"/>
              </a:xfrm>
              <a:prstGeom prst="roundRect">
                <a:avLst>
                  <a:gd name="adj" fmla="val 3777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25" name="AutoShape 28"/>
              <p:cNvSpPr>
                <a:spLocks noChangeArrowheads="1"/>
              </p:cNvSpPr>
              <p:nvPr/>
            </p:nvSpPr>
            <p:spPr bwMode="auto">
              <a:xfrm>
                <a:off x="2675" y="3045"/>
                <a:ext cx="409" cy="45"/>
              </a:xfrm>
              <a:prstGeom prst="roundRect">
                <a:avLst>
                  <a:gd name="adj" fmla="val 3777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26" name="AutoShape 29"/>
              <p:cNvSpPr>
                <a:spLocks noChangeArrowheads="1"/>
              </p:cNvSpPr>
              <p:nvPr/>
            </p:nvSpPr>
            <p:spPr bwMode="auto">
              <a:xfrm>
                <a:off x="4037" y="3045"/>
                <a:ext cx="409" cy="45"/>
              </a:xfrm>
              <a:prstGeom prst="roundRect">
                <a:avLst>
                  <a:gd name="adj" fmla="val 3777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sp>
          <p:nvSpPr>
            <p:cNvPr id="53274" name="Rectangle 30"/>
            <p:cNvSpPr>
              <a:spLocks noChangeArrowheads="1"/>
            </p:cNvSpPr>
            <p:nvPr/>
          </p:nvSpPr>
          <p:spPr bwMode="auto">
            <a:xfrm>
              <a:off x="4077" y="2700"/>
              <a:ext cx="363" cy="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grpSp>
          <p:nvGrpSpPr>
            <p:cNvPr id="53275" name="Group 31"/>
            <p:cNvGrpSpPr>
              <a:grpSpLocks/>
            </p:cNvGrpSpPr>
            <p:nvPr/>
          </p:nvGrpSpPr>
          <p:grpSpPr bwMode="auto">
            <a:xfrm>
              <a:off x="1296" y="2758"/>
              <a:ext cx="3198" cy="124"/>
              <a:chOff x="1278" y="2966"/>
              <a:chExt cx="3198" cy="124"/>
            </a:xfrm>
          </p:grpSpPr>
          <p:grpSp>
            <p:nvGrpSpPr>
              <p:cNvPr id="53311" name="Group 32"/>
              <p:cNvGrpSpPr>
                <a:grpSpLocks/>
              </p:cNvGrpSpPr>
              <p:nvPr/>
            </p:nvGrpSpPr>
            <p:grpSpPr bwMode="auto">
              <a:xfrm>
                <a:off x="1314" y="3045"/>
                <a:ext cx="3131" cy="45"/>
                <a:chOff x="1315" y="3045"/>
                <a:chExt cx="3131" cy="45"/>
              </a:xfrm>
            </p:grpSpPr>
            <p:sp>
              <p:nvSpPr>
                <p:cNvPr id="53321" name="AutoShape 33"/>
                <p:cNvSpPr>
                  <a:spLocks noChangeArrowheads="1"/>
                </p:cNvSpPr>
                <p:nvPr/>
              </p:nvSpPr>
              <p:spPr bwMode="auto">
                <a:xfrm>
                  <a:off x="1315" y="3045"/>
                  <a:ext cx="409" cy="45"/>
                </a:xfrm>
                <a:prstGeom prst="roundRect">
                  <a:avLst>
                    <a:gd name="adj" fmla="val 37778"/>
                  </a:avLst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hu-HU" altLang="en-US"/>
                </a:p>
              </p:txBody>
            </p:sp>
            <p:sp>
              <p:nvSpPr>
                <p:cNvPr id="53322" name="AutoShape 34"/>
                <p:cNvSpPr>
                  <a:spLocks noChangeArrowheads="1"/>
                </p:cNvSpPr>
                <p:nvPr/>
              </p:nvSpPr>
              <p:spPr bwMode="auto">
                <a:xfrm>
                  <a:off x="2675" y="3045"/>
                  <a:ext cx="409" cy="45"/>
                </a:xfrm>
                <a:prstGeom prst="roundRect">
                  <a:avLst>
                    <a:gd name="adj" fmla="val 37778"/>
                  </a:avLst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endParaRPr lang="hu-HU" altLang="en-US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323" name="AutoShape 35"/>
                <p:cNvSpPr>
                  <a:spLocks noChangeArrowheads="1"/>
                </p:cNvSpPr>
                <p:nvPr/>
              </p:nvSpPr>
              <p:spPr bwMode="auto">
                <a:xfrm>
                  <a:off x="4037" y="3045"/>
                  <a:ext cx="409" cy="45"/>
                </a:xfrm>
                <a:prstGeom prst="roundRect">
                  <a:avLst>
                    <a:gd name="adj" fmla="val 37778"/>
                  </a:avLst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hu-HU" altLang="en-US"/>
                </a:p>
              </p:txBody>
            </p:sp>
          </p:grpSp>
          <p:grpSp>
            <p:nvGrpSpPr>
              <p:cNvPr id="53312" name="Group 36"/>
              <p:cNvGrpSpPr>
                <a:grpSpLocks/>
              </p:cNvGrpSpPr>
              <p:nvPr/>
            </p:nvGrpSpPr>
            <p:grpSpPr bwMode="auto">
              <a:xfrm>
                <a:off x="1278" y="2977"/>
                <a:ext cx="3198" cy="80"/>
                <a:chOff x="1278" y="2772"/>
                <a:chExt cx="3198" cy="80"/>
              </a:xfrm>
            </p:grpSpPr>
            <p:sp>
              <p:nvSpPr>
                <p:cNvPr id="53316" name="Rectangle 37"/>
                <p:cNvSpPr>
                  <a:spLocks noChangeArrowheads="1"/>
                </p:cNvSpPr>
                <p:nvPr/>
              </p:nvSpPr>
              <p:spPr bwMode="auto">
                <a:xfrm>
                  <a:off x="1965" y="2772"/>
                  <a:ext cx="465" cy="68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hu-HU" altLang="en-US"/>
                </a:p>
              </p:txBody>
            </p:sp>
            <p:sp>
              <p:nvSpPr>
                <p:cNvPr id="53317" name="Rectangle 38"/>
                <p:cNvSpPr>
                  <a:spLocks noChangeArrowheads="1"/>
                </p:cNvSpPr>
                <p:nvPr/>
              </p:nvSpPr>
              <p:spPr bwMode="auto">
                <a:xfrm>
                  <a:off x="3325" y="2772"/>
                  <a:ext cx="465" cy="68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hu-HU" altLang="en-US"/>
                </a:p>
              </p:txBody>
            </p:sp>
            <p:sp>
              <p:nvSpPr>
                <p:cNvPr id="53318" name="Rectangle 39"/>
                <p:cNvSpPr>
                  <a:spLocks noChangeArrowheads="1"/>
                </p:cNvSpPr>
                <p:nvPr/>
              </p:nvSpPr>
              <p:spPr bwMode="auto">
                <a:xfrm>
                  <a:off x="2642" y="2783"/>
                  <a:ext cx="476" cy="68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hu-HU" altLang="en-US"/>
                </a:p>
              </p:txBody>
            </p:sp>
            <p:sp>
              <p:nvSpPr>
                <p:cNvPr id="53319" name="Rectangle 40"/>
                <p:cNvSpPr>
                  <a:spLocks noChangeArrowheads="1"/>
                </p:cNvSpPr>
                <p:nvPr/>
              </p:nvSpPr>
              <p:spPr bwMode="auto">
                <a:xfrm>
                  <a:off x="4000" y="2784"/>
                  <a:ext cx="476" cy="68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hu-HU" altLang="en-US"/>
                </a:p>
              </p:txBody>
            </p:sp>
            <p:sp>
              <p:nvSpPr>
                <p:cNvPr id="53320" name="Rectangle 41"/>
                <p:cNvSpPr>
                  <a:spLocks noChangeArrowheads="1"/>
                </p:cNvSpPr>
                <p:nvPr/>
              </p:nvSpPr>
              <p:spPr bwMode="auto">
                <a:xfrm>
                  <a:off x="1278" y="2783"/>
                  <a:ext cx="476" cy="68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85000"/>
                    </a:lnSpc>
                    <a:spcBef>
                      <a:spcPct val="50000"/>
                    </a:spcBef>
                    <a:spcAft>
                      <a:spcPct val="0"/>
                    </a:spcAft>
                    <a:defRPr sz="2000">
                      <a:solidFill>
                        <a:srgbClr val="4D2885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hu-HU" altLang="en-US"/>
                </a:p>
              </p:txBody>
            </p:sp>
          </p:grpSp>
          <p:sp>
            <p:nvSpPr>
              <p:cNvPr id="53313" name="AutoShape 42"/>
              <p:cNvSpPr>
                <a:spLocks noChangeArrowheads="1"/>
              </p:cNvSpPr>
              <p:nvPr/>
            </p:nvSpPr>
            <p:spPr bwMode="auto">
              <a:xfrm>
                <a:off x="1361" y="2966"/>
                <a:ext cx="318" cy="45"/>
              </a:xfrm>
              <a:prstGeom prst="roundRect">
                <a:avLst>
                  <a:gd name="adj" fmla="val 3777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14" name="AutoShape 43"/>
              <p:cNvSpPr>
                <a:spLocks noChangeArrowheads="1"/>
              </p:cNvSpPr>
              <p:nvPr/>
            </p:nvSpPr>
            <p:spPr bwMode="auto">
              <a:xfrm>
                <a:off x="2721" y="2966"/>
                <a:ext cx="318" cy="45"/>
              </a:xfrm>
              <a:prstGeom prst="roundRect">
                <a:avLst>
                  <a:gd name="adj" fmla="val 3777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15" name="AutoShape 44"/>
              <p:cNvSpPr>
                <a:spLocks noChangeArrowheads="1"/>
              </p:cNvSpPr>
              <p:nvPr/>
            </p:nvSpPr>
            <p:spPr bwMode="auto">
              <a:xfrm>
                <a:off x="4083" y="2966"/>
                <a:ext cx="318" cy="45"/>
              </a:xfrm>
              <a:prstGeom prst="roundRect">
                <a:avLst>
                  <a:gd name="adj" fmla="val 37778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grpSp>
          <p:nvGrpSpPr>
            <p:cNvPr id="53276" name="Group 45"/>
            <p:cNvGrpSpPr>
              <a:grpSpLocks/>
            </p:cNvGrpSpPr>
            <p:nvPr/>
          </p:nvGrpSpPr>
          <p:grpSpPr bwMode="auto">
            <a:xfrm>
              <a:off x="176" y="2655"/>
              <a:ext cx="5444" cy="194"/>
              <a:chOff x="158" y="2919"/>
              <a:chExt cx="5444" cy="194"/>
            </a:xfrm>
          </p:grpSpPr>
          <p:sp>
            <p:nvSpPr>
              <p:cNvPr id="53294" name="Rectangle 46"/>
              <p:cNvSpPr>
                <a:spLocks noChangeArrowheads="1"/>
              </p:cNvSpPr>
              <p:nvPr/>
            </p:nvSpPr>
            <p:spPr bwMode="auto">
              <a:xfrm>
                <a:off x="158" y="2920"/>
                <a:ext cx="885" cy="6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95" name="Rectangle 47"/>
              <p:cNvSpPr>
                <a:spLocks noChangeArrowheads="1"/>
              </p:cNvSpPr>
              <p:nvPr/>
            </p:nvSpPr>
            <p:spPr bwMode="auto">
              <a:xfrm>
                <a:off x="4740" y="2919"/>
                <a:ext cx="862" cy="6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96" name="Rectangle 48"/>
              <p:cNvSpPr>
                <a:spLocks noChangeArrowheads="1"/>
              </p:cNvSpPr>
              <p:nvPr/>
            </p:nvSpPr>
            <p:spPr bwMode="auto">
              <a:xfrm>
                <a:off x="4694" y="3032"/>
                <a:ext cx="68" cy="6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97" name="AutoShape 49"/>
              <p:cNvSpPr>
                <a:spLocks noChangeArrowheads="1"/>
              </p:cNvSpPr>
              <p:nvPr/>
            </p:nvSpPr>
            <p:spPr bwMode="auto">
              <a:xfrm>
                <a:off x="4694" y="2919"/>
                <a:ext cx="68" cy="136"/>
              </a:xfrm>
              <a:prstGeom prst="roundRect">
                <a:avLst>
                  <a:gd name="adj" fmla="val 36764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98" name="Rectangle 50"/>
              <p:cNvSpPr>
                <a:spLocks noChangeArrowheads="1"/>
              </p:cNvSpPr>
              <p:nvPr/>
            </p:nvSpPr>
            <p:spPr bwMode="auto">
              <a:xfrm>
                <a:off x="1020" y="3043"/>
                <a:ext cx="91" cy="5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99" name="AutoShape 51"/>
              <p:cNvSpPr>
                <a:spLocks noChangeArrowheads="1"/>
              </p:cNvSpPr>
              <p:nvPr/>
            </p:nvSpPr>
            <p:spPr bwMode="auto">
              <a:xfrm>
                <a:off x="1020" y="2920"/>
                <a:ext cx="46" cy="159"/>
              </a:xfrm>
              <a:prstGeom prst="roundRect">
                <a:avLst>
                  <a:gd name="adj" fmla="val 36764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0" name="AutoShape 52"/>
              <p:cNvSpPr>
                <a:spLocks noChangeArrowheads="1"/>
              </p:cNvSpPr>
              <p:nvPr/>
            </p:nvSpPr>
            <p:spPr bwMode="auto">
              <a:xfrm>
                <a:off x="1064" y="3043"/>
                <a:ext cx="226" cy="69"/>
              </a:xfrm>
              <a:prstGeom prst="roundRect">
                <a:avLst>
                  <a:gd name="adj" fmla="val 21741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1" name="AutoShape 53"/>
              <p:cNvSpPr>
                <a:spLocks noChangeArrowheads="1"/>
              </p:cNvSpPr>
              <p:nvPr/>
            </p:nvSpPr>
            <p:spPr bwMode="auto">
              <a:xfrm>
                <a:off x="1725" y="3042"/>
                <a:ext cx="249" cy="69"/>
              </a:xfrm>
              <a:prstGeom prst="roundRect">
                <a:avLst>
                  <a:gd name="adj" fmla="val 23190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2" name="AutoShape 54"/>
              <p:cNvSpPr>
                <a:spLocks noChangeArrowheads="1"/>
              </p:cNvSpPr>
              <p:nvPr/>
            </p:nvSpPr>
            <p:spPr bwMode="auto">
              <a:xfrm>
                <a:off x="2426" y="3042"/>
                <a:ext cx="249" cy="69"/>
              </a:xfrm>
              <a:prstGeom prst="roundRect">
                <a:avLst>
                  <a:gd name="adj" fmla="val 23190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3" name="AutoShape 55"/>
              <p:cNvSpPr>
                <a:spLocks noChangeArrowheads="1"/>
              </p:cNvSpPr>
              <p:nvPr/>
            </p:nvSpPr>
            <p:spPr bwMode="auto">
              <a:xfrm>
                <a:off x="3086" y="3042"/>
                <a:ext cx="249" cy="69"/>
              </a:xfrm>
              <a:prstGeom prst="roundRect">
                <a:avLst>
                  <a:gd name="adj" fmla="val 23190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4" name="AutoShape 56"/>
              <p:cNvSpPr>
                <a:spLocks noChangeArrowheads="1"/>
              </p:cNvSpPr>
              <p:nvPr/>
            </p:nvSpPr>
            <p:spPr bwMode="auto">
              <a:xfrm>
                <a:off x="3786" y="3044"/>
                <a:ext cx="249" cy="69"/>
              </a:xfrm>
              <a:prstGeom prst="roundRect">
                <a:avLst>
                  <a:gd name="adj" fmla="val 23190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5" name="AutoShape 57"/>
              <p:cNvSpPr>
                <a:spLocks noChangeArrowheads="1"/>
              </p:cNvSpPr>
              <p:nvPr/>
            </p:nvSpPr>
            <p:spPr bwMode="auto">
              <a:xfrm>
                <a:off x="4447" y="3044"/>
                <a:ext cx="249" cy="69"/>
              </a:xfrm>
              <a:prstGeom prst="roundRect">
                <a:avLst>
                  <a:gd name="adj" fmla="val 23190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6" name="AutoShape 58"/>
              <p:cNvSpPr>
                <a:spLocks noChangeArrowheads="1"/>
              </p:cNvSpPr>
              <p:nvPr/>
            </p:nvSpPr>
            <p:spPr bwMode="auto">
              <a:xfrm>
                <a:off x="1957" y="3034"/>
                <a:ext cx="68" cy="46"/>
              </a:xfrm>
              <a:prstGeom prst="roundRect">
                <a:avLst>
                  <a:gd name="adj" fmla="val 16667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7" name="AutoShape 59"/>
              <p:cNvSpPr>
                <a:spLocks noChangeArrowheads="1"/>
              </p:cNvSpPr>
              <p:nvPr/>
            </p:nvSpPr>
            <p:spPr bwMode="auto">
              <a:xfrm>
                <a:off x="2373" y="3034"/>
                <a:ext cx="68" cy="46"/>
              </a:xfrm>
              <a:prstGeom prst="roundRect">
                <a:avLst>
                  <a:gd name="adj" fmla="val 16667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8" name="AutoShape 60"/>
              <p:cNvSpPr>
                <a:spLocks noChangeArrowheads="1"/>
              </p:cNvSpPr>
              <p:nvPr/>
            </p:nvSpPr>
            <p:spPr bwMode="auto">
              <a:xfrm>
                <a:off x="3736" y="3034"/>
                <a:ext cx="68" cy="46"/>
              </a:xfrm>
              <a:prstGeom prst="roundRect">
                <a:avLst>
                  <a:gd name="adj" fmla="val 16667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09" name="AutoShape 61"/>
              <p:cNvSpPr>
                <a:spLocks noChangeArrowheads="1"/>
              </p:cNvSpPr>
              <p:nvPr/>
            </p:nvSpPr>
            <p:spPr bwMode="auto">
              <a:xfrm>
                <a:off x="4651" y="3044"/>
                <a:ext cx="68" cy="46"/>
              </a:xfrm>
              <a:prstGeom prst="roundRect">
                <a:avLst>
                  <a:gd name="adj" fmla="val 16667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310" name="AutoShape 62"/>
              <p:cNvSpPr>
                <a:spLocks noChangeArrowheads="1"/>
              </p:cNvSpPr>
              <p:nvPr/>
            </p:nvSpPr>
            <p:spPr bwMode="auto">
              <a:xfrm>
                <a:off x="3317" y="3034"/>
                <a:ext cx="68" cy="46"/>
              </a:xfrm>
              <a:prstGeom prst="roundRect">
                <a:avLst>
                  <a:gd name="adj" fmla="val 16667"/>
                </a:avLst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sp>
          <p:nvSpPr>
            <p:cNvPr id="53277" name="AutoShape 63"/>
            <p:cNvSpPr>
              <a:spLocks noChangeArrowheads="1"/>
            </p:cNvSpPr>
            <p:nvPr/>
          </p:nvSpPr>
          <p:spPr bwMode="auto">
            <a:xfrm>
              <a:off x="3805" y="2549"/>
              <a:ext cx="907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3278" name="AutoShape 64"/>
            <p:cNvSpPr>
              <a:spLocks noChangeArrowheads="1"/>
            </p:cNvSpPr>
            <p:nvPr/>
          </p:nvSpPr>
          <p:spPr bwMode="auto">
            <a:xfrm>
              <a:off x="2444" y="2549"/>
              <a:ext cx="908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hu-HU" altLang="en-US" sz="1800">
                <a:solidFill>
                  <a:schemeClr val="tx1"/>
                </a:solidFill>
              </a:endParaRPr>
            </a:p>
          </p:txBody>
        </p:sp>
        <p:sp>
          <p:nvSpPr>
            <p:cNvPr id="53279" name="AutoShape 65"/>
            <p:cNvSpPr>
              <a:spLocks noChangeArrowheads="1"/>
            </p:cNvSpPr>
            <p:nvPr/>
          </p:nvSpPr>
          <p:spPr bwMode="auto">
            <a:xfrm>
              <a:off x="1084" y="2549"/>
              <a:ext cx="907" cy="91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3280" name="Rectangle 66"/>
            <p:cNvSpPr>
              <a:spLocks noChangeArrowheads="1"/>
            </p:cNvSpPr>
            <p:nvPr/>
          </p:nvSpPr>
          <p:spPr bwMode="auto">
            <a:xfrm>
              <a:off x="1356" y="2633"/>
              <a:ext cx="363" cy="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3281" name="Rectangle 67"/>
            <p:cNvSpPr>
              <a:spLocks noChangeArrowheads="1"/>
            </p:cNvSpPr>
            <p:nvPr/>
          </p:nvSpPr>
          <p:spPr bwMode="auto">
            <a:xfrm>
              <a:off x="2716" y="2633"/>
              <a:ext cx="363" cy="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grpSp>
          <p:nvGrpSpPr>
            <p:cNvPr id="53282" name="Group 68"/>
            <p:cNvGrpSpPr>
              <a:grpSpLocks/>
            </p:cNvGrpSpPr>
            <p:nvPr/>
          </p:nvGrpSpPr>
          <p:grpSpPr bwMode="auto">
            <a:xfrm>
              <a:off x="1296" y="2624"/>
              <a:ext cx="3197" cy="181"/>
              <a:chOff x="1278" y="2832"/>
              <a:chExt cx="3197" cy="181"/>
            </a:xfrm>
          </p:grpSpPr>
          <p:sp>
            <p:nvSpPr>
              <p:cNvPr id="53283" name="Rectangle 69"/>
              <p:cNvSpPr>
                <a:spLocks noChangeArrowheads="1"/>
              </p:cNvSpPr>
              <p:nvPr/>
            </p:nvSpPr>
            <p:spPr bwMode="auto">
              <a:xfrm>
                <a:off x="3326" y="2840"/>
                <a:ext cx="463" cy="13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84" name="Rectangle 70"/>
              <p:cNvSpPr>
                <a:spLocks noChangeArrowheads="1"/>
              </p:cNvSpPr>
              <p:nvPr/>
            </p:nvSpPr>
            <p:spPr bwMode="auto">
              <a:xfrm>
                <a:off x="1967" y="2840"/>
                <a:ext cx="461" cy="13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85" name="Rectangle 71"/>
              <p:cNvSpPr>
                <a:spLocks noChangeArrowheads="1"/>
              </p:cNvSpPr>
              <p:nvPr/>
            </p:nvSpPr>
            <p:spPr bwMode="auto">
              <a:xfrm>
                <a:off x="2643" y="2852"/>
                <a:ext cx="476" cy="13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86" name="Rectangle 72"/>
              <p:cNvSpPr>
                <a:spLocks noChangeArrowheads="1"/>
              </p:cNvSpPr>
              <p:nvPr/>
            </p:nvSpPr>
            <p:spPr bwMode="auto">
              <a:xfrm>
                <a:off x="1278" y="2852"/>
                <a:ext cx="476" cy="13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87" name="Rectangle 73"/>
              <p:cNvSpPr>
                <a:spLocks noChangeArrowheads="1"/>
              </p:cNvSpPr>
              <p:nvPr/>
            </p:nvSpPr>
            <p:spPr bwMode="auto">
              <a:xfrm>
                <a:off x="3999" y="2852"/>
                <a:ext cx="476" cy="13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88" name="AutoShape 74"/>
              <p:cNvSpPr>
                <a:spLocks noChangeArrowheads="1"/>
              </p:cNvSpPr>
              <p:nvPr/>
            </p:nvSpPr>
            <p:spPr bwMode="auto">
              <a:xfrm>
                <a:off x="2721" y="2968"/>
                <a:ext cx="318" cy="45"/>
              </a:xfrm>
              <a:prstGeom prst="roundRect">
                <a:avLst>
                  <a:gd name="adj" fmla="val 31111"/>
                </a:avLst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89" name="AutoShape 75"/>
              <p:cNvSpPr>
                <a:spLocks noChangeArrowheads="1"/>
              </p:cNvSpPr>
              <p:nvPr/>
            </p:nvSpPr>
            <p:spPr bwMode="auto">
              <a:xfrm>
                <a:off x="4082" y="2968"/>
                <a:ext cx="318" cy="45"/>
              </a:xfrm>
              <a:prstGeom prst="roundRect">
                <a:avLst>
                  <a:gd name="adj" fmla="val 31111"/>
                </a:avLst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90" name="AutoShape 76"/>
              <p:cNvSpPr>
                <a:spLocks noChangeArrowheads="1"/>
              </p:cNvSpPr>
              <p:nvPr/>
            </p:nvSpPr>
            <p:spPr bwMode="auto">
              <a:xfrm>
                <a:off x="1360" y="2968"/>
                <a:ext cx="318" cy="45"/>
              </a:xfrm>
              <a:prstGeom prst="roundRect">
                <a:avLst>
                  <a:gd name="adj" fmla="val 31111"/>
                </a:avLst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91" name="AutoShape 77"/>
              <p:cNvSpPr>
                <a:spLocks noChangeArrowheads="1"/>
              </p:cNvSpPr>
              <p:nvPr/>
            </p:nvSpPr>
            <p:spPr bwMode="auto">
              <a:xfrm>
                <a:off x="1360" y="2832"/>
                <a:ext cx="318" cy="45"/>
              </a:xfrm>
              <a:prstGeom prst="roundRect">
                <a:avLst>
                  <a:gd name="adj" fmla="val 31111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92" name="AutoShape 78"/>
              <p:cNvSpPr>
                <a:spLocks noChangeArrowheads="1"/>
              </p:cNvSpPr>
              <p:nvPr/>
            </p:nvSpPr>
            <p:spPr bwMode="auto">
              <a:xfrm>
                <a:off x="2721" y="2832"/>
                <a:ext cx="318" cy="45"/>
              </a:xfrm>
              <a:prstGeom prst="roundRect">
                <a:avLst>
                  <a:gd name="adj" fmla="val 31111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53293" name="AutoShape 79"/>
              <p:cNvSpPr>
                <a:spLocks noChangeArrowheads="1"/>
              </p:cNvSpPr>
              <p:nvPr/>
            </p:nvSpPr>
            <p:spPr bwMode="auto">
              <a:xfrm>
                <a:off x="4082" y="2832"/>
                <a:ext cx="318" cy="45"/>
              </a:xfrm>
              <a:prstGeom prst="roundRect">
                <a:avLst>
                  <a:gd name="adj" fmla="val 31111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</p:grpSp>
      <p:sp>
        <p:nvSpPr>
          <p:cNvPr id="53255" name="Rectangle 80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sp>
        <p:nvSpPr>
          <p:cNvPr id="53256" name="Rectangle 81"/>
          <p:cNvSpPr>
            <a:spLocks noChangeArrowheads="1"/>
          </p:cNvSpPr>
          <p:nvPr/>
        </p:nvSpPr>
        <p:spPr bwMode="auto">
          <a:xfrm>
            <a:off x="1438275" y="6122988"/>
            <a:ext cx="738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hu-HU" altLang="en-US" sz="2400" b="1">
                <a:solidFill>
                  <a:srgbClr val="8C2532"/>
                </a:solidFill>
              </a:rPr>
              <a:t>Darabolás, eutektikus kötés, termokompresszió</a:t>
            </a:r>
            <a:endParaRPr lang="en-US" altLang="en-US" sz="2400" b="1">
              <a:solidFill>
                <a:srgbClr val="8C2532"/>
              </a:solidFill>
            </a:endParaRPr>
          </a:p>
        </p:txBody>
      </p:sp>
      <p:pic>
        <p:nvPicPr>
          <p:cNvPr id="53257" name="Picture 82" descr="ppt_struktur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1104900"/>
            <a:ext cx="2741612" cy="273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4979" name="Picture 83" descr="ppt_szelete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1300" y="1104900"/>
            <a:ext cx="3505200" cy="273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4980" name="Picture 84" descr="chiptarto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7813" y="1600200"/>
            <a:ext cx="3468687" cy="188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4981" name="Picture 85" descr="ppt_bondolas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4463" y="2946400"/>
            <a:ext cx="3516312" cy="274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4982" name="Picture 86" descr="ppt_beoltoz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1038" y="1357313"/>
            <a:ext cx="3998912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648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4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1.85185E-6 L -0.43333 0.23518 " pathEditMode="relative" rAng="0" ptsTypes="AA">
                                      <p:cBhvr>
                                        <p:cTn id="13" dur="1000" fill="hold"/>
                                        <p:tgtEl>
                                          <p:spTgt spid="4649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11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55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64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64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64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55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64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64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64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7" presetID="55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4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64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64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4898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Date Placeholder 4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54275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4276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CF71EB6-E06A-4D88-9E1C-37B66703C236}" type="slidenum">
              <a:rPr lang="en-US" altLang="en-US" sz="1000">
                <a:solidFill>
                  <a:srgbClr val="8C2532"/>
                </a:solidFill>
              </a:rPr>
              <a:pPr/>
              <a:t>61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65922" name="Rectangle 2"/>
          <p:cNvSpPr>
            <a:spLocks noChangeArrowheads="1"/>
          </p:cNvSpPr>
          <p:nvPr/>
        </p:nvSpPr>
        <p:spPr bwMode="auto">
          <a:xfrm>
            <a:off x="185738" y="1028700"/>
            <a:ext cx="8789987" cy="50974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54278" name="Rectangle 80"/>
          <p:cNvSpPr>
            <a:spLocks noChangeArrowheads="1"/>
          </p:cNvSpPr>
          <p:nvPr/>
        </p:nvSpPr>
        <p:spPr bwMode="auto">
          <a:xfrm>
            <a:off x="166688" y="336550"/>
            <a:ext cx="8564562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4000" b="1">
                <a:solidFill>
                  <a:srgbClr val="8C2532"/>
                </a:solidFill>
              </a:rPr>
              <a:t>P-csatorn</a:t>
            </a:r>
            <a:r>
              <a:rPr lang="hu-HU" altLang="en-US" sz="4000" b="1">
                <a:solidFill>
                  <a:srgbClr val="8C2532"/>
                </a:solidFill>
              </a:rPr>
              <a:t>ás monolit IC készítése</a:t>
            </a:r>
          </a:p>
        </p:txBody>
      </p:sp>
      <p:grpSp>
        <p:nvGrpSpPr>
          <p:cNvPr id="54279" name="Group 87"/>
          <p:cNvGrpSpPr>
            <a:grpSpLocks noChangeAspect="1"/>
          </p:cNvGrpSpPr>
          <p:nvPr/>
        </p:nvGrpSpPr>
        <p:grpSpPr bwMode="auto">
          <a:xfrm>
            <a:off x="5343525" y="1547813"/>
            <a:ext cx="3160713" cy="4918075"/>
            <a:chOff x="3724" y="825"/>
            <a:chExt cx="1681" cy="2615"/>
          </a:xfrm>
        </p:grpSpPr>
        <p:pic>
          <p:nvPicPr>
            <p:cNvPr id="54282" name="Picture 83" descr="ppt_szeleten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4" y="2128"/>
              <a:ext cx="1681" cy="1312"/>
            </a:xfrm>
            <a:prstGeom prst="rect">
              <a:avLst/>
            </a:prstGeom>
            <a:noFill/>
            <a:ln w="9525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4283" name="Picture 86" descr="ppt_beoltoz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5" y="825"/>
              <a:ext cx="1677" cy="1278"/>
            </a:xfrm>
            <a:prstGeom prst="rect">
              <a:avLst/>
            </a:prstGeom>
            <a:noFill/>
            <a:ln w="9525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4280" name="Rectangle 89"/>
          <p:cNvSpPr>
            <a:spLocks noGrp="1" noChangeArrowheads="1"/>
          </p:cNvSpPr>
          <p:nvPr>
            <p:ph type="body" sz="half" idx="1"/>
          </p:nvPr>
        </p:nvSpPr>
        <p:spPr>
          <a:xfrm>
            <a:off x="187325" y="1644650"/>
            <a:ext cx="5035550" cy="497205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hu-HU" altLang="en-US" sz="2400" dirty="0" smtClean="0"/>
              <a:t>Akit érdekel, érdeklődhet </a:t>
            </a:r>
            <a:r>
              <a:rPr lang="hu-HU" altLang="en-US" sz="2400" b="1" dirty="0" err="1" smtClean="0">
                <a:solidFill>
                  <a:srgbClr val="FF0000"/>
                </a:solidFill>
              </a:rPr>
              <a:t>Plesz</a:t>
            </a:r>
            <a:r>
              <a:rPr lang="hu-HU" altLang="en-US" sz="2400" b="1" dirty="0" smtClean="0">
                <a:solidFill>
                  <a:srgbClr val="FF0000"/>
                </a:solidFill>
              </a:rPr>
              <a:t> Balázsnál</a:t>
            </a:r>
            <a:endParaRPr lang="hu-HU" altLang="en-US" sz="2400" dirty="0" smtClean="0"/>
          </a:p>
          <a:p>
            <a:pPr eaLnBrk="1" hangingPunct="1">
              <a:lnSpc>
                <a:spcPct val="80000"/>
              </a:lnSpc>
            </a:pPr>
            <a:r>
              <a:rPr lang="hu-HU" altLang="en-US" sz="2400" dirty="0" smtClean="0"/>
              <a:t>Lehetőségek:</a:t>
            </a:r>
          </a:p>
          <a:p>
            <a:pPr lvl="1" eaLnBrk="1" hangingPunct="1">
              <a:lnSpc>
                <a:spcPct val="80000"/>
              </a:lnSpc>
            </a:pPr>
            <a:r>
              <a:rPr lang="hu-HU" altLang="en-US" sz="2000" i="1" dirty="0" smtClean="0"/>
              <a:t>Monolit IC készítése</a:t>
            </a:r>
          </a:p>
          <a:p>
            <a:pPr lvl="1" eaLnBrk="1" hangingPunct="1">
              <a:lnSpc>
                <a:spcPct val="80000"/>
              </a:lnSpc>
            </a:pPr>
            <a:r>
              <a:rPr lang="hu-HU" altLang="en-US" sz="2000" i="1" dirty="0" smtClean="0"/>
              <a:t>Napelem készítés</a:t>
            </a:r>
          </a:p>
          <a:p>
            <a:pPr eaLnBrk="1" hangingPunct="1">
              <a:lnSpc>
                <a:spcPct val="80000"/>
              </a:lnSpc>
              <a:buFont typeface="Arial" panose="020B0604020202020204" pitchFamily="34" charset="0"/>
              <a:buNone/>
            </a:pPr>
            <a:r>
              <a:rPr lang="hu-HU" altLang="en-US" sz="2400" dirty="0" smtClean="0"/>
              <a:t>	választható tárgyak,</a:t>
            </a:r>
          </a:p>
          <a:p>
            <a:pPr eaLnBrk="1" hangingPunct="1">
              <a:lnSpc>
                <a:spcPct val="80000"/>
              </a:lnSpc>
              <a:buFont typeface="Arial" panose="020B0604020202020204" pitchFamily="34" charset="0"/>
              <a:buNone/>
            </a:pPr>
            <a:r>
              <a:rPr lang="hu-HU" altLang="en-US" sz="2400" dirty="0" smtClean="0"/>
              <a:t>	valamint:</a:t>
            </a:r>
          </a:p>
          <a:p>
            <a:pPr lvl="1" eaLnBrk="1" hangingPunct="1">
              <a:lnSpc>
                <a:spcPct val="80000"/>
              </a:lnSpc>
            </a:pPr>
            <a:r>
              <a:rPr lang="hu-HU" altLang="en-US" sz="2000" i="1" dirty="0" smtClean="0"/>
              <a:t>TDK</a:t>
            </a:r>
            <a:r>
              <a:rPr lang="hu-HU" altLang="en-US" sz="2000" dirty="0" smtClean="0"/>
              <a:t> (érdeklődni: </a:t>
            </a:r>
            <a:r>
              <a:rPr lang="hu-HU" altLang="en-US" sz="2000" b="1" dirty="0" smtClean="0">
                <a:solidFill>
                  <a:srgbClr val="FF0000"/>
                </a:solidFill>
              </a:rPr>
              <a:t>Bognár Györgynél</a:t>
            </a:r>
            <a:r>
              <a:rPr lang="hu-HU" altLang="en-US" sz="2000" dirty="0" smtClean="0"/>
              <a:t>)</a:t>
            </a:r>
          </a:p>
          <a:p>
            <a:pPr lvl="1" eaLnBrk="1" hangingPunct="1">
              <a:lnSpc>
                <a:spcPct val="80000"/>
              </a:lnSpc>
            </a:pPr>
            <a:r>
              <a:rPr lang="hu-HU" altLang="en-US" sz="2000" i="1" dirty="0" smtClean="0"/>
              <a:t>Önálló labor</a:t>
            </a:r>
            <a:r>
              <a:rPr lang="hu-HU" altLang="en-US" sz="2000" dirty="0" smtClean="0"/>
              <a:t> (érdeklődni: Bognár György</a:t>
            </a:r>
            <a:r>
              <a:rPr lang="hu-HU" altLang="en-US" sz="2000" dirty="0"/>
              <a:t>n</a:t>
            </a:r>
            <a:r>
              <a:rPr lang="hu-HU" altLang="en-US" sz="2000" dirty="0" smtClean="0"/>
              <a:t>él)</a:t>
            </a:r>
          </a:p>
          <a:p>
            <a:pPr lvl="1" eaLnBrk="1" hangingPunct="1">
              <a:lnSpc>
                <a:spcPct val="80000"/>
              </a:lnSpc>
            </a:pPr>
            <a:r>
              <a:rPr lang="hu-HU" altLang="en-US" sz="2000" i="1" dirty="0" smtClean="0"/>
              <a:t>Szakdolgozat</a:t>
            </a:r>
            <a:r>
              <a:rPr lang="hu-HU" altLang="en-US" sz="2000" i="1" dirty="0"/>
              <a:t> </a:t>
            </a:r>
            <a:r>
              <a:rPr lang="hu-HU" altLang="en-US" sz="2000" dirty="0" smtClean="0"/>
              <a:t>(érdeklődni: Végh Gerzsonnál)</a:t>
            </a:r>
          </a:p>
        </p:txBody>
      </p:sp>
      <p:sp>
        <p:nvSpPr>
          <p:cNvPr id="54281" name="Rectangle 91"/>
          <p:cNvSpPr>
            <a:spLocks noChangeArrowheads="1"/>
          </p:cNvSpPr>
          <p:nvPr/>
        </p:nvSpPr>
        <p:spPr bwMode="auto">
          <a:xfrm>
            <a:off x="177800" y="793750"/>
            <a:ext cx="8564563" cy="88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hu-HU" altLang="en-US" sz="4000" b="1">
                <a:solidFill>
                  <a:srgbClr val="8C2532"/>
                </a:solidFill>
              </a:rPr>
              <a:t>napelem készítése</a:t>
            </a:r>
          </a:p>
        </p:txBody>
      </p:sp>
    </p:spTree>
  </p:cSld>
  <p:clrMapOvr>
    <a:masterClrMapping/>
  </p:clrMapOvr>
  <p:transition advTm="1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659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Szilícium </a:t>
            </a:r>
            <a:r>
              <a:rPr lang="hu-HU" smtClean="0"/>
              <a:t>tulajdonságai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Különböző orientáció (</a:t>
            </a:r>
            <a:r>
              <a:rPr lang="hu-HU" i="1" dirty="0" smtClean="0"/>
              <a:t>kristályrács különböző kristálytani irányból tekintve</a:t>
            </a:r>
            <a:r>
              <a:rPr lang="hu-HU" dirty="0" smtClean="0"/>
              <a:t>) különböző felhasználás</a:t>
            </a:r>
          </a:p>
          <a:p>
            <a:r>
              <a:rPr lang="hu-HU" dirty="0" smtClean="0"/>
              <a:t>Bipoláris </a:t>
            </a:r>
            <a:r>
              <a:rPr lang="hu-HU" smtClean="0"/>
              <a:t>áramkörök </a:t>
            </a:r>
            <a:r>
              <a:rPr lang="hu-HU"/>
              <a:t>&lt;</a:t>
            </a:r>
            <a:r>
              <a:rPr lang="hu-HU" smtClean="0"/>
              <a:t>111</a:t>
            </a:r>
            <a:r>
              <a:rPr lang="hu-HU" dirty="0"/>
              <a:t>&gt;</a:t>
            </a:r>
            <a:r>
              <a:rPr lang="hu-HU" smtClean="0"/>
              <a:t> orientációjú szelet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7</a:t>
            </a:fld>
            <a:endParaRPr lang="en-US" altLang="en-US"/>
          </a:p>
        </p:txBody>
      </p:sp>
      <p:pic>
        <p:nvPicPr>
          <p:cNvPr id="8" name="picture"/>
          <p:cNvPicPr/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5734" y="2566829"/>
            <a:ext cx="4114165" cy="41141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7480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Szelet orientációk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2017.02.13.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Mikroelektronika</a:t>
            </a:r>
            <a:r>
              <a:rPr lang="en-US" dirty="0" smtClean="0"/>
              <a:t> - </a:t>
            </a:r>
            <a:r>
              <a:rPr lang="en-US" dirty="0" err="1" smtClean="0"/>
              <a:t>Technológiai</a:t>
            </a:r>
            <a:r>
              <a:rPr lang="en-US" dirty="0" smtClean="0"/>
              <a:t> </a:t>
            </a:r>
            <a:r>
              <a:rPr lang="en-US" dirty="0" err="1" smtClean="0"/>
              <a:t>áttekintés</a:t>
            </a:r>
            <a:r>
              <a:rPr lang="en-US" dirty="0" smtClean="0"/>
              <a:t> © Bognár György,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</a:t>
            </a:r>
            <a:r>
              <a:rPr lang="en-US" dirty="0" err="1" smtClean="0"/>
              <a:t>Juhász</a:t>
            </a:r>
            <a:r>
              <a:rPr lang="en-US" dirty="0" smtClean="0"/>
              <a:t> </a:t>
            </a:r>
            <a:r>
              <a:rPr lang="en-US" dirty="0" err="1" smtClean="0"/>
              <a:t>László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D36E7-CD24-4892-B21F-8BEC9EC7B8BD}" type="slidenum">
              <a:rPr lang="en-US" altLang="en-US" smtClean="0"/>
              <a:pPr/>
              <a:t>8</a:t>
            </a:fld>
            <a:endParaRPr lang="en-US" altLang="en-US"/>
          </a:p>
        </p:txBody>
      </p:sp>
      <p:pic>
        <p:nvPicPr>
          <p:cNvPr id="9" name="Tartalom helye 8"/>
          <p:cNvPicPr>
            <a:picLocks noGrp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0475" y="1343025"/>
            <a:ext cx="6263999" cy="4972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823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2017.02.13.</a:t>
            </a:r>
            <a:endParaRPr lang="en-US" altLang="en-US" sz="1000" dirty="0"/>
          </a:p>
        </p:txBody>
      </p:sp>
      <p:sp>
        <p:nvSpPr>
          <p:cNvPr id="307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Technológiai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áttekintés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Bognár György,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Juhász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László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07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52558B7-EDEB-48D5-8B65-AE12126B2F37}" type="slidenum">
              <a:rPr lang="en-US" altLang="en-US" sz="1000">
                <a:solidFill>
                  <a:srgbClr val="8C2532"/>
                </a:solidFill>
              </a:rPr>
              <a:pPr/>
              <a:t>9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0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Monolitikus</a:t>
            </a:r>
            <a:r>
              <a:rPr lang="hu-HU" altLang="en-US"/>
              <a:t> </a:t>
            </a:r>
            <a:r>
              <a:rPr lang="hu-HU" altLang="en-US" dirty="0"/>
              <a:t>IC-</a:t>
            </a:r>
            <a:r>
              <a:rPr lang="hu-HU" altLang="en-US" smtClean="0"/>
              <a:t>k</a:t>
            </a:r>
          </a:p>
        </p:txBody>
      </p:sp>
      <p:graphicFrame>
        <p:nvGraphicFramePr>
          <p:cNvPr id="3074" name="Object 3"/>
          <p:cNvGraphicFramePr>
            <a:graphicFrameLocks noChangeAspect="1"/>
          </p:cNvGraphicFramePr>
          <p:nvPr/>
        </p:nvGraphicFramePr>
        <p:xfrm>
          <a:off x="457200" y="1447800"/>
          <a:ext cx="4953000" cy="4043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54" name="Bitmap Image" r:id="rId4" imgW="3734124" imgH="3048264" progId="Paint.Picture">
                  <p:embed/>
                </p:oleObj>
              </mc:Choice>
              <mc:Fallback>
                <p:oleObj name="Bitmap Image" r:id="rId4" imgW="3734124" imgH="3048264" progId="Paint.Picture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" y="1447800"/>
                        <a:ext cx="4953000" cy="4043363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C0C0C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79" name="Text Box 4"/>
          <p:cNvSpPr txBox="1">
            <a:spLocks noChangeArrowheads="1"/>
          </p:cNvSpPr>
          <p:nvPr/>
        </p:nvSpPr>
        <p:spPr bwMode="auto">
          <a:xfrm>
            <a:off x="5905500" y="1219200"/>
            <a:ext cx="2743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1800" b="1">
                <a:cs typeface="Arial" panose="020B0604020202020204" pitchFamily="34" charset="0"/>
              </a:rPr>
              <a:t>Mono lit =</a:t>
            </a:r>
            <a:r>
              <a:rPr lang="hu-HU" altLang="en-US" sz="1800" b="1">
                <a:cs typeface="Arial" panose="020B0604020202020204" pitchFamily="34" charset="0"/>
              </a:rPr>
              <a:t> egy kő</a:t>
            </a:r>
            <a:endParaRPr lang="en-US" altLang="en-US">
              <a:cs typeface="Arial" panose="020B0604020202020204" pitchFamily="34" charset="0"/>
            </a:endParaRPr>
          </a:p>
        </p:txBody>
      </p:sp>
      <p:sp>
        <p:nvSpPr>
          <p:cNvPr id="3080" name="Text Box 5"/>
          <p:cNvSpPr txBox="1">
            <a:spLocks noChangeArrowheads="1"/>
          </p:cNvSpPr>
          <p:nvPr/>
        </p:nvSpPr>
        <p:spPr bwMode="auto">
          <a:xfrm>
            <a:off x="5562600" y="2133600"/>
            <a:ext cx="3581400" cy="115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FontTx/>
              <a:buChar char="•"/>
            </a:pPr>
            <a:r>
              <a:rPr lang="en-US" altLang="en-US" b="1">
                <a:cs typeface="Arial" panose="020B0604020202020204" pitchFamily="34" charset="0"/>
              </a:rPr>
              <a:t>  </a:t>
            </a:r>
            <a:r>
              <a:rPr lang="hu-HU" altLang="en-US" b="1">
                <a:cs typeface="Arial" panose="020B0604020202020204" pitchFamily="34" charset="0"/>
              </a:rPr>
              <a:t>Mélységi struktúra</a:t>
            </a:r>
            <a:endParaRPr lang="en-US" altLang="en-US" b="1"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  <a:buFontTx/>
              <a:buChar char="•"/>
            </a:pPr>
            <a:r>
              <a:rPr lang="en-US" altLang="en-US" b="1">
                <a:cs typeface="Arial" panose="020B0604020202020204" pitchFamily="34" charset="0"/>
              </a:rPr>
              <a:t>  </a:t>
            </a:r>
            <a:r>
              <a:rPr lang="hu-HU" altLang="en-US" b="1">
                <a:cs typeface="Arial" panose="020B0604020202020204" pitchFamily="34" charset="0"/>
              </a:rPr>
              <a:t>Felületi struktúra</a:t>
            </a:r>
            <a:r>
              <a:rPr lang="en-US" altLang="en-US" b="1">
                <a:cs typeface="Arial" panose="020B0604020202020204" pitchFamily="34" charset="0"/>
              </a:rPr>
              <a:t>    	(</a:t>
            </a:r>
            <a:r>
              <a:rPr lang="hu-HU" altLang="en-US" b="1">
                <a:cs typeface="Arial" panose="020B0604020202020204" pitchFamily="34" charset="0"/>
              </a:rPr>
              <a:t>mintázat, </a:t>
            </a:r>
            <a:r>
              <a:rPr lang="en-US" altLang="en-US" b="1" i="1">
                <a:cs typeface="Arial" panose="020B0604020202020204" pitchFamily="34" charset="0"/>
              </a:rPr>
              <a:t>pattern</a:t>
            </a:r>
            <a:r>
              <a:rPr lang="en-US" altLang="en-US" b="1">
                <a:cs typeface="Arial" panose="020B0604020202020204" pitchFamily="34" charset="0"/>
              </a:rPr>
              <a:t>)</a:t>
            </a:r>
            <a:endParaRPr lang="en-US" altLang="en-US" sz="2400">
              <a:cs typeface="Arial" panose="020B0604020202020204" pitchFamily="34" charset="0"/>
            </a:endParaRPr>
          </a:p>
        </p:txBody>
      </p:sp>
      <p:sp>
        <p:nvSpPr>
          <p:cNvPr id="3081" name="Text Box 6"/>
          <p:cNvSpPr txBox="1">
            <a:spLocks noChangeArrowheads="1"/>
          </p:cNvSpPr>
          <p:nvPr/>
        </p:nvSpPr>
        <p:spPr bwMode="auto">
          <a:xfrm>
            <a:off x="5638800" y="3794125"/>
            <a:ext cx="3390900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b="1" dirty="0">
                <a:solidFill>
                  <a:srgbClr val="D5262B"/>
                </a:solidFill>
                <a:cs typeface="Arial" panose="020B0604020202020204" pitchFamily="34" charset="0"/>
              </a:rPr>
              <a:t>MFS</a:t>
            </a:r>
            <a:r>
              <a:rPr lang="en-US" altLang="en-US" b="1" dirty="0">
                <a:cs typeface="Arial" panose="020B0604020202020204" pitchFamily="34" charset="0"/>
              </a:rPr>
              <a:t> – </a:t>
            </a:r>
            <a:r>
              <a:rPr lang="hu-HU" altLang="en-US" b="1" dirty="0">
                <a:cs typeface="Arial" panose="020B0604020202020204" pitchFamily="34" charset="0"/>
              </a:rPr>
              <a:t>min. csíkszélesség a legfontosabb jellemző:</a:t>
            </a:r>
            <a:endParaRPr lang="en-US" altLang="en-US" b="1" dirty="0"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</a:pPr>
            <a:r>
              <a:rPr lang="en-US" altLang="en-US" b="1" dirty="0">
                <a:cs typeface="Arial" panose="020B0604020202020204" pitchFamily="34" charset="0"/>
              </a:rPr>
              <a:t>15 </a:t>
            </a:r>
            <a:r>
              <a:rPr lang="en-US" altLang="en-US" b="1" dirty="0">
                <a:cs typeface="Arial" panose="020B0604020202020204" pitchFamily="34" charset="0"/>
                <a:sym typeface="Symbol" panose="05050102010706020507" pitchFamily="18" charset="2"/>
              </a:rPr>
              <a:t>m  </a:t>
            </a:r>
            <a:r>
              <a:rPr lang="hu-HU" altLang="en-US" b="1" dirty="0" smtClean="0">
                <a:cs typeface="Arial" panose="020B0604020202020204" pitchFamily="34" charset="0"/>
                <a:sym typeface="Symbol" panose="05050102010706020507" pitchFamily="18" charset="2"/>
              </a:rPr>
              <a:t>22/14nm</a:t>
            </a:r>
            <a:r>
              <a:rPr lang="en-US" altLang="en-US" b="1" dirty="0" smtClean="0">
                <a:cs typeface="Arial" panose="020B0604020202020204" pitchFamily="34" charset="0"/>
                <a:sym typeface="Symbol" panose="05050102010706020507" pitchFamily="18" charset="2"/>
              </a:rPr>
              <a:t> </a:t>
            </a:r>
            <a:r>
              <a:rPr lang="hu-HU" altLang="en-US" b="1" dirty="0">
                <a:cs typeface="Arial" panose="020B0604020202020204" pitchFamily="34" charset="0"/>
                <a:sym typeface="Symbol" panose="05050102010706020507" pitchFamily="18" charset="2"/>
              </a:rPr>
              <a:t>vagy még kisebb</a:t>
            </a:r>
            <a:r>
              <a:rPr lang="hu-HU" altLang="en-US" b="1" dirty="0" smtClean="0">
                <a:cs typeface="Arial" panose="020B0604020202020204" pitchFamily="34" charset="0"/>
                <a:sym typeface="Symbol" panose="05050102010706020507" pitchFamily="18" charset="2"/>
              </a:rPr>
              <a:t>...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UIDATA" val="&lt;database version=&quot;7.0&quot;&gt;&lt;object type=&quot;1&quot; unique_id=&quot;10001&quot;&gt;&lt;object type=&quot;8&quot; unique_id=&quot;10002&quot;&gt;&lt;/object&gt;&lt;object type=&quot;2&quot; unique_id=&quot;10003&quot;&gt;&lt;object type=&quot;3&quot; unique_id=&quot;10004&quot;&gt;&lt;property id=&quot;20148&quot; value=&quot;5&quot;/&gt;&lt;property id=&quot;20300&quot; value=&quot;Slide 1 - &amp;quot;MIKROELEKTRONIKA, VIEEA306&amp;quot;&quot;/&gt;&lt;property id=&quot;20307&quot; value=&quot;371&quot;/&gt;&lt;/object&gt;&lt;object type=&quot;3&quot; unique_id=&quot;10005&quot;&gt;&lt;property id=&quot;20148&quot; value=&quot;5&quot;/&gt;&lt;property id=&quot;20300&quot; value=&quot;Slide 2 - &amp;quot;Technológia &amp;quot;&quot;/&gt;&lt;property id=&quot;20307&quot; value=&quot;375&quot;/&gt;&lt;/object&gt;&lt;object type=&quot;3&quot; unique_id=&quot;10006&quot;&gt;&lt;property id=&quot;20148&quot; value=&quot;5&quot;/&gt;&lt;property id=&quot;20300&quot; value=&quot;Slide 3 - &amp;quot;Alapvető gyártási lépések&amp;quot;&quot;/&gt;&lt;property id=&quot;20307&quot; value=&quot;372&quot;/&gt;&lt;/object&gt;&lt;object type=&quot;3&quot; unique_id=&quot;10007&quot;&gt;&lt;property id=&quot;20148&quot; value=&quot;5&quot;/&gt;&lt;property id=&quot;20300&quot; value=&quot;Slide 4 - &amp;quot;Mintázat kialakítása&amp;quot;&quot;/&gt;&lt;property id=&quot;20307&quot; value=&quot;373&quot;/&gt;&lt;/object&gt;&lt;object type=&quot;3&quot; unique_id=&quot;10008&quot;&gt;&lt;property id=&quot;20148&quot; value=&quot;5&quot;/&gt;&lt;property id=&quot;20300&quot; value=&quot;Slide 5 - &amp;quot;Monolitikus IC-k&amp;quot;&quot;/&gt;&lt;property id=&quot;20307&quot; value=&quot;376&quot;/&gt;&lt;/object&gt;&lt;object type=&quot;3&quot; unique_id=&quot;10009&quot;&gt;&lt;property id=&quot;20148&quot; value=&quot;5&quot;/&gt;&lt;property id=&quot;20300&quot; value=&quot;Slide 6 - &amp;quot;Mélységi struktúra kialakítása&amp;quot;&quot;/&gt;&lt;property id=&quot;20307&quot; value=&quot;377&quot;/&gt;&lt;/object&gt;&lt;object type=&quot;3&quot; unique_id=&quot;10010&quot;&gt;&lt;property id=&quot;20148&quot; value=&quot;5&quot;/&gt;&lt;property id=&quot;20300&quot; value=&quot;Slide 7 - &amp;quot;Epitaxiális rétegnövesztés&amp;quot;&quot;/&gt;&lt;property id=&quot;20307&quot; value=&quot;378&quot;/&gt;&lt;/object&gt;&lt;object type=&quot;3&quot; unique_id=&quot;10011&quot;&gt;&lt;property id=&quot;20148&quot; value=&quot;5&quot;/&gt;&lt;property id=&quot;20300&quot; value=&quot;Slide 9 - &amp;quot;Epitaxiális rétegnövesztés&amp;quot;&quot;/&gt;&lt;property id=&quot;20307&quot; value=&quot;379&quot;/&gt;&lt;/object&gt;&lt;object type=&quot;3&quot; unique_id=&quot;10012&quot;&gt;&lt;property id=&quot;20148&quot; value=&quot;5&quot;/&gt;&lt;property id=&quot;20300&quot; value=&quot;Slide 10 - &amp;quot;Vákuumpárologtatás&amp;quot;&quot;/&gt;&lt;property id=&quot;20307&quot; value=&quot;380&quot;/&gt;&lt;/object&gt;&lt;object type=&quot;3&quot; unique_id=&quot;10013&quot;&gt;&lt;property id=&quot;20148&quot; value=&quot;5&quot;/&gt;&lt;property id=&quot;20300&quot; value=&quot;Slide 11 - &amp;quot;Katódporlasztás&amp;quot;&quot;/&gt;&lt;property id=&quot;20307&quot; value=&quot;381&quot;/&gt;&lt;/object&gt;&lt;object type=&quot;3&quot; unique_id=&quot;10014&quot;&gt;&lt;property id=&quot;20148&quot; value=&quot;5&quot;/&gt;&lt;property id=&quot;20300&quot; value=&quot;Slide 12 - &amp;quot;Mélységi struktúra kialakítása&amp;quot;&quot;/&gt;&lt;property id=&quot;20307&quot; value=&quot;382&quot;/&gt;&lt;/object&gt;&lt;object type=&quot;3&quot; unique_id=&quot;10015&quot;&gt;&lt;property id=&quot;20148&quot; value=&quot;5&quot;/&gt;&lt;property id=&quot;20300&quot; value=&quot;Slide 13 - &amp;quot;Az adalékolás szelektivitása?&amp;quot;&quot;/&gt;&lt;property id=&quot;20307&quot; value=&quot;383&quot;/&gt;&lt;/object&gt;&lt;object type=&quot;3&quot; unique_id=&quot;10016&quot;&gt;&lt;property id=&quot;20148&quot; value=&quot;5&quot;/&gt;&lt;property id=&quot;20300&quot; value=&quot;Slide 14 - &amp;quot;Mélységi struktúra kialakítása&amp;quot;&quot;/&gt;&lt;property id=&quot;20307&quot; value=&quot;384&quot;/&gt;&lt;/object&gt;&lt;object type=&quot;3&quot; unique_id=&quot;10017&quot;&gt;&lt;property id=&quot;20148&quot; value=&quot;5&quot;/&gt;&lt;property id=&quot;20300&quot; value=&quot;Slide 15 - &amp;quot;Diffúzió&amp;quot;&quot;/&gt;&lt;property id=&quot;20307&quot; value=&quot;385&quot;/&gt;&lt;/object&gt;&lt;object type=&quot;3&quot; unique_id=&quot;10018&quot;&gt;&lt;property id=&quot;20148&quot; value=&quot;5&quot;/&gt;&lt;property id=&quot;20300&quot; value=&quot;Slide 16 - &amp;quot;Diffúzió&amp;quot;&quot;/&gt;&lt;property id=&quot;20307&quot; value=&quot;386&quot;/&gt;&lt;/object&gt;&lt;object type=&quot;3&quot; unique_id=&quot;10019&quot;&gt;&lt;property id=&quot;20148&quot; value=&quot;5&quot;/&gt;&lt;property id=&quot;20300&quot; value=&quot;Slide 18 - &amp;quot;Ion implantáció&amp;quot;&quot;/&gt;&lt;property id=&quot;20307&quot; value=&quot;387&quot;/&gt;&lt;/object&gt;&lt;object type=&quot;3&quot; unique_id=&quot;10020&quot;&gt;&lt;property id=&quot;20148&quot; value=&quot;5&quot;/&gt;&lt;property id=&quot;20300&quot; value=&quot;Slide 19 - &amp;quot;Ion implantáció&amp;quot;&quot;/&gt;&lt;property id=&quot;20307&quot; value=&quot;388&quot;/&gt;&lt;/object&gt;&lt;object type=&quot;3&quot; unique_id=&quot;10021&quot;&gt;&lt;property id=&quot;20148&quot; value=&quot;5&quot;/&gt;&lt;property id=&quot;20300&quot; value=&quot;Slide 20 - &amp;quot;Ion implantáció&amp;quot;&quot;/&gt;&lt;property id=&quot;20307&quot; value=&quot;389&quot;/&gt;&lt;/object&gt;&lt;object type=&quot;3&quot; unique_id=&quot;10022&quot;&gt;&lt;property id=&quot;20148&quot; value=&quot;5&quot;/&gt;&lt;property id=&quot;20300&quot; value=&quot;Slide 21 - &amp;quot;A felületi struktúra kialakítása&amp;quot;&quot;/&gt;&lt;property id=&quot;20307&quot; value=&quot;390&quot;/&gt;&lt;/object&gt;&lt;object type=&quot;3&quot; unique_id=&quot;10023&quot;&gt;&lt;property id=&quot;20148&quot; value=&quot;5&quot;/&gt;&lt;property id=&quot;20300&quot; value=&quot;Slide 22 - &amp;quot;Struktúrálás: fotolitográfia&amp;quot;&quot;/&gt;&lt;property id=&quot;20307&quot; value=&quot;409&quot;/&gt;&lt;/object&gt;&lt;object type=&quot;3&quot; unique_id=&quot;10024&quot;&gt;&lt;property id=&quot;20148&quot; value=&quot;5&quot;/&gt;&lt;property id=&quot;20300&quot; value=&quot;Slide 23 - &amp;quot;Az ablaknyitás lépései&amp;quot;&quot;/&gt;&lt;property id=&quot;20307&quot; value=&quot;391&quot;/&gt;&lt;/object&gt;&lt;object type=&quot;3&quot; unique_id=&quot;10025&quot;&gt;&lt;property id=&quot;20148&quot; value=&quot;5&quot;/&gt;&lt;property id=&quot;20300&quot; value=&quot;Slide 24 - &amp;quot;Fotolitográfia&amp;quot;&quot;/&gt;&lt;property id=&quot;20307&quot; value=&quot;393&quot;/&gt;&lt;/object&gt;&lt;object type=&quot;3&quot; unique_id=&quot;10026&quot;&gt;&lt;property id=&quot;20148&quot; value=&quot;5&quot;/&gt;&lt;property id=&quot;20300&quot; value=&quot;Slide 25 - &amp;quot;Egy egyszerű pMOS technológia &amp;quot;&quot;/&gt;&lt;property id=&quot;20307&quot; value=&quot;392&quot;/&gt;&lt;/object&gt;&lt;object type=&quot;3&quot; unique_id=&quot;10027&quot;&gt;&lt;property id=&quot;20148&quot; value=&quot;5&quot;/&gt;&lt;property id=&quot;20300&quot; value=&quot;Slide 26&quot;/&gt;&lt;property id=&quot;20307&quot; value=&quot;394&quot;/&gt;&lt;/object&gt;&lt;object type=&quot;3&quot; unique_id=&quot;10028&quot;&gt;&lt;property id=&quot;20148&quot; value=&quot;5&quot;/&gt;&lt;property id=&quot;20300&quot; value=&quot;Slide 27&quot;/&gt;&lt;property id=&quot;20307&quot; value=&quot;395&quot;/&gt;&lt;/object&gt;&lt;object type=&quot;3&quot; unique_id=&quot;10029&quot;&gt;&lt;property id=&quot;20148&quot; value=&quot;5&quot;/&gt;&lt;property id=&quot;20300&quot; value=&quot;Slide 28&quot;/&gt;&lt;property id=&quot;20307&quot; value=&quot;396&quot;/&gt;&lt;/object&gt;&lt;object type=&quot;3&quot; unique_id=&quot;10030&quot;&gt;&lt;property id=&quot;20148&quot; value=&quot;5&quot;/&gt;&lt;property id=&quot;20300&quot; value=&quot;Slide 29&quot;/&gt;&lt;property id=&quot;20307&quot; value=&quot;397&quot;/&gt;&lt;/object&gt;&lt;object type=&quot;3&quot; unique_id=&quot;10031&quot;&gt;&lt;property id=&quot;20148&quot; value=&quot;5&quot;/&gt;&lt;property id=&quot;20300&quot; value=&quot;Slide 30&quot;/&gt;&lt;property id=&quot;20307&quot; value=&quot;398&quot;/&gt;&lt;/object&gt;&lt;object type=&quot;3&quot; unique_id=&quot;10032&quot;&gt;&lt;property id=&quot;20148&quot; value=&quot;5&quot;/&gt;&lt;property id=&quot;20300&quot; value=&quot;Slide 31&quot;/&gt;&lt;property id=&quot;20307&quot; value=&quot;399&quot;/&gt;&lt;/object&gt;&lt;object type=&quot;3&quot; unique_id=&quot;10033&quot;&gt;&lt;property id=&quot;20148&quot; value=&quot;5&quot;/&gt;&lt;property id=&quot;20300&quot; value=&quot;Slide 32&quot;/&gt;&lt;property id=&quot;20307&quot; value=&quot;400&quot;/&gt;&lt;/object&gt;&lt;object type=&quot;3&quot; unique_id=&quot;10034&quot;&gt;&lt;property id=&quot;20148&quot; value=&quot;5&quot;/&gt;&lt;property id=&quot;20300&quot; value=&quot;Slide 33&quot;/&gt;&lt;property id=&quot;20307&quot; value=&quot;401&quot;/&gt;&lt;/object&gt;&lt;object type=&quot;3&quot; unique_id=&quot;10035&quot;&gt;&lt;property id=&quot;20148&quot; value=&quot;5&quot;/&gt;&lt;property id=&quot;20300&quot; value=&quot;Slide 34&quot;/&gt;&lt;property id=&quot;20307&quot; value=&quot;402&quot;/&gt;&lt;/object&gt;&lt;object type=&quot;3&quot; unique_id=&quot;10036&quot;&gt;&lt;property id=&quot;20148&quot; value=&quot;5&quot;/&gt;&lt;property id=&quot;20300&quot; value=&quot;Slide 35&quot;/&gt;&lt;property id=&quot;20307&quot; value=&quot;403&quot;/&gt;&lt;/object&gt;&lt;object type=&quot;3&quot; unique_id=&quot;10037&quot;&gt;&lt;property id=&quot;20148&quot; value=&quot;5&quot;/&gt;&lt;property id=&quot;20300&quot; value=&quot;Slide 36&quot;/&gt;&lt;property id=&quot;20307&quot; value=&quot;404&quot;/&gt;&lt;/object&gt;&lt;object type=&quot;3&quot; unique_id=&quot;10038&quot;&gt;&lt;property id=&quot;20148&quot; value=&quot;5&quot;/&gt;&lt;property id=&quot;20300&quot; value=&quot;Slide 37&quot;/&gt;&lt;property id=&quot;20307&quot; value=&quot;405&quot;/&gt;&lt;/object&gt;&lt;object type=&quot;3&quot; unique_id=&quot;10039&quot;&gt;&lt;property id=&quot;20148&quot; value=&quot;5&quot;/&gt;&lt;property id=&quot;20300&quot; value=&quot;Slide 38&quot;/&gt;&lt;property id=&quot;20307&quot; value=&quot;406&quot;/&gt;&lt;/object&gt;&lt;object type=&quot;3&quot; unique_id=&quot;10040&quot;&gt;&lt;property id=&quot;20148&quot; value=&quot;5&quot;/&gt;&lt;property id=&quot;20300&quot; value=&quot;Slide 39&quot;/&gt;&lt;property id=&quot;20307&quot; value=&quot;407&quot;/&gt;&lt;/object&gt;&lt;object type=&quot;3&quot; unique_id=&quot;10041&quot;&gt;&lt;property id=&quot;20148&quot; value=&quot;5&quot;/&gt;&lt;property id=&quot;20300&quot; value=&quot;Slide 40&quot;/&gt;&lt;property id=&quot;20307&quot; value=&quot;408&quot;/&gt;&lt;/object&gt;&lt;object type=&quot;3&quot; unique_id=&quot;10082&quot;&gt;&lt;property id=&quot;20148&quot; value=&quot;5&quot;/&gt;&lt;property id=&quot;20300&quot; value=&quot;Slide 8 - &amp;quot;Epitaxiális rétegnövesztés&amp;quot;&quot;/&gt;&lt;property id=&quot;20307&quot; value=&quot;410&quot;/&gt;&lt;/object&gt;&lt;object type=&quot;3&quot; unique_id=&quot;10452&quot;&gt;&lt;property id=&quot;20148&quot; value=&quot;5&quot;/&gt;&lt;property id=&quot;20300&quot; value=&quot;Slide 17 - &amp;quot;Ipari méretű diffúziós kályha&amp;quot;&quot;/&gt;&lt;property id=&quot;20307&quot; value=&quot;412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1_Custom Design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4D2885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85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rgbClr val="4D2885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4D2885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85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rgbClr val="4D2885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3426</TotalTime>
  <Words>3195</Words>
  <Application>Microsoft Office PowerPoint</Application>
  <PresentationFormat>On-screen Show (4:3)</PresentationFormat>
  <Paragraphs>606</Paragraphs>
  <Slides>61</Slides>
  <Notes>60</Notes>
  <HiddenSlides>3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61</vt:i4>
      </vt:variant>
    </vt:vector>
  </HeadingPairs>
  <TitlesOfParts>
    <vt:vector size="71" baseType="lpstr">
      <vt:lpstr>Arial</vt:lpstr>
      <vt:lpstr>Arial Narrow</vt:lpstr>
      <vt:lpstr>Cambria Math</vt:lpstr>
      <vt:lpstr>Symbol</vt:lpstr>
      <vt:lpstr>Times New Roman</vt:lpstr>
      <vt:lpstr>Wingdings</vt:lpstr>
      <vt:lpstr>1_Custom Design</vt:lpstr>
      <vt:lpstr>Photo Editor Photo</vt:lpstr>
      <vt:lpstr>Bitmap Image</vt:lpstr>
      <vt:lpstr>Equation</vt:lpstr>
      <vt:lpstr>MIKROELEKTRONIKA, VIEEAB00</vt:lpstr>
      <vt:lpstr>Technológia </vt:lpstr>
      <vt:lpstr>Poliszilícium előállítása</vt:lpstr>
      <vt:lpstr>Egykristály szilícium készítése</vt:lpstr>
      <vt:lpstr>Szilícium tulajdonságai</vt:lpstr>
      <vt:lpstr>Szilícium tulajdonságai</vt:lpstr>
      <vt:lpstr>Szilícium tulajdonságai</vt:lpstr>
      <vt:lpstr>Szelet orientációk</vt:lpstr>
      <vt:lpstr>Monolitikus IC-k</vt:lpstr>
      <vt:lpstr>Alapvető gyártási lépések</vt:lpstr>
      <vt:lpstr>Mélységi struktúra kialakítása</vt:lpstr>
      <vt:lpstr>Epitaxiális rétegnövesztés</vt:lpstr>
      <vt:lpstr>Epitaxiális rétegnövesztés</vt:lpstr>
      <vt:lpstr>Epitaxiális rétegnövesztés</vt:lpstr>
      <vt:lpstr>Epitaxiális rétegnövesztés</vt:lpstr>
      <vt:lpstr>Oxidnövesztés</vt:lpstr>
      <vt:lpstr>Vákuumpárologtatás</vt:lpstr>
      <vt:lpstr>Katódporlasztás</vt:lpstr>
      <vt:lpstr>Mélységi struktúra kialakítása</vt:lpstr>
      <vt:lpstr>Az adalékolás szelektivitása?</vt:lpstr>
      <vt:lpstr>Mélységi struktúra kialakítása</vt:lpstr>
      <vt:lpstr>Mélységi struktúra kialakítása</vt:lpstr>
      <vt:lpstr>Diffúzió – Állandó felületi konc.</vt:lpstr>
      <vt:lpstr>Diffúzió – Állandó anyagmennyiség</vt:lpstr>
      <vt:lpstr>Diffúzió</vt:lpstr>
      <vt:lpstr>Diffúzió</vt:lpstr>
      <vt:lpstr>Ipari méretű diffúziós kályha</vt:lpstr>
      <vt:lpstr>Ionimplantációció</vt:lpstr>
      <vt:lpstr>Ionimplantációció</vt:lpstr>
      <vt:lpstr>Ionimplantációció</vt:lpstr>
      <vt:lpstr>Ionimplantációció</vt:lpstr>
      <vt:lpstr>A felületi struktúra kialakítása</vt:lpstr>
      <vt:lpstr>Mintázat kialakítása</vt:lpstr>
      <vt:lpstr>Strukturálás: fotolitográfia</vt:lpstr>
      <vt:lpstr>Strukturálás: fotolitográfia</vt:lpstr>
      <vt:lpstr>Fotoreziszt</vt:lpstr>
      <vt:lpstr>Strukturálás: fotolitográfia</vt:lpstr>
      <vt:lpstr>Fotoreziszt</vt:lpstr>
      <vt:lpstr>Maszkillesztési módszerek</vt:lpstr>
      <vt:lpstr>Az ablaknyitás lépései</vt:lpstr>
      <vt:lpstr>Fotolitográfia</vt:lpstr>
      <vt:lpstr>Modern fotolitográfia</vt:lpstr>
      <vt:lpstr>Modern fotolitográfia</vt:lpstr>
      <vt:lpstr>Modern fotolitográfia</vt:lpstr>
      <vt:lpstr>Modern fotolitográfia kihívásai</vt:lpstr>
      <vt:lpstr>Egy egyszerű pMOS technológia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MicReD - Poppe Andras</dc:creator>
  <cp:lastModifiedBy>András Poppe</cp:lastModifiedBy>
  <cp:revision>292</cp:revision>
  <cp:lastPrinted>2000-11-24T10:53:46Z</cp:lastPrinted>
  <dcterms:created xsi:type="dcterms:W3CDTF">2000-11-23T21:23:08Z</dcterms:created>
  <dcterms:modified xsi:type="dcterms:W3CDTF">2017-02-21T06:30:25Z</dcterms:modified>
</cp:coreProperties>
</file>