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>
  <p:sldMasterIdLst>
    <p:sldMasterId id="2147483652" r:id="rId1"/>
  </p:sldMasterIdLst>
  <p:notesMasterIdLst>
    <p:notesMasterId r:id="rId29"/>
  </p:notesMasterIdLst>
  <p:sldIdLst>
    <p:sldId id="371" r:id="rId2"/>
    <p:sldId id="372" r:id="rId3"/>
    <p:sldId id="373" r:id="rId4"/>
    <p:sldId id="374" r:id="rId5"/>
    <p:sldId id="375" r:id="rId6"/>
    <p:sldId id="376" r:id="rId7"/>
    <p:sldId id="377" r:id="rId8"/>
    <p:sldId id="378" r:id="rId9"/>
    <p:sldId id="391" r:id="rId10"/>
    <p:sldId id="379" r:id="rId11"/>
    <p:sldId id="399" r:id="rId12"/>
    <p:sldId id="380" r:id="rId13"/>
    <p:sldId id="381" r:id="rId14"/>
    <p:sldId id="392" r:id="rId15"/>
    <p:sldId id="385" r:id="rId16"/>
    <p:sldId id="382" r:id="rId17"/>
    <p:sldId id="393" r:id="rId18"/>
    <p:sldId id="394" r:id="rId19"/>
    <p:sldId id="397" r:id="rId20"/>
    <p:sldId id="383" r:id="rId21"/>
    <p:sldId id="384" r:id="rId22"/>
    <p:sldId id="386" r:id="rId23"/>
    <p:sldId id="387" r:id="rId24"/>
    <p:sldId id="388" r:id="rId25"/>
    <p:sldId id="398" r:id="rId26"/>
    <p:sldId id="389" r:id="rId27"/>
    <p:sldId id="390" r:id="rId28"/>
  </p:sldIdLst>
  <p:sldSz cx="9144000" cy="6858000" type="screen4x3"/>
  <p:notesSz cx="6858000" cy="9667875"/>
  <p:custDataLst>
    <p:tags r:id="rId30"/>
  </p:custDataLst>
  <p:defaultTextStyle>
    <a:defPPr>
      <a:defRPr lang="en-US"/>
    </a:defPPr>
    <a:lvl1pPr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39" userDrawn="1">
          <p15:clr>
            <a:srgbClr val="A4A3A4"/>
          </p15:clr>
        </p15:guide>
        <p15:guide id="2" pos="35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D2885"/>
    <a:srgbClr val="AEB8BE"/>
    <a:srgbClr val="8C2532"/>
    <a:srgbClr val="33CC33"/>
    <a:srgbClr val="D5262B"/>
    <a:srgbClr val="0033CC"/>
    <a:srgbClr val="FF0000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3271" autoAdjust="0"/>
    <p:restoredTop sz="84643" autoAdjust="0"/>
  </p:normalViewPr>
  <p:slideViewPr>
    <p:cSldViewPr snapToGrid="0" showGuides="1">
      <p:cViewPr varScale="1">
        <p:scale>
          <a:sx n="100" d="100"/>
          <a:sy n="100" d="100"/>
        </p:scale>
        <p:origin x="2052" y="72"/>
      </p:cViewPr>
      <p:guideLst>
        <p:guide orient="horz" pos="3339"/>
        <p:guide pos="35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ags" Target="tags/tag1.xml"/><Relationship Id="rId8" Type="http://schemas.openxmlformats.org/officeDocument/2006/relationships/slide" Target="slides/slide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png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png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image" Target="../media/image16.png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png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.wmf"/><Relationship Id="rId1" Type="http://schemas.openxmlformats.org/officeDocument/2006/relationships/image" Target="../media/image20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drawings/_rels/vmlDrawing2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image" Target="../media/image24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32.wmf"/><Relationship Id="rId1" Type="http://schemas.openxmlformats.org/officeDocument/2006/relationships/image" Target="../media/image31.png"/><Relationship Id="rId6" Type="http://schemas.openxmlformats.org/officeDocument/2006/relationships/image" Target="../media/image36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7" Type="http://schemas.openxmlformats.org/officeDocument/2006/relationships/image" Target="../media/image41.wmf"/><Relationship Id="rId2" Type="http://schemas.openxmlformats.org/officeDocument/2006/relationships/image" Target="../media/image33.wmf"/><Relationship Id="rId1" Type="http://schemas.openxmlformats.org/officeDocument/2006/relationships/image" Target="../media/image31.png"/><Relationship Id="rId6" Type="http://schemas.openxmlformats.org/officeDocument/2006/relationships/image" Target="../media/image40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42.wmf"/><Relationship Id="rId1" Type="http://schemas.openxmlformats.org/officeDocument/2006/relationships/image" Target="../media/image38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2" Type="http://schemas.openxmlformats.org/officeDocument/2006/relationships/image" Target="../media/image44.png"/><Relationship Id="rId1" Type="http://schemas.openxmlformats.org/officeDocument/2006/relationships/image" Target="../media/image43.w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image" Target="../media/image47.wmf"/><Relationship Id="rId1" Type="http://schemas.openxmlformats.org/officeDocument/2006/relationships/image" Target="../media/image46.png"/><Relationship Id="rId5" Type="http://schemas.openxmlformats.org/officeDocument/2006/relationships/image" Target="../media/image50.wmf"/><Relationship Id="rId4" Type="http://schemas.openxmlformats.org/officeDocument/2006/relationships/image" Target="../media/image49.wmf"/></Relationships>
</file>

<file path=ppt/drawings/_rels/vmlDrawing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image" Target="../media/image51.wmf"/><Relationship Id="rId1" Type="http://schemas.openxmlformats.org/officeDocument/2006/relationships/image" Target="../media/image46.png"/><Relationship Id="rId5" Type="http://schemas.openxmlformats.org/officeDocument/2006/relationships/image" Target="../media/image54.wmf"/><Relationship Id="rId4" Type="http://schemas.openxmlformats.org/officeDocument/2006/relationships/image" Target="../media/image53.w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5.wmf"/><Relationship Id="rId2" Type="http://schemas.openxmlformats.org/officeDocument/2006/relationships/image" Target="../media/image54.wmf"/><Relationship Id="rId1" Type="http://schemas.openxmlformats.org/officeDocument/2006/relationships/image" Target="../media/image46.png"/><Relationship Id="rId6" Type="http://schemas.openxmlformats.org/officeDocument/2006/relationships/image" Target="../media/image58.wmf"/><Relationship Id="rId5" Type="http://schemas.openxmlformats.org/officeDocument/2006/relationships/image" Target="../media/image57.wmf"/><Relationship Id="rId4" Type="http://schemas.openxmlformats.org/officeDocument/2006/relationships/image" Target="../media/image56.wmf"/></Relationships>
</file>

<file path=ppt/drawings/_rels/vmlDrawing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59.wmf"/><Relationship Id="rId2" Type="http://schemas.openxmlformats.org/officeDocument/2006/relationships/image" Target="../media/image57.wmf"/><Relationship Id="rId1" Type="http://schemas.openxmlformats.org/officeDocument/2006/relationships/image" Target="../media/image56.wmf"/><Relationship Id="rId5" Type="http://schemas.openxmlformats.org/officeDocument/2006/relationships/image" Target="../media/image61.wmf"/><Relationship Id="rId4" Type="http://schemas.openxmlformats.org/officeDocument/2006/relationships/image" Target="../media/image60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506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012825" y="725488"/>
            <a:ext cx="4832350" cy="36258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592638"/>
            <a:ext cx="5486400" cy="434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Mintaszöveg szerkesztése</a:t>
            </a:r>
          </a:p>
          <a:p>
            <a:pPr lvl="1"/>
            <a:r>
              <a:rPr lang="en-US" noProof="0" smtClean="0"/>
              <a:t>Második szint</a:t>
            </a:r>
          </a:p>
          <a:p>
            <a:pPr lvl="2"/>
            <a:r>
              <a:rPr lang="en-US" noProof="0" smtClean="0"/>
              <a:t>Harmadik szint</a:t>
            </a:r>
          </a:p>
          <a:p>
            <a:pPr lvl="3"/>
            <a:r>
              <a:rPr lang="en-US" noProof="0" smtClean="0"/>
              <a:t>Negyedik szint</a:t>
            </a:r>
          </a:p>
          <a:p>
            <a:pPr lvl="4"/>
            <a:r>
              <a:rPr lang="en-US" noProof="0" smtClean="0"/>
              <a:t>Ötödik szint</a:t>
            </a:r>
          </a:p>
        </p:txBody>
      </p:sp>
      <p:sp>
        <p:nvSpPr>
          <p:cNvPr id="532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82100"/>
            <a:ext cx="2971800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9182100"/>
            <a:ext cx="2971800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fld id="{A22303C0-2247-4899-8A6B-7CCE8EF0B3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96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F13699D-7FA4-4D3C-9959-A59F67E185EA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155166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0349E2A-8BED-49D3-922F-29B3EE1AB162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Letörésnél</a:t>
            </a:r>
            <a:r>
              <a:rPr lang="hu-HU" altLang="en-US" baseline="0" dirty="0" smtClean="0"/>
              <a:t> figyelembe kell venni a görbületet, mert itt nagyobb az E térerősség, görbület kicsi % a teljes átmenet felületéhez képest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996973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9D7641B-5A7B-4B82-A1CB-52C66CDDB0FB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12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149181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BDD91CB-4062-41AC-BE96-ABB547849011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13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517119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BDD91CB-4062-41AC-BE96-ABB547849011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14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De! A dióda működésében a diffúziós áramoknak</a:t>
            </a:r>
            <a:r>
              <a:rPr lang="hu-HU" altLang="en-US" baseline="0" dirty="0" smtClean="0"/>
              <a:t> van jelentős szerepük, ezért „hibásan” </a:t>
            </a:r>
            <a:r>
              <a:rPr lang="hu-HU" altLang="en-US" baseline="0" smtClean="0"/>
              <a:t>diffúziós potenciálnak </a:t>
            </a:r>
            <a:r>
              <a:rPr lang="hu-HU" altLang="en-US" baseline="0" dirty="0" smtClean="0"/>
              <a:t>nevezzük! </a:t>
            </a:r>
          </a:p>
          <a:p>
            <a:pPr eaLnBrk="1" hangingPunct="1"/>
            <a:r>
              <a:rPr lang="hu-HU" altLang="en-US" baseline="0" dirty="0" err="1" smtClean="0"/>
              <a:t>Diff.áram</a:t>
            </a:r>
            <a:r>
              <a:rPr lang="hu-HU" altLang="en-US" baseline="0" dirty="0" smtClean="0"/>
              <a:t> az átmenetnél akár 10</a:t>
            </a:r>
            <a:r>
              <a:rPr lang="en-US" altLang="en-US" baseline="0" dirty="0" smtClean="0"/>
              <a:t>^</a:t>
            </a:r>
            <a:r>
              <a:rPr lang="hu-HU" altLang="en-US" baseline="0" dirty="0" smtClean="0"/>
              <a:t>5 A/cm2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1605460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52B745C-77E6-4363-9960-3BA0D45CEB93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Töltéshordozók diffúziós árammal átjutnak a másik oldalra!</a:t>
            </a:r>
            <a:r>
              <a:rPr lang="hu-HU" altLang="en-US" baseline="0" dirty="0" smtClean="0"/>
              <a:t> </a:t>
            </a:r>
            <a:r>
              <a:rPr lang="hu-HU" altLang="en-US" baseline="0" dirty="0" err="1" smtClean="0"/>
              <a:t>Depletion</a:t>
            </a:r>
            <a:r>
              <a:rPr lang="hu-HU" altLang="en-US" baseline="0" dirty="0" smtClean="0"/>
              <a:t> </a:t>
            </a:r>
            <a:r>
              <a:rPr lang="hu-HU" altLang="en-US" baseline="0" dirty="0" err="1" smtClean="0"/>
              <a:t>region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3831958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208016E-2635-4B42-95DF-F912AFE5D41C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16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PN átmenet között van </a:t>
            </a:r>
            <a:r>
              <a:rPr lang="hu-HU" altLang="en-US" dirty="0" err="1" smtClean="0"/>
              <a:t>Ud</a:t>
            </a:r>
            <a:r>
              <a:rPr lang="hu-HU" altLang="en-US" dirty="0" smtClean="0"/>
              <a:t>,</a:t>
            </a:r>
            <a:r>
              <a:rPr lang="hu-HU" altLang="en-US" baseline="0" dirty="0" smtClean="0"/>
              <a:t> DE AKKOR PN ÁTMENET csatlakozó fémkontaktusai között hogy mérünk U</a:t>
            </a:r>
            <a:r>
              <a:rPr lang="en-US" altLang="en-US" baseline="0" dirty="0" smtClean="0"/>
              <a:t>=0V-t?</a:t>
            </a:r>
          </a:p>
          <a:p>
            <a:pPr eaLnBrk="1" hangingPunct="1"/>
            <a:r>
              <a:rPr lang="hu-HU" altLang="en-US" baseline="0" dirty="0" smtClean="0"/>
              <a:t>Külső feszültség csökkenti, növeli </a:t>
            </a:r>
            <a:r>
              <a:rPr lang="hu-HU" altLang="en-US" baseline="0" dirty="0" err="1" smtClean="0"/>
              <a:t>Ud</a:t>
            </a:r>
            <a:r>
              <a:rPr lang="hu-HU" altLang="en-US" baseline="0" dirty="0" smtClean="0"/>
              <a:t>-t!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285257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hu-HU" dirty="0" smtClean="0"/>
              <a:t>Kilépési munka: azaz energiamennyiség,</a:t>
            </a:r>
            <a:r>
              <a:rPr lang="hu-HU" baseline="0" dirty="0" smtClean="0"/>
              <a:t> ami </a:t>
            </a:r>
            <a:r>
              <a:rPr lang="hu-HU" dirty="0" smtClean="0"/>
              <a:t>egy e- a fém felszínéről kiszakításához</a:t>
            </a:r>
            <a:r>
              <a:rPr lang="hu-HU" baseline="0" dirty="0" smtClean="0"/>
              <a:t> kell</a:t>
            </a:r>
            <a:endParaRPr lang="en-US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2303C0-2247-4899-8A6B-7CCE8EF0B366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02986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hu-HU" i="1" kern="0" noProof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𝛸</m:t>
                    </m:r>
                  </m:oMath>
                </a14:m>
                <a:r>
                  <a:rPr lang="hu-HU" i="1" noProof="0" dirty="0" smtClean="0"/>
                  <a:t> elektronaffinitás</a:t>
                </a:r>
                <a:r>
                  <a:rPr lang="hu-HU" i="1" baseline="0" noProof="0" dirty="0" smtClean="0"/>
                  <a:t> - </a:t>
                </a:r>
                <a:r>
                  <a:rPr lang="hu-HU" i="1" noProof="0" dirty="0" smtClean="0"/>
                  <a:t>Az energiaváltozás, ami akkor történik, amikor egy atom vagy molekula elektront vesz fel, és negatív ionná válik</a:t>
                </a:r>
                <a:r>
                  <a:rPr lang="hu-HU" i="1" baseline="0" noProof="0" dirty="0" smtClean="0"/>
                  <a:t> [Kémiai kislexikon]</a:t>
                </a:r>
                <a:endParaRPr lang="hu-HU" i="1" noProof="0" dirty="0"/>
              </a:p>
            </p:txBody>
          </p:sp>
        </mc:Choice>
        <mc:Fallback xmlns="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/>
                <a:r>
                  <a:rPr lang="hu-HU" i="0" kern="0" noProof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𝛸</a:t>
                </a:r>
                <a:r>
                  <a:rPr lang="hu-HU" i="1" noProof="0" dirty="0" smtClean="0"/>
                  <a:t> elektronaffinitás</a:t>
                </a:r>
                <a:r>
                  <a:rPr lang="hu-HU" i="1" baseline="0" noProof="0" dirty="0" smtClean="0"/>
                  <a:t> - </a:t>
                </a:r>
                <a:r>
                  <a:rPr lang="hu-HU" i="1" noProof="0" dirty="0" smtClean="0"/>
                  <a:t>Az energiaváltozás, ami akkor történik, amikor egy atom vagy molekula elektront vesz fel, és negatív ionná válik</a:t>
                </a:r>
                <a:r>
                  <a:rPr lang="hu-HU" i="1" baseline="0" noProof="0" dirty="0" smtClean="0"/>
                  <a:t> [Kémiai kislexikon]</a:t>
                </a:r>
                <a:endParaRPr lang="hu-HU" i="1" noProof="0" dirty="0"/>
              </a:p>
            </p:txBody>
          </p:sp>
        </mc:Fallback>
      </mc:AlternateContent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2303C0-2247-4899-8A6B-7CCE8EF0B366}" type="slidenum">
              <a:rPr lang="en-US" altLang="en-US" smtClean="0"/>
              <a:pPr/>
              <a:t>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22424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hu-HU" i="1" kern="0" noProof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𝛸</m:t>
                    </m:r>
                  </m:oMath>
                </a14:m>
                <a:r>
                  <a:rPr lang="hu-HU" i="1" noProof="0" dirty="0" smtClean="0"/>
                  <a:t> elektronaffinitás</a:t>
                </a:r>
                <a:r>
                  <a:rPr lang="hu-HU" i="1" baseline="0" noProof="0" dirty="0" smtClean="0"/>
                  <a:t> - </a:t>
                </a:r>
                <a:r>
                  <a:rPr lang="hu-HU" i="1" noProof="0" dirty="0" smtClean="0"/>
                  <a:t>Az energiaváltozás, ami akkor történik, amikor egy atom vagy molekula elektront vesz fel, és negatív ionná válik</a:t>
                </a:r>
                <a:r>
                  <a:rPr lang="hu-HU" i="1" baseline="0" noProof="0" dirty="0" smtClean="0"/>
                  <a:t> [Kémiai kislexikon]</a:t>
                </a:r>
                <a:endParaRPr lang="hu-HU" i="1" noProof="0" dirty="0"/>
              </a:p>
            </p:txBody>
          </p:sp>
        </mc:Choice>
        <mc:Fallback xmlns="">
          <p:sp>
            <p:nvSpPr>
              <p:cNvPr id="3" name="Jegyzetek helye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/>
                <a:r>
                  <a:rPr lang="hu-HU" i="0" kern="0" noProof="0" smtClean="0">
                    <a:latin typeface="Cambria Math" panose="02040503050406030204" pitchFamily="18" charset="0"/>
                    <a:ea typeface="Cambria Math" panose="02040503050406030204" pitchFamily="18" charset="0"/>
                  </a:rPr>
                  <a:t>𝛸</a:t>
                </a:r>
                <a:r>
                  <a:rPr lang="hu-HU" i="1" noProof="0" dirty="0" smtClean="0"/>
                  <a:t> elektronaffinitás</a:t>
                </a:r>
                <a:r>
                  <a:rPr lang="hu-HU" i="1" baseline="0" noProof="0" dirty="0" smtClean="0"/>
                  <a:t> - </a:t>
                </a:r>
                <a:r>
                  <a:rPr lang="hu-HU" i="1" noProof="0" dirty="0" smtClean="0"/>
                  <a:t>Az energiaváltozás, ami akkor történik, amikor egy atom vagy molekula elektront vesz fel, és negatív ionná válik</a:t>
                </a:r>
                <a:r>
                  <a:rPr lang="hu-HU" i="1" baseline="0" noProof="0" dirty="0" smtClean="0"/>
                  <a:t> [Kémiai kislexikon]</a:t>
                </a:r>
                <a:endParaRPr lang="hu-HU" i="1" noProof="0" dirty="0"/>
              </a:p>
            </p:txBody>
          </p:sp>
        </mc:Fallback>
      </mc:AlternateContent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2303C0-2247-4899-8A6B-7CCE8EF0B366}" type="slidenum">
              <a:rPr lang="en-US" altLang="en-US" smtClean="0"/>
              <a:pPr/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00249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BA92678-F600-4057-9EAA-D5F9462B8CD5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20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Sávelhajlás</a:t>
            </a:r>
            <a:r>
              <a:rPr lang="hu-HU" altLang="en-US" baseline="0" dirty="0" smtClean="0"/>
              <a:t> – megengedett E szintek, sávok az energiatengely mentén elcsúsznak egymáshoz képest</a:t>
            </a:r>
          </a:p>
          <a:p>
            <a:pPr eaLnBrk="1" hangingPunct="1"/>
            <a:r>
              <a:rPr lang="hu-HU" altLang="en-US" baseline="0" dirty="0" smtClean="0"/>
              <a:t>Ugyanazon kvantumállapotban lévő e- energiája n oldalon kisebb!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1345358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774AD67-6D39-47B9-A8F2-2BC2F4629414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76402369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D0FCD15-55B5-4F78-9D57-AA5732606451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21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8803647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FFDFF8C-EBCC-443D-A062-D9FCBD2E9076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22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n-MOS-FET</a:t>
            </a:r>
            <a:r>
              <a:rPr lang="hu-HU" altLang="en-US" baseline="0" dirty="0" smtClean="0"/>
              <a:t> </a:t>
            </a:r>
            <a:r>
              <a:rPr lang="hu-HU" altLang="en-US" baseline="0" dirty="0" err="1" smtClean="0"/>
              <a:t>tr</a:t>
            </a:r>
            <a:r>
              <a:rPr lang="hu-HU" altLang="en-US" baseline="0" dirty="0" smtClean="0"/>
              <a:t>. </a:t>
            </a:r>
            <a:r>
              <a:rPr lang="hu-HU" altLang="en-US" baseline="0" dirty="0" err="1" smtClean="0"/>
              <a:t>szubsztrát</a:t>
            </a:r>
            <a:r>
              <a:rPr lang="hu-HU" altLang="en-US" baseline="0" dirty="0" smtClean="0"/>
              <a:t> adalékolás (N</a:t>
            </a:r>
            <a:r>
              <a:rPr lang="hu-HU" altLang="en-US" baseline="-25000" dirty="0" smtClean="0"/>
              <a:t>A</a:t>
            </a:r>
            <a:r>
              <a:rPr lang="hu-HU" altLang="en-US" baseline="0" dirty="0" smtClean="0"/>
              <a:t>) hasonló egyszerű méréssel meghatározható (lásd. később)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15112085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2F4B030-8406-40EE-883B-040069ED68CB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23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20427282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322F34D-E062-4032-ACA9-D086B86F2EA1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24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err="1" smtClean="0"/>
              <a:t>Abrupt</a:t>
            </a:r>
            <a:r>
              <a:rPr lang="hu-HU" altLang="en-US" dirty="0" smtClean="0"/>
              <a:t>, homogén átmenet feltételezve!</a:t>
            </a:r>
          </a:p>
        </p:txBody>
      </p:sp>
    </p:spTree>
    <p:extLst>
      <p:ext uri="{BB962C8B-B14F-4D97-AF65-F5344CB8AC3E}">
        <p14:creationId xmlns:p14="http://schemas.microsoft.com/office/powerpoint/2010/main" val="40998774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322F34D-E062-4032-ACA9-D086B86F2EA1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err="1" smtClean="0"/>
              <a:t>Abrupt</a:t>
            </a:r>
            <a:r>
              <a:rPr lang="hu-HU" altLang="en-US" dirty="0" smtClean="0"/>
              <a:t>, homogén átmenet feltételezve!</a:t>
            </a:r>
          </a:p>
        </p:txBody>
      </p:sp>
    </p:spTree>
    <p:extLst>
      <p:ext uri="{BB962C8B-B14F-4D97-AF65-F5344CB8AC3E}">
        <p14:creationId xmlns:p14="http://schemas.microsoft.com/office/powerpoint/2010/main" val="40962417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88E601A-884B-48EA-8102-6C9540F7597F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26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0758774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CD6B15E-E4F5-45EC-AD53-1C828D9B5F09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27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454521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8297B70-4447-4FC7-AA65-D39F8DC9AD62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Dióda</a:t>
            </a:r>
            <a:r>
              <a:rPr lang="hu-HU" altLang="en-US" baseline="0" dirty="0" smtClean="0"/>
              <a:t> kapacitásként alkalmazása (VCO) </a:t>
            </a:r>
          </a:p>
          <a:p>
            <a:pPr eaLnBrk="1" hangingPunct="1"/>
            <a:r>
              <a:rPr lang="hu-HU" altLang="en-US" baseline="0" dirty="0" smtClean="0"/>
              <a:t>DE egyes félvezetőrészek elszigetelése egymástól!!!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9359643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720839D-5F3A-4465-9309-6E4450BD443E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49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3744679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63FF4D8-BAF6-4401-8D66-2C8EC56B841A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222660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DA9B0C0-1DA9-48D6-BBAF-5F7193D6E2A0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71140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5ADB0E9-9660-44F4-B707-DADCAC4104BA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3D MOS FET struktúra – </a:t>
            </a:r>
            <a:r>
              <a:rPr lang="hu-HU" altLang="en-US" dirty="0" err="1" smtClean="0"/>
              <a:t>Planáris</a:t>
            </a:r>
            <a:r>
              <a:rPr lang="hu-HU" altLang="en-US" dirty="0" smtClean="0"/>
              <a:t> technológia? ÁTMENET – Donor atomok koncentrációja</a:t>
            </a:r>
            <a:r>
              <a:rPr lang="hu-HU" altLang="en-US" baseline="0" dirty="0" smtClean="0"/>
              <a:t> kiegyenlíti akceptor atomok koncentrációját.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743379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E1D773F-D67B-4A51-910C-DF7A1F59B43C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Logaritmikus</a:t>
            </a:r>
            <a:r>
              <a:rPr lang="hu-HU" altLang="en-US" baseline="0" dirty="0" smtClean="0"/>
              <a:t> ábrázolás, mert gyakran több nagyságrendi adalék koncentráció különbséget vizsgálunk!</a:t>
            </a:r>
          </a:p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62296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E1D773F-D67B-4A51-910C-DF7A1F59B43C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9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Logaritmikus</a:t>
            </a:r>
            <a:r>
              <a:rPr lang="hu-HU" altLang="en-US" baseline="0" dirty="0" smtClean="0"/>
              <a:t> ábrázolás, mert gyakran több nagyságrendi adalék koncentráció különbséget vizsgálunk!</a:t>
            </a:r>
          </a:p>
          <a:p>
            <a:pPr eaLnBrk="1" hangingPunct="1"/>
            <a:r>
              <a:rPr lang="hu-HU" altLang="en-US" baseline="0" dirty="0" smtClean="0"/>
              <a:t>Adott áram/feszültség, adott </a:t>
            </a:r>
            <a:r>
              <a:rPr lang="hu-HU" altLang="en-US" baseline="0" dirty="0" err="1" smtClean="0"/>
              <a:t>kapactiás</a:t>
            </a:r>
            <a:r>
              <a:rPr lang="hu-HU" altLang="en-US" baseline="0" dirty="0" smtClean="0"/>
              <a:t> érték, stb.</a:t>
            </a:r>
          </a:p>
          <a:p>
            <a:pPr eaLnBrk="1" hangingPunct="1"/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1994552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.png"/><Relationship Id="rId5" Type="http://schemas.openxmlformats.org/officeDocument/2006/relationships/oleObject" Target="../embeddings/oleObject3.bin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"/>
          <p:cNvGraphicFramePr>
            <a:graphicFrameLocks noChangeAspect="1"/>
          </p:cNvGraphicFramePr>
          <p:nvPr userDrawn="1"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658" name="Photo Editor Photo" r:id="rId3" imgW="6287378" imgH="5714286" progId="MSPhotoEd.3">
                  <p:embed/>
                </p:oleObj>
              </mc:Choice>
              <mc:Fallback>
                <p:oleObj name="Photo Editor Photo" r:id="rId3" imgW="6287378" imgH="5714286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sp>
        <p:nvSpPr>
          <p:cNvPr id="6" name="Text Box 9"/>
          <p:cNvSpPr txBox="1">
            <a:spLocks noChangeArrowheads="1"/>
          </p:cNvSpPr>
          <p:nvPr userDrawn="1"/>
        </p:nvSpPr>
        <p:spPr bwMode="auto">
          <a:xfrm>
            <a:off x="3683000" y="6292850"/>
            <a:ext cx="4746625" cy="403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http://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www.eet.bme.hu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</p:txBody>
      </p:sp>
      <p:graphicFrame>
        <p:nvGraphicFramePr>
          <p:cNvPr id="7" name="Object 10"/>
          <p:cNvGraphicFramePr>
            <a:graphicFrameLocks noChangeAspect="1"/>
          </p:cNvGraphicFramePr>
          <p:nvPr userDrawn="1"/>
        </p:nvGraphicFramePr>
        <p:xfrm>
          <a:off x="0" y="4745038"/>
          <a:ext cx="3787775" cy="2112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659" name="Photo Editor Photo" r:id="rId5" imgW="8535591" imgH="4761905" progId="MSPhotoEd.3">
                  <p:embed/>
                </p:oleObj>
              </mc:Choice>
              <mc:Fallback>
                <p:oleObj name="Photo Editor Photo" r:id="rId5" imgW="8535591" imgH="476190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4745038"/>
                        <a:ext cx="3787775" cy="2112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 Box 12"/>
          <p:cNvSpPr txBox="1">
            <a:spLocks noChangeArrowheads="1"/>
          </p:cNvSpPr>
          <p:nvPr userDrawn="1"/>
        </p:nvSpPr>
        <p:spPr bwMode="auto">
          <a:xfrm>
            <a:off x="0" y="1690688"/>
            <a:ext cx="91440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Budapesti M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űszaki és Gazdaságtudományi Egyetem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hu-HU" sz="2400" b="1">
                <a:solidFill>
                  <a:srgbClr val="8C2532"/>
                </a:solidFill>
                <a:latin typeface="Arial" charset="0"/>
              </a:rPr>
              <a:t>Elektronikus Eszközök Tanszéke</a:t>
            </a:r>
            <a:endParaRPr lang="en-US" sz="2400" b="1">
              <a:solidFill>
                <a:srgbClr val="8C2532"/>
              </a:solidFill>
              <a:latin typeface="Arial" charset="0"/>
            </a:endParaRPr>
          </a:p>
        </p:txBody>
      </p:sp>
      <p:pic>
        <p:nvPicPr>
          <p:cNvPr id="9" name="Picture 13" descr="nagy-transp-csak_logo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5050" y="395288"/>
            <a:ext cx="4545013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12713" y="2698750"/>
            <a:ext cx="8258175" cy="1470025"/>
          </a:xfrm>
        </p:spPr>
        <p:txBody>
          <a:bodyPr/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82980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3676650" y="4670425"/>
            <a:ext cx="5233988" cy="884238"/>
          </a:xfrm>
        </p:spPr>
        <p:txBody>
          <a:bodyPr/>
          <a:lstStyle>
            <a:lvl1pPr marL="0" indent="0">
              <a:buFont typeface="Arial" charset="0"/>
              <a:buNone/>
              <a:defRPr sz="3200" b="1"/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050597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827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69EE3F6-4095-48E5-94DD-1D66864F6EF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90819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51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02438" y="461963"/>
            <a:ext cx="2219325" cy="59166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9700" y="461963"/>
            <a:ext cx="6510338" cy="59166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42A51-1574-4C6F-A6BC-47D46C98E1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0046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635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AC688A-D1FE-4B75-B166-8F65E506A7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33478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59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4135D7-3070-4059-9AA2-A2C82BC9B9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52038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83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7325" y="1406525"/>
            <a:ext cx="4340225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9950" y="1406525"/>
            <a:ext cx="4341813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6CAE51-47BE-4557-A92F-F17B2D51C8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47117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8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707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1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4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5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6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31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21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7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5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6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2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5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6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7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8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3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5472EE-A2CC-4B76-8183-58F77AAC205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56912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4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31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6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7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0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1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2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7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7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3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8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3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4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5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z="1000" b="0"/>
            </a:lvl1pPr>
          </a:lstStyle>
          <a:p>
            <a:pPr>
              <a:defRPr/>
            </a:pPr>
            <a:r>
              <a:rPr lang="hu-HU" smtClean="0"/>
              <a:t>Mikroelektronika - A pn átmenet működése. © Székely V., Poppe A., Bognár Gy., BME-EET 2016</a:t>
            </a:r>
            <a:endParaRPr lang="en-US" dirty="0"/>
          </a:p>
        </p:txBody>
      </p:sp>
      <p:sp>
        <p:nvSpPr>
          <p:cNvPr id="95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78D2D6-884A-47B7-8A75-1371C1D515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5422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3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55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5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6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9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6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2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3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7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3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8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95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z="1000" b="0"/>
            </a:lvl1pPr>
          </a:lstStyle>
          <a:p>
            <a:pPr>
              <a:defRPr/>
            </a:pPr>
            <a:r>
              <a:rPr lang="hu-HU" smtClean="0"/>
              <a:t>Mikroelektronika - A pn átmenet működése. © Székely V., Poppe A., Bognár Gy., BME-EET 2016</a:t>
            </a:r>
            <a:endParaRPr lang="en-US" dirty="0"/>
          </a:p>
        </p:txBody>
      </p:sp>
      <p:sp>
        <p:nvSpPr>
          <p:cNvPr id="95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65407F-EE25-468B-B427-A3E1C8D83A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0642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79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2604C2-171C-4DF6-9379-5B0E1F1B8A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05398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803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800" cy="207"/>
              <a:chOff x="158" y="2628"/>
              <a:chExt cx="5717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5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8" y="2700"/>
                <a:ext cx="5617" cy="1353"/>
                <a:chOff x="246" y="1110"/>
                <a:chExt cx="5617" cy="1353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6" y="1110"/>
                  <a:ext cx="5617" cy="1305"/>
                  <a:chOff x="246" y="1110"/>
                  <a:chExt cx="5617" cy="1305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69" y="1110"/>
                    <a:ext cx="150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3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4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19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1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0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5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7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2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6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9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4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19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0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160"/>
                    <a:ext cx="922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4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7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1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1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6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3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6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0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1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6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3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6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0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4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98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8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2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69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3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7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14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14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6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0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0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39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39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6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1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1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1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8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8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1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4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5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1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4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1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69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32"/>
                    <a:ext cx="45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4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68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6" y="1669"/>
                    <a:ext cx="5617" cy="746"/>
                    <a:chOff x="68" y="1833"/>
                    <a:chExt cx="5617" cy="746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3" y="1932"/>
                      <a:ext cx="7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7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2" y="1932"/>
                      <a:ext cx="515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5" y="1932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0" y="2448"/>
                      <a:ext cx="27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8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5" y="1839"/>
                      <a:ext cx="25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3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8" y="1911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0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9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3" y="1911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5" y="1911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1911"/>
                      <a:ext cx="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19" y="1911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1" y="1939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3" y="19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1" y="2512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4" y="250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2" y="2512"/>
                      <a:ext cx="21" cy="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4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9" y="2505"/>
                      <a:ext cx="615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62" y="250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48"/>
                      <a:ext cx="1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448"/>
                      <a:ext cx="143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2283"/>
                      <a:ext cx="1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975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20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3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839"/>
                      <a:ext cx="26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39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04"/>
                      <a:ext cx="264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1904"/>
                      <a:ext cx="7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26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2"/>
                      <a:ext cx="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9"/>
                      <a:ext cx="21" cy="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2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1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7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2"/>
                      <a:ext cx="1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0" y="1882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8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8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832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5" y="1839"/>
                      <a:ext cx="14" cy="7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5" y="1911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8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8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8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7" y="2283"/>
                      <a:ext cx="275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9" y="2283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1975"/>
                      <a:ext cx="114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7" y="2448"/>
                      <a:ext cx="114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2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2448"/>
                      <a:ext cx="236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04"/>
                      <a:ext cx="243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4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8" y="1975"/>
                      <a:ext cx="236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2455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4" y="1982"/>
                      <a:ext cx="21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4" y="197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2448"/>
                      <a:ext cx="25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1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1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245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3" y="1982"/>
                      <a:ext cx="14" cy="47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3" y="1975"/>
                      <a:ext cx="14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8" y="1975"/>
                      <a:ext cx="1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0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8" y="1975"/>
                      <a:ext cx="25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8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8" y="1904"/>
                      <a:ext cx="200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70" y="1904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0"/>
                      <a:ext cx="21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4"/>
                      <a:ext cx="21" cy="3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2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55"/>
                      <a:ext cx="21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2"/>
                      <a:ext cx="21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5"/>
                      <a:ext cx="21" cy="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2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5"/>
                      <a:ext cx="4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1975"/>
                      <a:ext cx="6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4" y="1975"/>
                      <a:ext cx="36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5"/>
                      <a:ext cx="129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2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5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3" y="2448"/>
                      <a:ext cx="100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3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5" y="1975"/>
                      <a:ext cx="107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8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197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1975"/>
                      <a:ext cx="121" cy="1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1975"/>
                      <a:ext cx="7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1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9" y="2448"/>
                      <a:ext cx="121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0" y="2448"/>
                      <a:ext cx="14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7" y="2448"/>
                      <a:ext cx="0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1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20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3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20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9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6" y="2448"/>
                      <a:ext cx="7" cy="21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3" y="2448"/>
                      <a:ext cx="129" cy="2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3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798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98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1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3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3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3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2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2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1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1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7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7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7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7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7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7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8" y="1439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3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5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6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0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50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499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4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499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4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89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89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6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6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48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1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2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3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4998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4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69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4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1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6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589"/>
                    <a:ext cx="1322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4" y="1496"/>
                    <a:ext cx="9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3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1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4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0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0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5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4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098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3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0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0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0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7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48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6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6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1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79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0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4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27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4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1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27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4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1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3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3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0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98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3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0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0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3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3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6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7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6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79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1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1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4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3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1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7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1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0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8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8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0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0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7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1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4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1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4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7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69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7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6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7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5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6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19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4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4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6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7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6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7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4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1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4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2" y="1410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2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0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2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3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69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2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69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6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1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7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2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0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5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3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4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3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69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0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69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4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19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4" y="1983"/>
                    <a:ext cx="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69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9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6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7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4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4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4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48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9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09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2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2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1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7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7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1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1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6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6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4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4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8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8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8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2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2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3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3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3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75" y="2198"/>
                  <a:ext cx="4969" cy="265"/>
                  <a:chOff x="275" y="2198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75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8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10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8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54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3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1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6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6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9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34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6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/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231040-E146-4AD5-AFE0-B6C019D826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39955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9700" y="461963"/>
            <a:ext cx="8845550" cy="881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7325" y="1406525"/>
            <a:ext cx="883443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8195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22338" y="6467475"/>
            <a:ext cx="1211262" cy="24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000" b="1" smtClean="0">
                <a:latin typeface="Arial" charset="0"/>
              </a:defRPr>
            </a:lvl1pPr>
          </a:lstStyle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38195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179638" y="6465888"/>
            <a:ext cx="6021387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900" b="1">
                <a:solidFill>
                  <a:srgbClr val="8C2532"/>
                </a:solidFill>
                <a:latin typeface="Arial Narrow" pitchFamily="34" charset="0"/>
              </a:defRPr>
            </a:lvl1pPr>
          </a:lstStyle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38195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82000" y="6473825"/>
            <a:ext cx="7620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000" b="1">
                <a:solidFill>
                  <a:srgbClr val="8C2532"/>
                </a:solidFill>
              </a:defRPr>
            </a:lvl1pPr>
          </a:lstStyle>
          <a:p>
            <a:fld id="{1ECCCF36-23D6-4ADA-A99A-4B30FC082668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8196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102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31" name="Photo Editor Photo" r:id="rId14" imgW="3123810" imgH="4086795" progId="MSPhotoEd.3">
                  <p:embed/>
                </p:oleObj>
              </mc:Choice>
              <mc:Fallback>
                <p:oleObj name="Photo Editor Photo" r:id="rId14" imgW="3123810" imgH="4086795" progId="MSPhotoEd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3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492125"/>
            <a:chOff x="0" y="0"/>
            <a:chExt cx="5760" cy="310"/>
          </a:xfrm>
        </p:grpSpPr>
        <p:sp>
          <p:nvSpPr>
            <p:cNvPr id="3829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036" name="Picture 959"/>
            <p:cNvPicPr>
              <a:picLocks noChangeAspect="1" noChangeArrowheads="1"/>
            </p:cNvPicPr>
            <p:nvPr userDrawn="1"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381966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40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04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38196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124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382160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1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2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3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4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5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6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7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8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9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0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1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2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3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4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5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6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7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8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9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0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1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2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3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4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5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6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7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8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9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0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1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2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3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4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5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6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7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8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9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0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1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2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3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4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5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6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7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8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9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0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1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2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3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4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5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6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7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8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9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0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1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2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3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4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5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6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7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8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9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0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1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2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3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4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5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6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7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8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9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0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1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2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3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4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5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6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7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8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9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0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1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2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3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4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5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6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7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8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9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0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1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2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3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4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5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6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7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8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9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0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1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2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3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4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5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6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7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8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9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0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1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2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3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4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5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6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7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8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9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0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1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2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3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4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5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6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7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8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9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0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1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2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3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4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5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6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7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8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9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0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1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2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3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4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5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6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7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8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9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0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1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2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3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4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5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6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7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8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9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0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1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2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3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4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5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6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7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8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9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0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1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2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3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4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5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6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7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8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9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0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1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2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3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4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5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6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7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8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9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38236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04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38289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68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11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97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76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48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27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606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77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56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21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64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29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101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38290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2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</p:sldLayoutIdLst>
  <p:hf hd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9pPr>
    </p:titleStyle>
    <p:bodyStyle>
      <a:lvl1pPr marL="342900" indent="-3429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SzPct val="80000"/>
        <a:buFont typeface="Arial" panose="020B0604020202020204" pitchFamily="34" charset="0"/>
        <a:buChar char="►"/>
        <a:defRPr sz="2800">
          <a:solidFill>
            <a:srgbClr val="4D2885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Font typeface="Wingdings" panose="05000000000000000000" pitchFamily="2" charset="2"/>
        <a:buChar char="§"/>
        <a:defRPr sz="2400">
          <a:solidFill>
            <a:srgbClr val="4D2885"/>
          </a:solidFill>
          <a:latin typeface="+mn-lt"/>
        </a:defRPr>
      </a:lvl2pPr>
      <a:lvl3pPr marL="11430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•"/>
        <a:defRPr sz="2000">
          <a:solidFill>
            <a:srgbClr val="4D2885"/>
          </a:solidFill>
          <a:latin typeface="+mn-lt"/>
        </a:defRPr>
      </a:lvl3pPr>
      <a:lvl4pPr marL="16002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–"/>
        <a:defRPr sz="2000">
          <a:solidFill>
            <a:srgbClr val="4D2885"/>
          </a:solidFill>
          <a:latin typeface="+mn-lt"/>
        </a:defRPr>
      </a:lvl4pPr>
      <a:lvl5pPr marL="20574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 sz="2000">
          <a:solidFill>
            <a:srgbClr val="4D2885"/>
          </a:solidFill>
          <a:latin typeface="+mn-lt"/>
        </a:defRPr>
      </a:lvl5pPr>
      <a:lvl6pPr marL="25146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6pPr>
      <a:lvl7pPr marL="29718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7pPr>
      <a:lvl8pPr marL="34290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8pPr>
      <a:lvl9pPr marL="38862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7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21.bin"/><Relationship Id="rId5" Type="http://schemas.openxmlformats.org/officeDocument/2006/relationships/image" Target="../media/image16.png"/><Relationship Id="rId4" Type="http://schemas.openxmlformats.org/officeDocument/2006/relationships/oleObject" Target="../embeddings/oleObject20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20.png"/><Relationship Id="rId5" Type="http://schemas.openxmlformats.org/officeDocument/2006/relationships/oleObject" Target="../embeddings/oleObject22.bin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4.bin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23.bin"/><Relationship Id="rId5" Type="http://schemas.openxmlformats.org/officeDocument/2006/relationships/image" Target="../media/image18.png"/><Relationship Id="rId4" Type="http://schemas.openxmlformats.org/officeDocument/2006/relationships/image" Target="../media/image22.png"/><Relationship Id="rId9" Type="http://schemas.openxmlformats.org/officeDocument/2006/relationships/image" Target="../media/image21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notesSlide" Target="../notesSlides/notesSlide15.xml"/><Relationship Id="rId7" Type="http://schemas.openxmlformats.org/officeDocument/2006/relationships/oleObject" Target="../embeddings/oleObject2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24.wmf"/><Relationship Id="rId5" Type="http://schemas.openxmlformats.org/officeDocument/2006/relationships/oleObject" Target="../embeddings/oleObject25.bin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9.bin"/><Relationship Id="rId13" Type="http://schemas.openxmlformats.org/officeDocument/2006/relationships/image" Target="../media/image35.wmf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32.wmf"/><Relationship Id="rId12" Type="http://schemas.openxmlformats.org/officeDocument/2006/relationships/oleObject" Target="../embeddings/oleObject3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28.bin"/><Relationship Id="rId11" Type="http://schemas.openxmlformats.org/officeDocument/2006/relationships/image" Target="../media/image34.wmf"/><Relationship Id="rId5" Type="http://schemas.openxmlformats.org/officeDocument/2006/relationships/image" Target="../media/image31.png"/><Relationship Id="rId15" Type="http://schemas.openxmlformats.org/officeDocument/2006/relationships/image" Target="../media/image36.wmf"/><Relationship Id="rId10" Type="http://schemas.openxmlformats.org/officeDocument/2006/relationships/oleObject" Target="../embeddings/oleObject30.bin"/><Relationship Id="rId4" Type="http://schemas.openxmlformats.org/officeDocument/2006/relationships/oleObject" Target="../embeddings/oleObject27.bin"/><Relationship Id="rId9" Type="http://schemas.openxmlformats.org/officeDocument/2006/relationships/image" Target="../media/image33.wmf"/><Relationship Id="rId14" Type="http://schemas.openxmlformats.org/officeDocument/2006/relationships/oleObject" Target="../embeddings/oleObject32.bin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5.bin"/><Relationship Id="rId13" Type="http://schemas.openxmlformats.org/officeDocument/2006/relationships/image" Target="../media/image39.wmf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37.bin"/><Relationship Id="rId17" Type="http://schemas.openxmlformats.org/officeDocument/2006/relationships/image" Target="../media/image41.wmf"/><Relationship Id="rId2" Type="http://schemas.openxmlformats.org/officeDocument/2006/relationships/slideLayout" Target="../slideLayouts/slideLayout6.xml"/><Relationship Id="rId16" Type="http://schemas.openxmlformats.org/officeDocument/2006/relationships/oleObject" Target="../embeddings/oleObject39.bin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34.bin"/><Relationship Id="rId11" Type="http://schemas.openxmlformats.org/officeDocument/2006/relationships/image" Target="../media/image38.wmf"/><Relationship Id="rId5" Type="http://schemas.openxmlformats.org/officeDocument/2006/relationships/image" Target="../media/image31.png"/><Relationship Id="rId15" Type="http://schemas.openxmlformats.org/officeDocument/2006/relationships/image" Target="../media/image40.wmf"/><Relationship Id="rId10" Type="http://schemas.openxmlformats.org/officeDocument/2006/relationships/oleObject" Target="../embeddings/oleObject36.bin"/><Relationship Id="rId4" Type="http://schemas.openxmlformats.org/officeDocument/2006/relationships/oleObject" Target="../embeddings/oleObject33.bin"/><Relationship Id="rId9" Type="http://schemas.openxmlformats.org/officeDocument/2006/relationships/image" Target="../media/image37.wmf"/><Relationship Id="rId14" Type="http://schemas.openxmlformats.org/officeDocument/2006/relationships/oleObject" Target="../embeddings/oleObject38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42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41.bin"/><Relationship Id="rId5" Type="http://schemas.openxmlformats.org/officeDocument/2006/relationships/image" Target="../media/image38.wmf"/><Relationship Id="rId4" Type="http://schemas.openxmlformats.org/officeDocument/2006/relationships/oleObject" Target="../embeddings/oleObject40.bin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44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43.bin"/><Relationship Id="rId5" Type="http://schemas.openxmlformats.org/officeDocument/2006/relationships/image" Target="../media/image43.wmf"/><Relationship Id="rId4" Type="http://schemas.openxmlformats.org/officeDocument/2006/relationships/oleObject" Target="../embeddings/oleObject42.bin"/><Relationship Id="rId9" Type="http://schemas.openxmlformats.org/officeDocument/2006/relationships/image" Target="../media/image45.w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7.bin"/><Relationship Id="rId13" Type="http://schemas.openxmlformats.org/officeDocument/2006/relationships/image" Target="../media/image50.wmf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47.wmf"/><Relationship Id="rId12" Type="http://schemas.openxmlformats.org/officeDocument/2006/relationships/oleObject" Target="../embeddings/oleObject4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46.bin"/><Relationship Id="rId11" Type="http://schemas.openxmlformats.org/officeDocument/2006/relationships/image" Target="../media/image49.wmf"/><Relationship Id="rId5" Type="http://schemas.openxmlformats.org/officeDocument/2006/relationships/image" Target="../media/image46.png"/><Relationship Id="rId10" Type="http://schemas.openxmlformats.org/officeDocument/2006/relationships/oleObject" Target="../embeddings/oleObject48.bin"/><Relationship Id="rId4" Type="http://schemas.openxmlformats.org/officeDocument/2006/relationships/oleObject" Target="../embeddings/oleObject45.bin"/><Relationship Id="rId9" Type="http://schemas.openxmlformats.org/officeDocument/2006/relationships/image" Target="../media/image48.w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2.bin"/><Relationship Id="rId13" Type="http://schemas.openxmlformats.org/officeDocument/2006/relationships/image" Target="../media/image54.wmf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51.wmf"/><Relationship Id="rId12" Type="http://schemas.openxmlformats.org/officeDocument/2006/relationships/oleObject" Target="../embeddings/oleObject54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51.bin"/><Relationship Id="rId11" Type="http://schemas.openxmlformats.org/officeDocument/2006/relationships/image" Target="../media/image53.wmf"/><Relationship Id="rId5" Type="http://schemas.openxmlformats.org/officeDocument/2006/relationships/image" Target="../media/image46.png"/><Relationship Id="rId10" Type="http://schemas.openxmlformats.org/officeDocument/2006/relationships/oleObject" Target="../embeddings/oleObject53.bin"/><Relationship Id="rId4" Type="http://schemas.openxmlformats.org/officeDocument/2006/relationships/oleObject" Target="../embeddings/oleObject50.bin"/><Relationship Id="rId9" Type="http://schemas.openxmlformats.org/officeDocument/2006/relationships/image" Target="../media/image52.w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7.bin"/><Relationship Id="rId13" Type="http://schemas.openxmlformats.org/officeDocument/2006/relationships/image" Target="../media/image57.wmf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54.wmf"/><Relationship Id="rId12" Type="http://schemas.openxmlformats.org/officeDocument/2006/relationships/oleObject" Target="../embeddings/oleObject5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56.bin"/><Relationship Id="rId11" Type="http://schemas.openxmlformats.org/officeDocument/2006/relationships/image" Target="../media/image56.wmf"/><Relationship Id="rId5" Type="http://schemas.openxmlformats.org/officeDocument/2006/relationships/image" Target="../media/image46.png"/><Relationship Id="rId15" Type="http://schemas.openxmlformats.org/officeDocument/2006/relationships/image" Target="../media/image58.wmf"/><Relationship Id="rId10" Type="http://schemas.openxmlformats.org/officeDocument/2006/relationships/oleObject" Target="../embeddings/oleObject58.bin"/><Relationship Id="rId4" Type="http://schemas.openxmlformats.org/officeDocument/2006/relationships/oleObject" Target="../embeddings/oleObject55.bin"/><Relationship Id="rId9" Type="http://schemas.openxmlformats.org/officeDocument/2006/relationships/image" Target="../media/image55.wmf"/><Relationship Id="rId14" Type="http://schemas.openxmlformats.org/officeDocument/2006/relationships/oleObject" Target="../embeddings/oleObject60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3.bin"/><Relationship Id="rId13" Type="http://schemas.openxmlformats.org/officeDocument/2006/relationships/image" Target="../media/image61.wmf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57.wmf"/><Relationship Id="rId12" Type="http://schemas.openxmlformats.org/officeDocument/2006/relationships/oleObject" Target="../embeddings/oleObject65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8.vml"/><Relationship Id="rId6" Type="http://schemas.openxmlformats.org/officeDocument/2006/relationships/oleObject" Target="../embeddings/oleObject62.bin"/><Relationship Id="rId11" Type="http://schemas.openxmlformats.org/officeDocument/2006/relationships/image" Target="../media/image60.wmf"/><Relationship Id="rId5" Type="http://schemas.openxmlformats.org/officeDocument/2006/relationships/image" Target="../media/image56.wmf"/><Relationship Id="rId10" Type="http://schemas.openxmlformats.org/officeDocument/2006/relationships/oleObject" Target="../embeddings/oleObject64.bin"/><Relationship Id="rId4" Type="http://schemas.openxmlformats.org/officeDocument/2006/relationships/oleObject" Target="../embeddings/oleObject61.bin"/><Relationship Id="rId9" Type="http://schemas.openxmlformats.org/officeDocument/2006/relationships/image" Target="../media/image59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6.png"/><Relationship Id="rId4" Type="http://schemas.openxmlformats.org/officeDocument/2006/relationships/oleObject" Target="../embeddings/oleObject14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0.png"/><Relationship Id="rId5" Type="http://schemas.openxmlformats.org/officeDocument/2006/relationships/oleObject" Target="../embeddings/oleObject15.bin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17.bin"/><Relationship Id="rId5" Type="http://schemas.openxmlformats.org/officeDocument/2006/relationships/image" Target="../media/image13.png"/><Relationship Id="rId4" Type="http://schemas.openxmlformats.org/officeDocument/2006/relationships/oleObject" Target="../embeddings/oleObject16.bin"/><Relationship Id="rId9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13.png"/><Relationship Id="rId4" Type="http://schemas.openxmlformats.org/officeDocument/2006/relationships/oleObject" Target="../embeddings/oleObject19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MIKROELEKTRONIKA, VIEEA</a:t>
            </a:r>
            <a:r>
              <a:rPr lang="hu-HU" altLang="en-US" smtClean="0"/>
              <a:t>B00</a:t>
            </a:r>
            <a:endParaRPr lang="en-US" altLang="en-US" dirty="0" smtClean="0"/>
          </a:p>
        </p:txBody>
      </p:sp>
      <p:sp>
        <p:nvSpPr>
          <p:cNvPr id="37891" name="Rectangle 5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en-US" dirty="0" smtClean="0"/>
              <a:t>A </a:t>
            </a:r>
            <a:r>
              <a:rPr lang="en-US" altLang="en-US" dirty="0" err="1" smtClean="0"/>
              <a:t>pn</a:t>
            </a:r>
            <a:r>
              <a:rPr lang="en-US" altLang="en-US" dirty="0" smtClean="0"/>
              <a:t> </a:t>
            </a:r>
            <a:r>
              <a:rPr lang="hu-HU" altLang="en-US" dirty="0" smtClean="0"/>
              <a:t>átmenet működése: Statikus viszonyok 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387" name="Objec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14300393"/>
              </p:ext>
            </p:extLst>
          </p:nvPr>
        </p:nvGraphicFramePr>
        <p:xfrm>
          <a:off x="5241925" y="3867860"/>
          <a:ext cx="3257550" cy="1962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5" name="Photo Editor Photo" r:id="rId4" imgW="3258005" imgH="1961905" progId="MSPhotoEd.3">
                  <p:embed/>
                </p:oleObj>
              </mc:Choice>
              <mc:Fallback>
                <p:oleObj name="Photo Editor Photo" r:id="rId4" imgW="3258005" imgH="1961905" progId="MSPhotoEd.3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41925" y="3867860"/>
                        <a:ext cx="3257550" cy="1962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6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33784521"/>
              </p:ext>
            </p:extLst>
          </p:nvPr>
        </p:nvGraphicFramePr>
        <p:xfrm>
          <a:off x="1435100" y="2016125"/>
          <a:ext cx="6096000" cy="1887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6" name="Photo Editor Photo" r:id="rId6" imgW="11009524" imgH="3409524" progId="MSPhotoEd.3">
                  <p:embed/>
                </p:oleObj>
              </mc:Choice>
              <mc:Fallback>
                <p:oleObj name="Photo Editor Photo" r:id="rId6" imgW="11009524" imgH="3409524" progId="MSPhotoEd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5100" y="2016125"/>
                        <a:ext cx="6096000" cy="1887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638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E3C4A67-2F97-4C20-9900-1BCB63D3D95C}" type="slidenum">
              <a:rPr lang="en-US" altLang="en-US" sz="1000">
                <a:solidFill>
                  <a:srgbClr val="8C2532"/>
                </a:solidFill>
              </a:rPr>
              <a:pPr/>
              <a:t>10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63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Vizsgálati módszerünk</a:t>
            </a:r>
          </a:p>
        </p:txBody>
      </p:sp>
      <p:sp>
        <p:nvSpPr>
          <p:cNvPr id="16391" name="Text Box 14"/>
          <p:cNvSpPr txBox="1">
            <a:spLocks noChangeArrowheads="1"/>
          </p:cNvSpPr>
          <p:nvPr/>
        </p:nvSpPr>
        <p:spPr bwMode="auto">
          <a:xfrm>
            <a:off x="466725" y="1521703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marL="457200" indent="-457200">
              <a:lnSpc>
                <a:spcPct val="100000"/>
              </a:lnSpc>
              <a:buFont typeface="+mj-lt"/>
              <a:buAutoNum type="arabicPeriod"/>
            </a:pPr>
            <a:r>
              <a:rPr lang="en-GB" altLang="en-US" sz="2400" b="1" dirty="0" smtClean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Egydimenziós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vizsgálat</a:t>
            </a:r>
            <a:r>
              <a:rPr lang="en-GB" altLang="en-US" sz="2400" b="1" dirty="0">
                <a:cs typeface="Arial" panose="020B0604020202020204" pitchFamily="34" charset="0"/>
              </a:rPr>
              <a:t>, “</a:t>
            </a:r>
            <a:r>
              <a:rPr lang="en-GB" altLang="en-US" sz="2400" b="1" dirty="0" err="1">
                <a:cs typeface="Arial" panose="020B0604020202020204" pitchFamily="34" charset="0"/>
              </a:rPr>
              <a:t>kihasított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hasáb</a:t>
            </a:r>
            <a:r>
              <a:rPr lang="en-GB" altLang="en-US" sz="2400" b="1" dirty="0">
                <a:cs typeface="Arial" panose="020B0604020202020204" pitchFamily="34" charset="0"/>
              </a:rPr>
              <a:t>”</a:t>
            </a:r>
          </a:p>
        </p:txBody>
      </p:sp>
      <p:sp>
        <p:nvSpPr>
          <p:cNvPr id="16392" name="Text Box 15"/>
          <p:cNvSpPr txBox="1">
            <a:spLocks noChangeArrowheads="1"/>
          </p:cNvSpPr>
          <p:nvPr/>
        </p:nvSpPr>
        <p:spPr bwMode="auto">
          <a:xfrm>
            <a:off x="466725" y="3803924"/>
            <a:ext cx="5216525" cy="2511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marL="457200" indent="-457200">
              <a:lnSpc>
                <a:spcPct val="100000"/>
              </a:lnSpc>
              <a:buFont typeface="+mj-lt"/>
              <a:buAutoNum type="arabicPeriod" startAt="2"/>
            </a:pPr>
            <a:r>
              <a:rPr lang="en-GB" altLang="en-US" sz="2400" b="1" dirty="0" err="1" smtClean="0">
                <a:cs typeface="Arial" panose="020B0604020202020204" pitchFamily="34" charset="0"/>
              </a:rPr>
              <a:t>Homogén</a:t>
            </a:r>
            <a:r>
              <a:rPr lang="en-GB" altLang="en-US" sz="2400" b="1" dirty="0" smtClean="0">
                <a:cs typeface="Arial" panose="020B0604020202020204" pitchFamily="34" charset="0"/>
              </a:rPr>
              <a:t> adalékolás</a:t>
            </a:r>
            <a:r>
              <a:rPr lang="hu-HU" altLang="en-US" sz="2400" b="1" dirty="0" smtClean="0">
                <a:cs typeface="Arial" panose="020B0604020202020204" pitchFamily="34" charset="0"/>
              </a:rPr>
              <a:t> (állandó adalékkoncentrációk)</a:t>
            </a:r>
            <a:endParaRPr lang="hu-HU" altLang="en-US" sz="2400" b="1" dirty="0">
              <a:cs typeface="Arial" panose="020B0604020202020204" pitchFamily="34" charset="0"/>
            </a:endParaRPr>
          </a:p>
          <a:p>
            <a:pPr marL="457200" indent="-457200">
              <a:lnSpc>
                <a:spcPct val="80000"/>
              </a:lnSpc>
              <a:buFont typeface="+mj-lt"/>
              <a:buAutoNum type="arabicPeriod" startAt="2"/>
            </a:pPr>
            <a:r>
              <a:rPr lang="hu-HU" altLang="en-US" sz="2400" b="1" dirty="0" smtClean="0">
                <a:cs typeface="Arial" panose="020B0604020202020204" pitchFamily="34" charset="0"/>
              </a:rPr>
              <a:t>Hirtelen/</a:t>
            </a:r>
            <a:r>
              <a:rPr lang="en-GB" altLang="en-US" sz="2400" b="1" dirty="0" smtClean="0">
                <a:cs typeface="Arial" panose="020B0604020202020204" pitchFamily="34" charset="0"/>
              </a:rPr>
              <a:t>abrupt </a:t>
            </a:r>
            <a:r>
              <a:rPr lang="hu-HU" altLang="en-US" sz="2400" b="1" dirty="0" smtClean="0">
                <a:cs typeface="Arial" panose="020B0604020202020204" pitchFamily="34" charset="0"/>
              </a:rPr>
              <a:t>átmenet</a:t>
            </a:r>
            <a:endParaRPr lang="en-GB" altLang="en-US" sz="2400" b="1" dirty="0"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buFont typeface="+mj-lt"/>
              <a:buAutoNum type="arabicPeriod" startAt="2"/>
            </a:pPr>
            <a:r>
              <a:rPr lang="en-GB" altLang="en-US" sz="2400" b="1" dirty="0" err="1" smtClean="0">
                <a:cs typeface="Arial" panose="020B0604020202020204" pitchFamily="34" charset="0"/>
              </a:rPr>
              <a:t>Egyik</a:t>
            </a:r>
            <a:r>
              <a:rPr lang="en-GB" altLang="en-US" sz="2400" b="1" dirty="0" smtClean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oldal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 smtClean="0">
                <a:cs typeface="Arial" panose="020B0604020202020204" pitchFamily="34" charset="0"/>
              </a:rPr>
              <a:t>erősebben</a:t>
            </a:r>
            <a:r>
              <a:rPr lang="hu-HU" altLang="en-US" sz="2400" b="1" dirty="0" smtClean="0">
                <a:cs typeface="Arial" panose="020B0604020202020204" pitchFamily="34" charset="0"/>
              </a:rPr>
              <a:t> </a:t>
            </a:r>
            <a:r>
              <a:rPr lang="en-GB" altLang="en-US" sz="2400" b="1" dirty="0" err="1" smtClean="0">
                <a:cs typeface="Arial" panose="020B0604020202020204" pitchFamily="34" charset="0"/>
              </a:rPr>
              <a:t>adalékolt</a:t>
            </a:r>
            <a:r>
              <a:rPr lang="hu-HU" altLang="en-US" sz="2400" b="1" dirty="0" smtClean="0">
                <a:cs typeface="Arial" panose="020B0604020202020204" pitchFamily="34" charset="0"/>
              </a:rPr>
              <a:t> </a:t>
            </a:r>
            <a:br>
              <a:rPr lang="hu-HU" altLang="en-US" sz="2400" b="1" dirty="0" smtClean="0">
                <a:cs typeface="Arial" panose="020B0604020202020204" pitchFamily="34" charset="0"/>
              </a:rPr>
            </a:br>
            <a:r>
              <a:rPr lang="en-GB" altLang="en-US" sz="1800" b="1" dirty="0" smtClean="0">
                <a:cs typeface="Arial" panose="020B0604020202020204" pitchFamily="34" charset="0"/>
              </a:rPr>
              <a:t>(</a:t>
            </a:r>
            <a:r>
              <a:rPr lang="en-GB" altLang="en-US" sz="1800" b="1" dirty="0" err="1">
                <a:cs typeface="Arial" panose="020B0604020202020204" pitchFamily="34" charset="0"/>
              </a:rPr>
              <a:t>legyen</a:t>
            </a:r>
            <a:r>
              <a:rPr lang="en-GB" altLang="en-US" sz="1800" b="1" dirty="0">
                <a:cs typeface="Arial" panose="020B0604020202020204" pitchFamily="34" charset="0"/>
              </a:rPr>
              <a:t> </a:t>
            </a:r>
            <a:r>
              <a:rPr lang="en-GB" altLang="en-US" sz="1800" b="1" dirty="0" err="1">
                <a:cs typeface="Arial" panose="020B0604020202020204" pitchFamily="34" charset="0"/>
              </a:rPr>
              <a:t>ez</a:t>
            </a:r>
            <a:r>
              <a:rPr lang="en-GB" altLang="en-US" sz="1800" b="1" dirty="0">
                <a:cs typeface="Arial" panose="020B0604020202020204" pitchFamily="34" charset="0"/>
              </a:rPr>
              <a:t> </a:t>
            </a:r>
            <a:r>
              <a:rPr lang="en-GB" altLang="en-US" sz="1800" b="1" dirty="0" err="1">
                <a:cs typeface="Arial" panose="020B0604020202020204" pitchFamily="34" charset="0"/>
              </a:rPr>
              <a:t>az</a:t>
            </a:r>
            <a:r>
              <a:rPr lang="en-GB" altLang="en-US" sz="1800" b="1" dirty="0">
                <a:cs typeface="Arial" panose="020B0604020202020204" pitchFamily="34" charset="0"/>
              </a:rPr>
              <a:t> n </a:t>
            </a:r>
            <a:r>
              <a:rPr lang="en-GB" altLang="en-US" sz="1800" b="1" dirty="0" err="1">
                <a:cs typeface="Arial" panose="020B0604020202020204" pitchFamily="34" charset="0"/>
              </a:rPr>
              <a:t>oldal</a:t>
            </a:r>
            <a:r>
              <a:rPr lang="en-GB" altLang="en-US" sz="1800" b="1" dirty="0">
                <a:cs typeface="Arial" panose="020B0604020202020204" pitchFamily="34" charset="0"/>
              </a:rPr>
              <a:t>)</a:t>
            </a:r>
            <a:endParaRPr lang="en-GB" altLang="en-US" sz="1800" dirty="0">
              <a:cs typeface="Arial" panose="020B0604020202020204" pitchFamily="34" charset="0"/>
            </a:endParaRPr>
          </a:p>
        </p:txBody>
      </p:sp>
      <p:sp>
        <p:nvSpPr>
          <p:cNvPr id="16393" name="Text Box 16"/>
          <p:cNvSpPr txBox="1">
            <a:spLocks noChangeArrowheads="1"/>
          </p:cNvSpPr>
          <p:nvPr/>
        </p:nvSpPr>
        <p:spPr bwMode="auto">
          <a:xfrm>
            <a:off x="6159500" y="5778500"/>
            <a:ext cx="1676400" cy="557213"/>
          </a:xfrm>
          <a:prstGeom prst="rect">
            <a:avLst/>
          </a:prstGeom>
          <a:solidFill>
            <a:srgbClr val="FFFF99"/>
          </a:solidFill>
          <a:ln w="38100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GB" altLang="en-US" sz="2800" b="1">
                <a:cs typeface="Arial" panose="020B0604020202020204" pitchFamily="34" charset="0"/>
              </a:rPr>
              <a:t>N</a:t>
            </a:r>
            <a:r>
              <a:rPr lang="en-GB" altLang="en-US" sz="2800" b="1" baseline="-25000">
                <a:cs typeface="Arial" panose="020B0604020202020204" pitchFamily="34" charset="0"/>
              </a:rPr>
              <a:t>d</a:t>
            </a:r>
            <a:r>
              <a:rPr lang="en-GB" altLang="en-US" sz="2800" b="1">
                <a:cs typeface="Arial" panose="020B0604020202020204" pitchFamily="34" charset="0"/>
              </a:rPr>
              <a:t> </a:t>
            </a:r>
            <a:r>
              <a:rPr lang="en-US" altLang="en-US" sz="2800" b="1">
                <a:cs typeface="Arial" panose="020B0604020202020204" pitchFamily="34" charset="0"/>
              </a:rPr>
              <a:t>&gt;&gt; N</a:t>
            </a:r>
            <a:r>
              <a:rPr lang="en-US" altLang="en-US" sz="2800" b="1" baseline="-25000">
                <a:cs typeface="Arial" panose="020B0604020202020204" pitchFamily="34" charset="0"/>
              </a:rPr>
              <a:t>a</a:t>
            </a:r>
            <a:endParaRPr lang="en-GB" altLang="en-US" sz="2800">
              <a:cs typeface="Arial" panose="020B0604020202020204" pitchFamily="34" charset="0"/>
            </a:endParaRPr>
          </a:p>
        </p:txBody>
      </p:sp>
      <p:sp>
        <p:nvSpPr>
          <p:cNvPr id="16394" name="Footer Placeholder 10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cxnSp>
        <p:nvCxnSpPr>
          <p:cNvPr id="3" name="Egyenes összekötő nyíllal 2"/>
          <p:cNvCxnSpPr/>
          <p:nvPr/>
        </p:nvCxnSpPr>
        <p:spPr bwMode="auto">
          <a:xfrm flipH="1">
            <a:off x="6638925" y="2145632"/>
            <a:ext cx="1371600" cy="0"/>
          </a:xfrm>
          <a:prstGeom prst="straightConnector1">
            <a:avLst/>
          </a:prstGeom>
          <a:noFill/>
          <a:ln w="15875" cap="flat" cmpd="sng" algn="ctr">
            <a:solidFill>
              <a:srgbClr val="4D2885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" name="Szövegdoboz 3"/>
          <p:cNvSpPr txBox="1"/>
          <p:nvPr/>
        </p:nvSpPr>
        <p:spPr>
          <a:xfrm>
            <a:off x="6711950" y="1922538"/>
            <a:ext cx="1538288" cy="236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100" dirty="0" smtClean="0"/>
              <a:t>Pozitív áramirány</a:t>
            </a:r>
            <a:endParaRPr lang="en-US" sz="1100" dirty="0"/>
          </a:p>
        </p:txBody>
      </p:sp>
      <p:cxnSp>
        <p:nvCxnSpPr>
          <p:cNvPr id="6" name="Egyenes összekötő nyíllal 5"/>
          <p:cNvCxnSpPr/>
          <p:nvPr/>
        </p:nvCxnSpPr>
        <p:spPr bwMode="auto">
          <a:xfrm>
            <a:off x="5334000" y="2194576"/>
            <a:ext cx="1149350" cy="0"/>
          </a:xfrm>
          <a:prstGeom prst="straightConnector1">
            <a:avLst/>
          </a:prstGeom>
          <a:noFill/>
          <a:ln w="15875" cap="flat" cmpd="sng" algn="ctr">
            <a:solidFill>
              <a:srgbClr val="4D2885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6" name="Szövegdoboz 15"/>
          <p:cNvSpPr txBox="1"/>
          <p:nvPr/>
        </p:nvSpPr>
        <p:spPr>
          <a:xfrm>
            <a:off x="5011737" y="1948832"/>
            <a:ext cx="1538288" cy="236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100" dirty="0" smtClean="0"/>
              <a:t>Elektronáram iránya</a:t>
            </a:r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Meg fogjuk vizsgálni: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Hogy injektálódnak a töltéshordozók, pl. az elektronok a p oldalon</a:t>
            </a:r>
          </a:p>
          <a:p>
            <a:pPr lvl="1"/>
            <a:r>
              <a:rPr lang="hu-HU" dirty="0" smtClean="0"/>
              <a:t>Diffúziós egyenlet megoldása</a:t>
            </a:r>
          </a:p>
          <a:p>
            <a:r>
              <a:rPr lang="hu-HU" dirty="0" smtClean="0"/>
              <a:t>Hogy alakul a sávszerkezet a átmenet mentén</a:t>
            </a:r>
            <a:r>
              <a:rPr lang="en-US" dirty="0" smtClean="0"/>
              <a:t>?</a:t>
            </a:r>
            <a:endParaRPr lang="hu-HU" dirty="0" smtClean="0"/>
          </a:p>
          <a:p>
            <a:pPr lvl="1"/>
            <a:r>
              <a:rPr lang="hu-HU" dirty="0" err="1" smtClean="0"/>
              <a:t>W</a:t>
            </a:r>
            <a:r>
              <a:rPr lang="hu-HU" baseline="-25000" dirty="0" err="1" smtClean="0"/>
              <a:t>c</a:t>
            </a:r>
            <a:r>
              <a:rPr lang="hu-HU" dirty="0" smtClean="0"/>
              <a:t>, </a:t>
            </a:r>
            <a:r>
              <a:rPr lang="hu-HU" dirty="0" err="1" smtClean="0"/>
              <a:t>W</a:t>
            </a:r>
            <a:r>
              <a:rPr lang="hu-HU" baseline="-25000" dirty="0" err="1" smtClean="0"/>
              <a:t>v</a:t>
            </a:r>
            <a:r>
              <a:rPr lang="hu-HU" dirty="0" smtClean="0"/>
              <a:t>, W</a:t>
            </a:r>
            <a:r>
              <a:rPr lang="hu-HU" baseline="-25000" dirty="0" smtClean="0"/>
              <a:t>F</a:t>
            </a:r>
          </a:p>
          <a:p>
            <a:pPr lvl="1"/>
            <a:r>
              <a:rPr lang="hu-HU" dirty="0" smtClean="0"/>
              <a:t>Mi lesz ennek a következménye</a:t>
            </a:r>
            <a:r>
              <a:rPr lang="en-US" dirty="0" smtClean="0"/>
              <a:t>?</a:t>
            </a:r>
          </a:p>
          <a:p>
            <a:pPr lvl="2"/>
            <a:r>
              <a:rPr lang="en-US" dirty="0" err="1" smtClean="0"/>
              <a:t>Elektrosztatikus</a:t>
            </a:r>
            <a:r>
              <a:rPr lang="en-US" dirty="0" smtClean="0"/>
              <a:t> </a:t>
            </a:r>
            <a:r>
              <a:rPr lang="en-US" dirty="0" err="1" smtClean="0"/>
              <a:t>viszonyok</a:t>
            </a:r>
            <a:endParaRPr lang="en-US" dirty="0" smtClean="0"/>
          </a:p>
          <a:p>
            <a:r>
              <a:rPr lang="en-US" dirty="0" err="1" smtClean="0"/>
              <a:t>Mindezekb</a:t>
            </a:r>
            <a:r>
              <a:rPr lang="hu-HU" dirty="0" err="1" smtClean="0"/>
              <a:t>ől</a:t>
            </a:r>
            <a:r>
              <a:rPr lang="hu-HU" dirty="0" smtClean="0"/>
              <a:t> hogy jön ki az ideális </a:t>
            </a:r>
            <a:r>
              <a:rPr lang="hu-HU" dirty="0" err="1" smtClean="0"/>
              <a:t>diódakarakterisztika</a:t>
            </a:r>
            <a:r>
              <a:rPr lang="en-US" dirty="0" smtClean="0"/>
              <a:t>?</a:t>
            </a:r>
            <a:endParaRPr lang="hu-HU" dirty="0" smtClean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2017.02.28 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Mikroelektronika - A pn átmenet működése. © Székely V., Poppe A., Bognár Gy., BME-EET 2016</a:t>
            </a:r>
            <a:endParaRPr lang="en-US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AC688A-D1FE-4B75-B166-8F65E506A705}" type="slidenum">
              <a:rPr lang="en-US" altLang="en-US" smtClean="0"/>
              <a:pPr/>
              <a:t>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43101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4301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3C34054-738E-4784-A0A2-F0821F1B7A75}" type="slidenum">
              <a:rPr lang="en-US" altLang="en-US" sz="1000">
                <a:solidFill>
                  <a:srgbClr val="8C2532"/>
                </a:solidFill>
              </a:rPr>
              <a:pPr/>
              <a:t>12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Két külön darab:</a:t>
            </a:r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Fermi szintek az intrinsic szinthez képest az adalékolásnak megfelelően eltolódnak:</a:t>
            </a:r>
          </a:p>
        </p:txBody>
      </p:sp>
      <p:pic>
        <p:nvPicPr>
          <p:cNvPr id="43014" name="Picture 4" descr="savnty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6500" y="2819400"/>
            <a:ext cx="290195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5" name="Picture 6" descr="savptyp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2819400"/>
            <a:ext cx="2703513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6" name="Footer Placeholder 8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74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0E38D74-6F36-4A9D-9948-E41DAA174457}" type="slidenum">
              <a:rPr lang="en-US" altLang="en-US" sz="1000">
                <a:solidFill>
                  <a:srgbClr val="8C2532"/>
                </a:solidFill>
              </a:rPr>
              <a:pPr/>
              <a:t>13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741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PN átmenet</a:t>
            </a:r>
          </a:p>
        </p:txBody>
      </p:sp>
      <p:sp>
        <p:nvSpPr>
          <p:cNvPr id="174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1250950"/>
          </a:xfrm>
        </p:spPr>
        <p:txBody>
          <a:bodyPr/>
          <a:lstStyle/>
          <a:p>
            <a:pPr eaLnBrk="1" hangingPunct="1"/>
            <a:r>
              <a:rPr lang="hu-HU" altLang="en-US" smtClean="0"/>
              <a:t>A P és az N oldal között potenciál lépcső alakul ki. Ez pont akkora lesz, hogy kiegyenlítődjön a Fermi-szint</a:t>
            </a:r>
          </a:p>
        </p:txBody>
      </p:sp>
      <p:pic>
        <p:nvPicPr>
          <p:cNvPr id="17415" name="Picture 4" descr="savnty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6500" y="2820988"/>
            <a:ext cx="290195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7410" name="Object 6"/>
          <p:cNvGraphicFramePr>
            <a:graphicFrameLocks noChangeAspect="1"/>
          </p:cNvGraphicFramePr>
          <p:nvPr/>
        </p:nvGraphicFramePr>
        <p:xfrm>
          <a:off x="4237038" y="2197100"/>
          <a:ext cx="2695575" cy="357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75" name="Photo Editor Photo" r:id="rId5" imgW="2266667" imgH="3010320" progId="MSPhotoEd.3">
                  <p:embed/>
                </p:oleObj>
              </mc:Choice>
              <mc:Fallback>
                <p:oleObj name="Photo Editor Photo" r:id="rId5" imgW="2266667" imgH="3010320" progId="MSPhotoEd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197100"/>
                        <a:ext cx="2695575" cy="357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7416" name="Group 17"/>
          <p:cNvGrpSpPr>
            <a:grpSpLocks/>
          </p:cNvGrpSpPr>
          <p:nvPr/>
        </p:nvGrpSpPr>
        <p:grpSpPr bwMode="auto">
          <a:xfrm>
            <a:off x="3670300" y="3573463"/>
            <a:ext cx="1092200" cy="1739900"/>
            <a:chOff x="2312" y="2251"/>
            <a:chExt cx="688" cy="1096"/>
          </a:xfrm>
        </p:grpSpPr>
        <p:sp>
          <p:nvSpPr>
            <p:cNvPr id="17422" name="Line 7"/>
            <p:cNvSpPr>
              <a:spLocks noChangeShapeType="1"/>
            </p:cNvSpPr>
            <p:nvPr/>
          </p:nvSpPr>
          <p:spPr bwMode="auto">
            <a:xfrm>
              <a:off x="2312" y="2776"/>
              <a:ext cx="688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7423" name="Freeform 8"/>
            <p:cNvSpPr>
              <a:spLocks/>
            </p:cNvSpPr>
            <p:nvPr/>
          </p:nvSpPr>
          <p:spPr bwMode="auto">
            <a:xfrm>
              <a:off x="2320" y="2251"/>
              <a:ext cx="616" cy="382"/>
            </a:xfrm>
            <a:custGeom>
              <a:avLst/>
              <a:gdLst>
                <a:gd name="T0" fmla="*/ 0 w 616"/>
                <a:gd name="T1" fmla="*/ 369 h 391"/>
                <a:gd name="T2" fmla="*/ 72 w 616"/>
                <a:gd name="T3" fmla="*/ 369 h 391"/>
                <a:gd name="T4" fmla="*/ 192 w 616"/>
                <a:gd name="T5" fmla="*/ 347 h 391"/>
                <a:gd name="T6" fmla="*/ 304 w 616"/>
                <a:gd name="T7" fmla="*/ 239 h 391"/>
                <a:gd name="T8" fmla="*/ 416 w 616"/>
                <a:gd name="T9" fmla="*/ 64 h 391"/>
                <a:gd name="T10" fmla="*/ 536 w 616"/>
                <a:gd name="T11" fmla="*/ 11 h 391"/>
                <a:gd name="T12" fmla="*/ 616 w 616"/>
                <a:gd name="T13" fmla="*/ 3 h 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6"/>
                <a:gd name="T22" fmla="*/ 0 h 391"/>
                <a:gd name="T23" fmla="*/ 616 w 616"/>
                <a:gd name="T24" fmla="*/ 391 h 3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6" h="391">
                  <a:moveTo>
                    <a:pt x="0" y="387"/>
                  </a:moveTo>
                  <a:cubicBezTo>
                    <a:pt x="20" y="389"/>
                    <a:pt x="40" y="391"/>
                    <a:pt x="72" y="387"/>
                  </a:cubicBezTo>
                  <a:cubicBezTo>
                    <a:pt x="104" y="383"/>
                    <a:pt x="153" y="386"/>
                    <a:pt x="192" y="363"/>
                  </a:cubicBezTo>
                  <a:cubicBezTo>
                    <a:pt x="231" y="340"/>
                    <a:pt x="267" y="300"/>
                    <a:pt x="304" y="251"/>
                  </a:cubicBezTo>
                  <a:cubicBezTo>
                    <a:pt x="341" y="202"/>
                    <a:pt x="377" y="107"/>
                    <a:pt x="416" y="67"/>
                  </a:cubicBezTo>
                  <a:cubicBezTo>
                    <a:pt x="455" y="27"/>
                    <a:pt x="503" y="22"/>
                    <a:pt x="536" y="11"/>
                  </a:cubicBezTo>
                  <a:cubicBezTo>
                    <a:pt x="569" y="0"/>
                    <a:pt x="592" y="1"/>
                    <a:pt x="616" y="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17424" name="Freeform 9"/>
            <p:cNvSpPr>
              <a:spLocks/>
            </p:cNvSpPr>
            <p:nvPr/>
          </p:nvSpPr>
          <p:spPr bwMode="auto">
            <a:xfrm>
              <a:off x="2332" y="2965"/>
              <a:ext cx="616" cy="382"/>
            </a:xfrm>
            <a:custGeom>
              <a:avLst/>
              <a:gdLst>
                <a:gd name="T0" fmla="*/ 0 w 616"/>
                <a:gd name="T1" fmla="*/ 369 h 391"/>
                <a:gd name="T2" fmla="*/ 72 w 616"/>
                <a:gd name="T3" fmla="*/ 369 h 391"/>
                <a:gd name="T4" fmla="*/ 192 w 616"/>
                <a:gd name="T5" fmla="*/ 347 h 391"/>
                <a:gd name="T6" fmla="*/ 304 w 616"/>
                <a:gd name="T7" fmla="*/ 239 h 391"/>
                <a:gd name="T8" fmla="*/ 416 w 616"/>
                <a:gd name="T9" fmla="*/ 64 h 391"/>
                <a:gd name="T10" fmla="*/ 536 w 616"/>
                <a:gd name="T11" fmla="*/ 11 h 391"/>
                <a:gd name="T12" fmla="*/ 616 w 616"/>
                <a:gd name="T13" fmla="*/ 3 h 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6"/>
                <a:gd name="T22" fmla="*/ 0 h 391"/>
                <a:gd name="T23" fmla="*/ 616 w 616"/>
                <a:gd name="T24" fmla="*/ 391 h 3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6" h="391">
                  <a:moveTo>
                    <a:pt x="0" y="387"/>
                  </a:moveTo>
                  <a:cubicBezTo>
                    <a:pt x="20" y="389"/>
                    <a:pt x="40" y="391"/>
                    <a:pt x="72" y="387"/>
                  </a:cubicBezTo>
                  <a:cubicBezTo>
                    <a:pt x="104" y="383"/>
                    <a:pt x="153" y="386"/>
                    <a:pt x="192" y="363"/>
                  </a:cubicBezTo>
                  <a:cubicBezTo>
                    <a:pt x="231" y="340"/>
                    <a:pt x="267" y="300"/>
                    <a:pt x="304" y="251"/>
                  </a:cubicBezTo>
                  <a:cubicBezTo>
                    <a:pt x="341" y="202"/>
                    <a:pt x="377" y="107"/>
                    <a:pt x="416" y="67"/>
                  </a:cubicBezTo>
                  <a:cubicBezTo>
                    <a:pt x="455" y="27"/>
                    <a:pt x="503" y="22"/>
                    <a:pt x="536" y="11"/>
                  </a:cubicBezTo>
                  <a:cubicBezTo>
                    <a:pt x="569" y="0"/>
                    <a:pt x="592" y="1"/>
                    <a:pt x="616" y="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17425" name="Freeform 10"/>
            <p:cNvSpPr>
              <a:spLocks/>
            </p:cNvSpPr>
            <p:nvPr/>
          </p:nvSpPr>
          <p:spPr bwMode="auto">
            <a:xfrm>
              <a:off x="2344" y="2599"/>
              <a:ext cx="616" cy="382"/>
            </a:xfrm>
            <a:custGeom>
              <a:avLst/>
              <a:gdLst>
                <a:gd name="T0" fmla="*/ 0 w 616"/>
                <a:gd name="T1" fmla="*/ 369 h 391"/>
                <a:gd name="T2" fmla="*/ 72 w 616"/>
                <a:gd name="T3" fmla="*/ 369 h 391"/>
                <a:gd name="T4" fmla="*/ 192 w 616"/>
                <a:gd name="T5" fmla="*/ 347 h 391"/>
                <a:gd name="T6" fmla="*/ 304 w 616"/>
                <a:gd name="T7" fmla="*/ 239 h 391"/>
                <a:gd name="T8" fmla="*/ 416 w 616"/>
                <a:gd name="T9" fmla="*/ 64 h 391"/>
                <a:gd name="T10" fmla="*/ 536 w 616"/>
                <a:gd name="T11" fmla="*/ 11 h 391"/>
                <a:gd name="T12" fmla="*/ 616 w 616"/>
                <a:gd name="T13" fmla="*/ 3 h 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6"/>
                <a:gd name="T22" fmla="*/ 0 h 391"/>
                <a:gd name="T23" fmla="*/ 616 w 616"/>
                <a:gd name="T24" fmla="*/ 391 h 3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6" h="391">
                  <a:moveTo>
                    <a:pt x="0" y="387"/>
                  </a:moveTo>
                  <a:cubicBezTo>
                    <a:pt x="20" y="389"/>
                    <a:pt x="40" y="391"/>
                    <a:pt x="72" y="387"/>
                  </a:cubicBezTo>
                  <a:cubicBezTo>
                    <a:pt x="104" y="383"/>
                    <a:pt x="153" y="386"/>
                    <a:pt x="192" y="363"/>
                  </a:cubicBezTo>
                  <a:cubicBezTo>
                    <a:pt x="231" y="340"/>
                    <a:pt x="267" y="300"/>
                    <a:pt x="304" y="251"/>
                  </a:cubicBezTo>
                  <a:cubicBezTo>
                    <a:pt x="341" y="202"/>
                    <a:pt x="377" y="107"/>
                    <a:pt x="416" y="67"/>
                  </a:cubicBezTo>
                  <a:cubicBezTo>
                    <a:pt x="455" y="27"/>
                    <a:pt x="503" y="22"/>
                    <a:pt x="536" y="11"/>
                  </a:cubicBezTo>
                  <a:cubicBezTo>
                    <a:pt x="569" y="0"/>
                    <a:pt x="592" y="1"/>
                    <a:pt x="616" y="3"/>
                  </a:cubicBezTo>
                </a:path>
              </a:pathLst>
            </a:custGeom>
            <a:noFill/>
            <a:ln w="158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3228975" y="3821113"/>
            <a:ext cx="5622925" cy="2555875"/>
            <a:chOff x="2034" y="2407"/>
            <a:chExt cx="3542" cy="1610"/>
          </a:xfrm>
        </p:grpSpPr>
        <p:sp>
          <p:nvSpPr>
            <p:cNvPr id="17419" name="Text Box 11"/>
            <p:cNvSpPr txBox="1">
              <a:spLocks noChangeArrowheads="1"/>
            </p:cNvSpPr>
            <p:nvPr/>
          </p:nvSpPr>
          <p:spPr bwMode="auto">
            <a:xfrm>
              <a:off x="2496" y="3440"/>
              <a:ext cx="3080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</a:pPr>
              <a:r>
                <a:rPr lang="en-GB" altLang="en-US" sz="1800">
                  <a:cs typeface="Arial" panose="020B0604020202020204" pitchFamily="34" charset="0"/>
                </a:rPr>
                <a:t>Mindkét oldal többségi hordozói áramolnak a túloldal felé,</a:t>
              </a:r>
              <a:r>
                <a:rPr lang="hu-HU" altLang="en-US" sz="1800">
                  <a:cs typeface="Arial" panose="020B0604020202020204" pitchFamily="34" charset="0"/>
                </a:rPr>
                <a:t> </a:t>
              </a:r>
              <a:r>
                <a:rPr lang="en-GB" altLang="en-US" sz="1800">
                  <a:cs typeface="Arial" panose="020B0604020202020204" pitchFamily="34" charset="0"/>
                </a:rPr>
                <a:t>amíg a Fermi-szint ki nem egyenlítődik.</a:t>
              </a:r>
            </a:p>
          </p:txBody>
        </p:sp>
        <p:sp>
          <p:nvSpPr>
            <p:cNvPr id="17420" name="AutoShape 14"/>
            <p:cNvSpPr>
              <a:spLocks noChangeArrowheads="1"/>
            </p:cNvSpPr>
            <p:nvPr/>
          </p:nvSpPr>
          <p:spPr bwMode="auto">
            <a:xfrm rot="20234596" flipH="1">
              <a:off x="2034" y="2975"/>
              <a:ext cx="1012" cy="200"/>
            </a:xfrm>
            <a:prstGeom prst="curvedDownArrow">
              <a:avLst>
                <a:gd name="adj1" fmla="val 101200"/>
                <a:gd name="adj2" fmla="val 202400"/>
                <a:gd name="adj3" fmla="val 33333"/>
              </a:avLst>
            </a:prstGeom>
            <a:solidFill>
              <a:srgbClr val="D5262B"/>
            </a:solidFill>
            <a:ln w="25400">
              <a:solidFill>
                <a:srgbClr val="4D2885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17421" name="AutoShape 15"/>
            <p:cNvSpPr>
              <a:spLocks noChangeArrowheads="1"/>
            </p:cNvSpPr>
            <p:nvPr/>
          </p:nvSpPr>
          <p:spPr bwMode="auto">
            <a:xfrm rot="20234596" flipV="1">
              <a:off x="2154" y="2407"/>
              <a:ext cx="1012" cy="200"/>
            </a:xfrm>
            <a:prstGeom prst="curvedDownArrow">
              <a:avLst>
                <a:gd name="adj1" fmla="val 101200"/>
                <a:gd name="adj2" fmla="val 202400"/>
                <a:gd name="adj3" fmla="val 33333"/>
              </a:avLst>
            </a:prstGeom>
            <a:solidFill>
              <a:srgbClr val="4D2885"/>
            </a:solidFill>
            <a:ln w="25400">
              <a:solidFill>
                <a:srgbClr val="D5262B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17418" name="Footer Placeholder 17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74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0E38D74-6F36-4A9D-9948-E41DAA174457}" type="slidenum">
              <a:rPr lang="en-US" altLang="en-US" sz="1000">
                <a:solidFill>
                  <a:srgbClr val="8C2532"/>
                </a:solidFill>
              </a:rPr>
              <a:pPr/>
              <a:t>14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741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PN átmenet működése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414" name="Rectangle 3"/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187325" y="1406525"/>
                <a:ext cx="8834438" cy="4588088"/>
              </a:xfrm>
            </p:spPr>
            <p:txBody>
              <a:bodyPr/>
              <a:lstStyle/>
              <a:p>
                <a:pPr eaLnBrk="1" hangingPunct="1"/>
                <a:r>
                  <a:rPr lang="hu-HU" altLang="en-US" dirty="0" smtClean="0"/>
                  <a:t>Nagy töltéshordozó különbség áll fenn a két oldalon</a:t>
                </a:r>
              </a:p>
              <a:p>
                <a:pPr eaLnBrk="1" hangingPunct="1"/>
                <a:r>
                  <a:rPr lang="hu-HU" altLang="en-US" dirty="0" smtClean="0"/>
                  <a:t>n oldalon e</a:t>
                </a:r>
                <a:r>
                  <a:rPr lang="hu-HU" altLang="en-US" baseline="30000" dirty="0" smtClean="0"/>
                  <a:t>-</a:t>
                </a:r>
                <a:r>
                  <a:rPr lang="hu-HU" altLang="en-US" dirty="0" smtClean="0"/>
                  <a:t>, p oldalon lyukak többségben</a:t>
                </a:r>
              </a:p>
              <a:p>
                <a:pPr eaLnBrk="1" hangingPunct="1"/>
                <a:r>
                  <a:rPr lang="hu-HU" altLang="en-US" dirty="0" smtClean="0"/>
                  <a:t>A sűrűség gradiens (</a:t>
                </a:r>
                <a:r>
                  <a:rPr lang="hu-HU" altLang="en-US" dirty="0" err="1" smtClean="0"/>
                  <a:t>grad</a:t>
                </a:r>
                <a:r>
                  <a:rPr lang="hu-HU" altLang="en-US" dirty="0" smtClean="0"/>
                  <a:t> n) diffúziós áramot okoz </a:t>
                </a:r>
              </a:p>
              <a:p>
                <a:pPr eaLnBrk="1" hangingPunct="1"/>
                <a:r>
                  <a:rPr lang="hu-HU" altLang="en-US" dirty="0" smtClean="0"/>
                  <a:t>p oldalról lyukak, n oldalról </a:t>
                </a:r>
                <a:r>
                  <a:rPr lang="hu-HU" altLang="en-US" dirty="0"/>
                  <a:t>e</a:t>
                </a:r>
                <a:r>
                  <a:rPr lang="hu-HU" altLang="en-US" baseline="30000" dirty="0"/>
                  <a:t>-</a:t>
                </a:r>
                <a:r>
                  <a:rPr lang="hu-HU" altLang="en-US" dirty="0" smtClean="0"/>
                  <a:t> </a:t>
                </a:r>
                <a:br>
                  <a:rPr lang="hu-HU" altLang="en-US" dirty="0" smtClean="0"/>
                </a:br>
                <a:r>
                  <a:rPr lang="hu-HU" altLang="en-US" dirty="0" smtClean="0"/>
                  <a:t>áramlanak (ua. irány!)</a:t>
                </a:r>
              </a:p>
              <a:p>
                <a:pPr eaLnBrk="1" hangingPunct="1"/>
                <a:r>
                  <a:rPr lang="hu-HU" altLang="en-US" dirty="0" smtClean="0"/>
                  <a:t>Ezzel ellentétes hatás kell, hogy egyensúlyi állapot!</a:t>
                </a:r>
              </a:p>
              <a:p>
                <a:pPr eaLnBrk="1" hangingPunct="1"/>
                <a:r>
                  <a:rPr lang="hu-HU" altLang="en-US" dirty="0" smtClean="0"/>
                  <a:t>Sodródási áramhoz azonban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hu-HU" altLang="en-US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hu-HU" altLang="en-US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acc>
                    <m:r>
                      <a:rPr lang="hu-HU" altLang="en-US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hu-HU" altLang="en-US" dirty="0" smtClean="0"/>
                  <a:t>kell!</a:t>
                </a:r>
              </a:p>
              <a:p>
                <a:pPr eaLnBrk="1" hangingPunct="1"/>
                <a:r>
                  <a:rPr lang="hu-HU" altLang="en-US" dirty="0" smtClean="0"/>
                  <a:t>Ki kell alakulnia egy potenciál </a:t>
                </a:r>
                <a:br>
                  <a:rPr lang="hu-HU" altLang="en-US" dirty="0" smtClean="0"/>
                </a:br>
                <a:r>
                  <a:rPr lang="hu-HU" altLang="en-US" dirty="0" smtClean="0"/>
                  <a:t>lépcsőnek </a:t>
                </a:r>
                <a:r>
                  <a:rPr lang="hu-HU" altLang="en-US" sz="2400" dirty="0" smtClean="0"/>
                  <a:t>(</a:t>
                </a:r>
                <a:r>
                  <a:rPr lang="hu-HU" altLang="en-US" sz="2400" i="1" dirty="0" smtClean="0"/>
                  <a:t>kontakt potenciál, </a:t>
                </a:r>
                <a:br>
                  <a:rPr lang="hu-HU" altLang="en-US" sz="2400" i="1" dirty="0" smtClean="0"/>
                </a:br>
                <a:r>
                  <a:rPr lang="hu-HU" altLang="en-US" sz="2400" i="1" dirty="0" smtClean="0"/>
                  <a:t>érintkezési potenciál különbség</a:t>
                </a:r>
                <a:r>
                  <a:rPr lang="hu-HU" altLang="en-US" sz="2400" dirty="0" smtClean="0"/>
                  <a:t>)</a:t>
                </a:r>
              </a:p>
              <a:p>
                <a:pPr eaLnBrk="1" hangingPunct="1"/>
                <a:endParaRPr lang="hu-HU" altLang="en-US" sz="3200" dirty="0" smtClean="0"/>
              </a:p>
            </p:txBody>
          </p:sp>
        </mc:Choice>
        <mc:Fallback xmlns="">
          <p:sp>
            <p:nvSpPr>
              <p:cNvPr id="17414" name="Rectang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187325" y="1406525"/>
                <a:ext cx="8834438" cy="4588088"/>
              </a:xfrm>
              <a:blipFill>
                <a:blip r:embed="rId4"/>
                <a:stretch>
                  <a:fillRect l="-828" t="-23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Csoportba foglalás 1"/>
          <p:cNvGrpSpPr/>
          <p:nvPr/>
        </p:nvGrpSpPr>
        <p:grpSpPr>
          <a:xfrm>
            <a:off x="6019132" y="4293999"/>
            <a:ext cx="3124868" cy="2294920"/>
            <a:chOff x="1206500" y="2197100"/>
            <a:chExt cx="5726113" cy="4205288"/>
          </a:xfrm>
        </p:grpSpPr>
        <p:pic>
          <p:nvPicPr>
            <p:cNvPr id="17415" name="Picture 4" descr="savntyp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6500" y="2820988"/>
              <a:ext cx="2901950" cy="358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7410" name="Object 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27981852"/>
                </p:ext>
              </p:extLst>
            </p:nvPr>
          </p:nvGraphicFramePr>
          <p:xfrm>
            <a:off x="4237037" y="2197100"/>
            <a:ext cx="2695576" cy="35798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8924" name="Photo Editor Photo" r:id="rId6" imgW="2266667" imgH="3010320" progId="MSPhotoEd.3">
                    <p:embed/>
                  </p:oleObj>
                </mc:Choice>
                <mc:Fallback>
                  <p:oleObj name="Photo Editor Photo" r:id="rId6" imgW="2266667" imgH="3010320" progId="MSPhotoEd.3">
                    <p:embed/>
                    <p:pic>
                      <p:nvPicPr>
                        <p:cNvPr id="1741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37037" y="2197100"/>
                          <a:ext cx="2695576" cy="35798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5875" algn="ctr">
                              <a:solidFill>
                                <a:srgbClr val="4D2885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7416" name="Group 17"/>
            <p:cNvGrpSpPr>
              <a:grpSpLocks/>
            </p:cNvGrpSpPr>
            <p:nvPr/>
          </p:nvGrpSpPr>
          <p:grpSpPr bwMode="auto">
            <a:xfrm>
              <a:off x="3670300" y="3573463"/>
              <a:ext cx="1092200" cy="1739900"/>
              <a:chOff x="2312" y="2251"/>
              <a:chExt cx="688" cy="1096"/>
            </a:xfrm>
          </p:grpSpPr>
          <p:sp>
            <p:nvSpPr>
              <p:cNvPr id="17422" name="Line 7"/>
              <p:cNvSpPr>
                <a:spLocks noChangeShapeType="1"/>
              </p:cNvSpPr>
              <p:nvPr/>
            </p:nvSpPr>
            <p:spPr bwMode="auto">
              <a:xfrm>
                <a:off x="2312" y="2776"/>
                <a:ext cx="688" cy="0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423" name="Freeform 8"/>
              <p:cNvSpPr>
                <a:spLocks/>
              </p:cNvSpPr>
              <p:nvPr/>
            </p:nvSpPr>
            <p:spPr bwMode="auto">
              <a:xfrm>
                <a:off x="2320" y="2251"/>
                <a:ext cx="616" cy="382"/>
              </a:xfrm>
              <a:custGeom>
                <a:avLst/>
                <a:gdLst>
                  <a:gd name="T0" fmla="*/ 0 w 616"/>
                  <a:gd name="T1" fmla="*/ 369 h 391"/>
                  <a:gd name="T2" fmla="*/ 72 w 616"/>
                  <a:gd name="T3" fmla="*/ 369 h 391"/>
                  <a:gd name="T4" fmla="*/ 192 w 616"/>
                  <a:gd name="T5" fmla="*/ 347 h 391"/>
                  <a:gd name="T6" fmla="*/ 304 w 616"/>
                  <a:gd name="T7" fmla="*/ 239 h 391"/>
                  <a:gd name="T8" fmla="*/ 416 w 616"/>
                  <a:gd name="T9" fmla="*/ 64 h 391"/>
                  <a:gd name="T10" fmla="*/ 536 w 616"/>
                  <a:gd name="T11" fmla="*/ 11 h 391"/>
                  <a:gd name="T12" fmla="*/ 616 w 616"/>
                  <a:gd name="T13" fmla="*/ 3 h 3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6"/>
                  <a:gd name="T22" fmla="*/ 0 h 391"/>
                  <a:gd name="T23" fmla="*/ 616 w 616"/>
                  <a:gd name="T24" fmla="*/ 391 h 3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6" h="391">
                    <a:moveTo>
                      <a:pt x="0" y="387"/>
                    </a:moveTo>
                    <a:cubicBezTo>
                      <a:pt x="20" y="389"/>
                      <a:pt x="40" y="391"/>
                      <a:pt x="72" y="387"/>
                    </a:cubicBezTo>
                    <a:cubicBezTo>
                      <a:pt x="104" y="383"/>
                      <a:pt x="153" y="386"/>
                      <a:pt x="192" y="363"/>
                    </a:cubicBezTo>
                    <a:cubicBezTo>
                      <a:pt x="231" y="340"/>
                      <a:pt x="267" y="300"/>
                      <a:pt x="304" y="251"/>
                    </a:cubicBezTo>
                    <a:cubicBezTo>
                      <a:pt x="341" y="202"/>
                      <a:pt x="377" y="107"/>
                      <a:pt x="416" y="67"/>
                    </a:cubicBezTo>
                    <a:cubicBezTo>
                      <a:pt x="455" y="27"/>
                      <a:pt x="503" y="22"/>
                      <a:pt x="536" y="11"/>
                    </a:cubicBezTo>
                    <a:cubicBezTo>
                      <a:pt x="569" y="0"/>
                      <a:pt x="592" y="1"/>
                      <a:pt x="616" y="3"/>
                    </a:cubicBez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17424" name="Freeform 9"/>
              <p:cNvSpPr>
                <a:spLocks/>
              </p:cNvSpPr>
              <p:nvPr/>
            </p:nvSpPr>
            <p:spPr bwMode="auto">
              <a:xfrm>
                <a:off x="2332" y="2965"/>
                <a:ext cx="616" cy="382"/>
              </a:xfrm>
              <a:custGeom>
                <a:avLst/>
                <a:gdLst>
                  <a:gd name="T0" fmla="*/ 0 w 616"/>
                  <a:gd name="T1" fmla="*/ 369 h 391"/>
                  <a:gd name="T2" fmla="*/ 72 w 616"/>
                  <a:gd name="T3" fmla="*/ 369 h 391"/>
                  <a:gd name="T4" fmla="*/ 192 w 616"/>
                  <a:gd name="T5" fmla="*/ 347 h 391"/>
                  <a:gd name="T6" fmla="*/ 304 w 616"/>
                  <a:gd name="T7" fmla="*/ 239 h 391"/>
                  <a:gd name="T8" fmla="*/ 416 w 616"/>
                  <a:gd name="T9" fmla="*/ 64 h 391"/>
                  <a:gd name="T10" fmla="*/ 536 w 616"/>
                  <a:gd name="T11" fmla="*/ 11 h 391"/>
                  <a:gd name="T12" fmla="*/ 616 w 616"/>
                  <a:gd name="T13" fmla="*/ 3 h 3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6"/>
                  <a:gd name="T22" fmla="*/ 0 h 391"/>
                  <a:gd name="T23" fmla="*/ 616 w 616"/>
                  <a:gd name="T24" fmla="*/ 391 h 3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6" h="391">
                    <a:moveTo>
                      <a:pt x="0" y="387"/>
                    </a:moveTo>
                    <a:cubicBezTo>
                      <a:pt x="20" y="389"/>
                      <a:pt x="40" y="391"/>
                      <a:pt x="72" y="387"/>
                    </a:cubicBezTo>
                    <a:cubicBezTo>
                      <a:pt x="104" y="383"/>
                      <a:pt x="153" y="386"/>
                      <a:pt x="192" y="363"/>
                    </a:cubicBezTo>
                    <a:cubicBezTo>
                      <a:pt x="231" y="340"/>
                      <a:pt x="267" y="300"/>
                      <a:pt x="304" y="251"/>
                    </a:cubicBezTo>
                    <a:cubicBezTo>
                      <a:pt x="341" y="202"/>
                      <a:pt x="377" y="107"/>
                      <a:pt x="416" y="67"/>
                    </a:cubicBezTo>
                    <a:cubicBezTo>
                      <a:pt x="455" y="27"/>
                      <a:pt x="503" y="22"/>
                      <a:pt x="536" y="11"/>
                    </a:cubicBezTo>
                    <a:cubicBezTo>
                      <a:pt x="569" y="0"/>
                      <a:pt x="592" y="1"/>
                      <a:pt x="616" y="3"/>
                    </a:cubicBez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  <p:sp>
            <p:nvSpPr>
              <p:cNvPr id="17425" name="Freeform 10"/>
              <p:cNvSpPr>
                <a:spLocks/>
              </p:cNvSpPr>
              <p:nvPr/>
            </p:nvSpPr>
            <p:spPr bwMode="auto">
              <a:xfrm>
                <a:off x="2344" y="2599"/>
                <a:ext cx="616" cy="382"/>
              </a:xfrm>
              <a:custGeom>
                <a:avLst/>
                <a:gdLst>
                  <a:gd name="T0" fmla="*/ 0 w 616"/>
                  <a:gd name="T1" fmla="*/ 369 h 391"/>
                  <a:gd name="T2" fmla="*/ 72 w 616"/>
                  <a:gd name="T3" fmla="*/ 369 h 391"/>
                  <a:gd name="T4" fmla="*/ 192 w 616"/>
                  <a:gd name="T5" fmla="*/ 347 h 391"/>
                  <a:gd name="T6" fmla="*/ 304 w 616"/>
                  <a:gd name="T7" fmla="*/ 239 h 391"/>
                  <a:gd name="T8" fmla="*/ 416 w 616"/>
                  <a:gd name="T9" fmla="*/ 64 h 391"/>
                  <a:gd name="T10" fmla="*/ 536 w 616"/>
                  <a:gd name="T11" fmla="*/ 11 h 391"/>
                  <a:gd name="T12" fmla="*/ 616 w 616"/>
                  <a:gd name="T13" fmla="*/ 3 h 3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6"/>
                  <a:gd name="T22" fmla="*/ 0 h 391"/>
                  <a:gd name="T23" fmla="*/ 616 w 616"/>
                  <a:gd name="T24" fmla="*/ 391 h 3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6" h="391">
                    <a:moveTo>
                      <a:pt x="0" y="387"/>
                    </a:moveTo>
                    <a:cubicBezTo>
                      <a:pt x="20" y="389"/>
                      <a:pt x="40" y="391"/>
                      <a:pt x="72" y="387"/>
                    </a:cubicBezTo>
                    <a:cubicBezTo>
                      <a:pt x="104" y="383"/>
                      <a:pt x="153" y="386"/>
                      <a:pt x="192" y="363"/>
                    </a:cubicBezTo>
                    <a:cubicBezTo>
                      <a:pt x="231" y="340"/>
                      <a:pt x="267" y="300"/>
                      <a:pt x="304" y="251"/>
                    </a:cubicBezTo>
                    <a:cubicBezTo>
                      <a:pt x="341" y="202"/>
                      <a:pt x="377" y="107"/>
                      <a:pt x="416" y="67"/>
                    </a:cubicBezTo>
                    <a:cubicBezTo>
                      <a:pt x="455" y="27"/>
                      <a:pt x="503" y="22"/>
                      <a:pt x="536" y="11"/>
                    </a:cubicBezTo>
                    <a:cubicBezTo>
                      <a:pt x="569" y="0"/>
                      <a:pt x="592" y="1"/>
                      <a:pt x="616" y="3"/>
                    </a:cubicBezTo>
                  </a:path>
                </a:pathLst>
              </a:custGeom>
              <a:noFill/>
              <a:ln w="15875">
                <a:solidFill>
                  <a:srgbClr val="00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</p:grpSp>
      <p:sp>
        <p:nvSpPr>
          <p:cNvPr id="17418" name="Footer Placeholder 17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4" name="Objektum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78440209"/>
              </p:ext>
            </p:extLst>
          </p:nvPr>
        </p:nvGraphicFramePr>
        <p:xfrm>
          <a:off x="6067137" y="2730610"/>
          <a:ext cx="2381435" cy="878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925" name="Equation" r:id="rId8" imgW="1066680" imgH="393480" progId="Equation.3">
                  <p:embed/>
                </p:oleObj>
              </mc:Choice>
              <mc:Fallback>
                <p:oleObj name="Equation" r:id="rId8" imgW="1066680" imgH="393480" progId="Equation.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6067137" y="2730610"/>
                        <a:ext cx="2381435" cy="8788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92241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6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1163" y="1101309"/>
            <a:ext cx="5592762" cy="445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4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4403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7AB2625-F26D-40F1-BD68-A62CED8CAFF3}" type="slidenum">
              <a:rPr lang="en-US" altLang="en-US" sz="1000">
                <a:solidFill>
                  <a:srgbClr val="8C2532"/>
                </a:solidFill>
              </a:rPr>
              <a:pPr/>
              <a:t>15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4037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Elektrosztatikus viszonyok</a:t>
            </a:r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547688" y="5447131"/>
            <a:ext cx="84375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GB" altLang="en-US" sz="2400" b="1" dirty="0" err="1">
                <a:cs typeface="Arial" panose="020B0604020202020204" pitchFamily="34" charset="0"/>
              </a:rPr>
              <a:t>Kiürített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rétegek</a:t>
            </a:r>
            <a:r>
              <a:rPr lang="en-GB" altLang="en-US" sz="2400" b="1" dirty="0">
                <a:cs typeface="Arial" panose="020B0604020202020204" pitchFamily="34" charset="0"/>
              </a:rPr>
              <a:t> (</a:t>
            </a:r>
            <a:r>
              <a:rPr lang="en-GB" altLang="en-US" sz="2400" b="1" dirty="0" err="1">
                <a:cs typeface="Arial" panose="020B0604020202020204" pitchFamily="34" charset="0"/>
              </a:rPr>
              <a:t>tértöltés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rétegek</a:t>
            </a:r>
            <a:r>
              <a:rPr lang="en-GB" altLang="en-US" sz="2400" b="1" dirty="0">
                <a:cs typeface="Arial" panose="020B0604020202020204" pitchFamily="34" charset="0"/>
              </a:rPr>
              <a:t>): </a:t>
            </a:r>
            <a:r>
              <a:rPr lang="en-GB" altLang="en-US" sz="2400" b="1" dirty="0" err="1">
                <a:cs typeface="Arial" panose="020B0604020202020204" pitchFamily="34" charset="0"/>
              </a:rPr>
              <a:t>töltés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 smtClean="0">
                <a:cs typeface="Arial" panose="020B0604020202020204" pitchFamily="34" charset="0"/>
              </a:rPr>
              <a:t>kettősréteg</a:t>
            </a:r>
            <a:r>
              <a:rPr lang="hu-HU" altLang="en-US" sz="2400" b="1" dirty="0" smtClean="0">
                <a:cs typeface="Arial" panose="020B0604020202020204" pitchFamily="34" charset="0"/>
              </a:rPr>
              <a:t/>
            </a:r>
            <a:br>
              <a:rPr lang="hu-HU" altLang="en-US" sz="2400" b="1" dirty="0" smtClean="0">
                <a:cs typeface="Arial" panose="020B0604020202020204" pitchFamily="34" charset="0"/>
              </a:rPr>
            </a:br>
            <a:r>
              <a:rPr lang="hu-HU" altLang="en-US" b="1" dirty="0" smtClean="0">
                <a:cs typeface="Arial" panose="020B0604020202020204" pitchFamily="34" charset="0"/>
              </a:rPr>
              <a:t>Ezen a területen a szabad töltéshordozók koncentrációja lecsökken</a:t>
            </a:r>
            <a:endParaRPr lang="en-GB" altLang="en-US" b="1" dirty="0">
              <a:cs typeface="Arial" panose="020B0604020202020204" pitchFamily="34" charset="0"/>
            </a:endParaRPr>
          </a:p>
        </p:txBody>
      </p:sp>
      <p:sp>
        <p:nvSpPr>
          <p:cNvPr id="44039" name="Footer Placeholder 7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" name="Szövegdoboz 1"/>
          <p:cNvSpPr txBox="1"/>
          <p:nvPr/>
        </p:nvSpPr>
        <p:spPr>
          <a:xfrm>
            <a:off x="3994484" y="1892969"/>
            <a:ext cx="35292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50000"/>
              </a:lnSpc>
            </a:pPr>
            <a:r>
              <a:rPr lang="hu-HU" sz="2400" b="1" dirty="0" smtClean="0"/>
              <a:t>+</a:t>
            </a:r>
          </a:p>
          <a:p>
            <a:pPr>
              <a:lnSpc>
                <a:spcPct val="50000"/>
              </a:lnSpc>
            </a:pPr>
            <a:r>
              <a:rPr lang="hu-HU" sz="2400" b="1" dirty="0" smtClean="0"/>
              <a:t>+</a:t>
            </a:r>
          </a:p>
          <a:p>
            <a:pPr>
              <a:lnSpc>
                <a:spcPct val="50000"/>
              </a:lnSpc>
            </a:pPr>
            <a:r>
              <a:rPr lang="hu-HU" sz="2400" b="1" dirty="0" smtClean="0"/>
              <a:t>+</a:t>
            </a:r>
          </a:p>
          <a:p>
            <a:pPr>
              <a:lnSpc>
                <a:spcPct val="50000"/>
              </a:lnSpc>
            </a:pPr>
            <a:r>
              <a:rPr lang="hu-HU" sz="2400" b="1" dirty="0" smtClean="0"/>
              <a:t>+</a:t>
            </a:r>
          </a:p>
          <a:p>
            <a:pPr>
              <a:lnSpc>
                <a:spcPct val="50000"/>
              </a:lnSpc>
            </a:pPr>
            <a:r>
              <a:rPr lang="hu-HU" sz="2400" b="1" dirty="0" smtClean="0"/>
              <a:t>+</a:t>
            </a:r>
          </a:p>
          <a:p>
            <a:pPr>
              <a:lnSpc>
                <a:spcPct val="50000"/>
              </a:lnSpc>
            </a:pPr>
            <a:r>
              <a:rPr lang="hu-HU" sz="2400" b="1" dirty="0"/>
              <a:t>+</a:t>
            </a:r>
            <a:endParaRPr lang="en-US" sz="2400" b="1" dirty="0"/>
          </a:p>
        </p:txBody>
      </p:sp>
      <p:sp>
        <p:nvSpPr>
          <p:cNvPr id="9" name="Szövegdoboz 8"/>
          <p:cNvSpPr txBox="1"/>
          <p:nvPr/>
        </p:nvSpPr>
        <p:spPr>
          <a:xfrm>
            <a:off x="4515850" y="1836823"/>
            <a:ext cx="352927" cy="2147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50000"/>
              </a:lnSpc>
            </a:pPr>
            <a:r>
              <a:rPr lang="hu-HU" sz="2400" dirty="0" smtClean="0">
                <a:solidFill>
                  <a:srgbClr val="C00000"/>
                </a:solidFill>
              </a:rPr>
              <a:t>-</a:t>
            </a:r>
          </a:p>
          <a:p>
            <a:pPr>
              <a:lnSpc>
                <a:spcPct val="50000"/>
              </a:lnSpc>
            </a:pPr>
            <a:r>
              <a:rPr lang="hu-HU" sz="2400" dirty="0">
                <a:solidFill>
                  <a:srgbClr val="C00000"/>
                </a:solidFill>
              </a:rPr>
              <a:t>-</a:t>
            </a:r>
            <a:endParaRPr lang="hu-HU" sz="2400" dirty="0" smtClean="0">
              <a:solidFill>
                <a:srgbClr val="C00000"/>
              </a:solidFill>
            </a:endParaRPr>
          </a:p>
          <a:p>
            <a:pPr>
              <a:lnSpc>
                <a:spcPct val="50000"/>
              </a:lnSpc>
            </a:pPr>
            <a:r>
              <a:rPr lang="hu-HU" sz="2400" dirty="0">
                <a:solidFill>
                  <a:srgbClr val="C00000"/>
                </a:solidFill>
              </a:rPr>
              <a:t>-</a:t>
            </a:r>
            <a:endParaRPr lang="hu-HU" sz="2400" dirty="0" smtClean="0">
              <a:solidFill>
                <a:srgbClr val="C00000"/>
              </a:solidFill>
            </a:endParaRPr>
          </a:p>
          <a:p>
            <a:pPr>
              <a:lnSpc>
                <a:spcPct val="50000"/>
              </a:lnSpc>
            </a:pPr>
            <a:r>
              <a:rPr lang="hu-HU" sz="2400" dirty="0">
                <a:solidFill>
                  <a:srgbClr val="C00000"/>
                </a:solidFill>
              </a:rPr>
              <a:t>-</a:t>
            </a:r>
            <a:endParaRPr lang="hu-HU" sz="2400" dirty="0" smtClean="0">
              <a:solidFill>
                <a:srgbClr val="C00000"/>
              </a:solidFill>
            </a:endParaRPr>
          </a:p>
          <a:p>
            <a:pPr algn="ctr">
              <a:lnSpc>
                <a:spcPct val="50000"/>
              </a:lnSpc>
            </a:pPr>
            <a:r>
              <a:rPr lang="hu-HU" sz="2400" dirty="0" smtClean="0">
                <a:solidFill>
                  <a:srgbClr val="C00000"/>
                </a:solidFill>
              </a:rPr>
              <a:t>-</a:t>
            </a:r>
          </a:p>
          <a:p>
            <a:pPr algn="ctr">
              <a:lnSpc>
                <a:spcPct val="50000"/>
              </a:lnSpc>
            </a:pPr>
            <a:r>
              <a:rPr lang="hu-HU" sz="2400" dirty="0">
                <a:solidFill>
                  <a:srgbClr val="C00000"/>
                </a:solidFill>
              </a:rPr>
              <a:t>-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843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FC2B37A-0B2E-4C61-BBBD-FDB20128F791}" type="slidenum">
              <a:rPr lang="en-US" altLang="en-US" sz="1000">
                <a:solidFill>
                  <a:srgbClr val="8C2532"/>
                </a:solidFill>
              </a:rPr>
              <a:pPr/>
              <a:t>16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8438" name="Picture 16" descr="CONTPO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79500"/>
            <a:ext cx="6934200" cy="412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70033" name="Object 17"/>
          <p:cNvGraphicFramePr>
            <a:graphicFrameLocks noChangeAspect="1"/>
          </p:cNvGraphicFramePr>
          <p:nvPr/>
        </p:nvGraphicFramePr>
        <p:xfrm>
          <a:off x="5257800" y="5575300"/>
          <a:ext cx="2489200" cy="692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45" name="Equation" r:id="rId5" imgW="863280" imgH="241200" progId="Equation.3">
                  <p:embed/>
                </p:oleObj>
              </mc:Choice>
              <mc:Fallback>
                <p:oleObj name="Equation" r:id="rId5" imgW="863280" imgH="241200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57800" y="5575300"/>
                        <a:ext cx="2489200" cy="6921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2857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18"/>
          <p:cNvGraphicFramePr>
            <a:graphicFrameLocks noChangeAspect="1"/>
          </p:cNvGraphicFramePr>
          <p:nvPr/>
        </p:nvGraphicFramePr>
        <p:xfrm>
          <a:off x="1447800" y="5422900"/>
          <a:ext cx="2438400" cy="879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46" name="Equation" r:id="rId7" imgW="1333440" imgH="482400" progId="Equation.3">
                  <p:embed/>
                </p:oleObj>
              </mc:Choice>
              <mc:Fallback>
                <p:oleObj name="Equation" r:id="rId7" imgW="1333440" imgH="48240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7800" y="5422900"/>
                        <a:ext cx="2438400" cy="879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66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Érintkezési és diffúziós potenciál</a:t>
            </a:r>
          </a:p>
        </p:txBody>
      </p:sp>
      <p:sp>
        <p:nvSpPr>
          <p:cNvPr id="18440" name="Text Box 19"/>
          <p:cNvSpPr txBox="1">
            <a:spLocks noChangeArrowheads="1"/>
          </p:cNvSpPr>
          <p:nvPr/>
        </p:nvSpPr>
        <p:spPr bwMode="auto">
          <a:xfrm>
            <a:off x="685800" y="4700588"/>
            <a:ext cx="340360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/>
              <a:t>A hurokt</a:t>
            </a:r>
            <a:r>
              <a:rPr lang="hu-HU" altLang="en-US"/>
              <a:t>örvény értelmében:</a:t>
            </a:r>
          </a:p>
        </p:txBody>
      </p:sp>
      <p:sp>
        <p:nvSpPr>
          <p:cNvPr id="18441" name="Text Box 20"/>
          <p:cNvSpPr txBox="1">
            <a:spLocks noChangeArrowheads="1"/>
          </p:cNvSpPr>
          <p:nvPr/>
        </p:nvSpPr>
        <p:spPr bwMode="auto">
          <a:xfrm>
            <a:off x="254000" y="1358900"/>
            <a:ext cx="4330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U</a:t>
            </a:r>
            <a:r>
              <a:rPr lang="hu-HU" altLang="en-US" baseline="-25000"/>
              <a:t>fn</a:t>
            </a:r>
            <a:r>
              <a:rPr lang="hu-HU" altLang="en-US"/>
              <a:t> 	fém – n-Si kontakt potenciál</a:t>
            </a:r>
          </a:p>
        </p:txBody>
      </p:sp>
      <p:sp>
        <p:nvSpPr>
          <p:cNvPr id="18442" name="Text Box 21"/>
          <p:cNvSpPr txBox="1">
            <a:spLocks noChangeArrowheads="1"/>
          </p:cNvSpPr>
          <p:nvPr/>
        </p:nvSpPr>
        <p:spPr bwMode="auto">
          <a:xfrm>
            <a:off x="254000" y="1778000"/>
            <a:ext cx="54483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U</a:t>
            </a:r>
            <a:r>
              <a:rPr lang="hu-HU" altLang="en-US" baseline="-25000"/>
              <a:t>D</a:t>
            </a:r>
            <a:r>
              <a:rPr lang="hu-HU" altLang="en-US"/>
              <a:t>	diffúziós potenciál a p és n oldal között</a:t>
            </a:r>
          </a:p>
        </p:txBody>
      </p:sp>
      <p:sp>
        <p:nvSpPr>
          <p:cNvPr id="18443" name="Text Box 23"/>
          <p:cNvSpPr txBox="1">
            <a:spLocks noChangeArrowheads="1"/>
          </p:cNvSpPr>
          <p:nvPr/>
        </p:nvSpPr>
        <p:spPr bwMode="auto">
          <a:xfrm>
            <a:off x="254000" y="2171700"/>
            <a:ext cx="4330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U</a:t>
            </a:r>
            <a:r>
              <a:rPr lang="hu-HU" altLang="en-US" baseline="-25000"/>
              <a:t>pf</a:t>
            </a:r>
            <a:r>
              <a:rPr lang="hu-HU" altLang="en-US"/>
              <a:t>	p-Si – fém kontakt potenciál</a:t>
            </a:r>
          </a:p>
        </p:txBody>
      </p:sp>
      <p:sp>
        <p:nvSpPr>
          <p:cNvPr id="18444" name="Footer Placeholder 1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0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6" name="Picture 4" descr="http://www.cefns.nau.edu/geology/naml/Meteorite/Images/ContactPotentia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1738" y="1182604"/>
            <a:ext cx="4010025" cy="374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Kontakt potenciál fém - fém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artalom helye 2"/>
              <p:cNvSpPr>
                <a:spLocks noGrp="1"/>
              </p:cNvSpPr>
              <p:nvPr>
                <p:ph idx="1"/>
              </p:nvPr>
            </p:nvSpPr>
            <p:spPr>
              <a:xfrm>
                <a:off x="187324" y="1406525"/>
                <a:ext cx="8956675" cy="4972050"/>
              </a:xfrm>
            </p:spPr>
            <p:txBody>
              <a:bodyPr/>
              <a:lstStyle/>
              <a:p>
                <a:r>
                  <a:rPr lang="hu-HU" dirty="0" smtClean="0"/>
                  <a:t>Hőmérsékletfüggő </a:t>
                </a:r>
                <a:br>
                  <a:rPr lang="hu-HU" dirty="0" smtClean="0"/>
                </a:br>
                <a:r>
                  <a:rPr lang="en-US" dirty="0" smtClean="0"/>
                  <a:t>	</a:t>
                </a:r>
                <a:r>
                  <a:rPr lang="hu-HU" i="1" dirty="0" err="1" smtClean="0"/>
                  <a:t>Peltier</a:t>
                </a:r>
                <a:r>
                  <a:rPr lang="hu-HU" i="1" dirty="0" smtClean="0"/>
                  <a:t>, </a:t>
                </a:r>
                <a:r>
                  <a:rPr lang="hu-HU" i="1" dirty="0" err="1" smtClean="0"/>
                  <a:t>Seebeck</a:t>
                </a:r>
                <a:r>
                  <a:rPr lang="hu-HU" i="1" dirty="0" smtClean="0"/>
                  <a:t> </a:t>
                </a:r>
                <a:r>
                  <a:rPr lang="hu-HU" i="1" dirty="0" err="1" smtClean="0"/>
                  <a:t>eff</a:t>
                </a:r>
                <a:r>
                  <a:rPr lang="hu-HU" i="1" dirty="0" smtClean="0"/>
                  <a:t>.</a:t>
                </a:r>
              </a:p>
              <a:p>
                <a:r>
                  <a:rPr lang="hu-HU" dirty="0" smtClean="0"/>
                  <a:t>Érintkezés előtt különböző </a:t>
                </a:r>
                <a:br>
                  <a:rPr lang="hu-HU" dirty="0" smtClean="0"/>
                </a:br>
                <a:r>
                  <a:rPr lang="hu-HU" dirty="0" smtClean="0"/>
                  <a:t>kilépési munkájú fémek</a:t>
                </a:r>
                <a:br>
                  <a:rPr lang="hu-HU" dirty="0" smtClean="0"/>
                </a:br>
                <a:r>
                  <a:rPr lang="hu-HU" sz="1800" i="1" dirty="0" smtClean="0"/>
                  <a:t>Einstein formula: </a:t>
                </a:r>
                <a14:m>
                  <m:oMath xmlns:m="http://schemas.openxmlformats.org/officeDocument/2006/math">
                    <m:r>
                      <a:rPr lang="hu-HU" sz="1800" b="0" i="1" smtClean="0">
                        <a:latin typeface="Cambria Math" panose="02040503050406030204" pitchFamily="18" charset="0"/>
                      </a:rPr>
                      <m:t>𝐸</m:t>
                    </m:r>
                    <m:r>
                      <a:rPr lang="hu-HU" sz="18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hu-HU" sz="1800" b="0" i="1" smtClean="0">
                        <a:latin typeface="Cambria Math" panose="02040503050406030204" pitchFamily="18" charset="0"/>
                      </a:rPr>
                      <m:t>h</m:t>
                    </m:r>
                    <m:r>
                      <a:rPr lang="hu-HU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∙</m:t>
                    </m:r>
                    <m:r>
                      <a:rPr lang="hu-HU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  <m:r>
                      <a:rPr lang="hu-HU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sz="18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𝐴</m:t>
                        </m:r>
                      </m:sub>
                    </m:sSub>
                    <m:r>
                      <a:rPr lang="hu-HU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f>
                      <m:fPr>
                        <m:ctrlP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den>
                    </m:f>
                    <m:r>
                      <a:rPr lang="hu-HU" sz="1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𝑚</m:t>
                    </m:r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hu-HU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𝑣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hu-HU" i="1" dirty="0" smtClean="0"/>
              </a:p>
              <a:p>
                <a:r>
                  <a:rPr lang="hu-HU" dirty="0" smtClean="0"/>
                  <a:t>Fermi nívók különböznek</a:t>
                </a:r>
              </a:p>
              <a:p>
                <a:r>
                  <a:rPr lang="hu-HU" dirty="0" smtClean="0"/>
                  <a:t>Összeérintés után e</a:t>
                </a:r>
                <a:r>
                  <a:rPr lang="hu-HU" baseline="30000" dirty="0" smtClean="0"/>
                  <a:t>-</a:t>
                </a:r>
                <a:r>
                  <a:rPr lang="hu-HU" dirty="0" smtClean="0"/>
                  <a:t> áram</a:t>
                </a:r>
              </a:p>
              <a:p>
                <a:r>
                  <a:rPr lang="hu-HU" dirty="0" smtClean="0"/>
                  <a:t>Kisebb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hu-HU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𝜙</m:t>
                        </m:r>
                      </m:e>
                      <m:sub>
                        <m:r>
                          <a:rPr lang="hu-HU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𝐴</m:t>
                        </m:r>
                      </m:sub>
                    </m:sSub>
                  </m:oMath>
                </a14:m>
                <a:r>
                  <a:rPr lang="hu-HU" dirty="0" smtClean="0"/>
                  <a:t> fémben e</a:t>
                </a:r>
                <a:r>
                  <a:rPr lang="hu-HU" baseline="30000" dirty="0" smtClean="0"/>
                  <a:t>-</a:t>
                </a:r>
                <a:r>
                  <a:rPr lang="hu-HU" dirty="0"/>
                  <a:t> </a:t>
                </a:r>
                <a:r>
                  <a:rPr lang="hu-HU" dirty="0" smtClean="0"/>
                  <a:t/>
                </a:r>
                <a:br>
                  <a:rPr lang="hu-HU" dirty="0" smtClean="0"/>
                </a:br>
                <a:r>
                  <a:rPr lang="hu-HU" dirty="0" smtClean="0"/>
                  <a:t>hiány, látszólagos pozitív </a:t>
                </a:r>
                <a:br>
                  <a:rPr lang="hu-HU" dirty="0" smtClean="0"/>
                </a:br>
                <a:r>
                  <a:rPr lang="hu-HU" dirty="0" smtClean="0"/>
                  <a:t>többlet, </a:t>
                </a:r>
                <a:r>
                  <a:rPr lang="hu-HU" dirty="0" err="1" smtClean="0"/>
                  <a:t>E</a:t>
                </a:r>
                <a:r>
                  <a:rPr lang="hu-HU" baseline="-25000" dirty="0" err="1" smtClean="0"/>
                  <a:t>f</a:t>
                </a:r>
                <a:r>
                  <a:rPr lang="hu-HU" dirty="0" smtClean="0"/>
                  <a:t> lesüllyed</a:t>
                </a:r>
              </a:p>
              <a:p>
                <a:r>
                  <a:rPr lang="hu-HU" dirty="0" smtClean="0"/>
                  <a:t>Másik fém potenciálja negatívabbá válik,</a:t>
                </a:r>
                <a:br>
                  <a:rPr lang="hu-HU" dirty="0" smtClean="0"/>
                </a:br>
                <a:r>
                  <a:rPr lang="hu-HU" dirty="0" err="1" smtClean="0"/>
                  <a:t>E</a:t>
                </a:r>
                <a:r>
                  <a:rPr lang="hu-HU" baseline="-25000" dirty="0" err="1" smtClean="0"/>
                  <a:t>f</a:t>
                </a:r>
                <a:r>
                  <a:rPr lang="hu-HU" dirty="0" smtClean="0"/>
                  <a:t> megemelkedik</a:t>
                </a:r>
              </a:p>
              <a:p>
                <a:endParaRPr lang="hu-HU" dirty="0" smtClean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Tartalom helye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87324" y="1406525"/>
                <a:ext cx="8956675" cy="4972050"/>
              </a:xfrm>
              <a:blipFill rotWithShape="0">
                <a:blip r:embed="rId4"/>
                <a:stretch>
                  <a:fillRect l="-817" t="-2209" b="-58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AC688A-D1FE-4B75-B166-8F65E506A705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36995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Kontakt potenciál fém - félvezető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hu-HU" dirty="0" smtClean="0"/>
          </a:p>
          <a:p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AC688A-D1FE-4B75-B166-8F65E506A705}" type="slidenum">
              <a:rPr lang="en-US" altLang="en-US" smtClean="0"/>
              <a:pPr/>
              <a:t>18</a:t>
            </a:fld>
            <a:endParaRPr lang="en-US" altLang="en-US"/>
          </a:p>
        </p:txBody>
      </p:sp>
      <p:pic>
        <p:nvPicPr>
          <p:cNvPr id="80900" name="Picture 4" descr="Energy bands for a metal and an n-type semiconductor (a) before and (b) after contact.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9250" y="3721099"/>
            <a:ext cx="6096000" cy="2657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artalom helye 2"/>
              <p:cNvSpPr txBox="1">
                <a:spLocks/>
              </p:cNvSpPr>
              <p:nvPr/>
            </p:nvSpPr>
            <p:spPr bwMode="auto">
              <a:xfrm>
                <a:off x="195347" y="1414547"/>
                <a:ext cx="8834438" cy="4972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SzPct val="80000"/>
                  <a:buFont typeface="Arial" panose="020B0604020202020204" pitchFamily="34" charset="0"/>
                  <a:buChar char="►"/>
                  <a:defRPr sz="2800">
                    <a:solidFill>
                      <a:srgbClr val="4D2885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rgbClr val="4D2885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•"/>
                  <a:defRPr sz="2000">
                    <a:solidFill>
                      <a:srgbClr val="4D2885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–"/>
                  <a:defRPr sz="2000">
                    <a:solidFill>
                      <a:srgbClr val="4D2885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 sz="2000">
                    <a:solidFill>
                      <a:srgbClr val="4D2885"/>
                    </a:solidFill>
                    <a:latin typeface="+mn-lt"/>
                  </a:defRPr>
                </a:lvl5pPr>
                <a:lvl6pPr marL="25146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6pPr>
                <a:lvl7pPr marL="29718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7pPr>
                <a:lvl8pPr marL="34290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8pPr>
                <a:lvl9pPr marL="38862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9pPr>
              </a:lstStyle>
              <a:p>
                <a:r>
                  <a:rPr lang="hu-HU" b="0" kern="0" dirty="0" smtClean="0">
                    <a:ea typeface="Cambria Math" panose="02040503050406030204" pitchFamily="18" charset="0"/>
                  </a:rPr>
                  <a:t>n típusú félvezető esetén e</a:t>
                </a:r>
                <a:r>
                  <a:rPr lang="hu-HU" b="0" kern="0" baseline="30000" dirty="0" smtClean="0">
                    <a:ea typeface="Cambria Math" panose="02040503050406030204" pitchFamily="18" charset="0"/>
                  </a:rPr>
                  <a:t>-</a:t>
                </a:r>
                <a:r>
                  <a:rPr lang="hu-HU" b="0" kern="0" dirty="0" smtClean="0">
                    <a:ea typeface="Cambria Math" panose="02040503050406030204" pitchFamily="18" charset="0"/>
                  </a:rPr>
                  <a:t> áram a fémbe</a:t>
                </a:r>
              </a:p>
              <a:p>
                <a:r>
                  <a:rPr lang="hu-HU" kern="0" dirty="0" smtClean="0">
                    <a:ea typeface="Cambria Math" panose="02040503050406030204" pitchFamily="18" charset="0"/>
                  </a:rPr>
                  <a:t>Fémben: </a:t>
                </a:r>
                <a:r>
                  <a:rPr lang="hu-HU" kern="0" dirty="0">
                    <a:ea typeface="Cambria Math" panose="02040503050406030204" pitchFamily="18" charset="0"/>
                  </a:rPr>
                  <a:t>e</a:t>
                </a:r>
                <a:r>
                  <a:rPr lang="hu-HU" kern="0" baseline="30000" dirty="0">
                    <a:ea typeface="Cambria Math" panose="02040503050406030204" pitchFamily="18" charset="0"/>
                  </a:rPr>
                  <a:t>-</a:t>
                </a:r>
                <a:r>
                  <a:rPr lang="hu-HU" kern="0" dirty="0">
                    <a:ea typeface="Cambria Math" panose="02040503050406030204" pitchFamily="18" charset="0"/>
                  </a:rPr>
                  <a:t> </a:t>
                </a:r>
                <a:r>
                  <a:rPr lang="hu-HU" kern="0" dirty="0" smtClean="0">
                    <a:ea typeface="Cambria Math" panose="02040503050406030204" pitchFamily="18" charset="0"/>
                  </a:rPr>
                  <a:t>többlet, látszólagos negatív potenciál</a:t>
                </a:r>
              </a:p>
              <a:p>
                <a:r>
                  <a:rPr lang="hu-HU" kern="0" dirty="0" smtClean="0">
                    <a:ea typeface="Cambria Math" panose="02040503050406030204" pitchFamily="18" charset="0"/>
                  </a:rPr>
                  <a:t>Félvezetőben: </a:t>
                </a:r>
                <a:r>
                  <a:rPr lang="hu-HU" kern="0" dirty="0">
                    <a:ea typeface="Cambria Math" panose="02040503050406030204" pitchFamily="18" charset="0"/>
                  </a:rPr>
                  <a:t>e</a:t>
                </a:r>
                <a:r>
                  <a:rPr lang="hu-HU" kern="0" baseline="30000" dirty="0">
                    <a:ea typeface="Cambria Math" panose="02040503050406030204" pitchFamily="18" charset="0"/>
                  </a:rPr>
                  <a:t>-</a:t>
                </a:r>
                <a:r>
                  <a:rPr lang="hu-HU" kern="0" dirty="0">
                    <a:ea typeface="Cambria Math" panose="02040503050406030204" pitchFamily="18" charset="0"/>
                  </a:rPr>
                  <a:t> </a:t>
                </a:r>
                <a:r>
                  <a:rPr lang="hu-HU" kern="0" dirty="0" smtClean="0">
                    <a:ea typeface="Cambria Math" panose="02040503050406030204" pitchFamily="18" charset="0"/>
                  </a:rPr>
                  <a:t>hiány, sávelhajlás!</a:t>
                </a:r>
                <a:endParaRPr lang="hu-HU" b="0" kern="0" dirty="0" smtClean="0">
                  <a:ea typeface="Cambria Math" panose="02040503050406030204" pitchFamily="18" charset="0"/>
                </a:endParaRPr>
              </a:p>
              <a:p>
                <a:r>
                  <a:rPr lang="hu-HU" b="0" kern="0" dirty="0" smtClean="0">
                    <a:ea typeface="Cambria Math" panose="02040503050406030204" pitchFamily="18" charset="0"/>
                  </a:rPr>
                  <a:t>Potenciálgát: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l-GR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Φ</m:t>
                        </m:r>
                      </m:e>
                      <m:sub>
                        <m: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sub>
                    </m:sSub>
                    <m:r>
                      <a:rPr lang="hu-HU" b="0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b="0" i="0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Φ</m:t>
                        </m:r>
                      </m:e>
                      <m:sub>
                        <m:r>
                          <a:rPr lang="en-US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𝑀</m:t>
                        </m:r>
                      </m:sub>
                    </m:sSub>
                    <m:r>
                      <a:rPr lang="en-US" b="0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r>
                      <m:rPr>
                        <m:sty m:val="p"/>
                      </m:rPr>
                      <a:rPr lang="el-GR" b="0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Χ</m:t>
                    </m:r>
                  </m:oMath>
                </a14:m>
                <a:endParaRPr lang="en-US" i="1" kern="0" dirty="0" smtClean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Χ</m:t>
                    </m:r>
                  </m:oMath>
                </a14:m>
                <a:r>
                  <a:rPr lang="hu-HU" kern="0" dirty="0" smtClean="0"/>
                  <a:t> elektronaffinitás</a:t>
                </a:r>
              </a:p>
              <a:p>
                <a:endParaRPr lang="en-US" kern="0" dirty="0"/>
              </a:p>
            </p:txBody>
          </p:sp>
        </mc:Choice>
        <mc:Fallback xmlns="">
          <p:sp>
            <p:nvSpPr>
              <p:cNvPr id="11" name="Tartalom helye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95347" y="1414547"/>
                <a:ext cx="8834438" cy="4972050"/>
              </a:xfrm>
              <a:prstGeom prst="rect">
                <a:avLst/>
              </a:prstGeom>
              <a:blipFill>
                <a:blip r:embed="rId4"/>
                <a:stretch>
                  <a:fillRect l="-828" t="-208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492463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Energy bands for a metal and a p-type semiconductor (a) before and (b) after contact.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2106" y="3692483"/>
            <a:ext cx="5500649" cy="2896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artalom helye 2"/>
              <p:cNvSpPr txBox="1">
                <a:spLocks/>
              </p:cNvSpPr>
              <p:nvPr/>
            </p:nvSpPr>
            <p:spPr bwMode="auto">
              <a:xfrm>
                <a:off x="195347" y="1414547"/>
                <a:ext cx="8834438" cy="4972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SzPct val="80000"/>
                  <a:buFont typeface="Arial" panose="020B0604020202020204" pitchFamily="34" charset="0"/>
                  <a:buChar char="►"/>
                  <a:defRPr sz="2800">
                    <a:solidFill>
                      <a:srgbClr val="4D2885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rgbClr val="4D2885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•"/>
                  <a:defRPr sz="2000">
                    <a:solidFill>
                      <a:srgbClr val="4D2885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–"/>
                  <a:defRPr sz="2000">
                    <a:solidFill>
                      <a:srgbClr val="4D2885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 sz="2000">
                    <a:solidFill>
                      <a:srgbClr val="4D2885"/>
                    </a:solidFill>
                    <a:latin typeface="+mn-lt"/>
                  </a:defRPr>
                </a:lvl5pPr>
                <a:lvl6pPr marL="25146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6pPr>
                <a:lvl7pPr marL="29718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7pPr>
                <a:lvl8pPr marL="34290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8pPr>
                <a:lvl9pPr marL="3886200" indent="-228600" algn="l" rtl="0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8C2532"/>
                  </a:buClr>
                  <a:buChar char="»"/>
                  <a:defRPr>
                    <a:solidFill>
                      <a:srgbClr val="4D2885"/>
                    </a:solidFill>
                    <a:latin typeface="+mn-lt"/>
                  </a:defRPr>
                </a:lvl9pPr>
              </a:lstStyle>
              <a:p>
                <a:r>
                  <a:rPr lang="hu-HU" b="0" kern="0" dirty="0" smtClean="0">
                    <a:ea typeface="Cambria Math" panose="02040503050406030204" pitchFamily="18" charset="0"/>
                  </a:rPr>
                  <a:t>p típusú félvezető esetén e</a:t>
                </a:r>
                <a:r>
                  <a:rPr lang="hu-HU" b="0" kern="0" baseline="30000" dirty="0" smtClean="0">
                    <a:ea typeface="Cambria Math" panose="02040503050406030204" pitchFamily="18" charset="0"/>
                  </a:rPr>
                  <a:t>-</a:t>
                </a:r>
                <a:r>
                  <a:rPr lang="hu-HU" b="0" kern="0" dirty="0" smtClean="0">
                    <a:ea typeface="Cambria Math" panose="02040503050406030204" pitchFamily="18" charset="0"/>
                  </a:rPr>
                  <a:t> áram a félvezetőbe</a:t>
                </a:r>
              </a:p>
              <a:p>
                <a:r>
                  <a:rPr lang="hu-HU" kern="0" dirty="0" smtClean="0">
                    <a:ea typeface="Cambria Math" panose="02040503050406030204" pitchFamily="18" charset="0"/>
                  </a:rPr>
                  <a:t>Fémben: </a:t>
                </a:r>
                <a:r>
                  <a:rPr lang="hu-HU" kern="0" dirty="0">
                    <a:ea typeface="Cambria Math" panose="02040503050406030204" pitchFamily="18" charset="0"/>
                  </a:rPr>
                  <a:t>e</a:t>
                </a:r>
                <a:r>
                  <a:rPr lang="hu-HU" kern="0" baseline="30000" dirty="0">
                    <a:ea typeface="Cambria Math" panose="02040503050406030204" pitchFamily="18" charset="0"/>
                  </a:rPr>
                  <a:t>-</a:t>
                </a:r>
                <a:r>
                  <a:rPr lang="hu-HU" kern="0" dirty="0">
                    <a:ea typeface="Cambria Math" panose="02040503050406030204" pitchFamily="18" charset="0"/>
                  </a:rPr>
                  <a:t> </a:t>
                </a:r>
                <a:r>
                  <a:rPr lang="hu-HU" kern="0" dirty="0" smtClean="0">
                    <a:ea typeface="Cambria Math" panose="02040503050406030204" pitchFamily="18" charset="0"/>
                  </a:rPr>
                  <a:t>hiány, látszólagos pozitív potenciál</a:t>
                </a:r>
              </a:p>
              <a:p>
                <a:r>
                  <a:rPr lang="hu-HU" kern="0" dirty="0" smtClean="0">
                    <a:ea typeface="Cambria Math" panose="02040503050406030204" pitchFamily="18" charset="0"/>
                  </a:rPr>
                  <a:t>Félvezetőben: </a:t>
                </a:r>
                <a:r>
                  <a:rPr lang="hu-HU" kern="0" dirty="0">
                    <a:ea typeface="Cambria Math" panose="02040503050406030204" pitchFamily="18" charset="0"/>
                  </a:rPr>
                  <a:t>e</a:t>
                </a:r>
                <a:r>
                  <a:rPr lang="hu-HU" kern="0" baseline="30000" dirty="0">
                    <a:ea typeface="Cambria Math" panose="02040503050406030204" pitchFamily="18" charset="0"/>
                  </a:rPr>
                  <a:t>-</a:t>
                </a:r>
                <a:r>
                  <a:rPr lang="hu-HU" kern="0" dirty="0">
                    <a:ea typeface="Cambria Math" panose="02040503050406030204" pitchFamily="18" charset="0"/>
                  </a:rPr>
                  <a:t> </a:t>
                </a:r>
                <a:r>
                  <a:rPr lang="hu-HU" kern="0" dirty="0" smtClean="0">
                    <a:ea typeface="Cambria Math" panose="02040503050406030204" pitchFamily="18" charset="0"/>
                  </a:rPr>
                  <a:t>többlet, sávelhajlás!</a:t>
                </a:r>
                <a:endParaRPr lang="hu-HU" b="0" kern="0" dirty="0" smtClean="0">
                  <a:ea typeface="Cambria Math" panose="02040503050406030204" pitchFamily="18" charset="0"/>
                </a:endParaRPr>
              </a:p>
              <a:p>
                <a:r>
                  <a:rPr lang="hu-HU" b="0" kern="0" dirty="0" smtClean="0">
                    <a:ea typeface="Cambria Math" panose="02040503050406030204" pitchFamily="18" charset="0"/>
                  </a:rPr>
                  <a:t>Potenciálgát: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l-GR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Φ</m:t>
                        </m:r>
                      </m:e>
                      <m:sub>
                        <m: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𝑏</m:t>
                        </m:r>
                      </m:sub>
                    </m:sSub>
                    <m:r>
                      <a:rPr lang="hu-HU" b="0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𝑔</m:t>
                        </m:r>
                      </m:sub>
                    </m:sSub>
                    <m:r>
                      <a:rPr lang="hu-HU" b="0" i="1" kern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d>
                      <m:dPr>
                        <m:ctrlPr>
                          <a:rPr lang="hu-HU" b="0" i="1" kern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 ker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ker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Φ</m:t>
                            </m:r>
                          </m:e>
                          <m:sub>
                            <m:r>
                              <a:rPr lang="en-US" i="1" ker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𝑀</m:t>
                            </m:r>
                          </m:sub>
                        </m:sSub>
                        <m:r>
                          <a:rPr lang="en-US" i="1" ker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l-GR" i="1" ker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Χ</m:t>
                        </m:r>
                      </m:e>
                    </m:d>
                  </m:oMath>
                </a14:m>
                <a:endParaRPr lang="hu-HU" b="0" kern="0" dirty="0" smtClean="0">
                  <a:ea typeface="Cambria Math" panose="02040503050406030204" pitchFamily="18" charset="0"/>
                </a:endParaRPr>
              </a:p>
              <a:p>
                <a:r>
                  <a:rPr lang="hu-HU" kern="0" dirty="0">
                    <a:ea typeface="Cambria Math" panose="02040503050406030204" pitchFamily="18" charset="0"/>
                  </a:rPr>
                  <a:t>Befolyásolja értékét:</a:t>
                </a:r>
              </a:p>
              <a:p>
                <a:pPr lvl="1"/>
                <a:r>
                  <a:rPr lang="hu-HU" kern="0" dirty="0">
                    <a:ea typeface="Cambria Math" panose="02040503050406030204" pitchFamily="18" charset="0"/>
                  </a:rPr>
                  <a:t>Határfelületi </a:t>
                </a:r>
                <a:r>
                  <a:rPr lang="hu-HU" kern="0" dirty="0" smtClean="0">
                    <a:ea typeface="Cambria Math" panose="02040503050406030204" pitchFamily="18" charset="0"/>
                  </a:rPr>
                  <a:t>állapotok</a:t>
                </a:r>
                <a:br>
                  <a:rPr lang="hu-HU" kern="0" dirty="0" smtClean="0">
                    <a:ea typeface="Cambria Math" panose="02040503050406030204" pitchFamily="18" charset="0"/>
                  </a:rPr>
                </a:br>
                <a:r>
                  <a:rPr lang="hu-HU" sz="2000" i="1" kern="0" dirty="0" smtClean="0">
                    <a:ea typeface="Cambria Math" panose="02040503050406030204" pitchFamily="18" charset="0"/>
                  </a:rPr>
                  <a:t>Energianívók a tiltott sávban</a:t>
                </a:r>
              </a:p>
              <a:p>
                <a:pPr lvl="1"/>
                <a:r>
                  <a:rPr lang="hu-HU" kern="0" dirty="0" smtClean="0">
                    <a:ea typeface="Cambria Math" panose="02040503050406030204" pitchFamily="18" charset="0"/>
                  </a:rPr>
                  <a:t>Határfelületi réteg </a:t>
                </a:r>
                <a:br>
                  <a:rPr lang="hu-HU" kern="0" dirty="0" smtClean="0">
                    <a:ea typeface="Cambria Math" panose="02040503050406030204" pitchFamily="18" charset="0"/>
                  </a:rPr>
                </a:br>
                <a:r>
                  <a:rPr lang="hu-HU" kern="0" dirty="0" smtClean="0">
                    <a:ea typeface="Cambria Math" panose="02040503050406030204" pitchFamily="18" charset="0"/>
                  </a:rPr>
                  <a:t>vastagsága</a:t>
                </a:r>
              </a:p>
              <a:p>
                <a:pPr lvl="1"/>
                <a:endParaRPr lang="hu-HU" kern="0" dirty="0" smtClean="0">
                  <a:ea typeface="Cambria Math" panose="02040503050406030204" pitchFamily="18" charset="0"/>
                </a:endParaRPr>
              </a:p>
              <a:p>
                <a:pPr lvl="1"/>
                <a:endParaRPr lang="hu-HU" kern="0" dirty="0"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Tartalom helye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95347" y="1414547"/>
                <a:ext cx="8834438" cy="4972050"/>
              </a:xfrm>
              <a:prstGeom prst="rect">
                <a:avLst/>
              </a:prstGeom>
              <a:blipFill>
                <a:blip r:embed="rId4"/>
                <a:stretch>
                  <a:fillRect l="-828" t="-208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Kontakt potenciál fém - félvezető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/>
              <a:t>2017.02.28 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Mikroelektronika - A </a:t>
            </a:r>
            <a:r>
              <a:rPr lang="hu-HU" dirty="0" err="1" smtClean="0"/>
              <a:t>pn</a:t>
            </a:r>
            <a:r>
              <a:rPr lang="hu-HU" dirty="0" smtClean="0"/>
              <a:t> átmenet működése. © Székely V., </a:t>
            </a:r>
            <a:r>
              <a:rPr lang="hu-HU" dirty="0" err="1" smtClean="0"/>
              <a:t>Poppe</a:t>
            </a:r>
            <a:r>
              <a:rPr lang="hu-HU" dirty="0" smtClean="0"/>
              <a:t> A., Bognár </a:t>
            </a:r>
            <a:r>
              <a:rPr lang="hu-HU" dirty="0" err="1" smtClean="0"/>
              <a:t>Gy</a:t>
            </a:r>
            <a:r>
              <a:rPr lang="hu-HU" dirty="0" smtClean="0"/>
              <a:t>., BME-EET 2016</a:t>
            </a:r>
            <a:endParaRPr lang="en-US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AC688A-D1FE-4B75-B166-8F65E506A705}" type="slidenum">
              <a:rPr lang="en-US" altLang="en-US" smtClean="0"/>
              <a:pPr/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6901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3891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0272490-4B3E-4621-8F80-8E9E3C4C242B}" type="slidenum">
              <a:rPr lang="en-US" altLang="en-US" sz="1000">
                <a:solidFill>
                  <a:srgbClr val="8C2532"/>
                </a:solidFill>
              </a:rPr>
              <a:pPr/>
              <a:t>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2005013"/>
            <a:ext cx="8845550" cy="881062"/>
          </a:xfrm>
        </p:spPr>
        <p:txBody>
          <a:bodyPr/>
          <a:lstStyle/>
          <a:p>
            <a:pPr eaLnBrk="1" hangingPunct="1"/>
            <a:r>
              <a:rPr lang="hu-HU" altLang="en-US" sz="6000" smtClean="0"/>
              <a:t>A félvezető dióda </a:t>
            </a:r>
            <a:endParaRPr lang="en-US" altLang="en-US" sz="6000" smtClean="0"/>
          </a:p>
        </p:txBody>
      </p:sp>
      <p:sp>
        <p:nvSpPr>
          <p:cNvPr id="389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92238" y="3870325"/>
            <a:ext cx="7581900" cy="2122488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Amit eddig tanultunk róla…</a:t>
            </a:r>
            <a:endParaRPr lang="en-US" altLang="en-US" dirty="0" smtClean="0"/>
          </a:p>
          <a:p>
            <a:pPr eaLnBrk="1" hangingPunct="1"/>
            <a:r>
              <a:rPr lang="en-US" altLang="en-US" dirty="0" err="1" smtClean="0"/>
              <a:t>Hogy</a:t>
            </a:r>
            <a:r>
              <a:rPr lang="hu-HU" altLang="en-US" dirty="0" smtClean="0"/>
              <a:t>an</a:t>
            </a:r>
            <a:r>
              <a:rPr lang="en-US" altLang="en-US" dirty="0" smtClean="0"/>
              <a:t> k</a:t>
            </a:r>
            <a:r>
              <a:rPr lang="hu-HU" altLang="en-US" dirty="0" smtClean="0"/>
              <a:t>észül</a:t>
            </a:r>
            <a:r>
              <a:rPr lang="en-US" altLang="en-US" dirty="0" smtClean="0"/>
              <a:t>?</a:t>
            </a:r>
          </a:p>
          <a:p>
            <a:pPr eaLnBrk="1" hangingPunct="1"/>
            <a:r>
              <a:rPr lang="hu-HU" altLang="en-US" dirty="0" smtClean="0"/>
              <a:t>Hogyan </a:t>
            </a:r>
            <a:r>
              <a:rPr lang="en-US" altLang="en-US" dirty="0" smtClean="0"/>
              <a:t>m</a:t>
            </a:r>
            <a:r>
              <a:rPr lang="hu-HU" altLang="en-US" dirty="0" err="1" smtClean="0"/>
              <a:t>űködik</a:t>
            </a:r>
            <a:r>
              <a:rPr lang="en-US" altLang="en-US" dirty="0" smtClean="0"/>
              <a:t>?</a:t>
            </a:r>
          </a:p>
          <a:p>
            <a:pPr eaLnBrk="1" hangingPunct="1"/>
            <a:endParaRPr lang="en-US" altLang="en-US" dirty="0" smtClean="0"/>
          </a:p>
          <a:p>
            <a:pPr eaLnBrk="1" hangingPunct="1"/>
            <a:endParaRPr lang="en-US" altLang="en-US" dirty="0" smtClean="0"/>
          </a:p>
        </p:txBody>
      </p:sp>
      <p:sp>
        <p:nvSpPr>
          <p:cNvPr id="38918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4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946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7249DA6-728B-4F22-98D5-8AB00859B1A8}" type="slidenum">
              <a:rPr lang="en-US" altLang="en-US" sz="1000">
                <a:solidFill>
                  <a:srgbClr val="8C2532"/>
                </a:solidFill>
              </a:rPr>
              <a:pPr/>
              <a:t>20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graphicFrame>
        <p:nvGraphicFramePr>
          <p:cNvPr id="19458" name="Object 11"/>
          <p:cNvGraphicFramePr>
            <a:graphicFrameLocks noChangeAspect="1"/>
          </p:cNvGraphicFramePr>
          <p:nvPr/>
        </p:nvGraphicFramePr>
        <p:xfrm>
          <a:off x="1093788" y="1028700"/>
          <a:ext cx="7116762" cy="4021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67" name="Photo Editor Photo" r:id="rId4" imgW="5915851" imgH="3343742" progId="MSPhotoEd.3">
                  <p:embed/>
                </p:oleObj>
              </mc:Choice>
              <mc:Fallback>
                <p:oleObj name="Photo Editor Photo" r:id="rId4" imgW="5915851" imgH="3343742" progId="MSPhotoEd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3788" y="1028700"/>
                        <a:ext cx="7116762" cy="40211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diffúziós potenciál számítása</a:t>
            </a:r>
          </a:p>
        </p:txBody>
      </p:sp>
      <p:graphicFrame>
        <p:nvGraphicFramePr>
          <p:cNvPr id="471046" name="Object 6"/>
          <p:cNvGraphicFramePr>
            <a:graphicFrameLocks noChangeAspect="1"/>
          </p:cNvGraphicFramePr>
          <p:nvPr/>
        </p:nvGraphicFramePr>
        <p:xfrm>
          <a:off x="1066800" y="5232400"/>
          <a:ext cx="2606675" cy="811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68" name="Equation" r:id="rId6" imgW="1384200" imgH="431640" progId="Equation.3">
                  <p:embed/>
                </p:oleObj>
              </mc:Choice>
              <mc:Fallback>
                <p:oleObj name="Equation" r:id="rId6" imgW="1384200" imgH="431640" progId="Equation.3">
                  <p:embed/>
                  <p:pic>
                    <p:nvPicPr>
                      <p:cNvPr id="0" name="Object 6"/>
                      <p:cNvPicPr preferRelativeResize="0"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6800" y="5232400"/>
                        <a:ext cx="2606675" cy="811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66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047" name="Object 7"/>
          <p:cNvGraphicFramePr>
            <a:graphicFrameLocks noChangeAspect="1"/>
          </p:cNvGraphicFramePr>
          <p:nvPr/>
        </p:nvGraphicFramePr>
        <p:xfrm>
          <a:off x="4876800" y="4838700"/>
          <a:ext cx="226377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69" name="Equation" r:id="rId8" imgW="1257120" imgH="431640" progId="Equation.3">
                  <p:embed/>
                </p:oleObj>
              </mc:Choice>
              <mc:Fallback>
                <p:oleObj name="Equation" r:id="rId8" imgW="1257120" imgH="431640" progId="Equation.3">
                  <p:embed/>
                  <p:pic>
                    <p:nvPicPr>
                      <p:cNvPr id="0" name="Object 7"/>
                      <p:cNvPicPr preferRelativeResize="0"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6800" y="4838700"/>
                        <a:ext cx="2263775" cy="774700"/>
                      </a:xfrm>
                      <a:prstGeom prst="rect">
                        <a:avLst/>
                      </a:prstGeom>
                      <a:solidFill>
                        <a:srgbClr val="4D2885">
                          <a:alpha val="39999"/>
                        </a:srgbClr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048" name="Object 8"/>
          <p:cNvGraphicFramePr>
            <a:graphicFrameLocks noChangeAspect="1"/>
          </p:cNvGraphicFramePr>
          <p:nvPr/>
        </p:nvGraphicFramePr>
        <p:xfrm>
          <a:off x="4876800" y="5676900"/>
          <a:ext cx="2263775" cy="814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70" name="Equation" r:id="rId10" imgW="1269720" imgH="457200" progId="Equation.3">
                  <p:embed/>
                </p:oleObj>
              </mc:Choice>
              <mc:Fallback>
                <p:oleObj name="Equation" r:id="rId10" imgW="1269720" imgH="457200" progId="Equation.3">
                  <p:embed/>
                  <p:pic>
                    <p:nvPicPr>
                      <p:cNvPr id="0" name="Object 8"/>
                      <p:cNvPicPr preferRelativeResize="0"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6800" y="5676900"/>
                        <a:ext cx="2263775" cy="814388"/>
                      </a:xfrm>
                      <a:prstGeom prst="rect">
                        <a:avLst/>
                      </a:prstGeom>
                      <a:solidFill>
                        <a:srgbClr val="4D2885">
                          <a:alpha val="39999"/>
                        </a:srgbClr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049" name="Line 9"/>
          <p:cNvSpPr>
            <a:spLocks noChangeAspect="1" noChangeShapeType="1"/>
          </p:cNvSpPr>
          <p:nvPr/>
        </p:nvSpPr>
        <p:spPr bwMode="auto">
          <a:xfrm flipV="1">
            <a:off x="3898900" y="5303838"/>
            <a:ext cx="754063" cy="342900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Text Box 10"/>
          <p:cNvSpPr txBox="1">
            <a:spLocks noChangeArrowheads="1"/>
          </p:cNvSpPr>
          <p:nvPr/>
        </p:nvSpPr>
        <p:spPr bwMode="auto">
          <a:xfrm>
            <a:off x="3276600" y="4343400"/>
            <a:ext cx="3505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GB" altLang="en-US" sz="1800" b="1">
                <a:solidFill>
                  <a:schemeClr val="accent2"/>
                </a:solidFill>
                <a:latin typeface="Bookman Old Style" panose="02050604050505020204" pitchFamily="18" charset="0"/>
              </a:rPr>
              <a:t>n</a:t>
            </a:r>
            <a:r>
              <a:rPr lang="en-GB" altLang="en-US" sz="1800" b="1" baseline="-25000">
                <a:solidFill>
                  <a:schemeClr val="accent2"/>
                </a:solidFill>
                <a:latin typeface="Bookman Old Style" panose="02050604050505020204" pitchFamily="18" charset="0"/>
              </a:rPr>
              <a:t>n</a:t>
            </a:r>
            <a:r>
              <a:rPr lang="en-GB" altLang="en-US" sz="1800" b="1">
                <a:solidFill>
                  <a:schemeClr val="accent2"/>
                </a:solidFill>
                <a:latin typeface="Bookman Old Style" panose="02050604050505020204" pitchFamily="18" charset="0"/>
              </a:rPr>
              <a:t>, p</a:t>
            </a:r>
            <a:r>
              <a:rPr lang="en-GB" altLang="en-US" sz="1800" b="1" baseline="-25000">
                <a:solidFill>
                  <a:schemeClr val="accent2"/>
                </a:solidFill>
                <a:latin typeface="Bookman Old Style" panose="02050604050505020204" pitchFamily="18" charset="0"/>
              </a:rPr>
              <a:t>n                                 </a:t>
            </a:r>
            <a:r>
              <a:rPr lang="en-GB" altLang="en-US" sz="1800" b="1">
                <a:solidFill>
                  <a:srgbClr val="D5262B"/>
                </a:solidFill>
                <a:latin typeface="Bookman Old Style" panose="02050604050505020204" pitchFamily="18" charset="0"/>
              </a:rPr>
              <a:t>p</a:t>
            </a:r>
            <a:r>
              <a:rPr lang="en-GB" altLang="en-US" sz="1800" b="1" baseline="-25000">
                <a:solidFill>
                  <a:srgbClr val="D5262B"/>
                </a:solidFill>
                <a:latin typeface="Bookman Old Style" panose="02050604050505020204" pitchFamily="18" charset="0"/>
              </a:rPr>
              <a:t>p</a:t>
            </a:r>
            <a:r>
              <a:rPr lang="en-GB" altLang="en-US" sz="1800" b="1">
                <a:solidFill>
                  <a:srgbClr val="D5262B"/>
                </a:solidFill>
                <a:latin typeface="Bookman Old Style" panose="02050604050505020204" pitchFamily="18" charset="0"/>
              </a:rPr>
              <a:t>,</a:t>
            </a:r>
            <a:r>
              <a:rPr lang="en-GB" altLang="en-US" sz="1800" b="1">
                <a:solidFill>
                  <a:schemeClr val="accent2"/>
                </a:solidFill>
                <a:latin typeface="Bookman Old Style" panose="02050604050505020204" pitchFamily="18" charset="0"/>
              </a:rPr>
              <a:t> </a:t>
            </a:r>
            <a:r>
              <a:rPr lang="en-GB" altLang="en-US" sz="1800" b="1">
                <a:solidFill>
                  <a:srgbClr val="D5262B"/>
                </a:solidFill>
                <a:latin typeface="Bookman Old Style" panose="02050604050505020204" pitchFamily="18" charset="0"/>
              </a:rPr>
              <a:t>n</a:t>
            </a:r>
            <a:r>
              <a:rPr lang="en-GB" altLang="en-US" sz="1800" b="1" baseline="-25000">
                <a:solidFill>
                  <a:srgbClr val="D5262B"/>
                </a:solidFill>
                <a:latin typeface="Bookman Old Style" panose="02050604050505020204" pitchFamily="18" charset="0"/>
              </a:rPr>
              <a:t>p</a:t>
            </a:r>
            <a:endParaRPr lang="en-GB" altLang="en-US" sz="1600">
              <a:solidFill>
                <a:srgbClr val="D5262B"/>
              </a:solidFill>
              <a:latin typeface="Bookman Old Style" panose="02050604050505020204" pitchFamily="18" charset="0"/>
            </a:endParaRP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3440113" y="2843213"/>
            <a:ext cx="5022850" cy="3122612"/>
            <a:chOff x="2167" y="1791"/>
            <a:chExt cx="3164" cy="1967"/>
          </a:xfrm>
        </p:grpSpPr>
        <p:sp>
          <p:nvSpPr>
            <p:cNvPr id="19471" name="Freeform 13"/>
            <p:cNvSpPr>
              <a:spLocks/>
            </p:cNvSpPr>
            <p:nvPr/>
          </p:nvSpPr>
          <p:spPr bwMode="auto">
            <a:xfrm>
              <a:off x="2167" y="2094"/>
              <a:ext cx="905" cy="1106"/>
            </a:xfrm>
            <a:custGeom>
              <a:avLst/>
              <a:gdLst>
                <a:gd name="T0" fmla="*/ 0 w 905"/>
                <a:gd name="T1" fmla="*/ 0 h 1106"/>
                <a:gd name="T2" fmla="*/ 201 w 905"/>
                <a:gd name="T3" fmla="*/ 365 h 1106"/>
                <a:gd name="T4" fmla="*/ 612 w 905"/>
                <a:gd name="T5" fmla="*/ 932 h 1106"/>
                <a:gd name="T6" fmla="*/ 905 w 905"/>
                <a:gd name="T7" fmla="*/ 1106 h 1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5"/>
                <a:gd name="T13" fmla="*/ 0 h 1106"/>
                <a:gd name="T14" fmla="*/ 905 w 905"/>
                <a:gd name="T15" fmla="*/ 1106 h 1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5" h="1106">
                  <a:moveTo>
                    <a:pt x="0" y="0"/>
                  </a:moveTo>
                  <a:cubicBezTo>
                    <a:pt x="49" y="105"/>
                    <a:pt x="99" y="210"/>
                    <a:pt x="201" y="365"/>
                  </a:cubicBezTo>
                  <a:cubicBezTo>
                    <a:pt x="303" y="520"/>
                    <a:pt x="495" y="809"/>
                    <a:pt x="612" y="932"/>
                  </a:cubicBezTo>
                  <a:cubicBezTo>
                    <a:pt x="729" y="1055"/>
                    <a:pt x="817" y="1080"/>
                    <a:pt x="905" y="1106"/>
                  </a:cubicBezTo>
                </a:path>
              </a:pathLst>
            </a:custGeom>
            <a:noFill/>
            <a:ln w="38100">
              <a:solidFill>
                <a:srgbClr val="D5262B"/>
              </a:solidFill>
              <a:round/>
              <a:headEnd type="stealth" w="med" len="lg"/>
              <a:tailEnd type="none" w="med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19472" name="Freeform 14"/>
            <p:cNvSpPr>
              <a:spLocks/>
            </p:cNvSpPr>
            <p:nvPr/>
          </p:nvSpPr>
          <p:spPr bwMode="auto">
            <a:xfrm>
              <a:off x="4251" y="1791"/>
              <a:ext cx="1080" cy="1967"/>
            </a:xfrm>
            <a:custGeom>
              <a:avLst/>
              <a:gdLst>
                <a:gd name="T0" fmla="*/ 247 w 1080"/>
                <a:gd name="T1" fmla="*/ 1932 h 2003"/>
                <a:gd name="T2" fmla="*/ 686 w 1080"/>
                <a:gd name="T3" fmla="*/ 1773 h 2003"/>
                <a:gd name="T4" fmla="*/ 997 w 1080"/>
                <a:gd name="T5" fmla="*/ 1393 h 2003"/>
                <a:gd name="T6" fmla="*/ 1043 w 1080"/>
                <a:gd name="T7" fmla="*/ 582 h 2003"/>
                <a:gd name="T8" fmla="*/ 906 w 1080"/>
                <a:gd name="T9" fmla="*/ 97 h 2003"/>
                <a:gd name="T10" fmla="*/ 0 w 1080"/>
                <a:gd name="T11" fmla="*/ 0 h 20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0"/>
                <a:gd name="T19" fmla="*/ 0 h 2003"/>
                <a:gd name="T20" fmla="*/ 1080 w 1080"/>
                <a:gd name="T21" fmla="*/ 2003 h 20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0" h="2003">
                  <a:moveTo>
                    <a:pt x="247" y="2003"/>
                  </a:moveTo>
                  <a:cubicBezTo>
                    <a:pt x="404" y="1967"/>
                    <a:pt x="561" y="1931"/>
                    <a:pt x="686" y="1838"/>
                  </a:cubicBezTo>
                  <a:cubicBezTo>
                    <a:pt x="811" y="1745"/>
                    <a:pt x="938" y="1651"/>
                    <a:pt x="997" y="1445"/>
                  </a:cubicBezTo>
                  <a:cubicBezTo>
                    <a:pt x="1056" y="1239"/>
                    <a:pt x="1058" y="828"/>
                    <a:pt x="1043" y="604"/>
                  </a:cubicBezTo>
                  <a:cubicBezTo>
                    <a:pt x="1028" y="380"/>
                    <a:pt x="1080" y="202"/>
                    <a:pt x="906" y="101"/>
                  </a:cubicBezTo>
                  <a:cubicBezTo>
                    <a:pt x="732" y="0"/>
                    <a:pt x="366" y="0"/>
                    <a:pt x="0" y="0"/>
                  </a:cubicBezTo>
                </a:path>
              </a:pathLst>
            </a:custGeom>
            <a:noFill/>
            <a:ln w="38100">
              <a:solidFill>
                <a:srgbClr val="D5262B"/>
              </a:solidFill>
              <a:round/>
              <a:headEnd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19470" name="Footer Placeholder 1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19462" name="Object 6"/>
          <p:cNvGraphicFramePr>
            <a:graphicFrameLocks noChangeAspect="1"/>
          </p:cNvGraphicFramePr>
          <p:nvPr/>
        </p:nvGraphicFramePr>
        <p:xfrm>
          <a:off x="1495425" y="1525588"/>
          <a:ext cx="1524000" cy="487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71" name="Equation" r:id="rId12" imgW="1346040" imgH="431640" progId="Equation.3">
                  <p:embed/>
                </p:oleObj>
              </mc:Choice>
              <mc:Fallback>
                <p:oleObj name="Equation" r:id="rId12" imgW="1346040" imgH="43164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95425" y="1525588"/>
                        <a:ext cx="1524000" cy="487362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3" name="Object 7"/>
          <p:cNvGraphicFramePr>
            <a:graphicFrameLocks noChangeAspect="1"/>
          </p:cNvGraphicFramePr>
          <p:nvPr/>
        </p:nvGraphicFramePr>
        <p:xfrm>
          <a:off x="7091363" y="1563688"/>
          <a:ext cx="1666875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772" name="Equation" r:id="rId14" imgW="1473120" imgH="482400" progId="Equation.3">
                  <p:embed/>
                </p:oleObj>
              </mc:Choice>
              <mc:Fallback>
                <p:oleObj name="Equation" r:id="rId14" imgW="1473120" imgH="48240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1363" y="1563688"/>
                        <a:ext cx="1666875" cy="544512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4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049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70AFCA0-BBC1-4A12-A605-5282F389146D}" type="slidenum">
              <a:rPr lang="en-US" altLang="en-US" sz="1000">
                <a:solidFill>
                  <a:srgbClr val="8C2532"/>
                </a:solidFill>
              </a:rPr>
              <a:pPr/>
              <a:t>21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graphicFrame>
        <p:nvGraphicFramePr>
          <p:cNvPr id="20482" name="Object 2"/>
          <p:cNvGraphicFramePr>
            <a:graphicFrameLocks noChangeAspect="1"/>
          </p:cNvGraphicFramePr>
          <p:nvPr/>
        </p:nvGraphicFramePr>
        <p:xfrm>
          <a:off x="358775" y="1176338"/>
          <a:ext cx="4262438" cy="2408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49" name="Photo Editor Photo" r:id="rId4" imgW="5915851" imgH="3343742" progId="MSPhotoEd.3">
                  <p:embed/>
                </p:oleObj>
              </mc:Choice>
              <mc:Fallback>
                <p:oleObj name="Photo Editor Photo" r:id="rId4" imgW="5915851" imgH="3343742" progId="MSPhotoEd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775" y="1176338"/>
                        <a:ext cx="4262438" cy="24082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diffúziós potenciál számítása</a:t>
            </a:r>
          </a:p>
        </p:txBody>
      </p:sp>
      <p:graphicFrame>
        <p:nvGraphicFramePr>
          <p:cNvPr id="20483" name="Object 10"/>
          <p:cNvGraphicFramePr>
            <a:graphicFrameLocks noChangeAspect="1"/>
          </p:cNvGraphicFramePr>
          <p:nvPr/>
        </p:nvGraphicFramePr>
        <p:xfrm>
          <a:off x="6543675" y="1268413"/>
          <a:ext cx="2149475" cy="735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50" name="Equation" r:id="rId6" imgW="1257120" imgH="431640" progId="Equation.3">
                  <p:embed/>
                </p:oleObj>
              </mc:Choice>
              <mc:Fallback>
                <p:oleObj name="Equation" r:id="rId6" imgW="1257120" imgH="43164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43675" y="1268413"/>
                        <a:ext cx="2149475" cy="735012"/>
                      </a:xfrm>
                      <a:prstGeom prst="rect">
                        <a:avLst/>
                      </a:prstGeom>
                      <a:solidFill>
                        <a:srgbClr val="4D2885">
                          <a:alpha val="39999"/>
                        </a:srgbClr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11"/>
          <p:cNvGraphicFramePr>
            <a:graphicFrameLocks noChangeAspect="1"/>
          </p:cNvGraphicFramePr>
          <p:nvPr/>
        </p:nvGraphicFramePr>
        <p:xfrm>
          <a:off x="6543675" y="2193925"/>
          <a:ext cx="2147888" cy="773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51" name="Equation" r:id="rId8" imgW="1269720" imgH="457200" progId="Equation.3">
                  <p:embed/>
                </p:oleObj>
              </mc:Choice>
              <mc:Fallback>
                <p:oleObj name="Equation" r:id="rId8" imgW="1269720" imgH="45720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43675" y="2193925"/>
                        <a:ext cx="2147888" cy="773113"/>
                      </a:xfrm>
                      <a:prstGeom prst="rect">
                        <a:avLst/>
                      </a:prstGeom>
                      <a:solidFill>
                        <a:srgbClr val="4D2885">
                          <a:alpha val="39999"/>
                        </a:srgbClr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358775" y="5027613"/>
            <a:ext cx="4910138" cy="1222375"/>
            <a:chOff x="226" y="3167"/>
            <a:chExt cx="3093" cy="770"/>
          </a:xfrm>
        </p:grpSpPr>
        <p:graphicFrame>
          <p:nvGraphicFramePr>
            <p:cNvPr id="20488" name="Object 14"/>
            <p:cNvGraphicFramePr>
              <a:graphicFrameLocks noChangeAspect="1"/>
            </p:cNvGraphicFramePr>
            <p:nvPr/>
          </p:nvGraphicFramePr>
          <p:xfrm>
            <a:off x="226" y="3208"/>
            <a:ext cx="1680" cy="6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852" name="Equation" r:id="rId10" imgW="1168200" imgH="431640" progId="Equation.3">
                    <p:embed/>
                  </p:oleObj>
                </mc:Choice>
                <mc:Fallback>
                  <p:oleObj name="Equation" r:id="rId10" imgW="1168200" imgH="431640" progId="Equation.3">
                    <p:embed/>
                    <p:pic>
                      <p:nvPicPr>
                        <p:cNvPr id="0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6" y="3208"/>
                          <a:ext cx="1680" cy="619"/>
                        </a:xfrm>
                        <a:prstGeom prst="rect">
                          <a:avLst/>
                        </a:prstGeom>
                        <a:solidFill>
                          <a:srgbClr val="FFFF99"/>
                        </a:solidFill>
                        <a:ln w="38100">
                          <a:solidFill>
                            <a:srgbClr val="D5262B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505" name="Text Box 16"/>
            <p:cNvSpPr txBox="1">
              <a:spLocks noChangeArrowheads="1"/>
            </p:cNvSpPr>
            <p:nvPr/>
          </p:nvSpPr>
          <p:spPr bwMode="auto">
            <a:xfrm>
              <a:off x="1927" y="3167"/>
              <a:ext cx="1392" cy="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hu-HU" altLang="en-US" b="1">
                  <a:cs typeface="Arial" panose="020B0604020202020204" pitchFamily="34" charset="0"/>
                </a:rPr>
                <a:t>„beépített” potenciál</a:t>
              </a:r>
            </a:p>
            <a:p>
              <a:pPr algn="ctr">
                <a:lnSpc>
                  <a:spcPct val="80000"/>
                </a:lnSpc>
              </a:pPr>
              <a:r>
                <a:rPr lang="hu-HU" altLang="en-US" b="1">
                  <a:cs typeface="Arial" panose="020B0604020202020204" pitchFamily="34" charset="0"/>
                </a:rPr>
                <a:t>„built-in” voltage</a:t>
              </a:r>
              <a:endParaRPr lang="en-GB" altLang="en-US" sz="2400"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6394450" y="3105150"/>
            <a:ext cx="2409825" cy="876300"/>
            <a:chOff x="3794" y="1956"/>
            <a:chExt cx="1518" cy="552"/>
          </a:xfrm>
        </p:grpSpPr>
        <p:graphicFrame>
          <p:nvGraphicFramePr>
            <p:cNvPr id="20487" name="Object 12"/>
            <p:cNvGraphicFramePr>
              <a:graphicFrameLocks noChangeAspect="1"/>
            </p:cNvGraphicFramePr>
            <p:nvPr/>
          </p:nvGraphicFramePr>
          <p:xfrm>
            <a:off x="3888" y="2026"/>
            <a:ext cx="1353" cy="4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853" name="Equation" r:id="rId12" imgW="1244520" imgH="444240" progId="Equation.3">
                    <p:embed/>
                  </p:oleObj>
                </mc:Choice>
                <mc:Fallback>
                  <p:oleObj name="Equation" r:id="rId12" imgW="1244520" imgH="444240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88" y="2026"/>
                          <a:ext cx="1353" cy="482"/>
                        </a:xfrm>
                        <a:prstGeom prst="rect">
                          <a:avLst/>
                        </a:prstGeom>
                        <a:solidFill>
                          <a:srgbClr val="C0C0C0">
                            <a:alpha val="75000"/>
                          </a:srgbClr>
                        </a:solidFill>
                        <a:ln w="9525">
                          <a:solidFill>
                            <a:srgbClr val="4D2885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504" name="Line 18"/>
            <p:cNvSpPr>
              <a:spLocks noChangeShapeType="1"/>
            </p:cNvSpPr>
            <p:nvPr/>
          </p:nvSpPr>
          <p:spPr bwMode="auto">
            <a:xfrm>
              <a:off x="3794" y="1956"/>
              <a:ext cx="1518" cy="0"/>
            </a:xfrm>
            <a:prstGeom prst="line">
              <a:avLst/>
            </a:prstGeom>
            <a:noFill/>
            <a:ln w="15875">
              <a:solidFill>
                <a:srgbClr val="4D28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24"/>
          <p:cNvGrpSpPr>
            <a:grpSpLocks/>
          </p:cNvGrpSpPr>
          <p:nvPr/>
        </p:nvGrpSpPr>
        <p:grpSpPr bwMode="auto">
          <a:xfrm>
            <a:off x="358775" y="3876675"/>
            <a:ext cx="7969250" cy="1757363"/>
            <a:chOff x="226" y="2442"/>
            <a:chExt cx="5020" cy="1107"/>
          </a:xfrm>
        </p:grpSpPr>
        <p:graphicFrame>
          <p:nvGraphicFramePr>
            <p:cNvPr id="20485" name="Object 13"/>
            <p:cNvGraphicFramePr>
              <a:graphicFrameLocks noChangeAspect="1"/>
            </p:cNvGraphicFramePr>
            <p:nvPr/>
          </p:nvGraphicFramePr>
          <p:xfrm>
            <a:off x="226" y="2442"/>
            <a:ext cx="3181" cy="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854" name="Equation" r:id="rId14" imgW="2489040" imgH="469800" progId="Equation.3">
                    <p:embed/>
                  </p:oleObj>
                </mc:Choice>
                <mc:Fallback>
                  <p:oleObj name="Equation" r:id="rId14" imgW="2489040" imgH="469800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6" y="2442"/>
                          <a:ext cx="3181" cy="600"/>
                        </a:xfrm>
                        <a:prstGeom prst="rect">
                          <a:avLst/>
                        </a:prstGeom>
                        <a:solidFill>
                          <a:srgbClr val="C0C0C0">
                            <a:alpha val="75000"/>
                          </a:srgbClr>
                        </a:solidFill>
                        <a:ln w="9525">
                          <a:solidFill>
                            <a:srgbClr val="4D2885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0501" name="Group 19"/>
            <p:cNvGrpSpPr>
              <a:grpSpLocks/>
            </p:cNvGrpSpPr>
            <p:nvPr/>
          </p:nvGrpSpPr>
          <p:grpSpPr bwMode="auto">
            <a:xfrm>
              <a:off x="2322" y="2970"/>
              <a:ext cx="2924" cy="579"/>
              <a:chOff x="2322" y="2970"/>
              <a:chExt cx="2924" cy="579"/>
            </a:xfrm>
          </p:grpSpPr>
          <p:graphicFrame>
            <p:nvGraphicFramePr>
              <p:cNvPr id="20486" name="Object 20"/>
              <p:cNvGraphicFramePr>
                <a:graphicFrameLocks noChangeAspect="1"/>
              </p:cNvGraphicFramePr>
              <p:nvPr/>
            </p:nvGraphicFramePr>
            <p:xfrm>
              <a:off x="3975" y="2988"/>
              <a:ext cx="1096" cy="37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855" name="Equation" r:id="rId16" imgW="749160" imgH="253800" progId="Equation.3">
                      <p:embed/>
                    </p:oleObj>
                  </mc:Choice>
                  <mc:Fallback>
                    <p:oleObj name="Equation" r:id="rId16" imgW="749160" imgH="253800" progId="Equation.3">
                      <p:embed/>
                      <p:pic>
                        <p:nvPicPr>
                          <p:cNvPr id="0" name="Object 2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75" y="2988"/>
                            <a:ext cx="1096" cy="370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rgbClr val="C0C0C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0502" name="Text Box 21"/>
              <p:cNvSpPr txBox="1">
                <a:spLocks noChangeArrowheads="1"/>
              </p:cNvSpPr>
              <p:nvPr/>
            </p:nvSpPr>
            <p:spPr bwMode="auto">
              <a:xfrm>
                <a:off x="3854" y="3337"/>
                <a:ext cx="139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r>
                  <a:rPr lang="hu-HU" altLang="en-US">
                    <a:solidFill>
                      <a:schemeClr val="bg2"/>
                    </a:solidFill>
                    <a:cs typeface="Arial" panose="020B0604020202020204" pitchFamily="34" charset="0"/>
                  </a:rPr>
                  <a:t>tömeghatás tv.</a:t>
                </a:r>
                <a:endParaRPr lang="en-GB" altLang="en-US">
                  <a:solidFill>
                    <a:schemeClr val="bg2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03" name="Line 22"/>
              <p:cNvSpPr>
                <a:spLocks noChangeShapeType="1"/>
              </p:cNvSpPr>
              <p:nvPr/>
            </p:nvSpPr>
            <p:spPr bwMode="auto">
              <a:xfrm flipH="1" flipV="1">
                <a:off x="2322" y="2970"/>
                <a:ext cx="1655" cy="248"/>
              </a:xfrm>
              <a:prstGeom prst="line">
                <a:avLst/>
              </a:prstGeom>
              <a:noFill/>
              <a:ln w="15875">
                <a:solidFill>
                  <a:srgbClr val="4D2885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20495" name="Footer Placeholder 20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6" name="Group 39"/>
          <p:cNvGrpSpPr>
            <a:grpSpLocks/>
          </p:cNvGrpSpPr>
          <p:nvPr/>
        </p:nvGrpSpPr>
        <p:grpSpPr bwMode="auto">
          <a:xfrm>
            <a:off x="2343150" y="2162175"/>
            <a:ext cx="4152900" cy="1314450"/>
            <a:chOff x="2343150" y="2162175"/>
            <a:chExt cx="4152900" cy="1314450"/>
          </a:xfrm>
        </p:grpSpPr>
        <p:cxnSp>
          <p:nvCxnSpPr>
            <p:cNvPr id="20497" name="Straight Connector 22"/>
            <p:cNvCxnSpPr>
              <a:cxnSpLocks noChangeShapeType="1"/>
            </p:cNvCxnSpPr>
            <p:nvPr/>
          </p:nvCxnSpPr>
          <p:spPr bwMode="auto">
            <a:xfrm>
              <a:off x="4371975" y="2162175"/>
              <a:ext cx="1524000" cy="0"/>
            </a:xfrm>
            <a:prstGeom prst="line">
              <a:avLst/>
            </a:prstGeom>
            <a:noFill/>
            <a:ln w="15875" algn="ctr">
              <a:solidFill>
                <a:srgbClr val="4D2885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8" name="Straight Connector 24"/>
            <p:cNvCxnSpPr>
              <a:cxnSpLocks noChangeShapeType="1"/>
            </p:cNvCxnSpPr>
            <p:nvPr/>
          </p:nvCxnSpPr>
          <p:spPr bwMode="auto">
            <a:xfrm>
              <a:off x="2343150" y="2714625"/>
              <a:ext cx="3524250" cy="0"/>
            </a:xfrm>
            <a:prstGeom prst="line">
              <a:avLst/>
            </a:prstGeom>
            <a:noFill/>
            <a:ln w="15875" algn="ctr">
              <a:solidFill>
                <a:srgbClr val="4D2885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9" name="Straight Arrow Connector 27"/>
            <p:cNvCxnSpPr>
              <a:cxnSpLocks noChangeShapeType="1"/>
            </p:cNvCxnSpPr>
            <p:nvPr/>
          </p:nvCxnSpPr>
          <p:spPr bwMode="auto">
            <a:xfrm>
              <a:off x="5124450" y="2171700"/>
              <a:ext cx="0" cy="552450"/>
            </a:xfrm>
            <a:prstGeom prst="straightConnector1">
              <a:avLst/>
            </a:prstGeom>
            <a:noFill/>
            <a:ln w="15875" algn="ctr">
              <a:solidFill>
                <a:srgbClr val="4D2885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0" name="Curved Connector 37"/>
            <p:cNvCxnSpPr>
              <a:cxnSpLocks noChangeShapeType="1"/>
            </p:cNvCxnSpPr>
            <p:nvPr/>
          </p:nvCxnSpPr>
          <p:spPr bwMode="auto">
            <a:xfrm>
              <a:off x="5153025" y="2428875"/>
              <a:ext cx="1343025" cy="1047750"/>
            </a:xfrm>
            <a:prstGeom prst="curvedConnector3">
              <a:avLst>
                <a:gd name="adj1" fmla="val 50000"/>
              </a:avLst>
            </a:prstGeom>
            <a:noFill/>
            <a:ln w="15875" algn="ctr">
              <a:solidFill>
                <a:srgbClr val="4D2885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8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150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F56E15F-8691-4633-9CCE-02260770B2A4}" type="slidenum">
              <a:rPr lang="en-US" altLang="en-US" sz="1000">
                <a:solidFill>
                  <a:srgbClr val="8C2532"/>
                </a:solidFill>
              </a:rPr>
              <a:pPr/>
              <a:t>22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151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diffúziós potenciál számítása</a:t>
            </a:r>
          </a:p>
        </p:txBody>
      </p:sp>
      <p:graphicFrame>
        <p:nvGraphicFramePr>
          <p:cNvPr id="21506" name="Object 8"/>
          <p:cNvGraphicFramePr>
            <a:graphicFrameLocks noChangeAspect="1"/>
          </p:cNvGraphicFramePr>
          <p:nvPr/>
        </p:nvGraphicFramePr>
        <p:xfrm>
          <a:off x="3044825" y="1276350"/>
          <a:ext cx="2667000" cy="982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14" name="Equation" r:id="rId4" imgW="1168200" imgH="431640" progId="Equation.3">
                  <p:embed/>
                </p:oleObj>
              </mc:Choice>
              <mc:Fallback>
                <p:oleObj name="Equation" r:id="rId4" imgW="1168200" imgH="43164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4825" y="1276350"/>
                        <a:ext cx="2667000" cy="982663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38100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11" name="Text Box 13"/>
          <p:cNvSpPr txBox="1">
            <a:spLocks noChangeArrowheads="1"/>
          </p:cNvSpPr>
          <p:nvPr/>
        </p:nvSpPr>
        <p:spPr bwMode="auto">
          <a:xfrm>
            <a:off x="685800" y="2438400"/>
            <a:ext cx="1828800" cy="576263"/>
          </a:xfrm>
          <a:prstGeom prst="rect">
            <a:avLst/>
          </a:prstGeom>
          <a:solidFill>
            <a:srgbClr val="FF3300"/>
          </a:solidFill>
          <a:ln w="57150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GB" altLang="en-US" sz="2800" b="1">
                <a:solidFill>
                  <a:srgbClr val="FFFF00"/>
                </a:solidFill>
                <a:latin typeface="Bookman Old Style" panose="02050604050505020204" pitchFamily="18" charset="0"/>
              </a:rPr>
              <a:t>PÉLDA</a:t>
            </a:r>
            <a:endParaRPr lang="en-GB" altLang="en-US" sz="2800" b="1">
              <a:solidFill>
                <a:schemeClr val="tx1"/>
              </a:solidFill>
              <a:latin typeface="Bookman Old Style" panose="02050604050505020204" pitchFamily="18" charset="0"/>
            </a:endParaRPr>
          </a:p>
        </p:txBody>
      </p:sp>
      <p:sp>
        <p:nvSpPr>
          <p:cNvPr id="21512" name="Text Box 14"/>
          <p:cNvSpPr txBox="1">
            <a:spLocks noChangeArrowheads="1"/>
          </p:cNvSpPr>
          <p:nvPr/>
        </p:nvSpPr>
        <p:spPr bwMode="auto">
          <a:xfrm>
            <a:off x="2895600" y="2438400"/>
            <a:ext cx="5791200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GB" altLang="en-US" sz="2400" b="1">
                <a:cs typeface="Arial" panose="020B0604020202020204" pitchFamily="34" charset="0"/>
              </a:rPr>
              <a:t>Egy abrupt Si dióda adalék adatai:</a:t>
            </a:r>
          </a:p>
          <a:p>
            <a:pPr>
              <a:lnSpc>
                <a:spcPct val="80000"/>
              </a:lnSpc>
            </a:pPr>
            <a:r>
              <a:rPr lang="en-GB" altLang="en-US" sz="2400" b="1">
                <a:cs typeface="Arial" panose="020B0604020202020204" pitchFamily="34" charset="0"/>
              </a:rPr>
              <a:t>N</a:t>
            </a:r>
            <a:r>
              <a:rPr lang="en-GB" altLang="en-US" sz="2400" b="1" baseline="-25000">
                <a:cs typeface="Arial" panose="020B0604020202020204" pitchFamily="34" charset="0"/>
              </a:rPr>
              <a:t>d</a:t>
            </a:r>
            <a:r>
              <a:rPr lang="en-US" altLang="en-US" sz="2400" b="1">
                <a:cs typeface="Arial" panose="020B0604020202020204" pitchFamily="34" charset="0"/>
              </a:rPr>
              <a:t>=10</a:t>
            </a:r>
            <a:r>
              <a:rPr lang="en-US" altLang="en-US" sz="2400" b="1" baseline="30000">
                <a:cs typeface="Arial" panose="020B0604020202020204" pitchFamily="34" charset="0"/>
              </a:rPr>
              <a:t>18</a:t>
            </a:r>
            <a:r>
              <a:rPr lang="en-US" altLang="en-US" sz="2400" b="1">
                <a:cs typeface="Arial" panose="020B0604020202020204" pitchFamily="34" charset="0"/>
              </a:rPr>
              <a:t>/cm</a:t>
            </a:r>
            <a:r>
              <a:rPr lang="en-US" altLang="en-US" sz="2400" b="1" baseline="30000">
                <a:cs typeface="Arial" panose="020B0604020202020204" pitchFamily="34" charset="0"/>
              </a:rPr>
              <a:t>3</a:t>
            </a:r>
            <a:r>
              <a:rPr lang="en-US" altLang="en-US" sz="2400" b="1">
                <a:cs typeface="Arial" panose="020B0604020202020204" pitchFamily="34" charset="0"/>
              </a:rPr>
              <a:t>, N</a:t>
            </a:r>
            <a:r>
              <a:rPr lang="en-US" altLang="en-US" sz="2400" b="1" baseline="-25000">
                <a:cs typeface="Arial" panose="020B0604020202020204" pitchFamily="34" charset="0"/>
              </a:rPr>
              <a:t>a</a:t>
            </a:r>
            <a:r>
              <a:rPr lang="en-US" altLang="en-US" sz="2400" b="1">
                <a:cs typeface="Arial" panose="020B0604020202020204" pitchFamily="34" charset="0"/>
              </a:rPr>
              <a:t>=10</a:t>
            </a:r>
            <a:r>
              <a:rPr lang="en-US" altLang="en-US" sz="2400" b="1" baseline="30000">
                <a:cs typeface="Arial" panose="020B0604020202020204" pitchFamily="34" charset="0"/>
              </a:rPr>
              <a:t>16</a:t>
            </a:r>
            <a:r>
              <a:rPr lang="en-US" altLang="en-US" sz="2400" b="1">
                <a:cs typeface="Arial" panose="020B0604020202020204" pitchFamily="34" charset="0"/>
              </a:rPr>
              <a:t>/cm</a:t>
            </a:r>
            <a:r>
              <a:rPr lang="en-US" altLang="en-US" sz="2400" b="1" baseline="30000">
                <a:cs typeface="Arial" panose="020B0604020202020204" pitchFamily="34" charset="0"/>
              </a:rPr>
              <a:t>3</a:t>
            </a:r>
            <a:r>
              <a:rPr lang="en-US" altLang="en-US" sz="2400" b="1">
                <a:cs typeface="Arial" panose="020B0604020202020204" pitchFamily="34" charset="0"/>
              </a:rPr>
              <a:t>.</a:t>
            </a:r>
          </a:p>
        </p:txBody>
      </p:sp>
      <p:sp>
        <p:nvSpPr>
          <p:cNvPr id="476175" name="Text Box 15"/>
          <p:cNvSpPr txBox="1">
            <a:spLocks noChangeArrowheads="1"/>
          </p:cNvSpPr>
          <p:nvPr/>
        </p:nvSpPr>
        <p:spPr bwMode="auto">
          <a:xfrm>
            <a:off x="685800" y="3352800"/>
            <a:ext cx="8077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 b="1">
                <a:cs typeface="Arial" panose="020B0604020202020204" pitchFamily="34" charset="0"/>
              </a:rPr>
              <a:t>Hat</a:t>
            </a:r>
            <a:r>
              <a:rPr lang="hu-HU" altLang="en-US" sz="2400" b="1">
                <a:cs typeface="Arial" panose="020B0604020202020204" pitchFamily="34" charset="0"/>
              </a:rPr>
              <a:t>ározzuk meg a diffúziós potenciál értékét szobahőmérsékleten</a:t>
            </a:r>
            <a:r>
              <a:rPr lang="en-US" altLang="en-US" sz="2400" b="1">
                <a:cs typeface="Arial" panose="020B0604020202020204" pitchFamily="34" charset="0"/>
              </a:rPr>
              <a:t>!</a:t>
            </a:r>
            <a:endParaRPr lang="en-GB" altLang="en-US" sz="2400" b="1">
              <a:cs typeface="Arial" panose="020B0604020202020204" pitchFamily="34" charset="0"/>
            </a:endParaRPr>
          </a:p>
        </p:txBody>
      </p:sp>
      <p:graphicFrame>
        <p:nvGraphicFramePr>
          <p:cNvPr id="476176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45565181"/>
              </p:ext>
            </p:extLst>
          </p:nvPr>
        </p:nvGraphicFramePr>
        <p:xfrm>
          <a:off x="630238" y="4538663"/>
          <a:ext cx="6464300" cy="874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615" name="Equation" r:id="rId6" imgW="3098520" imgH="419040" progId="Equation.3">
                  <p:embed/>
                </p:oleObj>
              </mc:Choice>
              <mc:Fallback>
                <p:oleObj name="Equation" r:id="rId6" imgW="3098520" imgH="419040" progId="Equation.3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238" y="4538663"/>
                        <a:ext cx="6464300" cy="874712"/>
                      </a:xfrm>
                      <a:prstGeom prst="rect">
                        <a:avLst/>
                      </a:prstGeom>
                      <a:solidFill>
                        <a:srgbClr val="C0C0C0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6177" name="Text Box 17"/>
          <p:cNvSpPr txBox="1">
            <a:spLocks noChangeArrowheads="1"/>
          </p:cNvSpPr>
          <p:nvPr/>
        </p:nvSpPr>
        <p:spPr bwMode="auto">
          <a:xfrm>
            <a:off x="762000" y="5638800"/>
            <a:ext cx="7696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defRPr/>
            </a:pPr>
            <a:r>
              <a:rPr lang="en-GB" sz="2400" b="1">
                <a:latin typeface="Arial" charset="0"/>
                <a:cs typeface="Arial" charset="0"/>
              </a:rPr>
              <a:t>Nyilván U</a:t>
            </a:r>
            <a:r>
              <a:rPr lang="en-GB" sz="2400" b="1" baseline="-25000">
                <a:latin typeface="Arial" charset="0"/>
                <a:cs typeface="Arial" charset="0"/>
              </a:rPr>
              <a:t>D </a:t>
            </a:r>
            <a:r>
              <a:rPr lang="en-US" sz="2400" b="1">
                <a:latin typeface="Arial" charset="0"/>
                <a:cs typeface="Arial" charset="0"/>
              </a:rPr>
              <a:t>&lt; U</a:t>
            </a:r>
            <a:r>
              <a:rPr lang="en-US" sz="2400" b="1" baseline="-25000">
                <a:latin typeface="Arial" charset="0"/>
                <a:cs typeface="Arial" charset="0"/>
              </a:rPr>
              <a:t>g, </a:t>
            </a:r>
            <a:r>
              <a:rPr lang="en-US" sz="2400" b="1">
                <a:latin typeface="Arial" charset="0"/>
                <a:cs typeface="Arial" charset="0"/>
              </a:rPr>
              <a:t>, </a:t>
            </a:r>
            <a:r>
              <a:rPr lang="hu-HU" sz="2400" b="1">
                <a:latin typeface="Arial" charset="0"/>
                <a:cs typeface="Arial" charset="0"/>
              </a:rPr>
              <a:t>általában 7</a:t>
            </a:r>
            <a:r>
              <a:rPr lang="en-US" sz="2400" b="1">
                <a:latin typeface="Arial" charset="0"/>
                <a:cs typeface="Arial" charset="0"/>
              </a:rPr>
              <a:t>0-80 %-a.</a:t>
            </a:r>
            <a:endParaRPr lang="en-GB" sz="2400" b="1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  <a:cs typeface="Arial" charset="0"/>
            </a:endParaRPr>
          </a:p>
        </p:txBody>
      </p:sp>
      <p:sp>
        <p:nvSpPr>
          <p:cNvPr id="21515" name="Footer Placeholder 1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175" grpId="0"/>
      <p:bldP spid="47617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253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696A1E0-8910-4F07-B312-91393497E853}" type="slidenum">
              <a:rPr lang="en-US" altLang="en-US" sz="1000">
                <a:solidFill>
                  <a:srgbClr val="8C2532"/>
                </a:solidFill>
              </a:rPr>
              <a:pPr/>
              <a:t>23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25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Számítások a kiürített rétegre </a:t>
            </a:r>
          </a:p>
        </p:txBody>
      </p:sp>
      <p:graphicFrame>
        <p:nvGraphicFramePr>
          <p:cNvPr id="477195" name="Object 11"/>
          <p:cNvGraphicFramePr>
            <a:graphicFrameLocks noChangeAspect="1"/>
          </p:cNvGraphicFramePr>
          <p:nvPr/>
        </p:nvGraphicFramePr>
        <p:xfrm>
          <a:off x="1371600" y="2811463"/>
          <a:ext cx="1752600" cy="1300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87" name="Equation" r:id="rId4" imgW="596880" imgH="444240" progId="Equation.3">
                  <p:embed/>
                </p:oleObj>
              </mc:Choice>
              <mc:Fallback>
                <p:oleObj name="Equation" r:id="rId4" imgW="596880" imgH="44424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1600" y="2811463"/>
                        <a:ext cx="1752600" cy="1300162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2857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7196" name="Text Box 12"/>
          <p:cNvSpPr txBox="1">
            <a:spLocks noChangeArrowheads="1"/>
          </p:cNvSpPr>
          <p:nvPr/>
        </p:nvSpPr>
        <p:spPr bwMode="auto">
          <a:xfrm>
            <a:off x="592138" y="4527550"/>
            <a:ext cx="34290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GB" altLang="en-US" sz="2400" b="1" dirty="0">
                <a:cs typeface="Arial" panose="020B0604020202020204" pitchFamily="34" charset="0"/>
              </a:rPr>
              <a:t>A </a:t>
            </a:r>
            <a:r>
              <a:rPr lang="en-GB" altLang="en-US" sz="2400" b="1" dirty="0" err="1">
                <a:cs typeface="Arial" panose="020B0604020202020204" pitchFamily="34" charset="0"/>
              </a:rPr>
              <a:t>gyengébben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adalékolt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oldalon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szélesebb</a:t>
            </a:r>
            <a:r>
              <a:rPr lang="en-GB" altLang="en-US" sz="2400" b="1" dirty="0">
                <a:cs typeface="Arial" panose="020B0604020202020204" pitchFamily="34" charset="0"/>
              </a:rPr>
              <a:t> a </a:t>
            </a:r>
            <a:r>
              <a:rPr lang="en-GB" altLang="en-US" sz="2400" b="1" dirty="0" err="1">
                <a:cs typeface="Arial" panose="020B0604020202020204" pitchFamily="34" charset="0"/>
              </a:rPr>
              <a:t>kiürített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en-GB" altLang="en-US" sz="2400" b="1" dirty="0" err="1">
                <a:cs typeface="Arial" panose="020B0604020202020204" pitchFamily="34" charset="0"/>
              </a:rPr>
              <a:t>réteg</a:t>
            </a:r>
            <a:r>
              <a:rPr lang="en-GB" altLang="en-US" sz="2400" b="1" dirty="0">
                <a:cs typeface="Arial" panose="020B0604020202020204" pitchFamily="34" charset="0"/>
              </a:rPr>
              <a:t>.</a:t>
            </a:r>
          </a:p>
        </p:txBody>
      </p:sp>
      <p:graphicFrame>
        <p:nvGraphicFramePr>
          <p:cNvPr id="22531" name="Object 13"/>
          <p:cNvGraphicFramePr>
            <a:graphicFrameLocks noChangeAspect="1"/>
          </p:cNvGraphicFramePr>
          <p:nvPr/>
        </p:nvGraphicFramePr>
        <p:xfrm>
          <a:off x="4960938" y="1254125"/>
          <a:ext cx="3810000" cy="5219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688" name="Photo Editor Photo" r:id="rId6" imgW="3809524" imgH="5219048" progId="MSPhotoEd.3">
                  <p:embed/>
                </p:oleObj>
              </mc:Choice>
              <mc:Fallback>
                <p:oleObj name="Photo Editor Photo" r:id="rId6" imgW="3809524" imgH="5219048" progId="MSPhotoEd.3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0938" y="1254125"/>
                        <a:ext cx="3810000" cy="5219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762000" y="1752600"/>
            <a:ext cx="8105775" cy="3429000"/>
            <a:chOff x="480" y="1104"/>
            <a:chExt cx="5106" cy="2160"/>
          </a:xfrm>
        </p:grpSpPr>
        <p:graphicFrame>
          <p:nvGraphicFramePr>
            <p:cNvPr id="22532" name="Object 10"/>
            <p:cNvGraphicFramePr>
              <a:graphicFrameLocks noChangeAspect="1"/>
            </p:cNvGraphicFramePr>
            <p:nvPr/>
          </p:nvGraphicFramePr>
          <p:xfrm>
            <a:off x="480" y="1104"/>
            <a:ext cx="1868" cy="4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689" name="Equation" r:id="rId8" imgW="1054080" imgH="241200" progId="Equation.3">
                    <p:embed/>
                  </p:oleObj>
                </mc:Choice>
                <mc:Fallback>
                  <p:oleObj name="Equation" r:id="rId8" imgW="1054080" imgH="241200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0" y="1104"/>
                          <a:ext cx="1868" cy="4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66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accent2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2539" name="Text Box 14"/>
            <p:cNvSpPr txBox="1">
              <a:spLocks noChangeArrowheads="1"/>
            </p:cNvSpPr>
            <p:nvPr/>
          </p:nvSpPr>
          <p:spPr bwMode="auto">
            <a:xfrm>
              <a:off x="4315" y="2880"/>
              <a:ext cx="1271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/>
                <a:t>A k</a:t>
              </a:r>
              <a:r>
                <a:rPr lang="hu-HU" altLang="en-US"/>
                <a:t>ét töltés egyenlő</a:t>
              </a:r>
            </a:p>
          </p:txBody>
        </p:sp>
      </p:grpSp>
      <p:sp>
        <p:nvSpPr>
          <p:cNvPr id="22538" name="Footer Placeholder 1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" name="Téglalap 2"/>
          <p:cNvSpPr/>
          <p:nvPr/>
        </p:nvSpPr>
        <p:spPr>
          <a:xfrm>
            <a:off x="227844" y="1365735"/>
            <a:ext cx="4390946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altLang="en-US" sz="2400" b="1" dirty="0" smtClean="0">
                <a:cs typeface="Arial" panose="020B0604020202020204" pitchFamily="34" charset="0"/>
              </a:rPr>
              <a:t>Adalékionok töltéssűrűsége!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19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0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3561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D0975E0-AAB6-4FB4-80BC-343AA37BB92E}" type="slidenum">
              <a:rPr lang="en-US" altLang="en-US" sz="1000">
                <a:solidFill>
                  <a:srgbClr val="8C2532"/>
                </a:solidFill>
              </a:rPr>
              <a:pPr/>
              <a:t>24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3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Számítások a kiürített rétegre </a:t>
            </a:r>
          </a:p>
        </p:txBody>
      </p:sp>
      <p:graphicFrame>
        <p:nvGraphicFramePr>
          <p:cNvPr id="23554" name="Object 9"/>
          <p:cNvGraphicFramePr>
            <a:graphicFrameLocks noChangeAspect="1"/>
          </p:cNvGraphicFramePr>
          <p:nvPr/>
        </p:nvGraphicFramePr>
        <p:xfrm>
          <a:off x="5484813" y="1044575"/>
          <a:ext cx="3319462" cy="547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45" name="Photo Editor Photo" r:id="rId4" imgW="4619048" imgH="7621064" progId="MSPhotoEd.3">
                  <p:embed/>
                </p:oleObj>
              </mc:Choice>
              <mc:Fallback>
                <p:oleObj name="Photo Editor Photo" r:id="rId4" imgW="4619048" imgH="7621064" progId="MSPhotoEd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84813" y="1044575"/>
                        <a:ext cx="3319462" cy="547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8220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88136193"/>
              </p:ext>
            </p:extLst>
          </p:nvPr>
        </p:nvGraphicFramePr>
        <p:xfrm>
          <a:off x="947821" y="5010249"/>
          <a:ext cx="3654426" cy="968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46" name="Equation" r:id="rId6" imgW="1574640" imgH="419040" progId="Equation.3">
                  <p:embed/>
                </p:oleObj>
              </mc:Choice>
              <mc:Fallback>
                <p:oleObj name="Equation" r:id="rId6" imgW="1574640" imgH="41904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7821" y="5010249"/>
                        <a:ext cx="3654426" cy="96837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Footer Placeholder 1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1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9544236"/>
              </p:ext>
            </p:extLst>
          </p:nvPr>
        </p:nvGraphicFramePr>
        <p:xfrm>
          <a:off x="2504281" y="1199356"/>
          <a:ext cx="1652588" cy="909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47" name="Equation" r:id="rId8" imgW="711000" imgH="393480" progId="Equation.3">
                  <p:embed/>
                </p:oleObj>
              </mc:Choice>
              <mc:Fallback>
                <p:oleObj name="Equation" r:id="rId8" imgW="711000" imgH="393480" progId="Equation.3">
                  <p:embed/>
                  <p:pic>
                    <p:nvPicPr>
                      <p:cNvPr id="47822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4281" y="1199356"/>
                        <a:ext cx="1652588" cy="909637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églalap 1"/>
          <p:cNvSpPr/>
          <p:nvPr/>
        </p:nvSpPr>
        <p:spPr>
          <a:xfrm>
            <a:off x="257376" y="1432829"/>
            <a:ext cx="216078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altLang="en-US" sz="2400" b="1" dirty="0" smtClean="0">
                <a:cs typeface="Arial" panose="020B0604020202020204" pitchFamily="34" charset="0"/>
              </a:rPr>
              <a:t>Poisson egy.:</a:t>
            </a:r>
            <a:endParaRPr lang="en-US" sz="2400" dirty="0"/>
          </a:p>
        </p:txBody>
      </p:sp>
      <p:graphicFrame>
        <p:nvGraphicFramePr>
          <p:cNvPr id="14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83908464"/>
              </p:ext>
            </p:extLst>
          </p:nvPr>
        </p:nvGraphicFramePr>
        <p:xfrm>
          <a:off x="214313" y="2230438"/>
          <a:ext cx="2833687" cy="1084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48" name="Equation" r:id="rId10" imgW="1218960" imgH="469800" progId="Equation.3">
                  <p:embed/>
                </p:oleObj>
              </mc:Choice>
              <mc:Fallback>
                <p:oleObj name="Equation" r:id="rId10" imgW="1218960" imgH="469800" progId="Equation.3">
                  <p:embed/>
                  <p:pic>
                    <p:nvPicPr>
                      <p:cNvPr id="1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313" y="2230438"/>
                        <a:ext cx="2833687" cy="1084262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90646804"/>
              </p:ext>
            </p:extLst>
          </p:nvPr>
        </p:nvGraphicFramePr>
        <p:xfrm>
          <a:off x="317500" y="3468688"/>
          <a:ext cx="2892425" cy="1144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849" name="Equation" r:id="rId12" imgW="1244520" imgH="495000" progId="Equation.3">
                  <p:embed/>
                </p:oleObj>
              </mc:Choice>
              <mc:Fallback>
                <p:oleObj name="Equation" r:id="rId12" imgW="1244520" imgH="495000" progId="Equation.3">
                  <p:embed/>
                  <p:pic>
                    <p:nvPicPr>
                      <p:cNvPr id="1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7500" y="3468688"/>
                        <a:ext cx="2892425" cy="1144587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0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3561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D0975E0-AAB6-4FB4-80BC-343AA37BB92E}" type="slidenum">
              <a:rPr lang="en-US" altLang="en-US" sz="1000">
                <a:solidFill>
                  <a:srgbClr val="8C2532"/>
                </a:solidFill>
              </a:rPr>
              <a:pPr/>
              <a:t>25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3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Számítások a kiürített rétegre </a:t>
            </a:r>
          </a:p>
        </p:txBody>
      </p:sp>
      <p:graphicFrame>
        <p:nvGraphicFramePr>
          <p:cNvPr id="23554" name="Object 9"/>
          <p:cNvGraphicFramePr>
            <a:graphicFrameLocks noChangeAspect="1"/>
          </p:cNvGraphicFramePr>
          <p:nvPr/>
        </p:nvGraphicFramePr>
        <p:xfrm>
          <a:off x="5484813" y="1044575"/>
          <a:ext cx="3319462" cy="547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80" name="Photo Editor Photo" r:id="rId4" imgW="4619048" imgH="7621064" progId="MSPhotoEd.3">
                  <p:embed/>
                </p:oleObj>
              </mc:Choice>
              <mc:Fallback>
                <p:oleObj name="Photo Editor Photo" r:id="rId4" imgW="4619048" imgH="7621064" progId="MSPhotoEd.3">
                  <p:embed/>
                  <p:pic>
                    <p:nvPicPr>
                      <p:cNvPr id="23554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84813" y="1044575"/>
                        <a:ext cx="3319462" cy="547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8219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9683877"/>
              </p:ext>
            </p:extLst>
          </p:nvPr>
        </p:nvGraphicFramePr>
        <p:xfrm>
          <a:off x="488909" y="1559362"/>
          <a:ext cx="1162050" cy="703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81" name="Equation" r:id="rId6" imgW="647640" imgH="393480" progId="Equation.3">
                  <p:embed/>
                </p:oleObj>
              </mc:Choice>
              <mc:Fallback>
                <p:oleObj name="Equation" r:id="rId6" imgW="647640" imgH="393480" progId="Equation.3">
                  <p:embed/>
                  <p:pic>
                    <p:nvPicPr>
                      <p:cNvPr id="478219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8909" y="1559362"/>
                        <a:ext cx="1162050" cy="703263"/>
                      </a:xfrm>
                      <a:prstGeom prst="rect">
                        <a:avLst/>
                      </a:prstGeom>
                      <a:solidFill>
                        <a:srgbClr val="C0C0C0">
                          <a:alpha val="39999"/>
                        </a:srgbClr>
                      </a:solidFill>
                      <a:ln w="952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8220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48722591"/>
              </p:ext>
            </p:extLst>
          </p:nvPr>
        </p:nvGraphicFramePr>
        <p:xfrm>
          <a:off x="2322513" y="1426805"/>
          <a:ext cx="2239962" cy="968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82" name="Equation" r:id="rId8" imgW="965160" imgH="419040" progId="Equation.3">
                  <p:embed/>
                </p:oleObj>
              </mc:Choice>
              <mc:Fallback>
                <p:oleObj name="Equation" r:id="rId8" imgW="965160" imgH="419040" progId="Equation.3">
                  <p:embed/>
                  <p:pic>
                    <p:nvPicPr>
                      <p:cNvPr id="47822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22513" y="1426805"/>
                        <a:ext cx="2239962" cy="96837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8221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00873466"/>
              </p:ext>
            </p:extLst>
          </p:nvPr>
        </p:nvGraphicFramePr>
        <p:xfrm>
          <a:off x="488909" y="3518214"/>
          <a:ext cx="3733800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83" name="Equation" r:id="rId10" imgW="2057400" imgH="393480" progId="Equation.3">
                  <p:embed/>
                </p:oleObj>
              </mc:Choice>
              <mc:Fallback>
                <p:oleObj name="Equation" r:id="rId10" imgW="2057400" imgH="393480" progId="Equation.3">
                  <p:embed/>
                  <p:pic>
                    <p:nvPicPr>
                      <p:cNvPr id="478221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8909" y="3518214"/>
                        <a:ext cx="3733800" cy="71120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8222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5874371"/>
              </p:ext>
            </p:extLst>
          </p:nvPr>
        </p:nvGraphicFramePr>
        <p:xfrm>
          <a:off x="1127256" y="4903739"/>
          <a:ext cx="2606203" cy="1019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84" name="Equation" r:id="rId12" imgW="1002960" imgH="393480" progId="Equation.3">
                  <p:embed/>
                </p:oleObj>
              </mc:Choice>
              <mc:Fallback>
                <p:oleObj name="Equation" r:id="rId12" imgW="1002960" imgH="393480" progId="Equation.3">
                  <p:embed/>
                  <p:pic>
                    <p:nvPicPr>
                      <p:cNvPr id="478222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7256" y="4903739"/>
                        <a:ext cx="2606203" cy="1019987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Footer Placeholder 1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7" name="Téglalap 16"/>
          <p:cNvSpPr/>
          <p:nvPr/>
        </p:nvSpPr>
        <p:spPr>
          <a:xfrm>
            <a:off x="488909" y="2882235"/>
            <a:ext cx="26981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altLang="en-US" sz="2400" b="1" dirty="0" smtClean="0">
                <a:cs typeface="Arial" panose="020B0604020202020204" pitchFamily="34" charset="0"/>
              </a:rPr>
              <a:t>E(x) alatti terület: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336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4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458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C873FE-74B9-49C8-A899-EC97C85F732F}" type="slidenum">
              <a:rPr lang="en-US" altLang="en-US" sz="1000">
                <a:solidFill>
                  <a:srgbClr val="8C2532"/>
                </a:solidFill>
              </a:rPr>
              <a:pPr/>
              <a:t>26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4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Számítások a kiürített rétegre </a:t>
            </a:r>
          </a:p>
        </p:txBody>
      </p:sp>
      <p:graphicFrame>
        <p:nvGraphicFramePr>
          <p:cNvPr id="24578" name="Object 3"/>
          <p:cNvGraphicFramePr>
            <a:graphicFrameLocks noChangeAspect="1"/>
          </p:cNvGraphicFramePr>
          <p:nvPr/>
        </p:nvGraphicFramePr>
        <p:xfrm>
          <a:off x="5484813" y="1044575"/>
          <a:ext cx="3319462" cy="547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2" name="Photo Editor Photo" r:id="rId4" imgW="4619048" imgH="7621064" progId="MSPhotoEd.3">
                  <p:embed/>
                </p:oleObj>
              </mc:Choice>
              <mc:Fallback>
                <p:oleObj name="Photo Editor Photo" r:id="rId4" imgW="4619048" imgH="7621064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84813" y="1044575"/>
                        <a:ext cx="3319462" cy="547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9" name="Object 8"/>
          <p:cNvGraphicFramePr>
            <a:graphicFrameLocks noChangeAspect="1"/>
          </p:cNvGraphicFramePr>
          <p:nvPr/>
        </p:nvGraphicFramePr>
        <p:xfrm>
          <a:off x="968375" y="1295400"/>
          <a:ext cx="2133600" cy="835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3" name="Equation" r:id="rId6" imgW="1002960" imgH="393480" progId="Equation.3">
                  <p:embed/>
                </p:oleObj>
              </mc:Choice>
              <mc:Fallback>
                <p:oleObj name="Equation" r:id="rId6" imgW="1002960" imgH="39348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8375" y="1295400"/>
                        <a:ext cx="2133600" cy="8350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9241" name="Object 9"/>
          <p:cNvGraphicFramePr>
            <a:graphicFrameLocks noChangeAspect="1"/>
          </p:cNvGraphicFramePr>
          <p:nvPr/>
        </p:nvGraphicFramePr>
        <p:xfrm>
          <a:off x="2286000" y="4419600"/>
          <a:ext cx="2209800" cy="909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4" name="Equation" r:id="rId8" imgW="952200" imgH="393480" progId="Equation.3">
                  <p:embed/>
                </p:oleObj>
              </mc:Choice>
              <mc:Fallback>
                <p:oleObj name="Equation" r:id="rId8" imgW="952200" imgH="39348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4419600"/>
                        <a:ext cx="2209800" cy="909638"/>
                      </a:xfrm>
                      <a:prstGeom prst="rect">
                        <a:avLst/>
                      </a:prstGeom>
                      <a:solidFill>
                        <a:srgbClr val="4D2885">
                          <a:alpha val="39999"/>
                        </a:srgbClr>
                      </a:solidFill>
                      <a:ln w="9525">
                        <a:solidFill>
                          <a:srgbClr val="4D2885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9242" name="Object 10"/>
          <p:cNvGraphicFramePr>
            <a:graphicFrameLocks noChangeAspect="1"/>
          </p:cNvGraphicFramePr>
          <p:nvPr/>
        </p:nvGraphicFramePr>
        <p:xfrm>
          <a:off x="381000" y="2514600"/>
          <a:ext cx="3962400" cy="842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5" name="Equation" r:id="rId10" imgW="2260440" imgH="482400" progId="Equation.3">
                  <p:embed/>
                </p:oleObj>
              </mc:Choice>
              <mc:Fallback>
                <p:oleObj name="Equation" r:id="rId10" imgW="2260440" imgH="48240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514600"/>
                        <a:ext cx="3962400" cy="842963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2857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9243" name="Object 11"/>
          <p:cNvGraphicFramePr>
            <a:graphicFrameLocks noChangeAspect="1"/>
          </p:cNvGraphicFramePr>
          <p:nvPr/>
        </p:nvGraphicFramePr>
        <p:xfrm>
          <a:off x="381000" y="3581400"/>
          <a:ext cx="1295400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6" name="Equation" r:id="rId12" imgW="723600" imgH="431640" progId="Equation.3">
                  <p:embed/>
                </p:oleObj>
              </mc:Choice>
              <mc:Fallback>
                <p:oleObj name="Equation" r:id="rId12" imgW="723600" imgH="43164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3581400"/>
                        <a:ext cx="1295400" cy="7715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2857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9244" name="Object 12"/>
          <p:cNvGraphicFramePr>
            <a:graphicFrameLocks noChangeAspect="1"/>
          </p:cNvGraphicFramePr>
          <p:nvPr/>
        </p:nvGraphicFramePr>
        <p:xfrm>
          <a:off x="381000" y="5562600"/>
          <a:ext cx="502920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87" name="Equation" r:id="rId14" imgW="2997000" imgH="482400" progId="Equation.3">
                  <p:embed/>
                </p:oleObj>
              </mc:Choice>
              <mc:Fallback>
                <p:oleObj name="Equation" r:id="rId14" imgW="2997000" imgH="48240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5562600"/>
                        <a:ext cx="5029200" cy="806450"/>
                      </a:xfrm>
                      <a:prstGeom prst="rect">
                        <a:avLst/>
                      </a:prstGeom>
                      <a:solidFill>
                        <a:srgbClr val="C0C0C0">
                          <a:alpha val="39999"/>
                        </a:srgbClr>
                      </a:solidFill>
                      <a:ln w="9525">
                        <a:solidFill>
                          <a:srgbClr val="D5262B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87" name="Footer Placeholder 1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9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9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9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7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25608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AC42F7E-C8AF-45CC-B9B0-3CA5104A1C84}" type="slidenum">
              <a:rPr lang="en-US" altLang="en-US" sz="1000">
                <a:solidFill>
                  <a:srgbClr val="8C2532"/>
                </a:solidFill>
              </a:rPr>
              <a:pPr/>
              <a:t>27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5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Számítások a kiürített rétegre </a:t>
            </a:r>
          </a:p>
        </p:txBody>
      </p:sp>
      <p:grpSp>
        <p:nvGrpSpPr>
          <p:cNvPr id="25610" name="Group 19"/>
          <p:cNvGrpSpPr>
            <a:grpSpLocks noChangeAspect="1"/>
          </p:cNvGrpSpPr>
          <p:nvPr/>
        </p:nvGrpSpPr>
        <p:grpSpPr bwMode="auto">
          <a:xfrm>
            <a:off x="485775" y="1209675"/>
            <a:ext cx="4510088" cy="673100"/>
            <a:chOff x="432" y="825"/>
            <a:chExt cx="3559" cy="531"/>
          </a:xfrm>
        </p:grpSpPr>
        <p:graphicFrame>
          <p:nvGraphicFramePr>
            <p:cNvPr id="25605" name="Object 6"/>
            <p:cNvGraphicFramePr>
              <a:graphicFrameLocks noChangeAspect="1"/>
            </p:cNvGraphicFramePr>
            <p:nvPr/>
          </p:nvGraphicFramePr>
          <p:xfrm>
            <a:off x="432" y="825"/>
            <a:ext cx="2496" cy="53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5864" name="Equation" r:id="rId4" imgW="2260440" imgH="482400" progId="Equation.3">
                    <p:embed/>
                  </p:oleObj>
                </mc:Choice>
                <mc:Fallback>
                  <p:oleObj name="Equation" r:id="rId4" imgW="2260440" imgH="4824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2" y="825"/>
                          <a:ext cx="2496" cy="531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28575">
                          <a:solidFill>
                            <a:srgbClr val="D5262B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5606" name="Object 7"/>
            <p:cNvGraphicFramePr>
              <a:graphicFrameLocks noChangeAspect="1"/>
            </p:cNvGraphicFramePr>
            <p:nvPr/>
          </p:nvGraphicFramePr>
          <p:xfrm>
            <a:off x="3175" y="848"/>
            <a:ext cx="816" cy="48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5865" name="Equation" r:id="rId6" imgW="723600" imgH="431640" progId="Equation.3">
                    <p:embed/>
                  </p:oleObj>
                </mc:Choice>
                <mc:Fallback>
                  <p:oleObj name="Equation" r:id="rId6" imgW="723600" imgH="43164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75" y="848"/>
                          <a:ext cx="816" cy="486"/>
                        </a:xfrm>
                        <a:prstGeom prst="rect">
                          <a:avLst/>
                        </a:prstGeom>
                        <a:solidFill>
                          <a:srgbClr val="FFFF00"/>
                        </a:solidFill>
                        <a:ln w="28575">
                          <a:solidFill>
                            <a:srgbClr val="D5262B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5611" name="Text Box 9"/>
          <p:cNvSpPr txBox="1">
            <a:spLocks noChangeArrowheads="1"/>
          </p:cNvSpPr>
          <p:nvPr/>
        </p:nvSpPr>
        <p:spPr bwMode="auto">
          <a:xfrm>
            <a:off x="2667000" y="2343150"/>
            <a:ext cx="6172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endParaRPr lang="hu-HU" altLang="en-US" sz="2400">
              <a:cs typeface="Arial" panose="020B0604020202020204" pitchFamily="34" charset="0"/>
            </a:endParaRPr>
          </a:p>
        </p:txBody>
      </p: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57200" y="2319338"/>
            <a:ext cx="8077200" cy="1773237"/>
            <a:chOff x="288" y="1344"/>
            <a:chExt cx="5088" cy="1117"/>
          </a:xfrm>
        </p:grpSpPr>
        <p:grpSp>
          <p:nvGrpSpPr>
            <p:cNvPr id="25615" name="Group 11"/>
            <p:cNvGrpSpPr>
              <a:grpSpLocks/>
            </p:cNvGrpSpPr>
            <p:nvPr/>
          </p:nvGrpSpPr>
          <p:grpSpPr bwMode="auto">
            <a:xfrm>
              <a:off x="288" y="1344"/>
              <a:ext cx="5040" cy="541"/>
              <a:chOff x="288" y="1344"/>
              <a:chExt cx="5040" cy="541"/>
            </a:xfrm>
          </p:grpSpPr>
          <p:sp>
            <p:nvSpPr>
              <p:cNvPr id="25617" name="Text Box 12"/>
              <p:cNvSpPr txBox="1">
                <a:spLocks noChangeArrowheads="1"/>
              </p:cNvSpPr>
              <p:nvPr/>
            </p:nvSpPr>
            <p:spPr bwMode="auto">
              <a:xfrm>
                <a:off x="288" y="1344"/>
                <a:ext cx="1152" cy="363"/>
              </a:xfrm>
              <a:prstGeom prst="rect">
                <a:avLst/>
              </a:prstGeom>
              <a:solidFill>
                <a:srgbClr val="FF3300"/>
              </a:solidFill>
              <a:ln w="57150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</a:pPr>
                <a:r>
                  <a:rPr lang="en-GB" altLang="en-US" sz="2800" b="1">
                    <a:solidFill>
                      <a:srgbClr val="FFFF00"/>
                    </a:solidFill>
                    <a:latin typeface="Bookman Old Style" panose="02050604050505020204" pitchFamily="18" charset="0"/>
                  </a:rPr>
                  <a:t>PÉLDA</a:t>
                </a:r>
              </a:p>
            </p:txBody>
          </p:sp>
          <p:sp>
            <p:nvSpPr>
              <p:cNvPr id="25618" name="Text Box 13"/>
              <p:cNvSpPr txBox="1">
                <a:spLocks noChangeArrowheads="1"/>
              </p:cNvSpPr>
              <p:nvPr/>
            </p:nvSpPr>
            <p:spPr bwMode="auto">
              <a:xfrm>
                <a:off x="1680" y="1344"/>
                <a:ext cx="3648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GB" altLang="en-US" sz="2400" b="1">
                    <a:cs typeface="Arial" panose="020B0604020202020204" pitchFamily="34" charset="0"/>
                  </a:rPr>
                  <a:t>Egy abrupt Si dióda adalék adatai:</a:t>
                </a:r>
              </a:p>
              <a:p>
                <a:pPr>
                  <a:lnSpc>
                    <a:spcPct val="80000"/>
                  </a:lnSpc>
                </a:pPr>
                <a:r>
                  <a:rPr lang="en-GB" altLang="en-US" sz="2400" b="1">
                    <a:cs typeface="Arial" panose="020B0604020202020204" pitchFamily="34" charset="0"/>
                  </a:rPr>
                  <a:t>N</a:t>
                </a:r>
                <a:r>
                  <a:rPr lang="en-GB" altLang="en-US" sz="2400" b="1" baseline="-25000">
                    <a:cs typeface="Arial" panose="020B0604020202020204" pitchFamily="34" charset="0"/>
                  </a:rPr>
                  <a:t>d</a:t>
                </a:r>
                <a:r>
                  <a:rPr lang="en-US" altLang="en-US" sz="2400" b="1">
                    <a:cs typeface="Arial" panose="020B0604020202020204" pitchFamily="34" charset="0"/>
                  </a:rPr>
                  <a:t>=10</a:t>
                </a:r>
                <a:r>
                  <a:rPr lang="en-US" altLang="en-US" sz="2400" b="1" baseline="30000">
                    <a:cs typeface="Arial" panose="020B0604020202020204" pitchFamily="34" charset="0"/>
                  </a:rPr>
                  <a:t>18</a:t>
                </a:r>
                <a:r>
                  <a:rPr lang="en-US" altLang="en-US" sz="2400" b="1">
                    <a:cs typeface="Arial" panose="020B0604020202020204" pitchFamily="34" charset="0"/>
                  </a:rPr>
                  <a:t>/cm</a:t>
                </a:r>
                <a:r>
                  <a:rPr lang="en-US" altLang="en-US" sz="2400" b="1" baseline="30000">
                    <a:cs typeface="Arial" panose="020B0604020202020204" pitchFamily="34" charset="0"/>
                  </a:rPr>
                  <a:t>3</a:t>
                </a:r>
                <a:r>
                  <a:rPr lang="en-US" altLang="en-US" sz="2400" b="1">
                    <a:cs typeface="Arial" panose="020B0604020202020204" pitchFamily="34" charset="0"/>
                  </a:rPr>
                  <a:t>, N</a:t>
                </a:r>
                <a:r>
                  <a:rPr lang="en-US" altLang="en-US" sz="2400" b="1" baseline="-25000">
                    <a:cs typeface="Arial" panose="020B0604020202020204" pitchFamily="34" charset="0"/>
                  </a:rPr>
                  <a:t>a</a:t>
                </a:r>
                <a:r>
                  <a:rPr lang="en-US" altLang="en-US" sz="2400" b="1">
                    <a:cs typeface="Arial" panose="020B0604020202020204" pitchFamily="34" charset="0"/>
                  </a:rPr>
                  <a:t>=10</a:t>
                </a:r>
                <a:r>
                  <a:rPr lang="en-US" altLang="en-US" sz="2400" b="1" baseline="30000">
                    <a:cs typeface="Arial" panose="020B0604020202020204" pitchFamily="34" charset="0"/>
                  </a:rPr>
                  <a:t>16</a:t>
                </a:r>
                <a:r>
                  <a:rPr lang="en-US" altLang="en-US" sz="2400" b="1">
                    <a:cs typeface="Arial" panose="020B0604020202020204" pitchFamily="34" charset="0"/>
                  </a:rPr>
                  <a:t>/cm</a:t>
                </a:r>
                <a:r>
                  <a:rPr lang="en-US" altLang="en-US" sz="2400" b="1" baseline="30000">
                    <a:cs typeface="Arial" panose="020B0604020202020204" pitchFamily="34" charset="0"/>
                  </a:rPr>
                  <a:t>3</a:t>
                </a:r>
                <a:r>
                  <a:rPr lang="en-US" altLang="en-US" sz="2400" b="1">
                    <a:cs typeface="Arial" panose="020B0604020202020204" pitchFamily="34" charset="0"/>
                  </a:rPr>
                  <a:t>.</a:t>
                </a:r>
              </a:p>
            </p:txBody>
          </p:sp>
        </p:grpSp>
        <p:sp>
          <p:nvSpPr>
            <p:cNvPr id="25616" name="Text Box 14"/>
            <p:cNvSpPr txBox="1">
              <a:spLocks noChangeArrowheads="1"/>
            </p:cNvSpPr>
            <p:nvPr/>
          </p:nvSpPr>
          <p:spPr bwMode="auto">
            <a:xfrm>
              <a:off x="288" y="1920"/>
              <a:ext cx="5088" cy="5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b="1">
                  <a:cs typeface="Arial" panose="020B0604020202020204" pitchFamily="34" charset="0"/>
                </a:rPr>
                <a:t>Hat</a:t>
              </a:r>
              <a:r>
                <a:rPr lang="hu-HU" altLang="en-US" sz="2400" b="1">
                  <a:cs typeface="Arial" panose="020B0604020202020204" pitchFamily="34" charset="0"/>
                </a:rPr>
                <a:t>ározzuk meg a kiürített rétegek szélességét!</a:t>
              </a:r>
            </a:p>
            <a:p>
              <a:pPr>
                <a:lnSpc>
                  <a:spcPct val="80000"/>
                </a:lnSpc>
              </a:pPr>
              <a:r>
                <a:rPr lang="hu-HU" altLang="en-US" sz="2400" b="1">
                  <a:cs typeface="Arial" panose="020B0604020202020204" pitchFamily="34" charset="0"/>
                  <a:sym typeface="Symbol" panose="05050102010706020507" pitchFamily="18" charset="2"/>
                </a:rPr>
                <a:t>(</a:t>
              </a:r>
              <a:r>
                <a:rPr lang="hu-HU" altLang="en-US" sz="2400" b="1" baseline="-25000">
                  <a:cs typeface="Arial" panose="020B0604020202020204" pitchFamily="34" charset="0"/>
                  <a:sym typeface="Symbol" panose="05050102010706020507" pitchFamily="18" charset="2"/>
                </a:rPr>
                <a:t>r</a:t>
              </a:r>
              <a:r>
                <a:rPr lang="en-US" altLang="en-US" sz="2400" b="1">
                  <a:cs typeface="Arial" panose="020B0604020202020204" pitchFamily="34" charset="0"/>
                  <a:sym typeface="Symbol" panose="05050102010706020507" pitchFamily="18" charset="2"/>
                </a:rPr>
                <a:t>=11,8, U=0V)</a:t>
              </a:r>
              <a:endParaRPr lang="en-GB" altLang="en-US" sz="2400" b="1"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480271" name="Object 15"/>
          <p:cNvGraphicFramePr>
            <a:graphicFrameLocks noChangeAspect="1"/>
          </p:cNvGraphicFramePr>
          <p:nvPr/>
        </p:nvGraphicFramePr>
        <p:xfrm>
          <a:off x="533400" y="4110038"/>
          <a:ext cx="5148263" cy="915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866" name="Equation" r:id="rId8" imgW="2705040" imgH="482400" progId="Equation.3">
                  <p:embed/>
                </p:oleObj>
              </mc:Choice>
              <mc:Fallback>
                <p:oleObj name="Equation" r:id="rId8" imgW="2705040" imgH="482400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3400" y="4110038"/>
                        <a:ext cx="5148263" cy="9159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66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0272" name="Object 16"/>
          <p:cNvGraphicFramePr>
            <a:graphicFrameLocks noChangeAspect="1"/>
          </p:cNvGraphicFramePr>
          <p:nvPr/>
        </p:nvGraphicFramePr>
        <p:xfrm>
          <a:off x="6553200" y="4527550"/>
          <a:ext cx="1716088" cy="439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867" name="Equation" r:id="rId10" imgW="888840" imgH="228600" progId="Equation.3">
                  <p:embed/>
                </p:oleObj>
              </mc:Choice>
              <mc:Fallback>
                <p:oleObj name="Equation" r:id="rId10" imgW="888840" imgH="228600" progId="Equation.3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4527550"/>
                        <a:ext cx="1716088" cy="439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66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0273" name="Text Box 17"/>
          <p:cNvSpPr txBox="1">
            <a:spLocks noChangeArrowheads="1"/>
          </p:cNvSpPr>
          <p:nvPr/>
        </p:nvSpPr>
        <p:spPr bwMode="auto">
          <a:xfrm>
            <a:off x="433388" y="5100638"/>
            <a:ext cx="3200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hu-HU" altLang="en-US" sz="2400" b="1">
                <a:cs typeface="Arial" panose="020B0604020202020204" pitchFamily="34" charset="0"/>
              </a:rPr>
              <a:t>És ha U</a:t>
            </a:r>
            <a:r>
              <a:rPr lang="en-US" altLang="en-US" sz="2400" b="1">
                <a:cs typeface="Arial" panose="020B0604020202020204" pitchFamily="34" charset="0"/>
              </a:rPr>
              <a:t>= -100V ?</a:t>
            </a:r>
            <a:endParaRPr lang="en-GB" altLang="en-US" sz="2400">
              <a:cs typeface="Arial" panose="020B0604020202020204" pitchFamily="34" charset="0"/>
            </a:endParaRPr>
          </a:p>
        </p:txBody>
      </p:sp>
      <p:graphicFrame>
        <p:nvGraphicFramePr>
          <p:cNvPr id="480274" name="Object 18"/>
          <p:cNvGraphicFramePr>
            <a:graphicFrameLocks noChangeAspect="1"/>
          </p:cNvGraphicFramePr>
          <p:nvPr/>
        </p:nvGraphicFramePr>
        <p:xfrm>
          <a:off x="2249488" y="5589588"/>
          <a:ext cx="4183062" cy="900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868" name="Equation" r:id="rId12" imgW="2184120" imgH="469800" progId="Equation.3">
                  <p:embed/>
                </p:oleObj>
              </mc:Choice>
              <mc:Fallback>
                <p:oleObj name="Equation" r:id="rId12" imgW="2184120" imgH="46980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9488" y="5589588"/>
                        <a:ext cx="4183062" cy="900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66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14" name="Footer Placeholder 18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273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331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E763379-5743-440B-810D-FBBFF7159168}" type="slidenum">
              <a:rPr lang="en-US" altLang="en-US" sz="1000">
                <a:solidFill>
                  <a:srgbClr val="8C2532"/>
                </a:solidFill>
              </a:rPr>
              <a:pPr/>
              <a:t>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331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Diódák – amit eddig tanultunk </a:t>
            </a:r>
            <a:endParaRPr lang="en-US" altLang="en-US" smtClean="0"/>
          </a:p>
        </p:txBody>
      </p:sp>
      <p:sp>
        <p:nvSpPr>
          <p:cNvPr id="133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504825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…</a:t>
            </a:r>
            <a:r>
              <a:rPr lang="hu-HU" altLang="en-US" dirty="0" smtClean="0"/>
              <a:t>dióda egy félvezetőgyártó adatlapján</a:t>
            </a:r>
            <a:r>
              <a:rPr lang="en-US" altLang="en-US" dirty="0" smtClean="0"/>
              <a:t>:</a:t>
            </a:r>
          </a:p>
        </p:txBody>
      </p:sp>
      <p:graphicFrame>
        <p:nvGraphicFramePr>
          <p:cNvPr id="13314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48946255"/>
              </p:ext>
            </p:extLst>
          </p:nvPr>
        </p:nvGraphicFramePr>
        <p:xfrm>
          <a:off x="3462338" y="1974850"/>
          <a:ext cx="5522912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69" name="Photo Editor Photo" r:id="rId4" imgW="9266667" imgH="6819048" progId="MSPhotoEd.3">
                  <p:embed/>
                </p:oleObj>
              </mc:Choice>
              <mc:Fallback>
                <p:oleObj name="Photo Editor Photo" r:id="rId4" imgW="9266667" imgH="6819048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2338" y="1974850"/>
                        <a:ext cx="5522912" cy="4064000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chemeClr val="bg1">
                            <a:lumMod val="65000"/>
                          </a:schemeClr>
                        </a:solidFill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9" name="Footer Placeholder 7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" name="Szövegdoboz 2"/>
          <p:cNvSpPr txBox="1"/>
          <p:nvPr/>
        </p:nvSpPr>
        <p:spPr>
          <a:xfrm>
            <a:off x="303026" y="2644287"/>
            <a:ext cx="3159312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altLang="en-US" sz="2400" dirty="0" smtClean="0"/>
              <a:t>Félvezető anyaga</a:t>
            </a:r>
          </a:p>
          <a:p>
            <a:r>
              <a:rPr lang="hu-HU" sz="2400" dirty="0" smtClean="0"/>
              <a:t>Gyártástechnológia</a:t>
            </a:r>
          </a:p>
          <a:p>
            <a:r>
              <a:rPr lang="hu-HU" sz="2400" dirty="0" smtClean="0"/>
              <a:t>Tokozás jellemzők</a:t>
            </a:r>
          </a:p>
          <a:p>
            <a:r>
              <a:rPr lang="hu-HU" sz="2400" dirty="0" smtClean="0"/>
              <a:t>Jelölések</a:t>
            </a:r>
          </a:p>
          <a:p>
            <a:r>
              <a:rPr lang="hu-HU" sz="2400" dirty="0" smtClean="0"/>
              <a:t>Alkalmazás célja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3993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8065761-A209-4B94-8FDE-9012080E33E7}" type="slidenum">
              <a:rPr lang="en-US" altLang="en-US" sz="1000">
                <a:solidFill>
                  <a:srgbClr val="8C2532"/>
                </a:solidFill>
              </a:rPr>
              <a:pPr/>
              <a:t>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dióda fontosabb tulajdonságai</a:t>
            </a:r>
          </a:p>
        </p:txBody>
      </p:sp>
      <p:pic>
        <p:nvPicPr>
          <p:cNvPr id="39941" name="Picture 3" descr="diodeka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95400"/>
            <a:ext cx="5464175" cy="343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2" name="Text Box 4"/>
          <p:cNvSpPr txBox="1">
            <a:spLocks noChangeArrowheads="1"/>
          </p:cNvSpPr>
          <p:nvPr/>
        </p:nvSpPr>
        <p:spPr bwMode="auto">
          <a:xfrm>
            <a:off x="6400800" y="1295400"/>
            <a:ext cx="2362200" cy="488950"/>
          </a:xfrm>
          <a:prstGeom prst="rect">
            <a:avLst/>
          </a:prstGeom>
          <a:solidFill>
            <a:srgbClr val="D5262B"/>
          </a:solidFill>
          <a:ln w="31750">
            <a:solidFill>
              <a:srgbClr val="FFFF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GB" altLang="en-US" sz="2400" b="1">
                <a:solidFill>
                  <a:srgbClr val="FFFF66"/>
                </a:solidFill>
                <a:cs typeface="Arial" panose="020B0604020202020204" pitchFamily="34" charset="0"/>
              </a:rPr>
              <a:t>Egyenirányít!</a:t>
            </a:r>
          </a:p>
        </p:txBody>
      </p:sp>
      <p:sp>
        <p:nvSpPr>
          <p:cNvPr id="39943" name="Text Box 5"/>
          <p:cNvSpPr txBox="1">
            <a:spLocks noChangeArrowheads="1"/>
          </p:cNvSpPr>
          <p:nvPr/>
        </p:nvSpPr>
        <p:spPr bwMode="auto">
          <a:xfrm>
            <a:off x="609600" y="5109884"/>
            <a:ext cx="2514600" cy="140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en-US" b="1" dirty="0" err="1">
                <a:solidFill>
                  <a:srgbClr val="D5262B"/>
                </a:solidFill>
                <a:cs typeface="Arial" panose="020B0604020202020204" pitchFamily="34" charset="0"/>
              </a:rPr>
              <a:t>Záró</a:t>
            </a:r>
            <a:r>
              <a:rPr lang="en-GB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 </a:t>
            </a:r>
            <a:r>
              <a:rPr lang="en-GB" altLang="en-US" b="1" dirty="0" err="1">
                <a:solidFill>
                  <a:srgbClr val="D5262B"/>
                </a:solidFill>
                <a:cs typeface="Arial" panose="020B0604020202020204" pitchFamily="34" charset="0"/>
              </a:rPr>
              <a:t>tartomány</a:t>
            </a:r>
            <a:endParaRPr lang="en-GB" altLang="en-US" b="1" dirty="0">
              <a:solidFill>
                <a:srgbClr val="D5262B"/>
              </a:solidFill>
              <a:cs typeface="Arial" panose="020B0604020202020204" pitchFamily="34" charset="0"/>
            </a:endParaRPr>
          </a:p>
          <a:p>
            <a:pPr algn="ctr">
              <a:lnSpc>
                <a:spcPct val="70000"/>
              </a:lnSpc>
            </a:pPr>
            <a:r>
              <a:rPr lang="en-GB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(reverse)</a:t>
            </a:r>
          </a:p>
          <a:p>
            <a:pPr algn="ctr">
              <a:lnSpc>
                <a:spcPct val="70000"/>
              </a:lnSpc>
            </a:pPr>
            <a:r>
              <a:rPr lang="en-GB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I </a:t>
            </a:r>
            <a:r>
              <a:rPr lang="en-US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~ 10</a:t>
            </a:r>
            <a:r>
              <a:rPr lang="en-US" altLang="en-US" b="1" baseline="30000" dirty="0">
                <a:solidFill>
                  <a:srgbClr val="D5262B"/>
                </a:solidFill>
                <a:cs typeface="Arial" panose="020B0604020202020204" pitchFamily="34" charset="0"/>
              </a:rPr>
              <a:t>-12</a:t>
            </a:r>
            <a:r>
              <a:rPr lang="en-US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 A/mm</a:t>
            </a:r>
            <a:r>
              <a:rPr lang="en-US" altLang="en-US" b="1" baseline="30000" dirty="0">
                <a:solidFill>
                  <a:srgbClr val="D5262B"/>
                </a:solidFill>
                <a:cs typeface="Arial" panose="020B0604020202020204" pitchFamily="34" charset="0"/>
              </a:rPr>
              <a:t>2</a:t>
            </a:r>
          </a:p>
          <a:p>
            <a:pPr algn="ctr">
              <a:lnSpc>
                <a:spcPct val="70000"/>
              </a:lnSpc>
            </a:pPr>
            <a:r>
              <a:rPr lang="en-US" altLang="en-US" b="1" dirty="0">
                <a:solidFill>
                  <a:srgbClr val="D5262B"/>
                </a:solidFill>
                <a:cs typeface="Arial" panose="020B0604020202020204" pitchFamily="34" charset="0"/>
              </a:rPr>
              <a:t>(Si, T=300 K)</a:t>
            </a:r>
            <a:endParaRPr lang="en-GB" altLang="en-US" b="1" dirty="0">
              <a:solidFill>
                <a:srgbClr val="D5262B"/>
              </a:solidFill>
              <a:cs typeface="Arial" panose="020B0604020202020204" pitchFamily="34" charset="0"/>
            </a:endParaRPr>
          </a:p>
        </p:txBody>
      </p:sp>
      <p:sp>
        <p:nvSpPr>
          <p:cNvPr id="39944" name="Line 6"/>
          <p:cNvSpPr>
            <a:spLocks noChangeShapeType="1"/>
          </p:cNvSpPr>
          <p:nvPr/>
        </p:nvSpPr>
        <p:spPr bwMode="auto">
          <a:xfrm flipV="1">
            <a:off x="1905000" y="4114800"/>
            <a:ext cx="990600" cy="990600"/>
          </a:xfrm>
          <a:prstGeom prst="line">
            <a:avLst/>
          </a:prstGeom>
          <a:noFill/>
          <a:ln w="38100">
            <a:solidFill>
              <a:srgbClr val="D5262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45" name="Text Box 7"/>
          <p:cNvSpPr txBox="1">
            <a:spLocks noChangeArrowheads="1"/>
          </p:cNvSpPr>
          <p:nvPr/>
        </p:nvSpPr>
        <p:spPr bwMode="auto">
          <a:xfrm>
            <a:off x="3810000" y="5181600"/>
            <a:ext cx="2514600" cy="103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en-US" b="1">
                <a:cs typeface="Arial" panose="020B0604020202020204" pitchFamily="34" charset="0"/>
              </a:rPr>
              <a:t>Nyit</a:t>
            </a:r>
            <a:r>
              <a:rPr lang="hu-HU" altLang="en-US" b="1">
                <a:cs typeface="Arial" panose="020B0604020202020204" pitchFamily="34" charset="0"/>
              </a:rPr>
              <a:t>ó</a:t>
            </a:r>
            <a:r>
              <a:rPr lang="en-GB" altLang="en-US" b="1">
                <a:cs typeface="Arial" panose="020B0604020202020204" pitchFamily="34" charset="0"/>
              </a:rPr>
              <a:t> tartomány</a:t>
            </a:r>
          </a:p>
          <a:p>
            <a:pPr algn="ctr">
              <a:lnSpc>
                <a:spcPct val="70000"/>
              </a:lnSpc>
            </a:pPr>
            <a:r>
              <a:rPr lang="en-GB" altLang="en-US" b="1">
                <a:cs typeface="Arial" panose="020B0604020202020204" pitchFamily="34" charset="0"/>
              </a:rPr>
              <a:t>(forward)</a:t>
            </a:r>
          </a:p>
          <a:p>
            <a:pPr algn="ctr">
              <a:lnSpc>
                <a:spcPct val="70000"/>
              </a:lnSpc>
            </a:pPr>
            <a:r>
              <a:rPr lang="en-GB" altLang="en-US" b="1">
                <a:cs typeface="Arial" panose="020B0604020202020204" pitchFamily="34" charset="0"/>
              </a:rPr>
              <a:t>I </a:t>
            </a:r>
            <a:r>
              <a:rPr lang="en-US" altLang="en-US" b="1">
                <a:cs typeface="Arial" panose="020B0604020202020204" pitchFamily="34" charset="0"/>
              </a:rPr>
              <a:t>~ exp(U/U</a:t>
            </a:r>
            <a:r>
              <a:rPr lang="en-US" altLang="en-US" b="1" baseline="-25000">
                <a:cs typeface="Arial" panose="020B0604020202020204" pitchFamily="34" charset="0"/>
              </a:rPr>
              <a:t>T</a:t>
            </a:r>
            <a:r>
              <a:rPr lang="en-US" altLang="en-US" b="1">
                <a:cs typeface="Arial" panose="020B0604020202020204" pitchFamily="34" charset="0"/>
              </a:rPr>
              <a:t>)</a:t>
            </a:r>
            <a:endParaRPr lang="en-GB" altLang="en-US" b="1">
              <a:cs typeface="Arial" panose="020B0604020202020204" pitchFamily="34" charset="0"/>
            </a:endParaRPr>
          </a:p>
        </p:txBody>
      </p:sp>
      <p:sp>
        <p:nvSpPr>
          <p:cNvPr id="39946" name="Line 8"/>
          <p:cNvSpPr>
            <a:spLocks noChangeShapeType="1"/>
          </p:cNvSpPr>
          <p:nvPr/>
        </p:nvSpPr>
        <p:spPr bwMode="auto">
          <a:xfrm flipH="1" flipV="1">
            <a:off x="5334000" y="4038600"/>
            <a:ext cx="228600" cy="1066800"/>
          </a:xfrm>
          <a:prstGeom prst="line">
            <a:avLst/>
          </a:prstGeom>
          <a:noFill/>
          <a:ln w="38100">
            <a:solidFill>
              <a:srgbClr val="4D2885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833" name="Text Box 9"/>
          <p:cNvSpPr txBox="1">
            <a:spLocks noChangeArrowheads="1"/>
          </p:cNvSpPr>
          <p:nvPr/>
        </p:nvSpPr>
        <p:spPr bwMode="auto">
          <a:xfrm>
            <a:off x="6172200" y="2133600"/>
            <a:ext cx="2743200" cy="2011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defRPr/>
            </a:pPr>
            <a:r>
              <a:rPr lang="en-GB" sz="2400" b="1" dirty="0">
                <a:latin typeface="Arial" charset="0"/>
                <a:cs typeface="Arial" charset="0"/>
              </a:rPr>
              <a:t>A </a:t>
            </a:r>
            <a:r>
              <a:rPr lang="en-GB" sz="2400" b="1" dirty="0" err="1">
                <a:latin typeface="Arial" charset="0"/>
                <a:cs typeface="Arial" charset="0"/>
              </a:rPr>
              <a:t>karakterisztika</a:t>
            </a:r>
            <a:r>
              <a:rPr lang="en-GB" sz="2400" b="1" dirty="0">
                <a:latin typeface="Arial" charset="0"/>
                <a:cs typeface="Arial" charset="0"/>
              </a:rPr>
              <a:t> </a:t>
            </a:r>
            <a:r>
              <a:rPr lang="en-GB" sz="2400" b="1" dirty="0" err="1">
                <a:latin typeface="Arial" charset="0"/>
                <a:cs typeface="Arial" charset="0"/>
              </a:rPr>
              <a:t>fogalma</a:t>
            </a:r>
            <a:endParaRPr lang="en-GB" sz="2400" b="1" dirty="0">
              <a:latin typeface="Arial" charset="0"/>
              <a:cs typeface="Arial" charset="0"/>
            </a:endParaRPr>
          </a:p>
          <a:p>
            <a:pPr algn="ctr">
              <a:lnSpc>
                <a:spcPct val="100000"/>
              </a:lnSpc>
              <a:defRPr/>
            </a:pPr>
            <a:r>
              <a:rPr lang="en-GB" sz="2800" b="1" dirty="0">
                <a:latin typeface="Arial" charset="0"/>
                <a:cs typeface="Arial" charset="0"/>
              </a:rPr>
              <a:t>I </a:t>
            </a:r>
            <a:r>
              <a:rPr lang="en-US" sz="2800" b="1" dirty="0">
                <a:latin typeface="Arial" charset="0"/>
                <a:cs typeface="Arial" charset="0"/>
              </a:rPr>
              <a:t>= f(U)</a:t>
            </a:r>
          </a:p>
          <a:p>
            <a:pPr algn="ctr">
              <a:lnSpc>
                <a:spcPct val="100000"/>
              </a:lnSpc>
              <a:defRPr/>
            </a:pPr>
            <a:r>
              <a:rPr lang="en-US" sz="2400" b="1" dirty="0" err="1">
                <a:latin typeface="Arial" charset="0"/>
                <a:cs typeface="Arial" charset="0"/>
              </a:rPr>
              <a:t>sta</a:t>
            </a:r>
            <a:r>
              <a:rPr lang="hu-HU" sz="2400" b="1" dirty="0" err="1">
                <a:latin typeface="Arial" charset="0"/>
                <a:cs typeface="Arial" charset="0"/>
              </a:rPr>
              <a:t>cionárius</a:t>
            </a:r>
            <a:endParaRPr lang="en-GB" sz="2400" dirty="0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  <a:cs typeface="Arial" charset="0"/>
            </a:endParaRPr>
          </a:p>
        </p:txBody>
      </p:sp>
      <p:grpSp>
        <p:nvGrpSpPr>
          <p:cNvPr id="39948" name="Group 10"/>
          <p:cNvGrpSpPr>
            <a:grpSpLocks/>
          </p:cNvGrpSpPr>
          <p:nvPr/>
        </p:nvGrpSpPr>
        <p:grpSpPr bwMode="auto">
          <a:xfrm>
            <a:off x="4535488" y="1565275"/>
            <a:ext cx="1281112" cy="2447925"/>
            <a:chOff x="2857" y="986"/>
            <a:chExt cx="807" cy="1542"/>
          </a:xfrm>
        </p:grpSpPr>
        <p:sp>
          <p:nvSpPr>
            <p:cNvPr id="39950" name="Line 11"/>
            <p:cNvSpPr>
              <a:spLocks noChangeShapeType="1"/>
            </p:cNvSpPr>
            <p:nvPr/>
          </p:nvSpPr>
          <p:spPr bwMode="auto">
            <a:xfrm>
              <a:off x="3352" y="1208"/>
              <a:ext cx="0" cy="1320"/>
            </a:xfrm>
            <a:prstGeom prst="line">
              <a:avLst/>
            </a:prstGeom>
            <a:noFill/>
            <a:ln w="25400">
              <a:solidFill>
                <a:srgbClr val="4D2885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39951" name="Rectangle 12"/>
            <p:cNvSpPr>
              <a:spLocks noChangeArrowheads="1"/>
            </p:cNvSpPr>
            <p:nvPr/>
          </p:nvSpPr>
          <p:spPr bwMode="auto">
            <a:xfrm>
              <a:off x="2857" y="986"/>
              <a:ext cx="807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600"/>
                <a:t>V</a:t>
              </a:r>
              <a:r>
                <a:rPr lang="hu-HU" altLang="en-US" sz="1600" baseline="-25000"/>
                <a:t>F</a:t>
              </a:r>
              <a:r>
                <a:rPr lang="hu-HU" altLang="en-US" sz="1600">
                  <a:sym typeface="Symbol" panose="05050102010706020507" pitchFamily="18" charset="2"/>
                </a:rPr>
                <a:t></a:t>
              </a:r>
              <a:r>
                <a:rPr lang="en-US" altLang="en-US" sz="1600">
                  <a:sym typeface="Symbol" panose="05050102010706020507" pitchFamily="18" charset="2"/>
                </a:rPr>
                <a:t>0.7 V</a:t>
              </a:r>
              <a:endParaRPr lang="hu-HU" altLang="en-US" sz="1600">
                <a:sym typeface="Symbol" panose="05050102010706020507" pitchFamily="18" charset="2"/>
              </a:endParaRPr>
            </a:p>
          </p:txBody>
        </p:sp>
      </p:grpSp>
      <p:sp>
        <p:nvSpPr>
          <p:cNvPr id="39949" name="Footer Placeholder 1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églalap 3"/>
              <p:cNvSpPr/>
              <p:nvPr/>
            </p:nvSpPr>
            <p:spPr>
              <a:xfrm>
                <a:off x="6703614" y="5016942"/>
                <a:ext cx="1974580" cy="67153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sz="3200" b="1" i="1" smtClean="0">
                          <a:latin typeface="Cambria Math" panose="02040503050406030204" pitchFamily="18" charset="0"/>
                        </a:rPr>
                        <m:t>𝑰</m:t>
                      </m:r>
                      <m:r>
                        <a:rPr lang="hu-HU" sz="3200" b="1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≅</m:t>
                      </m:r>
                      <m:sSup>
                        <m:sSupPr>
                          <m:ctrlPr>
                            <a:rPr lang="hu-HU" sz="32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sz="3200" b="1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𝒆</m:t>
                          </m:r>
                        </m:e>
                        <m:sup>
                          <m:f>
                            <m:fPr>
                              <m:type m:val="skw"/>
                              <m:ctrlPr>
                                <a:rPr lang="hu-HU" sz="3200" b="1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hu-HU" sz="3200" b="1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𝑼</m:t>
                              </m:r>
                            </m:num>
                            <m:den>
                              <m:sSub>
                                <m:sSubPr>
                                  <m:ctrlPr>
                                    <a:rPr lang="hu-HU" sz="3200" b="1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hu-HU" sz="3200" b="1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𝑼</m:t>
                                  </m:r>
                                </m:e>
                                <m:sub>
                                  <m:r>
                                    <a:rPr lang="hu-HU" sz="3200" b="1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𝑻</m:t>
                                  </m:r>
                                </m:sub>
                              </m:sSub>
                            </m:den>
                          </m:f>
                        </m:sup>
                      </m:sSup>
                    </m:oMath>
                  </m:oMathPara>
                </a14:m>
                <a:endParaRPr lang="en-US" sz="3200" b="1" dirty="0"/>
              </a:p>
            </p:txBody>
          </p:sp>
        </mc:Choice>
        <mc:Fallback xmlns="">
          <p:sp>
            <p:nvSpPr>
              <p:cNvPr id="4" name="Téglalap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03614" y="5016942"/>
                <a:ext cx="1974580" cy="67153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409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A9F7367-739B-4A41-9698-6038813B09D8}" type="slidenum">
              <a:rPr lang="en-US" altLang="en-US" sz="1000">
                <a:solidFill>
                  <a:srgbClr val="8C2532"/>
                </a:solidFill>
              </a:rPr>
              <a:pPr/>
              <a:t>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dióda fontosabb tulajdonságai</a:t>
            </a:r>
          </a:p>
        </p:txBody>
      </p:sp>
      <p:grpSp>
        <p:nvGrpSpPr>
          <p:cNvPr id="40965" name="Group 32"/>
          <p:cNvGrpSpPr>
            <a:grpSpLocks/>
          </p:cNvGrpSpPr>
          <p:nvPr/>
        </p:nvGrpSpPr>
        <p:grpSpPr bwMode="auto">
          <a:xfrm>
            <a:off x="422275" y="1295400"/>
            <a:ext cx="3311525" cy="2595563"/>
            <a:chOff x="410" y="1872"/>
            <a:chExt cx="2086" cy="1635"/>
          </a:xfrm>
        </p:grpSpPr>
        <p:sp>
          <p:nvSpPr>
            <p:cNvPr id="40970" name="Text Box 11"/>
            <p:cNvSpPr txBox="1">
              <a:spLocks noChangeArrowheads="1"/>
            </p:cNvSpPr>
            <p:nvPr/>
          </p:nvSpPr>
          <p:spPr bwMode="auto">
            <a:xfrm>
              <a:off x="576" y="1872"/>
              <a:ext cx="192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</a:pPr>
              <a:r>
                <a:rPr lang="hu-HU" altLang="en-US" sz="2400" b="1">
                  <a:cs typeface="Arial" panose="020B0604020202020204" pitchFamily="34" charset="0"/>
                </a:rPr>
                <a:t>Szimbólum, mérőirány</a:t>
              </a:r>
              <a:endParaRPr lang="en-GB" altLang="en-US" b="1">
                <a:cs typeface="Arial" panose="020B0604020202020204" pitchFamily="34" charset="0"/>
              </a:endParaRPr>
            </a:p>
          </p:txBody>
        </p:sp>
        <p:grpSp>
          <p:nvGrpSpPr>
            <p:cNvPr id="40971" name="Group 18"/>
            <p:cNvGrpSpPr>
              <a:grpSpLocks noChangeAspect="1"/>
            </p:cNvGrpSpPr>
            <p:nvPr/>
          </p:nvGrpSpPr>
          <p:grpSpPr bwMode="auto">
            <a:xfrm>
              <a:off x="1156" y="2636"/>
              <a:ext cx="295" cy="564"/>
              <a:chOff x="2493" y="3220"/>
              <a:chExt cx="147" cy="281"/>
            </a:xfrm>
          </p:grpSpPr>
          <p:sp>
            <p:nvSpPr>
              <p:cNvPr id="40982" name="Line 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93" y="3420"/>
                <a:ext cx="147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3" name="Line 20"/>
              <p:cNvSpPr>
                <a:spLocks noChangeAspect="1" noChangeShapeType="1"/>
              </p:cNvSpPr>
              <p:nvPr/>
            </p:nvSpPr>
            <p:spPr bwMode="auto">
              <a:xfrm>
                <a:off x="2570" y="3220"/>
                <a:ext cx="0" cy="28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4" name="AutoShape 21"/>
              <p:cNvSpPr>
                <a:spLocks noChangeAspect="1" noChangeArrowheads="1"/>
              </p:cNvSpPr>
              <p:nvPr/>
            </p:nvSpPr>
            <p:spPr bwMode="auto">
              <a:xfrm rot="10800000">
                <a:off x="2496" y="3309"/>
                <a:ext cx="144" cy="98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ct val="85000"/>
                  </a:lnSpc>
                  <a:spcBef>
                    <a:spcPct val="50000"/>
                  </a:spcBef>
                  <a:spcAft>
                    <a:spcPct val="0"/>
                  </a:spcAft>
                  <a:defRPr sz="2000">
                    <a:solidFill>
                      <a:srgbClr val="4D2885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hu-HU" altLang="en-US"/>
              </a:p>
            </p:txBody>
          </p:sp>
        </p:grpSp>
        <p:sp>
          <p:nvSpPr>
            <p:cNvPr id="40972" name="Line 22"/>
            <p:cNvSpPr>
              <a:spLocks noChangeShapeType="1"/>
            </p:cNvSpPr>
            <p:nvPr/>
          </p:nvSpPr>
          <p:spPr bwMode="auto">
            <a:xfrm>
              <a:off x="1712" y="2688"/>
              <a:ext cx="0" cy="488"/>
            </a:xfrm>
            <a:prstGeom prst="line">
              <a:avLst/>
            </a:prstGeom>
            <a:noFill/>
            <a:ln w="44450">
              <a:solidFill>
                <a:srgbClr val="4D288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0973" name="Line 23"/>
            <p:cNvSpPr>
              <a:spLocks noChangeShapeType="1"/>
            </p:cNvSpPr>
            <p:nvPr/>
          </p:nvSpPr>
          <p:spPr bwMode="auto">
            <a:xfrm>
              <a:off x="2056" y="2696"/>
              <a:ext cx="0" cy="488"/>
            </a:xfrm>
            <a:prstGeom prst="line">
              <a:avLst/>
            </a:prstGeom>
            <a:noFill/>
            <a:ln w="44450">
              <a:solidFill>
                <a:srgbClr val="4D2885"/>
              </a:solidFill>
              <a:round/>
              <a:headEnd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40974" name="Text Box 24"/>
            <p:cNvSpPr txBox="1">
              <a:spLocks noChangeArrowheads="1"/>
            </p:cNvSpPr>
            <p:nvPr/>
          </p:nvSpPr>
          <p:spPr bwMode="auto">
            <a:xfrm>
              <a:off x="2080" y="2776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/>
                <a:t>U</a:t>
              </a:r>
              <a:endParaRPr lang="hu-HU" altLang="en-US" baseline="-25000"/>
            </a:p>
          </p:txBody>
        </p:sp>
        <p:sp>
          <p:nvSpPr>
            <p:cNvPr id="40975" name="Text Box 25"/>
            <p:cNvSpPr txBox="1">
              <a:spLocks noChangeArrowheads="1"/>
            </p:cNvSpPr>
            <p:nvPr/>
          </p:nvSpPr>
          <p:spPr bwMode="auto">
            <a:xfrm>
              <a:off x="1736" y="2776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/>
                <a:t>I</a:t>
              </a:r>
              <a:endParaRPr lang="hu-HU" altLang="en-US" baseline="-25000"/>
            </a:p>
          </p:txBody>
        </p:sp>
        <p:sp>
          <p:nvSpPr>
            <p:cNvPr id="40976" name="Text Box 26"/>
            <p:cNvSpPr txBox="1">
              <a:spLocks noChangeArrowheads="1"/>
            </p:cNvSpPr>
            <p:nvPr/>
          </p:nvSpPr>
          <p:spPr bwMode="auto">
            <a:xfrm>
              <a:off x="832" y="2480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b="1">
                  <a:solidFill>
                    <a:srgbClr val="FF0000"/>
                  </a:solidFill>
                </a:rPr>
                <a:t>A</a:t>
              </a:r>
              <a:endParaRPr lang="hu-HU" altLang="en-US" b="1" baseline="-25000">
                <a:solidFill>
                  <a:srgbClr val="FF0000"/>
                </a:solidFill>
              </a:endParaRPr>
            </a:p>
          </p:txBody>
        </p:sp>
        <p:sp>
          <p:nvSpPr>
            <p:cNvPr id="40977" name="Text Box 27"/>
            <p:cNvSpPr txBox="1">
              <a:spLocks noChangeArrowheads="1"/>
            </p:cNvSpPr>
            <p:nvPr/>
          </p:nvSpPr>
          <p:spPr bwMode="auto">
            <a:xfrm>
              <a:off x="840" y="3224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b="1">
                  <a:solidFill>
                    <a:srgbClr val="0033CC"/>
                  </a:solidFill>
                </a:rPr>
                <a:t>K</a:t>
              </a:r>
              <a:endParaRPr lang="hu-HU" altLang="en-US" b="1" baseline="-25000">
                <a:solidFill>
                  <a:srgbClr val="0033CC"/>
                </a:solidFill>
              </a:endParaRPr>
            </a:p>
          </p:txBody>
        </p:sp>
        <p:sp>
          <p:nvSpPr>
            <p:cNvPr id="40978" name="Text Box 28"/>
            <p:cNvSpPr txBox="1">
              <a:spLocks noChangeArrowheads="1"/>
            </p:cNvSpPr>
            <p:nvPr/>
          </p:nvSpPr>
          <p:spPr bwMode="auto">
            <a:xfrm>
              <a:off x="424" y="2488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/>
                <a:t>p</a:t>
              </a:r>
              <a:endParaRPr lang="hu-HU" altLang="en-US" baseline="-25000"/>
            </a:p>
          </p:txBody>
        </p:sp>
        <p:sp>
          <p:nvSpPr>
            <p:cNvPr id="40979" name="Text Box 29"/>
            <p:cNvSpPr txBox="1">
              <a:spLocks noChangeArrowheads="1"/>
            </p:cNvSpPr>
            <p:nvPr/>
          </p:nvSpPr>
          <p:spPr bwMode="auto">
            <a:xfrm>
              <a:off x="410" y="3224"/>
              <a:ext cx="32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/>
                <a:t>n</a:t>
              </a:r>
              <a:endParaRPr lang="hu-HU" altLang="en-US" baseline="-25000"/>
            </a:p>
          </p:txBody>
        </p:sp>
        <p:sp>
          <p:nvSpPr>
            <p:cNvPr id="40980" name="Text Box 30"/>
            <p:cNvSpPr txBox="1">
              <a:spLocks noChangeArrowheads="1"/>
            </p:cNvSpPr>
            <p:nvPr/>
          </p:nvSpPr>
          <p:spPr bwMode="auto">
            <a:xfrm>
              <a:off x="1136" y="2392"/>
              <a:ext cx="72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i="1">
                  <a:solidFill>
                    <a:schemeClr val="tx1"/>
                  </a:solidFill>
                </a:rPr>
                <a:t>anód</a:t>
              </a:r>
              <a:endParaRPr lang="hu-HU" altLang="en-US" i="1" baseline="-25000">
                <a:solidFill>
                  <a:schemeClr val="tx1"/>
                </a:solidFill>
              </a:endParaRPr>
            </a:p>
          </p:txBody>
        </p:sp>
        <p:sp>
          <p:nvSpPr>
            <p:cNvPr id="40981" name="Text Box 31"/>
            <p:cNvSpPr txBox="1">
              <a:spLocks noChangeArrowheads="1"/>
            </p:cNvSpPr>
            <p:nvPr/>
          </p:nvSpPr>
          <p:spPr bwMode="auto">
            <a:xfrm>
              <a:off x="1130" y="3286"/>
              <a:ext cx="728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i="1">
                  <a:solidFill>
                    <a:schemeClr val="tx1"/>
                  </a:solidFill>
                </a:rPr>
                <a:t>katód</a:t>
              </a:r>
              <a:endParaRPr lang="hu-HU" altLang="en-US" i="1" baseline="-25000">
                <a:solidFill>
                  <a:schemeClr val="tx1"/>
                </a:solidFill>
              </a:endParaRPr>
            </a:p>
          </p:txBody>
        </p:sp>
      </p:grpSp>
      <p:pic>
        <p:nvPicPr>
          <p:cNvPr id="40966" name="Picture 33" descr="DLOGKA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1244600"/>
            <a:ext cx="3652838" cy="527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7" name="Text Box 34"/>
          <p:cNvSpPr txBox="1">
            <a:spLocks noChangeArrowheads="1"/>
          </p:cNvSpPr>
          <p:nvPr/>
        </p:nvSpPr>
        <p:spPr bwMode="auto">
          <a:xfrm>
            <a:off x="422275" y="4457700"/>
            <a:ext cx="4416425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tabLst>
                <a:tab pos="1828800" algn="l"/>
              </a:tabLst>
            </a:pPr>
            <a:r>
              <a:rPr lang="hu-HU" altLang="en-US" dirty="0"/>
              <a:t>U</a:t>
            </a:r>
            <a:r>
              <a:rPr lang="hu-HU" altLang="en-US" baseline="-25000" dirty="0"/>
              <a:t>F</a:t>
            </a:r>
            <a:r>
              <a:rPr lang="hu-HU" altLang="en-US" dirty="0"/>
              <a:t> vagy </a:t>
            </a:r>
            <a:r>
              <a:rPr lang="hu-HU" altLang="en-US" dirty="0" smtClean="0"/>
              <a:t>V</a:t>
            </a:r>
            <a:r>
              <a:rPr lang="hu-HU" altLang="en-US" baseline="-25000" dirty="0" smtClean="0"/>
              <a:t>F</a:t>
            </a:r>
            <a:r>
              <a:rPr lang="hu-HU" altLang="en-US" dirty="0"/>
              <a:t>	</a:t>
            </a:r>
            <a:r>
              <a:rPr lang="hu-HU" altLang="en-US" dirty="0" smtClean="0"/>
              <a:t>nyitó feszültség</a:t>
            </a:r>
            <a:br>
              <a:rPr lang="hu-HU" altLang="en-US" dirty="0" smtClean="0"/>
            </a:br>
            <a:r>
              <a:rPr lang="hu-HU" altLang="en-US" dirty="0" smtClean="0"/>
              <a:t>	(</a:t>
            </a:r>
            <a:r>
              <a:rPr lang="hu-HU" altLang="en-US" dirty="0" err="1"/>
              <a:t>forward</a:t>
            </a:r>
            <a:r>
              <a:rPr lang="hu-HU" altLang="en-US" dirty="0"/>
              <a:t> </a:t>
            </a:r>
            <a:r>
              <a:rPr lang="hu-HU" altLang="en-US" dirty="0" err="1"/>
              <a:t>voltage</a:t>
            </a:r>
            <a:r>
              <a:rPr lang="hu-HU" altLang="en-US" dirty="0"/>
              <a:t>)</a:t>
            </a:r>
          </a:p>
        </p:txBody>
      </p:sp>
      <p:sp>
        <p:nvSpPr>
          <p:cNvPr id="40968" name="Text Box 35"/>
          <p:cNvSpPr txBox="1">
            <a:spLocks noChangeArrowheads="1"/>
          </p:cNvSpPr>
          <p:nvPr/>
        </p:nvSpPr>
        <p:spPr bwMode="auto">
          <a:xfrm>
            <a:off x="444500" y="5291138"/>
            <a:ext cx="40378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tabLst>
                <a:tab pos="1828800" algn="l"/>
              </a:tabLst>
            </a:pPr>
            <a:r>
              <a:rPr lang="hu-HU" altLang="en-US" dirty="0" smtClean="0"/>
              <a:t>I</a:t>
            </a:r>
            <a:r>
              <a:rPr lang="hu-HU" altLang="en-US" baseline="-25000" dirty="0" smtClean="0"/>
              <a:t>F</a:t>
            </a:r>
            <a:r>
              <a:rPr lang="hu-HU" altLang="en-US" dirty="0"/>
              <a:t>	</a:t>
            </a:r>
            <a:r>
              <a:rPr lang="hu-HU" altLang="en-US" dirty="0" smtClean="0"/>
              <a:t>nyitó áram</a:t>
            </a:r>
            <a:br>
              <a:rPr lang="hu-HU" altLang="en-US" dirty="0" smtClean="0"/>
            </a:br>
            <a:r>
              <a:rPr lang="hu-HU" altLang="en-US" dirty="0" smtClean="0"/>
              <a:t>	(</a:t>
            </a:r>
            <a:r>
              <a:rPr lang="hu-HU" altLang="en-US" dirty="0" err="1"/>
              <a:t>forward</a:t>
            </a:r>
            <a:r>
              <a:rPr lang="hu-HU" altLang="en-US" dirty="0"/>
              <a:t> </a:t>
            </a:r>
            <a:r>
              <a:rPr lang="hu-HU" altLang="en-US" dirty="0" err="1"/>
              <a:t>current</a:t>
            </a:r>
            <a:r>
              <a:rPr lang="hu-HU" altLang="en-US" dirty="0"/>
              <a:t>)</a:t>
            </a:r>
          </a:p>
        </p:txBody>
      </p:sp>
      <p:sp>
        <p:nvSpPr>
          <p:cNvPr id="40969" name="Footer Placeholder 2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434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AFF1F1D-7799-449C-90F0-D694ED650D50}" type="slidenum">
              <a:rPr lang="en-US" altLang="en-US" sz="1000">
                <a:solidFill>
                  <a:srgbClr val="8C2532"/>
                </a:solidFill>
              </a:rPr>
              <a:pPr/>
              <a:t>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434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dióda fontosabb tulajdonságai</a:t>
            </a:r>
          </a:p>
        </p:txBody>
      </p:sp>
      <p:pic>
        <p:nvPicPr>
          <p:cNvPr id="14342" name="Picture 22" descr="diodkar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5181600" cy="443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3" name="Line 24"/>
          <p:cNvSpPr>
            <a:spLocks noChangeShapeType="1"/>
          </p:cNvSpPr>
          <p:nvPr/>
        </p:nvSpPr>
        <p:spPr bwMode="auto">
          <a:xfrm flipH="1" flipV="1">
            <a:off x="1066800" y="4724400"/>
            <a:ext cx="838200" cy="838200"/>
          </a:xfrm>
          <a:prstGeom prst="line">
            <a:avLst/>
          </a:prstGeom>
          <a:noFill/>
          <a:ln w="38100">
            <a:solidFill>
              <a:srgbClr val="D5262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3897" name="Text Box 25"/>
          <p:cNvSpPr txBox="1">
            <a:spLocks noChangeArrowheads="1"/>
          </p:cNvSpPr>
          <p:nvPr/>
        </p:nvSpPr>
        <p:spPr bwMode="auto">
          <a:xfrm>
            <a:off x="5778500" y="1320800"/>
            <a:ext cx="2590800" cy="1357313"/>
          </a:xfrm>
          <a:prstGeom prst="rect">
            <a:avLst/>
          </a:prstGeom>
          <a:noFill/>
          <a:ln w="28575">
            <a:solidFill>
              <a:srgbClr val="4D288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GB" altLang="en-US" sz="1800" b="1">
                <a:cs typeface="Arial" panose="020B0604020202020204" pitchFamily="34" charset="0"/>
              </a:rPr>
              <a:t>Dinamikus tulajdonságok:</a:t>
            </a:r>
          </a:p>
          <a:p>
            <a:pPr algn="ctr">
              <a:lnSpc>
                <a:spcPct val="100000"/>
              </a:lnSpc>
            </a:pPr>
            <a:r>
              <a:rPr lang="en-GB" altLang="en-US" sz="1800" b="1">
                <a:cs typeface="Arial" panose="020B0604020202020204" pitchFamily="34" charset="0"/>
              </a:rPr>
              <a:t>kapacitás, véges működési sebesség</a:t>
            </a:r>
          </a:p>
        </p:txBody>
      </p:sp>
      <p:sp>
        <p:nvSpPr>
          <p:cNvPr id="14345" name="Text Box 23"/>
          <p:cNvSpPr txBox="1">
            <a:spLocks noChangeArrowheads="1"/>
          </p:cNvSpPr>
          <p:nvPr/>
        </p:nvSpPr>
        <p:spPr bwMode="auto">
          <a:xfrm>
            <a:off x="1778000" y="5168900"/>
            <a:ext cx="3810000" cy="1033463"/>
          </a:xfrm>
          <a:prstGeom prst="rect">
            <a:avLst/>
          </a:prstGeom>
          <a:solidFill>
            <a:srgbClr val="FFFF99"/>
          </a:solidFill>
          <a:ln w="28575">
            <a:solidFill>
              <a:srgbClr val="D5262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GB" altLang="en-US" sz="2400" b="1">
                <a:cs typeface="Arial" panose="020B0604020202020204" pitchFamily="34" charset="0"/>
              </a:rPr>
              <a:t>Másodlagos jelenségek</a:t>
            </a:r>
          </a:p>
          <a:p>
            <a:pPr>
              <a:lnSpc>
                <a:spcPct val="100000"/>
              </a:lnSpc>
            </a:pPr>
            <a:r>
              <a:rPr lang="en-GB" altLang="en-US" sz="2400" b="1">
                <a:cs typeface="Arial" panose="020B0604020202020204" pitchFamily="34" charset="0"/>
              </a:rPr>
              <a:t>például: "letörés"</a:t>
            </a:r>
          </a:p>
        </p:txBody>
      </p:sp>
      <p:graphicFrame>
        <p:nvGraphicFramePr>
          <p:cNvPr id="14338" name="Object 27"/>
          <p:cNvGraphicFramePr>
            <a:graphicFrameLocks noChangeAspect="1"/>
          </p:cNvGraphicFramePr>
          <p:nvPr/>
        </p:nvGraphicFramePr>
        <p:xfrm>
          <a:off x="6088063" y="2732088"/>
          <a:ext cx="2636837" cy="3778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96" name="Photo Editor Photo" r:id="rId5" imgW="4334480" imgH="6211167" progId="MSPhotoEd.3">
                  <p:embed/>
                </p:oleObj>
              </mc:Choice>
              <mc:Fallback>
                <p:oleObj name="Photo Editor Photo" r:id="rId5" imgW="4334480" imgH="6211167" progId="MSPhotoEd.3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8063" y="2732088"/>
                        <a:ext cx="2636837" cy="3778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346" name="Footer Placeholder 10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897" grpId="0" animBg="1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ép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912" y="1519237"/>
            <a:ext cx="7496175" cy="3819525"/>
          </a:xfrm>
          <a:prstGeom prst="rect">
            <a:avLst/>
          </a:prstGeom>
        </p:spPr>
      </p:pic>
      <p:sp>
        <p:nvSpPr>
          <p:cNvPr id="4198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4198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B3D7819-5190-4A55-8BE6-7222D2E0C6FC}" type="slidenum">
              <a:rPr lang="en-US" altLang="en-US" sz="1000">
                <a:solidFill>
                  <a:srgbClr val="8C2532"/>
                </a:solidFill>
              </a:rPr>
              <a:pPr/>
              <a:t>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 di</a:t>
            </a:r>
            <a:r>
              <a:rPr lang="hu-HU" altLang="en-US" smtClean="0"/>
              <a:t>óda kivitele</a:t>
            </a:r>
          </a:p>
        </p:txBody>
      </p:sp>
      <p:sp>
        <p:nvSpPr>
          <p:cNvPr id="41990" name="Text Box 5"/>
          <p:cNvSpPr txBox="1">
            <a:spLocks noChangeArrowheads="1"/>
          </p:cNvSpPr>
          <p:nvPr/>
        </p:nvSpPr>
        <p:spPr bwMode="auto">
          <a:xfrm>
            <a:off x="922338" y="4957783"/>
            <a:ext cx="7543800" cy="15081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hu-HU" altLang="en-US" b="1" dirty="0" smtClean="0">
                <a:cs typeface="Arial" panose="020B0604020202020204" pitchFamily="34" charset="0"/>
              </a:rPr>
              <a:t>PLANÁRIS technológia</a:t>
            </a:r>
          </a:p>
          <a:p>
            <a:pPr>
              <a:lnSpc>
                <a:spcPct val="90000"/>
              </a:lnSpc>
            </a:pPr>
            <a:r>
              <a:rPr lang="hu-HU" altLang="en-US" b="1" dirty="0" smtClean="0">
                <a:cs typeface="Arial" panose="020B0604020202020204" pitchFamily="34" charset="0"/>
              </a:rPr>
              <a:t>Kiindulás: </a:t>
            </a:r>
            <a:r>
              <a:rPr lang="hu-HU" altLang="en-US" b="1" dirty="0" err="1" smtClean="0">
                <a:cs typeface="Arial" panose="020B0604020202020204" pitchFamily="34" charset="0"/>
              </a:rPr>
              <a:t>Si</a:t>
            </a:r>
            <a:r>
              <a:rPr lang="hu-HU" altLang="en-US" b="1" dirty="0" smtClean="0">
                <a:cs typeface="Arial" panose="020B0604020202020204" pitchFamily="34" charset="0"/>
              </a:rPr>
              <a:t> p (alap)</a:t>
            </a:r>
            <a:r>
              <a:rPr lang="hu-HU" altLang="en-US" b="1" dirty="0" err="1" smtClean="0">
                <a:cs typeface="Arial" panose="020B0604020202020204" pitchFamily="34" charset="0"/>
              </a:rPr>
              <a:t>adalékolású</a:t>
            </a:r>
            <a:r>
              <a:rPr lang="hu-HU" altLang="en-US" b="1" dirty="0" smtClean="0">
                <a:cs typeface="Arial" panose="020B0604020202020204" pitchFamily="34" charset="0"/>
              </a:rPr>
              <a:t> egykristály szelet</a:t>
            </a:r>
          </a:p>
          <a:p>
            <a:pPr>
              <a:lnSpc>
                <a:spcPct val="90000"/>
              </a:lnSpc>
            </a:pPr>
            <a:r>
              <a:rPr lang="hu-HU" altLang="en-US" b="1" dirty="0" smtClean="0">
                <a:cs typeface="Arial" panose="020B0604020202020204" pitchFamily="34" charset="0"/>
              </a:rPr>
              <a:t>Oxidálás, ablaknyitás, n diffúzió, tele-</a:t>
            </a:r>
            <a:r>
              <a:rPr lang="hu-HU" altLang="en-US" b="1" dirty="0" err="1" smtClean="0">
                <a:cs typeface="Arial" panose="020B0604020202020204" pitchFamily="34" charset="0"/>
              </a:rPr>
              <a:t>fémezés</a:t>
            </a:r>
            <a:r>
              <a:rPr lang="hu-HU" altLang="en-US" b="1" dirty="0" smtClean="0">
                <a:cs typeface="Arial" panose="020B0604020202020204" pitchFamily="34" charset="0"/>
              </a:rPr>
              <a:t>, mintázás, darabolás, felrögzítés, tokozás</a:t>
            </a:r>
            <a:endParaRPr lang="hu-HU" altLang="en-US" b="1" dirty="0">
              <a:cs typeface="Arial" panose="020B0604020202020204" pitchFamily="34" charset="0"/>
            </a:endParaRPr>
          </a:p>
        </p:txBody>
      </p:sp>
      <p:sp>
        <p:nvSpPr>
          <p:cNvPr id="41991" name="Text Box 6"/>
          <p:cNvSpPr txBox="1">
            <a:spLocks noChangeArrowheads="1"/>
          </p:cNvSpPr>
          <p:nvPr/>
        </p:nvSpPr>
        <p:spPr bwMode="auto">
          <a:xfrm>
            <a:off x="6705600" y="1219200"/>
            <a:ext cx="2057400" cy="400110"/>
          </a:xfrm>
          <a:prstGeom prst="rect">
            <a:avLst/>
          </a:prstGeom>
          <a:solidFill>
            <a:srgbClr val="FFFF99"/>
          </a:solidFill>
          <a:ln w="28575">
            <a:solidFill>
              <a:srgbClr val="D5262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altLang="en-US" b="1">
                <a:cs typeface="Arial" panose="020B0604020202020204" pitchFamily="34" charset="0"/>
              </a:rPr>
              <a:t>"</a:t>
            </a:r>
            <a:r>
              <a:rPr lang="en-GB" altLang="en-US" b="1" i="1">
                <a:cs typeface="Arial" panose="020B0604020202020204" pitchFamily="34" charset="0"/>
              </a:rPr>
              <a:t>pn junction</a:t>
            </a:r>
            <a:r>
              <a:rPr lang="en-GB" altLang="en-US" b="1">
                <a:cs typeface="Arial" panose="020B0604020202020204" pitchFamily="34" charset="0"/>
              </a:rPr>
              <a:t>"</a:t>
            </a:r>
          </a:p>
        </p:txBody>
      </p:sp>
      <p:sp>
        <p:nvSpPr>
          <p:cNvPr id="41992" name="Footer Placeholder 8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536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4B5E196-40CE-4FDD-8A06-1E02864F6AB9}" type="slidenum">
              <a:rPr lang="en-US" altLang="en-US" sz="1000">
                <a:solidFill>
                  <a:srgbClr val="8C2532"/>
                </a:solidFill>
              </a:rPr>
              <a:pPr/>
              <a:t>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53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 di</a:t>
            </a:r>
            <a:r>
              <a:rPr lang="hu-HU" altLang="en-US" smtClean="0"/>
              <a:t>óda kivitele</a:t>
            </a:r>
            <a:r>
              <a:rPr lang="en-US" altLang="en-US" smtClean="0"/>
              <a:t> – adal</a:t>
            </a:r>
            <a:r>
              <a:rPr lang="hu-HU" altLang="en-US" smtClean="0"/>
              <a:t>ékprofil</a:t>
            </a:r>
          </a:p>
        </p:txBody>
      </p:sp>
      <p:graphicFrame>
        <p:nvGraphicFramePr>
          <p:cNvPr id="15362" name="Object 7"/>
          <p:cNvGraphicFramePr>
            <a:graphicFrameLocks noChangeAspect="1"/>
          </p:cNvGraphicFramePr>
          <p:nvPr/>
        </p:nvGraphicFramePr>
        <p:xfrm>
          <a:off x="6042025" y="1230313"/>
          <a:ext cx="2759075" cy="547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29" name="Photo Editor Photo" r:id="rId4" imgW="3839111" imgH="7621064" progId="MSPhotoEd.3">
                  <p:embed/>
                </p:oleObj>
              </mc:Choice>
              <mc:Fallback>
                <p:oleObj name="Photo Editor Photo" r:id="rId4" imgW="3839111" imgH="7621064" progId="MSPhotoEd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2025" y="1230313"/>
                        <a:ext cx="2759075" cy="54752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5930" name="Object 10"/>
          <p:cNvGraphicFramePr>
            <a:graphicFrameLocks noChangeAspect="1"/>
          </p:cNvGraphicFramePr>
          <p:nvPr/>
        </p:nvGraphicFramePr>
        <p:xfrm>
          <a:off x="196850" y="1308100"/>
          <a:ext cx="2695575" cy="995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30" name="Photo Editor Photo" r:id="rId6" imgW="3847619" imgH="1419048" progId="MSPhotoEd.3">
                  <p:embed/>
                </p:oleObj>
              </mc:Choice>
              <mc:Fallback>
                <p:oleObj name="Photo Editor Photo" r:id="rId6" imgW="3847619" imgH="1419048" progId="MSPhotoEd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" y="1308100"/>
                        <a:ext cx="2695575" cy="9953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5931" name="Object 11"/>
          <p:cNvGraphicFramePr>
            <a:graphicFrameLocks noChangeAspect="1"/>
          </p:cNvGraphicFramePr>
          <p:nvPr/>
        </p:nvGraphicFramePr>
        <p:xfrm>
          <a:off x="3163888" y="1225550"/>
          <a:ext cx="993775" cy="2695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31" name="Photo Editor Photo" r:id="rId8" imgW="1419048" imgH="3847619" progId="MSPhotoEd.3">
                  <p:embed/>
                </p:oleObj>
              </mc:Choice>
              <mc:Fallback>
                <p:oleObj name="Photo Editor Photo" r:id="rId8" imgW="1419048" imgH="3847619" progId="MSPhotoEd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63888" y="1225550"/>
                        <a:ext cx="993775" cy="2695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5935" name="Text Box 15"/>
          <p:cNvSpPr txBox="1">
            <a:spLocks noChangeArrowheads="1"/>
          </p:cNvSpPr>
          <p:nvPr/>
        </p:nvSpPr>
        <p:spPr bwMode="auto">
          <a:xfrm>
            <a:off x="95250" y="4423221"/>
            <a:ext cx="585787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tabLst>
                <a:tab pos="1941513" algn="l"/>
              </a:tabLst>
            </a:pPr>
            <a:r>
              <a:rPr lang="hu-HU" altLang="en-US" sz="2400" b="1" dirty="0">
                <a:solidFill>
                  <a:srgbClr val="D5262B"/>
                </a:solidFill>
                <a:cs typeface="Arial" panose="020B0604020202020204" pitchFamily="34" charset="0"/>
              </a:rPr>
              <a:t>Adalékprofil:</a:t>
            </a:r>
            <a:r>
              <a:rPr lang="hu-HU" altLang="en-US" sz="2400" b="1" dirty="0">
                <a:cs typeface="Arial" panose="020B0604020202020204" pitchFamily="34" charset="0"/>
              </a:rPr>
              <a:t> a</a:t>
            </a:r>
            <a:r>
              <a:rPr lang="en-GB" altLang="en-US" sz="2400" b="1" dirty="0" err="1">
                <a:cs typeface="Arial" panose="020B0604020202020204" pitchFamily="34" charset="0"/>
              </a:rPr>
              <a:t>daléksűrűség</a:t>
            </a:r>
            <a:r>
              <a:rPr lang="en-GB" altLang="en-US" sz="2400" b="1" dirty="0">
                <a:cs typeface="Arial" panose="020B0604020202020204" pitchFamily="34" charset="0"/>
              </a:rPr>
              <a:t> a </a:t>
            </a:r>
            <a:r>
              <a:rPr lang="en-GB" altLang="en-US" sz="2400" b="1" dirty="0" err="1">
                <a:cs typeface="Arial" panose="020B0604020202020204" pitchFamily="34" charset="0"/>
              </a:rPr>
              <a:t>mélység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hu-HU" altLang="en-US" sz="2400" b="1" dirty="0" smtClean="0">
                <a:cs typeface="Arial" panose="020B0604020202020204" pitchFamily="34" charset="0"/>
              </a:rPr>
              <a:t>	</a:t>
            </a:r>
            <a:r>
              <a:rPr lang="en-GB" altLang="en-US" sz="2400" b="1" dirty="0" err="1" smtClean="0">
                <a:cs typeface="Arial" panose="020B0604020202020204" pitchFamily="34" charset="0"/>
              </a:rPr>
              <a:t>függvényében</a:t>
            </a:r>
            <a:endParaRPr lang="hu-HU" altLang="en-US" sz="2400" b="1" dirty="0" smtClean="0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</a:pPr>
            <a:endParaRPr lang="en-GB" altLang="en-US" sz="2400" b="1" dirty="0">
              <a:cs typeface="Arial" panose="020B0604020202020204" pitchFamily="34" charset="0"/>
            </a:endParaRP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3429000" y="2057400"/>
            <a:ext cx="3619500" cy="3670300"/>
            <a:chOff x="2160" y="1296"/>
            <a:chExt cx="2280" cy="2312"/>
          </a:xfrm>
        </p:grpSpPr>
        <p:sp>
          <p:nvSpPr>
            <p:cNvPr id="15371" name="Line 13"/>
            <p:cNvSpPr>
              <a:spLocks noChangeShapeType="1"/>
            </p:cNvSpPr>
            <p:nvPr/>
          </p:nvSpPr>
          <p:spPr bwMode="auto">
            <a:xfrm>
              <a:off x="2160" y="1296"/>
              <a:ext cx="0" cy="1312"/>
            </a:xfrm>
            <a:prstGeom prst="line">
              <a:avLst/>
            </a:prstGeom>
            <a:noFill/>
            <a:ln w="19050">
              <a:solidFill>
                <a:srgbClr val="4D2885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372" name="Line 14"/>
            <p:cNvSpPr>
              <a:spLocks noChangeShapeType="1"/>
            </p:cNvSpPr>
            <p:nvPr/>
          </p:nvSpPr>
          <p:spPr bwMode="auto">
            <a:xfrm>
              <a:off x="4440" y="1928"/>
              <a:ext cx="0" cy="1680"/>
            </a:xfrm>
            <a:prstGeom prst="line">
              <a:avLst/>
            </a:prstGeom>
            <a:noFill/>
            <a:ln w="19050">
              <a:solidFill>
                <a:srgbClr val="4D2885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373" name="Text Box 16"/>
            <p:cNvSpPr txBox="1">
              <a:spLocks noChangeArrowheads="1"/>
            </p:cNvSpPr>
            <p:nvPr/>
          </p:nvSpPr>
          <p:spPr bwMode="auto">
            <a:xfrm>
              <a:off x="2704" y="2453"/>
              <a:ext cx="152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</a:pPr>
              <a:r>
                <a:rPr lang="hu-HU" altLang="en-US" sz="1600" b="1">
                  <a:cs typeface="Arial" panose="020B0604020202020204" pitchFamily="34" charset="0"/>
                </a:rPr>
                <a:t>metallurgiai átmenet</a:t>
              </a:r>
              <a:endParaRPr lang="en-GB" altLang="en-US" sz="1600" b="1">
                <a:cs typeface="Arial" panose="020B0604020202020204" pitchFamily="34" charset="0"/>
              </a:endParaRPr>
            </a:p>
          </p:txBody>
        </p:sp>
        <p:sp>
          <p:nvSpPr>
            <p:cNvPr id="15374" name="Line 17"/>
            <p:cNvSpPr>
              <a:spLocks noChangeShapeType="1"/>
            </p:cNvSpPr>
            <p:nvPr/>
          </p:nvSpPr>
          <p:spPr bwMode="auto">
            <a:xfrm flipH="1">
              <a:off x="2256" y="2568"/>
              <a:ext cx="568" cy="0"/>
            </a:xfrm>
            <a:prstGeom prst="line">
              <a:avLst/>
            </a:prstGeom>
            <a:noFill/>
            <a:ln w="15875">
              <a:solidFill>
                <a:srgbClr val="4D288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sp>
          <p:nvSpPr>
            <p:cNvPr id="15375" name="Line 18"/>
            <p:cNvSpPr>
              <a:spLocks noChangeShapeType="1"/>
            </p:cNvSpPr>
            <p:nvPr/>
          </p:nvSpPr>
          <p:spPr bwMode="auto">
            <a:xfrm>
              <a:off x="4104" y="2568"/>
              <a:ext cx="288" cy="0"/>
            </a:xfrm>
            <a:prstGeom prst="line">
              <a:avLst/>
            </a:prstGeom>
            <a:noFill/>
            <a:ln w="15875">
              <a:solidFill>
                <a:srgbClr val="4D2885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15370" name="Footer Placeholder 1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465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46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3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35" name="Text Box 15"/>
          <p:cNvSpPr txBox="1">
            <a:spLocks noChangeArrowheads="1"/>
          </p:cNvSpPr>
          <p:nvPr/>
        </p:nvSpPr>
        <p:spPr bwMode="auto">
          <a:xfrm>
            <a:off x="95250" y="1343025"/>
            <a:ext cx="5857875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tabLst>
                <a:tab pos="1941513" algn="l"/>
              </a:tabLst>
            </a:pPr>
            <a:r>
              <a:rPr lang="hu-HU" altLang="en-US" sz="2400" b="1" dirty="0">
                <a:solidFill>
                  <a:srgbClr val="D5262B"/>
                </a:solidFill>
                <a:cs typeface="Arial" panose="020B0604020202020204" pitchFamily="34" charset="0"/>
              </a:rPr>
              <a:t>Adalékprofil:</a:t>
            </a:r>
            <a:r>
              <a:rPr lang="hu-HU" altLang="en-US" sz="2400" b="1" dirty="0">
                <a:cs typeface="Arial" panose="020B0604020202020204" pitchFamily="34" charset="0"/>
              </a:rPr>
              <a:t> a</a:t>
            </a:r>
            <a:r>
              <a:rPr lang="en-GB" altLang="en-US" sz="2400" b="1" dirty="0" err="1">
                <a:cs typeface="Arial" panose="020B0604020202020204" pitchFamily="34" charset="0"/>
              </a:rPr>
              <a:t>daléksűrűség</a:t>
            </a:r>
            <a:r>
              <a:rPr lang="en-GB" altLang="en-US" sz="2400" b="1" dirty="0">
                <a:cs typeface="Arial" panose="020B0604020202020204" pitchFamily="34" charset="0"/>
              </a:rPr>
              <a:t> a </a:t>
            </a:r>
            <a:r>
              <a:rPr lang="en-GB" altLang="en-US" sz="2400" b="1" dirty="0" err="1">
                <a:cs typeface="Arial" panose="020B0604020202020204" pitchFamily="34" charset="0"/>
              </a:rPr>
              <a:t>mélység</a:t>
            </a:r>
            <a:r>
              <a:rPr lang="en-GB" altLang="en-US" sz="2400" b="1" dirty="0">
                <a:cs typeface="Arial" panose="020B0604020202020204" pitchFamily="34" charset="0"/>
              </a:rPr>
              <a:t> </a:t>
            </a:r>
            <a:r>
              <a:rPr lang="hu-HU" altLang="en-US" sz="2400" b="1" dirty="0" smtClean="0">
                <a:cs typeface="Arial" panose="020B0604020202020204" pitchFamily="34" charset="0"/>
              </a:rPr>
              <a:t>	</a:t>
            </a:r>
            <a:r>
              <a:rPr lang="en-GB" altLang="en-US" sz="2400" b="1" dirty="0" err="1" smtClean="0">
                <a:cs typeface="Arial" panose="020B0604020202020204" pitchFamily="34" charset="0"/>
              </a:rPr>
              <a:t>függvényében</a:t>
            </a:r>
            <a:endParaRPr lang="hu-HU" altLang="en-US" sz="2400" b="1" dirty="0" smtClean="0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tabLst>
                <a:tab pos="1941513" algn="l"/>
              </a:tabLst>
            </a:pPr>
            <a:r>
              <a:rPr lang="hu-HU" altLang="en-US" b="1" dirty="0">
                <a:cs typeface="Arial" panose="020B0604020202020204" pitchFamily="34" charset="0"/>
              </a:rPr>
              <a:t>Adalékprofil az előállítás </a:t>
            </a:r>
            <a:r>
              <a:rPr lang="hu-HU" altLang="en-US" b="1" dirty="0" err="1" smtClean="0">
                <a:cs typeface="Arial" panose="020B0604020202020204" pitchFamily="34" charset="0"/>
              </a:rPr>
              <a:t>tehnológiájától</a:t>
            </a:r>
            <a:r>
              <a:rPr lang="hu-HU" altLang="en-US" b="1" dirty="0" smtClean="0">
                <a:cs typeface="Arial" panose="020B0604020202020204" pitchFamily="34" charset="0"/>
              </a:rPr>
              <a:t> és a dióda későbbi céloktól, </a:t>
            </a:r>
            <a:r>
              <a:rPr lang="hu-HU" altLang="en-US" b="1" dirty="0" err="1" smtClean="0">
                <a:cs typeface="Arial" panose="020B0604020202020204" pitchFamily="34" charset="0"/>
              </a:rPr>
              <a:t>alk</a:t>
            </a:r>
            <a:r>
              <a:rPr lang="hu-HU" altLang="en-US" b="1" dirty="0" smtClean="0">
                <a:cs typeface="Arial" panose="020B0604020202020204" pitchFamily="34" charset="0"/>
              </a:rPr>
              <a:t>. területétől függ!</a:t>
            </a:r>
          </a:p>
          <a:p>
            <a:pPr marL="457200" indent="-457200">
              <a:lnSpc>
                <a:spcPct val="100000"/>
              </a:lnSpc>
              <a:buFont typeface="Arial" panose="020B0604020202020204" pitchFamily="34" charset="0"/>
              <a:buChar char="•"/>
              <a:tabLst>
                <a:tab pos="1941513" algn="l"/>
              </a:tabLst>
            </a:pPr>
            <a:r>
              <a:rPr lang="hu-HU" altLang="en-US" b="1" dirty="0" smtClean="0">
                <a:cs typeface="Arial" panose="020B0604020202020204" pitchFamily="34" charset="0"/>
              </a:rPr>
              <a:t>Diffúzió (exponenciális eloszlás)</a:t>
            </a:r>
          </a:p>
          <a:p>
            <a:pPr marL="457200" indent="-457200">
              <a:lnSpc>
                <a:spcPct val="100000"/>
              </a:lnSpc>
              <a:buFont typeface="Arial" panose="020B0604020202020204" pitchFamily="34" charset="0"/>
              <a:buChar char="•"/>
              <a:tabLst>
                <a:tab pos="1941513" algn="l"/>
              </a:tabLst>
            </a:pPr>
            <a:r>
              <a:rPr lang="hu-HU" altLang="en-US" b="1" dirty="0">
                <a:cs typeface="Arial" panose="020B0604020202020204" pitchFamily="34" charset="0"/>
              </a:rPr>
              <a:t>e</a:t>
            </a:r>
            <a:r>
              <a:rPr lang="hu-HU" altLang="en-US" b="1" dirty="0" smtClean="0">
                <a:cs typeface="Arial" panose="020B0604020202020204" pitchFamily="34" charset="0"/>
              </a:rPr>
              <a:t>pitaxiális </a:t>
            </a:r>
            <a:r>
              <a:rPr lang="hu-HU" altLang="en-US" b="1" dirty="0">
                <a:cs typeface="Arial" panose="020B0604020202020204" pitchFamily="34" charset="0"/>
              </a:rPr>
              <a:t>réteg </a:t>
            </a:r>
            <a:r>
              <a:rPr lang="hu-HU" altLang="en-US" b="1" dirty="0" smtClean="0">
                <a:cs typeface="Arial" panose="020B0604020202020204" pitchFamily="34" charset="0"/>
              </a:rPr>
              <a:t>növesztés (hirtelen/</a:t>
            </a:r>
            <a:r>
              <a:rPr lang="hu-HU" altLang="en-US" b="1" dirty="0" err="1" smtClean="0">
                <a:cs typeface="Arial" panose="020B0604020202020204" pitchFamily="34" charset="0"/>
              </a:rPr>
              <a:t>abrupt</a:t>
            </a:r>
            <a:r>
              <a:rPr lang="hu-HU" altLang="en-US" b="1" dirty="0" smtClean="0">
                <a:cs typeface="Arial" panose="020B0604020202020204" pitchFamily="34" charset="0"/>
              </a:rPr>
              <a:t> átmenet, 0.1um távolság alatt megy át p adalékolás n-be, homogén adalékolás) </a:t>
            </a:r>
          </a:p>
          <a:p>
            <a:pPr marL="457200" indent="-457200">
              <a:lnSpc>
                <a:spcPct val="100000"/>
              </a:lnSpc>
              <a:buFont typeface="Arial" panose="020B0604020202020204" pitchFamily="34" charset="0"/>
              <a:buChar char="•"/>
              <a:tabLst>
                <a:tab pos="1941513" algn="l"/>
              </a:tabLst>
            </a:pPr>
            <a:r>
              <a:rPr lang="hu-HU" altLang="en-US" b="1" dirty="0" smtClean="0">
                <a:cs typeface="Arial" panose="020B0604020202020204" pitchFamily="34" charset="0"/>
              </a:rPr>
              <a:t>ion-implantáció (hirtelen átmenet, homogén adalékolás lehetősége)</a:t>
            </a:r>
            <a:endParaRPr lang="hu-HU" altLang="en-US" b="1" dirty="0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tabLst>
                <a:tab pos="1941513" algn="l"/>
              </a:tabLst>
            </a:pPr>
            <a:endParaRPr lang="hu-HU" altLang="en-US" sz="2400" b="1" dirty="0" smtClean="0"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</a:pPr>
            <a:endParaRPr lang="en-GB" altLang="en-US" sz="2400" b="1" dirty="0">
              <a:cs typeface="Arial" panose="020B0604020202020204" pitchFamily="34" charset="0"/>
            </a:endParaRPr>
          </a:p>
        </p:txBody>
      </p:sp>
      <p:sp>
        <p:nvSpPr>
          <p:cNvPr id="1536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smtClean="0"/>
              <a:t>2017.02.28 </a:t>
            </a:r>
            <a:endParaRPr lang="en-US" altLang="en-US" sz="1000" dirty="0"/>
          </a:p>
        </p:txBody>
      </p:sp>
      <p:sp>
        <p:nvSpPr>
          <p:cNvPr id="1536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4B5E196-40CE-4FDD-8A06-1E02864F6AB9}" type="slidenum">
              <a:rPr lang="en-US" altLang="en-US" sz="1000">
                <a:solidFill>
                  <a:srgbClr val="8C2532"/>
                </a:solidFill>
              </a:rPr>
              <a:pPr/>
              <a:t>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53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A di</a:t>
            </a:r>
            <a:r>
              <a:rPr lang="hu-HU" altLang="en-US" smtClean="0"/>
              <a:t>óda kivitele</a:t>
            </a:r>
            <a:r>
              <a:rPr lang="en-US" altLang="en-US" smtClean="0"/>
              <a:t> – adal</a:t>
            </a:r>
            <a:r>
              <a:rPr lang="hu-HU" altLang="en-US" smtClean="0"/>
              <a:t>ékprofil</a:t>
            </a:r>
          </a:p>
        </p:txBody>
      </p:sp>
      <p:graphicFrame>
        <p:nvGraphicFramePr>
          <p:cNvPr id="15362" name="Object 7"/>
          <p:cNvGraphicFramePr>
            <a:graphicFrameLocks noChangeAspect="1"/>
          </p:cNvGraphicFramePr>
          <p:nvPr/>
        </p:nvGraphicFramePr>
        <p:xfrm>
          <a:off x="6042025" y="1230313"/>
          <a:ext cx="2759075" cy="547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69" name="Photo Editor Photo" r:id="rId4" imgW="3839111" imgH="7621064" progId="MSPhotoEd.3">
                  <p:embed/>
                </p:oleObj>
              </mc:Choice>
              <mc:Fallback>
                <p:oleObj name="Photo Editor Photo" r:id="rId4" imgW="3839111" imgH="7621064" progId="MSPhotoEd.3">
                  <p:embed/>
                  <p:pic>
                    <p:nvPicPr>
                      <p:cNvPr id="1536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2025" y="1230313"/>
                        <a:ext cx="2759075" cy="54752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370" name="Footer Placeholder 1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Mikroelektronika - A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pn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átmenet működése. © Székely V.,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A., Bognár </a:t>
            </a:r>
            <a:r>
              <a:rPr lang="hu-HU" altLang="en-US" sz="9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Gy</a:t>
            </a:r>
            <a:r>
              <a:rPr lang="hu-HU" altLang="en-US" sz="9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., BME-EET 2016</a:t>
            </a:r>
            <a:endParaRPr lang="en-US" altLang="en-US" sz="90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5088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3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0"/>
  <p:tag name="MMPROD_UIDATA" val="&lt;database version=&quot;7.0&quot;&gt;&lt;object type=&quot;1&quot; unique_id=&quot;10001&quot;&gt;&lt;object type=&quot;8&quot; unique_id=&quot;10104&quot;&gt;&lt;/object&gt;&lt;object type=&quot;2&quot; unique_id=&quot;10105&quot;&gt;&lt;object type=&quot;3&quot; unique_id=&quot;10106&quot;&gt;&lt;property id=&quot;20148&quot; value=&quot;5&quot;/&gt;&lt;property id=&quot;20300&quot; value=&quot;Slide 1 - &amp;quot;MIKROELEKTRONIKA, VIEEA306&amp;quot;&quot;/&gt;&lt;property id=&quot;20307&quot; value=&quot;371&quot;/&gt;&lt;/object&gt;&lt;object type=&quot;3&quot; unique_id=&quot;10107&quot;&gt;&lt;property id=&quot;20148&quot; value=&quot;5&quot;/&gt;&lt;property id=&quot;20300&quot; value=&quot;Slide 2 - &amp;quot;A félvezető dióda &amp;quot;&quot;/&gt;&lt;property id=&quot;20307&quot; value=&quot;372&quot;/&gt;&lt;/object&gt;&lt;object type=&quot;3&quot; unique_id=&quot;10108&quot;&gt;&lt;property id=&quot;20148&quot; value=&quot;5&quot;/&gt;&lt;property id=&quot;20300&quot; value=&quot;Slide 3 - &amp;quot;Diódák – amit eddig tanultunk &amp;quot;&quot;/&gt;&lt;property id=&quot;20307&quot; value=&quot;373&quot;/&gt;&lt;/object&gt;&lt;object type=&quot;3&quot; unique_id=&quot;10109&quot;&gt;&lt;property id=&quot;20148&quot; value=&quot;5&quot;/&gt;&lt;property id=&quot;20300&quot; value=&quot;Slide 4 - &amp;quot;A dióda fontosabb tulajdonságai&amp;quot;&quot;/&gt;&lt;property id=&quot;20307&quot; value=&quot;374&quot;/&gt;&lt;/object&gt;&lt;object type=&quot;3&quot; unique_id=&quot;10110&quot;&gt;&lt;property id=&quot;20148&quot; value=&quot;5&quot;/&gt;&lt;property id=&quot;20300&quot; value=&quot;Slide 5 - &amp;quot;A dióda fontosabb tulajdonságai&amp;quot;&quot;/&gt;&lt;property id=&quot;20307&quot; value=&quot;375&quot;/&gt;&lt;/object&gt;&lt;object type=&quot;3&quot; unique_id=&quot;10111&quot;&gt;&lt;property id=&quot;20148&quot; value=&quot;5&quot;/&gt;&lt;property id=&quot;20300&quot; value=&quot;Slide 6 - &amp;quot;A dióda fontosabb tulajdonságai&amp;quot;&quot;/&gt;&lt;property id=&quot;20307&quot; value=&quot;376&quot;/&gt;&lt;/object&gt;&lt;object type=&quot;3&quot; unique_id=&quot;10112&quot;&gt;&lt;property id=&quot;20148&quot; value=&quot;5&quot;/&gt;&lt;property id=&quot;20300&quot; value=&quot;Slide 7 - &amp;quot;A dióda kivitele&amp;quot;&quot;/&gt;&lt;property id=&quot;20307&quot; value=&quot;377&quot;/&gt;&lt;/object&gt;&lt;object type=&quot;3&quot; unique_id=&quot;10113&quot;&gt;&lt;property id=&quot;20148&quot; value=&quot;5&quot;/&gt;&lt;property id=&quot;20300&quot; value=&quot;Slide 8 - &amp;quot;A dióda kivitele – adalékprofil&amp;quot;&quot;/&gt;&lt;property id=&quot;20307&quot; value=&quot;378&quot;/&gt;&lt;/object&gt;&lt;object type=&quot;3&quot; unique_id=&quot;10114&quot;&gt;&lt;property id=&quot;20148&quot; value=&quot;5&quot;/&gt;&lt;property id=&quot;20300&quot; value=&quot;Slide 9 - &amp;quot;Vizsgálati módszerünk&amp;quot;&quot;/&gt;&lt;property id=&quot;20307&quot; value=&quot;379&quot;/&gt;&lt;/object&gt;&lt;object type=&quot;3&quot; unique_id=&quot;10115&quot;&gt;&lt;property id=&quot;20148&quot; value=&quot;5&quot;/&gt;&lt;property id=&quot;20300&quot; value=&quot;Slide 10 - &amp;quot;Két külön darab:&amp;quot;&quot;/&gt;&lt;property id=&quot;20307&quot; value=&quot;380&quot;/&gt;&lt;/object&gt;&lt;object type=&quot;3&quot; unique_id=&quot;10116&quot;&gt;&lt;property id=&quot;20148&quot; value=&quot;5&quot;/&gt;&lt;property id=&quot;20300&quot; value=&quot;Slide 11 - &amp;quot;PN átmenet&amp;quot;&quot;/&gt;&lt;property id=&quot;20307&quot; value=&quot;381&quot;/&gt;&lt;/object&gt;&lt;object type=&quot;3&quot; unique_id=&quot;10117&quot;&gt;&lt;property id=&quot;20148&quot; value=&quot;5&quot;/&gt;&lt;property id=&quot;20300&quot; value=&quot;Slide 12 - &amp;quot;Elektrosztatikus viszonyok&amp;quot;&quot;/&gt;&lt;property id=&quot;20307&quot; value=&quot;385&quot;/&gt;&lt;/object&gt;&lt;object type=&quot;3&quot; unique_id=&quot;10118&quot;&gt;&lt;property id=&quot;20148&quot; value=&quot;5&quot;/&gt;&lt;property id=&quot;20300&quot; value=&quot;Slide 13 - &amp;quot;Érintkezési és diffúziós potenciál&amp;quot;&quot;/&gt;&lt;property id=&quot;20307&quot; value=&quot;382&quot;/&gt;&lt;/object&gt;&lt;object type=&quot;3&quot; unique_id=&quot;10119&quot;&gt;&lt;property id=&quot;20148&quot; value=&quot;5&quot;/&gt;&lt;property id=&quot;20300&quot; value=&quot;Slide 14 - &amp;quot;A diffúziós potenciál számítása&amp;quot;&quot;/&gt;&lt;property id=&quot;20307&quot; value=&quot;383&quot;/&gt;&lt;/object&gt;&lt;object type=&quot;3&quot; unique_id=&quot;10120&quot;&gt;&lt;property id=&quot;20148&quot; value=&quot;5&quot;/&gt;&lt;property id=&quot;20300&quot; value=&quot;Slide 15 - &amp;quot;A diffúziós potenciál számítása&amp;quot;&quot;/&gt;&lt;property id=&quot;20307&quot; value=&quot;384&quot;/&gt;&lt;/object&gt;&lt;object type=&quot;3&quot; unique_id=&quot;10121&quot;&gt;&lt;property id=&quot;20148&quot; value=&quot;5&quot;/&gt;&lt;property id=&quot;20300&quot; value=&quot;Slide 16 - &amp;quot;A diffúziós potenciál számítása&amp;quot;&quot;/&gt;&lt;property id=&quot;20307&quot; value=&quot;386&quot;/&gt;&lt;/object&gt;&lt;object type=&quot;3&quot; unique_id=&quot;10122&quot;&gt;&lt;property id=&quot;20148&quot; value=&quot;5&quot;/&gt;&lt;property id=&quot;20300&quot; value=&quot;Slide 17 - &amp;quot;Számítások a kiürített rétegre &amp;quot;&quot;/&gt;&lt;property id=&quot;20307&quot; value=&quot;387&quot;/&gt;&lt;/object&gt;&lt;object type=&quot;3&quot; unique_id=&quot;10123&quot;&gt;&lt;property id=&quot;20148&quot; value=&quot;5&quot;/&gt;&lt;property id=&quot;20300&quot; value=&quot;Slide 18 - &amp;quot;Számítások a kiürített rétegre &amp;quot;&quot;/&gt;&lt;property id=&quot;20307&quot; value=&quot;388&quot;/&gt;&lt;/object&gt;&lt;object type=&quot;3&quot; unique_id=&quot;10124&quot;&gt;&lt;property id=&quot;20148&quot; value=&quot;5&quot;/&gt;&lt;property id=&quot;20300&quot; value=&quot;Slide 19 - &amp;quot;Számítások a kiürített rétegre &amp;quot;&quot;/&gt;&lt;property id=&quot;20307&quot; value=&quot;389&quot;/&gt;&lt;/object&gt;&lt;object type=&quot;3&quot; unique_id=&quot;10125&quot;&gt;&lt;property id=&quot;20148&quot; value=&quot;5&quot;/&gt;&lt;property id=&quot;20300&quot; value=&quot;Slide 20 - &amp;quot;Számítások a kiürített rétegre &amp;quot;&quot;/&gt;&lt;property id=&quot;20307&quot; value=&quot;390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1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3587</TotalTime>
  <Words>1444</Words>
  <Application>Microsoft Office PowerPoint</Application>
  <PresentationFormat>Diavetítés a képernyőre (4:3 oldalarány)</PresentationFormat>
  <Paragraphs>279</Paragraphs>
  <Slides>27</Slides>
  <Notes>26</Notes>
  <HiddenSlides>3</HiddenSlides>
  <MMClips>0</MMClips>
  <ScaleCrop>false</ScaleCrop>
  <HeadingPairs>
    <vt:vector size="8" baseType="variant">
      <vt:variant>
        <vt:lpstr>Használt betűtípusok</vt:lpstr>
      </vt:variant>
      <vt:variant>
        <vt:i4>7</vt:i4>
      </vt:variant>
      <vt:variant>
        <vt:lpstr>Téma</vt:lpstr>
      </vt:variant>
      <vt:variant>
        <vt:i4>1</vt:i4>
      </vt:variant>
      <vt:variant>
        <vt:lpstr>Beágyazott OLE kiszolgálók</vt:lpstr>
      </vt:variant>
      <vt:variant>
        <vt:i4>2</vt:i4>
      </vt:variant>
      <vt:variant>
        <vt:lpstr>Diacímek</vt:lpstr>
      </vt:variant>
      <vt:variant>
        <vt:i4>27</vt:i4>
      </vt:variant>
    </vt:vector>
  </HeadingPairs>
  <TitlesOfParts>
    <vt:vector size="37" baseType="lpstr">
      <vt:lpstr>Arial</vt:lpstr>
      <vt:lpstr>Arial Narrow</vt:lpstr>
      <vt:lpstr>Bookman Old Style</vt:lpstr>
      <vt:lpstr>Cambria Math</vt:lpstr>
      <vt:lpstr>Symbol</vt:lpstr>
      <vt:lpstr>Times New Roman</vt:lpstr>
      <vt:lpstr>Wingdings</vt:lpstr>
      <vt:lpstr>1_Custom Design</vt:lpstr>
      <vt:lpstr>Photo Editor Photo</vt:lpstr>
      <vt:lpstr>Equation</vt:lpstr>
      <vt:lpstr>MIKROELEKTRONIKA, VIEEAB00</vt:lpstr>
      <vt:lpstr>A félvezető dióda </vt:lpstr>
      <vt:lpstr>Diódák – amit eddig tanultunk </vt:lpstr>
      <vt:lpstr>A dióda fontosabb tulajdonságai</vt:lpstr>
      <vt:lpstr>A dióda fontosabb tulajdonságai</vt:lpstr>
      <vt:lpstr>A dióda fontosabb tulajdonságai</vt:lpstr>
      <vt:lpstr>A dióda kivitele</vt:lpstr>
      <vt:lpstr>A dióda kivitele – adalékprofil</vt:lpstr>
      <vt:lpstr>A dióda kivitele – adalékprofil</vt:lpstr>
      <vt:lpstr>Vizsgálati módszerünk</vt:lpstr>
      <vt:lpstr>Meg fogjuk vizsgálni:</vt:lpstr>
      <vt:lpstr>Két külön darab:</vt:lpstr>
      <vt:lpstr>PN átmenet</vt:lpstr>
      <vt:lpstr>PN átmenet működése</vt:lpstr>
      <vt:lpstr>Elektrosztatikus viszonyok</vt:lpstr>
      <vt:lpstr>Érintkezési és diffúziós potenciál</vt:lpstr>
      <vt:lpstr>Kontakt potenciál fém - fém</vt:lpstr>
      <vt:lpstr>Kontakt potenciál fém - félvezető</vt:lpstr>
      <vt:lpstr>Kontakt potenciál fém - félvezető</vt:lpstr>
      <vt:lpstr>A diffúziós potenciál számítása</vt:lpstr>
      <vt:lpstr>A diffúziós potenciál számítása</vt:lpstr>
      <vt:lpstr>A diffúziós potenciál számítása</vt:lpstr>
      <vt:lpstr>Számítások a kiürített rétegre </vt:lpstr>
      <vt:lpstr>Számítások a kiürített rétegre </vt:lpstr>
      <vt:lpstr>Számítások a kiürített rétegre </vt:lpstr>
      <vt:lpstr>Számítások a kiürített rétegre </vt:lpstr>
      <vt:lpstr>Számítások a kiürített rétegre </vt:lpstr>
    </vt:vector>
  </TitlesOfParts>
  <Company> 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MicReD - Poppe Andras</dc:creator>
  <cp:lastModifiedBy>Poppe András</cp:lastModifiedBy>
  <cp:revision>272</cp:revision>
  <cp:lastPrinted>2000-11-24T10:53:46Z</cp:lastPrinted>
  <dcterms:created xsi:type="dcterms:W3CDTF">2000-11-23T21:23:08Z</dcterms:created>
  <dcterms:modified xsi:type="dcterms:W3CDTF">2017-03-03T10:53:39Z</dcterms:modified>
</cp:coreProperties>
</file>