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65"/>
  </p:notesMasterIdLst>
  <p:sldIdLst>
    <p:sldId id="371" r:id="rId2"/>
    <p:sldId id="372" r:id="rId3"/>
    <p:sldId id="430" r:id="rId4"/>
    <p:sldId id="432" r:id="rId5"/>
    <p:sldId id="431" r:id="rId6"/>
    <p:sldId id="429" r:id="rId7"/>
    <p:sldId id="373" r:id="rId8"/>
    <p:sldId id="374" r:id="rId9"/>
    <p:sldId id="376" r:id="rId10"/>
    <p:sldId id="377" r:id="rId11"/>
    <p:sldId id="378" r:id="rId12"/>
    <p:sldId id="379" r:id="rId13"/>
    <p:sldId id="380" r:id="rId14"/>
    <p:sldId id="427" r:id="rId15"/>
    <p:sldId id="394" r:id="rId16"/>
    <p:sldId id="384" r:id="rId17"/>
    <p:sldId id="385" r:id="rId18"/>
    <p:sldId id="386" r:id="rId19"/>
    <p:sldId id="387" r:id="rId20"/>
    <p:sldId id="388" r:id="rId21"/>
    <p:sldId id="389" r:id="rId22"/>
    <p:sldId id="395" r:id="rId23"/>
    <p:sldId id="393" r:id="rId24"/>
    <p:sldId id="392" r:id="rId25"/>
    <p:sldId id="396" r:id="rId26"/>
    <p:sldId id="397" r:id="rId27"/>
    <p:sldId id="391" r:id="rId28"/>
    <p:sldId id="398" r:id="rId29"/>
    <p:sldId id="381" r:id="rId30"/>
    <p:sldId id="382" r:id="rId31"/>
    <p:sldId id="383" r:id="rId32"/>
    <p:sldId id="390" r:id="rId33"/>
    <p:sldId id="403" r:id="rId34"/>
    <p:sldId id="402" r:id="rId35"/>
    <p:sldId id="428" r:id="rId36"/>
    <p:sldId id="401" r:id="rId37"/>
    <p:sldId id="400" r:id="rId38"/>
    <p:sldId id="399" r:id="rId39"/>
    <p:sldId id="404" r:id="rId40"/>
    <p:sldId id="405" r:id="rId41"/>
    <p:sldId id="407" r:id="rId42"/>
    <p:sldId id="406" r:id="rId43"/>
    <p:sldId id="434" r:id="rId44"/>
    <p:sldId id="435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423" r:id="rId61"/>
    <p:sldId id="424" r:id="rId62"/>
    <p:sldId id="425" r:id="rId63"/>
    <p:sldId id="436" r:id="rId64"/>
  </p:sldIdLst>
  <p:sldSz cx="9144000" cy="6858000" type="screen4x3"/>
  <p:notesSz cx="6858000" cy="9667875"/>
  <p:custDataLst>
    <p:tags r:id="rId66"/>
  </p:custDataLst>
  <p:defaultTextStyle>
    <a:defPPr>
      <a:defRPr lang="en-US"/>
    </a:defPPr>
    <a:lvl1pPr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4D2885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4D2885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4D2885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4D2885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1">
          <p15:clr>
            <a:srgbClr val="A4A3A4"/>
          </p15:clr>
        </p15:guide>
        <p15:guide id="2" pos="3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2885"/>
    <a:srgbClr val="8C2532"/>
    <a:srgbClr val="D5262B"/>
    <a:srgbClr val="0000FF"/>
    <a:srgbClr val="00FFFF"/>
    <a:srgbClr val="008000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2500" autoAdjust="0"/>
  </p:normalViewPr>
  <p:slideViewPr>
    <p:cSldViewPr snapToGrid="0" showGuides="1">
      <p:cViewPr varScale="1">
        <p:scale>
          <a:sx n="65" d="100"/>
          <a:sy n="65" d="100"/>
        </p:scale>
        <p:origin x="1548" y="72"/>
      </p:cViewPr>
      <p:guideLst>
        <p:guide orient="horz" pos="1151"/>
        <p:guide pos="3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38.png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24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62.wmf"/><Relationship Id="rId1" Type="http://schemas.openxmlformats.org/officeDocument/2006/relationships/image" Target="../media/image61.png"/><Relationship Id="rId4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2.png"/><Relationship Id="rId2" Type="http://schemas.openxmlformats.org/officeDocument/2006/relationships/image" Target="../media/image78.wmf"/><Relationship Id="rId1" Type="http://schemas.openxmlformats.org/officeDocument/2006/relationships/image" Target="../media/image77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38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1.png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png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image" Target="../media/image9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image" Target="../media/image24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5488"/>
            <a:ext cx="4832350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2638"/>
            <a:ext cx="54864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8727767-2FA6-47C5-8DBC-D8B5E4752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087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377588D7-98EE-4157-A8C0-18775CFD46E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76060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1C6EFB0A-57F1-440A-AE16-433A01D5264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562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5EF9599F-7131-4B80-BBAC-61981D55A38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17211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793AB1EB-4FF1-41A4-A7BD-9C2AADA785F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14822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14C1DC6-7646-409C-B7DD-2B09B809BF2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789400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CC9ACD20-C2FC-46C0-9DE5-065B6BDFC06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25729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78C54AC-75F0-4389-97A0-B5FEC6063EA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349124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94D1798-38B7-433C-9D8E-9537FC1C8DA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581597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9B963D34-2EF0-4265-93FB-59265A73AD7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28083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584533E-D2B1-46B5-9690-BC53B9894C5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19483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33880F1B-352B-496E-B92C-342A1F8469A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4683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0E70BEF5-193F-4618-AA48-92110AE3ED8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449844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27A46A2-6FA3-4D9B-A6BF-879EC2BAC6E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250408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3DD4201-6E86-41ED-B029-9FA497938DE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591039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7B12C95-6258-4E5E-BD7D-4E775FE3A88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664176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4553BFA-4F12-46BA-963E-A6FA245E835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810752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46749473-B82B-472E-BB29-369DBE59544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537015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94A25722-722C-4E66-8353-871B2F2F3A7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163115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7DF55E2-701A-43F3-A9E3-E4BA2FA2848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724787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420B2E55-47A9-4DE8-A832-314062A3281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580888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3A861C42-168B-42BA-816D-45CAC993C93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569853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38F439B9-7EF3-4DE9-9514-2CFC8FA6AE1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3749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Már 0.6…0.8V feszültségnél</a:t>
            </a:r>
            <a:r>
              <a:rPr lang="hu-HU" baseline="0" dirty="0" smtClean="0"/>
              <a:t> eléri 0.1…1 A / mm2 értéket!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7767-2FA6-47C5-8DBC-D8B5E4752B1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094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66979BDF-5430-4D8B-B0AC-5A48860F845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143965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C624D70A-A4FC-4130-B651-7667584F877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391978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6684150-161F-4C88-AF83-41E82834E67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561875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A56096C5-2F57-4477-825E-64E2A3A422D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780242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358BB07B-683B-4B8F-B672-9CC4409CA63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3900909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643EEF3-5841-4B04-B764-4BA5157B991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76979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CCEFCA88-318B-441B-98FF-8161EA1357C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7301412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162B6613-6DFD-4A13-901D-4AD489B244C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952036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0F2A7871-DDE5-4D6B-BAAA-7D9812A68B7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879755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9DA14966-FB36-41CF-BDD6-7F3A7FC2EB0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1080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Már 0.6…0.8V feszültségnél</a:t>
            </a:r>
            <a:r>
              <a:rPr lang="hu-HU" baseline="0" dirty="0" smtClean="0"/>
              <a:t> eléri 0.1…1 A / mm2 értéket!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7767-2FA6-47C5-8DBC-D8B5E4752B1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81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61D6291-7717-43CF-BC3F-AF343050CFA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2382708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021684C-35B3-4590-9075-BDAC5D5CF6D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5536564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Már 0.6…0.8V feszültségnél</a:t>
            </a:r>
            <a:r>
              <a:rPr lang="hu-HU" baseline="0" dirty="0" smtClean="0"/>
              <a:t> eléri 0.1…1 A / mm2 értéket!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7767-2FA6-47C5-8DBC-D8B5E4752B1A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610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Már 0.6…0.8V feszültségnél</a:t>
            </a:r>
            <a:r>
              <a:rPr lang="hu-HU" baseline="0" dirty="0" smtClean="0"/>
              <a:t> eléri 0.1…1 A / mm2 értéket!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7767-2FA6-47C5-8DBC-D8B5E4752B1A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297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3E4A2660-9C59-4010-A915-C36E1BCD672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4687159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5300A4C2-8C7C-45EC-8C0C-39EB94513E2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dirty="0" smtClean="0"/>
              <a:t>IR kihúzó áram,</a:t>
            </a:r>
            <a:r>
              <a:rPr lang="hu-HU" altLang="en-US" baseline="0" dirty="0" smtClean="0"/>
              <a:t> TS tárolási idő alatt UR/R, </a:t>
            </a:r>
            <a:r>
              <a:rPr lang="hu-HU" altLang="en-US" baseline="0" dirty="0" err="1" smtClean="0"/>
              <a:t>diff</a:t>
            </a:r>
            <a:r>
              <a:rPr lang="hu-HU" altLang="en-US" baseline="0" dirty="0" smtClean="0"/>
              <a:t> kapacitás kisütése, Diódán még nyitó irányú feszültség! </a:t>
            </a:r>
          </a:p>
          <a:p>
            <a:pPr eaLnBrk="1" hangingPunct="1"/>
            <a:r>
              <a:rPr lang="hu-HU" altLang="en-US" baseline="0" dirty="0" err="1" smtClean="0"/>
              <a:t>Tf</a:t>
            </a:r>
            <a:r>
              <a:rPr lang="hu-HU" altLang="en-US" baseline="0" dirty="0" smtClean="0"/>
              <a:t>  esési idő – n0 már egyensúlyi kisebbségi koncentráció, maradék töltés is távozik, 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0698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B3913D6D-10C2-43D4-ABD9-5FE5C4DA003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7334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7C625AD0-FB17-4F94-B071-F35F22E3246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5154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25583C9-1A13-457D-86A5-D7ABBE38D3A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8963519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C191121B-66E1-484D-9F68-2154463490B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dirty="0" smtClean="0"/>
              <a:t>Letörésnél</a:t>
            </a:r>
            <a:r>
              <a:rPr lang="hu-HU" altLang="en-US" baseline="0" dirty="0" smtClean="0"/>
              <a:t> az áramot csak a soros ellenállás korlátozza! Nagy áram – nagy P – nagy T!!!!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49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50000"/>
              </a:spcBef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50000"/>
              </a:spcBef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50000"/>
              </a:spcBef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50000"/>
              </a:spcBef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50000"/>
              </a:spcBef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2018B44F-1E86-42F6-A531-10DA5E5EF73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dirty="0" smtClean="0"/>
          </a:p>
          <a:p>
            <a:pPr eaLnBrk="1" hangingPunct="1"/>
            <a:r>
              <a:rPr lang="hu-HU" altLang="en-US" dirty="0" err="1" smtClean="0"/>
              <a:t>Ln</a:t>
            </a:r>
            <a:r>
              <a:rPr lang="hu-HU" altLang="en-US" dirty="0" smtClean="0"/>
              <a:t> átlagos távolság, ameddig elektron bediffundál p-be.  20um</a:t>
            </a:r>
          </a:p>
        </p:txBody>
      </p:sp>
    </p:spTree>
    <p:extLst>
      <p:ext uri="{BB962C8B-B14F-4D97-AF65-F5344CB8AC3E}">
        <p14:creationId xmlns:p14="http://schemas.microsoft.com/office/powerpoint/2010/main" val="15385819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A1E839C0-F357-4EDD-BBEE-1462589234D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dirty="0" smtClean="0"/>
              <a:t>Ütközéses</a:t>
            </a:r>
            <a:r>
              <a:rPr lang="hu-HU" altLang="en-US" baseline="0" dirty="0" smtClean="0"/>
              <a:t> ionizáció – PN átmenet térerőssége felgyorsítja a záróáramot szállító töltéshordozókat – ütköznek kristályrács atomjaival – vegyértéksávból kiszakítanak újabb elektronokat – e- lyuk pár keletkezik - az tovább gyorsul </a:t>
            </a:r>
            <a:r>
              <a:rPr lang="hu-HU" altLang="en-US" baseline="0" dirty="0" err="1" smtClean="0"/>
              <a:t>lavinaszerűen</a:t>
            </a:r>
            <a:r>
              <a:rPr lang="hu-HU" altLang="en-US" baseline="0" dirty="0" smtClean="0"/>
              <a:t> újra…! </a:t>
            </a:r>
          </a:p>
          <a:p>
            <a:pPr eaLnBrk="1" hangingPunct="1"/>
            <a:r>
              <a:rPr lang="hu-HU" altLang="en-US" baseline="0" dirty="0" smtClean="0"/>
              <a:t>Ionizációs együttható – egységnyi út befutása során mennyi a vsz. hogy e- lyuk párt generál (ionizál)?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1347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FB156F7F-E01F-441F-9433-96CC819A8C5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dirty="0" smtClean="0"/>
              <a:t>Megengedett E sávok mind p mind n oldalon, L maximum 10..15nm, véges</a:t>
            </a:r>
            <a:r>
              <a:rPr lang="hu-HU" altLang="en-US" baseline="0" dirty="0" smtClean="0"/>
              <a:t> valószínűség az alagúteffektusra a potenciálgáton át!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8604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1895F16C-ED03-41B3-95C2-7E7DE238A82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672148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C645C72-C3E1-42B6-AA61-9B9731AA179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422856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A040E314-031B-4E43-9E06-94D8C1E3F90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dirty="0" smtClean="0"/>
              <a:t>5.6 4.7 sorba szinte T független –</a:t>
            </a:r>
            <a:r>
              <a:rPr lang="hu-HU" altLang="en-US" baseline="0" dirty="0" smtClean="0"/>
              <a:t> több </a:t>
            </a:r>
            <a:r>
              <a:rPr lang="hu-HU" altLang="en-US" baseline="0" dirty="0" err="1" smtClean="0"/>
              <a:t>párh</a:t>
            </a:r>
            <a:r>
              <a:rPr lang="hu-HU" altLang="en-US" baseline="0" dirty="0" smtClean="0"/>
              <a:t>. Nagyobb áram (önmelegedés, </a:t>
            </a:r>
            <a:r>
              <a:rPr lang="hu-HU" altLang="en-US" baseline="0" dirty="0" err="1" smtClean="0"/>
              <a:t>stb</a:t>
            </a:r>
            <a:r>
              <a:rPr lang="hu-HU" altLang="en-US" baseline="0" dirty="0" smtClean="0"/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6523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FB7FAC9F-5DB4-479B-AE21-ABD33568ED0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7150782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C9C7C3B-BCA4-4A97-A04A-AA47BD08BA8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dirty="0" smtClean="0"/>
              <a:t>Teljesítménytől függ! 100W elvezetése nehéz ügy!</a:t>
            </a:r>
            <a:r>
              <a:rPr lang="hu-HU" altLang="en-US" baseline="0" dirty="0" smtClean="0"/>
              <a:t> TÁBLA </a:t>
            </a:r>
            <a:r>
              <a:rPr lang="hu-HU" altLang="en-US" baseline="0" dirty="0" err="1" smtClean="0"/>
              <a:t>Rth</a:t>
            </a:r>
            <a:r>
              <a:rPr lang="hu-HU" altLang="en-US" baseline="0" dirty="0" smtClean="0"/>
              <a:t>! SMD! </a:t>
            </a:r>
            <a:r>
              <a:rPr lang="hu-HU" altLang="en-US" baseline="0" dirty="0" err="1" smtClean="0"/>
              <a:t>MagicCard</a:t>
            </a:r>
            <a:r>
              <a:rPr lang="hu-HU" altLang="en-US" baseline="0" dirty="0" smtClean="0"/>
              <a:t> T mérés! </a:t>
            </a:r>
            <a:r>
              <a:rPr lang="hu-HU" altLang="en-US" baseline="0" dirty="0" err="1" smtClean="0"/>
              <a:t>Cth</a:t>
            </a:r>
            <a:r>
              <a:rPr lang="hu-HU" altLang="en-US" baseline="0" dirty="0" smtClean="0"/>
              <a:t> pici legyen!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5091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02CC504-C448-4FCD-8E6D-EB3377409B7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dirty="0" smtClean="0"/>
              <a:t>BAF</a:t>
            </a:r>
            <a:r>
              <a:rPr lang="hu-HU" altLang="en-US" baseline="0" dirty="0" smtClean="0"/>
              <a:t> 172 </a:t>
            </a:r>
            <a:r>
              <a:rPr lang="hu-HU" altLang="en-US" dirty="0" smtClean="0"/>
              <a:t> – A </a:t>
            </a:r>
            <a:r>
              <a:rPr lang="hu-HU" altLang="en-US" dirty="0" err="1" smtClean="0"/>
              <a:t>Ge</a:t>
            </a:r>
            <a:r>
              <a:rPr lang="hu-HU" altLang="en-US" dirty="0" smtClean="0"/>
              <a:t>, B </a:t>
            </a:r>
            <a:r>
              <a:rPr lang="hu-HU" altLang="en-US" dirty="0" err="1" smtClean="0"/>
              <a:t>Si</a:t>
            </a:r>
            <a:r>
              <a:rPr lang="hu-HU" altLang="en-US" dirty="0" smtClean="0"/>
              <a:t>, C </a:t>
            </a:r>
            <a:r>
              <a:rPr lang="hu-HU" altLang="en-US" dirty="0" err="1" smtClean="0"/>
              <a:t>vegyületfélvez</a:t>
            </a:r>
            <a:r>
              <a:rPr lang="hu-HU" altLang="en-US" dirty="0" smtClean="0"/>
              <a:t> + mire</a:t>
            </a:r>
            <a:r>
              <a:rPr lang="hu-HU" altLang="en-US" baseline="0" dirty="0" smtClean="0"/>
              <a:t> való (frekvencia, alkalmazási terület, sugárzásra érzékeny eszköz, </a:t>
            </a:r>
            <a:r>
              <a:rPr lang="hu-HU" altLang="en-US" baseline="0" dirty="0" err="1" smtClean="0"/>
              <a:t>Zener</a:t>
            </a:r>
            <a:r>
              <a:rPr lang="hu-HU" altLang="en-US" baseline="0" dirty="0" smtClean="0"/>
              <a:t>, stb.)</a:t>
            </a:r>
          </a:p>
          <a:p>
            <a:pPr eaLnBrk="1" hangingPunct="1"/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66488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F136AF14-4532-4271-8646-F66D670C589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897689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5BEF7EDC-D367-4F69-AB11-65D81855A11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94879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183800E-C550-47E6-B564-213FA948AB3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dirty="0" smtClean="0"/>
              <a:t>1D vizsgálat, </a:t>
            </a:r>
            <a:r>
              <a:rPr lang="hu-HU" altLang="en-US" dirty="0" err="1" smtClean="0"/>
              <a:t>stac</a:t>
            </a:r>
            <a:r>
              <a:rPr lang="hu-HU" altLang="en-US" dirty="0" smtClean="0"/>
              <a:t>. állapot, térerő 0,</a:t>
            </a:r>
            <a:r>
              <a:rPr lang="hu-HU" altLang="en-US" baseline="0" dirty="0" smtClean="0"/>
              <a:t> kis áramsűrűség!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9129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4DAA193-54BE-4132-A8B2-C2CBD92A365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37590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F0598DC8-B523-41CD-9CC4-DB1484FAB84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6298092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C624D70A-A4FC-4130-B651-7667584F877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dirty="0" smtClean="0"/>
              <a:t>Modellegyenletek több típusú diódához is, különbség modellparaméterek – adatlapjából</a:t>
            </a:r>
            <a:r>
              <a:rPr lang="hu-HU" altLang="en-US" baseline="0" dirty="0" smtClean="0"/>
              <a:t> vagy mérésekből DE általában gyártó rendelkezésünkre bocsájtja!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31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6BAAF3FA-C747-4D03-8F62-6162B2F2032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50157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9487EE31-280B-4351-81E6-E7A8B147FC3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01203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0D18BC9-4700-4CD7-B554-9D963BB2EBC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54275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8" name="Photo Editor Photo" r:id="rId3" imgW="6287378" imgH="5714286" progId="MSPhotoEd.3">
                  <p:embed/>
                </p:oleObj>
              </mc:Choice>
              <mc:Fallback>
                <p:oleObj name="Photo Editor Photo" r:id="rId3" imgW="6287378" imgH="57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721475"/>
            <a:ext cx="9144000" cy="63500"/>
          </a:xfrm>
          <a:prstGeom prst="rect">
            <a:avLst/>
          </a:prstGeom>
          <a:solidFill>
            <a:srgbClr val="8C25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83000" y="6292850"/>
            <a:ext cx="474662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8C2532"/>
                </a:solidFill>
                <a:latin typeface="Arial" charset="0"/>
              </a:rPr>
              <a:t>http://</a:t>
            </a:r>
            <a:r>
              <a:rPr lang="hu-HU" sz="2400">
                <a:solidFill>
                  <a:srgbClr val="8C2532"/>
                </a:solidFill>
                <a:latin typeface="Arial" charset="0"/>
              </a:rPr>
              <a:t>www.eet.bme.hu</a:t>
            </a:r>
            <a:endParaRPr lang="en-US" sz="2400">
              <a:solidFill>
                <a:srgbClr val="8C2532"/>
              </a:solidFill>
              <a:latin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 userDrawn="1"/>
        </p:nvGraphicFramePr>
        <p:xfrm>
          <a:off x="0" y="4745038"/>
          <a:ext cx="3787775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9" name="Photo Editor Photo" r:id="rId5" imgW="8535591" imgH="4761905" progId="MSPhotoEd.3">
                  <p:embed/>
                </p:oleObj>
              </mc:Choice>
              <mc:Fallback>
                <p:oleObj name="Photo Editor Photo" r:id="rId5" imgW="8535591" imgH="47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45038"/>
                        <a:ext cx="3787775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0" y="1690688"/>
            <a:ext cx="9144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400">
                <a:solidFill>
                  <a:srgbClr val="8C2532"/>
                </a:solidFill>
                <a:latin typeface="Arial" charset="0"/>
              </a:rPr>
              <a:t>Budapesti M</a:t>
            </a:r>
            <a:r>
              <a:rPr lang="hu-HU" sz="2400">
                <a:solidFill>
                  <a:srgbClr val="8C2532"/>
                </a:solidFill>
                <a:latin typeface="Arial" charset="0"/>
              </a:rPr>
              <a:t>űszaki és Gazdaságtudományi Egyetem</a:t>
            </a:r>
            <a:endParaRPr lang="en-US" sz="2400">
              <a:solidFill>
                <a:srgbClr val="8C2532"/>
              </a:solidFill>
              <a:latin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hu-HU" sz="2400" b="1">
                <a:solidFill>
                  <a:srgbClr val="8C2532"/>
                </a:solidFill>
                <a:latin typeface="Arial" charset="0"/>
              </a:rPr>
              <a:t>Elektronikus Eszközök Tanszéke</a:t>
            </a:r>
            <a:endParaRPr lang="en-US" sz="2400" b="1">
              <a:solidFill>
                <a:srgbClr val="8C2532"/>
              </a:solidFill>
              <a:latin typeface="Arial" charset="0"/>
            </a:endParaRPr>
          </a:p>
        </p:txBody>
      </p:sp>
      <p:pic>
        <p:nvPicPr>
          <p:cNvPr id="9" name="Picture 13" descr="nagy-transp-csak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95288"/>
            <a:ext cx="45450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2713" y="2698750"/>
            <a:ext cx="8258175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76650" y="4670425"/>
            <a:ext cx="5233988" cy="884238"/>
          </a:xfrm>
        </p:spPr>
        <p:txBody>
          <a:bodyPr/>
          <a:lstStyle>
            <a:lvl1pPr marL="0" indent="0">
              <a:buFont typeface="Arial" charset="0"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01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C06BC-4FA3-4B3B-AF86-E233C754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75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6721475"/>
            <a:ext cx="9144000" cy="63500"/>
          </a:xfrm>
          <a:prstGeom prst="rect">
            <a:avLst/>
          </a:prstGeom>
          <a:solidFill>
            <a:srgbClr val="8C2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endParaRPr lang="hu-HU" altLang="hu-HU" smtClean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 userDrawn="1"/>
        </p:nvGraphicFramePr>
        <p:xfrm>
          <a:off x="0" y="5746750"/>
          <a:ext cx="8493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0" name="Photo Editor Photo" r:id="rId3" imgW="3123810" imgH="4086795" progId="MSPhotoEd.3">
                  <p:embed/>
                </p:oleObj>
              </mc:Choice>
              <mc:Fallback>
                <p:oleObj name="Photo Editor Photo" r:id="rId3" imgW="3123810" imgH="4086795" progId="MSPhotoEd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6750"/>
                        <a:ext cx="8493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960"/>
          <p:cNvGrpSpPr>
            <a:grpSpLocks/>
          </p:cNvGrpSpPr>
          <p:nvPr userDrawn="1"/>
        </p:nvGrpSpPr>
        <p:grpSpPr bwMode="auto">
          <a:xfrm>
            <a:off x="0" y="0"/>
            <a:ext cx="9144000" cy="492125"/>
            <a:chOff x="0" y="0"/>
            <a:chExt cx="5760" cy="310"/>
          </a:xfrm>
        </p:grpSpPr>
        <p:sp>
          <p:nvSpPr>
            <p:cNvPr id="6" name="Rectangle 95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10"/>
            </a:xfrm>
            <a:prstGeom prst="rect">
              <a:avLst/>
            </a:prstGeom>
            <a:solidFill>
              <a:srgbClr val="8C2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endParaRPr lang="hu-HU" altLang="hu-HU" smtClean="0"/>
            </a:p>
          </p:txBody>
        </p:sp>
        <p:pic>
          <p:nvPicPr>
            <p:cNvPr id="7" name="Picture 95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4"/>
              <a:ext cx="117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3"/>
            <p:cNvGrpSpPr>
              <a:grpSpLocks noChangeAspect="1"/>
            </p:cNvGrpSpPr>
            <p:nvPr userDrawn="1"/>
          </p:nvGrpSpPr>
          <p:grpSpPr bwMode="auto">
            <a:xfrm>
              <a:off x="49" y="51"/>
              <a:ext cx="800" cy="207"/>
              <a:chOff x="158" y="2628"/>
              <a:chExt cx="5717" cy="1482"/>
            </a:xfrm>
          </p:grpSpPr>
          <p:sp>
            <p:nvSpPr>
              <p:cNvPr id="1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58" y="2628"/>
                <a:ext cx="5245" cy="1482"/>
              </a:xfrm>
              <a:prstGeom prst="rect">
                <a:avLst/>
              </a:prstGeom>
              <a:solidFill>
                <a:srgbClr val="8C2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endParaRPr lang="hu-HU" altLang="hu-HU" smtClean="0"/>
              </a:p>
            </p:txBody>
          </p:sp>
          <p:grpSp>
            <p:nvGrpSpPr>
              <p:cNvPr id="11" name="Group 15"/>
              <p:cNvGrpSpPr>
                <a:grpSpLocks noChangeAspect="1"/>
              </p:cNvGrpSpPr>
              <p:nvPr/>
            </p:nvGrpSpPr>
            <p:grpSpPr bwMode="auto">
              <a:xfrm>
                <a:off x="258" y="2700"/>
                <a:ext cx="5617" cy="1353"/>
                <a:chOff x="246" y="1110"/>
                <a:chExt cx="5617" cy="1353"/>
              </a:xfrm>
            </p:grpSpPr>
            <p:grpSp>
              <p:nvGrpSpPr>
                <p:cNvPr id="12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246" y="1110"/>
                  <a:ext cx="5617" cy="1305"/>
                  <a:chOff x="246" y="1110"/>
                  <a:chExt cx="5617" cy="1305"/>
                </a:xfrm>
              </p:grpSpPr>
              <p:sp>
                <p:nvSpPr>
                  <p:cNvPr id="27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3269" y="1110"/>
                    <a:ext cx="157" cy="301"/>
                  </a:xfrm>
                  <a:custGeom>
                    <a:avLst/>
                    <a:gdLst>
                      <a:gd name="T0" fmla="*/ 64 w 517"/>
                      <a:gd name="T1" fmla="*/ 84 h 1005"/>
                      <a:gd name="T2" fmla="*/ 64 w 517"/>
                      <a:gd name="T3" fmla="*/ 72 h 1005"/>
                      <a:gd name="T4" fmla="*/ 70 w 517"/>
                      <a:gd name="T5" fmla="*/ 72 h 1005"/>
                      <a:gd name="T6" fmla="*/ 70 w 517"/>
                      <a:gd name="T7" fmla="*/ 36 h 1005"/>
                      <a:gd name="T8" fmla="*/ 72 w 517"/>
                      <a:gd name="T9" fmla="*/ 23 h 1005"/>
                      <a:gd name="T10" fmla="*/ 79 w 517"/>
                      <a:gd name="T11" fmla="*/ 0 h 1005"/>
                      <a:gd name="T12" fmla="*/ 85 w 517"/>
                      <a:gd name="T13" fmla="*/ 23 h 1005"/>
                      <a:gd name="T14" fmla="*/ 88 w 517"/>
                      <a:gd name="T15" fmla="*/ 36 h 1005"/>
                      <a:gd name="T16" fmla="*/ 88 w 517"/>
                      <a:gd name="T17" fmla="*/ 72 h 1005"/>
                      <a:gd name="T18" fmla="*/ 94 w 517"/>
                      <a:gd name="T19" fmla="*/ 72 h 1005"/>
                      <a:gd name="T20" fmla="*/ 94 w 517"/>
                      <a:gd name="T21" fmla="*/ 84 h 1005"/>
                      <a:gd name="T22" fmla="*/ 157 w 517"/>
                      <a:gd name="T23" fmla="*/ 277 h 1005"/>
                      <a:gd name="T24" fmla="*/ 155 w 517"/>
                      <a:gd name="T25" fmla="*/ 282 h 1005"/>
                      <a:gd name="T26" fmla="*/ 153 w 517"/>
                      <a:gd name="T27" fmla="*/ 288 h 1005"/>
                      <a:gd name="T28" fmla="*/ 152 w 517"/>
                      <a:gd name="T29" fmla="*/ 291 h 1005"/>
                      <a:gd name="T30" fmla="*/ 152 w 517"/>
                      <a:gd name="T31" fmla="*/ 294 h 1005"/>
                      <a:gd name="T32" fmla="*/ 151 w 517"/>
                      <a:gd name="T33" fmla="*/ 298 h 1005"/>
                      <a:gd name="T34" fmla="*/ 151 w 517"/>
                      <a:gd name="T35" fmla="*/ 301 h 1005"/>
                      <a:gd name="T36" fmla="*/ 7 w 517"/>
                      <a:gd name="T37" fmla="*/ 301 h 1005"/>
                      <a:gd name="T38" fmla="*/ 6 w 517"/>
                      <a:gd name="T39" fmla="*/ 296 h 1005"/>
                      <a:gd name="T40" fmla="*/ 5 w 517"/>
                      <a:gd name="T41" fmla="*/ 291 h 1005"/>
                      <a:gd name="T42" fmla="*/ 4 w 517"/>
                      <a:gd name="T43" fmla="*/ 287 h 1005"/>
                      <a:gd name="T44" fmla="*/ 3 w 517"/>
                      <a:gd name="T45" fmla="*/ 284 h 1005"/>
                      <a:gd name="T46" fmla="*/ 2 w 517"/>
                      <a:gd name="T47" fmla="*/ 281 h 1005"/>
                      <a:gd name="T48" fmla="*/ 0 w 517"/>
                      <a:gd name="T49" fmla="*/ 277 h 1005"/>
                      <a:gd name="T50" fmla="*/ 64 w 517"/>
                      <a:gd name="T51" fmla="*/ 84 h 100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517" h="1005">
                        <a:moveTo>
                          <a:pt x="210" y="281"/>
                        </a:moveTo>
                        <a:lnTo>
                          <a:pt x="210" y="240"/>
                        </a:lnTo>
                        <a:lnTo>
                          <a:pt x="231" y="240"/>
                        </a:lnTo>
                        <a:lnTo>
                          <a:pt x="231" y="121"/>
                        </a:lnTo>
                        <a:lnTo>
                          <a:pt x="237" y="76"/>
                        </a:lnTo>
                        <a:lnTo>
                          <a:pt x="260" y="0"/>
                        </a:lnTo>
                        <a:lnTo>
                          <a:pt x="280" y="76"/>
                        </a:lnTo>
                        <a:lnTo>
                          <a:pt x="289" y="121"/>
                        </a:lnTo>
                        <a:lnTo>
                          <a:pt x="289" y="240"/>
                        </a:lnTo>
                        <a:lnTo>
                          <a:pt x="309" y="240"/>
                        </a:lnTo>
                        <a:lnTo>
                          <a:pt x="309" y="281"/>
                        </a:lnTo>
                        <a:lnTo>
                          <a:pt x="517" y="924"/>
                        </a:lnTo>
                        <a:lnTo>
                          <a:pt x="510" y="942"/>
                        </a:lnTo>
                        <a:lnTo>
                          <a:pt x="504" y="962"/>
                        </a:lnTo>
                        <a:lnTo>
                          <a:pt x="501" y="973"/>
                        </a:lnTo>
                        <a:lnTo>
                          <a:pt x="499" y="983"/>
                        </a:lnTo>
                        <a:lnTo>
                          <a:pt x="497" y="994"/>
                        </a:lnTo>
                        <a:lnTo>
                          <a:pt x="496" y="1005"/>
                        </a:lnTo>
                        <a:lnTo>
                          <a:pt x="23" y="1005"/>
                        </a:lnTo>
                        <a:lnTo>
                          <a:pt x="21" y="989"/>
                        </a:lnTo>
                        <a:lnTo>
                          <a:pt x="17" y="970"/>
                        </a:lnTo>
                        <a:lnTo>
                          <a:pt x="14" y="959"/>
                        </a:lnTo>
                        <a:lnTo>
                          <a:pt x="11" y="948"/>
                        </a:lnTo>
                        <a:lnTo>
                          <a:pt x="6" y="937"/>
                        </a:lnTo>
                        <a:lnTo>
                          <a:pt x="0" y="925"/>
                        </a:lnTo>
                        <a:lnTo>
                          <a:pt x="210" y="2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2333" y="1589"/>
                    <a:ext cx="43" cy="36"/>
                  </a:xfrm>
                  <a:custGeom>
                    <a:avLst/>
                    <a:gdLst>
                      <a:gd name="T0" fmla="*/ 38 w 139"/>
                      <a:gd name="T1" fmla="*/ 36 h 118"/>
                      <a:gd name="T2" fmla="*/ 4 w 139"/>
                      <a:gd name="T3" fmla="*/ 36 h 118"/>
                      <a:gd name="T4" fmla="*/ 0 w 139"/>
                      <a:gd name="T5" fmla="*/ 5 h 118"/>
                      <a:gd name="T6" fmla="*/ 0 w 139"/>
                      <a:gd name="T7" fmla="*/ 0 h 118"/>
                      <a:gd name="T8" fmla="*/ 43 w 139"/>
                      <a:gd name="T9" fmla="*/ 0 h 118"/>
                      <a:gd name="T10" fmla="*/ 43 w 139"/>
                      <a:gd name="T11" fmla="*/ 5 h 118"/>
                      <a:gd name="T12" fmla="*/ 38 w 139"/>
                      <a:gd name="T13" fmla="*/ 36 h 1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9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9" y="0"/>
                        </a:lnTo>
                        <a:lnTo>
                          <a:pt x="139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383" y="1668"/>
                    <a:ext cx="100" cy="208"/>
                  </a:xfrm>
                  <a:custGeom>
                    <a:avLst/>
                    <a:gdLst>
                      <a:gd name="T0" fmla="*/ 92 w 320"/>
                      <a:gd name="T1" fmla="*/ 15 h 693"/>
                      <a:gd name="T2" fmla="*/ 90 w 320"/>
                      <a:gd name="T3" fmla="*/ 12 h 693"/>
                      <a:gd name="T4" fmla="*/ 87 w 320"/>
                      <a:gd name="T5" fmla="*/ 10 h 693"/>
                      <a:gd name="T6" fmla="*/ 84 w 320"/>
                      <a:gd name="T7" fmla="*/ 8 h 693"/>
                      <a:gd name="T8" fmla="*/ 81 w 320"/>
                      <a:gd name="T9" fmla="*/ 7 h 693"/>
                      <a:gd name="T10" fmla="*/ 77 w 320"/>
                      <a:gd name="T11" fmla="*/ 5 h 693"/>
                      <a:gd name="T12" fmla="*/ 73 w 320"/>
                      <a:gd name="T13" fmla="*/ 3 h 693"/>
                      <a:gd name="T14" fmla="*/ 69 w 320"/>
                      <a:gd name="T15" fmla="*/ 2 h 693"/>
                      <a:gd name="T16" fmla="*/ 66 w 320"/>
                      <a:gd name="T17" fmla="*/ 2 h 693"/>
                      <a:gd name="T18" fmla="*/ 62 w 320"/>
                      <a:gd name="T19" fmla="*/ 1 h 693"/>
                      <a:gd name="T20" fmla="*/ 58 w 320"/>
                      <a:gd name="T21" fmla="*/ 0 h 693"/>
                      <a:gd name="T22" fmla="*/ 54 w 320"/>
                      <a:gd name="T23" fmla="*/ 0 h 693"/>
                      <a:gd name="T24" fmla="*/ 50 w 320"/>
                      <a:gd name="T25" fmla="*/ 0 h 693"/>
                      <a:gd name="T26" fmla="*/ 47 w 320"/>
                      <a:gd name="T27" fmla="*/ 0 h 693"/>
                      <a:gd name="T28" fmla="*/ 43 w 320"/>
                      <a:gd name="T29" fmla="*/ 0 h 693"/>
                      <a:gd name="T30" fmla="*/ 38 w 320"/>
                      <a:gd name="T31" fmla="*/ 1 h 693"/>
                      <a:gd name="T32" fmla="*/ 35 w 320"/>
                      <a:gd name="T33" fmla="*/ 2 h 693"/>
                      <a:gd name="T34" fmla="*/ 31 w 320"/>
                      <a:gd name="T35" fmla="*/ 2 h 693"/>
                      <a:gd name="T36" fmla="*/ 28 w 320"/>
                      <a:gd name="T37" fmla="*/ 3 h 693"/>
                      <a:gd name="T38" fmla="*/ 24 w 320"/>
                      <a:gd name="T39" fmla="*/ 5 h 693"/>
                      <a:gd name="T40" fmla="*/ 20 w 320"/>
                      <a:gd name="T41" fmla="*/ 7 h 693"/>
                      <a:gd name="T42" fmla="*/ 17 w 320"/>
                      <a:gd name="T43" fmla="*/ 8 h 693"/>
                      <a:gd name="T44" fmla="*/ 14 w 320"/>
                      <a:gd name="T45" fmla="*/ 10 h 693"/>
                      <a:gd name="T46" fmla="*/ 11 w 320"/>
                      <a:gd name="T47" fmla="*/ 12 h 693"/>
                      <a:gd name="T48" fmla="*/ 8 w 320"/>
                      <a:gd name="T49" fmla="*/ 15 h 693"/>
                      <a:gd name="T50" fmla="*/ 7 w 320"/>
                      <a:gd name="T51" fmla="*/ 17 h 693"/>
                      <a:gd name="T52" fmla="*/ 5 w 320"/>
                      <a:gd name="T53" fmla="*/ 19 h 693"/>
                      <a:gd name="T54" fmla="*/ 4 w 320"/>
                      <a:gd name="T55" fmla="*/ 20 h 693"/>
                      <a:gd name="T56" fmla="*/ 3 w 320"/>
                      <a:gd name="T57" fmla="*/ 23 h 693"/>
                      <a:gd name="T58" fmla="*/ 2 w 320"/>
                      <a:gd name="T59" fmla="*/ 25 h 693"/>
                      <a:gd name="T60" fmla="*/ 1 w 320"/>
                      <a:gd name="T61" fmla="*/ 27 h 693"/>
                      <a:gd name="T62" fmla="*/ 0 w 320"/>
                      <a:gd name="T63" fmla="*/ 30 h 693"/>
                      <a:gd name="T64" fmla="*/ 0 w 320"/>
                      <a:gd name="T65" fmla="*/ 32 h 693"/>
                      <a:gd name="T66" fmla="*/ 0 w 320"/>
                      <a:gd name="T67" fmla="*/ 208 h 693"/>
                      <a:gd name="T68" fmla="*/ 100 w 320"/>
                      <a:gd name="T69" fmla="*/ 208 h 693"/>
                      <a:gd name="T70" fmla="*/ 100 w 320"/>
                      <a:gd name="T71" fmla="*/ 32 h 693"/>
                      <a:gd name="T72" fmla="*/ 100 w 320"/>
                      <a:gd name="T73" fmla="*/ 30 h 693"/>
                      <a:gd name="T74" fmla="*/ 99 w 320"/>
                      <a:gd name="T75" fmla="*/ 27 h 693"/>
                      <a:gd name="T76" fmla="*/ 99 w 320"/>
                      <a:gd name="T77" fmla="*/ 25 h 693"/>
                      <a:gd name="T78" fmla="*/ 98 w 320"/>
                      <a:gd name="T79" fmla="*/ 23 h 693"/>
                      <a:gd name="T80" fmla="*/ 97 w 320"/>
                      <a:gd name="T81" fmla="*/ 20 h 693"/>
                      <a:gd name="T82" fmla="*/ 95 w 320"/>
                      <a:gd name="T83" fmla="*/ 19 h 693"/>
                      <a:gd name="T84" fmla="*/ 94 w 320"/>
                      <a:gd name="T85" fmla="*/ 17 h 693"/>
                      <a:gd name="T86" fmla="*/ 92 w 320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7" y="41"/>
                        </a:lnTo>
                        <a:lnTo>
                          <a:pt x="277" y="33"/>
                        </a:lnTo>
                        <a:lnTo>
                          <a:pt x="268" y="27"/>
                        </a:lnTo>
                        <a:lnTo>
                          <a:pt x="258" y="22"/>
                        </a:lnTo>
                        <a:lnTo>
                          <a:pt x="247" y="16"/>
                        </a:lnTo>
                        <a:lnTo>
                          <a:pt x="234" y="11"/>
                        </a:lnTo>
                        <a:lnTo>
                          <a:pt x="222" y="8"/>
                        </a:lnTo>
                        <a:lnTo>
                          <a:pt x="210" y="5"/>
                        </a:lnTo>
                        <a:lnTo>
                          <a:pt x="198" y="3"/>
                        </a:lnTo>
                        <a:lnTo>
                          <a:pt x="186" y="1"/>
                        </a:lnTo>
                        <a:lnTo>
                          <a:pt x="173" y="0"/>
                        </a:lnTo>
                        <a:lnTo>
                          <a:pt x="160" y="0"/>
                        </a:lnTo>
                        <a:lnTo>
                          <a:pt x="149" y="0"/>
                        </a:lnTo>
                        <a:lnTo>
                          <a:pt x="136" y="1"/>
                        </a:lnTo>
                        <a:lnTo>
                          <a:pt x="123" y="3"/>
                        </a:lnTo>
                        <a:lnTo>
                          <a:pt x="112" y="5"/>
                        </a:lnTo>
                        <a:lnTo>
                          <a:pt x="99" y="8"/>
                        </a:lnTo>
                        <a:lnTo>
                          <a:pt x="88" y="11"/>
                        </a:lnTo>
                        <a:lnTo>
                          <a:pt x="76" y="16"/>
                        </a:lnTo>
                        <a:lnTo>
                          <a:pt x="64" y="22"/>
                        </a:lnTo>
                        <a:lnTo>
                          <a:pt x="55" y="27"/>
                        </a:lnTo>
                        <a:lnTo>
                          <a:pt x="44" y="33"/>
                        </a:lnTo>
                        <a:lnTo>
                          <a:pt x="36" y="41"/>
                        </a:lnTo>
                        <a:lnTo>
                          <a:pt x="27" y="49"/>
                        </a:lnTo>
                        <a:lnTo>
                          <a:pt x="21" y="55"/>
                        </a:lnTo>
                        <a:lnTo>
                          <a:pt x="16" y="62"/>
                        </a:lnTo>
                        <a:lnTo>
                          <a:pt x="12" y="68"/>
                        </a:lnTo>
                        <a:lnTo>
                          <a:pt x="9" y="75"/>
                        </a:lnTo>
                        <a:lnTo>
                          <a:pt x="6" y="84"/>
                        </a:lnTo>
                        <a:lnTo>
                          <a:pt x="3" y="91"/>
                        </a:lnTo>
                        <a:lnTo>
                          <a:pt x="1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20" y="100"/>
                        </a:lnTo>
                        <a:lnTo>
                          <a:pt x="318" y="91"/>
                        </a:lnTo>
                        <a:lnTo>
                          <a:pt x="316" y="84"/>
                        </a:lnTo>
                        <a:lnTo>
                          <a:pt x="313" y="75"/>
                        </a:lnTo>
                        <a:lnTo>
                          <a:pt x="310" y="68"/>
                        </a:lnTo>
                        <a:lnTo>
                          <a:pt x="305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383" y="1668"/>
                    <a:ext cx="100" cy="208"/>
                  </a:xfrm>
                  <a:custGeom>
                    <a:avLst/>
                    <a:gdLst>
                      <a:gd name="T0" fmla="*/ 92 w 320"/>
                      <a:gd name="T1" fmla="*/ 15 h 693"/>
                      <a:gd name="T2" fmla="*/ 90 w 320"/>
                      <a:gd name="T3" fmla="*/ 12 h 693"/>
                      <a:gd name="T4" fmla="*/ 87 w 320"/>
                      <a:gd name="T5" fmla="*/ 10 h 693"/>
                      <a:gd name="T6" fmla="*/ 84 w 320"/>
                      <a:gd name="T7" fmla="*/ 8 h 693"/>
                      <a:gd name="T8" fmla="*/ 81 w 320"/>
                      <a:gd name="T9" fmla="*/ 7 h 693"/>
                      <a:gd name="T10" fmla="*/ 77 w 320"/>
                      <a:gd name="T11" fmla="*/ 5 h 693"/>
                      <a:gd name="T12" fmla="*/ 73 w 320"/>
                      <a:gd name="T13" fmla="*/ 3 h 693"/>
                      <a:gd name="T14" fmla="*/ 69 w 320"/>
                      <a:gd name="T15" fmla="*/ 2 h 693"/>
                      <a:gd name="T16" fmla="*/ 66 w 320"/>
                      <a:gd name="T17" fmla="*/ 2 h 693"/>
                      <a:gd name="T18" fmla="*/ 62 w 320"/>
                      <a:gd name="T19" fmla="*/ 1 h 693"/>
                      <a:gd name="T20" fmla="*/ 58 w 320"/>
                      <a:gd name="T21" fmla="*/ 0 h 693"/>
                      <a:gd name="T22" fmla="*/ 54 w 320"/>
                      <a:gd name="T23" fmla="*/ 0 h 693"/>
                      <a:gd name="T24" fmla="*/ 50 w 320"/>
                      <a:gd name="T25" fmla="*/ 0 h 693"/>
                      <a:gd name="T26" fmla="*/ 47 w 320"/>
                      <a:gd name="T27" fmla="*/ 0 h 693"/>
                      <a:gd name="T28" fmla="*/ 43 w 320"/>
                      <a:gd name="T29" fmla="*/ 0 h 693"/>
                      <a:gd name="T30" fmla="*/ 38 w 320"/>
                      <a:gd name="T31" fmla="*/ 1 h 693"/>
                      <a:gd name="T32" fmla="*/ 35 w 320"/>
                      <a:gd name="T33" fmla="*/ 2 h 693"/>
                      <a:gd name="T34" fmla="*/ 31 w 320"/>
                      <a:gd name="T35" fmla="*/ 2 h 693"/>
                      <a:gd name="T36" fmla="*/ 28 w 320"/>
                      <a:gd name="T37" fmla="*/ 3 h 693"/>
                      <a:gd name="T38" fmla="*/ 24 w 320"/>
                      <a:gd name="T39" fmla="*/ 5 h 693"/>
                      <a:gd name="T40" fmla="*/ 20 w 320"/>
                      <a:gd name="T41" fmla="*/ 7 h 693"/>
                      <a:gd name="T42" fmla="*/ 17 w 320"/>
                      <a:gd name="T43" fmla="*/ 8 h 693"/>
                      <a:gd name="T44" fmla="*/ 14 w 320"/>
                      <a:gd name="T45" fmla="*/ 10 h 693"/>
                      <a:gd name="T46" fmla="*/ 11 w 320"/>
                      <a:gd name="T47" fmla="*/ 12 h 693"/>
                      <a:gd name="T48" fmla="*/ 8 w 320"/>
                      <a:gd name="T49" fmla="*/ 15 h 693"/>
                      <a:gd name="T50" fmla="*/ 7 w 320"/>
                      <a:gd name="T51" fmla="*/ 17 h 693"/>
                      <a:gd name="T52" fmla="*/ 5 w 320"/>
                      <a:gd name="T53" fmla="*/ 19 h 693"/>
                      <a:gd name="T54" fmla="*/ 4 w 320"/>
                      <a:gd name="T55" fmla="*/ 20 h 693"/>
                      <a:gd name="T56" fmla="*/ 3 w 320"/>
                      <a:gd name="T57" fmla="*/ 23 h 693"/>
                      <a:gd name="T58" fmla="*/ 2 w 320"/>
                      <a:gd name="T59" fmla="*/ 25 h 693"/>
                      <a:gd name="T60" fmla="*/ 1 w 320"/>
                      <a:gd name="T61" fmla="*/ 27 h 693"/>
                      <a:gd name="T62" fmla="*/ 0 w 320"/>
                      <a:gd name="T63" fmla="*/ 30 h 693"/>
                      <a:gd name="T64" fmla="*/ 0 w 320"/>
                      <a:gd name="T65" fmla="*/ 32 h 693"/>
                      <a:gd name="T66" fmla="*/ 0 w 320"/>
                      <a:gd name="T67" fmla="*/ 208 h 693"/>
                      <a:gd name="T68" fmla="*/ 100 w 320"/>
                      <a:gd name="T69" fmla="*/ 208 h 693"/>
                      <a:gd name="T70" fmla="*/ 100 w 320"/>
                      <a:gd name="T71" fmla="*/ 32 h 693"/>
                      <a:gd name="T72" fmla="*/ 100 w 320"/>
                      <a:gd name="T73" fmla="*/ 30 h 693"/>
                      <a:gd name="T74" fmla="*/ 99 w 320"/>
                      <a:gd name="T75" fmla="*/ 27 h 693"/>
                      <a:gd name="T76" fmla="*/ 99 w 320"/>
                      <a:gd name="T77" fmla="*/ 25 h 693"/>
                      <a:gd name="T78" fmla="*/ 98 w 320"/>
                      <a:gd name="T79" fmla="*/ 23 h 693"/>
                      <a:gd name="T80" fmla="*/ 97 w 320"/>
                      <a:gd name="T81" fmla="*/ 20 h 693"/>
                      <a:gd name="T82" fmla="*/ 95 w 320"/>
                      <a:gd name="T83" fmla="*/ 19 h 693"/>
                      <a:gd name="T84" fmla="*/ 94 w 320"/>
                      <a:gd name="T85" fmla="*/ 17 h 693"/>
                      <a:gd name="T86" fmla="*/ 92 w 320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7" y="41"/>
                        </a:lnTo>
                        <a:lnTo>
                          <a:pt x="277" y="33"/>
                        </a:lnTo>
                        <a:lnTo>
                          <a:pt x="268" y="27"/>
                        </a:lnTo>
                        <a:lnTo>
                          <a:pt x="258" y="22"/>
                        </a:lnTo>
                        <a:lnTo>
                          <a:pt x="247" y="16"/>
                        </a:lnTo>
                        <a:lnTo>
                          <a:pt x="234" y="11"/>
                        </a:lnTo>
                        <a:lnTo>
                          <a:pt x="222" y="8"/>
                        </a:lnTo>
                        <a:lnTo>
                          <a:pt x="210" y="5"/>
                        </a:lnTo>
                        <a:lnTo>
                          <a:pt x="198" y="3"/>
                        </a:lnTo>
                        <a:lnTo>
                          <a:pt x="186" y="1"/>
                        </a:lnTo>
                        <a:lnTo>
                          <a:pt x="173" y="0"/>
                        </a:lnTo>
                        <a:lnTo>
                          <a:pt x="160" y="0"/>
                        </a:lnTo>
                        <a:lnTo>
                          <a:pt x="149" y="0"/>
                        </a:lnTo>
                        <a:lnTo>
                          <a:pt x="136" y="1"/>
                        </a:lnTo>
                        <a:lnTo>
                          <a:pt x="123" y="3"/>
                        </a:lnTo>
                        <a:lnTo>
                          <a:pt x="112" y="5"/>
                        </a:lnTo>
                        <a:lnTo>
                          <a:pt x="99" y="8"/>
                        </a:lnTo>
                        <a:lnTo>
                          <a:pt x="88" y="11"/>
                        </a:lnTo>
                        <a:lnTo>
                          <a:pt x="76" y="16"/>
                        </a:lnTo>
                        <a:lnTo>
                          <a:pt x="64" y="22"/>
                        </a:lnTo>
                        <a:lnTo>
                          <a:pt x="55" y="27"/>
                        </a:lnTo>
                        <a:lnTo>
                          <a:pt x="44" y="33"/>
                        </a:lnTo>
                        <a:lnTo>
                          <a:pt x="36" y="41"/>
                        </a:lnTo>
                        <a:lnTo>
                          <a:pt x="27" y="49"/>
                        </a:lnTo>
                        <a:lnTo>
                          <a:pt x="21" y="55"/>
                        </a:lnTo>
                        <a:lnTo>
                          <a:pt x="16" y="62"/>
                        </a:lnTo>
                        <a:lnTo>
                          <a:pt x="12" y="68"/>
                        </a:lnTo>
                        <a:lnTo>
                          <a:pt x="9" y="75"/>
                        </a:lnTo>
                        <a:lnTo>
                          <a:pt x="6" y="84"/>
                        </a:lnTo>
                        <a:lnTo>
                          <a:pt x="3" y="91"/>
                        </a:lnTo>
                        <a:lnTo>
                          <a:pt x="1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20" y="100"/>
                        </a:lnTo>
                        <a:lnTo>
                          <a:pt x="318" y="91"/>
                        </a:lnTo>
                        <a:lnTo>
                          <a:pt x="316" y="84"/>
                        </a:lnTo>
                        <a:lnTo>
                          <a:pt x="313" y="75"/>
                        </a:lnTo>
                        <a:lnTo>
                          <a:pt x="310" y="68"/>
                        </a:lnTo>
                        <a:lnTo>
                          <a:pt x="305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497" y="1589"/>
                    <a:ext cx="43" cy="36"/>
                  </a:xfrm>
                  <a:custGeom>
                    <a:avLst/>
                    <a:gdLst>
                      <a:gd name="T0" fmla="*/ 39 w 136"/>
                      <a:gd name="T1" fmla="*/ 36 h 118"/>
                      <a:gd name="T2" fmla="*/ 4 w 136"/>
                      <a:gd name="T3" fmla="*/ 36 h 118"/>
                      <a:gd name="T4" fmla="*/ 0 w 136"/>
                      <a:gd name="T5" fmla="*/ 5 h 118"/>
                      <a:gd name="T6" fmla="*/ 0 w 136"/>
                      <a:gd name="T7" fmla="*/ 0 h 118"/>
                      <a:gd name="T8" fmla="*/ 43 w 136"/>
                      <a:gd name="T9" fmla="*/ 0 h 118"/>
                      <a:gd name="T10" fmla="*/ 43 w 136"/>
                      <a:gd name="T11" fmla="*/ 5 h 118"/>
                      <a:gd name="T12" fmla="*/ 39 w 136"/>
                      <a:gd name="T13" fmla="*/ 36 h 1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6" h="118">
                        <a:moveTo>
                          <a:pt x="122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6" y="0"/>
                        </a:lnTo>
                        <a:lnTo>
                          <a:pt x="136" y="17"/>
                        </a:lnTo>
                        <a:lnTo>
                          <a:pt x="122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554" y="1668"/>
                    <a:ext cx="93" cy="208"/>
                  </a:xfrm>
                  <a:custGeom>
                    <a:avLst/>
                    <a:gdLst>
                      <a:gd name="T0" fmla="*/ 85 w 320"/>
                      <a:gd name="T1" fmla="*/ 15 h 693"/>
                      <a:gd name="T2" fmla="*/ 83 w 320"/>
                      <a:gd name="T3" fmla="*/ 12 h 693"/>
                      <a:gd name="T4" fmla="*/ 80 w 320"/>
                      <a:gd name="T5" fmla="*/ 10 h 693"/>
                      <a:gd name="T6" fmla="*/ 77 w 320"/>
                      <a:gd name="T7" fmla="*/ 8 h 693"/>
                      <a:gd name="T8" fmla="*/ 74 w 320"/>
                      <a:gd name="T9" fmla="*/ 7 h 693"/>
                      <a:gd name="T10" fmla="*/ 71 w 320"/>
                      <a:gd name="T11" fmla="*/ 5 h 693"/>
                      <a:gd name="T12" fmla="*/ 68 w 320"/>
                      <a:gd name="T13" fmla="*/ 3 h 693"/>
                      <a:gd name="T14" fmla="*/ 64 w 320"/>
                      <a:gd name="T15" fmla="*/ 2 h 693"/>
                      <a:gd name="T16" fmla="*/ 61 w 320"/>
                      <a:gd name="T17" fmla="*/ 2 h 693"/>
                      <a:gd name="T18" fmla="*/ 57 w 320"/>
                      <a:gd name="T19" fmla="*/ 1 h 693"/>
                      <a:gd name="T20" fmla="*/ 54 w 320"/>
                      <a:gd name="T21" fmla="*/ 0 h 693"/>
                      <a:gd name="T22" fmla="*/ 50 w 320"/>
                      <a:gd name="T23" fmla="*/ 0 h 693"/>
                      <a:gd name="T24" fmla="*/ 47 w 320"/>
                      <a:gd name="T25" fmla="*/ 0 h 693"/>
                      <a:gd name="T26" fmla="*/ 43 w 320"/>
                      <a:gd name="T27" fmla="*/ 0 h 693"/>
                      <a:gd name="T28" fmla="*/ 39 w 320"/>
                      <a:gd name="T29" fmla="*/ 0 h 693"/>
                      <a:gd name="T30" fmla="*/ 36 w 320"/>
                      <a:gd name="T31" fmla="*/ 1 h 693"/>
                      <a:gd name="T32" fmla="*/ 32 w 320"/>
                      <a:gd name="T33" fmla="*/ 2 h 693"/>
                      <a:gd name="T34" fmla="*/ 29 w 320"/>
                      <a:gd name="T35" fmla="*/ 2 h 693"/>
                      <a:gd name="T36" fmla="*/ 25 w 320"/>
                      <a:gd name="T37" fmla="*/ 3 h 693"/>
                      <a:gd name="T38" fmla="*/ 22 w 320"/>
                      <a:gd name="T39" fmla="*/ 5 h 693"/>
                      <a:gd name="T40" fmla="*/ 19 w 320"/>
                      <a:gd name="T41" fmla="*/ 7 h 693"/>
                      <a:gd name="T42" fmla="*/ 15 w 320"/>
                      <a:gd name="T43" fmla="*/ 8 h 693"/>
                      <a:gd name="T44" fmla="*/ 13 w 320"/>
                      <a:gd name="T45" fmla="*/ 10 h 693"/>
                      <a:gd name="T46" fmla="*/ 10 w 320"/>
                      <a:gd name="T47" fmla="*/ 12 h 693"/>
                      <a:gd name="T48" fmla="*/ 8 w 320"/>
                      <a:gd name="T49" fmla="*/ 15 h 693"/>
                      <a:gd name="T50" fmla="*/ 6 w 320"/>
                      <a:gd name="T51" fmla="*/ 17 h 693"/>
                      <a:gd name="T52" fmla="*/ 4 w 320"/>
                      <a:gd name="T53" fmla="*/ 19 h 693"/>
                      <a:gd name="T54" fmla="*/ 3 w 320"/>
                      <a:gd name="T55" fmla="*/ 20 h 693"/>
                      <a:gd name="T56" fmla="*/ 2 w 320"/>
                      <a:gd name="T57" fmla="*/ 23 h 693"/>
                      <a:gd name="T58" fmla="*/ 1 w 320"/>
                      <a:gd name="T59" fmla="*/ 25 h 693"/>
                      <a:gd name="T60" fmla="*/ 1 w 320"/>
                      <a:gd name="T61" fmla="*/ 27 h 693"/>
                      <a:gd name="T62" fmla="*/ 0 w 320"/>
                      <a:gd name="T63" fmla="*/ 30 h 693"/>
                      <a:gd name="T64" fmla="*/ 0 w 320"/>
                      <a:gd name="T65" fmla="*/ 32 h 693"/>
                      <a:gd name="T66" fmla="*/ 0 w 320"/>
                      <a:gd name="T67" fmla="*/ 208 h 693"/>
                      <a:gd name="T68" fmla="*/ 93 w 320"/>
                      <a:gd name="T69" fmla="*/ 208 h 693"/>
                      <a:gd name="T70" fmla="*/ 93 w 320"/>
                      <a:gd name="T71" fmla="*/ 32 h 693"/>
                      <a:gd name="T72" fmla="*/ 92 w 320"/>
                      <a:gd name="T73" fmla="*/ 30 h 693"/>
                      <a:gd name="T74" fmla="*/ 92 w 320"/>
                      <a:gd name="T75" fmla="*/ 27 h 693"/>
                      <a:gd name="T76" fmla="*/ 92 w 320"/>
                      <a:gd name="T77" fmla="*/ 25 h 693"/>
                      <a:gd name="T78" fmla="*/ 91 w 320"/>
                      <a:gd name="T79" fmla="*/ 23 h 693"/>
                      <a:gd name="T80" fmla="*/ 90 w 320"/>
                      <a:gd name="T81" fmla="*/ 20 h 693"/>
                      <a:gd name="T82" fmla="*/ 89 w 320"/>
                      <a:gd name="T83" fmla="*/ 19 h 693"/>
                      <a:gd name="T84" fmla="*/ 87 w 320"/>
                      <a:gd name="T85" fmla="*/ 17 h 693"/>
                      <a:gd name="T86" fmla="*/ 85 w 320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0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8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8" y="100"/>
                        </a:lnTo>
                        <a:lnTo>
                          <a:pt x="317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9" y="68"/>
                        </a:lnTo>
                        <a:lnTo>
                          <a:pt x="305" y="62"/>
                        </a:lnTo>
                        <a:lnTo>
                          <a:pt x="299" y="55"/>
                        </a:lnTo>
                        <a:lnTo>
                          <a:pt x="294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554" y="1668"/>
                    <a:ext cx="93" cy="208"/>
                  </a:xfrm>
                  <a:custGeom>
                    <a:avLst/>
                    <a:gdLst>
                      <a:gd name="T0" fmla="*/ 85 w 320"/>
                      <a:gd name="T1" fmla="*/ 15 h 693"/>
                      <a:gd name="T2" fmla="*/ 83 w 320"/>
                      <a:gd name="T3" fmla="*/ 12 h 693"/>
                      <a:gd name="T4" fmla="*/ 80 w 320"/>
                      <a:gd name="T5" fmla="*/ 10 h 693"/>
                      <a:gd name="T6" fmla="*/ 77 w 320"/>
                      <a:gd name="T7" fmla="*/ 8 h 693"/>
                      <a:gd name="T8" fmla="*/ 74 w 320"/>
                      <a:gd name="T9" fmla="*/ 7 h 693"/>
                      <a:gd name="T10" fmla="*/ 71 w 320"/>
                      <a:gd name="T11" fmla="*/ 5 h 693"/>
                      <a:gd name="T12" fmla="*/ 68 w 320"/>
                      <a:gd name="T13" fmla="*/ 3 h 693"/>
                      <a:gd name="T14" fmla="*/ 64 w 320"/>
                      <a:gd name="T15" fmla="*/ 2 h 693"/>
                      <a:gd name="T16" fmla="*/ 61 w 320"/>
                      <a:gd name="T17" fmla="*/ 2 h 693"/>
                      <a:gd name="T18" fmla="*/ 57 w 320"/>
                      <a:gd name="T19" fmla="*/ 1 h 693"/>
                      <a:gd name="T20" fmla="*/ 54 w 320"/>
                      <a:gd name="T21" fmla="*/ 0 h 693"/>
                      <a:gd name="T22" fmla="*/ 50 w 320"/>
                      <a:gd name="T23" fmla="*/ 0 h 693"/>
                      <a:gd name="T24" fmla="*/ 47 w 320"/>
                      <a:gd name="T25" fmla="*/ 0 h 693"/>
                      <a:gd name="T26" fmla="*/ 43 w 320"/>
                      <a:gd name="T27" fmla="*/ 0 h 693"/>
                      <a:gd name="T28" fmla="*/ 39 w 320"/>
                      <a:gd name="T29" fmla="*/ 0 h 693"/>
                      <a:gd name="T30" fmla="*/ 36 w 320"/>
                      <a:gd name="T31" fmla="*/ 1 h 693"/>
                      <a:gd name="T32" fmla="*/ 32 w 320"/>
                      <a:gd name="T33" fmla="*/ 2 h 693"/>
                      <a:gd name="T34" fmla="*/ 29 w 320"/>
                      <a:gd name="T35" fmla="*/ 2 h 693"/>
                      <a:gd name="T36" fmla="*/ 25 w 320"/>
                      <a:gd name="T37" fmla="*/ 3 h 693"/>
                      <a:gd name="T38" fmla="*/ 22 w 320"/>
                      <a:gd name="T39" fmla="*/ 5 h 693"/>
                      <a:gd name="T40" fmla="*/ 19 w 320"/>
                      <a:gd name="T41" fmla="*/ 7 h 693"/>
                      <a:gd name="T42" fmla="*/ 15 w 320"/>
                      <a:gd name="T43" fmla="*/ 8 h 693"/>
                      <a:gd name="T44" fmla="*/ 13 w 320"/>
                      <a:gd name="T45" fmla="*/ 10 h 693"/>
                      <a:gd name="T46" fmla="*/ 10 w 320"/>
                      <a:gd name="T47" fmla="*/ 12 h 693"/>
                      <a:gd name="T48" fmla="*/ 8 w 320"/>
                      <a:gd name="T49" fmla="*/ 15 h 693"/>
                      <a:gd name="T50" fmla="*/ 6 w 320"/>
                      <a:gd name="T51" fmla="*/ 17 h 693"/>
                      <a:gd name="T52" fmla="*/ 4 w 320"/>
                      <a:gd name="T53" fmla="*/ 19 h 693"/>
                      <a:gd name="T54" fmla="*/ 3 w 320"/>
                      <a:gd name="T55" fmla="*/ 20 h 693"/>
                      <a:gd name="T56" fmla="*/ 2 w 320"/>
                      <a:gd name="T57" fmla="*/ 23 h 693"/>
                      <a:gd name="T58" fmla="*/ 1 w 320"/>
                      <a:gd name="T59" fmla="*/ 25 h 693"/>
                      <a:gd name="T60" fmla="*/ 1 w 320"/>
                      <a:gd name="T61" fmla="*/ 27 h 693"/>
                      <a:gd name="T62" fmla="*/ 0 w 320"/>
                      <a:gd name="T63" fmla="*/ 30 h 693"/>
                      <a:gd name="T64" fmla="*/ 0 w 320"/>
                      <a:gd name="T65" fmla="*/ 32 h 693"/>
                      <a:gd name="T66" fmla="*/ 0 w 320"/>
                      <a:gd name="T67" fmla="*/ 208 h 693"/>
                      <a:gd name="T68" fmla="*/ 93 w 320"/>
                      <a:gd name="T69" fmla="*/ 208 h 693"/>
                      <a:gd name="T70" fmla="*/ 93 w 320"/>
                      <a:gd name="T71" fmla="*/ 32 h 693"/>
                      <a:gd name="T72" fmla="*/ 92 w 320"/>
                      <a:gd name="T73" fmla="*/ 30 h 693"/>
                      <a:gd name="T74" fmla="*/ 92 w 320"/>
                      <a:gd name="T75" fmla="*/ 27 h 693"/>
                      <a:gd name="T76" fmla="*/ 92 w 320"/>
                      <a:gd name="T77" fmla="*/ 25 h 693"/>
                      <a:gd name="T78" fmla="*/ 91 w 320"/>
                      <a:gd name="T79" fmla="*/ 23 h 693"/>
                      <a:gd name="T80" fmla="*/ 90 w 320"/>
                      <a:gd name="T81" fmla="*/ 20 h 693"/>
                      <a:gd name="T82" fmla="*/ 89 w 320"/>
                      <a:gd name="T83" fmla="*/ 19 h 693"/>
                      <a:gd name="T84" fmla="*/ 87 w 320"/>
                      <a:gd name="T85" fmla="*/ 17 h 693"/>
                      <a:gd name="T86" fmla="*/ 85 w 320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0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8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8" y="100"/>
                        </a:lnTo>
                        <a:lnTo>
                          <a:pt x="317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9" y="68"/>
                        </a:lnTo>
                        <a:lnTo>
                          <a:pt x="305" y="62"/>
                        </a:lnTo>
                        <a:lnTo>
                          <a:pt x="299" y="55"/>
                        </a:lnTo>
                        <a:lnTo>
                          <a:pt x="294" y="49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719" y="1668"/>
                    <a:ext cx="100" cy="208"/>
                  </a:xfrm>
                  <a:custGeom>
                    <a:avLst/>
                    <a:gdLst>
                      <a:gd name="T0" fmla="*/ 92 w 319"/>
                      <a:gd name="T1" fmla="*/ 15 h 693"/>
                      <a:gd name="T2" fmla="*/ 89 w 319"/>
                      <a:gd name="T3" fmla="*/ 12 h 693"/>
                      <a:gd name="T4" fmla="*/ 86 w 319"/>
                      <a:gd name="T5" fmla="*/ 10 h 693"/>
                      <a:gd name="T6" fmla="*/ 83 w 319"/>
                      <a:gd name="T7" fmla="*/ 8 h 693"/>
                      <a:gd name="T8" fmla="*/ 80 w 319"/>
                      <a:gd name="T9" fmla="*/ 7 h 693"/>
                      <a:gd name="T10" fmla="*/ 77 w 319"/>
                      <a:gd name="T11" fmla="*/ 5 h 693"/>
                      <a:gd name="T12" fmla="*/ 73 w 319"/>
                      <a:gd name="T13" fmla="*/ 3 h 693"/>
                      <a:gd name="T14" fmla="*/ 69 w 319"/>
                      <a:gd name="T15" fmla="*/ 2 h 693"/>
                      <a:gd name="T16" fmla="*/ 65 w 319"/>
                      <a:gd name="T17" fmla="*/ 2 h 693"/>
                      <a:gd name="T18" fmla="*/ 61 w 319"/>
                      <a:gd name="T19" fmla="*/ 1 h 693"/>
                      <a:gd name="T20" fmla="*/ 58 w 319"/>
                      <a:gd name="T21" fmla="*/ 0 h 693"/>
                      <a:gd name="T22" fmla="*/ 54 w 319"/>
                      <a:gd name="T23" fmla="*/ 0 h 693"/>
                      <a:gd name="T24" fmla="*/ 50 w 319"/>
                      <a:gd name="T25" fmla="*/ 0 h 693"/>
                      <a:gd name="T26" fmla="*/ 46 w 319"/>
                      <a:gd name="T27" fmla="*/ 0 h 693"/>
                      <a:gd name="T28" fmla="*/ 42 w 319"/>
                      <a:gd name="T29" fmla="*/ 0 h 693"/>
                      <a:gd name="T30" fmla="*/ 38 w 319"/>
                      <a:gd name="T31" fmla="*/ 1 h 693"/>
                      <a:gd name="T32" fmla="*/ 34 w 319"/>
                      <a:gd name="T33" fmla="*/ 2 h 693"/>
                      <a:gd name="T34" fmla="*/ 30 w 319"/>
                      <a:gd name="T35" fmla="*/ 2 h 693"/>
                      <a:gd name="T36" fmla="*/ 27 w 319"/>
                      <a:gd name="T37" fmla="*/ 3 h 693"/>
                      <a:gd name="T38" fmla="*/ 23 w 319"/>
                      <a:gd name="T39" fmla="*/ 5 h 693"/>
                      <a:gd name="T40" fmla="*/ 20 w 319"/>
                      <a:gd name="T41" fmla="*/ 7 h 693"/>
                      <a:gd name="T42" fmla="*/ 17 w 319"/>
                      <a:gd name="T43" fmla="*/ 8 h 693"/>
                      <a:gd name="T44" fmla="*/ 13 w 319"/>
                      <a:gd name="T45" fmla="*/ 10 h 693"/>
                      <a:gd name="T46" fmla="*/ 11 w 319"/>
                      <a:gd name="T47" fmla="*/ 12 h 693"/>
                      <a:gd name="T48" fmla="*/ 8 w 319"/>
                      <a:gd name="T49" fmla="*/ 15 h 693"/>
                      <a:gd name="T50" fmla="*/ 6 w 319"/>
                      <a:gd name="T51" fmla="*/ 17 h 693"/>
                      <a:gd name="T52" fmla="*/ 4 w 319"/>
                      <a:gd name="T53" fmla="*/ 19 h 693"/>
                      <a:gd name="T54" fmla="*/ 3 w 319"/>
                      <a:gd name="T55" fmla="*/ 20 h 693"/>
                      <a:gd name="T56" fmla="*/ 2 w 319"/>
                      <a:gd name="T57" fmla="*/ 23 h 693"/>
                      <a:gd name="T58" fmla="*/ 1 w 319"/>
                      <a:gd name="T59" fmla="*/ 25 h 693"/>
                      <a:gd name="T60" fmla="*/ 1 w 319"/>
                      <a:gd name="T61" fmla="*/ 27 h 693"/>
                      <a:gd name="T62" fmla="*/ 0 w 319"/>
                      <a:gd name="T63" fmla="*/ 30 h 693"/>
                      <a:gd name="T64" fmla="*/ 0 w 319"/>
                      <a:gd name="T65" fmla="*/ 32 h 693"/>
                      <a:gd name="T66" fmla="*/ 0 w 319"/>
                      <a:gd name="T67" fmla="*/ 208 h 693"/>
                      <a:gd name="T68" fmla="*/ 100 w 319"/>
                      <a:gd name="T69" fmla="*/ 208 h 693"/>
                      <a:gd name="T70" fmla="*/ 100 w 319"/>
                      <a:gd name="T71" fmla="*/ 32 h 693"/>
                      <a:gd name="T72" fmla="*/ 99 w 319"/>
                      <a:gd name="T73" fmla="*/ 30 h 693"/>
                      <a:gd name="T74" fmla="*/ 99 w 319"/>
                      <a:gd name="T75" fmla="*/ 27 h 693"/>
                      <a:gd name="T76" fmla="*/ 98 w 319"/>
                      <a:gd name="T77" fmla="*/ 25 h 693"/>
                      <a:gd name="T78" fmla="*/ 97 w 319"/>
                      <a:gd name="T79" fmla="*/ 23 h 693"/>
                      <a:gd name="T80" fmla="*/ 97 w 319"/>
                      <a:gd name="T81" fmla="*/ 20 h 693"/>
                      <a:gd name="T82" fmla="*/ 95 w 319"/>
                      <a:gd name="T83" fmla="*/ 19 h 693"/>
                      <a:gd name="T84" fmla="*/ 94 w 319"/>
                      <a:gd name="T85" fmla="*/ 17 h 693"/>
                      <a:gd name="T86" fmla="*/ 92 w 319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19" h="693">
                        <a:moveTo>
                          <a:pt x="292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2" y="11"/>
                        </a:lnTo>
                        <a:lnTo>
                          <a:pt x="221" y="8"/>
                        </a:lnTo>
                        <a:lnTo>
                          <a:pt x="208" y="5"/>
                        </a:lnTo>
                        <a:lnTo>
                          <a:pt x="196" y="3"/>
                        </a:lnTo>
                        <a:lnTo>
                          <a:pt x="184" y="1"/>
                        </a:lnTo>
                        <a:lnTo>
                          <a:pt x="171" y="0"/>
                        </a:lnTo>
                        <a:lnTo>
                          <a:pt x="158" y="0"/>
                        </a:lnTo>
                        <a:lnTo>
                          <a:pt x="147" y="0"/>
                        </a:lnTo>
                        <a:lnTo>
                          <a:pt x="134" y="1"/>
                        </a:lnTo>
                        <a:lnTo>
                          <a:pt x="122" y="3"/>
                        </a:lnTo>
                        <a:lnTo>
                          <a:pt x="110" y="5"/>
                        </a:lnTo>
                        <a:lnTo>
                          <a:pt x="97" y="8"/>
                        </a:lnTo>
                        <a:lnTo>
                          <a:pt x="86" y="11"/>
                        </a:lnTo>
                        <a:lnTo>
                          <a:pt x="74" y="16"/>
                        </a:lnTo>
                        <a:lnTo>
                          <a:pt x="63" y="22"/>
                        </a:lnTo>
                        <a:lnTo>
                          <a:pt x="53" y="27"/>
                        </a:lnTo>
                        <a:lnTo>
                          <a:pt x="43" y="33"/>
                        </a:lnTo>
                        <a:lnTo>
                          <a:pt x="34" y="41"/>
                        </a:lnTo>
                        <a:lnTo>
                          <a:pt x="25" y="49"/>
                        </a:lnTo>
                        <a:lnTo>
                          <a:pt x="19" y="55"/>
                        </a:lnTo>
                        <a:lnTo>
                          <a:pt x="14" y="62"/>
                        </a:lnTo>
                        <a:lnTo>
                          <a:pt x="10" y="68"/>
                        </a:lnTo>
                        <a:lnTo>
                          <a:pt x="7" y="75"/>
                        </a:lnTo>
                        <a:lnTo>
                          <a:pt x="4" y="84"/>
                        </a:lnTo>
                        <a:lnTo>
                          <a:pt x="3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9" y="693"/>
                        </a:lnTo>
                        <a:lnTo>
                          <a:pt x="319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4" y="84"/>
                        </a:lnTo>
                        <a:lnTo>
                          <a:pt x="311" y="75"/>
                        </a:lnTo>
                        <a:lnTo>
                          <a:pt x="308" y="68"/>
                        </a:lnTo>
                        <a:lnTo>
                          <a:pt x="303" y="62"/>
                        </a:lnTo>
                        <a:lnTo>
                          <a:pt x="299" y="55"/>
                        </a:lnTo>
                        <a:lnTo>
                          <a:pt x="292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719" y="1668"/>
                    <a:ext cx="100" cy="208"/>
                  </a:xfrm>
                  <a:custGeom>
                    <a:avLst/>
                    <a:gdLst>
                      <a:gd name="T0" fmla="*/ 92 w 319"/>
                      <a:gd name="T1" fmla="*/ 15 h 693"/>
                      <a:gd name="T2" fmla="*/ 89 w 319"/>
                      <a:gd name="T3" fmla="*/ 12 h 693"/>
                      <a:gd name="T4" fmla="*/ 86 w 319"/>
                      <a:gd name="T5" fmla="*/ 10 h 693"/>
                      <a:gd name="T6" fmla="*/ 83 w 319"/>
                      <a:gd name="T7" fmla="*/ 8 h 693"/>
                      <a:gd name="T8" fmla="*/ 80 w 319"/>
                      <a:gd name="T9" fmla="*/ 7 h 693"/>
                      <a:gd name="T10" fmla="*/ 77 w 319"/>
                      <a:gd name="T11" fmla="*/ 5 h 693"/>
                      <a:gd name="T12" fmla="*/ 73 w 319"/>
                      <a:gd name="T13" fmla="*/ 3 h 693"/>
                      <a:gd name="T14" fmla="*/ 69 w 319"/>
                      <a:gd name="T15" fmla="*/ 2 h 693"/>
                      <a:gd name="T16" fmla="*/ 65 w 319"/>
                      <a:gd name="T17" fmla="*/ 2 h 693"/>
                      <a:gd name="T18" fmla="*/ 61 w 319"/>
                      <a:gd name="T19" fmla="*/ 1 h 693"/>
                      <a:gd name="T20" fmla="*/ 58 w 319"/>
                      <a:gd name="T21" fmla="*/ 0 h 693"/>
                      <a:gd name="T22" fmla="*/ 54 w 319"/>
                      <a:gd name="T23" fmla="*/ 0 h 693"/>
                      <a:gd name="T24" fmla="*/ 50 w 319"/>
                      <a:gd name="T25" fmla="*/ 0 h 693"/>
                      <a:gd name="T26" fmla="*/ 46 w 319"/>
                      <a:gd name="T27" fmla="*/ 0 h 693"/>
                      <a:gd name="T28" fmla="*/ 42 w 319"/>
                      <a:gd name="T29" fmla="*/ 0 h 693"/>
                      <a:gd name="T30" fmla="*/ 38 w 319"/>
                      <a:gd name="T31" fmla="*/ 1 h 693"/>
                      <a:gd name="T32" fmla="*/ 34 w 319"/>
                      <a:gd name="T33" fmla="*/ 2 h 693"/>
                      <a:gd name="T34" fmla="*/ 30 w 319"/>
                      <a:gd name="T35" fmla="*/ 2 h 693"/>
                      <a:gd name="T36" fmla="*/ 27 w 319"/>
                      <a:gd name="T37" fmla="*/ 3 h 693"/>
                      <a:gd name="T38" fmla="*/ 23 w 319"/>
                      <a:gd name="T39" fmla="*/ 5 h 693"/>
                      <a:gd name="T40" fmla="*/ 20 w 319"/>
                      <a:gd name="T41" fmla="*/ 7 h 693"/>
                      <a:gd name="T42" fmla="*/ 17 w 319"/>
                      <a:gd name="T43" fmla="*/ 8 h 693"/>
                      <a:gd name="T44" fmla="*/ 13 w 319"/>
                      <a:gd name="T45" fmla="*/ 10 h 693"/>
                      <a:gd name="T46" fmla="*/ 11 w 319"/>
                      <a:gd name="T47" fmla="*/ 12 h 693"/>
                      <a:gd name="T48" fmla="*/ 8 w 319"/>
                      <a:gd name="T49" fmla="*/ 15 h 693"/>
                      <a:gd name="T50" fmla="*/ 6 w 319"/>
                      <a:gd name="T51" fmla="*/ 17 h 693"/>
                      <a:gd name="T52" fmla="*/ 4 w 319"/>
                      <a:gd name="T53" fmla="*/ 19 h 693"/>
                      <a:gd name="T54" fmla="*/ 3 w 319"/>
                      <a:gd name="T55" fmla="*/ 20 h 693"/>
                      <a:gd name="T56" fmla="*/ 2 w 319"/>
                      <a:gd name="T57" fmla="*/ 23 h 693"/>
                      <a:gd name="T58" fmla="*/ 1 w 319"/>
                      <a:gd name="T59" fmla="*/ 25 h 693"/>
                      <a:gd name="T60" fmla="*/ 1 w 319"/>
                      <a:gd name="T61" fmla="*/ 27 h 693"/>
                      <a:gd name="T62" fmla="*/ 0 w 319"/>
                      <a:gd name="T63" fmla="*/ 30 h 693"/>
                      <a:gd name="T64" fmla="*/ 0 w 319"/>
                      <a:gd name="T65" fmla="*/ 32 h 693"/>
                      <a:gd name="T66" fmla="*/ 0 w 319"/>
                      <a:gd name="T67" fmla="*/ 208 h 693"/>
                      <a:gd name="T68" fmla="*/ 100 w 319"/>
                      <a:gd name="T69" fmla="*/ 208 h 693"/>
                      <a:gd name="T70" fmla="*/ 100 w 319"/>
                      <a:gd name="T71" fmla="*/ 32 h 693"/>
                      <a:gd name="T72" fmla="*/ 99 w 319"/>
                      <a:gd name="T73" fmla="*/ 30 h 693"/>
                      <a:gd name="T74" fmla="*/ 99 w 319"/>
                      <a:gd name="T75" fmla="*/ 27 h 693"/>
                      <a:gd name="T76" fmla="*/ 98 w 319"/>
                      <a:gd name="T77" fmla="*/ 25 h 693"/>
                      <a:gd name="T78" fmla="*/ 97 w 319"/>
                      <a:gd name="T79" fmla="*/ 23 h 693"/>
                      <a:gd name="T80" fmla="*/ 97 w 319"/>
                      <a:gd name="T81" fmla="*/ 20 h 693"/>
                      <a:gd name="T82" fmla="*/ 95 w 319"/>
                      <a:gd name="T83" fmla="*/ 19 h 693"/>
                      <a:gd name="T84" fmla="*/ 94 w 319"/>
                      <a:gd name="T85" fmla="*/ 17 h 693"/>
                      <a:gd name="T86" fmla="*/ 92 w 319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19" h="693">
                        <a:moveTo>
                          <a:pt x="292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2" y="11"/>
                        </a:lnTo>
                        <a:lnTo>
                          <a:pt x="221" y="8"/>
                        </a:lnTo>
                        <a:lnTo>
                          <a:pt x="208" y="5"/>
                        </a:lnTo>
                        <a:lnTo>
                          <a:pt x="196" y="3"/>
                        </a:lnTo>
                        <a:lnTo>
                          <a:pt x="184" y="1"/>
                        </a:lnTo>
                        <a:lnTo>
                          <a:pt x="171" y="0"/>
                        </a:lnTo>
                        <a:lnTo>
                          <a:pt x="158" y="0"/>
                        </a:lnTo>
                        <a:lnTo>
                          <a:pt x="147" y="0"/>
                        </a:lnTo>
                        <a:lnTo>
                          <a:pt x="134" y="1"/>
                        </a:lnTo>
                        <a:lnTo>
                          <a:pt x="122" y="3"/>
                        </a:lnTo>
                        <a:lnTo>
                          <a:pt x="110" y="5"/>
                        </a:lnTo>
                        <a:lnTo>
                          <a:pt x="97" y="8"/>
                        </a:lnTo>
                        <a:lnTo>
                          <a:pt x="86" y="11"/>
                        </a:lnTo>
                        <a:lnTo>
                          <a:pt x="74" y="16"/>
                        </a:lnTo>
                        <a:lnTo>
                          <a:pt x="63" y="22"/>
                        </a:lnTo>
                        <a:lnTo>
                          <a:pt x="53" y="27"/>
                        </a:lnTo>
                        <a:lnTo>
                          <a:pt x="43" y="33"/>
                        </a:lnTo>
                        <a:lnTo>
                          <a:pt x="34" y="41"/>
                        </a:lnTo>
                        <a:lnTo>
                          <a:pt x="25" y="49"/>
                        </a:lnTo>
                        <a:lnTo>
                          <a:pt x="19" y="55"/>
                        </a:lnTo>
                        <a:lnTo>
                          <a:pt x="14" y="62"/>
                        </a:lnTo>
                        <a:lnTo>
                          <a:pt x="10" y="68"/>
                        </a:lnTo>
                        <a:lnTo>
                          <a:pt x="7" y="75"/>
                        </a:lnTo>
                        <a:lnTo>
                          <a:pt x="4" y="84"/>
                        </a:lnTo>
                        <a:lnTo>
                          <a:pt x="3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9" y="693"/>
                        </a:lnTo>
                        <a:lnTo>
                          <a:pt x="319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4" y="84"/>
                        </a:lnTo>
                        <a:lnTo>
                          <a:pt x="311" y="75"/>
                        </a:lnTo>
                        <a:lnTo>
                          <a:pt x="308" y="68"/>
                        </a:lnTo>
                        <a:lnTo>
                          <a:pt x="303" y="62"/>
                        </a:lnTo>
                        <a:lnTo>
                          <a:pt x="299" y="55"/>
                        </a:lnTo>
                        <a:lnTo>
                          <a:pt x="292" y="49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2661" y="1589"/>
                    <a:ext cx="43" cy="36"/>
                  </a:xfrm>
                  <a:custGeom>
                    <a:avLst/>
                    <a:gdLst>
                      <a:gd name="T0" fmla="*/ 39 w 138"/>
                      <a:gd name="T1" fmla="*/ 36 h 118"/>
                      <a:gd name="T2" fmla="*/ 4 w 138"/>
                      <a:gd name="T3" fmla="*/ 36 h 118"/>
                      <a:gd name="T4" fmla="*/ 0 w 138"/>
                      <a:gd name="T5" fmla="*/ 5 h 118"/>
                      <a:gd name="T6" fmla="*/ 0 w 138"/>
                      <a:gd name="T7" fmla="*/ 0 h 118"/>
                      <a:gd name="T8" fmla="*/ 43 w 138"/>
                      <a:gd name="T9" fmla="*/ 0 h 118"/>
                      <a:gd name="T10" fmla="*/ 43 w 138"/>
                      <a:gd name="T11" fmla="*/ 5 h 118"/>
                      <a:gd name="T12" fmla="*/ 39 w 138"/>
                      <a:gd name="T13" fmla="*/ 36 h 1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8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8" y="0"/>
                        </a:lnTo>
                        <a:lnTo>
                          <a:pt x="138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2661" y="1589"/>
                    <a:ext cx="43" cy="36"/>
                  </a:xfrm>
                  <a:custGeom>
                    <a:avLst/>
                    <a:gdLst>
                      <a:gd name="T0" fmla="*/ 39 w 138"/>
                      <a:gd name="T1" fmla="*/ 36 h 118"/>
                      <a:gd name="T2" fmla="*/ 4 w 138"/>
                      <a:gd name="T3" fmla="*/ 36 h 118"/>
                      <a:gd name="T4" fmla="*/ 0 w 138"/>
                      <a:gd name="T5" fmla="*/ 5 h 118"/>
                      <a:gd name="T6" fmla="*/ 0 w 138"/>
                      <a:gd name="T7" fmla="*/ 0 h 118"/>
                      <a:gd name="T8" fmla="*/ 43 w 138"/>
                      <a:gd name="T9" fmla="*/ 0 h 118"/>
                      <a:gd name="T10" fmla="*/ 43 w 138"/>
                      <a:gd name="T11" fmla="*/ 5 h 118"/>
                      <a:gd name="T12" fmla="*/ 39 w 138"/>
                      <a:gd name="T13" fmla="*/ 36 h 1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8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8" y="0"/>
                        </a:lnTo>
                        <a:lnTo>
                          <a:pt x="138" y="17"/>
                        </a:lnTo>
                        <a:lnTo>
                          <a:pt x="124" y="118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2890" y="1668"/>
                    <a:ext cx="93" cy="208"/>
                  </a:xfrm>
                  <a:custGeom>
                    <a:avLst/>
                    <a:gdLst>
                      <a:gd name="T0" fmla="*/ 85 w 320"/>
                      <a:gd name="T1" fmla="*/ 15 h 693"/>
                      <a:gd name="T2" fmla="*/ 83 w 320"/>
                      <a:gd name="T3" fmla="*/ 12 h 693"/>
                      <a:gd name="T4" fmla="*/ 80 w 320"/>
                      <a:gd name="T5" fmla="*/ 10 h 693"/>
                      <a:gd name="T6" fmla="*/ 77 w 320"/>
                      <a:gd name="T7" fmla="*/ 8 h 693"/>
                      <a:gd name="T8" fmla="*/ 74 w 320"/>
                      <a:gd name="T9" fmla="*/ 7 h 693"/>
                      <a:gd name="T10" fmla="*/ 71 w 320"/>
                      <a:gd name="T11" fmla="*/ 5 h 693"/>
                      <a:gd name="T12" fmla="*/ 68 w 320"/>
                      <a:gd name="T13" fmla="*/ 3 h 693"/>
                      <a:gd name="T14" fmla="*/ 64 w 320"/>
                      <a:gd name="T15" fmla="*/ 2 h 693"/>
                      <a:gd name="T16" fmla="*/ 61 w 320"/>
                      <a:gd name="T17" fmla="*/ 2 h 693"/>
                      <a:gd name="T18" fmla="*/ 57 w 320"/>
                      <a:gd name="T19" fmla="*/ 1 h 693"/>
                      <a:gd name="T20" fmla="*/ 54 w 320"/>
                      <a:gd name="T21" fmla="*/ 0 h 693"/>
                      <a:gd name="T22" fmla="*/ 50 w 320"/>
                      <a:gd name="T23" fmla="*/ 0 h 693"/>
                      <a:gd name="T24" fmla="*/ 47 w 320"/>
                      <a:gd name="T25" fmla="*/ 0 h 693"/>
                      <a:gd name="T26" fmla="*/ 43 w 320"/>
                      <a:gd name="T27" fmla="*/ 0 h 693"/>
                      <a:gd name="T28" fmla="*/ 39 w 320"/>
                      <a:gd name="T29" fmla="*/ 0 h 693"/>
                      <a:gd name="T30" fmla="*/ 36 w 320"/>
                      <a:gd name="T31" fmla="*/ 1 h 693"/>
                      <a:gd name="T32" fmla="*/ 32 w 320"/>
                      <a:gd name="T33" fmla="*/ 2 h 693"/>
                      <a:gd name="T34" fmla="*/ 29 w 320"/>
                      <a:gd name="T35" fmla="*/ 2 h 693"/>
                      <a:gd name="T36" fmla="*/ 25 w 320"/>
                      <a:gd name="T37" fmla="*/ 3 h 693"/>
                      <a:gd name="T38" fmla="*/ 22 w 320"/>
                      <a:gd name="T39" fmla="*/ 5 h 693"/>
                      <a:gd name="T40" fmla="*/ 19 w 320"/>
                      <a:gd name="T41" fmla="*/ 7 h 693"/>
                      <a:gd name="T42" fmla="*/ 15 w 320"/>
                      <a:gd name="T43" fmla="*/ 8 h 693"/>
                      <a:gd name="T44" fmla="*/ 13 w 320"/>
                      <a:gd name="T45" fmla="*/ 10 h 693"/>
                      <a:gd name="T46" fmla="*/ 10 w 320"/>
                      <a:gd name="T47" fmla="*/ 12 h 693"/>
                      <a:gd name="T48" fmla="*/ 8 w 320"/>
                      <a:gd name="T49" fmla="*/ 15 h 693"/>
                      <a:gd name="T50" fmla="*/ 6 w 320"/>
                      <a:gd name="T51" fmla="*/ 17 h 693"/>
                      <a:gd name="T52" fmla="*/ 4 w 320"/>
                      <a:gd name="T53" fmla="*/ 19 h 693"/>
                      <a:gd name="T54" fmla="*/ 3 w 320"/>
                      <a:gd name="T55" fmla="*/ 20 h 693"/>
                      <a:gd name="T56" fmla="*/ 2 w 320"/>
                      <a:gd name="T57" fmla="*/ 23 h 693"/>
                      <a:gd name="T58" fmla="*/ 1 w 320"/>
                      <a:gd name="T59" fmla="*/ 25 h 693"/>
                      <a:gd name="T60" fmla="*/ 1 w 320"/>
                      <a:gd name="T61" fmla="*/ 27 h 693"/>
                      <a:gd name="T62" fmla="*/ 0 w 320"/>
                      <a:gd name="T63" fmla="*/ 30 h 693"/>
                      <a:gd name="T64" fmla="*/ 0 w 320"/>
                      <a:gd name="T65" fmla="*/ 32 h 693"/>
                      <a:gd name="T66" fmla="*/ 0 w 320"/>
                      <a:gd name="T67" fmla="*/ 208 h 693"/>
                      <a:gd name="T68" fmla="*/ 93 w 320"/>
                      <a:gd name="T69" fmla="*/ 208 h 693"/>
                      <a:gd name="T70" fmla="*/ 93 w 320"/>
                      <a:gd name="T71" fmla="*/ 32 h 693"/>
                      <a:gd name="T72" fmla="*/ 93 w 320"/>
                      <a:gd name="T73" fmla="*/ 30 h 693"/>
                      <a:gd name="T74" fmla="*/ 92 w 320"/>
                      <a:gd name="T75" fmla="*/ 27 h 693"/>
                      <a:gd name="T76" fmla="*/ 92 w 320"/>
                      <a:gd name="T77" fmla="*/ 25 h 693"/>
                      <a:gd name="T78" fmla="*/ 91 w 320"/>
                      <a:gd name="T79" fmla="*/ 23 h 693"/>
                      <a:gd name="T80" fmla="*/ 90 w 320"/>
                      <a:gd name="T81" fmla="*/ 20 h 693"/>
                      <a:gd name="T82" fmla="*/ 88 w 320"/>
                      <a:gd name="T83" fmla="*/ 19 h 693"/>
                      <a:gd name="T84" fmla="*/ 87 w 320"/>
                      <a:gd name="T85" fmla="*/ 17 h 693"/>
                      <a:gd name="T86" fmla="*/ 85 w 320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1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7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9" y="100"/>
                        </a:lnTo>
                        <a:lnTo>
                          <a:pt x="318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8" y="68"/>
                        </a:lnTo>
                        <a:lnTo>
                          <a:pt x="304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2890" y="1668"/>
                    <a:ext cx="93" cy="208"/>
                  </a:xfrm>
                  <a:custGeom>
                    <a:avLst/>
                    <a:gdLst>
                      <a:gd name="T0" fmla="*/ 85 w 320"/>
                      <a:gd name="T1" fmla="*/ 15 h 693"/>
                      <a:gd name="T2" fmla="*/ 83 w 320"/>
                      <a:gd name="T3" fmla="*/ 12 h 693"/>
                      <a:gd name="T4" fmla="*/ 80 w 320"/>
                      <a:gd name="T5" fmla="*/ 10 h 693"/>
                      <a:gd name="T6" fmla="*/ 77 w 320"/>
                      <a:gd name="T7" fmla="*/ 8 h 693"/>
                      <a:gd name="T8" fmla="*/ 74 w 320"/>
                      <a:gd name="T9" fmla="*/ 7 h 693"/>
                      <a:gd name="T10" fmla="*/ 71 w 320"/>
                      <a:gd name="T11" fmla="*/ 5 h 693"/>
                      <a:gd name="T12" fmla="*/ 68 w 320"/>
                      <a:gd name="T13" fmla="*/ 3 h 693"/>
                      <a:gd name="T14" fmla="*/ 64 w 320"/>
                      <a:gd name="T15" fmla="*/ 2 h 693"/>
                      <a:gd name="T16" fmla="*/ 61 w 320"/>
                      <a:gd name="T17" fmla="*/ 2 h 693"/>
                      <a:gd name="T18" fmla="*/ 57 w 320"/>
                      <a:gd name="T19" fmla="*/ 1 h 693"/>
                      <a:gd name="T20" fmla="*/ 54 w 320"/>
                      <a:gd name="T21" fmla="*/ 0 h 693"/>
                      <a:gd name="T22" fmla="*/ 50 w 320"/>
                      <a:gd name="T23" fmla="*/ 0 h 693"/>
                      <a:gd name="T24" fmla="*/ 47 w 320"/>
                      <a:gd name="T25" fmla="*/ 0 h 693"/>
                      <a:gd name="T26" fmla="*/ 43 w 320"/>
                      <a:gd name="T27" fmla="*/ 0 h 693"/>
                      <a:gd name="T28" fmla="*/ 39 w 320"/>
                      <a:gd name="T29" fmla="*/ 0 h 693"/>
                      <a:gd name="T30" fmla="*/ 36 w 320"/>
                      <a:gd name="T31" fmla="*/ 1 h 693"/>
                      <a:gd name="T32" fmla="*/ 32 w 320"/>
                      <a:gd name="T33" fmla="*/ 2 h 693"/>
                      <a:gd name="T34" fmla="*/ 29 w 320"/>
                      <a:gd name="T35" fmla="*/ 2 h 693"/>
                      <a:gd name="T36" fmla="*/ 25 w 320"/>
                      <a:gd name="T37" fmla="*/ 3 h 693"/>
                      <a:gd name="T38" fmla="*/ 22 w 320"/>
                      <a:gd name="T39" fmla="*/ 5 h 693"/>
                      <a:gd name="T40" fmla="*/ 19 w 320"/>
                      <a:gd name="T41" fmla="*/ 7 h 693"/>
                      <a:gd name="T42" fmla="*/ 15 w 320"/>
                      <a:gd name="T43" fmla="*/ 8 h 693"/>
                      <a:gd name="T44" fmla="*/ 13 w 320"/>
                      <a:gd name="T45" fmla="*/ 10 h 693"/>
                      <a:gd name="T46" fmla="*/ 10 w 320"/>
                      <a:gd name="T47" fmla="*/ 12 h 693"/>
                      <a:gd name="T48" fmla="*/ 8 w 320"/>
                      <a:gd name="T49" fmla="*/ 15 h 693"/>
                      <a:gd name="T50" fmla="*/ 6 w 320"/>
                      <a:gd name="T51" fmla="*/ 17 h 693"/>
                      <a:gd name="T52" fmla="*/ 4 w 320"/>
                      <a:gd name="T53" fmla="*/ 19 h 693"/>
                      <a:gd name="T54" fmla="*/ 3 w 320"/>
                      <a:gd name="T55" fmla="*/ 20 h 693"/>
                      <a:gd name="T56" fmla="*/ 2 w 320"/>
                      <a:gd name="T57" fmla="*/ 23 h 693"/>
                      <a:gd name="T58" fmla="*/ 1 w 320"/>
                      <a:gd name="T59" fmla="*/ 25 h 693"/>
                      <a:gd name="T60" fmla="*/ 1 w 320"/>
                      <a:gd name="T61" fmla="*/ 27 h 693"/>
                      <a:gd name="T62" fmla="*/ 0 w 320"/>
                      <a:gd name="T63" fmla="*/ 30 h 693"/>
                      <a:gd name="T64" fmla="*/ 0 w 320"/>
                      <a:gd name="T65" fmla="*/ 32 h 693"/>
                      <a:gd name="T66" fmla="*/ 0 w 320"/>
                      <a:gd name="T67" fmla="*/ 208 h 693"/>
                      <a:gd name="T68" fmla="*/ 93 w 320"/>
                      <a:gd name="T69" fmla="*/ 208 h 693"/>
                      <a:gd name="T70" fmla="*/ 93 w 320"/>
                      <a:gd name="T71" fmla="*/ 32 h 693"/>
                      <a:gd name="T72" fmla="*/ 93 w 320"/>
                      <a:gd name="T73" fmla="*/ 30 h 693"/>
                      <a:gd name="T74" fmla="*/ 92 w 320"/>
                      <a:gd name="T75" fmla="*/ 27 h 693"/>
                      <a:gd name="T76" fmla="*/ 92 w 320"/>
                      <a:gd name="T77" fmla="*/ 25 h 693"/>
                      <a:gd name="T78" fmla="*/ 91 w 320"/>
                      <a:gd name="T79" fmla="*/ 23 h 693"/>
                      <a:gd name="T80" fmla="*/ 90 w 320"/>
                      <a:gd name="T81" fmla="*/ 20 h 693"/>
                      <a:gd name="T82" fmla="*/ 88 w 320"/>
                      <a:gd name="T83" fmla="*/ 19 h 693"/>
                      <a:gd name="T84" fmla="*/ 87 w 320"/>
                      <a:gd name="T85" fmla="*/ 17 h 693"/>
                      <a:gd name="T86" fmla="*/ 85 w 320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1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7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9" y="100"/>
                        </a:lnTo>
                        <a:lnTo>
                          <a:pt x="318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8" y="68"/>
                        </a:lnTo>
                        <a:lnTo>
                          <a:pt x="304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833" y="1589"/>
                    <a:ext cx="43" cy="36"/>
                  </a:xfrm>
                  <a:custGeom>
                    <a:avLst/>
                    <a:gdLst>
                      <a:gd name="T0" fmla="*/ 39 w 136"/>
                      <a:gd name="T1" fmla="*/ 36 h 118"/>
                      <a:gd name="T2" fmla="*/ 4 w 136"/>
                      <a:gd name="T3" fmla="*/ 36 h 118"/>
                      <a:gd name="T4" fmla="*/ 0 w 136"/>
                      <a:gd name="T5" fmla="*/ 5 h 118"/>
                      <a:gd name="T6" fmla="*/ 0 w 136"/>
                      <a:gd name="T7" fmla="*/ 0 h 118"/>
                      <a:gd name="T8" fmla="*/ 43 w 136"/>
                      <a:gd name="T9" fmla="*/ 0 h 118"/>
                      <a:gd name="T10" fmla="*/ 43 w 136"/>
                      <a:gd name="T11" fmla="*/ 5 h 118"/>
                      <a:gd name="T12" fmla="*/ 39 w 136"/>
                      <a:gd name="T13" fmla="*/ 36 h 1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6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6" y="0"/>
                        </a:lnTo>
                        <a:lnTo>
                          <a:pt x="136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055" y="1668"/>
                    <a:ext cx="93" cy="208"/>
                  </a:xfrm>
                  <a:custGeom>
                    <a:avLst/>
                    <a:gdLst>
                      <a:gd name="T0" fmla="*/ 85 w 318"/>
                      <a:gd name="T1" fmla="*/ 15 h 693"/>
                      <a:gd name="T2" fmla="*/ 83 w 318"/>
                      <a:gd name="T3" fmla="*/ 12 h 693"/>
                      <a:gd name="T4" fmla="*/ 80 w 318"/>
                      <a:gd name="T5" fmla="*/ 10 h 693"/>
                      <a:gd name="T6" fmla="*/ 78 w 318"/>
                      <a:gd name="T7" fmla="*/ 8 h 693"/>
                      <a:gd name="T8" fmla="*/ 75 w 318"/>
                      <a:gd name="T9" fmla="*/ 7 h 693"/>
                      <a:gd name="T10" fmla="*/ 71 w 318"/>
                      <a:gd name="T11" fmla="*/ 5 h 693"/>
                      <a:gd name="T12" fmla="*/ 68 w 318"/>
                      <a:gd name="T13" fmla="*/ 3 h 693"/>
                      <a:gd name="T14" fmla="*/ 64 w 318"/>
                      <a:gd name="T15" fmla="*/ 2 h 693"/>
                      <a:gd name="T16" fmla="*/ 61 w 318"/>
                      <a:gd name="T17" fmla="*/ 2 h 693"/>
                      <a:gd name="T18" fmla="*/ 57 w 318"/>
                      <a:gd name="T19" fmla="*/ 1 h 693"/>
                      <a:gd name="T20" fmla="*/ 54 w 318"/>
                      <a:gd name="T21" fmla="*/ 0 h 693"/>
                      <a:gd name="T22" fmla="*/ 50 w 318"/>
                      <a:gd name="T23" fmla="*/ 0 h 693"/>
                      <a:gd name="T24" fmla="*/ 46 w 318"/>
                      <a:gd name="T25" fmla="*/ 0 h 693"/>
                      <a:gd name="T26" fmla="*/ 43 w 318"/>
                      <a:gd name="T27" fmla="*/ 0 h 693"/>
                      <a:gd name="T28" fmla="*/ 39 w 318"/>
                      <a:gd name="T29" fmla="*/ 0 h 693"/>
                      <a:gd name="T30" fmla="*/ 35 w 318"/>
                      <a:gd name="T31" fmla="*/ 1 h 693"/>
                      <a:gd name="T32" fmla="*/ 32 w 318"/>
                      <a:gd name="T33" fmla="*/ 2 h 693"/>
                      <a:gd name="T34" fmla="*/ 28 w 318"/>
                      <a:gd name="T35" fmla="*/ 2 h 693"/>
                      <a:gd name="T36" fmla="*/ 25 w 318"/>
                      <a:gd name="T37" fmla="*/ 3 h 693"/>
                      <a:gd name="T38" fmla="*/ 21 w 318"/>
                      <a:gd name="T39" fmla="*/ 5 h 693"/>
                      <a:gd name="T40" fmla="*/ 18 w 318"/>
                      <a:gd name="T41" fmla="*/ 7 h 693"/>
                      <a:gd name="T42" fmla="*/ 15 w 318"/>
                      <a:gd name="T43" fmla="*/ 8 h 693"/>
                      <a:gd name="T44" fmla="*/ 12 w 318"/>
                      <a:gd name="T45" fmla="*/ 10 h 693"/>
                      <a:gd name="T46" fmla="*/ 10 w 318"/>
                      <a:gd name="T47" fmla="*/ 12 h 693"/>
                      <a:gd name="T48" fmla="*/ 7 w 318"/>
                      <a:gd name="T49" fmla="*/ 15 h 693"/>
                      <a:gd name="T50" fmla="*/ 6 w 318"/>
                      <a:gd name="T51" fmla="*/ 17 h 693"/>
                      <a:gd name="T52" fmla="*/ 4 w 318"/>
                      <a:gd name="T53" fmla="*/ 19 h 693"/>
                      <a:gd name="T54" fmla="*/ 3 w 318"/>
                      <a:gd name="T55" fmla="*/ 20 h 693"/>
                      <a:gd name="T56" fmla="*/ 2 w 318"/>
                      <a:gd name="T57" fmla="*/ 23 h 693"/>
                      <a:gd name="T58" fmla="*/ 1 w 318"/>
                      <a:gd name="T59" fmla="*/ 25 h 693"/>
                      <a:gd name="T60" fmla="*/ 1 w 318"/>
                      <a:gd name="T61" fmla="*/ 27 h 693"/>
                      <a:gd name="T62" fmla="*/ 0 w 318"/>
                      <a:gd name="T63" fmla="*/ 30 h 693"/>
                      <a:gd name="T64" fmla="*/ 0 w 318"/>
                      <a:gd name="T65" fmla="*/ 32 h 693"/>
                      <a:gd name="T66" fmla="*/ 0 w 318"/>
                      <a:gd name="T67" fmla="*/ 208 h 693"/>
                      <a:gd name="T68" fmla="*/ 93 w 318"/>
                      <a:gd name="T69" fmla="*/ 208 h 693"/>
                      <a:gd name="T70" fmla="*/ 93 w 318"/>
                      <a:gd name="T71" fmla="*/ 32 h 693"/>
                      <a:gd name="T72" fmla="*/ 93 w 318"/>
                      <a:gd name="T73" fmla="*/ 30 h 693"/>
                      <a:gd name="T74" fmla="*/ 92 w 318"/>
                      <a:gd name="T75" fmla="*/ 27 h 693"/>
                      <a:gd name="T76" fmla="*/ 92 w 318"/>
                      <a:gd name="T77" fmla="*/ 25 h 693"/>
                      <a:gd name="T78" fmla="*/ 91 w 318"/>
                      <a:gd name="T79" fmla="*/ 23 h 693"/>
                      <a:gd name="T80" fmla="*/ 90 w 318"/>
                      <a:gd name="T81" fmla="*/ 20 h 693"/>
                      <a:gd name="T82" fmla="*/ 88 w 318"/>
                      <a:gd name="T83" fmla="*/ 19 h 693"/>
                      <a:gd name="T84" fmla="*/ 87 w 318"/>
                      <a:gd name="T85" fmla="*/ 17 h 693"/>
                      <a:gd name="T86" fmla="*/ 85 w 318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18" h="693">
                        <a:moveTo>
                          <a:pt x="291" y="49"/>
                        </a:moveTo>
                        <a:lnTo>
                          <a:pt x="284" y="41"/>
                        </a:lnTo>
                        <a:lnTo>
                          <a:pt x="274" y="33"/>
                        </a:lnTo>
                        <a:lnTo>
                          <a:pt x="265" y="27"/>
                        </a:lnTo>
                        <a:lnTo>
                          <a:pt x="256" y="22"/>
                        </a:lnTo>
                        <a:lnTo>
                          <a:pt x="244" y="16"/>
                        </a:lnTo>
                        <a:lnTo>
                          <a:pt x="231" y="11"/>
                        </a:lnTo>
                        <a:lnTo>
                          <a:pt x="220" y="8"/>
                        </a:lnTo>
                        <a:lnTo>
                          <a:pt x="207" y="5"/>
                        </a:lnTo>
                        <a:lnTo>
                          <a:pt x="195" y="3"/>
                        </a:lnTo>
                        <a:lnTo>
                          <a:pt x="183" y="1"/>
                        </a:lnTo>
                        <a:lnTo>
                          <a:pt x="170" y="0"/>
                        </a:lnTo>
                        <a:lnTo>
                          <a:pt x="158" y="0"/>
                        </a:lnTo>
                        <a:lnTo>
                          <a:pt x="146" y="0"/>
                        </a:lnTo>
                        <a:lnTo>
                          <a:pt x="133" y="1"/>
                        </a:lnTo>
                        <a:lnTo>
                          <a:pt x="121" y="3"/>
                        </a:lnTo>
                        <a:lnTo>
                          <a:pt x="109" y="5"/>
                        </a:lnTo>
                        <a:lnTo>
                          <a:pt x="96" y="8"/>
                        </a:lnTo>
                        <a:lnTo>
                          <a:pt x="85" y="11"/>
                        </a:lnTo>
                        <a:lnTo>
                          <a:pt x="73" y="16"/>
                        </a:lnTo>
                        <a:lnTo>
                          <a:pt x="62" y="22"/>
                        </a:lnTo>
                        <a:lnTo>
                          <a:pt x="52" y="27"/>
                        </a:lnTo>
                        <a:lnTo>
                          <a:pt x="42" y="33"/>
                        </a:lnTo>
                        <a:lnTo>
                          <a:pt x="33" y="41"/>
                        </a:lnTo>
                        <a:lnTo>
                          <a:pt x="24" y="49"/>
                        </a:lnTo>
                        <a:lnTo>
                          <a:pt x="19" y="55"/>
                        </a:lnTo>
                        <a:lnTo>
                          <a:pt x="13" y="62"/>
                        </a:lnTo>
                        <a:lnTo>
                          <a:pt x="9" y="68"/>
                        </a:lnTo>
                        <a:lnTo>
                          <a:pt x="6" y="75"/>
                        </a:lnTo>
                        <a:lnTo>
                          <a:pt x="3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8" y="693"/>
                        </a:lnTo>
                        <a:lnTo>
                          <a:pt x="318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3" y="84"/>
                        </a:lnTo>
                        <a:lnTo>
                          <a:pt x="310" y="75"/>
                        </a:lnTo>
                        <a:lnTo>
                          <a:pt x="307" y="68"/>
                        </a:lnTo>
                        <a:lnTo>
                          <a:pt x="302" y="62"/>
                        </a:lnTo>
                        <a:lnTo>
                          <a:pt x="298" y="55"/>
                        </a:lnTo>
                        <a:lnTo>
                          <a:pt x="291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055" y="1668"/>
                    <a:ext cx="93" cy="208"/>
                  </a:xfrm>
                  <a:custGeom>
                    <a:avLst/>
                    <a:gdLst>
                      <a:gd name="T0" fmla="*/ 85 w 318"/>
                      <a:gd name="T1" fmla="*/ 15 h 693"/>
                      <a:gd name="T2" fmla="*/ 83 w 318"/>
                      <a:gd name="T3" fmla="*/ 12 h 693"/>
                      <a:gd name="T4" fmla="*/ 80 w 318"/>
                      <a:gd name="T5" fmla="*/ 10 h 693"/>
                      <a:gd name="T6" fmla="*/ 78 w 318"/>
                      <a:gd name="T7" fmla="*/ 8 h 693"/>
                      <a:gd name="T8" fmla="*/ 75 w 318"/>
                      <a:gd name="T9" fmla="*/ 7 h 693"/>
                      <a:gd name="T10" fmla="*/ 71 w 318"/>
                      <a:gd name="T11" fmla="*/ 5 h 693"/>
                      <a:gd name="T12" fmla="*/ 68 w 318"/>
                      <a:gd name="T13" fmla="*/ 3 h 693"/>
                      <a:gd name="T14" fmla="*/ 64 w 318"/>
                      <a:gd name="T15" fmla="*/ 2 h 693"/>
                      <a:gd name="T16" fmla="*/ 61 w 318"/>
                      <a:gd name="T17" fmla="*/ 2 h 693"/>
                      <a:gd name="T18" fmla="*/ 57 w 318"/>
                      <a:gd name="T19" fmla="*/ 1 h 693"/>
                      <a:gd name="T20" fmla="*/ 54 w 318"/>
                      <a:gd name="T21" fmla="*/ 0 h 693"/>
                      <a:gd name="T22" fmla="*/ 50 w 318"/>
                      <a:gd name="T23" fmla="*/ 0 h 693"/>
                      <a:gd name="T24" fmla="*/ 46 w 318"/>
                      <a:gd name="T25" fmla="*/ 0 h 693"/>
                      <a:gd name="T26" fmla="*/ 43 w 318"/>
                      <a:gd name="T27" fmla="*/ 0 h 693"/>
                      <a:gd name="T28" fmla="*/ 39 w 318"/>
                      <a:gd name="T29" fmla="*/ 0 h 693"/>
                      <a:gd name="T30" fmla="*/ 35 w 318"/>
                      <a:gd name="T31" fmla="*/ 1 h 693"/>
                      <a:gd name="T32" fmla="*/ 32 w 318"/>
                      <a:gd name="T33" fmla="*/ 2 h 693"/>
                      <a:gd name="T34" fmla="*/ 28 w 318"/>
                      <a:gd name="T35" fmla="*/ 2 h 693"/>
                      <a:gd name="T36" fmla="*/ 25 w 318"/>
                      <a:gd name="T37" fmla="*/ 3 h 693"/>
                      <a:gd name="T38" fmla="*/ 21 w 318"/>
                      <a:gd name="T39" fmla="*/ 5 h 693"/>
                      <a:gd name="T40" fmla="*/ 18 w 318"/>
                      <a:gd name="T41" fmla="*/ 7 h 693"/>
                      <a:gd name="T42" fmla="*/ 15 w 318"/>
                      <a:gd name="T43" fmla="*/ 8 h 693"/>
                      <a:gd name="T44" fmla="*/ 12 w 318"/>
                      <a:gd name="T45" fmla="*/ 10 h 693"/>
                      <a:gd name="T46" fmla="*/ 10 w 318"/>
                      <a:gd name="T47" fmla="*/ 12 h 693"/>
                      <a:gd name="T48" fmla="*/ 7 w 318"/>
                      <a:gd name="T49" fmla="*/ 15 h 693"/>
                      <a:gd name="T50" fmla="*/ 6 w 318"/>
                      <a:gd name="T51" fmla="*/ 17 h 693"/>
                      <a:gd name="T52" fmla="*/ 4 w 318"/>
                      <a:gd name="T53" fmla="*/ 19 h 693"/>
                      <a:gd name="T54" fmla="*/ 3 w 318"/>
                      <a:gd name="T55" fmla="*/ 20 h 693"/>
                      <a:gd name="T56" fmla="*/ 2 w 318"/>
                      <a:gd name="T57" fmla="*/ 23 h 693"/>
                      <a:gd name="T58" fmla="*/ 1 w 318"/>
                      <a:gd name="T59" fmla="*/ 25 h 693"/>
                      <a:gd name="T60" fmla="*/ 1 w 318"/>
                      <a:gd name="T61" fmla="*/ 27 h 693"/>
                      <a:gd name="T62" fmla="*/ 0 w 318"/>
                      <a:gd name="T63" fmla="*/ 30 h 693"/>
                      <a:gd name="T64" fmla="*/ 0 w 318"/>
                      <a:gd name="T65" fmla="*/ 32 h 693"/>
                      <a:gd name="T66" fmla="*/ 0 w 318"/>
                      <a:gd name="T67" fmla="*/ 208 h 693"/>
                      <a:gd name="T68" fmla="*/ 93 w 318"/>
                      <a:gd name="T69" fmla="*/ 208 h 693"/>
                      <a:gd name="T70" fmla="*/ 93 w 318"/>
                      <a:gd name="T71" fmla="*/ 32 h 693"/>
                      <a:gd name="T72" fmla="*/ 93 w 318"/>
                      <a:gd name="T73" fmla="*/ 30 h 693"/>
                      <a:gd name="T74" fmla="*/ 92 w 318"/>
                      <a:gd name="T75" fmla="*/ 27 h 693"/>
                      <a:gd name="T76" fmla="*/ 92 w 318"/>
                      <a:gd name="T77" fmla="*/ 25 h 693"/>
                      <a:gd name="T78" fmla="*/ 91 w 318"/>
                      <a:gd name="T79" fmla="*/ 23 h 693"/>
                      <a:gd name="T80" fmla="*/ 90 w 318"/>
                      <a:gd name="T81" fmla="*/ 20 h 693"/>
                      <a:gd name="T82" fmla="*/ 88 w 318"/>
                      <a:gd name="T83" fmla="*/ 19 h 693"/>
                      <a:gd name="T84" fmla="*/ 87 w 318"/>
                      <a:gd name="T85" fmla="*/ 17 h 693"/>
                      <a:gd name="T86" fmla="*/ 85 w 318"/>
                      <a:gd name="T87" fmla="*/ 15 h 6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18" h="693">
                        <a:moveTo>
                          <a:pt x="291" y="49"/>
                        </a:moveTo>
                        <a:lnTo>
                          <a:pt x="284" y="41"/>
                        </a:lnTo>
                        <a:lnTo>
                          <a:pt x="274" y="33"/>
                        </a:lnTo>
                        <a:lnTo>
                          <a:pt x="265" y="27"/>
                        </a:lnTo>
                        <a:lnTo>
                          <a:pt x="256" y="22"/>
                        </a:lnTo>
                        <a:lnTo>
                          <a:pt x="244" y="16"/>
                        </a:lnTo>
                        <a:lnTo>
                          <a:pt x="231" y="11"/>
                        </a:lnTo>
                        <a:lnTo>
                          <a:pt x="220" y="8"/>
                        </a:lnTo>
                        <a:lnTo>
                          <a:pt x="207" y="5"/>
                        </a:lnTo>
                        <a:lnTo>
                          <a:pt x="195" y="3"/>
                        </a:lnTo>
                        <a:lnTo>
                          <a:pt x="183" y="1"/>
                        </a:lnTo>
                        <a:lnTo>
                          <a:pt x="170" y="0"/>
                        </a:lnTo>
                        <a:lnTo>
                          <a:pt x="158" y="0"/>
                        </a:lnTo>
                        <a:lnTo>
                          <a:pt x="146" y="0"/>
                        </a:lnTo>
                        <a:lnTo>
                          <a:pt x="133" y="1"/>
                        </a:lnTo>
                        <a:lnTo>
                          <a:pt x="121" y="3"/>
                        </a:lnTo>
                        <a:lnTo>
                          <a:pt x="109" y="5"/>
                        </a:lnTo>
                        <a:lnTo>
                          <a:pt x="96" y="8"/>
                        </a:lnTo>
                        <a:lnTo>
                          <a:pt x="85" y="11"/>
                        </a:lnTo>
                        <a:lnTo>
                          <a:pt x="73" y="16"/>
                        </a:lnTo>
                        <a:lnTo>
                          <a:pt x="62" y="22"/>
                        </a:lnTo>
                        <a:lnTo>
                          <a:pt x="52" y="27"/>
                        </a:lnTo>
                        <a:lnTo>
                          <a:pt x="42" y="33"/>
                        </a:lnTo>
                        <a:lnTo>
                          <a:pt x="33" y="41"/>
                        </a:lnTo>
                        <a:lnTo>
                          <a:pt x="24" y="49"/>
                        </a:lnTo>
                        <a:lnTo>
                          <a:pt x="19" y="55"/>
                        </a:lnTo>
                        <a:lnTo>
                          <a:pt x="13" y="62"/>
                        </a:lnTo>
                        <a:lnTo>
                          <a:pt x="9" y="68"/>
                        </a:lnTo>
                        <a:lnTo>
                          <a:pt x="6" y="75"/>
                        </a:lnTo>
                        <a:lnTo>
                          <a:pt x="3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8" y="693"/>
                        </a:lnTo>
                        <a:lnTo>
                          <a:pt x="318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3" y="84"/>
                        </a:lnTo>
                        <a:lnTo>
                          <a:pt x="310" y="75"/>
                        </a:lnTo>
                        <a:lnTo>
                          <a:pt x="307" y="68"/>
                        </a:lnTo>
                        <a:lnTo>
                          <a:pt x="302" y="62"/>
                        </a:lnTo>
                        <a:lnTo>
                          <a:pt x="298" y="55"/>
                        </a:lnTo>
                        <a:lnTo>
                          <a:pt x="291" y="49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997" y="1589"/>
                    <a:ext cx="43" cy="36"/>
                  </a:xfrm>
                  <a:custGeom>
                    <a:avLst/>
                    <a:gdLst>
                      <a:gd name="T0" fmla="*/ 39 w 138"/>
                      <a:gd name="T1" fmla="*/ 36 h 118"/>
                      <a:gd name="T2" fmla="*/ 4 w 138"/>
                      <a:gd name="T3" fmla="*/ 36 h 118"/>
                      <a:gd name="T4" fmla="*/ 0 w 138"/>
                      <a:gd name="T5" fmla="*/ 5 h 118"/>
                      <a:gd name="T6" fmla="*/ 0 w 138"/>
                      <a:gd name="T7" fmla="*/ 0 h 118"/>
                      <a:gd name="T8" fmla="*/ 43 w 138"/>
                      <a:gd name="T9" fmla="*/ 0 h 118"/>
                      <a:gd name="T10" fmla="*/ 43 w 138"/>
                      <a:gd name="T11" fmla="*/ 5 h 118"/>
                      <a:gd name="T12" fmla="*/ 39 w 138"/>
                      <a:gd name="T13" fmla="*/ 36 h 1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8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8" y="0"/>
                        </a:lnTo>
                        <a:lnTo>
                          <a:pt x="138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3162" y="1589"/>
                    <a:ext cx="43" cy="36"/>
                  </a:xfrm>
                  <a:custGeom>
                    <a:avLst/>
                    <a:gdLst>
                      <a:gd name="T0" fmla="*/ 39 w 137"/>
                      <a:gd name="T1" fmla="*/ 36 h 118"/>
                      <a:gd name="T2" fmla="*/ 5 w 137"/>
                      <a:gd name="T3" fmla="*/ 36 h 118"/>
                      <a:gd name="T4" fmla="*/ 0 w 137"/>
                      <a:gd name="T5" fmla="*/ 5 h 118"/>
                      <a:gd name="T6" fmla="*/ 0 w 137"/>
                      <a:gd name="T7" fmla="*/ 0 h 118"/>
                      <a:gd name="T8" fmla="*/ 43 w 137"/>
                      <a:gd name="T9" fmla="*/ 0 h 118"/>
                      <a:gd name="T10" fmla="*/ 43 w 137"/>
                      <a:gd name="T11" fmla="*/ 5 h 118"/>
                      <a:gd name="T12" fmla="*/ 39 w 137"/>
                      <a:gd name="T13" fmla="*/ 36 h 1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7" h="118">
                        <a:moveTo>
                          <a:pt x="125" y="118"/>
                        </a:moveTo>
                        <a:lnTo>
                          <a:pt x="15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7" y="0"/>
                        </a:lnTo>
                        <a:lnTo>
                          <a:pt x="137" y="17"/>
                        </a:lnTo>
                        <a:lnTo>
                          <a:pt x="125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162" y="1589"/>
                    <a:ext cx="43" cy="36"/>
                  </a:xfrm>
                  <a:custGeom>
                    <a:avLst/>
                    <a:gdLst>
                      <a:gd name="T0" fmla="*/ 39 w 137"/>
                      <a:gd name="T1" fmla="*/ 36 h 118"/>
                      <a:gd name="T2" fmla="*/ 5 w 137"/>
                      <a:gd name="T3" fmla="*/ 36 h 118"/>
                      <a:gd name="T4" fmla="*/ 0 w 137"/>
                      <a:gd name="T5" fmla="*/ 5 h 118"/>
                      <a:gd name="T6" fmla="*/ 0 w 137"/>
                      <a:gd name="T7" fmla="*/ 0 h 118"/>
                      <a:gd name="T8" fmla="*/ 43 w 137"/>
                      <a:gd name="T9" fmla="*/ 0 h 118"/>
                      <a:gd name="T10" fmla="*/ 43 w 137"/>
                      <a:gd name="T11" fmla="*/ 5 h 118"/>
                      <a:gd name="T12" fmla="*/ 39 w 137"/>
                      <a:gd name="T13" fmla="*/ 36 h 1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7" h="118">
                        <a:moveTo>
                          <a:pt x="125" y="118"/>
                        </a:moveTo>
                        <a:lnTo>
                          <a:pt x="15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7" y="0"/>
                        </a:lnTo>
                        <a:lnTo>
                          <a:pt x="137" y="17"/>
                        </a:lnTo>
                        <a:lnTo>
                          <a:pt x="125" y="118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6" y="2026"/>
                    <a:ext cx="5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7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6" y="2026"/>
                    <a:ext cx="5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8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9" y="1954"/>
                    <a:ext cx="71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9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9" y="1954"/>
                    <a:ext cx="71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2554" y="1947"/>
                    <a:ext cx="93" cy="158"/>
                  </a:xfrm>
                  <a:custGeom>
                    <a:avLst/>
                    <a:gdLst>
                      <a:gd name="T0" fmla="*/ 93 w 312"/>
                      <a:gd name="T1" fmla="*/ 64 h 526"/>
                      <a:gd name="T2" fmla="*/ 93 w 312"/>
                      <a:gd name="T3" fmla="*/ 60 h 526"/>
                      <a:gd name="T4" fmla="*/ 93 w 312"/>
                      <a:gd name="T5" fmla="*/ 47 h 526"/>
                      <a:gd name="T6" fmla="*/ 93 w 312"/>
                      <a:gd name="T7" fmla="*/ 42 h 526"/>
                      <a:gd name="T8" fmla="*/ 92 w 312"/>
                      <a:gd name="T9" fmla="*/ 38 h 526"/>
                      <a:gd name="T10" fmla="*/ 91 w 312"/>
                      <a:gd name="T11" fmla="*/ 33 h 526"/>
                      <a:gd name="T12" fmla="*/ 89 w 312"/>
                      <a:gd name="T13" fmla="*/ 29 h 526"/>
                      <a:gd name="T14" fmla="*/ 87 w 312"/>
                      <a:gd name="T15" fmla="*/ 25 h 526"/>
                      <a:gd name="T16" fmla="*/ 85 w 312"/>
                      <a:gd name="T17" fmla="*/ 21 h 526"/>
                      <a:gd name="T18" fmla="*/ 83 w 312"/>
                      <a:gd name="T19" fmla="*/ 17 h 526"/>
                      <a:gd name="T20" fmla="*/ 79 w 312"/>
                      <a:gd name="T21" fmla="*/ 14 h 526"/>
                      <a:gd name="T22" fmla="*/ 76 w 312"/>
                      <a:gd name="T23" fmla="*/ 11 h 526"/>
                      <a:gd name="T24" fmla="*/ 72 w 312"/>
                      <a:gd name="T25" fmla="*/ 8 h 526"/>
                      <a:gd name="T26" fmla="*/ 69 w 312"/>
                      <a:gd name="T27" fmla="*/ 6 h 526"/>
                      <a:gd name="T28" fmla="*/ 65 w 312"/>
                      <a:gd name="T29" fmla="*/ 4 h 526"/>
                      <a:gd name="T30" fmla="*/ 60 w 312"/>
                      <a:gd name="T31" fmla="*/ 2 h 526"/>
                      <a:gd name="T32" fmla="*/ 56 w 312"/>
                      <a:gd name="T33" fmla="*/ 1 h 526"/>
                      <a:gd name="T34" fmla="*/ 51 w 312"/>
                      <a:gd name="T35" fmla="*/ 0 h 526"/>
                      <a:gd name="T36" fmla="*/ 46 w 312"/>
                      <a:gd name="T37" fmla="*/ 0 h 526"/>
                      <a:gd name="T38" fmla="*/ 42 w 312"/>
                      <a:gd name="T39" fmla="*/ 0 h 526"/>
                      <a:gd name="T40" fmla="*/ 37 w 312"/>
                      <a:gd name="T41" fmla="*/ 1 h 526"/>
                      <a:gd name="T42" fmla="*/ 32 w 312"/>
                      <a:gd name="T43" fmla="*/ 2 h 526"/>
                      <a:gd name="T44" fmla="*/ 28 w 312"/>
                      <a:gd name="T45" fmla="*/ 4 h 526"/>
                      <a:gd name="T46" fmla="*/ 24 w 312"/>
                      <a:gd name="T47" fmla="*/ 6 h 526"/>
                      <a:gd name="T48" fmla="*/ 20 w 312"/>
                      <a:gd name="T49" fmla="*/ 8 h 526"/>
                      <a:gd name="T50" fmla="*/ 17 w 312"/>
                      <a:gd name="T51" fmla="*/ 11 h 526"/>
                      <a:gd name="T52" fmla="*/ 13 w 312"/>
                      <a:gd name="T53" fmla="*/ 14 h 526"/>
                      <a:gd name="T54" fmla="*/ 10 w 312"/>
                      <a:gd name="T55" fmla="*/ 17 h 526"/>
                      <a:gd name="T56" fmla="*/ 8 w 312"/>
                      <a:gd name="T57" fmla="*/ 21 h 526"/>
                      <a:gd name="T58" fmla="*/ 6 w 312"/>
                      <a:gd name="T59" fmla="*/ 25 h 526"/>
                      <a:gd name="T60" fmla="*/ 4 w 312"/>
                      <a:gd name="T61" fmla="*/ 29 h 526"/>
                      <a:gd name="T62" fmla="*/ 2 w 312"/>
                      <a:gd name="T63" fmla="*/ 33 h 526"/>
                      <a:gd name="T64" fmla="*/ 1 w 312"/>
                      <a:gd name="T65" fmla="*/ 38 h 526"/>
                      <a:gd name="T66" fmla="*/ 0 w 312"/>
                      <a:gd name="T67" fmla="*/ 42 h 526"/>
                      <a:gd name="T68" fmla="*/ 0 w 312"/>
                      <a:gd name="T69" fmla="*/ 47 h 526"/>
                      <a:gd name="T70" fmla="*/ 0 w 312"/>
                      <a:gd name="T71" fmla="*/ 60 h 526"/>
                      <a:gd name="T72" fmla="*/ 0 w 312"/>
                      <a:gd name="T73" fmla="*/ 64 h 526"/>
                      <a:gd name="T74" fmla="*/ 0 w 312"/>
                      <a:gd name="T75" fmla="*/ 125 h 526"/>
                      <a:gd name="T76" fmla="*/ 1 w 312"/>
                      <a:gd name="T77" fmla="*/ 126 h 526"/>
                      <a:gd name="T78" fmla="*/ 1 w 312"/>
                      <a:gd name="T79" fmla="*/ 158 h 526"/>
                      <a:gd name="T80" fmla="*/ 92 w 312"/>
                      <a:gd name="T81" fmla="*/ 158 h 526"/>
                      <a:gd name="T82" fmla="*/ 92 w 312"/>
                      <a:gd name="T83" fmla="*/ 126 h 526"/>
                      <a:gd name="T84" fmla="*/ 93 w 312"/>
                      <a:gd name="T85" fmla="*/ 126 h 526"/>
                      <a:gd name="T86" fmla="*/ 93 w 312"/>
                      <a:gd name="T87" fmla="*/ 64 h 52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12" h="526">
                        <a:moveTo>
                          <a:pt x="312" y="212"/>
                        </a:moveTo>
                        <a:lnTo>
                          <a:pt x="312" y="199"/>
                        </a:lnTo>
                        <a:lnTo>
                          <a:pt x="312" y="158"/>
                        </a:lnTo>
                        <a:lnTo>
                          <a:pt x="311" y="141"/>
                        </a:lnTo>
                        <a:lnTo>
                          <a:pt x="309" y="127"/>
                        </a:lnTo>
                        <a:lnTo>
                          <a:pt x="305" y="111"/>
                        </a:lnTo>
                        <a:lnTo>
                          <a:pt x="300" y="97"/>
                        </a:lnTo>
                        <a:lnTo>
                          <a:pt x="293" y="83"/>
                        </a:lnTo>
                        <a:lnTo>
                          <a:pt x="285" y="70"/>
                        </a:lnTo>
                        <a:lnTo>
                          <a:pt x="277" y="58"/>
                        </a:lnTo>
                        <a:lnTo>
                          <a:pt x="266" y="47"/>
                        </a:lnTo>
                        <a:lnTo>
                          <a:pt x="254" y="37"/>
                        </a:lnTo>
                        <a:lnTo>
                          <a:pt x="243" y="28"/>
                        </a:lnTo>
                        <a:lnTo>
                          <a:pt x="230" y="19"/>
                        </a:lnTo>
                        <a:lnTo>
                          <a:pt x="217" y="13"/>
                        </a:lnTo>
                        <a:lnTo>
                          <a:pt x="202" y="8"/>
                        </a:lnTo>
                        <a:lnTo>
                          <a:pt x="187" y="3"/>
                        </a:lnTo>
                        <a:lnTo>
                          <a:pt x="171" y="1"/>
                        </a:lnTo>
                        <a:lnTo>
                          <a:pt x="155" y="0"/>
                        </a:lnTo>
                        <a:lnTo>
                          <a:pt x="140" y="1"/>
                        </a:lnTo>
                        <a:lnTo>
                          <a:pt x="124" y="3"/>
                        </a:lnTo>
                        <a:lnTo>
                          <a:pt x="109" y="8"/>
                        </a:lnTo>
                        <a:lnTo>
                          <a:pt x="94" y="13"/>
                        </a:lnTo>
                        <a:lnTo>
                          <a:pt x="81" y="19"/>
                        </a:lnTo>
                        <a:lnTo>
                          <a:pt x="68" y="28"/>
                        </a:lnTo>
                        <a:lnTo>
                          <a:pt x="56" y="37"/>
                        </a:lnTo>
                        <a:lnTo>
                          <a:pt x="45" y="47"/>
                        </a:lnTo>
                        <a:lnTo>
                          <a:pt x="35" y="58"/>
                        </a:lnTo>
                        <a:lnTo>
                          <a:pt x="26" y="70"/>
                        </a:lnTo>
                        <a:lnTo>
                          <a:pt x="19" y="83"/>
                        </a:lnTo>
                        <a:lnTo>
                          <a:pt x="12" y="97"/>
                        </a:lnTo>
                        <a:lnTo>
                          <a:pt x="7" y="111"/>
                        </a:lnTo>
                        <a:lnTo>
                          <a:pt x="3" y="127"/>
                        </a:lnTo>
                        <a:lnTo>
                          <a:pt x="1" y="141"/>
                        </a:lnTo>
                        <a:lnTo>
                          <a:pt x="0" y="158"/>
                        </a:lnTo>
                        <a:lnTo>
                          <a:pt x="0" y="199"/>
                        </a:lnTo>
                        <a:lnTo>
                          <a:pt x="0" y="212"/>
                        </a:lnTo>
                        <a:lnTo>
                          <a:pt x="0" y="417"/>
                        </a:lnTo>
                        <a:lnTo>
                          <a:pt x="2" y="420"/>
                        </a:lnTo>
                        <a:lnTo>
                          <a:pt x="2" y="526"/>
                        </a:lnTo>
                        <a:lnTo>
                          <a:pt x="310" y="526"/>
                        </a:lnTo>
                        <a:lnTo>
                          <a:pt x="310" y="420"/>
                        </a:lnTo>
                        <a:lnTo>
                          <a:pt x="312" y="418"/>
                        </a:lnTo>
                        <a:lnTo>
                          <a:pt x="312" y="2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2719" y="1954"/>
                    <a:ext cx="100" cy="150"/>
                  </a:xfrm>
                  <a:custGeom>
                    <a:avLst/>
                    <a:gdLst>
                      <a:gd name="T0" fmla="*/ 100 w 313"/>
                      <a:gd name="T1" fmla="*/ 61 h 516"/>
                      <a:gd name="T2" fmla="*/ 100 w 313"/>
                      <a:gd name="T3" fmla="*/ 58 h 516"/>
                      <a:gd name="T4" fmla="*/ 100 w 313"/>
                      <a:gd name="T5" fmla="*/ 46 h 516"/>
                      <a:gd name="T6" fmla="*/ 100 w 313"/>
                      <a:gd name="T7" fmla="*/ 41 h 516"/>
                      <a:gd name="T8" fmla="*/ 99 w 313"/>
                      <a:gd name="T9" fmla="*/ 36 h 516"/>
                      <a:gd name="T10" fmla="*/ 98 w 313"/>
                      <a:gd name="T11" fmla="*/ 32 h 516"/>
                      <a:gd name="T12" fmla="*/ 96 w 313"/>
                      <a:gd name="T13" fmla="*/ 28 h 516"/>
                      <a:gd name="T14" fmla="*/ 94 w 313"/>
                      <a:gd name="T15" fmla="*/ 24 h 516"/>
                      <a:gd name="T16" fmla="*/ 92 w 313"/>
                      <a:gd name="T17" fmla="*/ 20 h 516"/>
                      <a:gd name="T18" fmla="*/ 89 w 313"/>
                      <a:gd name="T19" fmla="*/ 17 h 516"/>
                      <a:gd name="T20" fmla="*/ 85 w 313"/>
                      <a:gd name="T21" fmla="*/ 13 h 516"/>
                      <a:gd name="T22" fmla="*/ 82 w 313"/>
                      <a:gd name="T23" fmla="*/ 10 h 516"/>
                      <a:gd name="T24" fmla="*/ 78 w 313"/>
                      <a:gd name="T25" fmla="*/ 8 h 516"/>
                      <a:gd name="T26" fmla="*/ 74 w 313"/>
                      <a:gd name="T27" fmla="*/ 6 h 516"/>
                      <a:gd name="T28" fmla="*/ 70 w 313"/>
                      <a:gd name="T29" fmla="*/ 3 h 516"/>
                      <a:gd name="T30" fmla="*/ 65 w 313"/>
                      <a:gd name="T31" fmla="*/ 2 h 516"/>
                      <a:gd name="T32" fmla="*/ 60 w 313"/>
                      <a:gd name="T33" fmla="*/ 1 h 516"/>
                      <a:gd name="T34" fmla="*/ 55 w 313"/>
                      <a:gd name="T35" fmla="*/ 0 h 516"/>
                      <a:gd name="T36" fmla="*/ 50 w 313"/>
                      <a:gd name="T37" fmla="*/ 0 h 516"/>
                      <a:gd name="T38" fmla="*/ 45 w 313"/>
                      <a:gd name="T39" fmla="*/ 0 h 516"/>
                      <a:gd name="T40" fmla="*/ 40 w 313"/>
                      <a:gd name="T41" fmla="*/ 1 h 516"/>
                      <a:gd name="T42" fmla="*/ 35 w 313"/>
                      <a:gd name="T43" fmla="*/ 2 h 516"/>
                      <a:gd name="T44" fmla="*/ 30 w 313"/>
                      <a:gd name="T45" fmla="*/ 3 h 516"/>
                      <a:gd name="T46" fmla="*/ 26 w 313"/>
                      <a:gd name="T47" fmla="*/ 6 h 516"/>
                      <a:gd name="T48" fmla="*/ 22 w 313"/>
                      <a:gd name="T49" fmla="*/ 8 h 516"/>
                      <a:gd name="T50" fmla="*/ 18 w 313"/>
                      <a:gd name="T51" fmla="*/ 10 h 516"/>
                      <a:gd name="T52" fmla="*/ 15 w 313"/>
                      <a:gd name="T53" fmla="*/ 13 h 516"/>
                      <a:gd name="T54" fmla="*/ 11 w 313"/>
                      <a:gd name="T55" fmla="*/ 17 h 516"/>
                      <a:gd name="T56" fmla="*/ 8 w 313"/>
                      <a:gd name="T57" fmla="*/ 20 h 516"/>
                      <a:gd name="T58" fmla="*/ 6 w 313"/>
                      <a:gd name="T59" fmla="*/ 24 h 516"/>
                      <a:gd name="T60" fmla="*/ 4 w 313"/>
                      <a:gd name="T61" fmla="*/ 28 h 516"/>
                      <a:gd name="T62" fmla="*/ 2 w 313"/>
                      <a:gd name="T63" fmla="*/ 32 h 516"/>
                      <a:gd name="T64" fmla="*/ 1 w 313"/>
                      <a:gd name="T65" fmla="*/ 36 h 516"/>
                      <a:gd name="T66" fmla="*/ 0 w 313"/>
                      <a:gd name="T67" fmla="*/ 41 h 516"/>
                      <a:gd name="T68" fmla="*/ 0 w 313"/>
                      <a:gd name="T69" fmla="*/ 46 h 516"/>
                      <a:gd name="T70" fmla="*/ 0 w 313"/>
                      <a:gd name="T71" fmla="*/ 58 h 516"/>
                      <a:gd name="T72" fmla="*/ 0 w 313"/>
                      <a:gd name="T73" fmla="*/ 61 h 516"/>
                      <a:gd name="T74" fmla="*/ 0 w 313"/>
                      <a:gd name="T75" fmla="*/ 118 h 516"/>
                      <a:gd name="T76" fmla="*/ 0 w 313"/>
                      <a:gd name="T77" fmla="*/ 119 h 516"/>
                      <a:gd name="T78" fmla="*/ 0 w 313"/>
                      <a:gd name="T79" fmla="*/ 150 h 516"/>
                      <a:gd name="T80" fmla="*/ 100 w 313"/>
                      <a:gd name="T81" fmla="*/ 150 h 516"/>
                      <a:gd name="T82" fmla="*/ 100 w 313"/>
                      <a:gd name="T83" fmla="*/ 119 h 516"/>
                      <a:gd name="T84" fmla="*/ 100 w 313"/>
                      <a:gd name="T85" fmla="*/ 119 h 516"/>
                      <a:gd name="T86" fmla="*/ 100 w 313"/>
                      <a:gd name="T87" fmla="*/ 61 h 51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13" h="516">
                        <a:moveTo>
                          <a:pt x="313" y="211"/>
                        </a:moveTo>
                        <a:lnTo>
                          <a:pt x="313" y="198"/>
                        </a:lnTo>
                        <a:lnTo>
                          <a:pt x="313" y="157"/>
                        </a:lnTo>
                        <a:lnTo>
                          <a:pt x="313" y="141"/>
                        </a:lnTo>
                        <a:lnTo>
                          <a:pt x="310" y="125"/>
                        </a:lnTo>
                        <a:lnTo>
                          <a:pt x="307" y="110"/>
                        </a:lnTo>
                        <a:lnTo>
                          <a:pt x="302" y="95"/>
                        </a:lnTo>
                        <a:lnTo>
                          <a:pt x="294" y="82"/>
                        </a:lnTo>
                        <a:lnTo>
                          <a:pt x="287" y="69"/>
                        </a:lnTo>
                        <a:lnTo>
                          <a:pt x="278" y="57"/>
                        </a:lnTo>
                        <a:lnTo>
                          <a:pt x="267" y="45"/>
                        </a:lnTo>
                        <a:lnTo>
                          <a:pt x="257" y="35"/>
                        </a:lnTo>
                        <a:lnTo>
                          <a:pt x="244" y="26"/>
                        </a:lnTo>
                        <a:lnTo>
                          <a:pt x="231" y="19"/>
                        </a:lnTo>
                        <a:lnTo>
                          <a:pt x="218" y="11"/>
                        </a:lnTo>
                        <a:lnTo>
                          <a:pt x="203" y="6"/>
                        </a:lnTo>
                        <a:lnTo>
                          <a:pt x="188" y="3"/>
                        </a:lnTo>
                        <a:lnTo>
                          <a:pt x="172" y="0"/>
                        </a:lnTo>
                        <a:lnTo>
                          <a:pt x="157" y="0"/>
                        </a:lnTo>
                        <a:lnTo>
                          <a:pt x="141" y="0"/>
                        </a:lnTo>
                        <a:lnTo>
                          <a:pt x="125" y="3"/>
                        </a:lnTo>
                        <a:lnTo>
                          <a:pt x="110" y="6"/>
                        </a:lnTo>
                        <a:lnTo>
                          <a:pt x="95" y="11"/>
                        </a:lnTo>
                        <a:lnTo>
                          <a:pt x="82" y="19"/>
                        </a:lnTo>
                        <a:lnTo>
                          <a:pt x="69" y="26"/>
                        </a:lnTo>
                        <a:lnTo>
                          <a:pt x="56" y="35"/>
                        </a:lnTo>
                        <a:lnTo>
                          <a:pt x="46" y="45"/>
                        </a:lnTo>
                        <a:lnTo>
                          <a:pt x="35" y="57"/>
                        </a:lnTo>
                        <a:lnTo>
                          <a:pt x="26" y="69"/>
                        </a:lnTo>
                        <a:lnTo>
                          <a:pt x="19" y="82"/>
                        </a:lnTo>
                        <a:lnTo>
                          <a:pt x="11" y="95"/>
                        </a:lnTo>
                        <a:lnTo>
                          <a:pt x="6" y="110"/>
                        </a:lnTo>
                        <a:lnTo>
                          <a:pt x="3" y="125"/>
                        </a:lnTo>
                        <a:lnTo>
                          <a:pt x="0" y="141"/>
                        </a:lnTo>
                        <a:lnTo>
                          <a:pt x="0" y="157"/>
                        </a:lnTo>
                        <a:lnTo>
                          <a:pt x="0" y="198"/>
                        </a:lnTo>
                        <a:lnTo>
                          <a:pt x="0" y="211"/>
                        </a:lnTo>
                        <a:lnTo>
                          <a:pt x="0" y="407"/>
                        </a:lnTo>
                        <a:lnTo>
                          <a:pt x="1" y="410"/>
                        </a:lnTo>
                        <a:lnTo>
                          <a:pt x="1" y="516"/>
                        </a:lnTo>
                        <a:lnTo>
                          <a:pt x="312" y="516"/>
                        </a:lnTo>
                        <a:lnTo>
                          <a:pt x="312" y="410"/>
                        </a:lnTo>
                        <a:lnTo>
                          <a:pt x="313" y="408"/>
                        </a:lnTo>
                        <a:lnTo>
                          <a:pt x="313" y="21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2890" y="1954"/>
                    <a:ext cx="93" cy="150"/>
                  </a:xfrm>
                  <a:custGeom>
                    <a:avLst/>
                    <a:gdLst>
                      <a:gd name="T0" fmla="*/ 93 w 312"/>
                      <a:gd name="T1" fmla="*/ 61 h 518"/>
                      <a:gd name="T2" fmla="*/ 93 w 312"/>
                      <a:gd name="T3" fmla="*/ 58 h 518"/>
                      <a:gd name="T4" fmla="*/ 93 w 312"/>
                      <a:gd name="T5" fmla="*/ 45 h 518"/>
                      <a:gd name="T6" fmla="*/ 93 w 312"/>
                      <a:gd name="T7" fmla="*/ 40 h 518"/>
                      <a:gd name="T8" fmla="*/ 92 w 312"/>
                      <a:gd name="T9" fmla="*/ 36 h 518"/>
                      <a:gd name="T10" fmla="*/ 91 w 312"/>
                      <a:gd name="T11" fmla="*/ 32 h 518"/>
                      <a:gd name="T12" fmla="*/ 89 w 312"/>
                      <a:gd name="T13" fmla="*/ 27 h 518"/>
                      <a:gd name="T14" fmla="*/ 87 w 312"/>
                      <a:gd name="T15" fmla="*/ 23 h 518"/>
                      <a:gd name="T16" fmla="*/ 85 w 312"/>
                      <a:gd name="T17" fmla="*/ 20 h 518"/>
                      <a:gd name="T18" fmla="*/ 83 w 312"/>
                      <a:gd name="T19" fmla="*/ 16 h 518"/>
                      <a:gd name="T20" fmla="*/ 79 w 312"/>
                      <a:gd name="T21" fmla="*/ 13 h 518"/>
                      <a:gd name="T22" fmla="*/ 76 w 312"/>
                      <a:gd name="T23" fmla="*/ 10 h 518"/>
                      <a:gd name="T24" fmla="*/ 72 w 312"/>
                      <a:gd name="T25" fmla="*/ 8 h 518"/>
                      <a:gd name="T26" fmla="*/ 69 w 312"/>
                      <a:gd name="T27" fmla="*/ 6 h 518"/>
                      <a:gd name="T28" fmla="*/ 65 w 312"/>
                      <a:gd name="T29" fmla="*/ 3 h 518"/>
                      <a:gd name="T30" fmla="*/ 60 w 312"/>
                      <a:gd name="T31" fmla="*/ 2 h 518"/>
                      <a:gd name="T32" fmla="*/ 56 w 312"/>
                      <a:gd name="T33" fmla="*/ 1 h 518"/>
                      <a:gd name="T34" fmla="*/ 51 w 312"/>
                      <a:gd name="T35" fmla="*/ 0 h 518"/>
                      <a:gd name="T36" fmla="*/ 47 w 312"/>
                      <a:gd name="T37" fmla="*/ 0 h 518"/>
                      <a:gd name="T38" fmla="*/ 41 w 312"/>
                      <a:gd name="T39" fmla="*/ 0 h 518"/>
                      <a:gd name="T40" fmla="*/ 37 w 312"/>
                      <a:gd name="T41" fmla="*/ 1 h 518"/>
                      <a:gd name="T42" fmla="*/ 32 w 312"/>
                      <a:gd name="T43" fmla="*/ 2 h 518"/>
                      <a:gd name="T44" fmla="*/ 28 w 312"/>
                      <a:gd name="T45" fmla="*/ 3 h 518"/>
                      <a:gd name="T46" fmla="*/ 24 w 312"/>
                      <a:gd name="T47" fmla="*/ 6 h 518"/>
                      <a:gd name="T48" fmla="*/ 20 w 312"/>
                      <a:gd name="T49" fmla="*/ 8 h 518"/>
                      <a:gd name="T50" fmla="*/ 17 w 312"/>
                      <a:gd name="T51" fmla="*/ 10 h 518"/>
                      <a:gd name="T52" fmla="*/ 13 w 312"/>
                      <a:gd name="T53" fmla="*/ 13 h 518"/>
                      <a:gd name="T54" fmla="*/ 10 w 312"/>
                      <a:gd name="T55" fmla="*/ 16 h 518"/>
                      <a:gd name="T56" fmla="*/ 8 w 312"/>
                      <a:gd name="T57" fmla="*/ 20 h 518"/>
                      <a:gd name="T58" fmla="*/ 6 w 312"/>
                      <a:gd name="T59" fmla="*/ 23 h 518"/>
                      <a:gd name="T60" fmla="*/ 4 w 312"/>
                      <a:gd name="T61" fmla="*/ 27 h 518"/>
                      <a:gd name="T62" fmla="*/ 2 w 312"/>
                      <a:gd name="T63" fmla="*/ 32 h 518"/>
                      <a:gd name="T64" fmla="*/ 1 w 312"/>
                      <a:gd name="T65" fmla="*/ 36 h 518"/>
                      <a:gd name="T66" fmla="*/ 0 w 312"/>
                      <a:gd name="T67" fmla="*/ 40 h 518"/>
                      <a:gd name="T68" fmla="*/ 0 w 312"/>
                      <a:gd name="T69" fmla="*/ 45 h 518"/>
                      <a:gd name="T70" fmla="*/ 0 w 312"/>
                      <a:gd name="T71" fmla="*/ 58 h 518"/>
                      <a:gd name="T72" fmla="*/ 0 w 312"/>
                      <a:gd name="T73" fmla="*/ 61 h 518"/>
                      <a:gd name="T74" fmla="*/ 0 w 312"/>
                      <a:gd name="T75" fmla="*/ 118 h 518"/>
                      <a:gd name="T76" fmla="*/ 1 w 312"/>
                      <a:gd name="T77" fmla="*/ 119 h 518"/>
                      <a:gd name="T78" fmla="*/ 1 w 312"/>
                      <a:gd name="T79" fmla="*/ 150 h 518"/>
                      <a:gd name="T80" fmla="*/ 92 w 312"/>
                      <a:gd name="T81" fmla="*/ 150 h 518"/>
                      <a:gd name="T82" fmla="*/ 92 w 312"/>
                      <a:gd name="T83" fmla="*/ 119 h 518"/>
                      <a:gd name="T84" fmla="*/ 93 w 312"/>
                      <a:gd name="T85" fmla="*/ 119 h 518"/>
                      <a:gd name="T86" fmla="*/ 93 w 312"/>
                      <a:gd name="T87" fmla="*/ 61 h 51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12" h="518">
                        <a:moveTo>
                          <a:pt x="312" y="210"/>
                        </a:moveTo>
                        <a:lnTo>
                          <a:pt x="312" y="199"/>
                        </a:lnTo>
                        <a:lnTo>
                          <a:pt x="312" y="155"/>
                        </a:lnTo>
                        <a:lnTo>
                          <a:pt x="311" y="139"/>
                        </a:lnTo>
                        <a:lnTo>
                          <a:pt x="309" y="124"/>
                        </a:lnTo>
                        <a:lnTo>
                          <a:pt x="305" y="109"/>
                        </a:lnTo>
                        <a:lnTo>
                          <a:pt x="300" y="94"/>
                        </a:lnTo>
                        <a:lnTo>
                          <a:pt x="293" y="81"/>
                        </a:lnTo>
                        <a:lnTo>
                          <a:pt x="285" y="68"/>
                        </a:lnTo>
                        <a:lnTo>
                          <a:pt x="277" y="55"/>
                        </a:lnTo>
                        <a:lnTo>
                          <a:pt x="266" y="45"/>
                        </a:lnTo>
                        <a:lnTo>
                          <a:pt x="255" y="34"/>
                        </a:lnTo>
                        <a:lnTo>
                          <a:pt x="243" y="26"/>
                        </a:lnTo>
                        <a:lnTo>
                          <a:pt x="230" y="19"/>
                        </a:lnTo>
                        <a:lnTo>
                          <a:pt x="217" y="11"/>
                        </a:lnTo>
                        <a:lnTo>
                          <a:pt x="202" y="7"/>
                        </a:lnTo>
                        <a:lnTo>
                          <a:pt x="187" y="3"/>
                        </a:lnTo>
                        <a:lnTo>
                          <a:pt x="171" y="1"/>
                        </a:lnTo>
                        <a:lnTo>
                          <a:pt x="156" y="0"/>
                        </a:lnTo>
                        <a:lnTo>
                          <a:pt x="139" y="1"/>
                        </a:lnTo>
                        <a:lnTo>
                          <a:pt x="124" y="3"/>
                        </a:lnTo>
                        <a:lnTo>
                          <a:pt x="109" y="7"/>
                        </a:lnTo>
                        <a:lnTo>
                          <a:pt x="94" y="11"/>
                        </a:lnTo>
                        <a:lnTo>
                          <a:pt x="81" y="19"/>
                        </a:lnTo>
                        <a:lnTo>
                          <a:pt x="68" y="26"/>
                        </a:lnTo>
                        <a:lnTo>
                          <a:pt x="57" y="34"/>
                        </a:lnTo>
                        <a:lnTo>
                          <a:pt x="45" y="45"/>
                        </a:lnTo>
                        <a:lnTo>
                          <a:pt x="35" y="55"/>
                        </a:lnTo>
                        <a:lnTo>
                          <a:pt x="26" y="68"/>
                        </a:lnTo>
                        <a:lnTo>
                          <a:pt x="19" y="81"/>
                        </a:lnTo>
                        <a:lnTo>
                          <a:pt x="12" y="94"/>
                        </a:lnTo>
                        <a:lnTo>
                          <a:pt x="7" y="109"/>
                        </a:lnTo>
                        <a:lnTo>
                          <a:pt x="3" y="124"/>
                        </a:lnTo>
                        <a:lnTo>
                          <a:pt x="1" y="139"/>
                        </a:lnTo>
                        <a:lnTo>
                          <a:pt x="0" y="155"/>
                        </a:lnTo>
                        <a:lnTo>
                          <a:pt x="0" y="199"/>
                        </a:lnTo>
                        <a:lnTo>
                          <a:pt x="0" y="210"/>
                        </a:lnTo>
                        <a:lnTo>
                          <a:pt x="0" y="409"/>
                        </a:lnTo>
                        <a:lnTo>
                          <a:pt x="2" y="412"/>
                        </a:lnTo>
                        <a:lnTo>
                          <a:pt x="2" y="518"/>
                        </a:lnTo>
                        <a:lnTo>
                          <a:pt x="310" y="518"/>
                        </a:lnTo>
                        <a:lnTo>
                          <a:pt x="310" y="412"/>
                        </a:lnTo>
                        <a:lnTo>
                          <a:pt x="312" y="410"/>
                        </a:lnTo>
                        <a:lnTo>
                          <a:pt x="312" y="2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2304" y="1160"/>
                    <a:ext cx="929" cy="301"/>
                  </a:xfrm>
                  <a:custGeom>
                    <a:avLst/>
                    <a:gdLst>
                      <a:gd name="T0" fmla="*/ 829 w 3101"/>
                      <a:gd name="T1" fmla="*/ 291 h 997"/>
                      <a:gd name="T2" fmla="*/ 823 w 3101"/>
                      <a:gd name="T3" fmla="*/ 280 h 997"/>
                      <a:gd name="T4" fmla="*/ 812 w 3101"/>
                      <a:gd name="T5" fmla="*/ 274 h 997"/>
                      <a:gd name="T6" fmla="*/ 800 w 3101"/>
                      <a:gd name="T7" fmla="*/ 271 h 997"/>
                      <a:gd name="T8" fmla="*/ 788 w 3101"/>
                      <a:gd name="T9" fmla="*/ 273 h 997"/>
                      <a:gd name="T10" fmla="*/ 777 w 3101"/>
                      <a:gd name="T11" fmla="*/ 277 h 997"/>
                      <a:gd name="T12" fmla="*/ 768 w 3101"/>
                      <a:gd name="T13" fmla="*/ 286 h 997"/>
                      <a:gd name="T14" fmla="*/ 764 w 3101"/>
                      <a:gd name="T15" fmla="*/ 297 h 997"/>
                      <a:gd name="T16" fmla="*/ 664 w 3101"/>
                      <a:gd name="T17" fmla="*/ 294 h 997"/>
                      <a:gd name="T18" fmla="*/ 658 w 3101"/>
                      <a:gd name="T19" fmla="*/ 283 h 997"/>
                      <a:gd name="T20" fmla="*/ 649 w 3101"/>
                      <a:gd name="T21" fmla="*/ 276 h 997"/>
                      <a:gd name="T22" fmla="*/ 637 w 3101"/>
                      <a:gd name="T23" fmla="*/ 273 h 997"/>
                      <a:gd name="T24" fmla="*/ 625 w 3101"/>
                      <a:gd name="T25" fmla="*/ 273 h 997"/>
                      <a:gd name="T26" fmla="*/ 613 w 3101"/>
                      <a:gd name="T27" fmla="*/ 276 h 997"/>
                      <a:gd name="T28" fmla="*/ 604 w 3101"/>
                      <a:gd name="T29" fmla="*/ 283 h 997"/>
                      <a:gd name="T30" fmla="*/ 598 w 3101"/>
                      <a:gd name="T31" fmla="*/ 294 h 997"/>
                      <a:gd name="T32" fmla="*/ 498 w 3101"/>
                      <a:gd name="T33" fmla="*/ 298 h 997"/>
                      <a:gd name="T34" fmla="*/ 494 w 3101"/>
                      <a:gd name="T35" fmla="*/ 286 h 997"/>
                      <a:gd name="T36" fmla="*/ 485 w 3101"/>
                      <a:gd name="T37" fmla="*/ 278 h 997"/>
                      <a:gd name="T38" fmla="*/ 474 w 3101"/>
                      <a:gd name="T39" fmla="*/ 273 h 997"/>
                      <a:gd name="T40" fmla="*/ 461 w 3101"/>
                      <a:gd name="T41" fmla="*/ 272 h 997"/>
                      <a:gd name="T42" fmla="*/ 449 w 3101"/>
                      <a:gd name="T43" fmla="*/ 275 h 997"/>
                      <a:gd name="T44" fmla="*/ 439 w 3101"/>
                      <a:gd name="T45" fmla="*/ 281 h 997"/>
                      <a:gd name="T46" fmla="*/ 433 w 3101"/>
                      <a:gd name="T47" fmla="*/ 291 h 997"/>
                      <a:gd name="T48" fmla="*/ 331 w 3101"/>
                      <a:gd name="T49" fmla="*/ 301 h 997"/>
                      <a:gd name="T50" fmla="*/ 329 w 3101"/>
                      <a:gd name="T51" fmla="*/ 288 h 997"/>
                      <a:gd name="T52" fmla="*/ 321 w 3101"/>
                      <a:gd name="T53" fmla="*/ 280 h 997"/>
                      <a:gd name="T54" fmla="*/ 310 w 3101"/>
                      <a:gd name="T55" fmla="*/ 274 h 997"/>
                      <a:gd name="T56" fmla="*/ 298 w 3101"/>
                      <a:gd name="T57" fmla="*/ 273 h 997"/>
                      <a:gd name="T58" fmla="*/ 286 w 3101"/>
                      <a:gd name="T59" fmla="*/ 274 h 997"/>
                      <a:gd name="T60" fmla="*/ 275 w 3101"/>
                      <a:gd name="T61" fmla="*/ 280 h 997"/>
                      <a:gd name="T62" fmla="*/ 268 w 3101"/>
                      <a:gd name="T63" fmla="*/ 288 h 997"/>
                      <a:gd name="T64" fmla="*/ 265 w 3101"/>
                      <a:gd name="T65" fmla="*/ 301 h 997"/>
                      <a:gd name="T66" fmla="*/ 164 w 3101"/>
                      <a:gd name="T67" fmla="*/ 291 h 997"/>
                      <a:gd name="T68" fmla="*/ 157 w 3101"/>
                      <a:gd name="T69" fmla="*/ 282 h 997"/>
                      <a:gd name="T70" fmla="*/ 147 w 3101"/>
                      <a:gd name="T71" fmla="*/ 275 h 997"/>
                      <a:gd name="T72" fmla="*/ 135 w 3101"/>
                      <a:gd name="T73" fmla="*/ 273 h 997"/>
                      <a:gd name="T74" fmla="*/ 122 w 3101"/>
                      <a:gd name="T75" fmla="*/ 274 h 997"/>
                      <a:gd name="T76" fmla="*/ 111 w 3101"/>
                      <a:gd name="T77" fmla="*/ 278 h 997"/>
                      <a:gd name="T78" fmla="*/ 102 w 3101"/>
                      <a:gd name="T79" fmla="*/ 286 h 997"/>
                      <a:gd name="T80" fmla="*/ 98 w 3101"/>
                      <a:gd name="T81" fmla="*/ 298 h 997"/>
                      <a:gd name="T82" fmla="*/ 23 w 3101"/>
                      <a:gd name="T83" fmla="*/ 267 h 997"/>
                      <a:gd name="T84" fmla="*/ 199 w 3101"/>
                      <a:gd name="T85" fmla="*/ 59 h 997"/>
                      <a:gd name="T86" fmla="*/ 198 w 3101"/>
                      <a:gd name="T87" fmla="*/ 13 h 997"/>
                      <a:gd name="T88" fmla="*/ 203 w 3101"/>
                      <a:gd name="T89" fmla="*/ 3 h 997"/>
                      <a:gd name="T90" fmla="*/ 208 w 3101"/>
                      <a:gd name="T91" fmla="*/ 1 h 997"/>
                      <a:gd name="T92" fmla="*/ 217 w 3101"/>
                      <a:gd name="T93" fmla="*/ 3 h 997"/>
                      <a:gd name="T94" fmla="*/ 220 w 3101"/>
                      <a:gd name="T95" fmla="*/ 8 h 997"/>
                      <a:gd name="T96" fmla="*/ 223 w 3101"/>
                      <a:gd name="T97" fmla="*/ 19 h 997"/>
                      <a:gd name="T98" fmla="*/ 706 w 3101"/>
                      <a:gd name="T99" fmla="*/ 19 h 997"/>
                      <a:gd name="T100" fmla="*/ 709 w 3101"/>
                      <a:gd name="T101" fmla="*/ 8 h 997"/>
                      <a:gd name="T102" fmla="*/ 712 w 3101"/>
                      <a:gd name="T103" fmla="*/ 3 h 997"/>
                      <a:gd name="T104" fmla="*/ 721 w 3101"/>
                      <a:gd name="T105" fmla="*/ 1 h 997"/>
                      <a:gd name="T106" fmla="*/ 728 w 3101"/>
                      <a:gd name="T107" fmla="*/ 5 h 997"/>
                      <a:gd name="T108" fmla="*/ 731 w 3101"/>
                      <a:gd name="T109" fmla="*/ 13 h 997"/>
                      <a:gd name="T110" fmla="*/ 730 w 3101"/>
                      <a:gd name="T111" fmla="*/ 59 h 997"/>
                      <a:gd name="T112" fmla="*/ 906 w 3101"/>
                      <a:gd name="T113" fmla="*/ 267 h 99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3101" h="997">
                        <a:moveTo>
                          <a:pt x="2774" y="997"/>
                        </a:moveTo>
                        <a:lnTo>
                          <a:pt x="2773" y="985"/>
                        </a:lnTo>
                        <a:lnTo>
                          <a:pt x="2771" y="973"/>
                        </a:lnTo>
                        <a:lnTo>
                          <a:pt x="2768" y="963"/>
                        </a:lnTo>
                        <a:lnTo>
                          <a:pt x="2764" y="953"/>
                        </a:lnTo>
                        <a:lnTo>
                          <a:pt x="2760" y="945"/>
                        </a:lnTo>
                        <a:lnTo>
                          <a:pt x="2753" y="936"/>
                        </a:lnTo>
                        <a:lnTo>
                          <a:pt x="2746" y="929"/>
                        </a:lnTo>
                        <a:lnTo>
                          <a:pt x="2738" y="923"/>
                        </a:lnTo>
                        <a:lnTo>
                          <a:pt x="2730" y="917"/>
                        </a:lnTo>
                        <a:lnTo>
                          <a:pt x="2722" y="912"/>
                        </a:lnTo>
                        <a:lnTo>
                          <a:pt x="2712" y="908"/>
                        </a:lnTo>
                        <a:lnTo>
                          <a:pt x="2703" y="905"/>
                        </a:lnTo>
                        <a:lnTo>
                          <a:pt x="2693" y="902"/>
                        </a:lnTo>
                        <a:lnTo>
                          <a:pt x="2683" y="899"/>
                        </a:lnTo>
                        <a:lnTo>
                          <a:pt x="2672" y="898"/>
                        </a:lnTo>
                        <a:lnTo>
                          <a:pt x="2662" y="898"/>
                        </a:lnTo>
                        <a:lnTo>
                          <a:pt x="2651" y="898"/>
                        </a:lnTo>
                        <a:lnTo>
                          <a:pt x="2641" y="900"/>
                        </a:lnTo>
                        <a:lnTo>
                          <a:pt x="2630" y="903"/>
                        </a:lnTo>
                        <a:lnTo>
                          <a:pt x="2621" y="905"/>
                        </a:lnTo>
                        <a:lnTo>
                          <a:pt x="2611" y="909"/>
                        </a:lnTo>
                        <a:lnTo>
                          <a:pt x="2602" y="913"/>
                        </a:lnTo>
                        <a:lnTo>
                          <a:pt x="2592" y="917"/>
                        </a:lnTo>
                        <a:lnTo>
                          <a:pt x="2585" y="924"/>
                        </a:lnTo>
                        <a:lnTo>
                          <a:pt x="2576" y="930"/>
                        </a:lnTo>
                        <a:lnTo>
                          <a:pt x="2570" y="937"/>
                        </a:lnTo>
                        <a:lnTo>
                          <a:pt x="2564" y="946"/>
                        </a:lnTo>
                        <a:lnTo>
                          <a:pt x="2558" y="954"/>
                        </a:lnTo>
                        <a:lnTo>
                          <a:pt x="2555" y="964"/>
                        </a:lnTo>
                        <a:lnTo>
                          <a:pt x="2552" y="974"/>
                        </a:lnTo>
                        <a:lnTo>
                          <a:pt x="2550" y="985"/>
                        </a:lnTo>
                        <a:lnTo>
                          <a:pt x="2549" y="997"/>
                        </a:lnTo>
                        <a:lnTo>
                          <a:pt x="2217" y="997"/>
                        </a:lnTo>
                        <a:lnTo>
                          <a:pt x="2217" y="986"/>
                        </a:lnTo>
                        <a:lnTo>
                          <a:pt x="2215" y="974"/>
                        </a:lnTo>
                        <a:lnTo>
                          <a:pt x="2212" y="965"/>
                        </a:lnTo>
                        <a:lnTo>
                          <a:pt x="2208" y="955"/>
                        </a:lnTo>
                        <a:lnTo>
                          <a:pt x="2202" y="947"/>
                        </a:lnTo>
                        <a:lnTo>
                          <a:pt x="2197" y="938"/>
                        </a:lnTo>
                        <a:lnTo>
                          <a:pt x="2190" y="931"/>
                        </a:lnTo>
                        <a:lnTo>
                          <a:pt x="2182" y="925"/>
                        </a:lnTo>
                        <a:lnTo>
                          <a:pt x="2174" y="919"/>
                        </a:lnTo>
                        <a:lnTo>
                          <a:pt x="2166" y="915"/>
                        </a:lnTo>
                        <a:lnTo>
                          <a:pt x="2156" y="911"/>
                        </a:lnTo>
                        <a:lnTo>
                          <a:pt x="2147" y="908"/>
                        </a:lnTo>
                        <a:lnTo>
                          <a:pt x="2137" y="905"/>
                        </a:lnTo>
                        <a:lnTo>
                          <a:pt x="2127" y="903"/>
                        </a:lnTo>
                        <a:lnTo>
                          <a:pt x="2116" y="902"/>
                        </a:lnTo>
                        <a:lnTo>
                          <a:pt x="2106" y="902"/>
                        </a:lnTo>
                        <a:lnTo>
                          <a:pt x="2096" y="903"/>
                        </a:lnTo>
                        <a:lnTo>
                          <a:pt x="2086" y="904"/>
                        </a:lnTo>
                        <a:lnTo>
                          <a:pt x="2075" y="905"/>
                        </a:lnTo>
                        <a:lnTo>
                          <a:pt x="2066" y="908"/>
                        </a:lnTo>
                        <a:lnTo>
                          <a:pt x="2055" y="911"/>
                        </a:lnTo>
                        <a:lnTo>
                          <a:pt x="2047" y="915"/>
                        </a:lnTo>
                        <a:lnTo>
                          <a:pt x="2037" y="920"/>
                        </a:lnTo>
                        <a:lnTo>
                          <a:pt x="2030" y="926"/>
                        </a:lnTo>
                        <a:lnTo>
                          <a:pt x="2022" y="932"/>
                        </a:lnTo>
                        <a:lnTo>
                          <a:pt x="2015" y="939"/>
                        </a:lnTo>
                        <a:lnTo>
                          <a:pt x="2010" y="947"/>
                        </a:lnTo>
                        <a:lnTo>
                          <a:pt x="2004" y="955"/>
                        </a:lnTo>
                        <a:lnTo>
                          <a:pt x="2000" y="965"/>
                        </a:lnTo>
                        <a:lnTo>
                          <a:pt x="1997" y="974"/>
                        </a:lnTo>
                        <a:lnTo>
                          <a:pt x="1995" y="986"/>
                        </a:lnTo>
                        <a:lnTo>
                          <a:pt x="1995" y="997"/>
                        </a:lnTo>
                        <a:lnTo>
                          <a:pt x="1663" y="997"/>
                        </a:lnTo>
                        <a:lnTo>
                          <a:pt x="1662" y="986"/>
                        </a:lnTo>
                        <a:lnTo>
                          <a:pt x="1660" y="974"/>
                        </a:lnTo>
                        <a:lnTo>
                          <a:pt x="1657" y="965"/>
                        </a:lnTo>
                        <a:lnTo>
                          <a:pt x="1653" y="955"/>
                        </a:lnTo>
                        <a:lnTo>
                          <a:pt x="1648" y="947"/>
                        </a:lnTo>
                        <a:lnTo>
                          <a:pt x="1642" y="939"/>
                        </a:lnTo>
                        <a:lnTo>
                          <a:pt x="1635" y="932"/>
                        </a:lnTo>
                        <a:lnTo>
                          <a:pt x="1627" y="926"/>
                        </a:lnTo>
                        <a:lnTo>
                          <a:pt x="1620" y="920"/>
                        </a:lnTo>
                        <a:lnTo>
                          <a:pt x="1611" y="915"/>
                        </a:lnTo>
                        <a:lnTo>
                          <a:pt x="1601" y="911"/>
                        </a:lnTo>
                        <a:lnTo>
                          <a:pt x="1592" y="908"/>
                        </a:lnTo>
                        <a:lnTo>
                          <a:pt x="1582" y="905"/>
                        </a:lnTo>
                        <a:lnTo>
                          <a:pt x="1572" y="904"/>
                        </a:lnTo>
                        <a:lnTo>
                          <a:pt x="1561" y="903"/>
                        </a:lnTo>
                        <a:lnTo>
                          <a:pt x="1551" y="902"/>
                        </a:lnTo>
                        <a:lnTo>
                          <a:pt x="1540" y="902"/>
                        </a:lnTo>
                        <a:lnTo>
                          <a:pt x="1529" y="903"/>
                        </a:lnTo>
                        <a:lnTo>
                          <a:pt x="1519" y="905"/>
                        </a:lnTo>
                        <a:lnTo>
                          <a:pt x="1509" y="908"/>
                        </a:lnTo>
                        <a:lnTo>
                          <a:pt x="1500" y="911"/>
                        </a:lnTo>
                        <a:lnTo>
                          <a:pt x="1490" y="915"/>
                        </a:lnTo>
                        <a:lnTo>
                          <a:pt x="1481" y="919"/>
                        </a:lnTo>
                        <a:lnTo>
                          <a:pt x="1474" y="925"/>
                        </a:lnTo>
                        <a:lnTo>
                          <a:pt x="1465" y="931"/>
                        </a:lnTo>
                        <a:lnTo>
                          <a:pt x="1459" y="938"/>
                        </a:lnTo>
                        <a:lnTo>
                          <a:pt x="1453" y="947"/>
                        </a:lnTo>
                        <a:lnTo>
                          <a:pt x="1448" y="955"/>
                        </a:lnTo>
                        <a:lnTo>
                          <a:pt x="1444" y="965"/>
                        </a:lnTo>
                        <a:lnTo>
                          <a:pt x="1441" y="974"/>
                        </a:lnTo>
                        <a:lnTo>
                          <a:pt x="1439" y="986"/>
                        </a:lnTo>
                        <a:lnTo>
                          <a:pt x="1438" y="997"/>
                        </a:lnTo>
                        <a:lnTo>
                          <a:pt x="1106" y="997"/>
                        </a:lnTo>
                        <a:lnTo>
                          <a:pt x="1106" y="986"/>
                        </a:lnTo>
                        <a:lnTo>
                          <a:pt x="1104" y="974"/>
                        </a:lnTo>
                        <a:lnTo>
                          <a:pt x="1101" y="965"/>
                        </a:lnTo>
                        <a:lnTo>
                          <a:pt x="1097" y="955"/>
                        </a:lnTo>
                        <a:lnTo>
                          <a:pt x="1091" y="947"/>
                        </a:lnTo>
                        <a:lnTo>
                          <a:pt x="1086" y="939"/>
                        </a:lnTo>
                        <a:lnTo>
                          <a:pt x="1079" y="932"/>
                        </a:lnTo>
                        <a:lnTo>
                          <a:pt x="1071" y="926"/>
                        </a:lnTo>
                        <a:lnTo>
                          <a:pt x="1064" y="920"/>
                        </a:lnTo>
                        <a:lnTo>
                          <a:pt x="1054" y="915"/>
                        </a:lnTo>
                        <a:lnTo>
                          <a:pt x="1046" y="912"/>
                        </a:lnTo>
                        <a:lnTo>
                          <a:pt x="1035" y="908"/>
                        </a:lnTo>
                        <a:lnTo>
                          <a:pt x="1026" y="906"/>
                        </a:lnTo>
                        <a:lnTo>
                          <a:pt x="1015" y="904"/>
                        </a:lnTo>
                        <a:lnTo>
                          <a:pt x="1005" y="903"/>
                        </a:lnTo>
                        <a:lnTo>
                          <a:pt x="995" y="903"/>
                        </a:lnTo>
                        <a:lnTo>
                          <a:pt x="985" y="903"/>
                        </a:lnTo>
                        <a:lnTo>
                          <a:pt x="974" y="904"/>
                        </a:lnTo>
                        <a:lnTo>
                          <a:pt x="964" y="906"/>
                        </a:lnTo>
                        <a:lnTo>
                          <a:pt x="954" y="908"/>
                        </a:lnTo>
                        <a:lnTo>
                          <a:pt x="945" y="912"/>
                        </a:lnTo>
                        <a:lnTo>
                          <a:pt x="935" y="915"/>
                        </a:lnTo>
                        <a:lnTo>
                          <a:pt x="926" y="920"/>
                        </a:lnTo>
                        <a:lnTo>
                          <a:pt x="919" y="926"/>
                        </a:lnTo>
                        <a:lnTo>
                          <a:pt x="911" y="932"/>
                        </a:lnTo>
                        <a:lnTo>
                          <a:pt x="904" y="939"/>
                        </a:lnTo>
                        <a:lnTo>
                          <a:pt x="899" y="947"/>
                        </a:lnTo>
                        <a:lnTo>
                          <a:pt x="893" y="955"/>
                        </a:lnTo>
                        <a:lnTo>
                          <a:pt x="889" y="965"/>
                        </a:lnTo>
                        <a:lnTo>
                          <a:pt x="886" y="974"/>
                        </a:lnTo>
                        <a:lnTo>
                          <a:pt x="884" y="986"/>
                        </a:lnTo>
                        <a:lnTo>
                          <a:pt x="884" y="997"/>
                        </a:lnTo>
                        <a:lnTo>
                          <a:pt x="552" y="997"/>
                        </a:lnTo>
                        <a:lnTo>
                          <a:pt x="551" y="986"/>
                        </a:lnTo>
                        <a:lnTo>
                          <a:pt x="549" y="975"/>
                        </a:lnTo>
                        <a:lnTo>
                          <a:pt x="546" y="965"/>
                        </a:lnTo>
                        <a:lnTo>
                          <a:pt x="543" y="956"/>
                        </a:lnTo>
                        <a:lnTo>
                          <a:pt x="537" y="948"/>
                        </a:lnTo>
                        <a:lnTo>
                          <a:pt x="531" y="939"/>
                        </a:lnTo>
                        <a:lnTo>
                          <a:pt x="525" y="933"/>
                        </a:lnTo>
                        <a:lnTo>
                          <a:pt x="516" y="927"/>
                        </a:lnTo>
                        <a:lnTo>
                          <a:pt x="509" y="922"/>
                        </a:lnTo>
                        <a:lnTo>
                          <a:pt x="499" y="916"/>
                        </a:lnTo>
                        <a:lnTo>
                          <a:pt x="490" y="912"/>
                        </a:lnTo>
                        <a:lnTo>
                          <a:pt x="480" y="909"/>
                        </a:lnTo>
                        <a:lnTo>
                          <a:pt x="471" y="907"/>
                        </a:lnTo>
                        <a:lnTo>
                          <a:pt x="460" y="905"/>
                        </a:lnTo>
                        <a:lnTo>
                          <a:pt x="450" y="904"/>
                        </a:lnTo>
                        <a:lnTo>
                          <a:pt x="439" y="903"/>
                        </a:lnTo>
                        <a:lnTo>
                          <a:pt x="429" y="904"/>
                        </a:lnTo>
                        <a:lnTo>
                          <a:pt x="418" y="905"/>
                        </a:lnTo>
                        <a:lnTo>
                          <a:pt x="408" y="906"/>
                        </a:lnTo>
                        <a:lnTo>
                          <a:pt x="398" y="909"/>
                        </a:lnTo>
                        <a:lnTo>
                          <a:pt x="389" y="912"/>
                        </a:lnTo>
                        <a:lnTo>
                          <a:pt x="379" y="916"/>
                        </a:lnTo>
                        <a:lnTo>
                          <a:pt x="371" y="920"/>
                        </a:lnTo>
                        <a:lnTo>
                          <a:pt x="363" y="926"/>
                        </a:lnTo>
                        <a:lnTo>
                          <a:pt x="355" y="932"/>
                        </a:lnTo>
                        <a:lnTo>
                          <a:pt x="348" y="939"/>
                        </a:lnTo>
                        <a:lnTo>
                          <a:pt x="341" y="947"/>
                        </a:lnTo>
                        <a:lnTo>
                          <a:pt x="337" y="955"/>
                        </a:lnTo>
                        <a:lnTo>
                          <a:pt x="333" y="965"/>
                        </a:lnTo>
                        <a:lnTo>
                          <a:pt x="330" y="975"/>
                        </a:lnTo>
                        <a:lnTo>
                          <a:pt x="328" y="986"/>
                        </a:lnTo>
                        <a:lnTo>
                          <a:pt x="327" y="997"/>
                        </a:lnTo>
                        <a:lnTo>
                          <a:pt x="0" y="997"/>
                        </a:lnTo>
                        <a:lnTo>
                          <a:pt x="0" y="883"/>
                        </a:lnTo>
                        <a:lnTo>
                          <a:pt x="78" y="883"/>
                        </a:lnTo>
                        <a:lnTo>
                          <a:pt x="607" y="271"/>
                        </a:lnTo>
                        <a:lnTo>
                          <a:pt x="664" y="195"/>
                        </a:lnTo>
                        <a:lnTo>
                          <a:pt x="658" y="195"/>
                        </a:lnTo>
                        <a:lnTo>
                          <a:pt x="664" y="195"/>
                        </a:lnTo>
                        <a:lnTo>
                          <a:pt x="658" y="195"/>
                        </a:lnTo>
                        <a:lnTo>
                          <a:pt x="658" y="62"/>
                        </a:lnTo>
                        <a:lnTo>
                          <a:pt x="660" y="53"/>
                        </a:lnTo>
                        <a:lnTo>
                          <a:pt x="661" y="44"/>
                        </a:lnTo>
                        <a:lnTo>
                          <a:pt x="664" y="35"/>
                        </a:lnTo>
                        <a:lnTo>
                          <a:pt x="668" y="26"/>
                        </a:lnTo>
                        <a:lnTo>
                          <a:pt x="672" y="18"/>
                        </a:lnTo>
                        <a:lnTo>
                          <a:pt x="677" y="11"/>
                        </a:lnTo>
                        <a:lnTo>
                          <a:pt x="682" y="8"/>
                        </a:lnTo>
                        <a:lnTo>
                          <a:pt x="685" y="6"/>
                        </a:lnTo>
                        <a:lnTo>
                          <a:pt x="689" y="3"/>
                        </a:lnTo>
                        <a:lnTo>
                          <a:pt x="693" y="2"/>
                        </a:lnTo>
                        <a:lnTo>
                          <a:pt x="701" y="0"/>
                        </a:lnTo>
                        <a:lnTo>
                          <a:pt x="707" y="2"/>
                        </a:lnTo>
                        <a:lnTo>
                          <a:pt x="716" y="6"/>
                        </a:lnTo>
                        <a:lnTo>
                          <a:pt x="724" y="11"/>
                        </a:lnTo>
                        <a:lnTo>
                          <a:pt x="727" y="14"/>
                        </a:lnTo>
                        <a:lnTo>
                          <a:pt x="730" y="18"/>
                        </a:lnTo>
                        <a:lnTo>
                          <a:pt x="733" y="21"/>
                        </a:lnTo>
                        <a:lnTo>
                          <a:pt x="735" y="26"/>
                        </a:lnTo>
                        <a:lnTo>
                          <a:pt x="738" y="35"/>
                        </a:lnTo>
                        <a:lnTo>
                          <a:pt x="742" y="44"/>
                        </a:lnTo>
                        <a:lnTo>
                          <a:pt x="743" y="53"/>
                        </a:lnTo>
                        <a:lnTo>
                          <a:pt x="744" y="62"/>
                        </a:lnTo>
                        <a:lnTo>
                          <a:pt x="744" y="176"/>
                        </a:lnTo>
                        <a:lnTo>
                          <a:pt x="1551" y="176"/>
                        </a:lnTo>
                        <a:lnTo>
                          <a:pt x="2357" y="176"/>
                        </a:lnTo>
                        <a:lnTo>
                          <a:pt x="2357" y="62"/>
                        </a:lnTo>
                        <a:lnTo>
                          <a:pt x="2358" y="53"/>
                        </a:lnTo>
                        <a:lnTo>
                          <a:pt x="2359" y="44"/>
                        </a:lnTo>
                        <a:lnTo>
                          <a:pt x="2363" y="35"/>
                        </a:lnTo>
                        <a:lnTo>
                          <a:pt x="2366" y="26"/>
                        </a:lnTo>
                        <a:lnTo>
                          <a:pt x="2368" y="21"/>
                        </a:lnTo>
                        <a:lnTo>
                          <a:pt x="2371" y="18"/>
                        </a:lnTo>
                        <a:lnTo>
                          <a:pt x="2374" y="14"/>
                        </a:lnTo>
                        <a:lnTo>
                          <a:pt x="2377" y="11"/>
                        </a:lnTo>
                        <a:lnTo>
                          <a:pt x="2385" y="6"/>
                        </a:lnTo>
                        <a:lnTo>
                          <a:pt x="2394" y="2"/>
                        </a:lnTo>
                        <a:lnTo>
                          <a:pt x="2399" y="0"/>
                        </a:lnTo>
                        <a:lnTo>
                          <a:pt x="2406" y="2"/>
                        </a:lnTo>
                        <a:lnTo>
                          <a:pt x="2414" y="6"/>
                        </a:lnTo>
                        <a:lnTo>
                          <a:pt x="2423" y="11"/>
                        </a:lnTo>
                        <a:lnTo>
                          <a:pt x="2426" y="14"/>
                        </a:lnTo>
                        <a:lnTo>
                          <a:pt x="2429" y="18"/>
                        </a:lnTo>
                        <a:lnTo>
                          <a:pt x="2431" y="21"/>
                        </a:lnTo>
                        <a:lnTo>
                          <a:pt x="2433" y="26"/>
                        </a:lnTo>
                        <a:lnTo>
                          <a:pt x="2437" y="35"/>
                        </a:lnTo>
                        <a:lnTo>
                          <a:pt x="2439" y="44"/>
                        </a:lnTo>
                        <a:lnTo>
                          <a:pt x="2441" y="53"/>
                        </a:lnTo>
                        <a:lnTo>
                          <a:pt x="2443" y="62"/>
                        </a:lnTo>
                        <a:lnTo>
                          <a:pt x="2443" y="195"/>
                        </a:lnTo>
                        <a:lnTo>
                          <a:pt x="2437" y="195"/>
                        </a:lnTo>
                        <a:lnTo>
                          <a:pt x="2437" y="197"/>
                        </a:lnTo>
                        <a:lnTo>
                          <a:pt x="2437" y="195"/>
                        </a:lnTo>
                        <a:lnTo>
                          <a:pt x="2495" y="271"/>
                        </a:lnTo>
                        <a:lnTo>
                          <a:pt x="3023" y="883"/>
                        </a:lnTo>
                        <a:lnTo>
                          <a:pt x="3101" y="883"/>
                        </a:lnTo>
                        <a:lnTo>
                          <a:pt x="3101" y="997"/>
                        </a:lnTo>
                        <a:lnTo>
                          <a:pt x="2774" y="99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4" y="2026"/>
                    <a:ext cx="5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5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4" y="2026"/>
                    <a:ext cx="5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6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7" y="1954"/>
                    <a:ext cx="71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7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7" y="1954"/>
                    <a:ext cx="71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2111" y="1110"/>
                    <a:ext cx="157" cy="301"/>
                  </a:xfrm>
                  <a:custGeom>
                    <a:avLst/>
                    <a:gdLst>
                      <a:gd name="T0" fmla="*/ 93 w 519"/>
                      <a:gd name="T1" fmla="*/ 84 h 1005"/>
                      <a:gd name="T2" fmla="*/ 93 w 519"/>
                      <a:gd name="T3" fmla="*/ 72 h 1005"/>
                      <a:gd name="T4" fmla="*/ 87 w 519"/>
                      <a:gd name="T5" fmla="*/ 72 h 1005"/>
                      <a:gd name="T6" fmla="*/ 87 w 519"/>
                      <a:gd name="T7" fmla="*/ 36 h 1005"/>
                      <a:gd name="T8" fmla="*/ 85 w 519"/>
                      <a:gd name="T9" fmla="*/ 23 h 1005"/>
                      <a:gd name="T10" fmla="*/ 78 w 519"/>
                      <a:gd name="T11" fmla="*/ 0 h 1005"/>
                      <a:gd name="T12" fmla="*/ 72 w 519"/>
                      <a:gd name="T13" fmla="*/ 23 h 1005"/>
                      <a:gd name="T14" fmla="*/ 70 w 519"/>
                      <a:gd name="T15" fmla="*/ 36 h 1005"/>
                      <a:gd name="T16" fmla="*/ 70 w 519"/>
                      <a:gd name="T17" fmla="*/ 72 h 1005"/>
                      <a:gd name="T18" fmla="*/ 64 w 519"/>
                      <a:gd name="T19" fmla="*/ 72 h 1005"/>
                      <a:gd name="T20" fmla="*/ 64 w 519"/>
                      <a:gd name="T21" fmla="*/ 84 h 1005"/>
                      <a:gd name="T22" fmla="*/ 0 w 519"/>
                      <a:gd name="T23" fmla="*/ 277 h 1005"/>
                      <a:gd name="T24" fmla="*/ 2 w 519"/>
                      <a:gd name="T25" fmla="*/ 281 h 1005"/>
                      <a:gd name="T26" fmla="*/ 3 w 519"/>
                      <a:gd name="T27" fmla="*/ 284 h 1005"/>
                      <a:gd name="T28" fmla="*/ 4 w 519"/>
                      <a:gd name="T29" fmla="*/ 287 h 1005"/>
                      <a:gd name="T30" fmla="*/ 5 w 519"/>
                      <a:gd name="T31" fmla="*/ 290 h 1005"/>
                      <a:gd name="T32" fmla="*/ 6 w 519"/>
                      <a:gd name="T33" fmla="*/ 295 h 1005"/>
                      <a:gd name="T34" fmla="*/ 7 w 519"/>
                      <a:gd name="T35" fmla="*/ 301 h 1005"/>
                      <a:gd name="T36" fmla="*/ 150 w 519"/>
                      <a:gd name="T37" fmla="*/ 301 h 1005"/>
                      <a:gd name="T38" fmla="*/ 151 w 519"/>
                      <a:gd name="T39" fmla="*/ 294 h 1005"/>
                      <a:gd name="T40" fmla="*/ 152 w 519"/>
                      <a:gd name="T41" fmla="*/ 288 h 1005"/>
                      <a:gd name="T42" fmla="*/ 154 w 519"/>
                      <a:gd name="T43" fmla="*/ 282 h 1005"/>
                      <a:gd name="T44" fmla="*/ 157 w 519"/>
                      <a:gd name="T45" fmla="*/ 277 h 1005"/>
                      <a:gd name="T46" fmla="*/ 93 w 519"/>
                      <a:gd name="T47" fmla="*/ 84 h 100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19" h="1005">
                        <a:moveTo>
                          <a:pt x="307" y="281"/>
                        </a:moveTo>
                        <a:lnTo>
                          <a:pt x="307" y="240"/>
                        </a:lnTo>
                        <a:lnTo>
                          <a:pt x="288" y="240"/>
                        </a:lnTo>
                        <a:lnTo>
                          <a:pt x="288" y="121"/>
                        </a:lnTo>
                        <a:lnTo>
                          <a:pt x="280" y="76"/>
                        </a:lnTo>
                        <a:lnTo>
                          <a:pt x="259" y="0"/>
                        </a:lnTo>
                        <a:lnTo>
                          <a:pt x="237" y="76"/>
                        </a:lnTo>
                        <a:lnTo>
                          <a:pt x="230" y="121"/>
                        </a:lnTo>
                        <a:lnTo>
                          <a:pt x="230" y="240"/>
                        </a:lnTo>
                        <a:lnTo>
                          <a:pt x="210" y="240"/>
                        </a:lnTo>
                        <a:lnTo>
                          <a:pt x="210" y="281"/>
                        </a:lnTo>
                        <a:lnTo>
                          <a:pt x="0" y="925"/>
                        </a:lnTo>
                        <a:lnTo>
                          <a:pt x="5" y="937"/>
                        </a:lnTo>
                        <a:lnTo>
                          <a:pt x="9" y="948"/>
                        </a:lnTo>
                        <a:lnTo>
                          <a:pt x="13" y="957"/>
                        </a:lnTo>
                        <a:lnTo>
                          <a:pt x="15" y="967"/>
                        </a:lnTo>
                        <a:lnTo>
                          <a:pt x="20" y="984"/>
                        </a:lnTo>
                        <a:lnTo>
                          <a:pt x="23" y="1005"/>
                        </a:lnTo>
                        <a:lnTo>
                          <a:pt x="496" y="1005"/>
                        </a:lnTo>
                        <a:lnTo>
                          <a:pt x="500" y="982"/>
                        </a:lnTo>
                        <a:lnTo>
                          <a:pt x="504" y="961"/>
                        </a:lnTo>
                        <a:lnTo>
                          <a:pt x="510" y="942"/>
                        </a:lnTo>
                        <a:lnTo>
                          <a:pt x="519" y="925"/>
                        </a:lnTo>
                        <a:lnTo>
                          <a:pt x="307" y="2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2111" y="1661"/>
                    <a:ext cx="36" cy="79"/>
                  </a:xfrm>
                  <a:custGeom>
                    <a:avLst/>
                    <a:gdLst>
                      <a:gd name="T0" fmla="*/ 36 w 105"/>
                      <a:gd name="T1" fmla="*/ 11 h 246"/>
                      <a:gd name="T2" fmla="*/ 34 w 105"/>
                      <a:gd name="T3" fmla="*/ 8 h 246"/>
                      <a:gd name="T4" fmla="*/ 32 w 105"/>
                      <a:gd name="T5" fmla="*/ 6 h 246"/>
                      <a:gd name="T6" fmla="*/ 29 w 105"/>
                      <a:gd name="T7" fmla="*/ 4 h 246"/>
                      <a:gd name="T8" fmla="*/ 27 w 105"/>
                      <a:gd name="T9" fmla="*/ 2 h 246"/>
                      <a:gd name="T10" fmla="*/ 25 w 105"/>
                      <a:gd name="T11" fmla="*/ 1 h 246"/>
                      <a:gd name="T12" fmla="*/ 22 w 105"/>
                      <a:gd name="T13" fmla="*/ 0 h 246"/>
                      <a:gd name="T14" fmla="*/ 19 w 105"/>
                      <a:gd name="T15" fmla="*/ 0 h 246"/>
                      <a:gd name="T16" fmla="*/ 16 w 105"/>
                      <a:gd name="T17" fmla="*/ 0 h 246"/>
                      <a:gd name="T18" fmla="*/ 14 w 105"/>
                      <a:gd name="T19" fmla="*/ 0 h 246"/>
                      <a:gd name="T20" fmla="*/ 11 w 105"/>
                      <a:gd name="T21" fmla="*/ 1 h 246"/>
                      <a:gd name="T22" fmla="*/ 9 w 105"/>
                      <a:gd name="T23" fmla="*/ 2 h 246"/>
                      <a:gd name="T24" fmla="*/ 7 w 105"/>
                      <a:gd name="T25" fmla="*/ 3 h 246"/>
                      <a:gd name="T26" fmla="*/ 4 w 105"/>
                      <a:gd name="T27" fmla="*/ 4 h 246"/>
                      <a:gd name="T28" fmla="*/ 3 w 105"/>
                      <a:gd name="T29" fmla="*/ 6 h 246"/>
                      <a:gd name="T30" fmla="*/ 1 w 105"/>
                      <a:gd name="T31" fmla="*/ 8 h 246"/>
                      <a:gd name="T32" fmla="*/ 0 w 105"/>
                      <a:gd name="T33" fmla="*/ 11 h 246"/>
                      <a:gd name="T34" fmla="*/ 0 w 105"/>
                      <a:gd name="T35" fmla="*/ 79 h 246"/>
                      <a:gd name="T36" fmla="*/ 36 w 105"/>
                      <a:gd name="T37" fmla="*/ 79 h 246"/>
                      <a:gd name="T38" fmla="*/ 36 w 105"/>
                      <a:gd name="T39" fmla="*/ 11 h 24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05" h="246">
                        <a:moveTo>
                          <a:pt x="105" y="33"/>
                        </a:moveTo>
                        <a:lnTo>
                          <a:pt x="99" y="25"/>
                        </a:lnTo>
                        <a:lnTo>
                          <a:pt x="93" y="18"/>
                        </a:lnTo>
                        <a:lnTo>
                          <a:pt x="86" y="11"/>
                        </a:lnTo>
                        <a:lnTo>
                          <a:pt x="79" y="7"/>
                        </a:lnTo>
                        <a:lnTo>
                          <a:pt x="72" y="3"/>
                        </a:lnTo>
                        <a:lnTo>
                          <a:pt x="63" y="1"/>
                        </a:lnTo>
                        <a:lnTo>
                          <a:pt x="56" y="0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33" y="3"/>
                        </a:lnTo>
                        <a:lnTo>
                          <a:pt x="25" y="6"/>
                        </a:lnTo>
                        <a:lnTo>
                          <a:pt x="19" y="9"/>
                        </a:lnTo>
                        <a:lnTo>
                          <a:pt x="13" y="14"/>
                        </a:lnTo>
                        <a:lnTo>
                          <a:pt x="8" y="20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246"/>
                        </a:lnTo>
                        <a:lnTo>
                          <a:pt x="105" y="246"/>
                        </a:lnTo>
                        <a:lnTo>
                          <a:pt x="105" y="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3276" y="1661"/>
                    <a:ext cx="29" cy="79"/>
                  </a:xfrm>
                  <a:custGeom>
                    <a:avLst/>
                    <a:gdLst>
                      <a:gd name="T0" fmla="*/ 29 w 105"/>
                      <a:gd name="T1" fmla="*/ 11 h 246"/>
                      <a:gd name="T2" fmla="*/ 28 w 105"/>
                      <a:gd name="T3" fmla="*/ 8 h 246"/>
                      <a:gd name="T4" fmla="*/ 26 w 105"/>
                      <a:gd name="T5" fmla="*/ 6 h 246"/>
                      <a:gd name="T6" fmla="*/ 24 w 105"/>
                      <a:gd name="T7" fmla="*/ 4 h 246"/>
                      <a:gd name="T8" fmla="*/ 22 w 105"/>
                      <a:gd name="T9" fmla="*/ 2 h 246"/>
                      <a:gd name="T10" fmla="*/ 20 w 105"/>
                      <a:gd name="T11" fmla="*/ 1 h 246"/>
                      <a:gd name="T12" fmla="*/ 18 w 105"/>
                      <a:gd name="T13" fmla="*/ 0 h 246"/>
                      <a:gd name="T14" fmla="*/ 16 w 105"/>
                      <a:gd name="T15" fmla="*/ 0 h 246"/>
                      <a:gd name="T16" fmla="*/ 13 w 105"/>
                      <a:gd name="T17" fmla="*/ 0 h 246"/>
                      <a:gd name="T18" fmla="*/ 11 w 105"/>
                      <a:gd name="T19" fmla="*/ 0 h 246"/>
                      <a:gd name="T20" fmla="*/ 9 w 105"/>
                      <a:gd name="T21" fmla="*/ 1 h 246"/>
                      <a:gd name="T22" fmla="*/ 7 w 105"/>
                      <a:gd name="T23" fmla="*/ 2 h 246"/>
                      <a:gd name="T24" fmla="*/ 5 w 105"/>
                      <a:gd name="T25" fmla="*/ 3 h 246"/>
                      <a:gd name="T26" fmla="*/ 4 w 105"/>
                      <a:gd name="T27" fmla="*/ 4 h 246"/>
                      <a:gd name="T28" fmla="*/ 2 w 105"/>
                      <a:gd name="T29" fmla="*/ 6 h 246"/>
                      <a:gd name="T30" fmla="*/ 1 w 105"/>
                      <a:gd name="T31" fmla="*/ 8 h 246"/>
                      <a:gd name="T32" fmla="*/ 0 w 105"/>
                      <a:gd name="T33" fmla="*/ 11 h 246"/>
                      <a:gd name="T34" fmla="*/ 0 w 105"/>
                      <a:gd name="T35" fmla="*/ 79 h 246"/>
                      <a:gd name="T36" fmla="*/ 29 w 105"/>
                      <a:gd name="T37" fmla="*/ 79 h 246"/>
                      <a:gd name="T38" fmla="*/ 29 w 105"/>
                      <a:gd name="T39" fmla="*/ 11 h 24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05" h="246">
                        <a:moveTo>
                          <a:pt x="105" y="33"/>
                        </a:moveTo>
                        <a:lnTo>
                          <a:pt x="100" y="25"/>
                        </a:lnTo>
                        <a:lnTo>
                          <a:pt x="93" y="18"/>
                        </a:lnTo>
                        <a:lnTo>
                          <a:pt x="87" y="11"/>
                        </a:lnTo>
                        <a:lnTo>
                          <a:pt x="80" y="7"/>
                        </a:lnTo>
                        <a:lnTo>
                          <a:pt x="72" y="3"/>
                        </a:lnTo>
                        <a:lnTo>
                          <a:pt x="64" y="1"/>
                        </a:lnTo>
                        <a:lnTo>
                          <a:pt x="57" y="0"/>
                        </a:lnTo>
                        <a:lnTo>
                          <a:pt x="48" y="0"/>
                        </a:lnTo>
                        <a:lnTo>
                          <a:pt x="41" y="1"/>
                        </a:lnTo>
                        <a:lnTo>
                          <a:pt x="33" y="3"/>
                        </a:lnTo>
                        <a:lnTo>
                          <a:pt x="26" y="6"/>
                        </a:lnTo>
                        <a:lnTo>
                          <a:pt x="19" y="9"/>
                        </a:lnTo>
                        <a:lnTo>
                          <a:pt x="13" y="14"/>
                        </a:lnTo>
                        <a:lnTo>
                          <a:pt x="8" y="20"/>
                        </a:lnTo>
                        <a:lnTo>
                          <a:pt x="4" y="26"/>
                        </a:lnTo>
                        <a:lnTo>
                          <a:pt x="0" y="33"/>
                        </a:lnTo>
                        <a:lnTo>
                          <a:pt x="0" y="246"/>
                        </a:lnTo>
                        <a:lnTo>
                          <a:pt x="105" y="246"/>
                        </a:lnTo>
                        <a:lnTo>
                          <a:pt x="105" y="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2176" y="1661"/>
                    <a:ext cx="29" cy="79"/>
                  </a:xfrm>
                  <a:custGeom>
                    <a:avLst/>
                    <a:gdLst>
                      <a:gd name="T0" fmla="*/ 29 w 104"/>
                      <a:gd name="T1" fmla="*/ 11 h 248"/>
                      <a:gd name="T2" fmla="*/ 28 w 104"/>
                      <a:gd name="T3" fmla="*/ 9 h 248"/>
                      <a:gd name="T4" fmla="*/ 26 w 104"/>
                      <a:gd name="T5" fmla="*/ 6 h 248"/>
                      <a:gd name="T6" fmla="*/ 25 w 104"/>
                      <a:gd name="T7" fmla="*/ 4 h 248"/>
                      <a:gd name="T8" fmla="*/ 23 w 104"/>
                      <a:gd name="T9" fmla="*/ 3 h 248"/>
                      <a:gd name="T10" fmla="*/ 21 w 104"/>
                      <a:gd name="T11" fmla="*/ 1 h 248"/>
                      <a:gd name="T12" fmla="*/ 18 w 104"/>
                      <a:gd name="T13" fmla="*/ 1 h 248"/>
                      <a:gd name="T14" fmla="*/ 16 w 104"/>
                      <a:gd name="T15" fmla="*/ 0 h 248"/>
                      <a:gd name="T16" fmla="*/ 14 w 104"/>
                      <a:gd name="T17" fmla="*/ 0 h 248"/>
                      <a:gd name="T18" fmla="*/ 11 w 104"/>
                      <a:gd name="T19" fmla="*/ 0 h 248"/>
                      <a:gd name="T20" fmla="*/ 9 w 104"/>
                      <a:gd name="T21" fmla="*/ 1 h 248"/>
                      <a:gd name="T22" fmla="*/ 7 w 104"/>
                      <a:gd name="T23" fmla="*/ 1 h 248"/>
                      <a:gd name="T24" fmla="*/ 5 w 104"/>
                      <a:gd name="T25" fmla="*/ 3 h 248"/>
                      <a:gd name="T26" fmla="*/ 3 w 104"/>
                      <a:gd name="T27" fmla="*/ 4 h 248"/>
                      <a:gd name="T28" fmla="*/ 2 w 104"/>
                      <a:gd name="T29" fmla="*/ 6 h 248"/>
                      <a:gd name="T30" fmla="*/ 1 w 104"/>
                      <a:gd name="T31" fmla="*/ 9 h 248"/>
                      <a:gd name="T32" fmla="*/ 0 w 104"/>
                      <a:gd name="T33" fmla="*/ 11 h 248"/>
                      <a:gd name="T34" fmla="*/ 0 w 104"/>
                      <a:gd name="T35" fmla="*/ 79 h 248"/>
                      <a:gd name="T36" fmla="*/ 29 w 104"/>
                      <a:gd name="T37" fmla="*/ 79 h 248"/>
                      <a:gd name="T38" fmla="*/ 29 w 104"/>
                      <a:gd name="T39" fmla="*/ 11 h 24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04" h="248">
                        <a:moveTo>
                          <a:pt x="104" y="35"/>
                        </a:moveTo>
                        <a:lnTo>
                          <a:pt x="100" y="27"/>
                        </a:lnTo>
                        <a:lnTo>
                          <a:pt x="95" y="20"/>
                        </a:lnTo>
                        <a:lnTo>
                          <a:pt x="89" y="13"/>
                        </a:lnTo>
                        <a:lnTo>
                          <a:pt x="81" y="8"/>
                        </a:lnTo>
                        <a:lnTo>
                          <a:pt x="74" y="4"/>
                        </a:lnTo>
                        <a:lnTo>
                          <a:pt x="65" y="2"/>
                        </a:lnTo>
                        <a:lnTo>
                          <a:pt x="57" y="0"/>
                        </a:lnTo>
                        <a:lnTo>
                          <a:pt x="49" y="0"/>
                        </a:lnTo>
                        <a:lnTo>
                          <a:pt x="40" y="0"/>
                        </a:lnTo>
                        <a:lnTo>
                          <a:pt x="33" y="2"/>
                        </a:lnTo>
                        <a:lnTo>
                          <a:pt x="25" y="4"/>
                        </a:lnTo>
                        <a:lnTo>
                          <a:pt x="18" y="8"/>
                        </a:lnTo>
                        <a:lnTo>
                          <a:pt x="12" y="13"/>
                        </a:lnTo>
                        <a:lnTo>
                          <a:pt x="8" y="20"/>
                        </a:lnTo>
                        <a:lnTo>
                          <a:pt x="3" y="27"/>
                        </a:lnTo>
                        <a:lnTo>
                          <a:pt x="0" y="35"/>
                        </a:lnTo>
                        <a:lnTo>
                          <a:pt x="0" y="248"/>
                        </a:lnTo>
                        <a:lnTo>
                          <a:pt x="104" y="248"/>
                        </a:lnTo>
                        <a:lnTo>
                          <a:pt x="104" y="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3333" y="1661"/>
                    <a:ext cx="29" cy="79"/>
                  </a:xfrm>
                  <a:custGeom>
                    <a:avLst/>
                    <a:gdLst>
                      <a:gd name="T0" fmla="*/ 29 w 103"/>
                      <a:gd name="T1" fmla="*/ 11 h 248"/>
                      <a:gd name="T2" fmla="*/ 28 w 103"/>
                      <a:gd name="T3" fmla="*/ 9 h 248"/>
                      <a:gd name="T4" fmla="*/ 26 w 103"/>
                      <a:gd name="T5" fmla="*/ 6 h 248"/>
                      <a:gd name="T6" fmla="*/ 25 w 103"/>
                      <a:gd name="T7" fmla="*/ 4 h 248"/>
                      <a:gd name="T8" fmla="*/ 23 w 103"/>
                      <a:gd name="T9" fmla="*/ 3 h 248"/>
                      <a:gd name="T10" fmla="*/ 21 w 103"/>
                      <a:gd name="T11" fmla="*/ 1 h 248"/>
                      <a:gd name="T12" fmla="*/ 18 w 103"/>
                      <a:gd name="T13" fmla="*/ 1 h 248"/>
                      <a:gd name="T14" fmla="*/ 16 w 103"/>
                      <a:gd name="T15" fmla="*/ 0 h 248"/>
                      <a:gd name="T16" fmla="*/ 14 w 103"/>
                      <a:gd name="T17" fmla="*/ 0 h 248"/>
                      <a:gd name="T18" fmla="*/ 12 w 103"/>
                      <a:gd name="T19" fmla="*/ 0 h 248"/>
                      <a:gd name="T20" fmla="*/ 9 w 103"/>
                      <a:gd name="T21" fmla="*/ 1 h 248"/>
                      <a:gd name="T22" fmla="*/ 7 w 103"/>
                      <a:gd name="T23" fmla="*/ 1 h 248"/>
                      <a:gd name="T24" fmla="*/ 5 w 103"/>
                      <a:gd name="T25" fmla="*/ 3 h 248"/>
                      <a:gd name="T26" fmla="*/ 3 w 103"/>
                      <a:gd name="T27" fmla="*/ 4 h 248"/>
                      <a:gd name="T28" fmla="*/ 2 w 103"/>
                      <a:gd name="T29" fmla="*/ 6 h 248"/>
                      <a:gd name="T30" fmla="*/ 1 w 103"/>
                      <a:gd name="T31" fmla="*/ 9 h 248"/>
                      <a:gd name="T32" fmla="*/ 0 w 103"/>
                      <a:gd name="T33" fmla="*/ 11 h 248"/>
                      <a:gd name="T34" fmla="*/ 0 w 103"/>
                      <a:gd name="T35" fmla="*/ 79 h 248"/>
                      <a:gd name="T36" fmla="*/ 29 w 103"/>
                      <a:gd name="T37" fmla="*/ 79 h 248"/>
                      <a:gd name="T38" fmla="*/ 29 w 103"/>
                      <a:gd name="T39" fmla="*/ 11 h 24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03" h="248">
                        <a:moveTo>
                          <a:pt x="103" y="35"/>
                        </a:moveTo>
                        <a:lnTo>
                          <a:pt x="99" y="27"/>
                        </a:lnTo>
                        <a:lnTo>
                          <a:pt x="93" y="20"/>
                        </a:lnTo>
                        <a:lnTo>
                          <a:pt x="88" y="13"/>
                        </a:lnTo>
                        <a:lnTo>
                          <a:pt x="81" y="8"/>
                        </a:lnTo>
                        <a:lnTo>
                          <a:pt x="73" y="4"/>
                        </a:lnTo>
                        <a:lnTo>
                          <a:pt x="65" y="2"/>
                        </a:lnTo>
                        <a:lnTo>
                          <a:pt x="58" y="0"/>
                        </a:lnTo>
                        <a:lnTo>
                          <a:pt x="49" y="0"/>
                        </a:lnTo>
                        <a:lnTo>
                          <a:pt x="41" y="0"/>
                        </a:lnTo>
                        <a:lnTo>
                          <a:pt x="32" y="2"/>
                        </a:lnTo>
                        <a:lnTo>
                          <a:pt x="25" y="4"/>
                        </a:lnTo>
                        <a:lnTo>
                          <a:pt x="19" y="8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7"/>
                        </a:lnTo>
                        <a:lnTo>
                          <a:pt x="0" y="35"/>
                        </a:lnTo>
                        <a:lnTo>
                          <a:pt x="0" y="248"/>
                        </a:lnTo>
                        <a:lnTo>
                          <a:pt x="103" y="248"/>
                        </a:lnTo>
                        <a:lnTo>
                          <a:pt x="103" y="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2226" y="1661"/>
                    <a:ext cx="36" cy="79"/>
                  </a:xfrm>
                  <a:custGeom>
                    <a:avLst/>
                    <a:gdLst>
                      <a:gd name="T0" fmla="*/ 36 w 104"/>
                      <a:gd name="T1" fmla="*/ 11 h 247"/>
                      <a:gd name="T2" fmla="*/ 35 w 104"/>
                      <a:gd name="T3" fmla="*/ 9 h 247"/>
                      <a:gd name="T4" fmla="*/ 33 w 104"/>
                      <a:gd name="T5" fmla="*/ 6 h 247"/>
                      <a:gd name="T6" fmla="*/ 31 w 104"/>
                      <a:gd name="T7" fmla="*/ 4 h 247"/>
                      <a:gd name="T8" fmla="*/ 29 w 104"/>
                      <a:gd name="T9" fmla="*/ 3 h 247"/>
                      <a:gd name="T10" fmla="*/ 27 w 104"/>
                      <a:gd name="T11" fmla="*/ 2 h 247"/>
                      <a:gd name="T12" fmla="*/ 24 w 104"/>
                      <a:gd name="T13" fmla="*/ 1 h 247"/>
                      <a:gd name="T14" fmla="*/ 22 w 104"/>
                      <a:gd name="T15" fmla="*/ 0 h 247"/>
                      <a:gd name="T16" fmla="*/ 19 w 104"/>
                      <a:gd name="T17" fmla="*/ 0 h 247"/>
                      <a:gd name="T18" fmla="*/ 16 w 104"/>
                      <a:gd name="T19" fmla="*/ 0 h 247"/>
                      <a:gd name="T20" fmla="*/ 14 w 104"/>
                      <a:gd name="T21" fmla="*/ 1 h 247"/>
                      <a:gd name="T22" fmla="*/ 11 w 104"/>
                      <a:gd name="T23" fmla="*/ 1 h 247"/>
                      <a:gd name="T24" fmla="*/ 9 w 104"/>
                      <a:gd name="T25" fmla="*/ 3 h 247"/>
                      <a:gd name="T26" fmla="*/ 6 w 104"/>
                      <a:gd name="T27" fmla="*/ 4 h 247"/>
                      <a:gd name="T28" fmla="*/ 4 w 104"/>
                      <a:gd name="T29" fmla="*/ 6 h 247"/>
                      <a:gd name="T30" fmla="*/ 2 w 104"/>
                      <a:gd name="T31" fmla="*/ 8 h 247"/>
                      <a:gd name="T32" fmla="*/ 0 w 104"/>
                      <a:gd name="T33" fmla="*/ 11 h 247"/>
                      <a:gd name="T34" fmla="*/ 0 w 104"/>
                      <a:gd name="T35" fmla="*/ 79 h 247"/>
                      <a:gd name="T36" fmla="*/ 36 w 104"/>
                      <a:gd name="T37" fmla="*/ 79 h 247"/>
                      <a:gd name="T38" fmla="*/ 36 w 104"/>
                      <a:gd name="T39" fmla="*/ 11 h 24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04" h="247">
                        <a:moveTo>
                          <a:pt x="104" y="34"/>
                        </a:moveTo>
                        <a:lnTo>
                          <a:pt x="101" y="27"/>
                        </a:lnTo>
                        <a:lnTo>
                          <a:pt x="95" y="20"/>
                        </a:lnTo>
                        <a:lnTo>
                          <a:pt x="90" y="14"/>
                        </a:lnTo>
                        <a:lnTo>
                          <a:pt x="84" y="9"/>
                        </a:lnTo>
                        <a:lnTo>
                          <a:pt x="77" y="6"/>
                        </a:lnTo>
                        <a:lnTo>
                          <a:pt x="70" y="3"/>
                        </a:lnTo>
                        <a:lnTo>
                          <a:pt x="63" y="1"/>
                        </a:lnTo>
                        <a:lnTo>
                          <a:pt x="54" y="0"/>
                        </a:lnTo>
                        <a:lnTo>
                          <a:pt x="47" y="1"/>
                        </a:lnTo>
                        <a:lnTo>
                          <a:pt x="39" y="2"/>
                        </a:lnTo>
                        <a:lnTo>
                          <a:pt x="31" y="4"/>
                        </a:lnTo>
                        <a:lnTo>
                          <a:pt x="25" y="8"/>
                        </a:lnTo>
                        <a:lnTo>
                          <a:pt x="17" y="13"/>
                        </a:lnTo>
                        <a:lnTo>
                          <a:pt x="11" y="19"/>
                        </a:lnTo>
                        <a:lnTo>
                          <a:pt x="5" y="26"/>
                        </a:lnTo>
                        <a:lnTo>
                          <a:pt x="0" y="34"/>
                        </a:lnTo>
                        <a:lnTo>
                          <a:pt x="0" y="247"/>
                        </a:lnTo>
                        <a:lnTo>
                          <a:pt x="104" y="247"/>
                        </a:lnTo>
                        <a:lnTo>
                          <a:pt x="104" y="3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3390" y="1661"/>
                    <a:ext cx="29" cy="79"/>
                  </a:xfrm>
                  <a:custGeom>
                    <a:avLst/>
                    <a:gdLst>
                      <a:gd name="T0" fmla="*/ 29 w 103"/>
                      <a:gd name="T1" fmla="*/ 11 h 247"/>
                      <a:gd name="T2" fmla="*/ 28 w 103"/>
                      <a:gd name="T3" fmla="*/ 9 h 247"/>
                      <a:gd name="T4" fmla="*/ 27 w 103"/>
                      <a:gd name="T5" fmla="*/ 6 h 247"/>
                      <a:gd name="T6" fmla="*/ 25 w 103"/>
                      <a:gd name="T7" fmla="*/ 4 h 247"/>
                      <a:gd name="T8" fmla="*/ 23 w 103"/>
                      <a:gd name="T9" fmla="*/ 3 h 247"/>
                      <a:gd name="T10" fmla="*/ 22 w 103"/>
                      <a:gd name="T11" fmla="*/ 2 h 247"/>
                      <a:gd name="T12" fmla="*/ 20 w 103"/>
                      <a:gd name="T13" fmla="*/ 1 h 247"/>
                      <a:gd name="T14" fmla="*/ 17 w 103"/>
                      <a:gd name="T15" fmla="*/ 0 h 247"/>
                      <a:gd name="T16" fmla="*/ 15 w 103"/>
                      <a:gd name="T17" fmla="*/ 0 h 247"/>
                      <a:gd name="T18" fmla="*/ 13 w 103"/>
                      <a:gd name="T19" fmla="*/ 0 h 247"/>
                      <a:gd name="T20" fmla="*/ 11 w 103"/>
                      <a:gd name="T21" fmla="*/ 1 h 247"/>
                      <a:gd name="T22" fmla="*/ 9 w 103"/>
                      <a:gd name="T23" fmla="*/ 1 h 247"/>
                      <a:gd name="T24" fmla="*/ 6 w 103"/>
                      <a:gd name="T25" fmla="*/ 3 h 247"/>
                      <a:gd name="T26" fmla="*/ 5 w 103"/>
                      <a:gd name="T27" fmla="*/ 4 h 247"/>
                      <a:gd name="T28" fmla="*/ 3 w 103"/>
                      <a:gd name="T29" fmla="*/ 6 h 247"/>
                      <a:gd name="T30" fmla="*/ 1 w 103"/>
                      <a:gd name="T31" fmla="*/ 8 h 247"/>
                      <a:gd name="T32" fmla="*/ 0 w 103"/>
                      <a:gd name="T33" fmla="*/ 11 h 247"/>
                      <a:gd name="T34" fmla="*/ 0 w 103"/>
                      <a:gd name="T35" fmla="*/ 79 h 247"/>
                      <a:gd name="T36" fmla="*/ 29 w 103"/>
                      <a:gd name="T37" fmla="*/ 79 h 247"/>
                      <a:gd name="T38" fmla="*/ 29 w 103"/>
                      <a:gd name="T39" fmla="*/ 11 h 24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03" h="247">
                        <a:moveTo>
                          <a:pt x="103" y="34"/>
                        </a:moveTo>
                        <a:lnTo>
                          <a:pt x="99" y="27"/>
                        </a:lnTo>
                        <a:lnTo>
                          <a:pt x="95" y="20"/>
                        </a:lnTo>
                        <a:lnTo>
                          <a:pt x="90" y="14"/>
                        </a:lnTo>
                        <a:lnTo>
                          <a:pt x="83" y="9"/>
                        </a:lnTo>
                        <a:lnTo>
                          <a:pt x="77" y="6"/>
                        </a:lnTo>
                        <a:lnTo>
                          <a:pt x="70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8" y="2"/>
                        </a:lnTo>
                        <a:lnTo>
                          <a:pt x="31" y="4"/>
                        </a:lnTo>
                        <a:lnTo>
                          <a:pt x="23" y="8"/>
                        </a:lnTo>
                        <a:lnTo>
                          <a:pt x="17" y="13"/>
                        </a:lnTo>
                        <a:lnTo>
                          <a:pt x="11" y="19"/>
                        </a:lnTo>
                        <a:lnTo>
                          <a:pt x="4" y="26"/>
                        </a:lnTo>
                        <a:lnTo>
                          <a:pt x="0" y="34"/>
                        </a:lnTo>
                        <a:lnTo>
                          <a:pt x="0" y="247"/>
                        </a:lnTo>
                        <a:lnTo>
                          <a:pt x="103" y="247"/>
                        </a:lnTo>
                        <a:lnTo>
                          <a:pt x="103" y="3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1" y="1797"/>
                    <a:ext cx="36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6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6" y="179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7" name="Rectangl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6" y="179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8" name="Rectangle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3" y="179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9" name="Rectangl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26" y="1797"/>
                    <a:ext cx="36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0" name="Rectangl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0" y="179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1" name="Rectangl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1" y="1947"/>
                    <a:ext cx="36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2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6" y="194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3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6" y="194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4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3" y="194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5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26" y="1947"/>
                    <a:ext cx="36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6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0" y="194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7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1" y="2083"/>
                    <a:ext cx="36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8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6" y="2083"/>
                    <a:ext cx="29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9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6" y="2083"/>
                    <a:ext cx="29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0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3" y="2083"/>
                    <a:ext cx="36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1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26" y="2083"/>
                    <a:ext cx="36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2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0" y="2083"/>
                    <a:ext cx="36" cy="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3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2" y="2090"/>
                    <a:ext cx="43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4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34" y="2090"/>
                    <a:ext cx="36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5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3" y="2090"/>
                    <a:ext cx="43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6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98" y="2090"/>
                    <a:ext cx="43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7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" y="2090"/>
                    <a:ext cx="36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8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3" y="2090"/>
                    <a:ext cx="43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89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725" y="1425"/>
                    <a:ext cx="1351" cy="107"/>
                  </a:xfrm>
                  <a:custGeom>
                    <a:avLst/>
                    <a:gdLst>
                      <a:gd name="T0" fmla="*/ 12 w 4493"/>
                      <a:gd name="T1" fmla="*/ 18 h 361"/>
                      <a:gd name="T2" fmla="*/ 7 w 4493"/>
                      <a:gd name="T3" fmla="*/ 4 h 361"/>
                      <a:gd name="T4" fmla="*/ 1351 w 4493"/>
                      <a:gd name="T5" fmla="*/ 81 h 361"/>
                      <a:gd name="T6" fmla="*/ 1276 w 4493"/>
                      <a:gd name="T7" fmla="*/ 105 h 361"/>
                      <a:gd name="T8" fmla="*/ 1270 w 4493"/>
                      <a:gd name="T9" fmla="*/ 98 h 361"/>
                      <a:gd name="T10" fmla="*/ 1258 w 4493"/>
                      <a:gd name="T11" fmla="*/ 95 h 361"/>
                      <a:gd name="T12" fmla="*/ 1248 w 4493"/>
                      <a:gd name="T13" fmla="*/ 101 h 361"/>
                      <a:gd name="T14" fmla="*/ 1179 w 4493"/>
                      <a:gd name="T15" fmla="*/ 107 h 361"/>
                      <a:gd name="T16" fmla="*/ 1171 w 4493"/>
                      <a:gd name="T17" fmla="*/ 99 h 361"/>
                      <a:gd name="T18" fmla="*/ 1159 w 4493"/>
                      <a:gd name="T19" fmla="*/ 95 h 361"/>
                      <a:gd name="T20" fmla="*/ 1148 w 4493"/>
                      <a:gd name="T21" fmla="*/ 99 h 361"/>
                      <a:gd name="T22" fmla="*/ 1143 w 4493"/>
                      <a:gd name="T23" fmla="*/ 106 h 361"/>
                      <a:gd name="T24" fmla="*/ 1066 w 4493"/>
                      <a:gd name="T25" fmla="*/ 105 h 361"/>
                      <a:gd name="T26" fmla="*/ 1057 w 4493"/>
                      <a:gd name="T27" fmla="*/ 96 h 361"/>
                      <a:gd name="T28" fmla="*/ 1045 w 4493"/>
                      <a:gd name="T29" fmla="*/ 96 h 361"/>
                      <a:gd name="T30" fmla="*/ 1035 w 4493"/>
                      <a:gd name="T31" fmla="*/ 105 h 361"/>
                      <a:gd name="T32" fmla="*/ 961 w 4493"/>
                      <a:gd name="T33" fmla="*/ 106 h 361"/>
                      <a:gd name="T34" fmla="*/ 952 w 4493"/>
                      <a:gd name="T35" fmla="*/ 97 h 361"/>
                      <a:gd name="T36" fmla="*/ 940 w 4493"/>
                      <a:gd name="T37" fmla="*/ 96 h 361"/>
                      <a:gd name="T38" fmla="*/ 930 w 4493"/>
                      <a:gd name="T39" fmla="*/ 103 h 361"/>
                      <a:gd name="T40" fmla="*/ 857 w 4493"/>
                      <a:gd name="T41" fmla="*/ 107 h 361"/>
                      <a:gd name="T42" fmla="*/ 852 w 4493"/>
                      <a:gd name="T43" fmla="*/ 101 h 361"/>
                      <a:gd name="T44" fmla="*/ 841 w 4493"/>
                      <a:gd name="T45" fmla="*/ 95 h 361"/>
                      <a:gd name="T46" fmla="*/ 829 w 4493"/>
                      <a:gd name="T47" fmla="*/ 98 h 361"/>
                      <a:gd name="T48" fmla="*/ 823 w 4493"/>
                      <a:gd name="T49" fmla="*/ 105 h 361"/>
                      <a:gd name="T50" fmla="*/ 750 w 4493"/>
                      <a:gd name="T51" fmla="*/ 106 h 361"/>
                      <a:gd name="T52" fmla="*/ 745 w 4493"/>
                      <a:gd name="T53" fmla="*/ 99 h 361"/>
                      <a:gd name="T54" fmla="*/ 734 w 4493"/>
                      <a:gd name="T55" fmla="*/ 95 h 361"/>
                      <a:gd name="T56" fmla="*/ 722 w 4493"/>
                      <a:gd name="T57" fmla="*/ 99 h 361"/>
                      <a:gd name="T58" fmla="*/ 714 w 4493"/>
                      <a:gd name="T59" fmla="*/ 107 h 361"/>
                      <a:gd name="T60" fmla="*/ 639 w 4493"/>
                      <a:gd name="T61" fmla="*/ 104 h 361"/>
                      <a:gd name="T62" fmla="*/ 630 w 4493"/>
                      <a:gd name="T63" fmla="*/ 96 h 361"/>
                      <a:gd name="T64" fmla="*/ 618 w 4493"/>
                      <a:gd name="T65" fmla="*/ 96 h 361"/>
                      <a:gd name="T66" fmla="*/ 609 w 4493"/>
                      <a:gd name="T67" fmla="*/ 104 h 361"/>
                      <a:gd name="T68" fmla="*/ 538 w 4493"/>
                      <a:gd name="T69" fmla="*/ 107 h 361"/>
                      <a:gd name="T70" fmla="*/ 533 w 4493"/>
                      <a:gd name="T71" fmla="*/ 103 h 361"/>
                      <a:gd name="T72" fmla="*/ 522 w 4493"/>
                      <a:gd name="T73" fmla="*/ 96 h 361"/>
                      <a:gd name="T74" fmla="*/ 510 w 4493"/>
                      <a:gd name="T75" fmla="*/ 97 h 361"/>
                      <a:gd name="T76" fmla="*/ 503 w 4493"/>
                      <a:gd name="T77" fmla="*/ 105 h 361"/>
                      <a:gd name="T78" fmla="*/ 427 w 4493"/>
                      <a:gd name="T79" fmla="*/ 107 h 361"/>
                      <a:gd name="T80" fmla="*/ 419 w 4493"/>
                      <a:gd name="T81" fmla="*/ 98 h 361"/>
                      <a:gd name="T82" fmla="*/ 407 w 4493"/>
                      <a:gd name="T83" fmla="*/ 95 h 361"/>
                      <a:gd name="T84" fmla="*/ 396 w 4493"/>
                      <a:gd name="T85" fmla="*/ 101 h 361"/>
                      <a:gd name="T86" fmla="*/ 322 w 4493"/>
                      <a:gd name="T87" fmla="*/ 107 h 361"/>
                      <a:gd name="T88" fmla="*/ 316 w 4493"/>
                      <a:gd name="T89" fmla="*/ 103 h 361"/>
                      <a:gd name="T90" fmla="*/ 306 w 4493"/>
                      <a:gd name="T91" fmla="*/ 96 h 361"/>
                      <a:gd name="T92" fmla="*/ 294 w 4493"/>
                      <a:gd name="T93" fmla="*/ 97 h 361"/>
                      <a:gd name="T94" fmla="*/ 285 w 4493"/>
                      <a:gd name="T95" fmla="*/ 106 h 361"/>
                      <a:gd name="T96" fmla="*/ 213 w 4493"/>
                      <a:gd name="T97" fmla="*/ 105 h 361"/>
                      <a:gd name="T98" fmla="*/ 207 w 4493"/>
                      <a:gd name="T99" fmla="*/ 98 h 361"/>
                      <a:gd name="T100" fmla="*/ 195 w 4493"/>
                      <a:gd name="T101" fmla="*/ 95 h 361"/>
                      <a:gd name="T102" fmla="*/ 184 w 4493"/>
                      <a:gd name="T103" fmla="*/ 101 h 361"/>
                      <a:gd name="T104" fmla="*/ 180 w 4493"/>
                      <a:gd name="T105" fmla="*/ 107 h 361"/>
                      <a:gd name="T106" fmla="*/ 108 w 4493"/>
                      <a:gd name="T107" fmla="*/ 105 h 361"/>
                      <a:gd name="T108" fmla="*/ 101 w 4493"/>
                      <a:gd name="T109" fmla="*/ 97 h 361"/>
                      <a:gd name="T110" fmla="*/ 88 w 4493"/>
                      <a:gd name="T111" fmla="*/ 96 h 361"/>
                      <a:gd name="T112" fmla="*/ 78 w 4493"/>
                      <a:gd name="T113" fmla="*/ 103 h 361"/>
                      <a:gd name="T114" fmla="*/ 73 w 4493"/>
                      <a:gd name="T115" fmla="*/ 107 h 36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4493" h="361">
                        <a:moveTo>
                          <a:pt x="59" y="361"/>
                        </a:moveTo>
                        <a:lnTo>
                          <a:pt x="59" y="180"/>
                        </a:lnTo>
                        <a:lnTo>
                          <a:pt x="43" y="171"/>
                        </a:lnTo>
                        <a:lnTo>
                          <a:pt x="43" y="75"/>
                        </a:lnTo>
                        <a:lnTo>
                          <a:pt x="42" y="69"/>
                        </a:lnTo>
                        <a:lnTo>
                          <a:pt x="41" y="60"/>
                        </a:lnTo>
                        <a:lnTo>
                          <a:pt x="38" y="48"/>
                        </a:lnTo>
                        <a:lnTo>
                          <a:pt x="34" y="36"/>
                        </a:lnTo>
                        <a:lnTo>
                          <a:pt x="32" y="30"/>
                        </a:lnTo>
                        <a:lnTo>
                          <a:pt x="29" y="24"/>
                        </a:lnTo>
                        <a:lnTo>
                          <a:pt x="26" y="19"/>
                        </a:lnTo>
                        <a:lnTo>
                          <a:pt x="22" y="13"/>
                        </a:lnTo>
                        <a:lnTo>
                          <a:pt x="17" y="9"/>
                        </a:lnTo>
                        <a:lnTo>
                          <a:pt x="13" y="5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4492" y="0"/>
                        </a:lnTo>
                        <a:lnTo>
                          <a:pt x="4493" y="272"/>
                        </a:lnTo>
                        <a:lnTo>
                          <a:pt x="4401" y="293"/>
                        </a:lnTo>
                        <a:lnTo>
                          <a:pt x="4401" y="361"/>
                        </a:lnTo>
                        <a:lnTo>
                          <a:pt x="4259" y="361"/>
                        </a:lnTo>
                        <a:lnTo>
                          <a:pt x="4252" y="360"/>
                        </a:lnTo>
                        <a:lnTo>
                          <a:pt x="4247" y="358"/>
                        </a:lnTo>
                        <a:lnTo>
                          <a:pt x="4244" y="355"/>
                        </a:lnTo>
                        <a:lnTo>
                          <a:pt x="4242" y="353"/>
                        </a:lnTo>
                        <a:lnTo>
                          <a:pt x="4241" y="350"/>
                        </a:lnTo>
                        <a:lnTo>
                          <a:pt x="4240" y="347"/>
                        </a:lnTo>
                        <a:lnTo>
                          <a:pt x="4235" y="341"/>
                        </a:lnTo>
                        <a:lnTo>
                          <a:pt x="4230" y="335"/>
                        </a:lnTo>
                        <a:lnTo>
                          <a:pt x="4224" y="331"/>
                        </a:lnTo>
                        <a:lnTo>
                          <a:pt x="4218" y="328"/>
                        </a:lnTo>
                        <a:lnTo>
                          <a:pt x="4212" y="325"/>
                        </a:lnTo>
                        <a:lnTo>
                          <a:pt x="4205" y="323"/>
                        </a:lnTo>
                        <a:lnTo>
                          <a:pt x="4198" y="322"/>
                        </a:lnTo>
                        <a:lnTo>
                          <a:pt x="4191" y="321"/>
                        </a:lnTo>
                        <a:lnTo>
                          <a:pt x="4185" y="322"/>
                        </a:lnTo>
                        <a:lnTo>
                          <a:pt x="4177" y="323"/>
                        </a:lnTo>
                        <a:lnTo>
                          <a:pt x="4171" y="325"/>
                        </a:lnTo>
                        <a:lnTo>
                          <a:pt x="4165" y="328"/>
                        </a:lnTo>
                        <a:lnTo>
                          <a:pt x="4160" y="331"/>
                        </a:lnTo>
                        <a:lnTo>
                          <a:pt x="4153" y="335"/>
                        </a:lnTo>
                        <a:lnTo>
                          <a:pt x="4149" y="341"/>
                        </a:lnTo>
                        <a:lnTo>
                          <a:pt x="4145" y="347"/>
                        </a:lnTo>
                        <a:lnTo>
                          <a:pt x="4142" y="353"/>
                        </a:lnTo>
                        <a:lnTo>
                          <a:pt x="4137" y="358"/>
                        </a:lnTo>
                        <a:lnTo>
                          <a:pt x="4132" y="360"/>
                        </a:lnTo>
                        <a:lnTo>
                          <a:pt x="4126" y="361"/>
                        </a:lnTo>
                        <a:lnTo>
                          <a:pt x="3922" y="361"/>
                        </a:lnTo>
                        <a:lnTo>
                          <a:pt x="3915" y="360"/>
                        </a:lnTo>
                        <a:lnTo>
                          <a:pt x="3910" y="358"/>
                        </a:lnTo>
                        <a:lnTo>
                          <a:pt x="3906" y="353"/>
                        </a:lnTo>
                        <a:lnTo>
                          <a:pt x="3903" y="347"/>
                        </a:lnTo>
                        <a:lnTo>
                          <a:pt x="3898" y="341"/>
                        </a:lnTo>
                        <a:lnTo>
                          <a:pt x="3893" y="335"/>
                        </a:lnTo>
                        <a:lnTo>
                          <a:pt x="3888" y="331"/>
                        </a:lnTo>
                        <a:lnTo>
                          <a:pt x="3883" y="328"/>
                        </a:lnTo>
                        <a:lnTo>
                          <a:pt x="3876" y="325"/>
                        </a:lnTo>
                        <a:lnTo>
                          <a:pt x="3869" y="323"/>
                        </a:lnTo>
                        <a:lnTo>
                          <a:pt x="3863" y="322"/>
                        </a:lnTo>
                        <a:lnTo>
                          <a:pt x="3856" y="321"/>
                        </a:lnTo>
                        <a:lnTo>
                          <a:pt x="3849" y="322"/>
                        </a:lnTo>
                        <a:lnTo>
                          <a:pt x="3843" y="323"/>
                        </a:lnTo>
                        <a:lnTo>
                          <a:pt x="3835" y="325"/>
                        </a:lnTo>
                        <a:lnTo>
                          <a:pt x="3829" y="328"/>
                        </a:lnTo>
                        <a:lnTo>
                          <a:pt x="3823" y="331"/>
                        </a:lnTo>
                        <a:lnTo>
                          <a:pt x="3817" y="335"/>
                        </a:lnTo>
                        <a:lnTo>
                          <a:pt x="3812" y="341"/>
                        </a:lnTo>
                        <a:lnTo>
                          <a:pt x="3808" y="347"/>
                        </a:lnTo>
                        <a:lnTo>
                          <a:pt x="3807" y="350"/>
                        </a:lnTo>
                        <a:lnTo>
                          <a:pt x="3805" y="353"/>
                        </a:lnTo>
                        <a:lnTo>
                          <a:pt x="3804" y="355"/>
                        </a:lnTo>
                        <a:lnTo>
                          <a:pt x="3800" y="358"/>
                        </a:lnTo>
                        <a:lnTo>
                          <a:pt x="3795" y="360"/>
                        </a:lnTo>
                        <a:lnTo>
                          <a:pt x="3789" y="361"/>
                        </a:lnTo>
                        <a:lnTo>
                          <a:pt x="3560" y="361"/>
                        </a:lnTo>
                        <a:lnTo>
                          <a:pt x="3554" y="360"/>
                        </a:lnTo>
                        <a:lnTo>
                          <a:pt x="3549" y="358"/>
                        </a:lnTo>
                        <a:lnTo>
                          <a:pt x="3544" y="353"/>
                        </a:lnTo>
                        <a:lnTo>
                          <a:pt x="3541" y="347"/>
                        </a:lnTo>
                        <a:lnTo>
                          <a:pt x="3537" y="341"/>
                        </a:lnTo>
                        <a:lnTo>
                          <a:pt x="3532" y="335"/>
                        </a:lnTo>
                        <a:lnTo>
                          <a:pt x="3527" y="331"/>
                        </a:lnTo>
                        <a:lnTo>
                          <a:pt x="3520" y="328"/>
                        </a:lnTo>
                        <a:lnTo>
                          <a:pt x="3514" y="325"/>
                        </a:lnTo>
                        <a:lnTo>
                          <a:pt x="3508" y="323"/>
                        </a:lnTo>
                        <a:lnTo>
                          <a:pt x="3500" y="322"/>
                        </a:lnTo>
                        <a:lnTo>
                          <a:pt x="3494" y="321"/>
                        </a:lnTo>
                        <a:lnTo>
                          <a:pt x="3488" y="322"/>
                        </a:lnTo>
                        <a:lnTo>
                          <a:pt x="3480" y="323"/>
                        </a:lnTo>
                        <a:lnTo>
                          <a:pt x="3474" y="325"/>
                        </a:lnTo>
                        <a:lnTo>
                          <a:pt x="3468" y="328"/>
                        </a:lnTo>
                        <a:lnTo>
                          <a:pt x="3461" y="331"/>
                        </a:lnTo>
                        <a:lnTo>
                          <a:pt x="3456" y="335"/>
                        </a:lnTo>
                        <a:lnTo>
                          <a:pt x="3451" y="341"/>
                        </a:lnTo>
                        <a:lnTo>
                          <a:pt x="3447" y="347"/>
                        </a:lnTo>
                        <a:lnTo>
                          <a:pt x="3443" y="353"/>
                        </a:lnTo>
                        <a:lnTo>
                          <a:pt x="3439" y="358"/>
                        </a:lnTo>
                        <a:lnTo>
                          <a:pt x="3434" y="360"/>
                        </a:lnTo>
                        <a:lnTo>
                          <a:pt x="3428" y="361"/>
                        </a:lnTo>
                        <a:lnTo>
                          <a:pt x="3206" y="361"/>
                        </a:lnTo>
                        <a:lnTo>
                          <a:pt x="3200" y="360"/>
                        </a:lnTo>
                        <a:lnTo>
                          <a:pt x="3195" y="358"/>
                        </a:lnTo>
                        <a:lnTo>
                          <a:pt x="3191" y="353"/>
                        </a:lnTo>
                        <a:lnTo>
                          <a:pt x="3187" y="347"/>
                        </a:lnTo>
                        <a:lnTo>
                          <a:pt x="3183" y="341"/>
                        </a:lnTo>
                        <a:lnTo>
                          <a:pt x="3178" y="335"/>
                        </a:lnTo>
                        <a:lnTo>
                          <a:pt x="3172" y="331"/>
                        </a:lnTo>
                        <a:lnTo>
                          <a:pt x="3166" y="328"/>
                        </a:lnTo>
                        <a:lnTo>
                          <a:pt x="3160" y="325"/>
                        </a:lnTo>
                        <a:lnTo>
                          <a:pt x="3154" y="323"/>
                        </a:lnTo>
                        <a:lnTo>
                          <a:pt x="3146" y="322"/>
                        </a:lnTo>
                        <a:lnTo>
                          <a:pt x="3140" y="321"/>
                        </a:lnTo>
                        <a:lnTo>
                          <a:pt x="3133" y="322"/>
                        </a:lnTo>
                        <a:lnTo>
                          <a:pt x="3126" y="323"/>
                        </a:lnTo>
                        <a:lnTo>
                          <a:pt x="3120" y="325"/>
                        </a:lnTo>
                        <a:lnTo>
                          <a:pt x="3114" y="328"/>
                        </a:lnTo>
                        <a:lnTo>
                          <a:pt x="3107" y="331"/>
                        </a:lnTo>
                        <a:lnTo>
                          <a:pt x="3102" y="335"/>
                        </a:lnTo>
                        <a:lnTo>
                          <a:pt x="3097" y="341"/>
                        </a:lnTo>
                        <a:lnTo>
                          <a:pt x="3093" y="347"/>
                        </a:lnTo>
                        <a:lnTo>
                          <a:pt x="3089" y="353"/>
                        </a:lnTo>
                        <a:lnTo>
                          <a:pt x="3084" y="358"/>
                        </a:lnTo>
                        <a:lnTo>
                          <a:pt x="3079" y="360"/>
                        </a:lnTo>
                        <a:lnTo>
                          <a:pt x="3074" y="361"/>
                        </a:lnTo>
                        <a:lnTo>
                          <a:pt x="2856" y="361"/>
                        </a:lnTo>
                        <a:lnTo>
                          <a:pt x="2849" y="360"/>
                        </a:lnTo>
                        <a:lnTo>
                          <a:pt x="2844" y="358"/>
                        </a:lnTo>
                        <a:lnTo>
                          <a:pt x="2842" y="355"/>
                        </a:lnTo>
                        <a:lnTo>
                          <a:pt x="2841" y="353"/>
                        </a:lnTo>
                        <a:lnTo>
                          <a:pt x="2839" y="350"/>
                        </a:lnTo>
                        <a:lnTo>
                          <a:pt x="2838" y="347"/>
                        </a:lnTo>
                        <a:lnTo>
                          <a:pt x="2834" y="341"/>
                        </a:lnTo>
                        <a:lnTo>
                          <a:pt x="2828" y="335"/>
                        </a:lnTo>
                        <a:lnTo>
                          <a:pt x="2823" y="331"/>
                        </a:lnTo>
                        <a:lnTo>
                          <a:pt x="2817" y="328"/>
                        </a:lnTo>
                        <a:lnTo>
                          <a:pt x="2810" y="325"/>
                        </a:lnTo>
                        <a:lnTo>
                          <a:pt x="2804" y="323"/>
                        </a:lnTo>
                        <a:lnTo>
                          <a:pt x="2797" y="322"/>
                        </a:lnTo>
                        <a:lnTo>
                          <a:pt x="2789" y="321"/>
                        </a:lnTo>
                        <a:lnTo>
                          <a:pt x="2783" y="322"/>
                        </a:lnTo>
                        <a:lnTo>
                          <a:pt x="2776" y="323"/>
                        </a:lnTo>
                        <a:lnTo>
                          <a:pt x="2769" y="325"/>
                        </a:lnTo>
                        <a:lnTo>
                          <a:pt x="2763" y="328"/>
                        </a:lnTo>
                        <a:lnTo>
                          <a:pt x="2757" y="331"/>
                        </a:lnTo>
                        <a:lnTo>
                          <a:pt x="2751" y="335"/>
                        </a:lnTo>
                        <a:lnTo>
                          <a:pt x="2746" y="341"/>
                        </a:lnTo>
                        <a:lnTo>
                          <a:pt x="2742" y="347"/>
                        </a:lnTo>
                        <a:lnTo>
                          <a:pt x="2741" y="350"/>
                        </a:lnTo>
                        <a:lnTo>
                          <a:pt x="2739" y="353"/>
                        </a:lnTo>
                        <a:lnTo>
                          <a:pt x="2737" y="355"/>
                        </a:lnTo>
                        <a:lnTo>
                          <a:pt x="2735" y="358"/>
                        </a:lnTo>
                        <a:lnTo>
                          <a:pt x="2729" y="360"/>
                        </a:lnTo>
                        <a:lnTo>
                          <a:pt x="2724" y="361"/>
                        </a:lnTo>
                        <a:lnTo>
                          <a:pt x="2506" y="361"/>
                        </a:lnTo>
                        <a:lnTo>
                          <a:pt x="2500" y="360"/>
                        </a:lnTo>
                        <a:lnTo>
                          <a:pt x="2494" y="358"/>
                        </a:lnTo>
                        <a:lnTo>
                          <a:pt x="2492" y="355"/>
                        </a:lnTo>
                        <a:lnTo>
                          <a:pt x="2490" y="353"/>
                        </a:lnTo>
                        <a:lnTo>
                          <a:pt x="2488" y="350"/>
                        </a:lnTo>
                        <a:lnTo>
                          <a:pt x="2487" y="347"/>
                        </a:lnTo>
                        <a:lnTo>
                          <a:pt x="2483" y="341"/>
                        </a:lnTo>
                        <a:lnTo>
                          <a:pt x="2478" y="335"/>
                        </a:lnTo>
                        <a:lnTo>
                          <a:pt x="2472" y="331"/>
                        </a:lnTo>
                        <a:lnTo>
                          <a:pt x="2466" y="328"/>
                        </a:lnTo>
                        <a:lnTo>
                          <a:pt x="2460" y="325"/>
                        </a:lnTo>
                        <a:lnTo>
                          <a:pt x="2453" y="323"/>
                        </a:lnTo>
                        <a:lnTo>
                          <a:pt x="2446" y="322"/>
                        </a:lnTo>
                        <a:lnTo>
                          <a:pt x="2440" y="321"/>
                        </a:lnTo>
                        <a:lnTo>
                          <a:pt x="2432" y="322"/>
                        </a:lnTo>
                        <a:lnTo>
                          <a:pt x="2426" y="323"/>
                        </a:lnTo>
                        <a:lnTo>
                          <a:pt x="2419" y="325"/>
                        </a:lnTo>
                        <a:lnTo>
                          <a:pt x="2413" y="328"/>
                        </a:lnTo>
                        <a:lnTo>
                          <a:pt x="2407" y="331"/>
                        </a:lnTo>
                        <a:lnTo>
                          <a:pt x="2402" y="335"/>
                        </a:lnTo>
                        <a:lnTo>
                          <a:pt x="2396" y="341"/>
                        </a:lnTo>
                        <a:lnTo>
                          <a:pt x="2392" y="347"/>
                        </a:lnTo>
                        <a:lnTo>
                          <a:pt x="2389" y="353"/>
                        </a:lnTo>
                        <a:lnTo>
                          <a:pt x="2385" y="358"/>
                        </a:lnTo>
                        <a:lnTo>
                          <a:pt x="2380" y="360"/>
                        </a:lnTo>
                        <a:lnTo>
                          <a:pt x="2373" y="361"/>
                        </a:lnTo>
                        <a:lnTo>
                          <a:pt x="2142" y="361"/>
                        </a:lnTo>
                        <a:lnTo>
                          <a:pt x="2135" y="360"/>
                        </a:lnTo>
                        <a:lnTo>
                          <a:pt x="2131" y="358"/>
                        </a:lnTo>
                        <a:lnTo>
                          <a:pt x="2129" y="355"/>
                        </a:lnTo>
                        <a:lnTo>
                          <a:pt x="2127" y="353"/>
                        </a:lnTo>
                        <a:lnTo>
                          <a:pt x="2126" y="350"/>
                        </a:lnTo>
                        <a:lnTo>
                          <a:pt x="2125" y="347"/>
                        </a:lnTo>
                        <a:lnTo>
                          <a:pt x="2119" y="341"/>
                        </a:lnTo>
                        <a:lnTo>
                          <a:pt x="2115" y="335"/>
                        </a:lnTo>
                        <a:lnTo>
                          <a:pt x="2109" y="331"/>
                        </a:lnTo>
                        <a:lnTo>
                          <a:pt x="2103" y="328"/>
                        </a:lnTo>
                        <a:lnTo>
                          <a:pt x="2096" y="325"/>
                        </a:lnTo>
                        <a:lnTo>
                          <a:pt x="2090" y="323"/>
                        </a:lnTo>
                        <a:lnTo>
                          <a:pt x="2083" y="322"/>
                        </a:lnTo>
                        <a:lnTo>
                          <a:pt x="2076" y="321"/>
                        </a:lnTo>
                        <a:lnTo>
                          <a:pt x="2069" y="322"/>
                        </a:lnTo>
                        <a:lnTo>
                          <a:pt x="2063" y="323"/>
                        </a:lnTo>
                        <a:lnTo>
                          <a:pt x="2055" y="325"/>
                        </a:lnTo>
                        <a:lnTo>
                          <a:pt x="2049" y="328"/>
                        </a:lnTo>
                        <a:lnTo>
                          <a:pt x="2043" y="331"/>
                        </a:lnTo>
                        <a:lnTo>
                          <a:pt x="2037" y="335"/>
                        </a:lnTo>
                        <a:lnTo>
                          <a:pt x="2032" y="341"/>
                        </a:lnTo>
                        <a:lnTo>
                          <a:pt x="2028" y="347"/>
                        </a:lnTo>
                        <a:lnTo>
                          <a:pt x="2027" y="350"/>
                        </a:lnTo>
                        <a:lnTo>
                          <a:pt x="2026" y="353"/>
                        </a:lnTo>
                        <a:lnTo>
                          <a:pt x="2024" y="355"/>
                        </a:lnTo>
                        <a:lnTo>
                          <a:pt x="2022" y="358"/>
                        </a:lnTo>
                        <a:lnTo>
                          <a:pt x="2016" y="360"/>
                        </a:lnTo>
                        <a:lnTo>
                          <a:pt x="2011" y="361"/>
                        </a:lnTo>
                        <a:lnTo>
                          <a:pt x="1790" y="361"/>
                        </a:lnTo>
                        <a:lnTo>
                          <a:pt x="1784" y="360"/>
                        </a:lnTo>
                        <a:lnTo>
                          <a:pt x="1778" y="358"/>
                        </a:lnTo>
                        <a:lnTo>
                          <a:pt x="1776" y="355"/>
                        </a:lnTo>
                        <a:lnTo>
                          <a:pt x="1774" y="353"/>
                        </a:lnTo>
                        <a:lnTo>
                          <a:pt x="1773" y="350"/>
                        </a:lnTo>
                        <a:lnTo>
                          <a:pt x="1772" y="347"/>
                        </a:lnTo>
                        <a:lnTo>
                          <a:pt x="1768" y="341"/>
                        </a:lnTo>
                        <a:lnTo>
                          <a:pt x="1762" y="335"/>
                        </a:lnTo>
                        <a:lnTo>
                          <a:pt x="1757" y="331"/>
                        </a:lnTo>
                        <a:lnTo>
                          <a:pt x="1751" y="328"/>
                        </a:lnTo>
                        <a:lnTo>
                          <a:pt x="1745" y="325"/>
                        </a:lnTo>
                        <a:lnTo>
                          <a:pt x="1737" y="323"/>
                        </a:lnTo>
                        <a:lnTo>
                          <a:pt x="1731" y="322"/>
                        </a:lnTo>
                        <a:lnTo>
                          <a:pt x="1723" y="321"/>
                        </a:lnTo>
                        <a:lnTo>
                          <a:pt x="1717" y="322"/>
                        </a:lnTo>
                        <a:lnTo>
                          <a:pt x="1710" y="323"/>
                        </a:lnTo>
                        <a:lnTo>
                          <a:pt x="1703" y="325"/>
                        </a:lnTo>
                        <a:lnTo>
                          <a:pt x="1697" y="328"/>
                        </a:lnTo>
                        <a:lnTo>
                          <a:pt x="1691" y="331"/>
                        </a:lnTo>
                        <a:lnTo>
                          <a:pt x="1685" y="335"/>
                        </a:lnTo>
                        <a:lnTo>
                          <a:pt x="1680" y="341"/>
                        </a:lnTo>
                        <a:lnTo>
                          <a:pt x="1675" y="347"/>
                        </a:lnTo>
                        <a:lnTo>
                          <a:pt x="1674" y="350"/>
                        </a:lnTo>
                        <a:lnTo>
                          <a:pt x="1673" y="353"/>
                        </a:lnTo>
                        <a:lnTo>
                          <a:pt x="1671" y="355"/>
                        </a:lnTo>
                        <a:lnTo>
                          <a:pt x="1669" y="358"/>
                        </a:lnTo>
                        <a:lnTo>
                          <a:pt x="1662" y="360"/>
                        </a:lnTo>
                        <a:lnTo>
                          <a:pt x="1656" y="361"/>
                        </a:lnTo>
                        <a:lnTo>
                          <a:pt x="1426" y="361"/>
                        </a:lnTo>
                        <a:lnTo>
                          <a:pt x="1420" y="360"/>
                        </a:lnTo>
                        <a:lnTo>
                          <a:pt x="1415" y="358"/>
                        </a:lnTo>
                        <a:lnTo>
                          <a:pt x="1411" y="353"/>
                        </a:lnTo>
                        <a:lnTo>
                          <a:pt x="1408" y="347"/>
                        </a:lnTo>
                        <a:lnTo>
                          <a:pt x="1403" y="341"/>
                        </a:lnTo>
                        <a:lnTo>
                          <a:pt x="1398" y="335"/>
                        </a:lnTo>
                        <a:lnTo>
                          <a:pt x="1392" y="331"/>
                        </a:lnTo>
                        <a:lnTo>
                          <a:pt x="1386" y="328"/>
                        </a:lnTo>
                        <a:lnTo>
                          <a:pt x="1380" y="325"/>
                        </a:lnTo>
                        <a:lnTo>
                          <a:pt x="1374" y="323"/>
                        </a:lnTo>
                        <a:lnTo>
                          <a:pt x="1366" y="322"/>
                        </a:lnTo>
                        <a:lnTo>
                          <a:pt x="1360" y="321"/>
                        </a:lnTo>
                        <a:lnTo>
                          <a:pt x="1353" y="322"/>
                        </a:lnTo>
                        <a:lnTo>
                          <a:pt x="1346" y="323"/>
                        </a:lnTo>
                        <a:lnTo>
                          <a:pt x="1340" y="325"/>
                        </a:lnTo>
                        <a:lnTo>
                          <a:pt x="1334" y="328"/>
                        </a:lnTo>
                        <a:lnTo>
                          <a:pt x="1327" y="331"/>
                        </a:lnTo>
                        <a:lnTo>
                          <a:pt x="1322" y="335"/>
                        </a:lnTo>
                        <a:lnTo>
                          <a:pt x="1317" y="341"/>
                        </a:lnTo>
                        <a:lnTo>
                          <a:pt x="1313" y="347"/>
                        </a:lnTo>
                        <a:lnTo>
                          <a:pt x="1310" y="353"/>
                        </a:lnTo>
                        <a:lnTo>
                          <a:pt x="1305" y="358"/>
                        </a:lnTo>
                        <a:lnTo>
                          <a:pt x="1299" y="360"/>
                        </a:lnTo>
                        <a:lnTo>
                          <a:pt x="1294" y="361"/>
                        </a:lnTo>
                        <a:lnTo>
                          <a:pt x="1071" y="361"/>
                        </a:lnTo>
                        <a:lnTo>
                          <a:pt x="1064" y="360"/>
                        </a:lnTo>
                        <a:lnTo>
                          <a:pt x="1059" y="358"/>
                        </a:lnTo>
                        <a:lnTo>
                          <a:pt x="1056" y="355"/>
                        </a:lnTo>
                        <a:lnTo>
                          <a:pt x="1054" y="353"/>
                        </a:lnTo>
                        <a:lnTo>
                          <a:pt x="1053" y="350"/>
                        </a:lnTo>
                        <a:lnTo>
                          <a:pt x="1052" y="347"/>
                        </a:lnTo>
                        <a:lnTo>
                          <a:pt x="1047" y="341"/>
                        </a:lnTo>
                        <a:lnTo>
                          <a:pt x="1042" y="335"/>
                        </a:lnTo>
                        <a:lnTo>
                          <a:pt x="1037" y="331"/>
                        </a:lnTo>
                        <a:lnTo>
                          <a:pt x="1031" y="328"/>
                        </a:lnTo>
                        <a:lnTo>
                          <a:pt x="1024" y="325"/>
                        </a:lnTo>
                        <a:lnTo>
                          <a:pt x="1018" y="323"/>
                        </a:lnTo>
                        <a:lnTo>
                          <a:pt x="1010" y="322"/>
                        </a:lnTo>
                        <a:lnTo>
                          <a:pt x="1004" y="321"/>
                        </a:lnTo>
                        <a:lnTo>
                          <a:pt x="997" y="322"/>
                        </a:lnTo>
                        <a:lnTo>
                          <a:pt x="990" y="323"/>
                        </a:lnTo>
                        <a:lnTo>
                          <a:pt x="984" y="325"/>
                        </a:lnTo>
                        <a:lnTo>
                          <a:pt x="978" y="328"/>
                        </a:lnTo>
                        <a:lnTo>
                          <a:pt x="972" y="331"/>
                        </a:lnTo>
                        <a:lnTo>
                          <a:pt x="966" y="335"/>
                        </a:lnTo>
                        <a:lnTo>
                          <a:pt x="961" y="341"/>
                        </a:lnTo>
                        <a:lnTo>
                          <a:pt x="957" y="347"/>
                        </a:lnTo>
                        <a:lnTo>
                          <a:pt x="954" y="353"/>
                        </a:lnTo>
                        <a:lnTo>
                          <a:pt x="949" y="358"/>
                        </a:lnTo>
                        <a:lnTo>
                          <a:pt x="943" y="360"/>
                        </a:lnTo>
                        <a:lnTo>
                          <a:pt x="938" y="361"/>
                        </a:lnTo>
                        <a:lnTo>
                          <a:pt x="723" y="361"/>
                        </a:lnTo>
                        <a:lnTo>
                          <a:pt x="718" y="360"/>
                        </a:lnTo>
                        <a:lnTo>
                          <a:pt x="712" y="358"/>
                        </a:lnTo>
                        <a:lnTo>
                          <a:pt x="710" y="355"/>
                        </a:lnTo>
                        <a:lnTo>
                          <a:pt x="708" y="353"/>
                        </a:lnTo>
                        <a:lnTo>
                          <a:pt x="707" y="350"/>
                        </a:lnTo>
                        <a:lnTo>
                          <a:pt x="706" y="347"/>
                        </a:lnTo>
                        <a:lnTo>
                          <a:pt x="701" y="341"/>
                        </a:lnTo>
                        <a:lnTo>
                          <a:pt x="697" y="335"/>
                        </a:lnTo>
                        <a:lnTo>
                          <a:pt x="690" y="331"/>
                        </a:lnTo>
                        <a:lnTo>
                          <a:pt x="684" y="328"/>
                        </a:lnTo>
                        <a:lnTo>
                          <a:pt x="678" y="325"/>
                        </a:lnTo>
                        <a:lnTo>
                          <a:pt x="671" y="323"/>
                        </a:lnTo>
                        <a:lnTo>
                          <a:pt x="664" y="322"/>
                        </a:lnTo>
                        <a:lnTo>
                          <a:pt x="658" y="321"/>
                        </a:lnTo>
                        <a:lnTo>
                          <a:pt x="650" y="322"/>
                        </a:lnTo>
                        <a:lnTo>
                          <a:pt x="644" y="323"/>
                        </a:lnTo>
                        <a:lnTo>
                          <a:pt x="637" y="325"/>
                        </a:lnTo>
                        <a:lnTo>
                          <a:pt x="630" y="328"/>
                        </a:lnTo>
                        <a:lnTo>
                          <a:pt x="624" y="331"/>
                        </a:lnTo>
                        <a:lnTo>
                          <a:pt x="619" y="335"/>
                        </a:lnTo>
                        <a:lnTo>
                          <a:pt x="613" y="341"/>
                        </a:lnTo>
                        <a:lnTo>
                          <a:pt x="609" y="347"/>
                        </a:lnTo>
                        <a:lnTo>
                          <a:pt x="608" y="350"/>
                        </a:lnTo>
                        <a:lnTo>
                          <a:pt x="607" y="353"/>
                        </a:lnTo>
                        <a:lnTo>
                          <a:pt x="605" y="355"/>
                        </a:lnTo>
                        <a:lnTo>
                          <a:pt x="603" y="358"/>
                        </a:lnTo>
                        <a:lnTo>
                          <a:pt x="598" y="360"/>
                        </a:lnTo>
                        <a:lnTo>
                          <a:pt x="592" y="361"/>
                        </a:lnTo>
                        <a:lnTo>
                          <a:pt x="374" y="361"/>
                        </a:lnTo>
                        <a:lnTo>
                          <a:pt x="368" y="360"/>
                        </a:lnTo>
                        <a:lnTo>
                          <a:pt x="363" y="358"/>
                        </a:lnTo>
                        <a:lnTo>
                          <a:pt x="361" y="355"/>
                        </a:lnTo>
                        <a:lnTo>
                          <a:pt x="359" y="353"/>
                        </a:lnTo>
                        <a:lnTo>
                          <a:pt x="358" y="350"/>
                        </a:lnTo>
                        <a:lnTo>
                          <a:pt x="356" y="347"/>
                        </a:lnTo>
                        <a:lnTo>
                          <a:pt x="352" y="341"/>
                        </a:lnTo>
                        <a:lnTo>
                          <a:pt x="347" y="335"/>
                        </a:lnTo>
                        <a:lnTo>
                          <a:pt x="342" y="331"/>
                        </a:lnTo>
                        <a:lnTo>
                          <a:pt x="335" y="328"/>
                        </a:lnTo>
                        <a:lnTo>
                          <a:pt x="329" y="325"/>
                        </a:lnTo>
                        <a:lnTo>
                          <a:pt x="323" y="323"/>
                        </a:lnTo>
                        <a:lnTo>
                          <a:pt x="315" y="322"/>
                        </a:lnTo>
                        <a:lnTo>
                          <a:pt x="308" y="321"/>
                        </a:lnTo>
                        <a:lnTo>
                          <a:pt x="302" y="322"/>
                        </a:lnTo>
                        <a:lnTo>
                          <a:pt x="294" y="323"/>
                        </a:lnTo>
                        <a:lnTo>
                          <a:pt x="288" y="325"/>
                        </a:lnTo>
                        <a:lnTo>
                          <a:pt x="282" y="328"/>
                        </a:lnTo>
                        <a:lnTo>
                          <a:pt x="275" y="331"/>
                        </a:lnTo>
                        <a:lnTo>
                          <a:pt x="270" y="335"/>
                        </a:lnTo>
                        <a:lnTo>
                          <a:pt x="265" y="341"/>
                        </a:lnTo>
                        <a:lnTo>
                          <a:pt x="261" y="347"/>
                        </a:lnTo>
                        <a:lnTo>
                          <a:pt x="260" y="350"/>
                        </a:lnTo>
                        <a:lnTo>
                          <a:pt x="257" y="353"/>
                        </a:lnTo>
                        <a:lnTo>
                          <a:pt x="255" y="355"/>
                        </a:lnTo>
                        <a:lnTo>
                          <a:pt x="253" y="358"/>
                        </a:lnTo>
                        <a:lnTo>
                          <a:pt x="248" y="360"/>
                        </a:lnTo>
                        <a:lnTo>
                          <a:pt x="243" y="361"/>
                        </a:lnTo>
                        <a:lnTo>
                          <a:pt x="59" y="3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3462" y="1425"/>
                    <a:ext cx="1351" cy="107"/>
                  </a:xfrm>
                  <a:custGeom>
                    <a:avLst/>
                    <a:gdLst>
                      <a:gd name="T0" fmla="*/ 1339 w 4493"/>
                      <a:gd name="T1" fmla="*/ 17 h 361"/>
                      <a:gd name="T2" fmla="*/ 1344 w 4493"/>
                      <a:gd name="T3" fmla="*/ 4 h 361"/>
                      <a:gd name="T4" fmla="*/ 0 w 4493"/>
                      <a:gd name="T5" fmla="*/ 81 h 361"/>
                      <a:gd name="T6" fmla="*/ 75 w 4493"/>
                      <a:gd name="T7" fmla="*/ 105 h 361"/>
                      <a:gd name="T8" fmla="*/ 84 w 4493"/>
                      <a:gd name="T9" fmla="*/ 96 h 361"/>
                      <a:gd name="T10" fmla="*/ 97 w 4493"/>
                      <a:gd name="T11" fmla="*/ 96 h 361"/>
                      <a:gd name="T12" fmla="*/ 106 w 4493"/>
                      <a:gd name="T13" fmla="*/ 105 h 361"/>
                      <a:gd name="T14" fmla="*/ 175 w 4493"/>
                      <a:gd name="T15" fmla="*/ 106 h 361"/>
                      <a:gd name="T16" fmla="*/ 180 w 4493"/>
                      <a:gd name="T17" fmla="*/ 99 h 361"/>
                      <a:gd name="T18" fmla="*/ 192 w 4493"/>
                      <a:gd name="T19" fmla="*/ 95 h 361"/>
                      <a:gd name="T20" fmla="*/ 203 w 4493"/>
                      <a:gd name="T21" fmla="*/ 99 h 361"/>
                      <a:gd name="T22" fmla="*/ 208 w 4493"/>
                      <a:gd name="T23" fmla="*/ 106 h 361"/>
                      <a:gd name="T24" fmla="*/ 285 w 4493"/>
                      <a:gd name="T25" fmla="*/ 105 h 361"/>
                      <a:gd name="T26" fmla="*/ 294 w 4493"/>
                      <a:gd name="T27" fmla="*/ 96 h 361"/>
                      <a:gd name="T28" fmla="*/ 306 w 4493"/>
                      <a:gd name="T29" fmla="*/ 96 h 361"/>
                      <a:gd name="T30" fmla="*/ 316 w 4493"/>
                      <a:gd name="T31" fmla="*/ 105 h 361"/>
                      <a:gd name="T32" fmla="*/ 390 w 4493"/>
                      <a:gd name="T33" fmla="*/ 106 h 361"/>
                      <a:gd name="T34" fmla="*/ 399 w 4493"/>
                      <a:gd name="T35" fmla="*/ 97 h 361"/>
                      <a:gd name="T36" fmla="*/ 411 w 4493"/>
                      <a:gd name="T37" fmla="*/ 96 h 361"/>
                      <a:gd name="T38" fmla="*/ 421 w 4493"/>
                      <a:gd name="T39" fmla="*/ 103 h 361"/>
                      <a:gd name="T40" fmla="*/ 427 w 4493"/>
                      <a:gd name="T41" fmla="*/ 107 h 361"/>
                      <a:gd name="T42" fmla="*/ 497 w 4493"/>
                      <a:gd name="T43" fmla="*/ 104 h 361"/>
                      <a:gd name="T44" fmla="*/ 506 w 4493"/>
                      <a:gd name="T45" fmla="*/ 96 h 361"/>
                      <a:gd name="T46" fmla="*/ 518 w 4493"/>
                      <a:gd name="T47" fmla="*/ 96 h 361"/>
                      <a:gd name="T48" fmla="*/ 527 w 4493"/>
                      <a:gd name="T49" fmla="*/ 104 h 361"/>
                      <a:gd name="T50" fmla="*/ 597 w 4493"/>
                      <a:gd name="T51" fmla="*/ 107 h 361"/>
                      <a:gd name="T52" fmla="*/ 606 w 4493"/>
                      <a:gd name="T53" fmla="*/ 99 h 361"/>
                      <a:gd name="T54" fmla="*/ 617 w 4493"/>
                      <a:gd name="T55" fmla="*/ 95 h 361"/>
                      <a:gd name="T56" fmla="*/ 629 w 4493"/>
                      <a:gd name="T57" fmla="*/ 99 h 361"/>
                      <a:gd name="T58" fmla="*/ 637 w 4493"/>
                      <a:gd name="T59" fmla="*/ 107 h 361"/>
                      <a:gd name="T60" fmla="*/ 712 w 4493"/>
                      <a:gd name="T61" fmla="*/ 104 h 361"/>
                      <a:gd name="T62" fmla="*/ 721 w 4493"/>
                      <a:gd name="T63" fmla="*/ 96 h 361"/>
                      <a:gd name="T64" fmla="*/ 733 w 4493"/>
                      <a:gd name="T65" fmla="*/ 96 h 361"/>
                      <a:gd name="T66" fmla="*/ 741 w 4493"/>
                      <a:gd name="T67" fmla="*/ 103 h 361"/>
                      <a:gd name="T68" fmla="*/ 746 w 4493"/>
                      <a:gd name="T69" fmla="*/ 107 h 361"/>
                      <a:gd name="T70" fmla="*/ 818 w 4493"/>
                      <a:gd name="T71" fmla="*/ 104 h 361"/>
                      <a:gd name="T72" fmla="*/ 826 w 4493"/>
                      <a:gd name="T73" fmla="*/ 96 h 361"/>
                      <a:gd name="T74" fmla="*/ 839 w 4493"/>
                      <a:gd name="T75" fmla="*/ 96 h 361"/>
                      <a:gd name="T76" fmla="*/ 848 w 4493"/>
                      <a:gd name="T77" fmla="*/ 104 h 361"/>
                      <a:gd name="T78" fmla="*/ 922 w 4493"/>
                      <a:gd name="T79" fmla="*/ 107 h 361"/>
                      <a:gd name="T80" fmla="*/ 931 w 4493"/>
                      <a:gd name="T81" fmla="*/ 99 h 361"/>
                      <a:gd name="T82" fmla="*/ 942 w 4493"/>
                      <a:gd name="T83" fmla="*/ 95 h 361"/>
                      <a:gd name="T84" fmla="*/ 953 w 4493"/>
                      <a:gd name="T85" fmla="*/ 99 h 361"/>
                      <a:gd name="T86" fmla="*/ 959 w 4493"/>
                      <a:gd name="T87" fmla="*/ 106 h 361"/>
                      <a:gd name="T88" fmla="*/ 1034 w 4493"/>
                      <a:gd name="T89" fmla="*/ 105 h 361"/>
                      <a:gd name="T90" fmla="*/ 1043 w 4493"/>
                      <a:gd name="T91" fmla="*/ 96 h 361"/>
                      <a:gd name="T92" fmla="*/ 1055 w 4493"/>
                      <a:gd name="T93" fmla="*/ 96 h 361"/>
                      <a:gd name="T94" fmla="*/ 1064 w 4493"/>
                      <a:gd name="T95" fmla="*/ 105 h 361"/>
                      <a:gd name="T96" fmla="*/ 1137 w 4493"/>
                      <a:gd name="T97" fmla="*/ 106 h 361"/>
                      <a:gd name="T98" fmla="*/ 1141 w 4493"/>
                      <a:gd name="T99" fmla="*/ 99 h 361"/>
                      <a:gd name="T100" fmla="*/ 1153 w 4493"/>
                      <a:gd name="T101" fmla="*/ 95 h 361"/>
                      <a:gd name="T102" fmla="*/ 1164 w 4493"/>
                      <a:gd name="T103" fmla="*/ 99 h 361"/>
                      <a:gd name="T104" fmla="*/ 1173 w 4493"/>
                      <a:gd name="T105" fmla="*/ 107 h 361"/>
                      <a:gd name="T106" fmla="*/ 1243 w 4493"/>
                      <a:gd name="T107" fmla="*/ 104 h 361"/>
                      <a:gd name="T108" fmla="*/ 1252 w 4493"/>
                      <a:gd name="T109" fmla="*/ 96 h 361"/>
                      <a:gd name="T110" fmla="*/ 1264 w 4493"/>
                      <a:gd name="T111" fmla="*/ 96 h 361"/>
                      <a:gd name="T112" fmla="*/ 1273 w 4493"/>
                      <a:gd name="T113" fmla="*/ 104 h 361"/>
                      <a:gd name="T114" fmla="*/ 1333 w 4493"/>
                      <a:gd name="T115" fmla="*/ 107 h 36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4493" h="361">
                        <a:moveTo>
                          <a:pt x="4434" y="361"/>
                        </a:moveTo>
                        <a:lnTo>
                          <a:pt x="4434" y="180"/>
                        </a:lnTo>
                        <a:lnTo>
                          <a:pt x="4450" y="171"/>
                        </a:lnTo>
                        <a:lnTo>
                          <a:pt x="4450" y="75"/>
                        </a:lnTo>
                        <a:lnTo>
                          <a:pt x="4451" y="68"/>
                        </a:lnTo>
                        <a:lnTo>
                          <a:pt x="4452" y="57"/>
                        </a:lnTo>
                        <a:lnTo>
                          <a:pt x="4455" y="47"/>
                        </a:lnTo>
                        <a:lnTo>
                          <a:pt x="4459" y="34"/>
                        </a:lnTo>
                        <a:lnTo>
                          <a:pt x="4462" y="29"/>
                        </a:lnTo>
                        <a:lnTo>
                          <a:pt x="4464" y="23"/>
                        </a:lnTo>
                        <a:lnTo>
                          <a:pt x="4468" y="17"/>
                        </a:lnTo>
                        <a:lnTo>
                          <a:pt x="4471" y="13"/>
                        </a:lnTo>
                        <a:lnTo>
                          <a:pt x="4476" y="9"/>
                        </a:lnTo>
                        <a:lnTo>
                          <a:pt x="4481" y="5"/>
                        </a:lnTo>
                        <a:lnTo>
                          <a:pt x="4486" y="2"/>
                        </a:lnTo>
                        <a:lnTo>
                          <a:pt x="4493" y="0"/>
                        </a:lnTo>
                        <a:lnTo>
                          <a:pt x="0" y="0"/>
                        </a:lnTo>
                        <a:lnTo>
                          <a:pt x="0" y="272"/>
                        </a:lnTo>
                        <a:lnTo>
                          <a:pt x="92" y="293"/>
                        </a:lnTo>
                        <a:lnTo>
                          <a:pt x="92" y="361"/>
                        </a:lnTo>
                        <a:lnTo>
                          <a:pt x="234" y="361"/>
                        </a:lnTo>
                        <a:lnTo>
                          <a:pt x="241" y="360"/>
                        </a:lnTo>
                        <a:lnTo>
                          <a:pt x="246" y="358"/>
                        </a:lnTo>
                        <a:lnTo>
                          <a:pt x="250" y="353"/>
                        </a:lnTo>
                        <a:lnTo>
                          <a:pt x="253" y="347"/>
                        </a:lnTo>
                        <a:lnTo>
                          <a:pt x="258" y="341"/>
                        </a:lnTo>
                        <a:lnTo>
                          <a:pt x="263" y="335"/>
                        </a:lnTo>
                        <a:lnTo>
                          <a:pt x="268" y="331"/>
                        </a:lnTo>
                        <a:lnTo>
                          <a:pt x="275" y="328"/>
                        </a:lnTo>
                        <a:lnTo>
                          <a:pt x="281" y="325"/>
                        </a:lnTo>
                        <a:lnTo>
                          <a:pt x="287" y="323"/>
                        </a:lnTo>
                        <a:lnTo>
                          <a:pt x="295" y="322"/>
                        </a:lnTo>
                        <a:lnTo>
                          <a:pt x="301" y="321"/>
                        </a:lnTo>
                        <a:lnTo>
                          <a:pt x="308" y="322"/>
                        </a:lnTo>
                        <a:lnTo>
                          <a:pt x="315" y="323"/>
                        </a:lnTo>
                        <a:lnTo>
                          <a:pt x="321" y="325"/>
                        </a:lnTo>
                        <a:lnTo>
                          <a:pt x="327" y="328"/>
                        </a:lnTo>
                        <a:lnTo>
                          <a:pt x="333" y="331"/>
                        </a:lnTo>
                        <a:lnTo>
                          <a:pt x="339" y="335"/>
                        </a:lnTo>
                        <a:lnTo>
                          <a:pt x="344" y="341"/>
                        </a:lnTo>
                        <a:lnTo>
                          <a:pt x="348" y="347"/>
                        </a:lnTo>
                        <a:lnTo>
                          <a:pt x="351" y="353"/>
                        </a:lnTo>
                        <a:lnTo>
                          <a:pt x="356" y="358"/>
                        </a:lnTo>
                        <a:lnTo>
                          <a:pt x="361" y="360"/>
                        </a:lnTo>
                        <a:lnTo>
                          <a:pt x="367" y="361"/>
                        </a:lnTo>
                        <a:lnTo>
                          <a:pt x="571" y="361"/>
                        </a:lnTo>
                        <a:lnTo>
                          <a:pt x="578" y="360"/>
                        </a:lnTo>
                        <a:lnTo>
                          <a:pt x="583" y="358"/>
                        </a:lnTo>
                        <a:lnTo>
                          <a:pt x="585" y="355"/>
                        </a:lnTo>
                        <a:lnTo>
                          <a:pt x="586" y="353"/>
                        </a:lnTo>
                        <a:lnTo>
                          <a:pt x="587" y="350"/>
                        </a:lnTo>
                        <a:lnTo>
                          <a:pt x="588" y="347"/>
                        </a:lnTo>
                        <a:lnTo>
                          <a:pt x="594" y="341"/>
                        </a:lnTo>
                        <a:lnTo>
                          <a:pt x="598" y="335"/>
                        </a:lnTo>
                        <a:lnTo>
                          <a:pt x="604" y="331"/>
                        </a:lnTo>
                        <a:lnTo>
                          <a:pt x="610" y="328"/>
                        </a:lnTo>
                        <a:lnTo>
                          <a:pt x="617" y="325"/>
                        </a:lnTo>
                        <a:lnTo>
                          <a:pt x="623" y="323"/>
                        </a:lnTo>
                        <a:lnTo>
                          <a:pt x="630" y="322"/>
                        </a:lnTo>
                        <a:lnTo>
                          <a:pt x="637" y="321"/>
                        </a:lnTo>
                        <a:lnTo>
                          <a:pt x="644" y="322"/>
                        </a:lnTo>
                        <a:lnTo>
                          <a:pt x="650" y="323"/>
                        </a:lnTo>
                        <a:lnTo>
                          <a:pt x="658" y="325"/>
                        </a:lnTo>
                        <a:lnTo>
                          <a:pt x="664" y="328"/>
                        </a:lnTo>
                        <a:lnTo>
                          <a:pt x="670" y="331"/>
                        </a:lnTo>
                        <a:lnTo>
                          <a:pt x="676" y="335"/>
                        </a:lnTo>
                        <a:lnTo>
                          <a:pt x="681" y="341"/>
                        </a:lnTo>
                        <a:lnTo>
                          <a:pt x="685" y="347"/>
                        </a:lnTo>
                        <a:lnTo>
                          <a:pt x="686" y="350"/>
                        </a:lnTo>
                        <a:lnTo>
                          <a:pt x="687" y="353"/>
                        </a:lnTo>
                        <a:lnTo>
                          <a:pt x="689" y="355"/>
                        </a:lnTo>
                        <a:lnTo>
                          <a:pt x="693" y="358"/>
                        </a:lnTo>
                        <a:lnTo>
                          <a:pt x="697" y="360"/>
                        </a:lnTo>
                        <a:lnTo>
                          <a:pt x="703" y="361"/>
                        </a:lnTo>
                        <a:lnTo>
                          <a:pt x="933" y="361"/>
                        </a:lnTo>
                        <a:lnTo>
                          <a:pt x="939" y="360"/>
                        </a:lnTo>
                        <a:lnTo>
                          <a:pt x="944" y="358"/>
                        </a:lnTo>
                        <a:lnTo>
                          <a:pt x="949" y="353"/>
                        </a:lnTo>
                        <a:lnTo>
                          <a:pt x="952" y="347"/>
                        </a:lnTo>
                        <a:lnTo>
                          <a:pt x="956" y="341"/>
                        </a:lnTo>
                        <a:lnTo>
                          <a:pt x="961" y="335"/>
                        </a:lnTo>
                        <a:lnTo>
                          <a:pt x="966" y="331"/>
                        </a:lnTo>
                        <a:lnTo>
                          <a:pt x="973" y="328"/>
                        </a:lnTo>
                        <a:lnTo>
                          <a:pt x="979" y="325"/>
                        </a:lnTo>
                        <a:lnTo>
                          <a:pt x="985" y="323"/>
                        </a:lnTo>
                        <a:lnTo>
                          <a:pt x="992" y="322"/>
                        </a:lnTo>
                        <a:lnTo>
                          <a:pt x="999" y="321"/>
                        </a:lnTo>
                        <a:lnTo>
                          <a:pt x="1005" y="322"/>
                        </a:lnTo>
                        <a:lnTo>
                          <a:pt x="1013" y="323"/>
                        </a:lnTo>
                        <a:lnTo>
                          <a:pt x="1019" y="325"/>
                        </a:lnTo>
                        <a:lnTo>
                          <a:pt x="1025" y="328"/>
                        </a:lnTo>
                        <a:lnTo>
                          <a:pt x="1032" y="331"/>
                        </a:lnTo>
                        <a:lnTo>
                          <a:pt x="1037" y="335"/>
                        </a:lnTo>
                        <a:lnTo>
                          <a:pt x="1042" y="341"/>
                        </a:lnTo>
                        <a:lnTo>
                          <a:pt x="1046" y="347"/>
                        </a:lnTo>
                        <a:lnTo>
                          <a:pt x="1050" y="353"/>
                        </a:lnTo>
                        <a:lnTo>
                          <a:pt x="1054" y="358"/>
                        </a:lnTo>
                        <a:lnTo>
                          <a:pt x="1059" y="360"/>
                        </a:lnTo>
                        <a:lnTo>
                          <a:pt x="1065" y="361"/>
                        </a:lnTo>
                        <a:lnTo>
                          <a:pt x="1287" y="361"/>
                        </a:lnTo>
                        <a:lnTo>
                          <a:pt x="1293" y="360"/>
                        </a:lnTo>
                        <a:lnTo>
                          <a:pt x="1298" y="358"/>
                        </a:lnTo>
                        <a:lnTo>
                          <a:pt x="1302" y="353"/>
                        </a:lnTo>
                        <a:lnTo>
                          <a:pt x="1306" y="347"/>
                        </a:lnTo>
                        <a:lnTo>
                          <a:pt x="1310" y="341"/>
                        </a:lnTo>
                        <a:lnTo>
                          <a:pt x="1315" y="335"/>
                        </a:lnTo>
                        <a:lnTo>
                          <a:pt x="1321" y="331"/>
                        </a:lnTo>
                        <a:lnTo>
                          <a:pt x="1327" y="328"/>
                        </a:lnTo>
                        <a:lnTo>
                          <a:pt x="1333" y="325"/>
                        </a:lnTo>
                        <a:lnTo>
                          <a:pt x="1339" y="323"/>
                        </a:lnTo>
                        <a:lnTo>
                          <a:pt x="1347" y="322"/>
                        </a:lnTo>
                        <a:lnTo>
                          <a:pt x="1353" y="321"/>
                        </a:lnTo>
                        <a:lnTo>
                          <a:pt x="1360" y="322"/>
                        </a:lnTo>
                        <a:lnTo>
                          <a:pt x="1367" y="323"/>
                        </a:lnTo>
                        <a:lnTo>
                          <a:pt x="1373" y="325"/>
                        </a:lnTo>
                        <a:lnTo>
                          <a:pt x="1379" y="328"/>
                        </a:lnTo>
                        <a:lnTo>
                          <a:pt x="1386" y="331"/>
                        </a:lnTo>
                        <a:lnTo>
                          <a:pt x="1391" y="335"/>
                        </a:lnTo>
                        <a:lnTo>
                          <a:pt x="1396" y="341"/>
                        </a:lnTo>
                        <a:lnTo>
                          <a:pt x="1400" y="347"/>
                        </a:lnTo>
                        <a:lnTo>
                          <a:pt x="1401" y="350"/>
                        </a:lnTo>
                        <a:lnTo>
                          <a:pt x="1404" y="353"/>
                        </a:lnTo>
                        <a:lnTo>
                          <a:pt x="1406" y="355"/>
                        </a:lnTo>
                        <a:lnTo>
                          <a:pt x="1408" y="358"/>
                        </a:lnTo>
                        <a:lnTo>
                          <a:pt x="1413" y="360"/>
                        </a:lnTo>
                        <a:lnTo>
                          <a:pt x="1419" y="361"/>
                        </a:lnTo>
                        <a:lnTo>
                          <a:pt x="1637" y="361"/>
                        </a:lnTo>
                        <a:lnTo>
                          <a:pt x="1643" y="360"/>
                        </a:lnTo>
                        <a:lnTo>
                          <a:pt x="1648" y="358"/>
                        </a:lnTo>
                        <a:lnTo>
                          <a:pt x="1650" y="355"/>
                        </a:lnTo>
                        <a:lnTo>
                          <a:pt x="1652" y="353"/>
                        </a:lnTo>
                        <a:lnTo>
                          <a:pt x="1654" y="350"/>
                        </a:lnTo>
                        <a:lnTo>
                          <a:pt x="1655" y="347"/>
                        </a:lnTo>
                        <a:lnTo>
                          <a:pt x="1659" y="341"/>
                        </a:lnTo>
                        <a:lnTo>
                          <a:pt x="1665" y="335"/>
                        </a:lnTo>
                        <a:lnTo>
                          <a:pt x="1670" y="331"/>
                        </a:lnTo>
                        <a:lnTo>
                          <a:pt x="1676" y="328"/>
                        </a:lnTo>
                        <a:lnTo>
                          <a:pt x="1683" y="325"/>
                        </a:lnTo>
                        <a:lnTo>
                          <a:pt x="1689" y="323"/>
                        </a:lnTo>
                        <a:lnTo>
                          <a:pt x="1696" y="322"/>
                        </a:lnTo>
                        <a:lnTo>
                          <a:pt x="1704" y="321"/>
                        </a:lnTo>
                        <a:lnTo>
                          <a:pt x="1710" y="322"/>
                        </a:lnTo>
                        <a:lnTo>
                          <a:pt x="1717" y="323"/>
                        </a:lnTo>
                        <a:lnTo>
                          <a:pt x="1724" y="325"/>
                        </a:lnTo>
                        <a:lnTo>
                          <a:pt x="1730" y="328"/>
                        </a:lnTo>
                        <a:lnTo>
                          <a:pt x="1736" y="331"/>
                        </a:lnTo>
                        <a:lnTo>
                          <a:pt x="1742" y="335"/>
                        </a:lnTo>
                        <a:lnTo>
                          <a:pt x="1747" y="341"/>
                        </a:lnTo>
                        <a:lnTo>
                          <a:pt x="1751" y="347"/>
                        </a:lnTo>
                        <a:lnTo>
                          <a:pt x="1752" y="350"/>
                        </a:lnTo>
                        <a:lnTo>
                          <a:pt x="1754" y="353"/>
                        </a:lnTo>
                        <a:lnTo>
                          <a:pt x="1755" y="355"/>
                        </a:lnTo>
                        <a:lnTo>
                          <a:pt x="1757" y="358"/>
                        </a:lnTo>
                        <a:lnTo>
                          <a:pt x="1763" y="360"/>
                        </a:lnTo>
                        <a:lnTo>
                          <a:pt x="1769" y="361"/>
                        </a:lnTo>
                        <a:lnTo>
                          <a:pt x="1987" y="361"/>
                        </a:lnTo>
                        <a:lnTo>
                          <a:pt x="1992" y="360"/>
                        </a:lnTo>
                        <a:lnTo>
                          <a:pt x="1998" y="358"/>
                        </a:lnTo>
                        <a:lnTo>
                          <a:pt x="2003" y="353"/>
                        </a:lnTo>
                        <a:lnTo>
                          <a:pt x="2006" y="347"/>
                        </a:lnTo>
                        <a:lnTo>
                          <a:pt x="2010" y="341"/>
                        </a:lnTo>
                        <a:lnTo>
                          <a:pt x="2015" y="335"/>
                        </a:lnTo>
                        <a:lnTo>
                          <a:pt x="2021" y="331"/>
                        </a:lnTo>
                        <a:lnTo>
                          <a:pt x="2027" y="328"/>
                        </a:lnTo>
                        <a:lnTo>
                          <a:pt x="2033" y="325"/>
                        </a:lnTo>
                        <a:lnTo>
                          <a:pt x="2040" y="323"/>
                        </a:lnTo>
                        <a:lnTo>
                          <a:pt x="2046" y="322"/>
                        </a:lnTo>
                        <a:lnTo>
                          <a:pt x="2053" y="321"/>
                        </a:lnTo>
                        <a:lnTo>
                          <a:pt x="2060" y="322"/>
                        </a:lnTo>
                        <a:lnTo>
                          <a:pt x="2067" y="323"/>
                        </a:lnTo>
                        <a:lnTo>
                          <a:pt x="2073" y="325"/>
                        </a:lnTo>
                        <a:lnTo>
                          <a:pt x="2080" y="328"/>
                        </a:lnTo>
                        <a:lnTo>
                          <a:pt x="2085" y="331"/>
                        </a:lnTo>
                        <a:lnTo>
                          <a:pt x="2091" y="335"/>
                        </a:lnTo>
                        <a:lnTo>
                          <a:pt x="2097" y="341"/>
                        </a:lnTo>
                        <a:lnTo>
                          <a:pt x="2101" y="347"/>
                        </a:lnTo>
                        <a:lnTo>
                          <a:pt x="2104" y="353"/>
                        </a:lnTo>
                        <a:lnTo>
                          <a:pt x="2108" y="358"/>
                        </a:lnTo>
                        <a:lnTo>
                          <a:pt x="2113" y="360"/>
                        </a:lnTo>
                        <a:lnTo>
                          <a:pt x="2120" y="361"/>
                        </a:lnTo>
                        <a:lnTo>
                          <a:pt x="2349" y="361"/>
                        </a:lnTo>
                        <a:lnTo>
                          <a:pt x="2356" y="360"/>
                        </a:lnTo>
                        <a:lnTo>
                          <a:pt x="2362" y="358"/>
                        </a:lnTo>
                        <a:lnTo>
                          <a:pt x="2364" y="355"/>
                        </a:lnTo>
                        <a:lnTo>
                          <a:pt x="2366" y="353"/>
                        </a:lnTo>
                        <a:lnTo>
                          <a:pt x="2367" y="350"/>
                        </a:lnTo>
                        <a:lnTo>
                          <a:pt x="2368" y="347"/>
                        </a:lnTo>
                        <a:lnTo>
                          <a:pt x="2372" y="341"/>
                        </a:lnTo>
                        <a:lnTo>
                          <a:pt x="2378" y="335"/>
                        </a:lnTo>
                        <a:lnTo>
                          <a:pt x="2384" y="331"/>
                        </a:lnTo>
                        <a:lnTo>
                          <a:pt x="2390" y="328"/>
                        </a:lnTo>
                        <a:lnTo>
                          <a:pt x="2397" y="325"/>
                        </a:lnTo>
                        <a:lnTo>
                          <a:pt x="2403" y="323"/>
                        </a:lnTo>
                        <a:lnTo>
                          <a:pt x="2409" y="322"/>
                        </a:lnTo>
                        <a:lnTo>
                          <a:pt x="2417" y="321"/>
                        </a:lnTo>
                        <a:lnTo>
                          <a:pt x="2423" y="322"/>
                        </a:lnTo>
                        <a:lnTo>
                          <a:pt x="2430" y="323"/>
                        </a:lnTo>
                        <a:lnTo>
                          <a:pt x="2437" y="325"/>
                        </a:lnTo>
                        <a:lnTo>
                          <a:pt x="2443" y="328"/>
                        </a:lnTo>
                        <a:lnTo>
                          <a:pt x="2449" y="331"/>
                        </a:lnTo>
                        <a:lnTo>
                          <a:pt x="2455" y="335"/>
                        </a:lnTo>
                        <a:lnTo>
                          <a:pt x="2459" y="341"/>
                        </a:lnTo>
                        <a:lnTo>
                          <a:pt x="2463" y="347"/>
                        </a:lnTo>
                        <a:lnTo>
                          <a:pt x="2465" y="347"/>
                        </a:lnTo>
                        <a:lnTo>
                          <a:pt x="2466" y="350"/>
                        </a:lnTo>
                        <a:lnTo>
                          <a:pt x="2467" y="353"/>
                        </a:lnTo>
                        <a:lnTo>
                          <a:pt x="2469" y="355"/>
                        </a:lnTo>
                        <a:lnTo>
                          <a:pt x="2471" y="358"/>
                        </a:lnTo>
                        <a:lnTo>
                          <a:pt x="2477" y="360"/>
                        </a:lnTo>
                        <a:lnTo>
                          <a:pt x="2482" y="361"/>
                        </a:lnTo>
                        <a:lnTo>
                          <a:pt x="2703" y="361"/>
                        </a:lnTo>
                        <a:lnTo>
                          <a:pt x="2709" y="360"/>
                        </a:lnTo>
                        <a:lnTo>
                          <a:pt x="2715" y="358"/>
                        </a:lnTo>
                        <a:lnTo>
                          <a:pt x="2717" y="355"/>
                        </a:lnTo>
                        <a:lnTo>
                          <a:pt x="2719" y="353"/>
                        </a:lnTo>
                        <a:lnTo>
                          <a:pt x="2720" y="350"/>
                        </a:lnTo>
                        <a:lnTo>
                          <a:pt x="2721" y="347"/>
                        </a:lnTo>
                        <a:lnTo>
                          <a:pt x="2725" y="341"/>
                        </a:lnTo>
                        <a:lnTo>
                          <a:pt x="2731" y="335"/>
                        </a:lnTo>
                        <a:lnTo>
                          <a:pt x="2736" y="331"/>
                        </a:lnTo>
                        <a:lnTo>
                          <a:pt x="2742" y="328"/>
                        </a:lnTo>
                        <a:lnTo>
                          <a:pt x="2748" y="325"/>
                        </a:lnTo>
                        <a:lnTo>
                          <a:pt x="2756" y="323"/>
                        </a:lnTo>
                        <a:lnTo>
                          <a:pt x="2762" y="322"/>
                        </a:lnTo>
                        <a:lnTo>
                          <a:pt x="2770" y="321"/>
                        </a:lnTo>
                        <a:lnTo>
                          <a:pt x="2776" y="322"/>
                        </a:lnTo>
                        <a:lnTo>
                          <a:pt x="2783" y="323"/>
                        </a:lnTo>
                        <a:lnTo>
                          <a:pt x="2790" y="325"/>
                        </a:lnTo>
                        <a:lnTo>
                          <a:pt x="2796" y="328"/>
                        </a:lnTo>
                        <a:lnTo>
                          <a:pt x="2802" y="331"/>
                        </a:lnTo>
                        <a:lnTo>
                          <a:pt x="2808" y="335"/>
                        </a:lnTo>
                        <a:lnTo>
                          <a:pt x="2813" y="341"/>
                        </a:lnTo>
                        <a:lnTo>
                          <a:pt x="2818" y="347"/>
                        </a:lnTo>
                        <a:lnTo>
                          <a:pt x="2819" y="350"/>
                        </a:lnTo>
                        <a:lnTo>
                          <a:pt x="2820" y="353"/>
                        </a:lnTo>
                        <a:lnTo>
                          <a:pt x="2822" y="355"/>
                        </a:lnTo>
                        <a:lnTo>
                          <a:pt x="2824" y="358"/>
                        </a:lnTo>
                        <a:lnTo>
                          <a:pt x="2828" y="360"/>
                        </a:lnTo>
                        <a:lnTo>
                          <a:pt x="2835" y="361"/>
                        </a:lnTo>
                        <a:lnTo>
                          <a:pt x="3067" y="361"/>
                        </a:lnTo>
                        <a:lnTo>
                          <a:pt x="3073" y="360"/>
                        </a:lnTo>
                        <a:lnTo>
                          <a:pt x="3078" y="358"/>
                        </a:lnTo>
                        <a:lnTo>
                          <a:pt x="3082" y="353"/>
                        </a:lnTo>
                        <a:lnTo>
                          <a:pt x="3085" y="347"/>
                        </a:lnTo>
                        <a:lnTo>
                          <a:pt x="3090" y="341"/>
                        </a:lnTo>
                        <a:lnTo>
                          <a:pt x="3095" y="335"/>
                        </a:lnTo>
                        <a:lnTo>
                          <a:pt x="3100" y="331"/>
                        </a:lnTo>
                        <a:lnTo>
                          <a:pt x="3105" y="328"/>
                        </a:lnTo>
                        <a:lnTo>
                          <a:pt x="3112" y="325"/>
                        </a:lnTo>
                        <a:lnTo>
                          <a:pt x="3119" y="323"/>
                        </a:lnTo>
                        <a:lnTo>
                          <a:pt x="3125" y="322"/>
                        </a:lnTo>
                        <a:lnTo>
                          <a:pt x="3133" y="321"/>
                        </a:lnTo>
                        <a:lnTo>
                          <a:pt x="3139" y="322"/>
                        </a:lnTo>
                        <a:lnTo>
                          <a:pt x="3147" y="323"/>
                        </a:lnTo>
                        <a:lnTo>
                          <a:pt x="3153" y="325"/>
                        </a:lnTo>
                        <a:lnTo>
                          <a:pt x="3159" y="328"/>
                        </a:lnTo>
                        <a:lnTo>
                          <a:pt x="3166" y="331"/>
                        </a:lnTo>
                        <a:lnTo>
                          <a:pt x="3171" y="335"/>
                        </a:lnTo>
                        <a:lnTo>
                          <a:pt x="3176" y="341"/>
                        </a:lnTo>
                        <a:lnTo>
                          <a:pt x="3180" y="347"/>
                        </a:lnTo>
                        <a:lnTo>
                          <a:pt x="3181" y="350"/>
                        </a:lnTo>
                        <a:lnTo>
                          <a:pt x="3183" y="353"/>
                        </a:lnTo>
                        <a:lnTo>
                          <a:pt x="3186" y="355"/>
                        </a:lnTo>
                        <a:lnTo>
                          <a:pt x="3188" y="358"/>
                        </a:lnTo>
                        <a:lnTo>
                          <a:pt x="3193" y="360"/>
                        </a:lnTo>
                        <a:lnTo>
                          <a:pt x="3199" y="361"/>
                        </a:lnTo>
                        <a:lnTo>
                          <a:pt x="3422" y="361"/>
                        </a:lnTo>
                        <a:lnTo>
                          <a:pt x="3429" y="360"/>
                        </a:lnTo>
                        <a:lnTo>
                          <a:pt x="3434" y="358"/>
                        </a:lnTo>
                        <a:lnTo>
                          <a:pt x="3438" y="353"/>
                        </a:lnTo>
                        <a:lnTo>
                          <a:pt x="3441" y="347"/>
                        </a:lnTo>
                        <a:lnTo>
                          <a:pt x="3446" y="341"/>
                        </a:lnTo>
                        <a:lnTo>
                          <a:pt x="3451" y="335"/>
                        </a:lnTo>
                        <a:lnTo>
                          <a:pt x="3456" y="331"/>
                        </a:lnTo>
                        <a:lnTo>
                          <a:pt x="3462" y="328"/>
                        </a:lnTo>
                        <a:lnTo>
                          <a:pt x="3469" y="325"/>
                        </a:lnTo>
                        <a:lnTo>
                          <a:pt x="3475" y="323"/>
                        </a:lnTo>
                        <a:lnTo>
                          <a:pt x="3483" y="322"/>
                        </a:lnTo>
                        <a:lnTo>
                          <a:pt x="3489" y="321"/>
                        </a:lnTo>
                        <a:lnTo>
                          <a:pt x="3496" y="322"/>
                        </a:lnTo>
                        <a:lnTo>
                          <a:pt x="3503" y="323"/>
                        </a:lnTo>
                        <a:lnTo>
                          <a:pt x="3509" y="325"/>
                        </a:lnTo>
                        <a:lnTo>
                          <a:pt x="3515" y="328"/>
                        </a:lnTo>
                        <a:lnTo>
                          <a:pt x="3521" y="331"/>
                        </a:lnTo>
                        <a:lnTo>
                          <a:pt x="3527" y="335"/>
                        </a:lnTo>
                        <a:lnTo>
                          <a:pt x="3532" y="341"/>
                        </a:lnTo>
                        <a:lnTo>
                          <a:pt x="3536" y="347"/>
                        </a:lnTo>
                        <a:lnTo>
                          <a:pt x="3539" y="353"/>
                        </a:lnTo>
                        <a:lnTo>
                          <a:pt x="3544" y="358"/>
                        </a:lnTo>
                        <a:lnTo>
                          <a:pt x="3550" y="360"/>
                        </a:lnTo>
                        <a:lnTo>
                          <a:pt x="3555" y="361"/>
                        </a:lnTo>
                        <a:lnTo>
                          <a:pt x="3768" y="361"/>
                        </a:lnTo>
                        <a:lnTo>
                          <a:pt x="3774" y="360"/>
                        </a:lnTo>
                        <a:lnTo>
                          <a:pt x="3781" y="358"/>
                        </a:lnTo>
                        <a:lnTo>
                          <a:pt x="3783" y="355"/>
                        </a:lnTo>
                        <a:lnTo>
                          <a:pt x="3785" y="353"/>
                        </a:lnTo>
                        <a:lnTo>
                          <a:pt x="3786" y="350"/>
                        </a:lnTo>
                        <a:lnTo>
                          <a:pt x="3787" y="347"/>
                        </a:lnTo>
                        <a:lnTo>
                          <a:pt x="3791" y="341"/>
                        </a:lnTo>
                        <a:lnTo>
                          <a:pt x="3796" y="335"/>
                        </a:lnTo>
                        <a:lnTo>
                          <a:pt x="3803" y="331"/>
                        </a:lnTo>
                        <a:lnTo>
                          <a:pt x="3808" y="328"/>
                        </a:lnTo>
                        <a:lnTo>
                          <a:pt x="3814" y="325"/>
                        </a:lnTo>
                        <a:lnTo>
                          <a:pt x="3821" y="323"/>
                        </a:lnTo>
                        <a:lnTo>
                          <a:pt x="3828" y="322"/>
                        </a:lnTo>
                        <a:lnTo>
                          <a:pt x="3834" y="321"/>
                        </a:lnTo>
                        <a:lnTo>
                          <a:pt x="3842" y="322"/>
                        </a:lnTo>
                        <a:lnTo>
                          <a:pt x="3848" y="323"/>
                        </a:lnTo>
                        <a:lnTo>
                          <a:pt x="3854" y="325"/>
                        </a:lnTo>
                        <a:lnTo>
                          <a:pt x="3861" y="328"/>
                        </a:lnTo>
                        <a:lnTo>
                          <a:pt x="3867" y="331"/>
                        </a:lnTo>
                        <a:lnTo>
                          <a:pt x="3872" y="335"/>
                        </a:lnTo>
                        <a:lnTo>
                          <a:pt x="3877" y="341"/>
                        </a:lnTo>
                        <a:lnTo>
                          <a:pt x="3882" y="347"/>
                        </a:lnTo>
                        <a:lnTo>
                          <a:pt x="3885" y="353"/>
                        </a:lnTo>
                        <a:lnTo>
                          <a:pt x="3890" y="358"/>
                        </a:lnTo>
                        <a:lnTo>
                          <a:pt x="3895" y="360"/>
                        </a:lnTo>
                        <a:lnTo>
                          <a:pt x="3901" y="361"/>
                        </a:lnTo>
                        <a:lnTo>
                          <a:pt x="4119" y="361"/>
                        </a:lnTo>
                        <a:lnTo>
                          <a:pt x="4124" y="360"/>
                        </a:lnTo>
                        <a:lnTo>
                          <a:pt x="4129" y="358"/>
                        </a:lnTo>
                        <a:lnTo>
                          <a:pt x="4131" y="355"/>
                        </a:lnTo>
                        <a:lnTo>
                          <a:pt x="4133" y="353"/>
                        </a:lnTo>
                        <a:lnTo>
                          <a:pt x="4135" y="350"/>
                        </a:lnTo>
                        <a:lnTo>
                          <a:pt x="4137" y="347"/>
                        </a:lnTo>
                        <a:lnTo>
                          <a:pt x="4141" y="341"/>
                        </a:lnTo>
                        <a:lnTo>
                          <a:pt x="4146" y="335"/>
                        </a:lnTo>
                        <a:lnTo>
                          <a:pt x="4151" y="331"/>
                        </a:lnTo>
                        <a:lnTo>
                          <a:pt x="4158" y="328"/>
                        </a:lnTo>
                        <a:lnTo>
                          <a:pt x="4164" y="325"/>
                        </a:lnTo>
                        <a:lnTo>
                          <a:pt x="4170" y="323"/>
                        </a:lnTo>
                        <a:lnTo>
                          <a:pt x="4178" y="322"/>
                        </a:lnTo>
                        <a:lnTo>
                          <a:pt x="4185" y="321"/>
                        </a:lnTo>
                        <a:lnTo>
                          <a:pt x="4191" y="322"/>
                        </a:lnTo>
                        <a:lnTo>
                          <a:pt x="4199" y="323"/>
                        </a:lnTo>
                        <a:lnTo>
                          <a:pt x="4205" y="325"/>
                        </a:lnTo>
                        <a:lnTo>
                          <a:pt x="4211" y="328"/>
                        </a:lnTo>
                        <a:lnTo>
                          <a:pt x="4218" y="331"/>
                        </a:lnTo>
                        <a:lnTo>
                          <a:pt x="4223" y="335"/>
                        </a:lnTo>
                        <a:lnTo>
                          <a:pt x="4228" y="341"/>
                        </a:lnTo>
                        <a:lnTo>
                          <a:pt x="4232" y="347"/>
                        </a:lnTo>
                        <a:lnTo>
                          <a:pt x="4233" y="350"/>
                        </a:lnTo>
                        <a:lnTo>
                          <a:pt x="4236" y="353"/>
                        </a:lnTo>
                        <a:lnTo>
                          <a:pt x="4237" y="355"/>
                        </a:lnTo>
                        <a:lnTo>
                          <a:pt x="4239" y="358"/>
                        </a:lnTo>
                        <a:lnTo>
                          <a:pt x="4244" y="360"/>
                        </a:lnTo>
                        <a:lnTo>
                          <a:pt x="4250" y="361"/>
                        </a:lnTo>
                        <a:lnTo>
                          <a:pt x="4434" y="3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2762" y="1532"/>
                    <a:ext cx="7" cy="14"/>
                  </a:xfrm>
                  <a:custGeom>
                    <a:avLst/>
                    <a:gdLst>
                      <a:gd name="T0" fmla="*/ 7 w 25"/>
                      <a:gd name="T1" fmla="*/ 0 h 47"/>
                      <a:gd name="T2" fmla="*/ 5 w 25"/>
                      <a:gd name="T3" fmla="*/ 0 h 47"/>
                      <a:gd name="T4" fmla="*/ 4 w 25"/>
                      <a:gd name="T5" fmla="*/ 1 h 47"/>
                      <a:gd name="T6" fmla="*/ 3 w 25"/>
                      <a:gd name="T7" fmla="*/ 1 h 47"/>
                      <a:gd name="T8" fmla="*/ 2 w 25"/>
                      <a:gd name="T9" fmla="*/ 2 h 47"/>
                      <a:gd name="T10" fmla="*/ 1 w 25"/>
                      <a:gd name="T11" fmla="*/ 3 h 47"/>
                      <a:gd name="T12" fmla="*/ 1 w 25"/>
                      <a:gd name="T13" fmla="*/ 4 h 47"/>
                      <a:gd name="T14" fmla="*/ 0 w 25"/>
                      <a:gd name="T15" fmla="*/ 6 h 47"/>
                      <a:gd name="T16" fmla="*/ 0 w 25"/>
                      <a:gd name="T17" fmla="*/ 7 h 47"/>
                      <a:gd name="T18" fmla="*/ 0 w 25"/>
                      <a:gd name="T19" fmla="*/ 8 h 47"/>
                      <a:gd name="T20" fmla="*/ 1 w 25"/>
                      <a:gd name="T21" fmla="*/ 10 h 47"/>
                      <a:gd name="T22" fmla="*/ 1 w 25"/>
                      <a:gd name="T23" fmla="*/ 11 h 47"/>
                      <a:gd name="T24" fmla="*/ 2 w 25"/>
                      <a:gd name="T25" fmla="*/ 12 h 47"/>
                      <a:gd name="T26" fmla="*/ 3 w 25"/>
                      <a:gd name="T27" fmla="*/ 13 h 47"/>
                      <a:gd name="T28" fmla="*/ 4 w 25"/>
                      <a:gd name="T29" fmla="*/ 14 h 47"/>
                      <a:gd name="T30" fmla="*/ 5 w 25"/>
                      <a:gd name="T31" fmla="*/ 14 h 47"/>
                      <a:gd name="T32" fmla="*/ 7 w 25"/>
                      <a:gd name="T33" fmla="*/ 14 h 47"/>
                      <a:gd name="T34" fmla="*/ 7 w 25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7">
                        <a:moveTo>
                          <a:pt x="25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1"/>
                        </a:lnTo>
                        <a:lnTo>
                          <a:pt x="2" y="15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4" y="36"/>
                        </a:lnTo>
                        <a:lnTo>
                          <a:pt x="7" y="40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9" y="47"/>
                        </a:lnTo>
                        <a:lnTo>
                          <a:pt x="25" y="47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69" y="1532"/>
                    <a:ext cx="457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93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3226" y="1532"/>
                    <a:ext cx="7" cy="14"/>
                  </a:xfrm>
                  <a:custGeom>
                    <a:avLst/>
                    <a:gdLst>
                      <a:gd name="T0" fmla="*/ 0 w 24"/>
                      <a:gd name="T1" fmla="*/ 14 h 47"/>
                      <a:gd name="T2" fmla="*/ 2 w 24"/>
                      <a:gd name="T3" fmla="*/ 14 h 47"/>
                      <a:gd name="T4" fmla="*/ 3 w 24"/>
                      <a:gd name="T5" fmla="*/ 14 h 47"/>
                      <a:gd name="T6" fmla="*/ 4 w 24"/>
                      <a:gd name="T7" fmla="*/ 13 h 47"/>
                      <a:gd name="T8" fmla="*/ 5 w 24"/>
                      <a:gd name="T9" fmla="*/ 12 h 47"/>
                      <a:gd name="T10" fmla="*/ 6 w 24"/>
                      <a:gd name="T11" fmla="*/ 11 h 47"/>
                      <a:gd name="T12" fmla="*/ 6 w 24"/>
                      <a:gd name="T13" fmla="*/ 10 h 47"/>
                      <a:gd name="T14" fmla="*/ 7 w 24"/>
                      <a:gd name="T15" fmla="*/ 8 h 47"/>
                      <a:gd name="T16" fmla="*/ 7 w 24"/>
                      <a:gd name="T17" fmla="*/ 7 h 47"/>
                      <a:gd name="T18" fmla="*/ 7 w 24"/>
                      <a:gd name="T19" fmla="*/ 6 h 47"/>
                      <a:gd name="T20" fmla="*/ 6 w 24"/>
                      <a:gd name="T21" fmla="*/ 4 h 47"/>
                      <a:gd name="T22" fmla="*/ 6 w 24"/>
                      <a:gd name="T23" fmla="*/ 3 h 47"/>
                      <a:gd name="T24" fmla="*/ 5 w 24"/>
                      <a:gd name="T25" fmla="*/ 2 h 47"/>
                      <a:gd name="T26" fmla="*/ 4 w 24"/>
                      <a:gd name="T27" fmla="*/ 1 h 47"/>
                      <a:gd name="T28" fmla="*/ 3 w 24"/>
                      <a:gd name="T29" fmla="*/ 1 h 47"/>
                      <a:gd name="T30" fmla="*/ 2 w 24"/>
                      <a:gd name="T31" fmla="*/ 0 h 47"/>
                      <a:gd name="T32" fmla="*/ 0 w 24"/>
                      <a:gd name="T33" fmla="*/ 0 h 47"/>
                      <a:gd name="T34" fmla="*/ 0 w 24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7">
                        <a:moveTo>
                          <a:pt x="0" y="47"/>
                        </a:moveTo>
                        <a:lnTo>
                          <a:pt x="6" y="47"/>
                        </a:lnTo>
                        <a:lnTo>
                          <a:pt x="10" y="46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6"/>
                        </a:lnTo>
                        <a:lnTo>
                          <a:pt x="22" y="32"/>
                        </a:lnTo>
                        <a:lnTo>
                          <a:pt x="24" y="28"/>
                        </a:lnTo>
                        <a:lnTo>
                          <a:pt x="24" y="24"/>
                        </a:lnTo>
                        <a:lnTo>
                          <a:pt x="24" y="20"/>
                        </a:lnTo>
                        <a:lnTo>
                          <a:pt x="22" y="15"/>
                        </a:lnTo>
                        <a:lnTo>
                          <a:pt x="21" y="11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3348" y="1904"/>
                    <a:ext cx="7" cy="14"/>
                  </a:xfrm>
                  <a:custGeom>
                    <a:avLst/>
                    <a:gdLst>
                      <a:gd name="T0" fmla="*/ 0 w 23"/>
                      <a:gd name="T1" fmla="*/ 14 h 49"/>
                      <a:gd name="T2" fmla="*/ 2 w 23"/>
                      <a:gd name="T3" fmla="*/ 14 h 49"/>
                      <a:gd name="T4" fmla="*/ 3 w 23"/>
                      <a:gd name="T5" fmla="*/ 13 h 49"/>
                      <a:gd name="T6" fmla="*/ 4 w 23"/>
                      <a:gd name="T7" fmla="*/ 12 h 49"/>
                      <a:gd name="T8" fmla="*/ 5 w 23"/>
                      <a:gd name="T9" fmla="*/ 12 h 49"/>
                      <a:gd name="T10" fmla="*/ 6 w 23"/>
                      <a:gd name="T11" fmla="*/ 11 h 49"/>
                      <a:gd name="T12" fmla="*/ 7 w 23"/>
                      <a:gd name="T13" fmla="*/ 9 h 49"/>
                      <a:gd name="T14" fmla="*/ 7 w 23"/>
                      <a:gd name="T15" fmla="*/ 8 h 49"/>
                      <a:gd name="T16" fmla="*/ 7 w 23"/>
                      <a:gd name="T17" fmla="*/ 7 h 49"/>
                      <a:gd name="T18" fmla="*/ 7 w 23"/>
                      <a:gd name="T19" fmla="*/ 6 h 49"/>
                      <a:gd name="T20" fmla="*/ 7 w 23"/>
                      <a:gd name="T21" fmla="*/ 5 h 49"/>
                      <a:gd name="T22" fmla="*/ 6 w 23"/>
                      <a:gd name="T23" fmla="*/ 3 h 49"/>
                      <a:gd name="T24" fmla="*/ 5 w 23"/>
                      <a:gd name="T25" fmla="*/ 2 h 49"/>
                      <a:gd name="T26" fmla="*/ 4 w 23"/>
                      <a:gd name="T27" fmla="*/ 2 h 49"/>
                      <a:gd name="T28" fmla="*/ 3 w 23"/>
                      <a:gd name="T29" fmla="*/ 1 h 49"/>
                      <a:gd name="T30" fmla="*/ 2 w 23"/>
                      <a:gd name="T31" fmla="*/ 0 h 49"/>
                      <a:gd name="T32" fmla="*/ 0 w 23"/>
                      <a:gd name="T33" fmla="*/ 0 h 49"/>
                      <a:gd name="T34" fmla="*/ 0 w 23"/>
                      <a:gd name="T35" fmla="*/ 14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1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6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69" y="1904"/>
                    <a:ext cx="579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96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2762" y="1904"/>
                    <a:ext cx="7" cy="14"/>
                  </a:xfrm>
                  <a:custGeom>
                    <a:avLst/>
                    <a:gdLst>
                      <a:gd name="T0" fmla="*/ 7 w 25"/>
                      <a:gd name="T1" fmla="*/ 0 h 49"/>
                      <a:gd name="T2" fmla="*/ 5 w 25"/>
                      <a:gd name="T3" fmla="*/ 0 h 49"/>
                      <a:gd name="T4" fmla="*/ 4 w 25"/>
                      <a:gd name="T5" fmla="*/ 1 h 49"/>
                      <a:gd name="T6" fmla="*/ 3 w 25"/>
                      <a:gd name="T7" fmla="*/ 2 h 49"/>
                      <a:gd name="T8" fmla="*/ 2 w 25"/>
                      <a:gd name="T9" fmla="*/ 2 h 49"/>
                      <a:gd name="T10" fmla="*/ 1 w 25"/>
                      <a:gd name="T11" fmla="*/ 3 h 49"/>
                      <a:gd name="T12" fmla="*/ 1 w 25"/>
                      <a:gd name="T13" fmla="*/ 5 h 49"/>
                      <a:gd name="T14" fmla="*/ 0 w 25"/>
                      <a:gd name="T15" fmla="*/ 6 h 49"/>
                      <a:gd name="T16" fmla="*/ 0 w 25"/>
                      <a:gd name="T17" fmla="*/ 7 h 49"/>
                      <a:gd name="T18" fmla="*/ 0 w 25"/>
                      <a:gd name="T19" fmla="*/ 8 h 49"/>
                      <a:gd name="T20" fmla="*/ 1 w 25"/>
                      <a:gd name="T21" fmla="*/ 9 h 49"/>
                      <a:gd name="T22" fmla="*/ 1 w 25"/>
                      <a:gd name="T23" fmla="*/ 11 h 49"/>
                      <a:gd name="T24" fmla="*/ 2 w 25"/>
                      <a:gd name="T25" fmla="*/ 12 h 49"/>
                      <a:gd name="T26" fmla="*/ 3 w 25"/>
                      <a:gd name="T27" fmla="*/ 12 h 49"/>
                      <a:gd name="T28" fmla="*/ 4 w 25"/>
                      <a:gd name="T29" fmla="*/ 13 h 49"/>
                      <a:gd name="T30" fmla="*/ 5 w 25"/>
                      <a:gd name="T31" fmla="*/ 14 h 49"/>
                      <a:gd name="T32" fmla="*/ 7 w 25"/>
                      <a:gd name="T33" fmla="*/ 14 h 49"/>
                      <a:gd name="T34" fmla="*/ 7 w 25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9">
                        <a:moveTo>
                          <a:pt x="25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6"/>
                        </a:lnTo>
                        <a:lnTo>
                          <a:pt x="7" y="8"/>
                        </a:lnTo>
                        <a:lnTo>
                          <a:pt x="4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2762" y="1582"/>
                    <a:ext cx="7" cy="14"/>
                  </a:xfrm>
                  <a:custGeom>
                    <a:avLst/>
                    <a:gdLst>
                      <a:gd name="T0" fmla="*/ 7 w 25"/>
                      <a:gd name="T1" fmla="*/ 0 h 48"/>
                      <a:gd name="T2" fmla="*/ 5 w 25"/>
                      <a:gd name="T3" fmla="*/ 0 h 48"/>
                      <a:gd name="T4" fmla="*/ 4 w 25"/>
                      <a:gd name="T5" fmla="*/ 1 h 48"/>
                      <a:gd name="T6" fmla="*/ 3 w 25"/>
                      <a:gd name="T7" fmla="*/ 1 h 48"/>
                      <a:gd name="T8" fmla="*/ 2 w 25"/>
                      <a:gd name="T9" fmla="*/ 2 h 48"/>
                      <a:gd name="T10" fmla="*/ 1 w 25"/>
                      <a:gd name="T11" fmla="*/ 4 h 48"/>
                      <a:gd name="T12" fmla="*/ 1 w 25"/>
                      <a:gd name="T13" fmla="*/ 5 h 48"/>
                      <a:gd name="T14" fmla="*/ 0 w 25"/>
                      <a:gd name="T15" fmla="*/ 6 h 48"/>
                      <a:gd name="T16" fmla="*/ 0 w 25"/>
                      <a:gd name="T17" fmla="*/ 7 h 48"/>
                      <a:gd name="T18" fmla="*/ 0 w 25"/>
                      <a:gd name="T19" fmla="*/ 8 h 48"/>
                      <a:gd name="T20" fmla="*/ 1 w 25"/>
                      <a:gd name="T21" fmla="*/ 10 h 48"/>
                      <a:gd name="T22" fmla="*/ 1 w 25"/>
                      <a:gd name="T23" fmla="*/ 11 h 48"/>
                      <a:gd name="T24" fmla="*/ 2 w 25"/>
                      <a:gd name="T25" fmla="*/ 12 h 48"/>
                      <a:gd name="T26" fmla="*/ 3 w 25"/>
                      <a:gd name="T27" fmla="*/ 13 h 48"/>
                      <a:gd name="T28" fmla="*/ 4 w 25"/>
                      <a:gd name="T29" fmla="*/ 13 h 48"/>
                      <a:gd name="T30" fmla="*/ 5 w 25"/>
                      <a:gd name="T31" fmla="*/ 14 h 48"/>
                      <a:gd name="T32" fmla="*/ 7 w 25"/>
                      <a:gd name="T33" fmla="*/ 14 h 48"/>
                      <a:gd name="T34" fmla="*/ 7 w 25"/>
                      <a:gd name="T35" fmla="*/ 0 h 4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8">
                        <a:moveTo>
                          <a:pt x="25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4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3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9" y="47"/>
                        </a:lnTo>
                        <a:lnTo>
                          <a:pt x="25" y="4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69" y="1582"/>
                    <a:ext cx="465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99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3233" y="1582"/>
                    <a:ext cx="0" cy="14"/>
                  </a:xfrm>
                  <a:custGeom>
                    <a:avLst/>
                    <a:gdLst>
                      <a:gd name="T0" fmla="*/ 0 w 23"/>
                      <a:gd name="T1" fmla="*/ 14 h 48"/>
                      <a:gd name="T2" fmla="*/ 0 w 23"/>
                      <a:gd name="T3" fmla="*/ 14 h 48"/>
                      <a:gd name="T4" fmla="*/ 0 w 23"/>
                      <a:gd name="T5" fmla="*/ 13 h 48"/>
                      <a:gd name="T6" fmla="*/ 1 w 23"/>
                      <a:gd name="T7" fmla="*/ 13 h 48"/>
                      <a:gd name="T8" fmla="*/ 1 w 23"/>
                      <a:gd name="T9" fmla="*/ 12 h 48"/>
                      <a:gd name="T10" fmla="*/ 1 w 23"/>
                      <a:gd name="T11" fmla="*/ 11 h 48"/>
                      <a:gd name="T12" fmla="*/ 1 w 23"/>
                      <a:gd name="T13" fmla="*/ 10 h 48"/>
                      <a:gd name="T14" fmla="*/ 1 w 23"/>
                      <a:gd name="T15" fmla="*/ 8 h 48"/>
                      <a:gd name="T16" fmla="*/ 1 w 23"/>
                      <a:gd name="T17" fmla="*/ 7 h 48"/>
                      <a:gd name="T18" fmla="*/ 1 w 23"/>
                      <a:gd name="T19" fmla="*/ 6 h 48"/>
                      <a:gd name="T20" fmla="*/ 1 w 23"/>
                      <a:gd name="T21" fmla="*/ 5 h 48"/>
                      <a:gd name="T22" fmla="*/ 1 w 23"/>
                      <a:gd name="T23" fmla="*/ 4 h 48"/>
                      <a:gd name="T24" fmla="*/ 1 w 23"/>
                      <a:gd name="T25" fmla="*/ 2 h 48"/>
                      <a:gd name="T26" fmla="*/ 1 w 23"/>
                      <a:gd name="T27" fmla="*/ 1 h 48"/>
                      <a:gd name="T28" fmla="*/ 0 w 23"/>
                      <a:gd name="T29" fmla="*/ 1 h 48"/>
                      <a:gd name="T30" fmla="*/ 0 w 23"/>
                      <a:gd name="T31" fmla="*/ 0 h 48"/>
                      <a:gd name="T32" fmla="*/ 0 w 23"/>
                      <a:gd name="T33" fmla="*/ 0 h 48"/>
                      <a:gd name="T34" fmla="*/ 0 w 23"/>
                      <a:gd name="T35" fmla="*/ 14 h 4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8">
                        <a:moveTo>
                          <a:pt x="0" y="48"/>
                        </a:moveTo>
                        <a:lnTo>
                          <a:pt x="5" y="47"/>
                        </a:lnTo>
                        <a:lnTo>
                          <a:pt x="10" y="46"/>
                        </a:lnTo>
                        <a:lnTo>
                          <a:pt x="14" y="43"/>
                        </a:lnTo>
                        <a:lnTo>
                          <a:pt x="18" y="41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8"/>
                        </a:lnTo>
                        <a:lnTo>
                          <a:pt x="23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7"/>
                        </a:lnTo>
                        <a:lnTo>
                          <a:pt x="14" y="5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1282" y="2047"/>
                    <a:ext cx="7" cy="21"/>
                  </a:xfrm>
                  <a:custGeom>
                    <a:avLst/>
                    <a:gdLst>
                      <a:gd name="T0" fmla="*/ 0 w 24"/>
                      <a:gd name="T1" fmla="*/ 21 h 49"/>
                      <a:gd name="T2" fmla="*/ 1 w 24"/>
                      <a:gd name="T3" fmla="*/ 21 h 49"/>
                      <a:gd name="T4" fmla="*/ 3 w 24"/>
                      <a:gd name="T5" fmla="*/ 20 h 49"/>
                      <a:gd name="T6" fmla="*/ 4 w 24"/>
                      <a:gd name="T7" fmla="*/ 18 h 49"/>
                      <a:gd name="T8" fmla="*/ 5 w 24"/>
                      <a:gd name="T9" fmla="*/ 17 h 49"/>
                      <a:gd name="T10" fmla="*/ 6 w 24"/>
                      <a:gd name="T11" fmla="*/ 16 h 49"/>
                      <a:gd name="T12" fmla="*/ 6 w 24"/>
                      <a:gd name="T13" fmla="*/ 14 h 49"/>
                      <a:gd name="T14" fmla="*/ 7 w 24"/>
                      <a:gd name="T15" fmla="*/ 12 h 49"/>
                      <a:gd name="T16" fmla="*/ 7 w 24"/>
                      <a:gd name="T17" fmla="*/ 10 h 49"/>
                      <a:gd name="T18" fmla="*/ 7 w 24"/>
                      <a:gd name="T19" fmla="*/ 9 h 49"/>
                      <a:gd name="T20" fmla="*/ 6 w 24"/>
                      <a:gd name="T21" fmla="*/ 7 h 49"/>
                      <a:gd name="T22" fmla="*/ 6 w 24"/>
                      <a:gd name="T23" fmla="*/ 5 h 49"/>
                      <a:gd name="T24" fmla="*/ 5 w 24"/>
                      <a:gd name="T25" fmla="*/ 3 h 49"/>
                      <a:gd name="T26" fmla="*/ 4 w 24"/>
                      <a:gd name="T27" fmla="*/ 2 h 49"/>
                      <a:gd name="T28" fmla="*/ 3 w 24"/>
                      <a:gd name="T29" fmla="*/ 1 h 49"/>
                      <a:gd name="T30" fmla="*/ 1 w 24"/>
                      <a:gd name="T31" fmla="*/ 0 h 49"/>
                      <a:gd name="T32" fmla="*/ 0 w 24"/>
                      <a:gd name="T33" fmla="*/ 0 h 49"/>
                      <a:gd name="T34" fmla="*/ 0 w 24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75" y="2047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02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1168" y="2047"/>
                    <a:ext cx="7" cy="21"/>
                  </a:xfrm>
                  <a:custGeom>
                    <a:avLst/>
                    <a:gdLst>
                      <a:gd name="T0" fmla="*/ 7 w 23"/>
                      <a:gd name="T1" fmla="*/ 0 h 49"/>
                      <a:gd name="T2" fmla="*/ 5 w 23"/>
                      <a:gd name="T3" fmla="*/ 0 h 49"/>
                      <a:gd name="T4" fmla="*/ 4 w 23"/>
                      <a:gd name="T5" fmla="*/ 1 h 49"/>
                      <a:gd name="T6" fmla="*/ 2 w 23"/>
                      <a:gd name="T7" fmla="*/ 2 h 49"/>
                      <a:gd name="T8" fmla="*/ 2 w 23"/>
                      <a:gd name="T9" fmla="*/ 3 h 49"/>
                      <a:gd name="T10" fmla="*/ 1 w 23"/>
                      <a:gd name="T11" fmla="*/ 5 h 49"/>
                      <a:gd name="T12" fmla="*/ 0 w 23"/>
                      <a:gd name="T13" fmla="*/ 7 h 49"/>
                      <a:gd name="T14" fmla="*/ 0 w 23"/>
                      <a:gd name="T15" fmla="*/ 9 h 49"/>
                      <a:gd name="T16" fmla="*/ 0 w 23"/>
                      <a:gd name="T17" fmla="*/ 10 h 49"/>
                      <a:gd name="T18" fmla="*/ 0 w 23"/>
                      <a:gd name="T19" fmla="*/ 12 h 49"/>
                      <a:gd name="T20" fmla="*/ 0 w 23"/>
                      <a:gd name="T21" fmla="*/ 14 h 49"/>
                      <a:gd name="T22" fmla="*/ 1 w 23"/>
                      <a:gd name="T23" fmla="*/ 16 h 49"/>
                      <a:gd name="T24" fmla="*/ 2 w 23"/>
                      <a:gd name="T25" fmla="*/ 17 h 49"/>
                      <a:gd name="T26" fmla="*/ 2 w 23"/>
                      <a:gd name="T27" fmla="*/ 18 h 49"/>
                      <a:gd name="T28" fmla="*/ 4 w 23"/>
                      <a:gd name="T29" fmla="*/ 20 h 49"/>
                      <a:gd name="T30" fmla="*/ 5 w 23"/>
                      <a:gd name="T31" fmla="*/ 21 h 49"/>
                      <a:gd name="T32" fmla="*/ 7 w 23"/>
                      <a:gd name="T33" fmla="*/ 21 h 49"/>
                      <a:gd name="T34" fmla="*/ 7 w 23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0"/>
                        </a:lnTo>
                        <a:lnTo>
                          <a:pt x="8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168" y="1618"/>
                    <a:ext cx="7" cy="21"/>
                  </a:xfrm>
                  <a:custGeom>
                    <a:avLst/>
                    <a:gdLst>
                      <a:gd name="T0" fmla="*/ 7 w 23"/>
                      <a:gd name="T1" fmla="*/ 0 h 49"/>
                      <a:gd name="T2" fmla="*/ 5 w 23"/>
                      <a:gd name="T3" fmla="*/ 1 h 49"/>
                      <a:gd name="T4" fmla="*/ 4 w 23"/>
                      <a:gd name="T5" fmla="*/ 1 h 49"/>
                      <a:gd name="T6" fmla="*/ 2 w 23"/>
                      <a:gd name="T7" fmla="*/ 3 h 49"/>
                      <a:gd name="T8" fmla="*/ 2 w 23"/>
                      <a:gd name="T9" fmla="*/ 4 h 49"/>
                      <a:gd name="T10" fmla="*/ 1 w 23"/>
                      <a:gd name="T11" fmla="*/ 5 h 49"/>
                      <a:gd name="T12" fmla="*/ 0 w 23"/>
                      <a:gd name="T13" fmla="*/ 7 h 49"/>
                      <a:gd name="T14" fmla="*/ 0 w 23"/>
                      <a:gd name="T15" fmla="*/ 9 h 49"/>
                      <a:gd name="T16" fmla="*/ 0 w 23"/>
                      <a:gd name="T17" fmla="*/ 11 h 49"/>
                      <a:gd name="T18" fmla="*/ 0 w 23"/>
                      <a:gd name="T19" fmla="*/ 12 h 49"/>
                      <a:gd name="T20" fmla="*/ 0 w 23"/>
                      <a:gd name="T21" fmla="*/ 14 h 49"/>
                      <a:gd name="T22" fmla="*/ 1 w 23"/>
                      <a:gd name="T23" fmla="*/ 16 h 49"/>
                      <a:gd name="T24" fmla="*/ 2 w 23"/>
                      <a:gd name="T25" fmla="*/ 18 h 49"/>
                      <a:gd name="T26" fmla="*/ 2 w 23"/>
                      <a:gd name="T27" fmla="*/ 19 h 49"/>
                      <a:gd name="T28" fmla="*/ 4 w 23"/>
                      <a:gd name="T29" fmla="*/ 20 h 49"/>
                      <a:gd name="T30" fmla="*/ 5 w 23"/>
                      <a:gd name="T31" fmla="*/ 21 h 49"/>
                      <a:gd name="T32" fmla="*/ 7 w 23"/>
                      <a:gd name="T33" fmla="*/ 21 h 49"/>
                      <a:gd name="T34" fmla="*/ 7 w 23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8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2"/>
                        </a:lnTo>
                        <a:lnTo>
                          <a:pt x="8" y="44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75" y="1618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05" name="Freeform 95"/>
                  <p:cNvSpPr>
                    <a:spLocks noChangeAspect="1"/>
                  </p:cNvSpPr>
                  <p:nvPr/>
                </p:nvSpPr>
                <p:spPr bwMode="auto">
                  <a:xfrm>
                    <a:off x="1282" y="1618"/>
                    <a:ext cx="7" cy="21"/>
                  </a:xfrm>
                  <a:custGeom>
                    <a:avLst/>
                    <a:gdLst>
                      <a:gd name="T0" fmla="*/ 0 w 24"/>
                      <a:gd name="T1" fmla="*/ 21 h 49"/>
                      <a:gd name="T2" fmla="*/ 1 w 24"/>
                      <a:gd name="T3" fmla="*/ 21 h 49"/>
                      <a:gd name="T4" fmla="*/ 3 w 24"/>
                      <a:gd name="T5" fmla="*/ 20 h 49"/>
                      <a:gd name="T6" fmla="*/ 4 w 24"/>
                      <a:gd name="T7" fmla="*/ 19 h 49"/>
                      <a:gd name="T8" fmla="*/ 5 w 24"/>
                      <a:gd name="T9" fmla="*/ 18 h 49"/>
                      <a:gd name="T10" fmla="*/ 6 w 24"/>
                      <a:gd name="T11" fmla="*/ 16 h 49"/>
                      <a:gd name="T12" fmla="*/ 6 w 24"/>
                      <a:gd name="T13" fmla="*/ 14 h 49"/>
                      <a:gd name="T14" fmla="*/ 7 w 24"/>
                      <a:gd name="T15" fmla="*/ 12 h 49"/>
                      <a:gd name="T16" fmla="*/ 7 w 24"/>
                      <a:gd name="T17" fmla="*/ 11 h 49"/>
                      <a:gd name="T18" fmla="*/ 7 w 24"/>
                      <a:gd name="T19" fmla="*/ 9 h 49"/>
                      <a:gd name="T20" fmla="*/ 6 w 24"/>
                      <a:gd name="T21" fmla="*/ 7 h 49"/>
                      <a:gd name="T22" fmla="*/ 6 w 24"/>
                      <a:gd name="T23" fmla="*/ 5 h 49"/>
                      <a:gd name="T24" fmla="*/ 5 w 24"/>
                      <a:gd name="T25" fmla="*/ 4 h 49"/>
                      <a:gd name="T26" fmla="*/ 4 w 24"/>
                      <a:gd name="T27" fmla="*/ 3 h 49"/>
                      <a:gd name="T28" fmla="*/ 3 w 24"/>
                      <a:gd name="T29" fmla="*/ 1 h 49"/>
                      <a:gd name="T30" fmla="*/ 1 w 24"/>
                      <a:gd name="T31" fmla="*/ 1 h 49"/>
                      <a:gd name="T32" fmla="*/ 0 w 24"/>
                      <a:gd name="T33" fmla="*/ 0 h 49"/>
                      <a:gd name="T34" fmla="*/ 0 w 24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296" y="1618"/>
                    <a:ext cx="7" cy="21"/>
                  </a:xfrm>
                  <a:custGeom>
                    <a:avLst/>
                    <a:gdLst>
                      <a:gd name="T0" fmla="*/ 7 w 25"/>
                      <a:gd name="T1" fmla="*/ 0 h 49"/>
                      <a:gd name="T2" fmla="*/ 5 w 25"/>
                      <a:gd name="T3" fmla="*/ 1 h 49"/>
                      <a:gd name="T4" fmla="*/ 4 w 25"/>
                      <a:gd name="T5" fmla="*/ 1 h 49"/>
                      <a:gd name="T6" fmla="*/ 3 w 25"/>
                      <a:gd name="T7" fmla="*/ 3 h 49"/>
                      <a:gd name="T8" fmla="*/ 2 w 25"/>
                      <a:gd name="T9" fmla="*/ 4 h 49"/>
                      <a:gd name="T10" fmla="*/ 1 w 25"/>
                      <a:gd name="T11" fmla="*/ 5 h 49"/>
                      <a:gd name="T12" fmla="*/ 0 w 25"/>
                      <a:gd name="T13" fmla="*/ 7 h 49"/>
                      <a:gd name="T14" fmla="*/ 0 w 25"/>
                      <a:gd name="T15" fmla="*/ 9 h 49"/>
                      <a:gd name="T16" fmla="*/ 0 w 25"/>
                      <a:gd name="T17" fmla="*/ 11 h 49"/>
                      <a:gd name="T18" fmla="*/ 0 w 25"/>
                      <a:gd name="T19" fmla="*/ 12 h 49"/>
                      <a:gd name="T20" fmla="*/ 0 w 25"/>
                      <a:gd name="T21" fmla="*/ 14 h 49"/>
                      <a:gd name="T22" fmla="*/ 1 w 25"/>
                      <a:gd name="T23" fmla="*/ 16 h 49"/>
                      <a:gd name="T24" fmla="*/ 2 w 25"/>
                      <a:gd name="T25" fmla="*/ 18 h 49"/>
                      <a:gd name="T26" fmla="*/ 3 w 25"/>
                      <a:gd name="T27" fmla="*/ 19 h 49"/>
                      <a:gd name="T28" fmla="*/ 4 w 25"/>
                      <a:gd name="T29" fmla="*/ 20 h 49"/>
                      <a:gd name="T30" fmla="*/ 5 w 25"/>
                      <a:gd name="T31" fmla="*/ 21 h 49"/>
                      <a:gd name="T32" fmla="*/ 7 w 25"/>
                      <a:gd name="T33" fmla="*/ 21 h 49"/>
                      <a:gd name="T34" fmla="*/ 7 w 25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9">
                        <a:moveTo>
                          <a:pt x="25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7" y="9"/>
                        </a:lnTo>
                        <a:lnTo>
                          <a:pt x="4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4" y="37"/>
                        </a:lnTo>
                        <a:lnTo>
                          <a:pt x="7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" y="1618"/>
                    <a:ext cx="2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08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518" y="1618"/>
                    <a:ext cx="7" cy="21"/>
                  </a:xfrm>
                  <a:custGeom>
                    <a:avLst/>
                    <a:gdLst>
                      <a:gd name="T0" fmla="*/ 0 w 25"/>
                      <a:gd name="T1" fmla="*/ 21 h 49"/>
                      <a:gd name="T2" fmla="*/ 2 w 25"/>
                      <a:gd name="T3" fmla="*/ 21 h 49"/>
                      <a:gd name="T4" fmla="*/ 3 w 25"/>
                      <a:gd name="T5" fmla="*/ 20 h 49"/>
                      <a:gd name="T6" fmla="*/ 4 w 25"/>
                      <a:gd name="T7" fmla="*/ 19 h 49"/>
                      <a:gd name="T8" fmla="*/ 5 w 25"/>
                      <a:gd name="T9" fmla="*/ 18 h 49"/>
                      <a:gd name="T10" fmla="*/ 6 w 25"/>
                      <a:gd name="T11" fmla="*/ 16 h 49"/>
                      <a:gd name="T12" fmla="*/ 6 w 25"/>
                      <a:gd name="T13" fmla="*/ 14 h 49"/>
                      <a:gd name="T14" fmla="*/ 6 w 25"/>
                      <a:gd name="T15" fmla="*/ 12 h 49"/>
                      <a:gd name="T16" fmla="*/ 7 w 25"/>
                      <a:gd name="T17" fmla="*/ 11 h 49"/>
                      <a:gd name="T18" fmla="*/ 6 w 25"/>
                      <a:gd name="T19" fmla="*/ 9 h 49"/>
                      <a:gd name="T20" fmla="*/ 6 w 25"/>
                      <a:gd name="T21" fmla="*/ 7 h 49"/>
                      <a:gd name="T22" fmla="*/ 6 w 25"/>
                      <a:gd name="T23" fmla="*/ 5 h 49"/>
                      <a:gd name="T24" fmla="*/ 5 w 25"/>
                      <a:gd name="T25" fmla="*/ 4 h 49"/>
                      <a:gd name="T26" fmla="*/ 4 w 25"/>
                      <a:gd name="T27" fmla="*/ 3 h 49"/>
                      <a:gd name="T28" fmla="*/ 3 w 25"/>
                      <a:gd name="T29" fmla="*/ 1 h 49"/>
                      <a:gd name="T30" fmla="*/ 2 w 25"/>
                      <a:gd name="T31" fmla="*/ 1 h 49"/>
                      <a:gd name="T32" fmla="*/ 0 w 25"/>
                      <a:gd name="T33" fmla="*/ 0 h 49"/>
                      <a:gd name="T34" fmla="*/ 0 w 25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518" y="1561"/>
                    <a:ext cx="7" cy="14"/>
                  </a:xfrm>
                  <a:custGeom>
                    <a:avLst/>
                    <a:gdLst>
                      <a:gd name="T0" fmla="*/ 0 w 25"/>
                      <a:gd name="T1" fmla="*/ 14 h 47"/>
                      <a:gd name="T2" fmla="*/ 2 w 25"/>
                      <a:gd name="T3" fmla="*/ 14 h 47"/>
                      <a:gd name="T4" fmla="*/ 3 w 25"/>
                      <a:gd name="T5" fmla="*/ 14 h 47"/>
                      <a:gd name="T6" fmla="*/ 4 w 25"/>
                      <a:gd name="T7" fmla="*/ 13 h 47"/>
                      <a:gd name="T8" fmla="*/ 5 w 25"/>
                      <a:gd name="T9" fmla="*/ 12 h 47"/>
                      <a:gd name="T10" fmla="*/ 6 w 25"/>
                      <a:gd name="T11" fmla="*/ 11 h 47"/>
                      <a:gd name="T12" fmla="*/ 6 w 25"/>
                      <a:gd name="T13" fmla="*/ 10 h 47"/>
                      <a:gd name="T14" fmla="*/ 6 w 25"/>
                      <a:gd name="T15" fmla="*/ 8 h 47"/>
                      <a:gd name="T16" fmla="*/ 7 w 25"/>
                      <a:gd name="T17" fmla="*/ 7 h 47"/>
                      <a:gd name="T18" fmla="*/ 6 w 25"/>
                      <a:gd name="T19" fmla="*/ 6 h 47"/>
                      <a:gd name="T20" fmla="*/ 6 w 25"/>
                      <a:gd name="T21" fmla="*/ 5 h 47"/>
                      <a:gd name="T22" fmla="*/ 6 w 25"/>
                      <a:gd name="T23" fmla="*/ 3 h 47"/>
                      <a:gd name="T24" fmla="*/ 5 w 25"/>
                      <a:gd name="T25" fmla="*/ 2 h 47"/>
                      <a:gd name="T26" fmla="*/ 4 w 25"/>
                      <a:gd name="T27" fmla="*/ 1 h 47"/>
                      <a:gd name="T28" fmla="*/ 3 w 25"/>
                      <a:gd name="T29" fmla="*/ 1 h 47"/>
                      <a:gd name="T30" fmla="*/ 2 w 25"/>
                      <a:gd name="T31" fmla="*/ 0 h 47"/>
                      <a:gd name="T32" fmla="*/ 0 w 25"/>
                      <a:gd name="T33" fmla="*/ 0 h 47"/>
                      <a:gd name="T34" fmla="*/ 0 w 25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7">
                        <a:moveTo>
                          <a:pt x="0" y="47"/>
                        </a:moveTo>
                        <a:lnTo>
                          <a:pt x="7" y="47"/>
                        </a:lnTo>
                        <a:lnTo>
                          <a:pt x="11" y="46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8"/>
                        </a:lnTo>
                        <a:lnTo>
                          <a:pt x="25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1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" y="1561"/>
                    <a:ext cx="179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11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332" y="1561"/>
                    <a:ext cx="7" cy="14"/>
                  </a:xfrm>
                  <a:custGeom>
                    <a:avLst/>
                    <a:gdLst>
                      <a:gd name="T0" fmla="*/ 7 w 23"/>
                      <a:gd name="T1" fmla="*/ 0 h 47"/>
                      <a:gd name="T2" fmla="*/ 5 w 23"/>
                      <a:gd name="T3" fmla="*/ 0 h 47"/>
                      <a:gd name="T4" fmla="*/ 4 w 23"/>
                      <a:gd name="T5" fmla="*/ 1 h 47"/>
                      <a:gd name="T6" fmla="*/ 3 w 23"/>
                      <a:gd name="T7" fmla="*/ 1 h 47"/>
                      <a:gd name="T8" fmla="*/ 2 w 23"/>
                      <a:gd name="T9" fmla="*/ 2 h 47"/>
                      <a:gd name="T10" fmla="*/ 1 w 23"/>
                      <a:gd name="T11" fmla="*/ 3 h 47"/>
                      <a:gd name="T12" fmla="*/ 0 w 23"/>
                      <a:gd name="T13" fmla="*/ 5 h 47"/>
                      <a:gd name="T14" fmla="*/ 0 w 23"/>
                      <a:gd name="T15" fmla="*/ 6 h 47"/>
                      <a:gd name="T16" fmla="*/ 0 w 23"/>
                      <a:gd name="T17" fmla="*/ 7 h 47"/>
                      <a:gd name="T18" fmla="*/ 0 w 23"/>
                      <a:gd name="T19" fmla="*/ 8 h 47"/>
                      <a:gd name="T20" fmla="*/ 0 w 23"/>
                      <a:gd name="T21" fmla="*/ 10 h 47"/>
                      <a:gd name="T22" fmla="*/ 1 w 23"/>
                      <a:gd name="T23" fmla="*/ 11 h 47"/>
                      <a:gd name="T24" fmla="*/ 2 w 23"/>
                      <a:gd name="T25" fmla="*/ 12 h 47"/>
                      <a:gd name="T26" fmla="*/ 3 w 23"/>
                      <a:gd name="T27" fmla="*/ 13 h 47"/>
                      <a:gd name="T28" fmla="*/ 4 w 23"/>
                      <a:gd name="T29" fmla="*/ 14 h 47"/>
                      <a:gd name="T30" fmla="*/ 5 w 23"/>
                      <a:gd name="T31" fmla="*/ 14 h 47"/>
                      <a:gd name="T32" fmla="*/ 7 w 23"/>
                      <a:gd name="T33" fmla="*/ 14 h 47"/>
                      <a:gd name="T34" fmla="*/ 7 w 23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1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518" y="2047"/>
                    <a:ext cx="7" cy="21"/>
                  </a:xfrm>
                  <a:custGeom>
                    <a:avLst/>
                    <a:gdLst>
                      <a:gd name="T0" fmla="*/ 0 w 25"/>
                      <a:gd name="T1" fmla="*/ 21 h 49"/>
                      <a:gd name="T2" fmla="*/ 2 w 25"/>
                      <a:gd name="T3" fmla="*/ 21 h 49"/>
                      <a:gd name="T4" fmla="*/ 3 w 25"/>
                      <a:gd name="T5" fmla="*/ 20 h 49"/>
                      <a:gd name="T6" fmla="*/ 4 w 25"/>
                      <a:gd name="T7" fmla="*/ 18 h 49"/>
                      <a:gd name="T8" fmla="*/ 5 w 25"/>
                      <a:gd name="T9" fmla="*/ 17 h 49"/>
                      <a:gd name="T10" fmla="*/ 6 w 25"/>
                      <a:gd name="T11" fmla="*/ 16 h 49"/>
                      <a:gd name="T12" fmla="*/ 6 w 25"/>
                      <a:gd name="T13" fmla="*/ 14 h 49"/>
                      <a:gd name="T14" fmla="*/ 6 w 25"/>
                      <a:gd name="T15" fmla="*/ 12 h 49"/>
                      <a:gd name="T16" fmla="*/ 7 w 25"/>
                      <a:gd name="T17" fmla="*/ 10 h 49"/>
                      <a:gd name="T18" fmla="*/ 6 w 25"/>
                      <a:gd name="T19" fmla="*/ 9 h 49"/>
                      <a:gd name="T20" fmla="*/ 6 w 25"/>
                      <a:gd name="T21" fmla="*/ 7 h 49"/>
                      <a:gd name="T22" fmla="*/ 6 w 25"/>
                      <a:gd name="T23" fmla="*/ 5 h 49"/>
                      <a:gd name="T24" fmla="*/ 5 w 25"/>
                      <a:gd name="T25" fmla="*/ 3 h 49"/>
                      <a:gd name="T26" fmla="*/ 4 w 25"/>
                      <a:gd name="T27" fmla="*/ 2 h 49"/>
                      <a:gd name="T28" fmla="*/ 3 w 25"/>
                      <a:gd name="T29" fmla="*/ 1 h 49"/>
                      <a:gd name="T30" fmla="*/ 2 w 25"/>
                      <a:gd name="T31" fmla="*/ 0 h 49"/>
                      <a:gd name="T32" fmla="*/ 0 w 25"/>
                      <a:gd name="T33" fmla="*/ 0 h 49"/>
                      <a:gd name="T34" fmla="*/ 0 w 25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" y="2047"/>
                    <a:ext cx="2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14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296" y="2047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5 w 24"/>
                      <a:gd name="T3" fmla="*/ 0 h 49"/>
                      <a:gd name="T4" fmla="*/ 4 w 24"/>
                      <a:gd name="T5" fmla="*/ 1 h 49"/>
                      <a:gd name="T6" fmla="*/ 3 w 24"/>
                      <a:gd name="T7" fmla="*/ 2 h 49"/>
                      <a:gd name="T8" fmla="*/ 2 w 24"/>
                      <a:gd name="T9" fmla="*/ 3 h 49"/>
                      <a:gd name="T10" fmla="*/ 1 w 24"/>
                      <a:gd name="T11" fmla="*/ 5 h 49"/>
                      <a:gd name="T12" fmla="*/ 0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0 h 49"/>
                      <a:gd name="T18" fmla="*/ 0 w 24"/>
                      <a:gd name="T19" fmla="*/ 12 h 49"/>
                      <a:gd name="T20" fmla="*/ 0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7 h 49"/>
                      <a:gd name="T26" fmla="*/ 3 w 24"/>
                      <a:gd name="T27" fmla="*/ 18 h 49"/>
                      <a:gd name="T28" fmla="*/ 4 w 24"/>
                      <a:gd name="T29" fmla="*/ 20 h 49"/>
                      <a:gd name="T30" fmla="*/ 5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739" y="2141"/>
                    <a:ext cx="14" cy="7"/>
                  </a:xfrm>
                  <a:custGeom>
                    <a:avLst/>
                    <a:gdLst>
                      <a:gd name="T0" fmla="*/ 0 w 46"/>
                      <a:gd name="T1" fmla="*/ 0 h 23"/>
                      <a:gd name="T2" fmla="*/ 0 w 46"/>
                      <a:gd name="T3" fmla="*/ 2 h 23"/>
                      <a:gd name="T4" fmla="*/ 1 w 46"/>
                      <a:gd name="T5" fmla="*/ 3 h 23"/>
                      <a:gd name="T6" fmla="*/ 1 w 46"/>
                      <a:gd name="T7" fmla="*/ 5 h 23"/>
                      <a:gd name="T8" fmla="*/ 2 w 46"/>
                      <a:gd name="T9" fmla="*/ 5 h 23"/>
                      <a:gd name="T10" fmla="*/ 3 w 46"/>
                      <a:gd name="T11" fmla="*/ 6 h 23"/>
                      <a:gd name="T12" fmla="*/ 4 w 46"/>
                      <a:gd name="T13" fmla="*/ 7 h 23"/>
                      <a:gd name="T14" fmla="*/ 6 w 46"/>
                      <a:gd name="T15" fmla="*/ 7 h 23"/>
                      <a:gd name="T16" fmla="*/ 7 w 46"/>
                      <a:gd name="T17" fmla="*/ 7 h 23"/>
                      <a:gd name="T18" fmla="*/ 9 w 46"/>
                      <a:gd name="T19" fmla="*/ 7 h 23"/>
                      <a:gd name="T20" fmla="*/ 10 w 46"/>
                      <a:gd name="T21" fmla="*/ 7 h 23"/>
                      <a:gd name="T22" fmla="*/ 11 w 46"/>
                      <a:gd name="T23" fmla="*/ 6 h 23"/>
                      <a:gd name="T24" fmla="*/ 12 w 46"/>
                      <a:gd name="T25" fmla="*/ 5 h 23"/>
                      <a:gd name="T26" fmla="*/ 13 w 46"/>
                      <a:gd name="T27" fmla="*/ 5 h 23"/>
                      <a:gd name="T28" fmla="*/ 14 w 46"/>
                      <a:gd name="T29" fmla="*/ 3 h 23"/>
                      <a:gd name="T30" fmla="*/ 14 w 46"/>
                      <a:gd name="T31" fmla="*/ 2 h 23"/>
                      <a:gd name="T32" fmla="*/ 14 w 46"/>
                      <a:gd name="T33" fmla="*/ 0 h 23"/>
                      <a:gd name="T34" fmla="*/ 0 w 46"/>
                      <a:gd name="T35" fmla="*/ 0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3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10"/>
                        </a:lnTo>
                        <a:lnTo>
                          <a:pt x="4" y="15"/>
                        </a:lnTo>
                        <a:lnTo>
                          <a:pt x="7" y="18"/>
                        </a:lnTo>
                        <a:lnTo>
                          <a:pt x="11" y="20"/>
                        </a:lnTo>
                        <a:lnTo>
                          <a:pt x="14" y="22"/>
                        </a:lnTo>
                        <a:lnTo>
                          <a:pt x="19" y="23"/>
                        </a:lnTo>
                        <a:lnTo>
                          <a:pt x="23" y="23"/>
                        </a:lnTo>
                        <a:lnTo>
                          <a:pt x="28" y="23"/>
                        </a:lnTo>
                        <a:lnTo>
                          <a:pt x="32" y="22"/>
                        </a:lnTo>
                        <a:lnTo>
                          <a:pt x="35" y="20"/>
                        </a:lnTo>
                        <a:lnTo>
                          <a:pt x="40" y="18"/>
                        </a:lnTo>
                        <a:lnTo>
                          <a:pt x="42" y="15"/>
                        </a:lnTo>
                        <a:lnTo>
                          <a:pt x="45" y="10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9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17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739" y="2055"/>
                    <a:ext cx="14" cy="7"/>
                  </a:xfrm>
                  <a:custGeom>
                    <a:avLst/>
                    <a:gdLst>
                      <a:gd name="T0" fmla="*/ 14 w 46"/>
                      <a:gd name="T1" fmla="*/ 7 h 24"/>
                      <a:gd name="T2" fmla="*/ 14 w 46"/>
                      <a:gd name="T3" fmla="*/ 5 h 24"/>
                      <a:gd name="T4" fmla="*/ 14 w 46"/>
                      <a:gd name="T5" fmla="*/ 4 h 24"/>
                      <a:gd name="T6" fmla="*/ 13 w 46"/>
                      <a:gd name="T7" fmla="*/ 3 h 24"/>
                      <a:gd name="T8" fmla="*/ 12 w 46"/>
                      <a:gd name="T9" fmla="*/ 2 h 24"/>
                      <a:gd name="T10" fmla="*/ 11 w 46"/>
                      <a:gd name="T11" fmla="*/ 1 h 24"/>
                      <a:gd name="T12" fmla="*/ 10 w 46"/>
                      <a:gd name="T13" fmla="*/ 1 h 24"/>
                      <a:gd name="T14" fmla="*/ 9 w 46"/>
                      <a:gd name="T15" fmla="*/ 0 h 24"/>
                      <a:gd name="T16" fmla="*/ 7 w 46"/>
                      <a:gd name="T17" fmla="*/ 0 h 24"/>
                      <a:gd name="T18" fmla="*/ 6 w 46"/>
                      <a:gd name="T19" fmla="*/ 0 h 24"/>
                      <a:gd name="T20" fmla="*/ 4 w 46"/>
                      <a:gd name="T21" fmla="*/ 1 h 24"/>
                      <a:gd name="T22" fmla="*/ 3 w 46"/>
                      <a:gd name="T23" fmla="*/ 1 h 24"/>
                      <a:gd name="T24" fmla="*/ 2 w 46"/>
                      <a:gd name="T25" fmla="*/ 2 h 24"/>
                      <a:gd name="T26" fmla="*/ 1 w 46"/>
                      <a:gd name="T27" fmla="*/ 3 h 24"/>
                      <a:gd name="T28" fmla="*/ 1 w 46"/>
                      <a:gd name="T29" fmla="*/ 4 h 24"/>
                      <a:gd name="T30" fmla="*/ 0 w 46"/>
                      <a:gd name="T31" fmla="*/ 5 h 24"/>
                      <a:gd name="T32" fmla="*/ 0 w 46"/>
                      <a:gd name="T33" fmla="*/ 7 h 24"/>
                      <a:gd name="T34" fmla="*/ 14 w 46"/>
                      <a:gd name="T35" fmla="*/ 7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4">
                        <a:moveTo>
                          <a:pt x="46" y="24"/>
                        </a:moveTo>
                        <a:lnTo>
                          <a:pt x="46" y="18"/>
                        </a:lnTo>
                        <a:lnTo>
                          <a:pt x="45" y="14"/>
                        </a:lnTo>
                        <a:lnTo>
                          <a:pt x="42" y="10"/>
                        </a:lnTo>
                        <a:lnTo>
                          <a:pt x="40" y="7"/>
                        </a:lnTo>
                        <a:lnTo>
                          <a:pt x="35" y="4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46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596" y="2055"/>
                    <a:ext cx="14" cy="7"/>
                  </a:xfrm>
                  <a:custGeom>
                    <a:avLst/>
                    <a:gdLst>
                      <a:gd name="T0" fmla="*/ 0 w 47"/>
                      <a:gd name="T1" fmla="*/ 0 h 24"/>
                      <a:gd name="T2" fmla="*/ 0 w 47"/>
                      <a:gd name="T3" fmla="*/ 2 h 24"/>
                      <a:gd name="T4" fmla="*/ 1 w 47"/>
                      <a:gd name="T5" fmla="*/ 3 h 24"/>
                      <a:gd name="T6" fmla="*/ 1 w 47"/>
                      <a:gd name="T7" fmla="*/ 4 h 24"/>
                      <a:gd name="T8" fmla="*/ 2 w 47"/>
                      <a:gd name="T9" fmla="*/ 5 h 24"/>
                      <a:gd name="T10" fmla="*/ 3 w 47"/>
                      <a:gd name="T11" fmla="*/ 6 h 24"/>
                      <a:gd name="T12" fmla="*/ 4 w 47"/>
                      <a:gd name="T13" fmla="*/ 7 h 24"/>
                      <a:gd name="T14" fmla="*/ 6 w 47"/>
                      <a:gd name="T15" fmla="*/ 7 h 24"/>
                      <a:gd name="T16" fmla="*/ 7 w 47"/>
                      <a:gd name="T17" fmla="*/ 7 h 24"/>
                      <a:gd name="T18" fmla="*/ 8 w 47"/>
                      <a:gd name="T19" fmla="*/ 7 h 24"/>
                      <a:gd name="T20" fmla="*/ 10 w 47"/>
                      <a:gd name="T21" fmla="*/ 7 h 24"/>
                      <a:gd name="T22" fmla="*/ 11 w 47"/>
                      <a:gd name="T23" fmla="*/ 6 h 24"/>
                      <a:gd name="T24" fmla="*/ 12 w 47"/>
                      <a:gd name="T25" fmla="*/ 5 h 24"/>
                      <a:gd name="T26" fmla="*/ 13 w 47"/>
                      <a:gd name="T27" fmla="*/ 4 h 24"/>
                      <a:gd name="T28" fmla="*/ 13 w 47"/>
                      <a:gd name="T29" fmla="*/ 3 h 24"/>
                      <a:gd name="T30" fmla="*/ 14 w 47"/>
                      <a:gd name="T31" fmla="*/ 2 h 24"/>
                      <a:gd name="T32" fmla="*/ 14 w 47"/>
                      <a:gd name="T33" fmla="*/ 0 h 24"/>
                      <a:gd name="T34" fmla="*/ 0 w 47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4">
                        <a:moveTo>
                          <a:pt x="0" y="0"/>
                        </a:moveTo>
                        <a:lnTo>
                          <a:pt x="1" y="6"/>
                        </a:lnTo>
                        <a:lnTo>
                          <a:pt x="3" y="11"/>
                        </a:lnTo>
                        <a:lnTo>
                          <a:pt x="5" y="14"/>
                        </a:lnTo>
                        <a:lnTo>
                          <a:pt x="8" y="17"/>
                        </a:lnTo>
                        <a:lnTo>
                          <a:pt x="11" y="20"/>
                        </a:lnTo>
                        <a:lnTo>
                          <a:pt x="15" y="23"/>
                        </a:lnTo>
                        <a:lnTo>
                          <a:pt x="19" y="24"/>
                        </a:lnTo>
                        <a:lnTo>
                          <a:pt x="24" y="24"/>
                        </a:lnTo>
                        <a:lnTo>
                          <a:pt x="28" y="24"/>
                        </a:lnTo>
                        <a:lnTo>
                          <a:pt x="32" y="23"/>
                        </a:lnTo>
                        <a:lnTo>
                          <a:pt x="36" y="20"/>
                        </a:lnTo>
                        <a:lnTo>
                          <a:pt x="39" y="17"/>
                        </a:lnTo>
                        <a:lnTo>
                          <a:pt x="43" y="14"/>
                        </a:lnTo>
                        <a:lnTo>
                          <a:pt x="45" y="11"/>
                        </a:lnTo>
                        <a:lnTo>
                          <a:pt x="47" y="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6" y="1625"/>
                    <a:ext cx="14" cy="4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20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596" y="1625"/>
                    <a:ext cx="14" cy="0"/>
                  </a:xfrm>
                  <a:custGeom>
                    <a:avLst/>
                    <a:gdLst>
                      <a:gd name="T0" fmla="*/ 14 w 47"/>
                      <a:gd name="T1" fmla="*/ 1 h 23"/>
                      <a:gd name="T2" fmla="*/ 14 w 47"/>
                      <a:gd name="T3" fmla="*/ 1 h 23"/>
                      <a:gd name="T4" fmla="*/ 13 w 47"/>
                      <a:gd name="T5" fmla="*/ 1 h 23"/>
                      <a:gd name="T6" fmla="*/ 13 w 47"/>
                      <a:gd name="T7" fmla="*/ 0 h 23"/>
                      <a:gd name="T8" fmla="*/ 12 w 47"/>
                      <a:gd name="T9" fmla="*/ 0 h 23"/>
                      <a:gd name="T10" fmla="*/ 11 w 47"/>
                      <a:gd name="T11" fmla="*/ 0 h 23"/>
                      <a:gd name="T12" fmla="*/ 10 w 47"/>
                      <a:gd name="T13" fmla="*/ 0 h 23"/>
                      <a:gd name="T14" fmla="*/ 8 w 47"/>
                      <a:gd name="T15" fmla="*/ 0 h 23"/>
                      <a:gd name="T16" fmla="*/ 7 w 47"/>
                      <a:gd name="T17" fmla="*/ 0 h 23"/>
                      <a:gd name="T18" fmla="*/ 6 w 47"/>
                      <a:gd name="T19" fmla="*/ 0 h 23"/>
                      <a:gd name="T20" fmla="*/ 4 w 47"/>
                      <a:gd name="T21" fmla="*/ 0 h 23"/>
                      <a:gd name="T22" fmla="*/ 3 w 47"/>
                      <a:gd name="T23" fmla="*/ 0 h 23"/>
                      <a:gd name="T24" fmla="*/ 2 w 47"/>
                      <a:gd name="T25" fmla="*/ 0 h 23"/>
                      <a:gd name="T26" fmla="*/ 1 w 47"/>
                      <a:gd name="T27" fmla="*/ 0 h 23"/>
                      <a:gd name="T28" fmla="*/ 1 w 47"/>
                      <a:gd name="T29" fmla="*/ 1 h 23"/>
                      <a:gd name="T30" fmla="*/ 0 w 47"/>
                      <a:gd name="T31" fmla="*/ 1 h 23"/>
                      <a:gd name="T32" fmla="*/ 0 w 47"/>
                      <a:gd name="T33" fmla="*/ 1 h 23"/>
                      <a:gd name="T34" fmla="*/ 14 w 47"/>
                      <a:gd name="T35" fmla="*/ 1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3">
                        <a:moveTo>
                          <a:pt x="47" y="23"/>
                        </a:moveTo>
                        <a:lnTo>
                          <a:pt x="47" y="17"/>
                        </a:lnTo>
                        <a:lnTo>
                          <a:pt x="45" y="12"/>
                        </a:lnTo>
                        <a:lnTo>
                          <a:pt x="43" y="9"/>
                        </a:lnTo>
                        <a:lnTo>
                          <a:pt x="39" y="6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8" y="0"/>
                        </a:ln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8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4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2" y="1926"/>
                    <a:ext cx="21" cy="1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22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2" y="1596"/>
                    <a:ext cx="21" cy="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23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696" y="2055"/>
                    <a:ext cx="14" cy="7"/>
                  </a:xfrm>
                  <a:custGeom>
                    <a:avLst/>
                    <a:gdLst>
                      <a:gd name="T0" fmla="*/ 0 w 46"/>
                      <a:gd name="T1" fmla="*/ 0 h 24"/>
                      <a:gd name="T2" fmla="*/ 0 w 46"/>
                      <a:gd name="T3" fmla="*/ 2 h 24"/>
                      <a:gd name="T4" fmla="*/ 1 w 46"/>
                      <a:gd name="T5" fmla="*/ 3 h 24"/>
                      <a:gd name="T6" fmla="*/ 1 w 46"/>
                      <a:gd name="T7" fmla="*/ 4 h 24"/>
                      <a:gd name="T8" fmla="*/ 2 w 46"/>
                      <a:gd name="T9" fmla="*/ 5 h 24"/>
                      <a:gd name="T10" fmla="*/ 3 w 46"/>
                      <a:gd name="T11" fmla="*/ 6 h 24"/>
                      <a:gd name="T12" fmla="*/ 4 w 46"/>
                      <a:gd name="T13" fmla="*/ 7 h 24"/>
                      <a:gd name="T14" fmla="*/ 6 w 46"/>
                      <a:gd name="T15" fmla="*/ 7 h 24"/>
                      <a:gd name="T16" fmla="*/ 7 w 46"/>
                      <a:gd name="T17" fmla="*/ 7 h 24"/>
                      <a:gd name="T18" fmla="*/ 8 w 46"/>
                      <a:gd name="T19" fmla="*/ 7 h 24"/>
                      <a:gd name="T20" fmla="*/ 9 w 46"/>
                      <a:gd name="T21" fmla="*/ 7 h 24"/>
                      <a:gd name="T22" fmla="*/ 11 w 46"/>
                      <a:gd name="T23" fmla="*/ 6 h 24"/>
                      <a:gd name="T24" fmla="*/ 12 w 46"/>
                      <a:gd name="T25" fmla="*/ 5 h 24"/>
                      <a:gd name="T26" fmla="*/ 13 w 46"/>
                      <a:gd name="T27" fmla="*/ 4 h 24"/>
                      <a:gd name="T28" fmla="*/ 13 w 46"/>
                      <a:gd name="T29" fmla="*/ 3 h 24"/>
                      <a:gd name="T30" fmla="*/ 14 w 46"/>
                      <a:gd name="T31" fmla="*/ 2 h 24"/>
                      <a:gd name="T32" fmla="*/ 14 w 46"/>
                      <a:gd name="T33" fmla="*/ 0 h 24"/>
                      <a:gd name="T34" fmla="*/ 0 w 46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4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4" y="14"/>
                        </a:lnTo>
                        <a:lnTo>
                          <a:pt x="7" y="17"/>
                        </a:lnTo>
                        <a:lnTo>
                          <a:pt x="10" y="20"/>
                        </a:lnTo>
                        <a:lnTo>
                          <a:pt x="14" y="23"/>
                        </a:lnTo>
                        <a:lnTo>
                          <a:pt x="19" y="24"/>
                        </a:lnTo>
                        <a:lnTo>
                          <a:pt x="23" y="24"/>
                        </a:lnTo>
                        <a:lnTo>
                          <a:pt x="27" y="24"/>
                        </a:lnTo>
                        <a:lnTo>
                          <a:pt x="31" y="23"/>
                        </a:lnTo>
                        <a:lnTo>
                          <a:pt x="35" y="20"/>
                        </a:lnTo>
                        <a:lnTo>
                          <a:pt x="39" y="17"/>
                        </a:lnTo>
                        <a:lnTo>
                          <a:pt x="42" y="14"/>
                        </a:lnTo>
                        <a:lnTo>
                          <a:pt x="44" y="11"/>
                        </a:lnTo>
                        <a:lnTo>
                          <a:pt x="45" y="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6" y="1625"/>
                    <a:ext cx="14" cy="4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25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696" y="1625"/>
                    <a:ext cx="14" cy="0"/>
                  </a:xfrm>
                  <a:custGeom>
                    <a:avLst/>
                    <a:gdLst>
                      <a:gd name="T0" fmla="*/ 14 w 46"/>
                      <a:gd name="T1" fmla="*/ 1 h 23"/>
                      <a:gd name="T2" fmla="*/ 14 w 46"/>
                      <a:gd name="T3" fmla="*/ 1 h 23"/>
                      <a:gd name="T4" fmla="*/ 13 w 46"/>
                      <a:gd name="T5" fmla="*/ 1 h 23"/>
                      <a:gd name="T6" fmla="*/ 13 w 46"/>
                      <a:gd name="T7" fmla="*/ 0 h 23"/>
                      <a:gd name="T8" fmla="*/ 12 w 46"/>
                      <a:gd name="T9" fmla="*/ 0 h 23"/>
                      <a:gd name="T10" fmla="*/ 11 w 46"/>
                      <a:gd name="T11" fmla="*/ 0 h 23"/>
                      <a:gd name="T12" fmla="*/ 9 w 46"/>
                      <a:gd name="T13" fmla="*/ 0 h 23"/>
                      <a:gd name="T14" fmla="*/ 8 w 46"/>
                      <a:gd name="T15" fmla="*/ 0 h 23"/>
                      <a:gd name="T16" fmla="*/ 7 w 46"/>
                      <a:gd name="T17" fmla="*/ 0 h 23"/>
                      <a:gd name="T18" fmla="*/ 6 w 46"/>
                      <a:gd name="T19" fmla="*/ 0 h 23"/>
                      <a:gd name="T20" fmla="*/ 4 w 46"/>
                      <a:gd name="T21" fmla="*/ 0 h 23"/>
                      <a:gd name="T22" fmla="*/ 3 w 46"/>
                      <a:gd name="T23" fmla="*/ 0 h 23"/>
                      <a:gd name="T24" fmla="*/ 2 w 46"/>
                      <a:gd name="T25" fmla="*/ 0 h 23"/>
                      <a:gd name="T26" fmla="*/ 1 w 46"/>
                      <a:gd name="T27" fmla="*/ 0 h 23"/>
                      <a:gd name="T28" fmla="*/ 1 w 46"/>
                      <a:gd name="T29" fmla="*/ 1 h 23"/>
                      <a:gd name="T30" fmla="*/ 0 w 46"/>
                      <a:gd name="T31" fmla="*/ 1 h 23"/>
                      <a:gd name="T32" fmla="*/ 0 w 46"/>
                      <a:gd name="T33" fmla="*/ 1 h 23"/>
                      <a:gd name="T34" fmla="*/ 14 w 46"/>
                      <a:gd name="T35" fmla="*/ 1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3">
                        <a:moveTo>
                          <a:pt x="46" y="23"/>
                        </a:moveTo>
                        <a:lnTo>
                          <a:pt x="45" y="17"/>
                        </a:lnTo>
                        <a:lnTo>
                          <a:pt x="44" y="12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46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560" y="2055"/>
                    <a:ext cx="14" cy="7"/>
                  </a:xfrm>
                  <a:custGeom>
                    <a:avLst/>
                    <a:gdLst>
                      <a:gd name="T0" fmla="*/ 0 w 46"/>
                      <a:gd name="T1" fmla="*/ 0 h 24"/>
                      <a:gd name="T2" fmla="*/ 0 w 46"/>
                      <a:gd name="T3" fmla="*/ 2 h 24"/>
                      <a:gd name="T4" fmla="*/ 1 w 46"/>
                      <a:gd name="T5" fmla="*/ 3 h 24"/>
                      <a:gd name="T6" fmla="*/ 1 w 46"/>
                      <a:gd name="T7" fmla="*/ 4 h 24"/>
                      <a:gd name="T8" fmla="*/ 2 w 46"/>
                      <a:gd name="T9" fmla="*/ 5 h 24"/>
                      <a:gd name="T10" fmla="*/ 3 w 46"/>
                      <a:gd name="T11" fmla="*/ 6 h 24"/>
                      <a:gd name="T12" fmla="*/ 5 w 46"/>
                      <a:gd name="T13" fmla="*/ 7 h 24"/>
                      <a:gd name="T14" fmla="*/ 6 w 46"/>
                      <a:gd name="T15" fmla="*/ 7 h 24"/>
                      <a:gd name="T16" fmla="*/ 7 w 46"/>
                      <a:gd name="T17" fmla="*/ 7 h 24"/>
                      <a:gd name="T18" fmla="*/ 9 w 46"/>
                      <a:gd name="T19" fmla="*/ 7 h 24"/>
                      <a:gd name="T20" fmla="*/ 10 w 46"/>
                      <a:gd name="T21" fmla="*/ 7 h 24"/>
                      <a:gd name="T22" fmla="*/ 11 w 46"/>
                      <a:gd name="T23" fmla="*/ 6 h 24"/>
                      <a:gd name="T24" fmla="*/ 12 w 46"/>
                      <a:gd name="T25" fmla="*/ 5 h 24"/>
                      <a:gd name="T26" fmla="*/ 13 w 46"/>
                      <a:gd name="T27" fmla="*/ 4 h 24"/>
                      <a:gd name="T28" fmla="*/ 13 w 46"/>
                      <a:gd name="T29" fmla="*/ 3 h 24"/>
                      <a:gd name="T30" fmla="*/ 14 w 46"/>
                      <a:gd name="T31" fmla="*/ 2 h 24"/>
                      <a:gd name="T32" fmla="*/ 14 w 46"/>
                      <a:gd name="T33" fmla="*/ 0 h 24"/>
                      <a:gd name="T34" fmla="*/ 0 w 46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4">
                        <a:moveTo>
                          <a:pt x="0" y="0"/>
                        </a:moveTo>
                        <a:lnTo>
                          <a:pt x="1" y="6"/>
                        </a:lnTo>
                        <a:lnTo>
                          <a:pt x="2" y="11"/>
                        </a:lnTo>
                        <a:lnTo>
                          <a:pt x="4" y="14"/>
                        </a:lnTo>
                        <a:lnTo>
                          <a:pt x="8" y="17"/>
                        </a:lnTo>
                        <a:lnTo>
                          <a:pt x="11" y="20"/>
                        </a:lnTo>
                        <a:lnTo>
                          <a:pt x="15" y="23"/>
                        </a:lnTo>
                        <a:lnTo>
                          <a:pt x="19" y="24"/>
                        </a:lnTo>
                        <a:lnTo>
                          <a:pt x="23" y="24"/>
                        </a:lnTo>
                        <a:lnTo>
                          <a:pt x="28" y="24"/>
                        </a:lnTo>
                        <a:lnTo>
                          <a:pt x="32" y="23"/>
                        </a:lnTo>
                        <a:lnTo>
                          <a:pt x="36" y="20"/>
                        </a:lnTo>
                        <a:lnTo>
                          <a:pt x="39" y="17"/>
                        </a:lnTo>
                        <a:lnTo>
                          <a:pt x="42" y="14"/>
                        </a:lnTo>
                        <a:lnTo>
                          <a:pt x="44" y="11"/>
                        </a:lnTo>
                        <a:lnTo>
                          <a:pt x="46" y="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625"/>
                    <a:ext cx="14" cy="4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28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560" y="1625"/>
                    <a:ext cx="14" cy="0"/>
                  </a:xfrm>
                  <a:custGeom>
                    <a:avLst/>
                    <a:gdLst>
                      <a:gd name="T0" fmla="*/ 14 w 46"/>
                      <a:gd name="T1" fmla="*/ 1 h 23"/>
                      <a:gd name="T2" fmla="*/ 14 w 46"/>
                      <a:gd name="T3" fmla="*/ 1 h 23"/>
                      <a:gd name="T4" fmla="*/ 13 w 46"/>
                      <a:gd name="T5" fmla="*/ 1 h 23"/>
                      <a:gd name="T6" fmla="*/ 13 w 46"/>
                      <a:gd name="T7" fmla="*/ 0 h 23"/>
                      <a:gd name="T8" fmla="*/ 12 w 46"/>
                      <a:gd name="T9" fmla="*/ 0 h 23"/>
                      <a:gd name="T10" fmla="*/ 11 w 46"/>
                      <a:gd name="T11" fmla="*/ 0 h 23"/>
                      <a:gd name="T12" fmla="*/ 10 w 46"/>
                      <a:gd name="T13" fmla="*/ 0 h 23"/>
                      <a:gd name="T14" fmla="*/ 9 w 46"/>
                      <a:gd name="T15" fmla="*/ 0 h 23"/>
                      <a:gd name="T16" fmla="*/ 7 w 46"/>
                      <a:gd name="T17" fmla="*/ 0 h 23"/>
                      <a:gd name="T18" fmla="*/ 6 w 46"/>
                      <a:gd name="T19" fmla="*/ 0 h 23"/>
                      <a:gd name="T20" fmla="*/ 5 w 46"/>
                      <a:gd name="T21" fmla="*/ 0 h 23"/>
                      <a:gd name="T22" fmla="*/ 3 w 46"/>
                      <a:gd name="T23" fmla="*/ 0 h 23"/>
                      <a:gd name="T24" fmla="*/ 2 w 46"/>
                      <a:gd name="T25" fmla="*/ 0 h 23"/>
                      <a:gd name="T26" fmla="*/ 1 w 46"/>
                      <a:gd name="T27" fmla="*/ 0 h 23"/>
                      <a:gd name="T28" fmla="*/ 1 w 46"/>
                      <a:gd name="T29" fmla="*/ 1 h 23"/>
                      <a:gd name="T30" fmla="*/ 0 w 46"/>
                      <a:gd name="T31" fmla="*/ 1 h 23"/>
                      <a:gd name="T32" fmla="*/ 0 w 46"/>
                      <a:gd name="T33" fmla="*/ 1 h 23"/>
                      <a:gd name="T34" fmla="*/ 14 w 46"/>
                      <a:gd name="T35" fmla="*/ 1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3">
                        <a:moveTo>
                          <a:pt x="46" y="23"/>
                        </a:moveTo>
                        <a:lnTo>
                          <a:pt x="46" y="17"/>
                        </a:lnTo>
                        <a:lnTo>
                          <a:pt x="44" y="12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8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8" y="6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46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510" y="2047"/>
                    <a:ext cx="7" cy="14"/>
                  </a:xfrm>
                  <a:custGeom>
                    <a:avLst/>
                    <a:gdLst>
                      <a:gd name="T0" fmla="*/ 7 w 23"/>
                      <a:gd name="T1" fmla="*/ 0 h 47"/>
                      <a:gd name="T2" fmla="*/ 5 w 23"/>
                      <a:gd name="T3" fmla="*/ 0 h 47"/>
                      <a:gd name="T4" fmla="*/ 4 w 23"/>
                      <a:gd name="T5" fmla="*/ 1 h 47"/>
                      <a:gd name="T6" fmla="*/ 3 w 23"/>
                      <a:gd name="T7" fmla="*/ 1 h 47"/>
                      <a:gd name="T8" fmla="*/ 2 w 23"/>
                      <a:gd name="T9" fmla="*/ 2 h 47"/>
                      <a:gd name="T10" fmla="*/ 1 w 23"/>
                      <a:gd name="T11" fmla="*/ 3 h 47"/>
                      <a:gd name="T12" fmla="*/ 1 w 23"/>
                      <a:gd name="T13" fmla="*/ 4 h 47"/>
                      <a:gd name="T14" fmla="*/ 0 w 23"/>
                      <a:gd name="T15" fmla="*/ 6 h 47"/>
                      <a:gd name="T16" fmla="*/ 0 w 23"/>
                      <a:gd name="T17" fmla="*/ 7 h 47"/>
                      <a:gd name="T18" fmla="*/ 0 w 23"/>
                      <a:gd name="T19" fmla="*/ 8 h 47"/>
                      <a:gd name="T20" fmla="*/ 1 w 23"/>
                      <a:gd name="T21" fmla="*/ 10 h 47"/>
                      <a:gd name="T22" fmla="*/ 1 w 23"/>
                      <a:gd name="T23" fmla="*/ 11 h 47"/>
                      <a:gd name="T24" fmla="*/ 2 w 23"/>
                      <a:gd name="T25" fmla="*/ 12 h 47"/>
                      <a:gd name="T26" fmla="*/ 3 w 23"/>
                      <a:gd name="T27" fmla="*/ 13 h 47"/>
                      <a:gd name="T28" fmla="*/ 4 w 23"/>
                      <a:gd name="T29" fmla="*/ 13 h 47"/>
                      <a:gd name="T30" fmla="*/ 5 w 23"/>
                      <a:gd name="T31" fmla="*/ 14 h 47"/>
                      <a:gd name="T32" fmla="*/ 7 w 23"/>
                      <a:gd name="T33" fmla="*/ 14 h 47"/>
                      <a:gd name="T34" fmla="*/ 7 w 23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" y="2047"/>
                    <a:ext cx="222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31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739" y="2047"/>
                    <a:ext cx="7" cy="14"/>
                  </a:xfrm>
                  <a:custGeom>
                    <a:avLst/>
                    <a:gdLst>
                      <a:gd name="T0" fmla="*/ 0 w 24"/>
                      <a:gd name="T1" fmla="*/ 14 h 47"/>
                      <a:gd name="T2" fmla="*/ 2 w 24"/>
                      <a:gd name="T3" fmla="*/ 14 h 47"/>
                      <a:gd name="T4" fmla="*/ 3 w 24"/>
                      <a:gd name="T5" fmla="*/ 13 h 47"/>
                      <a:gd name="T6" fmla="*/ 4 w 24"/>
                      <a:gd name="T7" fmla="*/ 13 h 47"/>
                      <a:gd name="T8" fmla="*/ 5 w 24"/>
                      <a:gd name="T9" fmla="*/ 12 h 47"/>
                      <a:gd name="T10" fmla="*/ 6 w 24"/>
                      <a:gd name="T11" fmla="*/ 11 h 47"/>
                      <a:gd name="T12" fmla="*/ 6 w 24"/>
                      <a:gd name="T13" fmla="*/ 10 h 47"/>
                      <a:gd name="T14" fmla="*/ 7 w 24"/>
                      <a:gd name="T15" fmla="*/ 8 h 47"/>
                      <a:gd name="T16" fmla="*/ 7 w 24"/>
                      <a:gd name="T17" fmla="*/ 7 h 47"/>
                      <a:gd name="T18" fmla="*/ 7 w 24"/>
                      <a:gd name="T19" fmla="*/ 6 h 47"/>
                      <a:gd name="T20" fmla="*/ 6 w 24"/>
                      <a:gd name="T21" fmla="*/ 4 h 47"/>
                      <a:gd name="T22" fmla="*/ 6 w 24"/>
                      <a:gd name="T23" fmla="*/ 3 h 47"/>
                      <a:gd name="T24" fmla="*/ 5 w 24"/>
                      <a:gd name="T25" fmla="*/ 2 h 47"/>
                      <a:gd name="T26" fmla="*/ 4 w 24"/>
                      <a:gd name="T27" fmla="*/ 1 h 47"/>
                      <a:gd name="T28" fmla="*/ 3 w 24"/>
                      <a:gd name="T29" fmla="*/ 1 h 47"/>
                      <a:gd name="T30" fmla="*/ 2 w 24"/>
                      <a:gd name="T31" fmla="*/ 0 h 47"/>
                      <a:gd name="T32" fmla="*/ 0 w 24"/>
                      <a:gd name="T33" fmla="*/ 0 h 47"/>
                      <a:gd name="T34" fmla="*/ 0 w 24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7">
                        <a:moveTo>
                          <a:pt x="0" y="47"/>
                        </a:moveTo>
                        <a:lnTo>
                          <a:pt x="6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4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510" y="1561"/>
                    <a:ext cx="7" cy="14"/>
                  </a:xfrm>
                  <a:custGeom>
                    <a:avLst/>
                    <a:gdLst>
                      <a:gd name="T0" fmla="*/ 7 w 23"/>
                      <a:gd name="T1" fmla="*/ 0 h 46"/>
                      <a:gd name="T2" fmla="*/ 5 w 23"/>
                      <a:gd name="T3" fmla="*/ 0 h 46"/>
                      <a:gd name="T4" fmla="*/ 4 w 23"/>
                      <a:gd name="T5" fmla="*/ 1 h 46"/>
                      <a:gd name="T6" fmla="*/ 3 w 23"/>
                      <a:gd name="T7" fmla="*/ 1 h 46"/>
                      <a:gd name="T8" fmla="*/ 2 w 23"/>
                      <a:gd name="T9" fmla="*/ 2 h 46"/>
                      <a:gd name="T10" fmla="*/ 1 w 23"/>
                      <a:gd name="T11" fmla="*/ 3 h 46"/>
                      <a:gd name="T12" fmla="*/ 1 w 23"/>
                      <a:gd name="T13" fmla="*/ 5 h 46"/>
                      <a:gd name="T14" fmla="*/ 0 w 23"/>
                      <a:gd name="T15" fmla="*/ 6 h 46"/>
                      <a:gd name="T16" fmla="*/ 0 w 23"/>
                      <a:gd name="T17" fmla="*/ 7 h 46"/>
                      <a:gd name="T18" fmla="*/ 0 w 23"/>
                      <a:gd name="T19" fmla="*/ 8 h 46"/>
                      <a:gd name="T20" fmla="*/ 1 w 23"/>
                      <a:gd name="T21" fmla="*/ 10 h 46"/>
                      <a:gd name="T22" fmla="*/ 1 w 23"/>
                      <a:gd name="T23" fmla="*/ 11 h 46"/>
                      <a:gd name="T24" fmla="*/ 2 w 23"/>
                      <a:gd name="T25" fmla="*/ 12 h 46"/>
                      <a:gd name="T26" fmla="*/ 3 w 23"/>
                      <a:gd name="T27" fmla="*/ 13 h 46"/>
                      <a:gd name="T28" fmla="*/ 4 w 23"/>
                      <a:gd name="T29" fmla="*/ 13 h 46"/>
                      <a:gd name="T30" fmla="*/ 5 w 23"/>
                      <a:gd name="T31" fmla="*/ 14 h 46"/>
                      <a:gd name="T32" fmla="*/ 7 w 23"/>
                      <a:gd name="T33" fmla="*/ 14 h 46"/>
                      <a:gd name="T34" fmla="*/ 7 w 23"/>
                      <a:gd name="T35" fmla="*/ 0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" y="1561"/>
                    <a:ext cx="179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34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696" y="1561"/>
                    <a:ext cx="7" cy="14"/>
                  </a:xfrm>
                  <a:custGeom>
                    <a:avLst/>
                    <a:gdLst>
                      <a:gd name="T0" fmla="*/ 0 w 23"/>
                      <a:gd name="T1" fmla="*/ 14 h 46"/>
                      <a:gd name="T2" fmla="*/ 2 w 23"/>
                      <a:gd name="T3" fmla="*/ 14 h 46"/>
                      <a:gd name="T4" fmla="*/ 3 w 23"/>
                      <a:gd name="T5" fmla="*/ 13 h 46"/>
                      <a:gd name="T6" fmla="*/ 4 w 23"/>
                      <a:gd name="T7" fmla="*/ 13 h 46"/>
                      <a:gd name="T8" fmla="*/ 5 w 23"/>
                      <a:gd name="T9" fmla="*/ 12 h 46"/>
                      <a:gd name="T10" fmla="*/ 6 w 23"/>
                      <a:gd name="T11" fmla="*/ 11 h 46"/>
                      <a:gd name="T12" fmla="*/ 7 w 23"/>
                      <a:gd name="T13" fmla="*/ 10 h 46"/>
                      <a:gd name="T14" fmla="*/ 7 w 23"/>
                      <a:gd name="T15" fmla="*/ 8 h 46"/>
                      <a:gd name="T16" fmla="*/ 7 w 23"/>
                      <a:gd name="T17" fmla="*/ 7 h 46"/>
                      <a:gd name="T18" fmla="*/ 7 w 23"/>
                      <a:gd name="T19" fmla="*/ 6 h 46"/>
                      <a:gd name="T20" fmla="*/ 7 w 23"/>
                      <a:gd name="T21" fmla="*/ 5 h 46"/>
                      <a:gd name="T22" fmla="*/ 6 w 23"/>
                      <a:gd name="T23" fmla="*/ 3 h 46"/>
                      <a:gd name="T24" fmla="*/ 5 w 23"/>
                      <a:gd name="T25" fmla="*/ 2 h 46"/>
                      <a:gd name="T26" fmla="*/ 4 w 23"/>
                      <a:gd name="T27" fmla="*/ 1 h 46"/>
                      <a:gd name="T28" fmla="*/ 3 w 23"/>
                      <a:gd name="T29" fmla="*/ 1 h 46"/>
                      <a:gd name="T30" fmla="*/ 2 w 23"/>
                      <a:gd name="T31" fmla="*/ 0 h 46"/>
                      <a:gd name="T32" fmla="*/ 0 w 23"/>
                      <a:gd name="T33" fmla="*/ 0 h 46"/>
                      <a:gd name="T34" fmla="*/ 0 w 23"/>
                      <a:gd name="T35" fmla="*/ 14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5"/>
                        </a:lnTo>
                        <a:lnTo>
                          <a:pt x="11" y="44"/>
                        </a:lnTo>
                        <a:lnTo>
                          <a:pt x="14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4" y="4"/>
                        </a:lnTo>
                        <a:lnTo>
                          <a:pt x="11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739" y="1625"/>
                    <a:ext cx="7" cy="14"/>
                  </a:xfrm>
                  <a:custGeom>
                    <a:avLst/>
                    <a:gdLst>
                      <a:gd name="T0" fmla="*/ 0 w 23"/>
                      <a:gd name="T1" fmla="*/ 14 h 46"/>
                      <a:gd name="T2" fmla="*/ 2 w 23"/>
                      <a:gd name="T3" fmla="*/ 14 h 46"/>
                      <a:gd name="T4" fmla="*/ 3 w 23"/>
                      <a:gd name="T5" fmla="*/ 13 h 46"/>
                      <a:gd name="T6" fmla="*/ 4 w 23"/>
                      <a:gd name="T7" fmla="*/ 13 h 46"/>
                      <a:gd name="T8" fmla="*/ 5 w 23"/>
                      <a:gd name="T9" fmla="*/ 12 h 46"/>
                      <a:gd name="T10" fmla="*/ 6 w 23"/>
                      <a:gd name="T11" fmla="*/ 11 h 46"/>
                      <a:gd name="T12" fmla="*/ 6 w 23"/>
                      <a:gd name="T13" fmla="*/ 9 h 46"/>
                      <a:gd name="T14" fmla="*/ 7 w 23"/>
                      <a:gd name="T15" fmla="*/ 8 h 46"/>
                      <a:gd name="T16" fmla="*/ 7 w 23"/>
                      <a:gd name="T17" fmla="*/ 7 h 46"/>
                      <a:gd name="T18" fmla="*/ 7 w 23"/>
                      <a:gd name="T19" fmla="*/ 5 h 46"/>
                      <a:gd name="T20" fmla="*/ 6 w 23"/>
                      <a:gd name="T21" fmla="*/ 4 h 46"/>
                      <a:gd name="T22" fmla="*/ 6 w 23"/>
                      <a:gd name="T23" fmla="*/ 3 h 46"/>
                      <a:gd name="T24" fmla="*/ 5 w 23"/>
                      <a:gd name="T25" fmla="*/ 2 h 46"/>
                      <a:gd name="T26" fmla="*/ 4 w 23"/>
                      <a:gd name="T27" fmla="*/ 1 h 46"/>
                      <a:gd name="T28" fmla="*/ 3 w 23"/>
                      <a:gd name="T29" fmla="*/ 1 h 46"/>
                      <a:gd name="T30" fmla="*/ 2 w 23"/>
                      <a:gd name="T31" fmla="*/ 0 h 46"/>
                      <a:gd name="T32" fmla="*/ 0 w 23"/>
                      <a:gd name="T33" fmla="*/ 0 h 46"/>
                      <a:gd name="T34" fmla="*/ 0 w 23"/>
                      <a:gd name="T35" fmla="*/ 14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1" y="31"/>
                        </a:lnTo>
                        <a:lnTo>
                          <a:pt x="22" y="27"/>
                        </a:lnTo>
                        <a:lnTo>
                          <a:pt x="23" y="23"/>
                        </a:lnTo>
                        <a:lnTo>
                          <a:pt x="22" y="18"/>
                        </a:lnTo>
                        <a:lnTo>
                          <a:pt x="21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" y="1625"/>
                    <a:ext cx="222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37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510" y="1625"/>
                    <a:ext cx="7" cy="14"/>
                  </a:xfrm>
                  <a:custGeom>
                    <a:avLst/>
                    <a:gdLst>
                      <a:gd name="T0" fmla="*/ 7 w 23"/>
                      <a:gd name="T1" fmla="*/ 0 h 46"/>
                      <a:gd name="T2" fmla="*/ 5 w 23"/>
                      <a:gd name="T3" fmla="*/ 0 h 46"/>
                      <a:gd name="T4" fmla="*/ 4 w 23"/>
                      <a:gd name="T5" fmla="*/ 1 h 46"/>
                      <a:gd name="T6" fmla="*/ 3 w 23"/>
                      <a:gd name="T7" fmla="*/ 1 h 46"/>
                      <a:gd name="T8" fmla="*/ 2 w 23"/>
                      <a:gd name="T9" fmla="*/ 2 h 46"/>
                      <a:gd name="T10" fmla="*/ 1 w 23"/>
                      <a:gd name="T11" fmla="*/ 3 h 46"/>
                      <a:gd name="T12" fmla="*/ 1 w 23"/>
                      <a:gd name="T13" fmla="*/ 4 h 46"/>
                      <a:gd name="T14" fmla="*/ 0 w 23"/>
                      <a:gd name="T15" fmla="*/ 5 h 46"/>
                      <a:gd name="T16" fmla="*/ 0 w 23"/>
                      <a:gd name="T17" fmla="*/ 7 h 46"/>
                      <a:gd name="T18" fmla="*/ 0 w 23"/>
                      <a:gd name="T19" fmla="*/ 8 h 46"/>
                      <a:gd name="T20" fmla="*/ 1 w 23"/>
                      <a:gd name="T21" fmla="*/ 9 h 46"/>
                      <a:gd name="T22" fmla="*/ 1 w 23"/>
                      <a:gd name="T23" fmla="*/ 11 h 46"/>
                      <a:gd name="T24" fmla="*/ 2 w 23"/>
                      <a:gd name="T25" fmla="*/ 12 h 46"/>
                      <a:gd name="T26" fmla="*/ 3 w 23"/>
                      <a:gd name="T27" fmla="*/ 13 h 46"/>
                      <a:gd name="T28" fmla="*/ 4 w 23"/>
                      <a:gd name="T29" fmla="*/ 13 h 46"/>
                      <a:gd name="T30" fmla="*/ 5 w 23"/>
                      <a:gd name="T31" fmla="*/ 14 h 46"/>
                      <a:gd name="T32" fmla="*/ 7 w 23"/>
                      <a:gd name="T33" fmla="*/ 14 h 46"/>
                      <a:gd name="T34" fmla="*/ 7 w 23"/>
                      <a:gd name="T35" fmla="*/ 0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6" y="38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732" y="1625"/>
                    <a:ext cx="7" cy="14"/>
                  </a:xfrm>
                  <a:custGeom>
                    <a:avLst/>
                    <a:gdLst>
                      <a:gd name="T0" fmla="*/ 7 w 23"/>
                      <a:gd name="T1" fmla="*/ 0 h 46"/>
                      <a:gd name="T2" fmla="*/ 5 w 23"/>
                      <a:gd name="T3" fmla="*/ 0 h 46"/>
                      <a:gd name="T4" fmla="*/ 4 w 23"/>
                      <a:gd name="T5" fmla="*/ 1 h 46"/>
                      <a:gd name="T6" fmla="*/ 3 w 23"/>
                      <a:gd name="T7" fmla="*/ 1 h 46"/>
                      <a:gd name="T8" fmla="*/ 2 w 23"/>
                      <a:gd name="T9" fmla="*/ 2 h 46"/>
                      <a:gd name="T10" fmla="*/ 1 w 23"/>
                      <a:gd name="T11" fmla="*/ 3 h 46"/>
                      <a:gd name="T12" fmla="*/ 0 w 23"/>
                      <a:gd name="T13" fmla="*/ 4 h 46"/>
                      <a:gd name="T14" fmla="*/ 0 w 23"/>
                      <a:gd name="T15" fmla="*/ 5 h 46"/>
                      <a:gd name="T16" fmla="*/ 0 w 23"/>
                      <a:gd name="T17" fmla="*/ 7 h 46"/>
                      <a:gd name="T18" fmla="*/ 0 w 23"/>
                      <a:gd name="T19" fmla="*/ 8 h 46"/>
                      <a:gd name="T20" fmla="*/ 0 w 23"/>
                      <a:gd name="T21" fmla="*/ 9 h 46"/>
                      <a:gd name="T22" fmla="*/ 1 w 23"/>
                      <a:gd name="T23" fmla="*/ 11 h 46"/>
                      <a:gd name="T24" fmla="*/ 2 w 23"/>
                      <a:gd name="T25" fmla="*/ 12 h 46"/>
                      <a:gd name="T26" fmla="*/ 3 w 23"/>
                      <a:gd name="T27" fmla="*/ 13 h 46"/>
                      <a:gd name="T28" fmla="*/ 4 w 23"/>
                      <a:gd name="T29" fmla="*/ 13 h 46"/>
                      <a:gd name="T30" fmla="*/ 5 w 23"/>
                      <a:gd name="T31" fmla="*/ 14 h 46"/>
                      <a:gd name="T32" fmla="*/ 7 w 23"/>
                      <a:gd name="T33" fmla="*/ 14 h 46"/>
                      <a:gd name="T34" fmla="*/ 7 w 23"/>
                      <a:gd name="T35" fmla="*/ 0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9" y="1625"/>
                    <a:ext cx="9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40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832" y="1625"/>
                    <a:ext cx="7" cy="14"/>
                  </a:xfrm>
                  <a:custGeom>
                    <a:avLst/>
                    <a:gdLst>
                      <a:gd name="T0" fmla="*/ 0 w 23"/>
                      <a:gd name="T1" fmla="*/ 14 h 46"/>
                      <a:gd name="T2" fmla="*/ 2 w 23"/>
                      <a:gd name="T3" fmla="*/ 14 h 46"/>
                      <a:gd name="T4" fmla="*/ 3 w 23"/>
                      <a:gd name="T5" fmla="*/ 13 h 46"/>
                      <a:gd name="T6" fmla="*/ 4 w 23"/>
                      <a:gd name="T7" fmla="*/ 13 h 46"/>
                      <a:gd name="T8" fmla="*/ 5 w 23"/>
                      <a:gd name="T9" fmla="*/ 12 h 46"/>
                      <a:gd name="T10" fmla="*/ 6 w 23"/>
                      <a:gd name="T11" fmla="*/ 11 h 46"/>
                      <a:gd name="T12" fmla="*/ 6 w 23"/>
                      <a:gd name="T13" fmla="*/ 9 h 46"/>
                      <a:gd name="T14" fmla="*/ 7 w 23"/>
                      <a:gd name="T15" fmla="*/ 8 h 46"/>
                      <a:gd name="T16" fmla="*/ 7 w 23"/>
                      <a:gd name="T17" fmla="*/ 7 h 46"/>
                      <a:gd name="T18" fmla="*/ 7 w 23"/>
                      <a:gd name="T19" fmla="*/ 5 h 46"/>
                      <a:gd name="T20" fmla="*/ 6 w 23"/>
                      <a:gd name="T21" fmla="*/ 4 h 46"/>
                      <a:gd name="T22" fmla="*/ 6 w 23"/>
                      <a:gd name="T23" fmla="*/ 3 h 46"/>
                      <a:gd name="T24" fmla="*/ 5 w 23"/>
                      <a:gd name="T25" fmla="*/ 2 h 46"/>
                      <a:gd name="T26" fmla="*/ 4 w 23"/>
                      <a:gd name="T27" fmla="*/ 1 h 46"/>
                      <a:gd name="T28" fmla="*/ 3 w 23"/>
                      <a:gd name="T29" fmla="*/ 1 h 46"/>
                      <a:gd name="T30" fmla="*/ 2 w 23"/>
                      <a:gd name="T31" fmla="*/ 0 h 46"/>
                      <a:gd name="T32" fmla="*/ 0 w 23"/>
                      <a:gd name="T33" fmla="*/ 0 h 46"/>
                      <a:gd name="T34" fmla="*/ 0 w 23"/>
                      <a:gd name="T35" fmla="*/ 14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4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1" y="31"/>
                        </a:lnTo>
                        <a:lnTo>
                          <a:pt x="22" y="27"/>
                        </a:lnTo>
                        <a:lnTo>
                          <a:pt x="23" y="23"/>
                        </a:lnTo>
                        <a:lnTo>
                          <a:pt x="22" y="18"/>
                        </a:lnTo>
                        <a:lnTo>
                          <a:pt x="21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832" y="2047"/>
                    <a:ext cx="7" cy="14"/>
                  </a:xfrm>
                  <a:custGeom>
                    <a:avLst/>
                    <a:gdLst>
                      <a:gd name="T0" fmla="*/ 0 w 23"/>
                      <a:gd name="T1" fmla="*/ 14 h 47"/>
                      <a:gd name="T2" fmla="*/ 2 w 23"/>
                      <a:gd name="T3" fmla="*/ 14 h 47"/>
                      <a:gd name="T4" fmla="*/ 3 w 23"/>
                      <a:gd name="T5" fmla="*/ 13 h 47"/>
                      <a:gd name="T6" fmla="*/ 4 w 23"/>
                      <a:gd name="T7" fmla="*/ 13 h 47"/>
                      <a:gd name="T8" fmla="*/ 5 w 23"/>
                      <a:gd name="T9" fmla="*/ 12 h 47"/>
                      <a:gd name="T10" fmla="*/ 6 w 23"/>
                      <a:gd name="T11" fmla="*/ 11 h 47"/>
                      <a:gd name="T12" fmla="*/ 6 w 23"/>
                      <a:gd name="T13" fmla="*/ 10 h 47"/>
                      <a:gd name="T14" fmla="*/ 7 w 23"/>
                      <a:gd name="T15" fmla="*/ 8 h 47"/>
                      <a:gd name="T16" fmla="*/ 7 w 23"/>
                      <a:gd name="T17" fmla="*/ 7 h 47"/>
                      <a:gd name="T18" fmla="*/ 7 w 23"/>
                      <a:gd name="T19" fmla="*/ 6 h 47"/>
                      <a:gd name="T20" fmla="*/ 6 w 23"/>
                      <a:gd name="T21" fmla="*/ 4 h 47"/>
                      <a:gd name="T22" fmla="*/ 6 w 23"/>
                      <a:gd name="T23" fmla="*/ 3 h 47"/>
                      <a:gd name="T24" fmla="*/ 5 w 23"/>
                      <a:gd name="T25" fmla="*/ 2 h 47"/>
                      <a:gd name="T26" fmla="*/ 4 w 23"/>
                      <a:gd name="T27" fmla="*/ 1 h 47"/>
                      <a:gd name="T28" fmla="*/ 3 w 23"/>
                      <a:gd name="T29" fmla="*/ 1 h 47"/>
                      <a:gd name="T30" fmla="*/ 2 w 23"/>
                      <a:gd name="T31" fmla="*/ 0 h 47"/>
                      <a:gd name="T32" fmla="*/ 0 w 23"/>
                      <a:gd name="T33" fmla="*/ 0 h 47"/>
                      <a:gd name="T34" fmla="*/ 0 w 23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4" y="42"/>
                        </a:lnTo>
                        <a:lnTo>
                          <a:pt x="17" y="39"/>
                        </a:lnTo>
                        <a:lnTo>
                          <a:pt x="20" y="36"/>
                        </a:lnTo>
                        <a:lnTo>
                          <a:pt x="21" y="32"/>
                        </a:lnTo>
                        <a:lnTo>
                          <a:pt x="22" y="28"/>
                        </a:lnTo>
                        <a:lnTo>
                          <a:pt x="23" y="23"/>
                        </a:lnTo>
                        <a:lnTo>
                          <a:pt x="22" y="19"/>
                        </a:lnTo>
                        <a:lnTo>
                          <a:pt x="21" y="15"/>
                        </a:lnTo>
                        <a:lnTo>
                          <a:pt x="20" y="11"/>
                        </a:lnTo>
                        <a:lnTo>
                          <a:pt x="17" y="8"/>
                        </a:lnTo>
                        <a:lnTo>
                          <a:pt x="14" y="4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8" y="2047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43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711" y="2047"/>
                    <a:ext cx="7" cy="14"/>
                  </a:xfrm>
                  <a:custGeom>
                    <a:avLst/>
                    <a:gdLst>
                      <a:gd name="T0" fmla="*/ 7 w 23"/>
                      <a:gd name="T1" fmla="*/ 0 h 47"/>
                      <a:gd name="T2" fmla="*/ 5 w 23"/>
                      <a:gd name="T3" fmla="*/ 0 h 47"/>
                      <a:gd name="T4" fmla="*/ 4 w 23"/>
                      <a:gd name="T5" fmla="*/ 1 h 47"/>
                      <a:gd name="T6" fmla="*/ 2 w 23"/>
                      <a:gd name="T7" fmla="*/ 1 h 47"/>
                      <a:gd name="T8" fmla="*/ 2 w 23"/>
                      <a:gd name="T9" fmla="*/ 2 h 47"/>
                      <a:gd name="T10" fmla="*/ 1 w 23"/>
                      <a:gd name="T11" fmla="*/ 3 h 47"/>
                      <a:gd name="T12" fmla="*/ 0 w 23"/>
                      <a:gd name="T13" fmla="*/ 4 h 47"/>
                      <a:gd name="T14" fmla="*/ 0 w 23"/>
                      <a:gd name="T15" fmla="*/ 6 h 47"/>
                      <a:gd name="T16" fmla="*/ 0 w 23"/>
                      <a:gd name="T17" fmla="*/ 7 h 47"/>
                      <a:gd name="T18" fmla="*/ 0 w 23"/>
                      <a:gd name="T19" fmla="*/ 8 h 47"/>
                      <a:gd name="T20" fmla="*/ 0 w 23"/>
                      <a:gd name="T21" fmla="*/ 10 h 47"/>
                      <a:gd name="T22" fmla="*/ 1 w 23"/>
                      <a:gd name="T23" fmla="*/ 11 h 47"/>
                      <a:gd name="T24" fmla="*/ 2 w 23"/>
                      <a:gd name="T25" fmla="*/ 12 h 47"/>
                      <a:gd name="T26" fmla="*/ 2 w 23"/>
                      <a:gd name="T27" fmla="*/ 13 h 47"/>
                      <a:gd name="T28" fmla="*/ 4 w 23"/>
                      <a:gd name="T29" fmla="*/ 13 h 47"/>
                      <a:gd name="T30" fmla="*/ 5 w 23"/>
                      <a:gd name="T31" fmla="*/ 14 h 47"/>
                      <a:gd name="T32" fmla="*/ 7 w 23"/>
                      <a:gd name="T33" fmla="*/ 14 h 47"/>
                      <a:gd name="T34" fmla="*/ 7 w 23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832" y="2047"/>
                    <a:ext cx="7" cy="14"/>
                  </a:xfrm>
                  <a:custGeom>
                    <a:avLst/>
                    <a:gdLst>
                      <a:gd name="T0" fmla="*/ 0 w 23"/>
                      <a:gd name="T1" fmla="*/ 14 h 47"/>
                      <a:gd name="T2" fmla="*/ 2 w 23"/>
                      <a:gd name="T3" fmla="*/ 14 h 47"/>
                      <a:gd name="T4" fmla="*/ 3 w 23"/>
                      <a:gd name="T5" fmla="*/ 13 h 47"/>
                      <a:gd name="T6" fmla="*/ 4 w 23"/>
                      <a:gd name="T7" fmla="*/ 13 h 47"/>
                      <a:gd name="T8" fmla="*/ 5 w 23"/>
                      <a:gd name="T9" fmla="*/ 12 h 47"/>
                      <a:gd name="T10" fmla="*/ 6 w 23"/>
                      <a:gd name="T11" fmla="*/ 11 h 47"/>
                      <a:gd name="T12" fmla="*/ 6 w 23"/>
                      <a:gd name="T13" fmla="*/ 10 h 47"/>
                      <a:gd name="T14" fmla="*/ 7 w 23"/>
                      <a:gd name="T15" fmla="*/ 8 h 47"/>
                      <a:gd name="T16" fmla="*/ 7 w 23"/>
                      <a:gd name="T17" fmla="*/ 7 h 47"/>
                      <a:gd name="T18" fmla="*/ 7 w 23"/>
                      <a:gd name="T19" fmla="*/ 6 h 47"/>
                      <a:gd name="T20" fmla="*/ 6 w 23"/>
                      <a:gd name="T21" fmla="*/ 4 h 47"/>
                      <a:gd name="T22" fmla="*/ 6 w 23"/>
                      <a:gd name="T23" fmla="*/ 3 h 47"/>
                      <a:gd name="T24" fmla="*/ 5 w 23"/>
                      <a:gd name="T25" fmla="*/ 2 h 47"/>
                      <a:gd name="T26" fmla="*/ 4 w 23"/>
                      <a:gd name="T27" fmla="*/ 1 h 47"/>
                      <a:gd name="T28" fmla="*/ 3 w 23"/>
                      <a:gd name="T29" fmla="*/ 1 h 47"/>
                      <a:gd name="T30" fmla="*/ 2 w 23"/>
                      <a:gd name="T31" fmla="*/ 0 h 47"/>
                      <a:gd name="T32" fmla="*/ 0 w 23"/>
                      <a:gd name="T33" fmla="*/ 0 h 47"/>
                      <a:gd name="T34" fmla="*/ 0 w 23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4" y="42"/>
                        </a:lnTo>
                        <a:lnTo>
                          <a:pt x="17" y="39"/>
                        </a:lnTo>
                        <a:lnTo>
                          <a:pt x="20" y="36"/>
                        </a:lnTo>
                        <a:lnTo>
                          <a:pt x="21" y="32"/>
                        </a:lnTo>
                        <a:lnTo>
                          <a:pt x="22" y="28"/>
                        </a:lnTo>
                        <a:lnTo>
                          <a:pt x="23" y="23"/>
                        </a:lnTo>
                        <a:lnTo>
                          <a:pt x="22" y="19"/>
                        </a:lnTo>
                        <a:lnTo>
                          <a:pt x="21" y="15"/>
                        </a:lnTo>
                        <a:lnTo>
                          <a:pt x="20" y="11"/>
                        </a:lnTo>
                        <a:lnTo>
                          <a:pt x="17" y="8"/>
                        </a:lnTo>
                        <a:lnTo>
                          <a:pt x="14" y="4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9" y="2047"/>
                    <a:ext cx="9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46" name="Freeform 136"/>
                  <p:cNvSpPr>
                    <a:spLocks noChangeAspect="1"/>
                  </p:cNvSpPr>
                  <p:nvPr/>
                </p:nvSpPr>
                <p:spPr bwMode="auto">
                  <a:xfrm>
                    <a:off x="732" y="2047"/>
                    <a:ext cx="7" cy="14"/>
                  </a:xfrm>
                  <a:custGeom>
                    <a:avLst/>
                    <a:gdLst>
                      <a:gd name="T0" fmla="*/ 7 w 24"/>
                      <a:gd name="T1" fmla="*/ 0 h 47"/>
                      <a:gd name="T2" fmla="*/ 5 w 24"/>
                      <a:gd name="T3" fmla="*/ 0 h 47"/>
                      <a:gd name="T4" fmla="*/ 4 w 24"/>
                      <a:gd name="T5" fmla="*/ 1 h 47"/>
                      <a:gd name="T6" fmla="*/ 3 w 24"/>
                      <a:gd name="T7" fmla="*/ 1 h 47"/>
                      <a:gd name="T8" fmla="*/ 2 w 24"/>
                      <a:gd name="T9" fmla="*/ 2 h 47"/>
                      <a:gd name="T10" fmla="*/ 1 w 24"/>
                      <a:gd name="T11" fmla="*/ 3 h 47"/>
                      <a:gd name="T12" fmla="*/ 1 w 24"/>
                      <a:gd name="T13" fmla="*/ 4 h 47"/>
                      <a:gd name="T14" fmla="*/ 1 w 24"/>
                      <a:gd name="T15" fmla="*/ 6 h 47"/>
                      <a:gd name="T16" fmla="*/ 0 w 24"/>
                      <a:gd name="T17" fmla="*/ 7 h 47"/>
                      <a:gd name="T18" fmla="*/ 1 w 24"/>
                      <a:gd name="T19" fmla="*/ 8 h 47"/>
                      <a:gd name="T20" fmla="*/ 1 w 24"/>
                      <a:gd name="T21" fmla="*/ 10 h 47"/>
                      <a:gd name="T22" fmla="*/ 1 w 24"/>
                      <a:gd name="T23" fmla="*/ 11 h 47"/>
                      <a:gd name="T24" fmla="*/ 2 w 24"/>
                      <a:gd name="T25" fmla="*/ 12 h 47"/>
                      <a:gd name="T26" fmla="*/ 3 w 24"/>
                      <a:gd name="T27" fmla="*/ 13 h 47"/>
                      <a:gd name="T28" fmla="*/ 4 w 24"/>
                      <a:gd name="T29" fmla="*/ 13 h 47"/>
                      <a:gd name="T30" fmla="*/ 5 w 24"/>
                      <a:gd name="T31" fmla="*/ 14 h 47"/>
                      <a:gd name="T32" fmla="*/ 7 w 24"/>
                      <a:gd name="T33" fmla="*/ 14 h 47"/>
                      <a:gd name="T34" fmla="*/ 7 w 24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7">
                        <a:moveTo>
                          <a:pt x="24" y="0"/>
                        </a:move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8"/>
                        </a:lnTo>
                        <a:lnTo>
                          <a:pt x="5" y="11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0" y="23"/>
                        </a:lnTo>
                        <a:lnTo>
                          <a:pt x="2" y="28"/>
                        </a:lnTo>
                        <a:lnTo>
                          <a:pt x="3" y="32"/>
                        </a:lnTo>
                        <a:lnTo>
                          <a:pt x="5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4" y="4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732" y="1625"/>
                    <a:ext cx="14" cy="0"/>
                  </a:xfrm>
                  <a:custGeom>
                    <a:avLst/>
                    <a:gdLst>
                      <a:gd name="T0" fmla="*/ 14 w 46"/>
                      <a:gd name="T1" fmla="*/ 1 h 23"/>
                      <a:gd name="T2" fmla="*/ 14 w 46"/>
                      <a:gd name="T3" fmla="*/ 1 h 23"/>
                      <a:gd name="T4" fmla="*/ 13 w 46"/>
                      <a:gd name="T5" fmla="*/ 1 h 23"/>
                      <a:gd name="T6" fmla="*/ 13 w 46"/>
                      <a:gd name="T7" fmla="*/ 0 h 23"/>
                      <a:gd name="T8" fmla="*/ 12 w 46"/>
                      <a:gd name="T9" fmla="*/ 0 h 23"/>
                      <a:gd name="T10" fmla="*/ 11 w 46"/>
                      <a:gd name="T11" fmla="*/ 0 h 23"/>
                      <a:gd name="T12" fmla="*/ 9 w 46"/>
                      <a:gd name="T13" fmla="*/ 0 h 23"/>
                      <a:gd name="T14" fmla="*/ 8 w 46"/>
                      <a:gd name="T15" fmla="*/ 0 h 23"/>
                      <a:gd name="T16" fmla="*/ 7 w 46"/>
                      <a:gd name="T17" fmla="*/ 0 h 23"/>
                      <a:gd name="T18" fmla="*/ 6 w 46"/>
                      <a:gd name="T19" fmla="*/ 0 h 23"/>
                      <a:gd name="T20" fmla="*/ 5 w 46"/>
                      <a:gd name="T21" fmla="*/ 0 h 23"/>
                      <a:gd name="T22" fmla="*/ 3 w 46"/>
                      <a:gd name="T23" fmla="*/ 0 h 23"/>
                      <a:gd name="T24" fmla="*/ 2 w 46"/>
                      <a:gd name="T25" fmla="*/ 0 h 23"/>
                      <a:gd name="T26" fmla="*/ 1 w 46"/>
                      <a:gd name="T27" fmla="*/ 0 h 23"/>
                      <a:gd name="T28" fmla="*/ 1 w 46"/>
                      <a:gd name="T29" fmla="*/ 1 h 23"/>
                      <a:gd name="T30" fmla="*/ 0 w 46"/>
                      <a:gd name="T31" fmla="*/ 1 h 23"/>
                      <a:gd name="T32" fmla="*/ 0 w 46"/>
                      <a:gd name="T33" fmla="*/ 1 h 23"/>
                      <a:gd name="T34" fmla="*/ 14 w 46"/>
                      <a:gd name="T35" fmla="*/ 1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3">
                        <a:moveTo>
                          <a:pt x="46" y="23"/>
                        </a:moveTo>
                        <a:lnTo>
                          <a:pt x="46" y="17"/>
                        </a:lnTo>
                        <a:lnTo>
                          <a:pt x="44" y="12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6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0" y="3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46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2" y="1625"/>
                    <a:ext cx="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49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732" y="1647"/>
                    <a:ext cx="14" cy="7"/>
                  </a:xfrm>
                  <a:custGeom>
                    <a:avLst/>
                    <a:gdLst>
                      <a:gd name="T0" fmla="*/ 0 w 46"/>
                      <a:gd name="T1" fmla="*/ 0 h 23"/>
                      <a:gd name="T2" fmla="*/ 0 w 46"/>
                      <a:gd name="T3" fmla="*/ 2 h 23"/>
                      <a:gd name="T4" fmla="*/ 1 w 46"/>
                      <a:gd name="T5" fmla="*/ 3 h 23"/>
                      <a:gd name="T6" fmla="*/ 1 w 46"/>
                      <a:gd name="T7" fmla="*/ 4 h 23"/>
                      <a:gd name="T8" fmla="*/ 2 w 46"/>
                      <a:gd name="T9" fmla="*/ 5 h 23"/>
                      <a:gd name="T10" fmla="*/ 3 w 46"/>
                      <a:gd name="T11" fmla="*/ 6 h 23"/>
                      <a:gd name="T12" fmla="*/ 5 w 46"/>
                      <a:gd name="T13" fmla="*/ 6 h 23"/>
                      <a:gd name="T14" fmla="*/ 6 w 46"/>
                      <a:gd name="T15" fmla="*/ 7 h 23"/>
                      <a:gd name="T16" fmla="*/ 7 w 46"/>
                      <a:gd name="T17" fmla="*/ 7 h 23"/>
                      <a:gd name="T18" fmla="*/ 8 w 46"/>
                      <a:gd name="T19" fmla="*/ 7 h 23"/>
                      <a:gd name="T20" fmla="*/ 9 w 46"/>
                      <a:gd name="T21" fmla="*/ 6 h 23"/>
                      <a:gd name="T22" fmla="*/ 11 w 46"/>
                      <a:gd name="T23" fmla="*/ 6 h 23"/>
                      <a:gd name="T24" fmla="*/ 12 w 46"/>
                      <a:gd name="T25" fmla="*/ 5 h 23"/>
                      <a:gd name="T26" fmla="*/ 13 w 46"/>
                      <a:gd name="T27" fmla="*/ 4 h 23"/>
                      <a:gd name="T28" fmla="*/ 13 w 46"/>
                      <a:gd name="T29" fmla="*/ 3 h 23"/>
                      <a:gd name="T30" fmla="*/ 14 w 46"/>
                      <a:gd name="T31" fmla="*/ 2 h 23"/>
                      <a:gd name="T32" fmla="*/ 14 w 46"/>
                      <a:gd name="T33" fmla="*/ 0 h 23"/>
                      <a:gd name="T34" fmla="*/ 0 w 46"/>
                      <a:gd name="T35" fmla="*/ 0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3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10"/>
                        </a:lnTo>
                        <a:lnTo>
                          <a:pt x="4" y="14"/>
                        </a:lnTo>
                        <a:lnTo>
                          <a:pt x="7" y="17"/>
                        </a:lnTo>
                        <a:lnTo>
                          <a:pt x="10" y="20"/>
                        </a:lnTo>
                        <a:lnTo>
                          <a:pt x="15" y="21"/>
                        </a:lnTo>
                        <a:lnTo>
                          <a:pt x="19" y="22"/>
                        </a:lnTo>
                        <a:lnTo>
                          <a:pt x="23" y="23"/>
                        </a:lnTo>
                        <a:lnTo>
                          <a:pt x="27" y="22"/>
                        </a:lnTo>
                        <a:lnTo>
                          <a:pt x="31" y="21"/>
                        </a:lnTo>
                        <a:lnTo>
                          <a:pt x="36" y="20"/>
                        </a:lnTo>
                        <a:lnTo>
                          <a:pt x="39" y="17"/>
                        </a:lnTo>
                        <a:lnTo>
                          <a:pt x="42" y="14"/>
                        </a:lnTo>
                        <a:lnTo>
                          <a:pt x="44" y="10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1061" y="2047"/>
                    <a:ext cx="7" cy="14"/>
                  </a:xfrm>
                  <a:custGeom>
                    <a:avLst/>
                    <a:gdLst>
                      <a:gd name="T0" fmla="*/ 0 w 23"/>
                      <a:gd name="T1" fmla="*/ 14 h 47"/>
                      <a:gd name="T2" fmla="*/ 2 w 23"/>
                      <a:gd name="T3" fmla="*/ 14 h 47"/>
                      <a:gd name="T4" fmla="*/ 3 w 23"/>
                      <a:gd name="T5" fmla="*/ 13 h 47"/>
                      <a:gd name="T6" fmla="*/ 4 w 23"/>
                      <a:gd name="T7" fmla="*/ 13 h 47"/>
                      <a:gd name="T8" fmla="*/ 5 w 23"/>
                      <a:gd name="T9" fmla="*/ 12 h 47"/>
                      <a:gd name="T10" fmla="*/ 6 w 23"/>
                      <a:gd name="T11" fmla="*/ 11 h 47"/>
                      <a:gd name="T12" fmla="*/ 7 w 23"/>
                      <a:gd name="T13" fmla="*/ 10 h 47"/>
                      <a:gd name="T14" fmla="*/ 7 w 23"/>
                      <a:gd name="T15" fmla="*/ 8 h 47"/>
                      <a:gd name="T16" fmla="*/ 7 w 23"/>
                      <a:gd name="T17" fmla="*/ 7 h 47"/>
                      <a:gd name="T18" fmla="*/ 7 w 23"/>
                      <a:gd name="T19" fmla="*/ 6 h 47"/>
                      <a:gd name="T20" fmla="*/ 7 w 23"/>
                      <a:gd name="T21" fmla="*/ 4 h 47"/>
                      <a:gd name="T22" fmla="*/ 6 w 23"/>
                      <a:gd name="T23" fmla="*/ 3 h 47"/>
                      <a:gd name="T24" fmla="*/ 5 w 23"/>
                      <a:gd name="T25" fmla="*/ 2 h 47"/>
                      <a:gd name="T26" fmla="*/ 4 w 23"/>
                      <a:gd name="T27" fmla="*/ 1 h 47"/>
                      <a:gd name="T28" fmla="*/ 3 w 23"/>
                      <a:gd name="T29" fmla="*/ 1 h 47"/>
                      <a:gd name="T30" fmla="*/ 2 w 23"/>
                      <a:gd name="T31" fmla="*/ 0 h 47"/>
                      <a:gd name="T32" fmla="*/ 0 w 23"/>
                      <a:gd name="T33" fmla="*/ 0 h 47"/>
                      <a:gd name="T34" fmla="*/ 0 w 23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4" y="42"/>
                        </a:lnTo>
                        <a:lnTo>
                          <a:pt x="17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7" y="8"/>
                        </a:lnTo>
                        <a:lnTo>
                          <a:pt x="14" y="4"/>
                        </a:lnTo>
                        <a:lnTo>
                          <a:pt x="11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6" y="2047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52" name="Freeform 142"/>
                  <p:cNvSpPr>
                    <a:spLocks noChangeAspect="1"/>
                  </p:cNvSpPr>
                  <p:nvPr/>
                </p:nvSpPr>
                <p:spPr bwMode="auto">
                  <a:xfrm>
                    <a:off x="939" y="2047"/>
                    <a:ext cx="7" cy="14"/>
                  </a:xfrm>
                  <a:custGeom>
                    <a:avLst/>
                    <a:gdLst>
                      <a:gd name="T0" fmla="*/ 7 w 23"/>
                      <a:gd name="T1" fmla="*/ 0 h 47"/>
                      <a:gd name="T2" fmla="*/ 5 w 23"/>
                      <a:gd name="T3" fmla="*/ 0 h 47"/>
                      <a:gd name="T4" fmla="*/ 4 w 23"/>
                      <a:gd name="T5" fmla="*/ 1 h 47"/>
                      <a:gd name="T6" fmla="*/ 3 w 23"/>
                      <a:gd name="T7" fmla="*/ 1 h 47"/>
                      <a:gd name="T8" fmla="*/ 2 w 23"/>
                      <a:gd name="T9" fmla="*/ 2 h 47"/>
                      <a:gd name="T10" fmla="*/ 1 w 23"/>
                      <a:gd name="T11" fmla="*/ 3 h 47"/>
                      <a:gd name="T12" fmla="*/ 1 w 23"/>
                      <a:gd name="T13" fmla="*/ 4 h 47"/>
                      <a:gd name="T14" fmla="*/ 0 w 23"/>
                      <a:gd name="T15" fmla="*/ 6 h 47"/>
                      <a:gd name="T16" fmla="*/ 0 w 23"/>
                      <a:gd name="T17" fmla="*/ 7 h 47"/>
                      <a:gd name="T18" fmla="*/ 0 w 23"/>
                      <a:gd name="T19" fmla="*/ 8 h 47"/>
                      <a:gd name="T20" fmla="*/ 1 w 23"/>
                      <a:gd name="T21" fmla="*/ 10 h 47"/>
                      <a:gd name="T22" fmla="*/ 1 w 23"/>
                      <a:gd name="T23" fmla="*/ 11 h 47"/>
                      <a:gd name="T24" fmla="*/ 2 w 23"/>
                      <a:gd name="T25" fmla="*/ 12 h 47"/>
                      <a:gd name="T26" fmla="*/ 3 w 23"/>
                      <a:gd name="T27" fmla="*/ 13 h 47"/>
                      <a:gd name="T28" fmla="*/ 4 w 23"/>
                      <a:gd name="T29" fmla="*/ 13 h 47"/>
                      <a:gd name="T30" fmla="*/ 5 w 23"/>
                      <a:gd name="T31" fmla="*/ 14 h 47"/>
                      <a:gd name="T32" fmla="*/ 7 w 23"/>
                      <a:gd name="T33" fmla="*/ 14 h 47"/>
                      <a:gd name="T34" fmla="*/ 7 w 23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43"/>
                  <p:cNvSpPr>
                    <a:spLocks noChangeAspect="1"/>
                  </p:cNvSpPr>
                  <p:nvPr/>
                </p:nvSpPr>
                <p:spPr bwMode="auto">
                  <a:xfrm>
                    <a:off x="939" y="1625"/>
                    <a:ext cx="7" cy="14"/>
                  </a:xfrm>
                  <a:custGeom>
                    <a:avLst/>
                    <a:gdLst>
                      <a:gd name="T0" fmla="*/ 7 w 23"/>
                      <a:gd name="T1" fmla="*/ 0 h 46"/>
                      <a:gd name="T2" fmla="*/ 5 w 23"/>
                      <a:gd name="T3" fmla="*/ 0 h 46"/>
                      <a:gd name="T4" fmla="*/ 4 w 23"/>
                      <a:gd name="T5" fmla="*/ 1 h 46"/>
                      <a:gd name="T6" fmla="*/ 3 w 23"/>
                      <a:gd name="T7" fmla="*/ 1 h 46"/>
                      <a:gd name="T8" fmla="*/ 2 w 23"/>
                      <a:gd name="T9" fmla="*/ 2 h 46"/>
                      <a:gd name="T10" fmla="*/ 1 w 23"/>
                      <a:gd name="T11" fmla="*/ 3 h 46"/>
                      <a:gd name="T12" fmla="*/ 1 w 23"/>
                      <a:gd name="T13" fmla="*/ 4 h 46"/>
                      <a:gd name="T14" fmla="*/ 0 w 23"/>
                      <a:gd name="T15" fmla="*/ 5 h 46"/>
                      <a:gd name="T16" fmla="*/ 0 w 23"/>
                      <a:gd name="T17" fmla="*/ 7 h 46"/>
                      <a:gd name="T18" fmla="*/ 0 w 23"/>
                      <a:gd name="T19" fmla="*/ 8 h 46"/>
                      <a:gd name="T20" fmla="*/ 1 w 23"/>
                      <a:gd name="T21" fmla="*/ 9 h 46"/>
                      <a:gd name="T22" fmla="*/ 1 w 23"/>
                      <a:gd name="T23" fmla="*/ 11 h 46"/>
                      <a:gd name="T24" fmla="*/ 2 w 23"/>
                      <a:gd name="T25" fmla="*/ 12 h 46"/>
                      <a:gd name="T26" fmla="*/ 3 w 23"/>
                      <a:gd name="T27" fmla="*/ 13 h 46"/>
                      <a:gd name="T28" fmla="*/ 4 w 23"/>
                      <a:gd name="T29" fmla="*/ 13 h 46"/>
                      <a:gd name="T30" fmla="*/ 5 w 23"/>
                      <a:gd name="T31" fmla="*/ 14 h 46"/>
                      <a:gd name="T32" fmla="*/ 7 w 23"/>
                      <a:gd name="T33" fmla="*/ 14 h 46"/>
                      <a:gd name="T34" fmla="*/ 7 w 23"/>
                      <a:gd name="T35" fmla="*/ 0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6" y="38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6" y="1625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55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1061" y="1625"/>
                    <a:ext cx="7" cy="14"/>
                  </a:xfrm>
                  <a:custGeom>
                    <a:avLst/>
                    <a:gdLst>
                      <a:gd name="T0" fmla="*/ 0 w 23"/>
                      <a:gd name="T1" fmla="*/ 14 h 46"/>
                      <a:gd name="T2" fmla="*/ 2 w 23"/>
                      <a:gd name="T3" fmla="*/ 14 h 46"/>
                      <a:gd name="T4" fmla="*/ 3 w 23"/>
                      <a:gd name="T5" fmla="*/ 13 h 46"/>
                      <a:gd name="T6" fmla="*/ 4 w 23"/>
                      <a:gd name="T7" fmla="*/ 13 h 46"/>
                      <a:gd name="T8" fmla="*/ 5 w 23"/>
                      <a:gd name="T9" fmla="*/ 12 h 46"/>
                      <a:gd name="T10" fmla="*/ 6 w 23"/>
                      <a:gd name="T11" fmla="*/ 11 h 46"/>
                      <a:gd name="T12" fmla="*/ 7 w 23"/>
                      <a:gd name="T13" fmla="*/ 9 h 46"/>
                      <a:gd name="T14" fmla="*/ 7 w 23"/>
                      <a:gd name="T15" fmla="*/ 8 h 46"/>
                      <a:gd name="T16" fmla="*/ 7 w 23"/>
                      <a:gd name="T17" fmla="*/ 7 h 46"/>
                      <a:gd name="T18" fmla="*/ 7 w 23"/>
                      <a:gd name="T19" fmla="*/ 5 h 46"/>
                      <a:gd name="T20" fmla="*/ 7 w 23"/>
                      <a:gd name="T21" fmla="*/ 4 h 46"/>
                      <a:gd name="T22" fmla="*/ 6 w 23"/>
                      <a:gd name="T23" fmla="*/ 3 h 46"/>
                      <a:gd name="T24" fmla="*/ 5 w 23"/>
                      <a:gd name="T25" fmla="*/ 2 h 46"/>
                      <a:gd name="T26" fmla="*/ 4 w 23"/>
                      <a:gd name="T27" fmla="*/ 1 h 46"/>
                      <a:gd name="T28" fmla="*/ 3 w 23"/>
                      <a:gd name="T29" fmla="*/ 1 h 46"/>
                      <a:gd name="T30" fmla="*/ 2 w 23"/>
                      <a:gd name="T31" fmla="*/ 0 h 46"/>
                      <a:gd name="T32" fmla="*/ 0 w 23"/>
                      <a:gd name="T33" fmla="*/ 0 h 46"/>
                      <a:gd name="T34" fmla="*/ 0 w 23"/>
                      <a:gd name="T35" fmla="*/ 14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4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946" y="2047"/>
                    <a:ext cx="7" cy="14"/>
                  </a:xfrm>
                  <a:custGeom>
                    <a:avLst/>
                    <a:gdLst>
                      <a:gd name="T0" fmla="*/ 0 w 23"/>
                      <a:gd name="T1" fmla="*/ 14 h 47"/>
                      <a:gd name="T2" fmla="*/ 2 w 23"/>
                      <a:gd name="T3" fmla="*/ 14 h 47"/>
                      <a:gd name="T4" fmla="*/ 3 w 23"/>
                      <a:gd name="T5" fmla="*/ 13 h 47"/>
                      <a:gd name="T6" fmla="*/ 5 w 23"/>
                      <a:gd name="T7" fmla="*/ 13 h 47"/>
                      <a:gd name="T8" fmla="*/ 5 w 23"/>
                      <a:gd name="T9" fmla="*/ 12 h 47"/>
                      <a:gd name="T10" fmla="*/ 6 w 23"/>
                      <a:gd name="T11" fmla="*/ 11 h 47"/>
                      <a:gd name="T12" fmla="*/ 7 w 23"/>
                      <a:gd name="T13" fmla="*/ 10 h 47"/>
                      <a:gd name="T14" fmla="*/ 7 w 23"/>
                      <a:gd name="T15" fmla="*/ 8 h 47"/>
                      <a:gd name="T16" fmla="*/ 7 w 23"/>
                      <a:gd name="T17" fmla="*/ 7 h 47"/>
                      <a:gd name="T18" fmla="*/ 7 w 23"/>
                      <a:gd name="T19" fmla="*/ 6 h 47"/>
                      <a:gd name="T20" fmla="*/ 7 w 23"/>
                      <a:gd name="T21" fmla="*/ 4 h 47"/>
                      <a:gd name="T22" fmla="*/ 6 w 23"/>
                      <a:gd name="T23" fmla="*/ 3 h 47"/>
                      <a:gd name="T24" fmla="*/ 5 w 23"/>
                      <a:gd name="T25" fmla="*/ 2 h 47"/>
                      <a:gd name="T26" fmla="*/ 5 w 23"/>
                      <a:gd name="T27" fmla="*/ 1 h 47"/>
                      <a:gd name="T28" fmla="*/ 3 w 23"/>
                      <a:gd name="T29" fmla="*/ 1 h 47"/>
                      <a:gd name="T30" fmla="*/ 2 w 23"/>
                      <a:gd name="T31" fmla="*/ 0 h 47"/>
                      <a:gd name="T32" fmla="*/ 0 w 23"/>
                      <a:gd name="T33" fmla="*/ 0 h 47"/>
                      <a:gd name="T34" fmla="*/ 0 w 23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5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2" y="2047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58" name="Freeform 148"/>
                  <p:cNvSpPr>
                    <a:spLocks noChangeAspect="1"/>
                  </p:cNvSpPr>
                  <p:nvPr/>
                </p:nvSpPr>
                <p:spPr bwMode="auto">
                  <a:xfrm>
                    <a:off x="825" y="2047"/>
                    <a:ext cx="7" cy="14"/>
                  </a:xfrm>
                  <a:custGeom>
                    <a:avLst/>
                    <a:gdLst>
                      <a:gd name="T0" fmla="*/ 7 w 23"/>
                      <a:gd name="T1" fmla="*/ 0 h 47"/>
                      <a:gd name="T2" fmla="*/ 5 w 23"/>
                      <a:gd name="T3" fmla="*/ 0 h 47"/>
                      <a:gd name="T4" fmla="*/ 4 w 23"/>
                      <a:gd name="T5" fmla="*/ 1 h 47"/>
                      <a:gd name="T6" fmla="*/ 2 w 23"/>
                      <a:gd name="T7" fmla="*/ 1 h 47"/>
                      <a:gd name="T8" fmla="*/ 2 w 23"/>
                      <a:gd name="T9" fmla="*/ 2 h 47"/>
                      <a:gd name="T10" fmla="*/ 1 w 23"/>
                      <a:gd name="T11" fmla="*/ 3 h 47"/>
                      <a:gd name="T12" fmla="*/ 0 w 23"/>
                      <a:gd name="T13" fmla="*/ 4 h 47"/>
                      <a:gd name="T14" fmla="*/ 0 w 23"/>
                      <a:gd name="T15" fmla="*/ 6 h 47"/>
                      <a:gd name="T16" fmla="*/ 0 w 23"/>
                      <a:gd name="T17" fmla="*/ 7 h 47"/>
                      <a:gd name="T18" fmla="*/ 0 w 23"/>
                      <a:gd name="T19" fmla="*/ 8 h 47"/>
                      <a:gd name="T20" fmla="*/ 0 w 23"/>
                      <a:gd name="T21" fmla="*/ 10 h 47"/>
                      <a:gd name="T22" fmla="*/ 1 w 23"/>
                      <a:gd name="T23" fmla="*/ 11 h 47"/>
                      <a:gd name="T24" fmla="*/ 2 w 23"/>
                      <a:gd name="T25" fmla="*/ 12 h 47"/>
                      <a:gd name="T26" fmla="*/ 2 w 23"/>
                      <a:gd name="T27" fmla="*/ 13 h 47"/>
                      <a:gd name="T28" fmla="*/ 4 w 23"/>
                      <a:gd name="T29" fmla="*/ 13 h 47"/>
                      <a:gd name="T30" fmla="*/ 5 w 23"/>
                      <a:gd name="T31" fmla="*/ 14 h 47"/>
                      <a:gd name="T32" fmla="*/ 7 w 23"/>
                      <a:gd name="T33" fmla="*/ 14 h 47"/>
                      <a:gd name="T34" fmla="*/ 7 w 23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49"/>
                  <p:cNvSpPr>
                    <a:spLocks noChangeAspect="1"/>
                  </p:cNvSpPr>
                  <p:nvPr/>
                </p:nvSpPr>
                <p:spPr bwMode="auto">
                  <a:xfrm>
                    <a:off x="825" y="1625"/>
                    <a:ext cx="7" cy="14"/>
                  </a:xfrm>
                  <a:custGeom>
                    <a:avLst/>
                    <a:gdLst>
                      <a:gd name="T0" fmla="*/ 7 w 23"/>
                      <a:gd name="T1" fmla="*/ 0 h 46"/>
                      <a:gd name="T2" fmla="*/ 5 w 23"/>
                      <a:gd name="T3" fmla="*/ 0 h 46"/>
                      <a:gd name="T4" fmla="*/ 4 w 23"/>
                      <a:gd name="T5" fmla="*/ 1 h 46"/>
                      <a:gd name="T6" fmla="*/ 2 w 23"/>
                      <a:gd name="T7" fmla="*/ 1 h 46"/>
                      <a:gd name="T8" fmla="*/ 2 w 23"/>
                      <a:gd name="T9" fmla="*/ 2 h 46"/>
                      <a:gd name="T10" fmla="*/ 1 w 23"/>
                      <a:gd name="T11" fmla="*/ 3 h 46"/>
                      <a:gd name="T12" fmla="*/ 0 w 23"/>
                      <a:gd name="T13" fmla="*/ 4 h 46"/>
                      <a:gd name="T14" fmla="*/ 0 w 23"/>
                      <a:gd name="T15" fmla="*/ 5 h 46"/>
                      <a:gd name="T16" fmla="*/ 0 w 23"/>
                      <a:gd name="T17" fmla="*/ 7 h 46"/>
                      <a:gd name="T18" fmla="*/ 0 w 23"/>
                      <a:gd name="T19" fmla="*/ 8 h 46"/>
                      <a:gd name="T20" fmla="*/ 0 w 23"/>
                      <a:gd name="T21" fmla="*/ 9 h 46"/>
                      <a:gd name="T22" fmla="*/ 1 w 23"/>
                      <a:gd name="T23" fmla="*/ 11 h 46"/>
                      <a:gd name="T24" fmla="*/ 2 w 23"/>
                      <a:gd name="T25" fmla="*/ 12 h 46"/>
                      <a:gd name="T26" fmla="*/ 2 w 23"/>
                      <a:gd name="T27" fmla="*/ 13 h 46"/>
                      <a:gd name="T28" fmla="*/ 4 w 23"/>
                      <a:gd name="T29" fmla="*/ 13 h 46"/>
                      <a:gd name="T30" fmla="*/ 5 w 23"/>
                      <a:gd name="T31" fmla="*/ 14 h 46"/>
                      <a:gd name="T32" fmla="*/ 7 w 23"/>
                      <a:gd name="T33" fmla="*/ 14 h 46"/>
                      <a:gd name="T34" fmla="*/ 7 w 23"/>
                      <a:gd name="T35" fmla="*/ 0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2" y="1625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61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946" y="1625"/>
                    <a:ext cx="7" cy="14"/>
                  </a:xfrm>
                  <a:custGeom>
                    <a:avLst/>
                    <a:gdLst>
                      <a:gd name="T0" fmla="*/ 0 w 23"/>
                      <a:gd name="T1" fmla="*/ 14 h 46"/>
                      <a:gd name="T2" fmla="*/ 2 w 23"/>
                      <a:gd name="T3" fmla="*/ 14 h 46"/>
                      <a:gd name="T4" fmla="*/ 3 w 23"/>
                      <a:gd name="T5" fmla="*/ 13 h 46"/>
                      <a:gd name="T6" fmla="*/ 5 w 23"/>
                      <a:gd name="T7" fmla="*/ 13 h 46"/>
                      <a:gd name="T8" fmla="*/ 5 w 23"/>
                      <a:gd name="T9" fmla="*/ 12 h 46"/>
                      <a:gd name="T10" fmla="*/ 6 w 23"/>
                      <a:gd name="T11" fmla="*/ 11 h 46"/>
                      <a:gd name="T12" fmla="*/ 7 w 23"/>
                      <a:gd name="T13" fmla="*/ 9 h 46"/>
                      <a:gd name="T14" fmla="*/ 7 w 23"/>
                      <a:gd name="T15" fmla="*/ 8 h 46"/>
                      <a:gd name="T16" fmla="*/ 7 w 23"/>
                      <a:gd name="T17" fmla="*/ 7 h 46"/>
                      <a:gd name="T18" fmla="*/ 7 w 23"/>
                      <a:gd name="T19" fmla="*/ 5 h 46"/>
                      <a:gd name="T20" fmla="*/ 7 w 23"/>
                      <a:gd name="T21" fmla="*/ 4 h 46"/>
                      <a:gd name="T22" fmla="*/ 6 w 23"/>
                      <a:gd name="T23" fmla="*/ 3 h 46"/>
                      <a:gd name="T24" fmla="*/ 5 w 23"/>
                      <a:gd name="T25" fmla="*/ 2 h 46"/>
                      <a:gd name="T26" fmla="*/ 5 w 23"/>
                      <a:gd name="T27" fmla="*/ 1 h 46"/>
                      <a:gd name="T28" fmla="*/ 3 w 23"/>
                      <a:gd name="T29" fmla="*/ 1 h 46"/>
                      <a:gd name="T30" fmla="*/ 2 w 23"/>
                      <a:gd name="T31" fmla="*/ 0 h 46"/>
                      <a:gd name="T32" fmla="*/ 0 w 23"/>
                      <a:gd name="T33" fmla="*/ 0 h 46"/>
                      <a:gd name="T34" fmla="*/ 0 w 23"/>
                      <a:gd name="T35" fmla="*/ 14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5" y="42"/>
                        </a:lnTo>
                        <a:lnTo>
                          <a:pt x="18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1175" y="2047"/>
                    <a:ext cx="7" cy="14"/>
                  </a:xfrm>
                  <a:custGeom>
                    <a:avLst/>
                    <a:gdLst>
                      <a:gd name="T0" fmla="*/ 0 w 23"/>
                      <a:gd name="T1" fmla="*/ 14 h 47"/>
                      <a:gd name="T2" fmla="*/ 2 w 23"/>
                      <a:gd name="T3" fmla="*/ 14 h 47"/>
                      <a:gd name="T4" fmla="*/ 3 w 23"/>
                      <a:gd name="T5" fmla="*/ 13 h 47"/>
                      <a:gd name="T6" fmla="*/ 5 w 23"/>
                      <a:gd name="T7" fmla="*/ 13 h 47"/>
                      <a:gd name="T8" fmla="*/ 5 w 23"/>
                      <a:gd name="T9" fmla="*/ 12 h 47"/>
                      <a:gd name="T10" fmla="*/ 6 w 23"/>
                      <a:gd name="T11" fmla="*/ 11 h 47"/>
                      <a:gd name="T12" fmla="*/ 7 w 23"/>
                      <a:gd name="T13" fmla="*/ 10 h 47"/>
                      <a:gd name="T14" fmla="*/ 7 w 23"/>
                      <a:gd name="T15" fmla="*/ 8 h 47"/>
                      <a:gd name="T16" fmla="*/ 7 w 23"/>
                      <a:gd name="T17" fmla="*/ 7 h 47"/>
                      <a:gd name="T18" fmla="*/ 7 w 23"/>
                      <a:gd name="T19" fmla="*/ 6 h 47"/>
                      <a:gd name="T20" fmla="*/ 7 w 23"/>
                      <a:gd name="T21" fmla="*/ 4 h 47"/>
                      <a:gd name="T22" fmla="*/ 6 w 23"/>
                      <a:gd name="T23" fmla="*/ 3 h 47"/>
                      <a:gd name="T24" fmla="*/ 5 w 23"/>
                      <a:gd name="T25" fmla="*/ 2 h 47"/>
                      <a:gd name="T26" fmla="*/ 5 w 23"/>
                      <a:gd name="T27" fmla="*/ 1 h 47"/>
                      <a:gd name="T28" fmla="*/ 3 w 23"/>
                      <a:gd name="T29" fmla="*/ 1 h 47"/>
                      <a:gd name="T30" fmla="*/ 2 w 23"/>
                      <a:gd name="T31" fmla="*/ 0 h 47"/>
                      <a:gd name="T32" fmla="*/ 0 w 23"/>
                      <a:gd name="T33" fmla="*/ 0 h 47"/>
                      <a:gd name="T34" fmla="*/ 0 w 23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5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1" y="2047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64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1054" y="2047"/>
                    <a:ext cx="7" cy="14"/>
                  </a:xfrm>
                  <a:custGeom>
                    <a:avLst/>
                    <a:gdLst>
                      <a:gd name="T0" fmla="*/ 7 w 23"/>
                      <a:gd name="T1" fmla="*/ 0 h 47"/>
                      <a:gd name="T2" fmla="*/ 5 w 23"/>
                      <a:gd name="T3" fmla="*/ 0 h 47"/>
                      <a:gd name="T4" fmla="*/ 4 w 23"/>
                      <a:gd name="T5" fmla="*/ 1 h 47"/>
                      <a:gd name="T6" fmla="*/ 2 w 23"/>
                      <a:gd name="T7" fmla="*/ 1 h 47"/>
                      <a:gd name="T8" fmla="*/ 2 w 23"/>
                      <a:gd name="T9" fmla="*/ 2 h 47"/>
                      <a:gd name="T10" fmla="*/ 1 w 23"/>
                      <a:gd name="T11" fmla="*/ 3 h 47"/>
                      <a:gd name="T12" fmla="*/ 0 w 23"/>
                      <a:gd name="T13" fmla="*/ 4 h 47"/>
                      <a:gd name="T14" fmla="*/ 0 w 23"/>
                      <a:gd name="T15" fmla="*/ 6 h 47"/>
                      <a:gd name="T16" fmla="*/ 0 w 23"/>
                      <a:gd name="T17" fmla="*/ 7 h 47"/>
                      <a:gd name="T18" fmla="*/ 0 w 23"/>
                      <a:gd name="T19" fmla="*/ 8 h 47"/>
                      <a:gd name="T20" fmla="*/ 0 w 23"/>
                      <a:gd name="T21" fmla="*/ 10 h 47"/>
                      <a:gd name="T22" fmla="*/ 1 w 23"/>
                      <a:gd name="T23" fmla="*/ 11 h 47"/>
                      <a:gd name="T24" fmla="*/ 2 w 23"/>
                      <a:gd name="T25" fmla="*/ 12 h 47"/>
                      <a:gd name="T26" fmla="*/ 2 w 23"/>
                      <a:gd name="T27" fmla="*/ 13 h 47"/>
                      <a:gd name="T28" fmla="*/ 4 w 23"/>
                      <a:gd name="T29" fmla="*/ 13 h 47"/>
                      <a:gd name="T30" fmla="*/ 5 w 23"/>
                      <a:gd name="T31" fmla="*/ 14 h 47"/>
                      <a:gd name="T32" fmla="*/ 7 w 23"/>
                      <a:gd name="T33" fmla="*/ 14 h 47"/>
                      <a:gd name="T34" fmla="*/ 7 w 23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1054" y="1625"/>
                    <a:ext cx="7" cy="14"/>
                  </a:xfrm>
                  <a:custGeom>
                    <a:avLst/>
                    <a:gdLst>
                      <a:gd name="T0" fmla="*/ 7 w 23"/>
                      <a:gd name="T1" fmla="*/ 0 h 46"/>
                      <a:gd name="T2" fmla="*/ 5 w 23"/>
                      <a:gd name="T3" fmla="*/ 0 h 46"/>
                      <a:gd name="T4" fmla="*/ 4 w 23"/>
                      <a:gd name="T5" fmla="*/ 1 h 46"/>
                      <a:gd name="T6" fmla="*/ 2 w 23"/>
                      <a:gd name="T7" fmla="*/ 1 h 46"/>
                      <a:gd name="T8" fmla="*/ 2 w 23"/>
                      <a:gd name="T9" fmla="*/ 2 h 46"/>
                      <a:gd name="T10" fmla="*/ 1 w 23"/>
                      <a:gd name="T11" fmla="*/ 3 h 46"/>
                      <a:gd name="T12" fmla="*/ 0 w 23"/>
                      <a:gd name="T13" fmla="*/ 4 h 46"/>
                      <a:gd name="T14" fmla="*/ 0 w 23"/>
                      <a:gd name="T15" fmla="*/ 5 h 46"/>
                      <a:gd name="T16" fmla="*/ 0 w 23"/>
                      <a:gd name="T17" fmla="*/ 7 h 46"/>
                      <a:gd name="T18" fmla="*/ 0 w 23"/>
                      <a:gd name="T19" fmla="*/ 8 h 46"/>
                      <a:gd name="T20" fmla="*/ 0 w 23"/>
                      <a:gd name="T21" fmla="*/ 9 h 46"/>
                      <a:gd name="T22" fmla="*/ 1 w 23"/>
                      <a:gd name="T23" fmla="*/ 11 h 46"/>
                      <a:gd name="T24" fmla="*/ 2 w 23"/>
                      <a:gd name="T25" fmla="*/ 12 h 46"/>
                      <a:gd name="T26" fmla="*/ 2 w 23"/>
                      <a:gd name="T27" fmla="*/ 13 h 46"/>
                      <a:gd name="T28" fmla="*/ 4 w 23"/>
                      <a:gd name="T29" fmla="*/ 13 h 46"/>
                      <a:gd name="T30" fmla="*/ 5 w 23"/>
                      <a:gd name="T31" fmla="*/ 14 h 46"/>
                      <a:gd name="T32" fmla="*/ 7 w 23"/>
                      <a:gd name="T33" fmla="*/ 14 h 46"/>
                      <a:gd name="T34" fmla="*/ 7 w 23"/>
                      <a:gd name="T35" fmla="*/ 0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Rectangl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1" y="1625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67" name="Freeform 157"/>
                  <p:cNvSpPr>
                    <a:spLocks noChangeAspect="1"/>
                  </p:cNvSpPr>
                  <p:nvPr/>
                </p:nvSpPr>
                <p:spPr bwMode="auto">
                  <a:xfrm>
                    <a:off x="1175" y="1625"/>
                    <a:ext cx="7" cy="14"/>
                  </a:xfrm>
                  <a:custGeom>
                    <a:avLst/>
                    <a:gdLst>
                      <a:gd name="T0" fmla="*/ 0 w 23"/>
                      <a:gd name="T1" fmla="*/ 14 h 46"/>
                      <a:gd name="T2" fmla="*/ 2 w 23"/>
                      <a:gd name="T3" fmla="*/ 14 h 46"/>
                      <a:gd name="T4" fmla="*/ 3 w 23"/>
                      <a:gd name="T5" fmla="*/ 13 h 46"/>
                      <a:gd name="T6" fmla="*/ 5 w 23"/>
                      <a:gd name="T7" fmla="*/ 13 h 46"/>
                      <a:gd name="T8" fmla="*/ 5 w 23"/>
                      <a:gd name="T9" fmla="*/ 12 h 46"/>
                      <a:gd name="T10" fmla="*/ 6 w 23"/>
                      <a:gd name="T11" fmla="*/ 11 h 46"/>
                      <a:gd name="T12" fmla="*/ 7 w 23"/>
                      <a:gd name="T13" fmla="*/ 9 h 46"/>
                      <a:gd name="T14" fmla="*/ 7 w 23"/>
                      <a:gd name="T15" fmla="*/ 8 h 46"/>
                      <a:gd name="T16" fmla="*/ 7 w 23"/>
                      <a:gd name="T17" fmla="*/ 7 h 46"/>
                      <a:gd name="T18" fmla="*/ 7 w 23"/>
                      <a:gd name="T19" fmla="*/ 5 h 46"/>
                      <a:gd name="T20" fmla="*/ 7 w 23"/>
                      <a:gd name="T21" fmla="*/ 4 h 46"/>
                      <a:gd name="T22" fmla="*/ 6 w 23"/>
                      <a:gd name="T23" fmla="*/ 3 h 46"/>
                      <a:gd name="T24" fmla="*/ 5 w 23"/>
                      <a:gd name="T25" fmla="*/ 2 h 46"/>
                      <a:gd name="T26" fmla="*/ 5 w 23"/>
                      <a:gd name="T27" fmla="*/ 1 h 46"/>
                      <a:gd name="T28" fmla="*/ 3 w 23"/>
                      <a:gd name="T29" fmla="*/ 1 h 46"/>
                      <a:gd name="T30" fmla="*/ 2 w 23"/>
                      <a:gd name="T31" fmla="*/ 0 h 46"/>
                      <a:gd name="T32" fmla="*/ 0 w 23"/>
                      <a:gd name="T33" fmla="*/ 0 h 46"/>
                      <a:gd name="T34" fmla="*/ 0 w 23"/>
                      <a:gd name="T35" fmla="*/ 14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5" y="42"/>
                        </a:lnTo>
                        <a:lnTo>
                          <a:pt x="18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58"/>
                  <p:cNvSpPr>
                    <a:spLocks noChangeAspect="1"/>
                  </p:cNvSpPr>
                  <p:nvPr/>
                </p:nvSpPr>
                <p:spPr bwMode="auto">
                  <a:xfrm>
                    <a:off x="1954" y="1618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5 w 24"/>
                      <a:gd name="T3" fmla="*/ 1 h 49"/>
                      <a:gd name="T4" fmla="*/ 4 w 24"/>
                      <a:gd name="T5" fmla="*/ 1 h 49"/>
                      <a:gd name="T6" fmla="*/ 3 w 24"/>
                      <a:gd name="T7" fmla="*/ 3 h 49"/>
                      <a:gd name="T8" fmla="*/ 2 w 24"/>
                      <a:gd name="T9" fmla="*/ 4 h 49"/>
                      <a:gd name="T10" fmla="*/ 1 w 24"/>
                      <a:gd name="T11" fmla="*/ 5 h 49"/>
                      <a:gd name="T12" fmla="*/ 0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1 h 49"/>
                      <a:gd name="T18" fmla="*/ 0 w 24"/>
                      <a:gd name="T19" fmla="*/ 12 h 49"/>
                      <a:gd name="T20" fmla="*/ 0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8 h 49"/>
                      <a:gd name="T26" fmla="*/ 3 w 24"/>
                      <a:gd name="T27" fmla="*/ 19 h 49"/>
                      <a:gd name="T28" fmla="*/ 4 w 24"/>
                      <a:gd name="T29" fmla="*/ 20 h 49"/>
                      <a:gd name="T30" fmla="*/ 5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Rectangle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1" y="1618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70" name="Freeform 160"/>
                  <p:cNvSpPr>
                    <a:spLocks noChangeAspect="1"/>
                  </p:cNvSpPr>
                  <p:nvPr/>
                </p:nvSpPr>
                <p:spPr bwMode="auto">
                  <a:xfrm>
                    <a:off x="2068" y="1618"/>
                    <a:ext cx="7" cy="21"/>
                  </a:xfrm>
                  <a:custGeom>
                    <a:avLst/>
                    <a:gdLst>
                      <a:gd name="T0" fmla="*/ 0 w 24"/>
                      <a:gd name="T1" fmla="*/ 21 h 49"/>
                      <a:gd name="T2" fmla="*/ 2 w 24"/>
                      <a:gd name="T3" fmla="*/ 21 h 49"/>
                      <a:gd name="T4" fmla="*/ 3 w 24"/>
                      <a:gd name="T5" fmla="*/ 20 h 49"/>
                      <a:gd name="T6" fmla="*/ 4 w 24"/>
                      <a:gd name="T7" fmla="*/ 19 h 49"/>
                      <a:gd name="T8" fmla="*/ 5 w 24"/>
                      <a:gd name="T9" fmla="*/ 18 h 49"/>
                      <a:gd name="T10" fmla="*/ 6 w 24"/>
                      <a:gd name="T11" fmla="*/ 16 h 49"/>
                      <a:gd name="T12" fmla="*/ 7 w 24"/>
                      <a:gd name="T13" fmla="*/ 14 h 49"/>
                      <a:gd name="T14" fmla="*/ 7 w 24"/>
                      <a:gd name="T15" fmla="*/ 12 h 49"/>
                      <a:gd name="T16" fmla="*/ 7 w 24"/>
                      <a:gd name="T17" fmla="*/ 11 h 49"/>
                      <a:gd name="T18" fmla="*/ 7 w 24"/>
                      <a:gd name="T19" fmla="*/ 9 h 49"/>
                      <a:gd name="T20" fmla="*/ 7 w 24"/>
                      <a:gd name="T21" fmla="*/ 7 h 49"/>
                      <a:gd name="T22" fmla="*/ 6 w 24"/>
                      <a:gd name="T23" fmla="*/ 5 h 49"/>
                      <a:gd name="T24" fmla="*/ 5 w 24"/>
                      <a:gd name="T25" fmla="*/ 4 h 49"/>
                      <a:gd name="T26" fmla="*/ 4 w 24"/>
                      <a:gd name="T27" fmla="*/ 3 h 49"/>
                      <a:gd name="T28" fmla="*/ 3 w 24"/>
                      <a:gd name="T29" fmla="*/ 1 h 49"/>
                      <a:gd name="T30" fmla="*/ 2 w 24"/>
                      <a:gd name="T31" fmla="*/ 1 h 49"/>
                      <a:gd name="T32" fmla="*/ 0 w 24"/>
                      <a:gd name="T33" fmla="*/ 0 h 49"/>
                      <a:gd name="T34" fmla="*/ 0 w 24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7" y="42"/>
                        </a:lnTo>
                        <a:lnTo>
                          <a:pt x="21" y="37"/>
                        </a:lnTo>
                        <a:lnTo>
                          <a:pt x="23" y="33"/>
                        </a:lnTo>
                        <a:lnTo>
                          <a:pt x="24" y="29"/>
                        </a:lnTo>
                        <a:lnTo>
                          <a:pt x="24" y="25"/>
                        </a:lnTo>
                        <a:lnTo>
                          <a:pt x="24" y="20"/>
                        </a:lnTo>
                        <a:lnTo>
                          <a:pt x="23" y="16"/>
                        </a:lnTo>
                        <a:lnTo>
                          <a:pt x="21" y="12"/>
                        </a:lnTo>
                        <a:lnTo>
                          <a:pt x="17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2061" y="2047"/>
                    <a:ext cx="7" cy="21"/>
                  </a:xfrm>
                  <a:custGeom>
                    <a:avLst/>
                    <a:gdLst>
                      <a:gd name="T0" fmla="*/ 0 w 25"/>
                      <a:gd name="T1" fmla="*/ 21 h 49"/>
                      <a:gd name="T2" fmla="*/ 2 w 25"/>
                      <a:gd name="T3" fmla="*/ 21 h 49"/>
                      <a:gd name="T4" fmla="*/ 3 w 25"/>
                      <a:gd name="T5" fmla="*/ 20 h 49"/>
                      <a:gd name="T6" fmla="*/ 4 w 25"/>
                      <a:gd name="T7" fmla="*/ 18 h 49"/>
                      <a:gd name="T8" fmla="*/ 5 w 25"/>
                      <a:gd name="T9" fmla="*/ 17 h 49"/>
                      <a:gd name="T10" fmla="*/ 6 w 25"/>
                      <a:gd name="T11" fmla="*/ 16 h 49"/>
                      <a:gd name="T12" fmla="*/ 6 w 25"/>
                      <a:gd name="T13" fmla="*/ 14 h 49"/>
                      <a:gd name="T14" fmla="*/ 7 w 25"/>
                      <a:gd name="T15" fmla="*/ 12 h 49"/>
                      <a:gd name="T16" fmla="*/ 7 w 25"/>
                      <a:gd name="T17" fmla="*/ 10 h 49"/>
                      <a:gd name="T18" fmla="*/ 7 w 25"/>
                      <a:gd name="T19" fmla="*/ 9 h 49"/>
                      <a:gd name="T20" fmla="*/ 6 w 25"/>
                      <a:gd name="T21" fmla="*/ 7 h 49"/>
                      <a:gd name="T22" fmla="*/ 6 w 25"/>
                      <a:gd name="T23" fmla="*/ 5 h 49"/>
                      <a:gd name="T24" fmla="*/ 5 w 25"/>
                      <a:gd name="T25" fmla="*/ 3 h 49"/>
                      <a:gd name="T26" fmla="*/ 4 w 25"/>
                      <a:gd name="T27" fmla="*/ 2 h 49"/>
                      <a:gd name="T28" fmla="*/ 3 w 25"/>
                      <a:gd name="T29" fmla="*/ 1 h 49"/>
                      <a:gd name="T30" fmla="*/ 2 w 25"/>
                      <a:gd name="T31" fmla="*/ 0 h 49"/>
                      <a:gd name="T32" fmla="*/ 0 w 25"/>
                      <a:gd name="T33" fmla="*/ 0 h 49"/>
                      <a:gd name="T34" fmla="*/ 0 w 25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2" y="37"/>
                        </a:lnTo>
                        <a:lnTo>
                          <a:pt x="23" y="33"/>
                        </a:lnTo>
                        <a:lnTo>
                          <a:pt x="24" y="29"/>
                        </a:lnTo>
                        <a:lnTo>
                          <a:pt x="25" y="24"/>
                        </a:lnTo>
                        <a:lnTo>
                          <a:pt x="24" y="20"/>
                        </a:lnTo>
                        <a:lnTo>
                          <a:pt x="23" y="16"/>
                        </a:lnTo>
                        <a:lnTo>
                          <a:pt x="22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Rectangle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1" y="2047"/>
                    <a:ext cx="100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73" name="Freeform 163"/>
                  <p:cNvSpPr>
                    <a:spLocks noChangeAspect="1"/>
                  </p:cNvSpPr>
                  <p:nvPr/>
                </p:nvSpPr>
                <p:spPr bwMode="auto">
                  <a:xfrm>
                    <a:off x="1954" y="2047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5 w 24"/>
                      <a:gd name="T3" fmla="*/ 0 h 49"/>
                      <a:gd name="T4" fmla="*/ 4 w 24"/>
                      <a:gd name="T5" fmla="*/ 1 h 49"/>
                      <a:gd name="T6" fmla="*/ 3 w 24"/>
                      <a:gd name="T7" fmla="*/ 2 h 49"/>
                      <a:gd name="T8" fmla="*/ 2 w 24"/>
                      <a:gd name="T9" fmla="*/ 3 h 49"/>
                      <a:gd name="T10" fmla="*/ 1 w 24"/>
                      <a:gd name="T11" fmla="*/ 5 h 49"/>
                      <a:gd name="T12" fmla="*/ 0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0 h 49"/>
                      <a:gd name="T18" fmla="*/ 0 w 24"/>
                      <a:gd name="T19" fmla="*/ 12 h 49"/>
                      <a:gd name="T20" fmla="*/ 0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7 h 49"/>
                      <a:gd name="T26" fmla="*/ 3 w 24"/>
                      <a:gd name="T27" fmla="*/ 18 h 49"/>
                      <a:gd name="T28" fmla="*/ 4 w 24"/>
                      <a:gd name="T29" fmla="*/ 20 h 49"/>
                      <a:gd name="T30" fmla="*/ 5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164"/>
                  <p:cNvSpPr>
                    <a:spLocks noChangeAspect="1"/>
                  </p:cNvSpPr>
                  <p:nvPr/>
                </p:nvSpPr>
                <p:spPr bwMode="auto">
                  <a:xfrm>
                    <a:off x="1625" y="2047"/>
                    <a:ext cx="7" cy="21"/>
                  </a:xfrm>
                  <a:custGeom>
                    <a:avLst/>
                    <a:gdLst>
                      <a:gd name="T0" fmla="*/ 0 w 23"/>
                      <a:gd name="T1" fmla="*/ 21 h 49"/>
                      <a:gd name="T2" fmla="*/ 2 w 23"/>
                      <a:gd name="T3" fmla="*/ 21 h 49"/>
                      <a:gd name="T4" fmla="*/ 3 w 23"/>
                      <a:gd name="T5" fmla="*/ 20 h 49"/>
                      <a:gd name="T6" fmla="*/ 4 w 23"/>
                      <a:gd name="T7" fmla="*/ 18 h 49"/>
                      <a:gd name="T8" fmla="*/ 5 w 23"/>
                      <a:gd name="T9" fmla="*/ 17 h 49"/>
                      <a:gd name="T10" fmla="*/ 6 w 23"/>
                      <a:gd name="T11" fmla="*/ 16 h 49"/>
                      <a:gd name="T12" fmla="*/ 7 w 23"/>
                      <a:gd name="T13" fmla="*/ 14 h 49"/>
                      <a:gd name="T14" fmla="*/ 7 w 23"/>
                      <a:gd name="T15" fmla="*/ 12 h 49"/>
                      <a:gd name="T16" fmla="*/ 7 w 23"/>
                      <a:gd name="T17" fmla="*/ 10 h 49"/>
                      <a:gd name="T18" fmla="*/ 7 w 23"/>
                      <a:gd name="T19" fmla="*/ 9 h 49"/>
                      <a:gd name="T20" fmla="*/ 7 w 23"/>
                      <a:gd name="T21" fmla="*/ 7 h 49"/>
                      <a:gd name="T22" fmla="*/ 6 w 23"/>
                      <a:gd name="T23" fmla="*/ 5 h 49"/>
                      <a:gd name="T24" fmla="*/ 5 w 23"/>
                      <a:gd name="T25" fmla="*/ 3 h 49"/>
                      <a:gd name="T26" fmla="*/ 4 w 23"/>
                      <a:gd name="T27" fmla="*/ 2 h 49"/>
                      <a:gd name="T28" fmla="*/ 3 w 23"/>
                      <a:gd name="T29" fmla="*/ 1 h 49"/>
                      <a:gd name="T30" fmla="*/ 2 w 23"/>
                      <a:gd name="T31" fmla="*/ 0 h 49"/>
                      <a:gd name="T32" fmla="*/ 0 w 23"/>
                      <a:gd name="T33" fmla="*/ 0 h 49"/>
                      <a:gd name="T34" fmla="*/ 0 w 23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Rectangl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1" y="2047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76" name="Freeform 166"/>
                  <p:cNvSpPr>
                    <a:spLocks noChangeAspect="1"/>
                  </p:cNvSpPr>
                  <p:nvPr/>
                </p:nvSpPr>
                <p:spPr bwMode="auto">
                  <a:xfrm>
                    <a:off x="1504" y="2047"/>
                    <a:ext cx="7" cy="21"/>
                  </a:xfrm>
                  <a:custGeom>
                    <a:avLst/>
                    <a:gdLst>
                      <a:gd name="T0" fmla="*/ 7 w 23"/>
                      <a:gd name="T1" fmla="*/ 0 h 49"/>
                      <a:gd name="T2" fmla="*/ 5 w 23"/>
                      <a:gd name="T3" fmla="*/ 0 h 49"/>
                      <a:gd name="T4" fmla="*/ 4 w 23"/>
                      <a:gd name="T5" fmla="*/ 1 h 49"/>
                      <a:gd name="T6" fmla="*/ 2 w 23"/>
                      <a:gd name="T7" fmla="*/ 2 h 49"/>
                      <a:gd name="T8" fmla="*/ 2 w 23"/>
                      <a:gd name="T9" fmla="*/ 3 h 49"/>
                      <a:gd name="T10" fmla="*/ 1 w 23"/>
                      <a:gd name="T11" fmla="*/ 5 h 49"/>
                      <a:gd name="T12" fmla="*/ 0 w 23"/>
                      <a:gd name="T13" fmla="*/ 7 h 49"/>
                      <a:gd name="T14" fmla="*/ 0 w 23"/>
                      <a:gd name="T15" fmla="*/ 9 h 49"/>
                      <a:gd name="T16" fmla="*/ 0 w 23"/>
                      <a:gd name="T17" fmla="*/ 10 h 49"/>
                      <a:gd name="T18" fmla="*/ 0 w 23"/>
                      <a:gd name="T19" fmla="*/ 12 h 49"/>
                      <a:gd name="T20" fmla="*/ 0 w 23"/>
                      <a:gd name="T21" fmla="*/ 14 h 49"/>
                      <a:gd name="T22" fmla="*/ 1 w 23"/>
                      <a:gd name="T23" fmla="*/ 16 h 49"/>
                      <a:gd name="T24" fmla="*/ 2 w 23"/>
                      <a:gd name="T25" fmla="*/ 17 h 49"/>
                      <a:gd name="T26" fmla="*/ 2 w 23"/>
                      <a:gd name="T27" fmla="*/ 18 h 49"/>
                      <a:gd name="T28" fmla="*/ 4 w 23"/>
                      <a:gd name="T29" fmla="*/ 20 h 49"/>
                      <a:gd name="T30" fmla="*/ 5 w 23"/>
                      <a:gd name="T31" fmla="*/ 21 h 49"/>
                      <a:gd name="T32" fmla="*/ 7 w 23"/>
                      <a:gd name="T33" fmla="*/ 21 h 49"/>
                      <a:gd name="T34" fmla="*/ 7 w 23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0"/>
                        </a:lnTo>
                        <a:lnTo>
                          <a:pt x="8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167"/>
                  <p:cNvSpPr>
                    <a:spLocks noChangeAspect="1"/>
                  </p:cNvSpPr>
                  <p:nvPr/>
                </p:nvSpPr>
                <p:spPr bwMode="auto">
                  <a:xfrm>
                    <a:off x="1504" y="1618"/>
                    <a:ext cx="7" cy="21"/>
                  </a:xfrm>
                  <a:custGeom>
                    <a:avLst/>
                    <a:gdLst>
                      <a:gd name="T0" fmla="*/ 7 w 23"/>
                      <a:gd name="T1" fmla="*/ 0 h 49"/>
                      <a:gd name="T2" fmla="*/ 5 w 23"/>
                      <a:gd name="T3" fmla="*/ 1 h 49"/>
                      <a:gd name="T4" fmla="*/ 4 w 23"/>
                      <a:gd name="T5" fmla="*/ 1 h 49"/>
                      <a:gd name="T6" fmla="*/ 2 w 23"/>
                      <a:gd name="T7" fmla="*/ 3 h 49"/>
                      <a:gd name="T8" fmla="*/ 2 w 23"/>
                      <a:gd name="T9" fmla="*/ 4 h 49"/>
                      <a:gd name="T10" fmla="*/ 1 w 23"/>
                      <a:gd name="T11" fmla="*/ 5 h 49"/>
                      <a:gd name="T12" fmla="*/ 0 w 23"/>
                      <a:gd name="T13" fmla="*/ 7 h 49"/>
                      <a:gd name="T14" fmla="*/ 0 w 23"/>
                      <a:gd name="T15" fmla="*/ 9 h 49"/>
                      <a:gd name="T16" fmla="*/ 0 w 23"/>
                      <a:gd name="T17" fmla="*/ 11 h 49"/>
                      <a:gd name="T18" fmla="*/ 0 w 23"/>
                      <a:gd name="T19" fmla="*/ 12 h 49"/>
                      <a:gd name="T20" fmla="*/ 0 w 23"/>
                      <a:gd name="T21" fmla="*/ 14 h 49"/>
                      <a:gd name="T22" fmla="*/ 1 w 23"/>
                      <a:gd name="T23" fmla="*/ 16 h 49"/>
                      <a:gd name="T24" fmla="*/ 2 w 23"/>
                      <a:gd name="T25" fmla="*/ 18 h 49"/>
                      <a:gd name="T26" fmla="*/ 2 w 23"/>
                      <a:gd name="T27" fmla="*/ 19 h 49"/>
                      <a:gd name="T28" fmla="*/ 4 w 23"/>
                      <a:gd name="T29" fmla="*/ 20 h 49"/>
                      <a:gd name="T30" fmla="*/ 5 w 23"/>
                      <a:gd name="T31" fmla="*/ 21 h 49"/>
                      <a:gd name="T32" fmla="*/ 7 w 23"/>
                      <a:gd name="T33" fmla="*/ 21 h 49"/>
                      <a:gd name="T34" fmla="*/ 7 w 23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8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2"/>
                        </a:lnTo>
                        <a:lnTo>
                          <a:pt x="8" y="44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Rectangl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1" y="1618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79" name="Freeform 169"/>
                  <p:cNvSpPr>
                    <a:spLocks noChangeAspect="1"/>
                  </p:cNvSpPr>
                  <p:nvPr/>
                </p:nvSpPr>
                <p:spPr bwMode="auto">
                  <a:xfrm>
                    <a:off x="1625" y="1618"/>
                    <a:ext cx="7" cy="21"/>
                  </a:xfrm>
                  <a:custGeom>
                    <a:avLst/>
                    <a:gdLst>
                      <a:gd name="T0" fmla="*/ 0 w 23"/>
                      <a:gd name="T1" fmla="*/ 21 h 49"/>
                      <a:gd name="T2" fmla="*/ 2 w 23"/>
                      <a:gd name="T3" fmla="*/ 21 h 49"/>
                      <a:gd name="T4" fmla="*/ 3 w 23"/>
                      <a:gd name="T5" fmla="*/ 20 h 49"/>
                      <a:gd name="T6" fmla="*/ 4 w 23"/>
                      <a:gd name="T7" fmla="*/ 19 h 49"/>
                      <a:gd name="T8" fmla="*/ 5 w 23"/>
                      <a:gd name="T9" fmla="*/ 18 h 49"/>
                      <a:gd name="T10" fmla="*/ 6 w 23"/>
                      <a:gd name="T11" fmla="*/ 16 h 49"/>
                      <a:gd name="T12" fmla="*/ 7 w 23"/>
                      <a:gd name="T13" fmla="*/ 14 h 49"/>
                      <a:gd name="T14" fmla="*/ 7 w 23"/>
                      <a:gd name="T15" fmla="*/ 12 h 49"/>
                      <a:gd name="T16" fmla="*/ 7 w 23"/>
                      <a:gd name="T17" fmla="*/ 11 h 49"/>
                      <a:gd name="T18" fmla="*/ 7 w 23"/>
                      <a:gd name="T19" fmla="*/ 9 h 49"/>
                      <a:gd name="T20" fmla="*/ 7 w 23"/>
                      <a:gd name="T21" fmla="*/ 7 h 49"/>
                      <a:gd name="T22" fmla="*/ 6 w 23"/>
                      <a:gd name="T23" fmla="*/ 5 h 49"/>
                      <a:gd name="T24" fmla="*/ 5 w 23"/>
                      <a:gd name="T25" fmla="*/ 4 h 49"/>
                      <a:gd name="T26" fmla="*/ 4 w 23"/>
                      <a:gd name="T27" fmla="*/ 3 h 49"/>
                      <a:gd name="T28" fmla="*/ 3 w 23"/>
                      <a:gd name="T29" fmla="*/ 1 h 49"/>
                      <a:gd name="T30" fmla="*/ 2 w 23"/>
                      <a:gd name="T31" fmla="*/ 1 h 49"/>
                      <a:gd name="T32" fmla="*/ 0 w 23"/>
                      <a:gd name="T33" fmla="*/ 0 h 49"/>
                      <a:gd name="T34" fmla="*/ 0 w 23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70"/>
                  <p:cNvSpPr>
                    <a:spLocks noChangeAspect="1"/>
                  </p:cNvSpPr>
                  <p:nvPr/>
                </p:nvSpPr>
                <p:spPr bwMode="auto">
                  <a:xfrm>
                    <a:off x="1397" y="2047"/>
                    <a:ext cx="7" cy="21"/>
                  </a:xfrm>
                  <a:custGeom>
                    <a:avLst/>
                    <a:gdLst>
                      <a:gd name="T0" fmla="*/ 0 w 23"/>
                      <a:gd name="T1" fmla="*/ 21 h 49"/>
                      <a:gd name="T2" fmla="*/ 2 w 23"/>
                      <a:gd name="T3" fmla="*/ 21 h 49"/>
                      <a:gd name="T4" fmla="*/ 3 w 23"/>
                      <a:gd name="T5" fmla="*/ 20 h 49"/>
                      <a:gd name="T6" fmla="*/ 4 w 23"/>
                      <a:gd name="T7" fmla="*/ 18 h 49"/>
                      <a:gd name="T8" fmla="*/ 5 w 23"/>
                      <a:gd name="T9" fmla="*/ 17 h 49"/>
                      <a:gd name="T10" fmla="*/ 6 w 23"/>
                      <a:gd name="T11" fmla="*/ 16 h 49"/>
                      <a:gd name="T12" fmla="*/ 7 w 23"/>
                      <a:gd name="T13" fmla="*/ 14 h 49"/>
                      <a:gd name="T14" fmla="*/ 7 w 23"/>
                      <a:gd name="T15" fmla="*/ 12 h 49"/>
                      <a:gd name="T16" fmla="*/ 7 w 23"/>
                      <a:gd name="T17" fmla="*/ 10 h 49"/>
                      <a:gd name="T18" fmla="*/ 7 w 23"/>
                      <a:gd name="T19" fmla="*/ 9 h 49"/>
                      <a:gd name="T20" fmla="*/ 7 w 23"/>
                      <a:gd name="T21" fmla="*/ 7 h 49"/>
                      <a:gd name="T22" fmla="*/ 6 w 23"/>
                      <a:gd name="T23" fmla="*/ 5 h 49"/>
                      <a:gd name="T24" fmla="*/ 5 w 23"/>
                      <a:gd name="T25" fmla="*/ 3 h 49"/>
                      <a:gd name="T26" fmla="*/ 4 w 23"/>
                      <a:gd name="T27" fmla="*/ 2 h 49"/>
                      <a:gd name="T28" fmla="*/ 3 w 23"/>
                      <a:gd name="T29" fmla="*/ 1 h 49"/>
                      <a:gd name="T30" fmla="*/ 2 w 23"/>
                      <a:gd name="T31" fmla="*/ 0 h 49"/>
                      <a:gd name="T32" fmla="*/ 0 w 23"/>
                      <a:gd name="T33" fmla="*/ 0 h 49"/>
                      <a:gd name="T34" fmla="*/ 0 w 23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Rectangl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82" y="2047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82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1275" y="2047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6 w 24"/>
                      <a:gd name="T3" fmla="*/ 0 h 49"/>
                      <a:gd name="T4" fmla="*/ 4 w 24"/>
                      <a:gd name="T5" fmla="*/ 1 h 49"/>
                      <a:gd name="T6" fmla="*/ 3 w 24"/>
                      <a:gd name="T7" fmla="*/ 2 h 49"/>
                      <a:gd name="T8" fmla="*/ 2 w 24"/>
                      <a:gd name="T9" fmla="*/ 3 h 49"/>
                      <a:gd name="T10" fmla="*/ 1 w 24"/>
                      <a:gd name="T11" fmla="*/ 5 h 49"/>
                      <a:gd name="T12" fmla="*/ 1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0 h 49"/>
                      <a:gd name="T18" fmla="*/ 0 w 24"/>
                      <a:gd name="T19" fmla="*/ 12 h 49"/>
                      <a:gd name="T20" fmla="*/ 1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7 h 49"/>
                      <a:gd name="T26" fmla="*/ 3 w 24"/>
                      <a:gd name="T27" fmla="*/ 18 h 49"/>
                      <a:gd name="T28" fmla="*/ 4 w 24"/>
                      <a:gd name="T29" fmla="*/ 20 h 49"/>
                      <a:gd name="T30" fmla="*/ 6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9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9" y="43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73"/>
                  <p:cNvSpPr>
                    <a:spLocks noChangeAspect="1"/>
                  </p:cNvSpPr>
                  <p:nvPr/>
                </p:nvSpPr>
                <p:spPr bwMode="auto">
                  <a:xfrm>
                    <a:off x="1275" y="1618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6 w 24"/>
                      <a:gd name="T3" fmla="*/ 1 h 49"/>
                      <a:gd name="T4" fmla="*/ 4 w 24"/>
                      <a:gd name="T5" fmla="*/ 1 h 49"/>
                      <a:gd name="T6" fmla="*/ 3 w 24"/>
                      <a:gd name="T7" fmla="*/ 3 h 49"/>
                      <a:gd name="T8" fmla="*/ 2 w 24"/>
                      <a:gd name="T9" fmla="*/ 4 h 49"/>
                      <a:gd name="T10" fmla="*/ 1 w 24"/>
                      <a:gd name="T11" fmla="*/ 5 h 49"/>
                      <a:gd name="T12" fmla="*/ 1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1 h 49"/>
                      <a:gd name="T18" fmla="*/ 0 w 24"/>
                      <a:gd name="T19" fmla="*/ 12 h 49"/>
                      <a:gd name="T20" fmla="*/ 1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8 h 49"/>
                      <a:gd name="T26" fmla="*/ 3 w 24"/>
                      <a:gd name="T27" fmla="*/ 19 h 49"/>
                      <a:gd name="T28" fmla="*/ 4 w 24"/>
                      <a:gd name="T29" fmla="*/ 20 h 49"/>
                      <a:gd name="T30" fmla="*/ 6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2"/>
                        </a:lnTo>
                        <a:lnTo>
                          <a:pt x="14" y="3"/>
                        </a:lnTo>
                        <a:lnTo>
                          <a:pt x="9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9" y="44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82" y="1618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85" name="Freeform 175"/>
                  <p:cNvSpPr>
                    <a:spLocks noChangeAspect="1"/>
                  </p:cNvSpPr>
                  <p:nvPr/>
                </p:nvSpPr>
                <p:spPr bwMode="auto">
                  <a:xfrm>
                    <a:off x="1397" y="1618"/>
                    <a:ext cx="7" cy="21"/>
                  </a:xfrm>
                  <a:custGeom>
                    <a:avLst/>
                    <a:gdLst>
                      <a:gd name="T0" fmla="*/ 0 w 23"/>
                      <a:gd name="T1" fmla="*/ 21 h 49"/>
                      <a:gd name="T2" fmla="*/ 2 w 23"/>
                      <a:gd name="T3" fmla="*/ 21 h 49"/>
                      <a:gd name="T4" fmla="*/ 3 w 23"/>
                      <a:gd name="T5" fmla="*/ 20 h 49"/>
                      <a:gd name="T6" fmla="*/ 4 w 23"/>
                      <a:gd name="T7" fmla="*/ 19 h 49"/>
                      <a:gd name="T8" fmla="*/ 5 w 23"/>
                      <a:gd name="T9" fmla="*/ 18 h 49"/>
                      <a:gd name="T10" fmla="*/ 6 w 23"/>
                      <a:gd name="T11" fmla="*/ 16 h 49"/>
                      <a:gd name="T12" fmla="*/ 7 w 23"/>
                      <a:gd name="T13" fmla="*/ 14 h 49"/>
                      <a:gd name="T14" fmla="*/ 7 w 23"/>
                      <a:gd name="T15" fmla="*/ 12 h 49"/>
                      <a:gd name="T16" fmla="*/ 7 w 23"/>
                      <a:gd name="T17" fmla="*/ 11 h 49"/>
                      <a:gd name="T18" fmla="*/ 7 w 23"/>
                      <a:gd name="T19" fmla="*/ 9 h 49"/>
                      <a:gd name="T20" fmla="*/ 7 w 23"/>
                      <a:gd name="T21" fmla="*/ 7 h 49"/>
                      <a:gd name="T22" fmla="*/ 6 w 23"/>
                      <a:gd name="T23" fmla="*/ 5 h 49"/>
                      <a:gd name="T24" fmla="*/ 5 w 23"/>
                      <a:gd name="T25" fmla="*/ 4 h 49"/>
                      <a:gd name="T26" fmla="*/ 4 w 23"/>
                      <a:gd name="T27" fmla="*/ 3 h 49"/>
                      <a:gd name="T28" fmla="*/ 3 w 23"/>
                      <a:gd name="T29" fmla="*/ 1 h 49"/>
                      <a:gd name="T30" fmla="*/ 2 w 23"/>
                      <a:gd name="T31" fmla="*/ 1 h 49"/>
                      <a:gd name="T32" fmla="*/ 0 w 23"/>
                      <a:gd name="T33" fmla="*/ 0 h 49"/>
                      <a:gd name="T34" fmla="*/ 0 w 23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76"/>
                  <p:cNvSpPr>
                    <a:spLocks noChangeAspect="1"/>
                  </p:cNvSpPr>
                  <p:nvPr/>
                </p:nvSpPr>
                <p:spPr bwMode="auto">
                  <a:xfrm>
                    <a:off x="1511" y="2047"/>
                    <a:ext cx="7" cy="21"/>
                  </a:xfrm>
                  <a:custGeom>
                    <a:avLst/>
                    <a:gdLst>
                      <a:gd name="T0" fmla="*/ 0 w 24"/>
                      <a:gd name="T1" fmla="*/ 21 h 49"/>
                      <a:gd name="T2" fmla="*/ 2 w 24"/>
                      <a:gd name="T3" fmla="*/ 21 h 49"/>
                      <a:gd name="T4" fmla="*/ 3 w 24"/>
                      <a:gd name="T5" fmla="*/ 20 h 49"/>
                      <a:gd name="T6" fmla="*/ 4 w 24"/>
                      <a:gd name="T7" fmla="*/ 18 h 49"/>
                      <a:gd name="T8" fmla="*/ 5 w 24"/>
                      <a:gd name="T9" fmla="*/ 17 h 49"/>
                      <a:gd name="T10" fmla="*/ 6 w 24"/>
                      <a:gd name="T11" fmla="*/ 16 h 49"/>
                      <a:gd name="T12" fmla="*/ 6 w 24"/>
                      <a:gd name="T13" fmla="*/ 14 h 49"/>
                      <a:gd name="T14" fmla="*/ 7 w 24"/>
                      <a:gd name="T15" fmla="*/ 12 h 49"/>
                      <a:gd name="T16" fmla="*/ 7 w 24"/>
                      <a:gd name="T17" fmla="*/ 10 h 49"/>
                      <a:gd name="T18" fmla="*/ 7 w 24"/>
                      <a:gd name="T19" fmla="*/ 9 h 49"/>
                      <a:gd name="T20" fmla="*/ 6 w 24"/>
                      <a:gd name="T21" fmla="*/ 7 h 49"/>
                      <a:gd name="T22" fmla="*/ 6 w 24"/>
                      <a:gd name="T23" fmla="*/ 5 h 49"/>
                      <a:gd name="T24" fmla="*/ 5 w 24"/>
                      <a:gd name="T25" fmla="*/ 3 h 49"/>
                      <a:gd name="T26" fmla="*/ 4 w 24"/>
                      <a:gd name="T27" fmla="*/ 2 h 49"/>
                      <a:gd name="T28" fmla="*/ 3 w 24"/>
                      <a:gd name="T29" fmla="*/ 1 h 49"/>
                      <a:gd name="T30" fmla="*/ 2 w 24"/>
                      <a:gd name="T31" fmla="*/ 0 h 49"/>
                      <a:gd name="T32" fmla="*/ 0 w 24"/>
                      <a:gd name="T33" fmla="*/ 0 h 49"/>
                      <a:gd name="T34" fmla="*/ 0 w 24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Rectangl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7" y="2047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88" name="Freeform 178"/>
                  <p:cNvSpPr>
                    <a:spLocks noChangeAspect="1"/>
                  </p:cNvSpPr>
                  <p:nvPr/>
                </p:nvSpPr>
                <p:spPr bwMode="auto">
                  <a:xfrm>
                    <a:off x="1389" y="2047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5 w 24"/>
                      <a:gd name="T3" fmla="*/ 0 h 49"/>
                      <a:gd name="T4" fmla="*/ 4 w 24"/>
                      <a:gd name="T5" fmla="*/ 1 h 49"/>
                      <a:gd name="T6" fmla="*/ 3 w 24"/>
                      <a:gd name="T7" fmla="*/ 2 h 49"/>
                      <a:gd name="T8" fmla="*/ 2 w 24"/>
                      <a:gd name="T9" fmla="*/ 3 h 49"/>
                      <a:gd name="T10" fmla="*/ 1 w 24"/>
                      <a:gd name="T11" fmla="*/ 5 h 49"/>
                      <a:gd name="T12" fmla="*/ 0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0 h 49"/>
                      <a:gd name="T18" fmla="*/ 0 w 24"/>
                      <a:gd name="T19" fmla="*/ 12 h 49"/>
                      <a:gd name="T20" fmla="*/ 0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7 h 49"/>
                      <a:gd name="T26" fmla="*/ 3 w 24"/>
                      <a:gd name="T27" fmla="*/ 18 h 49"/>
                      <a:gd name="T28" fmla="*/ 4 w 24"/>
                      <a:gd name="T29" fmla="*/ 20 h 49"/>
                      <a:gd name="T30" fmla="*/ 5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9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9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79"/>
                  <p:cNvSpPr>
                    <a:spLocks noChangeAspect="1"/>
                  </p:cNvSpPr>
                  <p:nvPr/>
                </p:nvSpPr>
                <p:spPr bwMode="auto">
                  <a:xfrm>
                    <a:off x="1389" y="1618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5 w 24"/>
                      <a:gd name="T3" fmla="*/ 1 h 49"/>
                      <a:gd name="T4" fmla="*/ 4 w 24"/>
                      <a:gd name="T5" fmla="*/ 1 h 49"/>
                      <a:gd name="T6" fmla="*/ 3 w 24"/>
                      <a:gd name="T7" fmla="*/ 3 h 49"/>
                      <a:gd name="T8" fmla="*/ 2 w 24"/>
                      <a:gd name="T9" fmla="*/ 4 h 49"/>
                      <a:gd name="T10" fmla="*/ 1 w 24"/>
                      <a:gd name="T11" fmla="*/ 5 h 49"/>
                      <a:gd name="T12" fmla="*/ 0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1 h 49"/>
                      <a:gd name="T18" fmla="*/ 0 w 24"/>
                      <a:gd name="T19" fmla="*/ 12 h 49"/>
                      <a:gd name="T20" fmla="*/ 0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8 h 49"/>
                      <a:gd name="T26" fmla="*/ 3 w 24"/>
                      <a:gd name="T27" fmla="*/ 19 h 49"/>
                      <a:gd name="T28" fmla="*/ 4 w 24"/>
                      <a:gd name="T29" fmla="*/ 20 h 49"/>
                      <a:gd name="T30" fmla="*/ 5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9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9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Rectangl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7" y="1618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91" name="Freeform 181"/>
                  <p:cNvSpPr>
                    <a:spLocks noChangeAspect="1"/>
                  </p:cNvSpPr>
                  <p:nvPr/>
                </p:nvSpPr>
                <p:spPr bwMode="auto">
                  <a:xfrm>
                    <a:off x="1511" y="1618"/>
                    <a:ext cx="7" cy="21"/>
                  </a:xfrm>
                  <a:custGeom>
                    <a:avLst/>
                    <a:gdLst>
                      <a:gd name="T0" fmla="*/ 0 w 24"/>
                      <a:gd name="T1" fmla="*/ 21 h 49"/>
                      <a:gd name="T2" fmla="*/ 2 w 24"/>
                      <a:gd name="T3" fmla="*/ 21 h 49"/>
                      <a:gd name="T4" fmla="*/ 3 w 24"/>
                      <a:gd name="T5" fmla="*/ 20 h 49"/>
                      <a:gd name="T6" fmla="*/ 4 w 24"/>
                      <a:gd name="T7" fmla="*/ 19 h 49"/>
                      <a:gd name="T8" fmla="*/ 5 w 24"/>
                      <a:gd name="T9" fmla="*/ 18 h 49"/>
                      <a:gd name="T10" fmla="*/ 6 w 24"/>
                      <a:gd name="T11" fmla="*/ 16 h 49"/>
                      <a:gd name="T12" fmla="*/ 6 w 24"/>
                      <a:gd name="T13" fmla="*/ 14 h 49"/>
                      <a:gd name="T14" fmla="*/ 7 w 24"/>
                      <a:gd name="T15" fmla="*/ 12 h 49"/>
                      <a:gd name="T16" fmla="*/ 7 w 24"/>
                      <a:gd name="T17" fmla="*/ 11 h 49"/>
                      <a:gd name="T18" fmla="*/ 7 w 24"/>
                      <a:gd name="T19" fmla="*/ 9 h 49"/>
                      <a:gd name="T20" fmla="*/ 6 w 24"/>
                      <a:gd name="T21" fmla="*/ 7 h 49"/>
                      <a:gd name="T22" fmla="*/ 6 w 24"/>
                      <a:gd name="T23" fmla="*/ 5 h 49"/>
                      <a:gd name="T24" fmla="*/ 5 w 24"/>
                      <a:gd name="T25" fmla="*/ 4 h 49"/>
                      <a:gd name="T26" fmla="*/ 4 w 24"/>
                      <a:gd name="T27" fmla="*/ 3 h 49"/>
                      <a:gd name="T28" fmla="*/ 3 w 24"/>
                      <a:gd name="T29" fmla="*/ 1 h 49"/>
                      <a:gd name="T30" fmla="*/ 2 w 24"/>
                      <a:gd name="T31" fmla="*/ 1 h 49"/>
                      <a:gd name="T32" fmla="*/ 0 w 24"/>
                      <a:gd name="T33" fmla="*/ 0 h 49"/>
                      <a:gd name="T34" fmla="*/ 0 w 24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82"/>
                  <p:cNvSpPr>
                    <a:spLocks noChangeAspect="1"/>
                  </p:cNvSpPr>
                  <p:nvPr/>
                </p:nvSpPr>
                <p:spPr bwMode="auto">
                  <a:xfrm>
                    <a:off x="1854" y="2047"/>
                    <a:ext cx="7" cy="21"/>
                  </a:xfrm>
                  <a:custGeom>
                    <a:avLst/>
                    <a:gdLst>
                      <a:gd name="T0" fmla="*/ 0 w 25"/>
                      <a:gd name="T1" fmla="*/ 21 h 49"/>
                      <a:gd name="T2" fmla="*/ 2 w 25"/>
                      <a:gd name="T3" fmla="*/ 21 h 49"/>
                      <a:gd name="T4" fmla="*/ 3 w 25"/>
                      <a:gd name="T5" fmla="*/ 20 h 49"/>
                      <a:gd name="T6" fmla="*/ 4 w 25"/>
                      <a:gd name="T7" fmla="*/ 18 h 49"/>
                      <a:gd name="T8" fmla="*/ 5 w 25"/>
                      <a:gd name="T9" fmla="*/ 17 h 49"/>
                      <a:gd name="T10" fmla="*/ 6 w 25"/>
                      <a:gd name="T11" fmla="*/ 16 h 49"/>
                      <a:gd name="T12" fmla="*/ 6 w 25"/>
                      <a:gd name="T13" fmla="*/ 14 h 49"/>
                      <a:gd name="T14" fmla="*/ 6 w 25"/>
                      <a:gd name="T15" fmla="*/ 12 h 49"/>
                      <a:gd name="T16" fmla="*/ 7 w 25"/>
                      <a:gd name="T17" fmla="*/ 10 h 49"/>
                      <a:gd name="T18" fmla="*/ 6 w 25"/>
                      <a:gd name="T19" fmla="*/ 9 h 49"/>
                      <a:gd name="T20" fmla="*/ 6 w 25"/>
                      <a:gd name="T21" fmla="*/ 7 h 49"/>
                      <a:gd name="T22" fmla="*/ 6 w 25"/>
                      <a:gd name="T23" fmla="*/ 5 h 49"/>
                      <a:gd name="T24" fmla="*/ 5 w 25"/>
                      <a:gd name="T25" fmla="*/ 3 h 49"/>
                      <a:gd name="T26" fmla="*/ 4 w 25"/>
                      <a:gd name="T27" fmla="*/ 2 h 49"/>
                      <a:gd name="T28" fmla="*/ 3 w 25"/>
                      <a:gd name="T29" fmla="*/ 1 h 49"/>
                      <a:gd name="T30" fmla="*/ 2 w 25"/>
                      <a:gd name="T31" fmla="*/ 0 h 49"/>
                      <a:gd name="T32" fmla="*/ 0 w 25"/>
                      <a:gd name="T33" fmla="*/ 0 h 49"/>
                      <a:gd name="T34" fmla="*/ 0 w 25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Rectangle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0" y="2047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94" name="Freeform 184"/>
                  <p:cNvSpPr>
                    <a:spLocks noChangeAspect="1"/>
                  </p:cNvSpPr>
                  <p:nvPr/>
                </p:nvSpPr>
                <p:spPr bwMode="auto">
                  <a:xfrm>
                    <a:off x="1732" y="2047"/>
                    <a:ext cx="7" cy="21"/>
                  </a:xfrm>
                  <a:custGeom>
                    <a:avLst/>
                    <a:gdLst>
                      <a:gd name="T0" fmla="*/ 7 w 23"/>
                      <a:gd name="T1" fmla="*/ 0 h 49"/>
                      <a:gd name="T2" fmla="*/ 5 w 23"/>
                      <a:gd name="T3" fmla="*/ 0 h 49"/>
                      <a:gd name="T4" fmla="*/ 4 w 23"/>
                      <a:gd name="T5" fmla="*/ 1 h 49"/>
                      <a:gd name="T6" fmla="*/ 3 w 23"/>
                      <a:gd name="T7" fmla="*/ 2 h 49"/>
                      <a:gd name="T8" fmla="*/ 2 w 23"/>
                      <a:gd name="T9" fmla="*/ 3 h 49"/>
                      <a:gd name="T10" fmla="*/ 1 w 23"/>
                      <a:gd name="T11" fmla="*/ 5 h 49"/>
                      <a:gd name="T12" fmla="*/ 0 w 23"/>
                      <a:gd name="T13" fmla="*/ 7 h 49"/>
                      <a:gd name="T14" fmla="*/ 0 w 23"/>
                      <a:gd name="T15" fmla="*/ 9 h 49"/>
                      <a:gd name="T16" fmla="*/ 0 w 23"/>
                      <a:gd name="T17" fmla="*/ 10 h 49"/>
                      <a:gd name="T18" fmla="*/ 0 w 23"/>
                      <a:gd name="T19" fmla="*/ 12 h 49"/>
                      <a:gd name="T20" fmla="*/ 0 w 23"/>
                      <a:gd name="T21" fmla="*/ 14 h 49"/>
                      <a:gd name="T22" fmla="*/ 1 w 23"/>
                      <a:gd name="T23" fmla="*/ 16 h 49"/>
                      <a:gd name="T24" fmla="*/ 2 w 23"/>
                      <a:gd name="T25" fmla="*/ 17 h 49"/>
                      <a:gd name="T26" fmla="*/ 3 w 23"/>
                      <a:gd name="T27" fmla="*/ 18 h 49"/>
                      <a:gd name="T28" fmla="*/ 4 w 23"/>
                      <a:gd name="T29" fmla="*/ 20 h 49"/>
                      <a:gd name="T30" fmla="*/ 5 w 23"/>
                      <a:gd name="T31" fmla="*/ 21 h 49"/>
                      <a:gd name="T32" fmla="*/ 7 w 23"/>
                      <a:gd name="T33" fmla="*/ 21 h 49"/>
                      <a:gd name="T34" fmla="*/ 7 w 23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0"/>
                        </a:lnTo>
                        <a:lnTo>
                          <a:pt x="9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85"/>
                  <p:cNvSpPr>
                    <a:spLocks noChangeAspect="1"/>
                  </p:cNvSpPr>
                  <p:nvPr/>
                </p:nvSpPr>
                <p:spPr bwMode="auto">
                  <a:xfrm>
                    <a:off x="1732" y="1618"/>
                    <a:ext cx="7" cy="21"/>
                  </a:xfrm>
                  <a:custGeom>
                    <a:avLst/>
                    <a:gdLst>
                      <a:gd name="T0" fmla="*/ 7 w 23"/>
                      <a:gd name="T1" fmla="*/ 0 h 49"/>
                      <a:gd name="T2" fmla="*/ 5 w 23"/>
                      <a:gd name="T3" fmla="*/ 1 h 49"/>
                      <a:gd name="T4" fmla="*/ 4 w 23"/>
                      <a:gd name="T5" fmla="*/ 1 h 49"/>
                      <a:gd name="T6" fmla="*/ 3 w 23"/>
                      <a:gd name="T7" fmla="*/ 3 h 49"/>
                      <a:gd name="T8" fmla="*/ 2 w 23"/>
                      <a:gd name="T9" fmla="*/ 4 h 49"/>
                      <a:gd name="T10" fmla="*/ 1 w 23"/>
                      <a:gd name="T11" fmla="*/ 5 h 49"/>
                      <a:gd name="T12" fmla="*/ 0 w 23"/>
                      <a:gd name="T13" fmla="*/ 7 h 49"/>
                      <a:gd name="T14" fmla="*/ 0 w 23"/>
                      <a:gd name="T15" fmla="*/ 9 h 49"/>
                      <a:gd name="T16" fmla="*/ 0 w 23"/>
                      <a:gd name="T17" fmla="*/ 11 h 49"/>
                      <a:gd name="T18" fmla="*/ 0 w 23"/>
                      <a:gd name="T19" fmla="*/ 12 h 49"/>
                      <a:gd name="T20" fmla="*/ 0 w 23"/>
                      <a:gd name="T21" fmla="*/ 14 h 49"/>
                      <a:gd name="T22" fmla="*/ 1 w 23"/>
                      <a:gd name="T23" fmla="*/ 16 h 49"/>
                      <a:gd name="T24" fmla="*/ 2 w 23"/>
                      <a:gd name="T25" fmla="*/ 18 h 49"/>
                      <a:gd name="T26" fmla="*/ 3 w 23"/>
                      <a:gd name="T27" fmla="*/ 19 h 49"/>
                      <a:gd name="T28" fmla="*/ 4 w 23"/>
                      <a:gd name="T29" fmla="*/ 20 h 49"/>
                      <a:gd name="T30" fmla="*/ 5 w 23"/>
                      <a:gd name="T31" fmla="*/ 21 h 49"/>
                      <a:gd name="T32" fmla="*/ 7 w 23"/>
                      <a:gd name="T33" fmla="*/ 21 h 49"/>
                      <a:gd name="T34" fmla="*/ 7 w 23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9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2"/>
                        </a:lnTo>
                        <a:lnTo>
                          <a:pt x="9" y="44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Rectangle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0" y="1618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197" name="Freeform 187"/>
                  <p:cNvSpPr>
                    <a:spLocks noChangeAspect="1"/>
                  </p:cNvSpPr>
                  <p:nvPr/>
                </p:nvSpPr>
                <p:spPr bwMode="auto">
                  <a:xfrm>
                    <a:off x="1854" y="1618"/>
                    <a:ext cx="7" cy="21"/>
                  </a:xfrm>
                  <a:custGeom>
                    <a:avLst/>
                    <a:gdLst>
                      <a:gd name="T0" fmla="*/ 0 w 25"/>
                      <a:gd name="T1" fmla="*/ 21 h 49"/>
                      <a:gd name="T2" fmla="*/ 2 w 25"/>
                      <a:gd name="T3" fmla="*/ 21 h 49"/>
                      <a:gd name="T4" fmla="*/ 3 w 25"/>
                      <a:gd name="T5" fmla="*/ 20 h 49"/>
                      <a:gd name="T6" fmla="*/ 4 w 25"/>
                      <a:gd name="T7" fmla="*/ 19 h 49"/>
                      <a:gd name="T8" fmla="*/ 5 w 25"/>
                      <a:gd name="T9" fmla="*/ 18 h 49"/>
                      <a:gd name="T10" fmla="*/ 6 w 25"/>
                      <a:gd name="T11" fmla="*/ 16 h 49"/>
                      <a:gd name="T12" fmla="*/ 6 w 25"/>
                      <a:gd name="T13" fmla="*/ 14 h 49"/>
                      <a:gd name="T14" fmla="*/ 6 w 25"/>
                      <a:gd name="T15" fmla="*/ 12 h 49"/>
                      <a:gd name="T16" fmla="*/ 7 w 25"/>
                      <a:gd name="T17" fmla="*/ 11 h 49"/>
                      <a:gd name="T18" fmla="*/ 6 w 25"/>
                      <a:gd name="T19" fmla="*/ 9 h 49"/>
                      <a:gd name="T20" fmla="*/ 6 w 25"/>
                      <a:gd name="T21" fmla="*/ 7 h 49"/>
                      <a:gd name="T22" fmla="*/ 6 w 25"/>
                      <a:gd name="T23" fmla="*/ 5 h 49"/>
                      <a:gd name="T24" fmla="*/ 5 w 25"/>
                      <a:gd name="T25" fmla="*/ 4 h 49"/>
                      <a:gd name="T26" fmla="*/ 4 w 25"/>
                      <a:gd name="T27" fmla="*/ 3 h 49"/>
                      <a:gd name="T28" fmla="*/ 3 w 25"/>
                      <a:gd name="T29" fmla="*/ 1 h 49"/>
                      <a:gd name="T30" fmla="*/ 2 w 25"/>
                      <a:gd name="T31" fmla="*/ 1 h 49"/>
                      <a:gd name="T32" fmla="*/ 0 w 25"/>
                      <a:gd name="T33" fmla="*/ 0 h 49"/>
                      <a:gd name="T34" fmla="*/ 0 w 25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188"/>
                  <p:cNvSpPr>
                    <a:spLocks noChangeAspect="1"/>
                  </p:cNvSpPr>
                  <p:nvPr/>
                </p:nvSpPr>
                <p:spPr bwMode="auto">
                  <a:xfrm>
                    <a:off x="1740" y="2047"/>
                    <a:ext cx="7" cy="21"/>
                  </a:xfrm>
                  <a:custGeom>
                    <a:avLst/>
                    <a:gdLst>
                      <a:gd name="T0" fmla="*/ 0 w 24"/>
                      <a:gd name="T1" fmla="*/ 21 h 49"/>
                      <a:gd name="T2" fmla="*/ 2 w 24"/>
                      <a:gd name="T3" fmla="*/ 21 h 49"/>
                      <a:gd name="T4" fmla="*/ 3 w 24"/>
                      <a:gd name="T5" fmla="*/ 20 h 49"/>
                      <a:gd name="T6" fmla="*/ 4 w 24"/>
                      <a:gd name="T7" fmla="*/ 18 h 49"/>
                      <a:gd name="T8" fmla="*/ 5 w 24"/>
                      <a:gd name="T9" fmla="*/ 17 h 49"/>
                      <a:gd name="T10" fmla="*/ 6 w 24"/>
                      <a:gd name="T11" fmla="*/ 16 h 49"/>
                      <a:gd name="T12" fmla="*/ 6 w 24"/>
                      <a:gd name="T13" fmla="*/ 14 h 49"/>
                      <a:gd name="T14" fmla="*/ 7 w 24"/>
                      <a:gd name="T15" fmla="*/ 12 h 49"/>
                      <a:gd name="T16" fmla="*/ 7 w 24"/>
                      <a:gd name="T17" fmla="*/ 10 h 49"/>
                      <a:gd name="T18" fmla="*/ 7 w 24"/>
                      <a:gd name="T19" fmla="*/ 9 h 49"/>
                      <a:gd name="T20" fmla="*/ 6 w 24"/>
                      <a:gd name="T21" fmla="*/ 7 h 49"/>
                      <a:gd name="T22" fmla="*/ 6 w 24"/>
                      <a:gd name="T23" fmla="*/ 5 h 49"/>
                      <a:gd name="T24" fmla="*/ 5 w 24"/>
                      <a:gd name="T25" fmla="*/ 3 h 49"/>
                      <a:gd name="T26" fmla="*/ 4 w 24"/>
                      <a:gd name="T27" fmla="*/ 2 h 49"/>
                      <a:gd name="T28" fmla="*/ 3 w 24"/>
                      <a:gd name="T29" fmla="*/ 1 h 49"/>
                      <a:gd name="T30" fmla="*/ 2 w 24"/>
                      <a:gd name="T31" fmla="*/ 0 h 49"/>
                      <a:gd name="T32" fmla="*/ 0 w 24"/>
                      <a:gd name="T33" fmla="*/ 0 h 49"/>
                      <a:gd name="T34" fmla="*/ 0 w 24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Rectangl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5" y="2047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00" name="Freeform 190"/>
                  <p:cNvSpPr>
                    <a:spLocks noChangeAspect="1"/>
                  </p:cNvSpPr>
                  <p:nvPr/>
                </p:nvSpPr>
                <p:spPr bwMode="auto">
                  <a:xfrm>
                    <a:off x="1618" y="2047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5 w 24"/>
                      <a:gd name="T3" fmla="*/ 0 h 49"/>
                      <a:gd name="T4" fmla="*/ 4 w 24"/>
                      <a:gd name="T5" fmla="*/ 1 h 49"/>
                      <a:gd name="T6" fmla="*/ 3 w 24"/>
                      <a:gd name="T7" fmla="*/ 2 h 49"/>
                      <a:gd name="T8" fmla="*/ 2 w 24"/>
                      <a:gd name="T9" fmla="*/ 3 h 49"/>
                      <a:gd name="T10" fmla="*/ 1 w 24"/>
                      <a:gd name="T11" fmla="*/ 5 h 49"/>
                      <a:gd name="T12" fmla="*/ 0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0 h 49"/>
                      <a:gd name="T18" fmla="*/ 0 w 24"/>
                      <a:gd name="T19" fmla="*/ 12 h 49"/>
                      <a:gd name="T20" fmla="*/ 0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7 h 49"/>
                      <a:gd name="T26" fmla="*/ 3 w 24"/>
                      <a:gd name="T27" fmla="*/ 18 h 49"/>
                      <a:gd name="T28" fmla="*/ 4 w 24"/>
                      <a:gd name="T29" fmla="*/ 20 h 49"/>
                      <a:gd name="T30" fmla="*/ 5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191"/>
                  <p:cNvSpPr>
                    <a:spLocks noChangeAspect="1"/>
                  </p:cNvSpPr>
                  <p:nvPr/>
                </p:nvSpPr>
                <p:spPr bwMode="auto">
                  <a:xfrm>
                    <a:off x="1618" y="1618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5 w 24"/>
                      <a:gd name="T3" fmla="*/ 1 h 49"/>
                      <a:gd name="T4" fmla="*/ 4 w 24"/>
                      <a:gd name="T5" fmla="*/ 1 h 49"/>
                      <a:gd name="T6" fmla="*/ 3 w 24"/>
                      <a:gd name="T7" fmla="*/ 3 h 49"/>
                      <a:gd name="T8" fmla="*/ 2 w 24"/>
                      <a:gd name="T9" fmla="*/ 4 h 49"/>
                      <a:gd name="T10" fmla="*/ 1 w 24"/>
                      <a:gd name="T11" fmla="*/ 5 h 49"/>
                      <a:gd name="T12" fmla="*/ 0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1 h 49"/>
                      <a:gd name="T18" fmla="*/ 0 w 24"/>
                      <a:gd name="T19" fmla="*/ 12 h 49"/>
                      <a:gd name="T20" fmla="*/ 0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8 h 49"/>
                      <a:gd name="T26" fmla="*/ 3 w 24"/>
                      <a:gd name="T27" fmla="*/ 19 h 49"/>
                      <a:gd name="T28" fmla="*/ 4 w 24"/>
                      <a:gd name="T29" fmla="*/ 20 h 49"/>
                      <a:gd name="T30" fmla="*/ 5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Rectangl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5" y="1618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03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1740" y="1618"/>
                    <a:ext cx="7" cy="21"/>
                  </a:xfrm>
                  <a:custGeom>
                    <a:avLst/>
                    <a:gdLst>
                      <a:gd name="T0" fmla="*/ 0 w 24"/>
                      <a:gd name="T1" fmla="*/ 21 h 49"/>
                      <a:gd name="T2" fmla="*/ 2 w 24"/>
                      <a:gd name="T3" fmla="*/ 21 h 49"/>
                      <a:gd name="T4" fmla="*/ 3 w 24"/>
                      <a:gd name="T5" fmla="*/ 20 h 49"/>
                      <a:gd name="T6" fmla="*/ 4 w 24"/>
                      <a:gd name="T7" fmla="*/ 19 h 49"/>
                      <a:gd name="T8" fmla="*/ 5 w 24"/>
                      <a:gd name="T9" fmla="*/ 18 h 49"/>
                      <a:gd name="T10" fmla="*/ 6 w 24"/>
                      <a:gd name="T11" fmla="*/ 16 h 49"/>
                      <a:gd name="T12" fmla="*/ 6 w 24"/>
                      <a:gd name="T13" fmla="*/ 14 h 49"/>
                      <a:gd name="T14" fmla="*/ 7 w 24"/>
                      <a:gd name="T15" fmla="*/ 12 h 49"/>
                      <a:gd name="T16" fmla="*/ 7 w 24"/>
                      <a:gd name="T17" fmla="*/ 11 h 49"/>
                      <a:gd name="T18" fmla="*/ 7 w 24"/>
                      <a:gd name="T19" fmla="*/ 9 h 49"/>
                      <a:gd name="T20" fmla="*/ 6 w 24"/>
                      <a:gd name="T21" fmla="*/ 7 h 49"/>
                      <a:gd name="T22" fmla="*/ 6 w 24"/>
                      <a:gd name="T23" fmla="*/ 5 h 49"/>
                      <a:gd name="T24" fmla="*/ 5 w 24"/>
                      <a:gd name="T25" fmla="*/ 4 h 49"/>
                      <a:gd name="T26" fmla="*/ 4 w 24"/>
                      <a:gd name="T27" fmla="*/ 3 h 49"/>
                      <a:gd name="T28" fmla="*/ 3 w 24"/>
                      <a:gd name="T29" fmla="*/ 1 h 49"/>
                      <a:gd name="T30" fmla="*/ 2 w 24"/>
                      <a:gd name="T31" fmla="*/ 1 h 49"/>
                      <a:gd name="T32" fmla="*/ 0 w 24"/>
                      <a:gd name="T33" fmla="*/ 0 h 49"/>
                      <a:gd name="T34" fmla="*/ 0 w 24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194"/>
                  <p:cNvSpPr>
                    <a:spLocks noChangeAspect="1"/>
                  </p:cNvSpPr>
                  <p:nvPr/>
                </p:nvSpPr>
                <p:spPr bwMode="auto">
                  <a:xfrm>
                    <a:off x="1961" y="2047"/>
                    <a:ext cx="14" cy="21"/>
                  </a:xfrm>
                  <a:custGeom>
                    <a:avLst/>
                    <a:gdLst>
                      <a:gd name="T0" fmla="*/ 0 w 24"/>
                      <a:gd name="T1" fmla="*/ 21 h 49"/>
                      <a:gd name="T2" fmla="*/ 4 w 24"/>
                      <a:gd name="T3" fmla="*/ 21 h 49"/>
                      <a:gd name="T4" fmla="*/ 6 w 24"/>
                      <a:gd name="T5" fmla="*/ 20 h 49"/>
                      <a:gd name="T6" fmla="*/ 8 w 24"/>
                      <a:gd name="T7" fmla="*/ 18 h 49"/>
                      <a:gd name="T8" fmla="*/ 11 w 24"/>
                      <a:gd name="T9" fmla="*/ 17 h 49"/>
                      <a:gd name="T10" fmla="*/ 12 w 24"/>
                      <a:gd name="T11" fmla="*/ 16 h 49"/>
                      <a:gd name="T12" fmla="*/ 13 w 24"/>
                      <a:gd name="T13" fmla="*/ 14 h 49"/>
                      <a:gd name="T14" fmla="*/ 14 w 24"/>
                      <a:gd name="T15" fmla="*/ 12 h 49"/>
                      <a:gd name="T16" fmla="*/ 14 w 24"/>
                      <a:gd name="T17" fmla="*/ 10 h 49"/>
                      <a:gd name="T18" fmla="*/ 14 w 24"/>
                      <a:gd name="T19" fmla="*/ 9 h 49"/>
                      <a:gd name="T20" fmla="*/ 13 w 24"/>
                      <a:gd name="T21" fmla="*/ 7 h 49"/>
                      <a:gd name="T22" fmla="*/ 12 w 24"/>
                      <a:gd name="T23" fmla="*/ 5 h 49"/>
                      <a:gd name="T24" fmla="*/ 11 w 24"/>
                      <a:gd name="T25" fmla="*/ 3 h 49"/>
                      <a:gd name="T26" fmla="*/ 8 w 24"/>
                      <a:gd name="T27" fmla="*/ 2 h 49"/>
                      <a:gd name="T28" fmla="*/ 6 w 24"/>
                      <a:gd name="T29" fmla="*/ 1 h 49"/>
                      <a:gd name="T30" fmla="*/ 4 w 24"/>
                      <a:gd name="T31" fmla="*/ 0 h 49"/>
                      <a:gd name="T32" fmla="*/ 0 w 24"/>
                      <a:gd name="T33" fmla="*/ 0 h 49"/>
                      <a:gd name="T34" fmla="*/ 0 w 24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4" y="29"/>
                        </a:lnTo>
                        <a:lnTo>
                          <a:pt x="24" y="24"/>
                        </a:lnTo>
                        <a:lnTo>
                          <a:pt x="24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4" y="2047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06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1847" y="2047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6 w 24"/>
                      <a:gd name="T3" fmla="*/ 0 h 49"/>
                      <a:gd name="T4" fmla="*/ 4 w 24"/>
                      <a:gd name="T5" fmla="*/ 1 h 49"/>
                      <a:gd name="T6" fmla="*/ 3 w 24"/>
                      <a:gd name="T7" fmla="*/ 2 h 49"/>
                      <a:gd name="T8" fmla="*/ 2 w 24"/>
                      <a:gd name="T9" fmla="*/ 3 h 49"/>
                      <a:gd name="T10" fmla="*/ 1 w 24"/>
                      <a:gd name="T11" fmla="*/ 5 h 49"/>
                      <a:gd name="T12" fmla="*/ 1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0 h 49"/>
                      <a:gd name="T18" fmla="*/ 0 w 24"/>
                      <a:gd name="T19" fmla="*/ 12 h 49"/>
                      <a:gd name="T20" fmla="*/ 1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7 h 49"/>
                      <a:gd name="T26" fmla="*/ 3 w 24"/>
                      <a:gd name="T27" fmla="*/ 18 h 49"/>
                      <a:gd name="T28" fmla="*/ 4 w 24"/>
                      <a:gd name="T29" fmla="*/ 20 h 49"/>
                      <a:gd name="T30" fmla="*/ 6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1847" y="1618"/>
                    <a:ext cx="7" cy="21"/>
                  </a:xfrm>
                  <a:custGeom>
                    <a:avLst/>
                    <a:gdLst>
                      <a:gd name="T0" fmla="*/ 7 w 24"/>
                      <a:gd name="T1" fmla="*/ 0 h 49"/>
                      <a:gd name="T2" fmla="*/ 6 w 24"/>
                      <a:gd name="T3" fmla="*/ 1 h 49"/>
                      <a:gd name="T4" fmla="*/ 4 w 24"/>
                      <a:gd name="T5" fmla="*/ 1 h 49"/>
                      <a:gd name="T6" fmla="*/ 3 w 24"/>
                      <a:gd name="T7" fmla="*/ 3 h 49"/>
                      <a:gd name="T8" fmla="*/ 2 w 24"/>
                      <a:gd name="T9" fmla="*/ 4 h 49"/>
                      <a:gd name="T10" fmla="*/ 1 w 24"/>
                      <a:gd name="T11" fmla="*/ 5 h 49"/>
                      <a:gd name="T12" fmla="*/ 1 w 24"/>
                      <a:gd name="T13" fmla="*/ 7 h 49"/>
                      <a:gd name="T14" fmla="*/ 0 w 24"/>
                      <a:gd name="T15" fmla="*/ 9 h 49"/>
                      <a:gd name="T16" fmla="*/ 0 w 24"/>
                      <a:gd name="T17" fmla="*/ 11 h 49"/>
                      <a:gd name="T18" fmla="*/ 0 w 24"/>
                      <a:gd name="T19" fmla="*/ 12 h 49"/>
                      <a:gd name="T20" fmla="*/ 1 w 24"/>
                      <a:gd name="T21" fmla="*/ 14 h 49"/>
                      <a:gd name="T22" fmla="*/ 1 w 24"/>
                      <a:gd name="T23" fmla="*/ 16 h 49"/>
                      <a:gd name="T24" fmla="*/ 2 w 24"/>
                      <a:gd name="T25" fmla="*/ 18 h 49"/>
                      <a:gd name="T26" fmla="*/ 3 w 24"/>
                      <a:gd name="T27" fmla="*/ 19 h 49"/>
                      <a:gd name="T28" fmla="*/ 4 w 24"/>
                      <a:gd name="T29" fmla="*/ 20 h 49"/>
                      <a:gd name="T30" fmla="*/ 6 w 24"/>
                      <a:gd name="T31" fmla="*/ 21 h 49"/>
                      <a:gd name="T32" fmla="*/ 7 w 24"/>
                      <a:gd name="T33" fmla="*/ 21 h 49"/>
                      <a:gd name="T34" fmla="*/ 7 w 24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4" y="1618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09" name="Freeform 199"/>
                  <p:cNvSpPr>
                    <a:spLocks noChangeAspect="1"/>
                  </p:cNvSpPr>
                  <p:nvPr/>
                </p:nvSpPr>
                <p:spPr bwMode="auto">
                  <a:xfrm>
                    <a:off x="1961" y="1618"/>
                    <a:ext cx="14" cy="21"/>
                  </a:xfrm>
                  <a:custGeom>
                    <a:avLst/>
                    <a:gdLst>
                      <a:gd name="T0" fmla="*/ 0 w 24"/>
                      <a:gd name="T1" fmla="*/ 21 h 49"/>
                      <a:gd name="T2" fmla="*/ 4 w 24"/>
                      <a:gd name="T3" fmla="*/ 21 h 49"/>
                      <a:gd name="T4" fmla="*/ 6 w 24"/>
                      <a:gd name="T5" fmla="*/ 20 h 49"/>
                      <a:gd name="T6" fmla="*/ 8 w 24"/>
                      <a:gd name="T7" fmla="*/ 19 h 49"/>
                      <a:gd name="T8" fmla="*/ 11 w 24"/>
                      <a:gd name="T9" fmla="*/ 18 h 49"/>
                      <a:gd name="T10" fmla="*/ 12 w 24"/>
                      <a:gd name="T11" fmla="*/ 16 h 49"/>
                      <a:gd name="T12" fmla="*/ 13 w 24"/>
                      <a:gd name="T13" fmla="*/ 14 h 49"/>
                      <a:gd name="T14" fmla="*/ 14 w 24"/>
                      <a:gd name="T15" fmla="*/ 12 h 49"/>
                      <a:gd name="T16" fmla="*/ 14 w 24"/>
                      <a:gd name="T17" fmla="*/ 11 h 49"/>
                      <a:gd name="T18" fmla="*/ 14 w 24"/>
                      <a:gd name="T19" fmla="*/ 9 h 49"/>
                      <a:gd name="T20" fmla="*/ 13 w 24"/>
                      <a:gd name="T21" fmla="*/ 7 h 49"/>
                      <a:gd name="T22" fmla="*/ 12 w 24"/>
                      <a:gd name="T23" fmla="*/ 5 h 49"/>
                      <a:gd name="T24" fmla="*/ 11 w 24"/>
                      <a:gd name="T25" fmla="*/ 4 h 49"/>
                      <a:gd name="T26" fmla="*/ 8 w 24"/>
                      <a:gd name="T27" fmla="*/ 3 h 49"/>
                      <a:gd name="T28" fmla="*/ 6 w 24"/>
                      <a:gd name="T29" fmla="*/ 1 h 49"/>
                      <a:gd name="T30" fmla="*/ 4 w 24"/>
                      <a:gd name="T31" fmla="*/ 1 h 49"/>
                      <a:gd name="T32" fmla="*/ 0 w 24"/>
                      <a:gd name="T33" fmla="*/ 0 h 49"/>
                      <a:gd name="T34" fmla="*/ 0 w 24"/>
                      <a:gd name="T35" fmla="*/ 21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4" y="29"/>
                        </a:lnTo>
                        <a:lnTo>
                          <a:pt x="24" y="25"/>
                        </a:lnTo>
                        <a:lnTo>
                          <a:pt x="24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200"/>
                  <p:cNvSpPr>
                    <a:spLocks noChangeAspect="1"/>
                  </p:cNvSpPr>
                  <p:nvPr/>
                </p:nvSpPr>
                <p:spPr bwMode="auto">
                  <a:xfrm>
                    <a:off x="2769" y="1532"/>
                    <a:ext cx="7" cy="14"/>
                  </a:xfrm>
                  <a:custGeom>
                    <a:avLst/>
                    <a:gdLst>
                      <a:gd name="T0" fmla="*/ 0 w 24"/>
                      <a:gd name="T1" fmla="*/ 14 h 47"/>
                      <a:gd name="T2" fmla="*/ 1 w 24"/>
                      <a:gd name="T3" fmla="*/ 14 h 47"/>
                      <a:gd name="T4" fmla="*/ 3 w 24"/>
                      <a:gd name="T5" fmla="*/ 14 h 47"/>
                      <a:gd name="T6" fmla="*/ 4 w 24"/>
                      <a:gd name="T7" fmla="*/ 13 h 47"/>
                      <a:gd name="T8" fmla="*/ 5 w 24"/>
                      <a:gd name="T9" fmla="*/ 12 h 47"/>
                      <a:gd name="T10" fmla="*/ 6 w 24"/>
                      <a:gd name="T11" fmla="*/ 11 h 47"/>
                      <a:gd name="T12" fmla="*/ 6 w 24"/>
                      <a:gd name="T13" fmla="*/ 10 h 47"/>
                      <a:gd name="T14" fmla="*/ 7 w 24"/>
                      <a:gd name="T15" fmla="*/ 8 h 47"/>
                      <a:gd name="T16" fmla="*/ 7 w 24"/>
                      <a:gd name="T17" fmla="*/ 7 h 47"/>
                      <a:gd name="T18" fmla="*/ 7 w 24"/>
                      <a:gd name="T19" fmla="*/ 6 h 47"/>
                      <a:gd name="T20" fmla="*/ 6 w 24"/>
                      <a:gd name="T21" fmla="*/ 4 h 47"/>
                      <a:gd name="T22" fmla="*/ 6 w 24"/>
                      <a:gd name="T23" fmla="*/ 3 h 47"/>
                      <a:gd name="T24" fmla="*/ 5 w 24"/>
                      <a:gd name="T25" fmla="*/ 2 h 47"/>
                      <a:gd name="T26" fmla="*/ 4 w 24"/>
                      <a:gd name="T27" fmla="*/ 1 h 47"/>
                      <a:gd name="T28" fmla="*/ 3 w 24"/>
                      <a:gd name="T29" fmla="*/ 1 h 47"/>
                      <a:gd name="T30" fmla="*/ 1 w 24"/>
                      <a:gd name="T31" fmla="*/ 0 h 47"/>
                      <a:gd name="T32" fmla="*/ 0 w 24"/>
                      <a:gd name="T33" fmla="*/ 0 h 47"/>
                      <a:gd name="T34" fmla="*/ 0 w 24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7">
                        <a:moveTo>
                          <a:pt x="0" y="47"/>
                        </a:moveTo>
                        <a:lnTo>
                          <a:pt x="5" y="47"/>
                        </a:lnTo>
                        <a:lnTo>
                          <a:pt x="10" y="46"/>
                        </a:lnTo>
                        <a:lnTo>
                          <a:pt x="14" y="43"/>
                        </a:lnTo>
                        <a:lnTo>
                          <a:pt x="17" y="40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Rectangle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1" y="1532"/>
                    <a:ext cx="457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12" name="Freeform 202"/>
                  <p:cNvSpPr>
                    <a:spLocks noChangeAspect="1"/>
                  </p:cNvSpPr>
                  <p:nvPr/>
                </p:nvSpPr>
                <p:spPr bwMode="auto">
                  <a:xfrm>
                    <a:off x="2304" y="1532"/>
                    <a:ext cx="7" cy="14"/>
                  </a:xfrm>
                  <a:custGeom>
                    <a:avLst/>
                    <a:gdLst>
                      <a:gd name="T0" fmla="*/ 7 w 24"/>
                      <a:gd name="T1" fmla="*/ 0 h 47"/>
                      <a:gd name="T2" fmla="*/ 5 w 24"/>
                      <a:gd name="T3" fmla="*/ 0 h 47"/>
                      <a:gd name="T4" fmla="*/ 4 w 24"/>
                      <a:gd name="T5" fmla="*/ 1 h 47"/>
                      <a:gd name="T6" fmla="*/ 3 w 24"/>
                      <a:gd name="T7" fmla="*/ 1 h 47"/>
                      <a:gd name="T8" fmla="*/ 2 w 24"/>
                      <a:gd name="T9" fmla="*/ 2 h 47"/>
                      <a:gd name="T10" fmla="*/ 1 w 24"/>
                      <a:gd name="T11" fmla="*/ 3 h 47"/>
                      <a:gd name="T12" fmla="*/ 1 w 24"/>
                      <a:gd name="T13" fmla="*/ 4 h 47"/>
                      <a:gd name="T14" fmla="*/ 0 w 24"/>
                      <a:gd name="T15" fmla="*/ 6 h 47"/>
                      <a:gd name="T16" fmla="*/ 0 w 24"/>
                      <a:gd name="T17" fmla="*/ 7 h 47"/>
                      <a:gd name="T18" fmla="*/ 0 w 24"/>
                      <a:gd name="T19" fmla="*/ 8 h 47"/>
                      <a:gd name="T20" fmla="*/ 1 w 24"/>
                      <a:gd name="T21" fmla="*/ 10 h 47"/>
                      <a:gd name="T22" fmla="*/ 1 w 24"/>
                      <a:gd name="T23" fmla="*/ 11 h 47"/>
                      <a:gd name="T24" fmla="*/ 2 w 24"/>
                      <a:gd name="T25" fmla="*/ 12 h 47"/>
                      <a:gd name="T26" fmla="*/ 3 w 24"/>
                      <a:gd name="T27" fmla="*/ 13 h 47"/>
                      <a:gd name="T28" fmla="*/ 4 w 24"/>
                      <a:gd name="T29" fmla="*/ 14 h 47"/>
                      <a:gd name="T30" fmla="*/ 5 w 24"/>
                      <a:gd name="T31" fmla="*/ 14 h 47"/>
                      <a:gd name="T32" fmla="*/ 7 w 24"/>
                      <a:gd name="T33" fmla="*/ 14 h 47"/>
                      <a:gd name="T34" fmla="*/ 7 w 24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7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9" y="43"/>
                        </a:lnTo>
                        <a:lnTo>
                          <a:pt x="14" y="46"/>
                        </a:lnTo>
                        <a:lnTo>
                          <a:pt x="18" y="47"/>
                        </a:lnTo>
                        <a:lnTo>
                          <a:pt x="24" y="4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203"/>
                  <p:cNvSpPr>
                    <a:spLocks noChangeAspect="1"/>
                  </p:cNvSpPr>
                  <p:nvPr/>
                </p:nvSpPr>
                <p:spPr bwMode="auto">
                  <a:xfrm>
                    <a:off x="282" y="1904"/>
                    <a:ext cx="7" cy="14"/>
                  </a:xfrm>
                  <a:custGeom>
                    <a:avLst/>
                    <a:gdLst>
                      <a:gd name="T0" fmla="*/ 7 w 23"/>
                      <a:gd name="T1" fmla="*/ 0 h 49"/>
                      <a:gd name="T2" fmla="*/ 5 w 23"/>
                      <a:gd name="T3" fmla="*/ 0 h 49"/>
                      <a:gd name="T4" fmla="*/ 4 w 23"/>
                      <a:gd name="T5" fmla="*/ 1 h 49"/>
                      <a:gd name="T6" fmla="*/ 2 w 23"/>
                      <a:gd name="T7" fmla="*/ 2 h 49"/>
                      <a:gd name="T8" fmla="*/ 2 w 23"/>
                      <a:gd name="T9" fmla="*/ 2 h 49"/>
                      <a:gd name="T10" fmla="*/ 1 w 23"/>
                      <a:gd name="T11" fmla="*/ 3 h 49"/>
                      <a:gd name="T12" fmla="*/ 0 w 23"/>
                      <a:gd name="T13" fmla="*/ 5 h 49"/>
                      <a:gd name="T14" fmla="*/ 0 w 23"/>
                      <a:gd name="T15" fmla="*/ 6 h 49"/>
                      <a:gd name="T16" fmla="*/ 0 w 23"/>
                      <a:gd name="T17" fmla="*/ 7 h 49"/>
                      <a:gd name="T18" fmla="*/ 0 w 23"/>
                      <a:gd name="T19" fmla="*/ 8 h 49"/>
                      <a:gd name="T20" fmla="*/ 0 w 23"/>
                      <a:gd name="T21" fmla="*/ 9 h 49"/>
                      <a:gd name="T22" fmla="*/ 1 w 23"/>
                      <a:gd name="T23" fmla="*/ 11 h 49"/>
                      <a:gd name="T24" fmla="*/ 2 w 23"/>
                      <a:gd name="T25" fmla="*/ 12 h 49"/>
                      <a:gd name="T26" fmla="*/ 2 w 23"/>
                      <a:gd name="T27" fmla="*/ 12 h 49"/>
                      <a:gd name="T28" fmla="*/ 4 w 23"/>
                      <a:gd name="T29" fmla="*/ 13 h 49"/>
                      <a:gd name="T30" fmla="*/ 5 w 23"/>
                      <a:gd name="T31" fmla="*/ 14 h 49"/>
                      <a:gd name="T32" fmla="*/ 7 w 23"/>
                      <a:gd name="T33" fmla="*/ 14 h 49"/>
                      <a:gd name="T34" fmla="*/ 7 w 23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8" y="6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1"/>
                        </a:lnTo>
                        <a:lnTo>
                          <a:pt x="8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" y="1904"/>
                    <a:ext cx="2480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15" name="Freeform 205"/>
                  <p:cNvSpPr>
                    <a:spLocks noChangeAspect="1"/>
                  </p:cNvSpPr>
                  <p:nvPr/>
                </p:nvSpPr>
                <p:spPr bwMode="auto">
                  <a:xfrm>
                    <a:off x="2769" y="1904"/>
                    <a:ext cx="7" cy="14"/>
                  </a:xfrm>
                  <a:custGeom>
                    <a:avLst/>
                    <a:gdLst>
                      <a:gd name="T0" fmla="*/ 0 w 24"/>
                      <a:gd name="T1" fmla="*/ 14 h 49"/>
                      <a:gd name="T2" fmla="*/ 1 w 24"/>
                      <a:gd name="T3" fmla="*/ 14 h 49"/>
                      <a:gd name="T4" fmla="*/ 3 w 24"/>
                      <a:gd name="T5" fmla="*/ 13 h 49"/>
                      <a:gd name="T6" fmla="*/ 4 w 24"/>
                      <a:gd name="T7" fmla="*/ 12 h 49"/>
                      <a:gd name="T8" fmla="*/ 5 w 24"/>
                      <a:gd name="T9" fmla="*/ 12 h 49"/>
                      <a:gd name="T10" fmla="*/ 6 w 24"/>
                      <a:gd name="T11" fmla="*/ 11 h 49"/>
                      <a:gd name="T12" fmla="*/ 6 w 24"/>
                      <a:gd name="T13" fmla="*/ 9 h 49"/>
                      <a:gd name="T14" fmla="*/ 7 w 24"/>
                      <a:gd name="T15" fmla="*/ 8 h 49"/>
                      <a:gd name="T16" fmla="*/ 7 w 24"/>
                      <a:gd name="T17" fmla="*/ 7 h 49"/>
                      <a:gd name="T18" fmla="*/ 7 w 24"/>
                      <a:gd name="T19" fmla="*/ 6 h 49"/>
                      <a:gd name="T20" fmla="*/ 6 w 24"/>
                      <a:gd name="T21" fmla="*/ 5 h 49"/>
                      <a:gd name="T22" fmla="*/ 6 w 24"/>
                      <a:gd name="T23" fmla="*/ 3 h 49"/>
                      <a:gd name="T24" fmla="*/ 5 w 24"/>
                      <a:gd name="T25" fmla="*/ 2 h 49"/>
                      <a:gd name="T26" fmla="*/ 4 w 24"/>
                      <a:gd name="T27" fmla="*/ 2 h 49"/>
                      <a:gd name="T28" fmla="*/ 3 w 24"/>
                      <a:gd name="T29" fmla="*/ 1 h 49"/>
                      <a:gd name="T30" fmla="*/ 1 w 24"/>
                      <a:gd name="T31" fmla="*/ 0 h 49"/>
                      <a:gd name="T32" fmla="*/ 0 w 24"/>
                      <a:gd name="T33" fmla="*/ 0 h 49"/>
                      <a:gd name="T34" fmla="*/ 0 w 24"/>
                      <a:gd name="T35" fmla="*/ 14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7" y="41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7" y="8"/>
                        </a:lnTo>
                        <a:lnTo>
                          <a:pt x="14" y="6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2368" y="1582"/>
                    <a:ext cx="7" cy="7"/>
                  </a:xfrm>
                  <a:custGeom>
                    <a:avLst/>
                    <a:gdLst>
                      <a:gd name="T0" fmla="*/ 7 w 47"/>
                      <a:gd name="T1" fmla="*/ 7 h 24"/>
                      <a:gd name="T2" fmla="*/ 7 w 47"/>
                      <a:gd name="T3" fmla="*/ 6 h 24"/>
                      <a:gd name="T4" fmla="*/ 7 w 47"/>
                      <a:gd name="T5" fmla="*/ 4 h 24"/>
                      <a:gd name="T6" fmla="*/ 6 w 47"/>
                      <a:gd name="T7" fmla="*/ 3 h 24"/>
                      <a:gd name="T8" fmla="*/ 6 w 47"/>
                      <a:gd name="T9" fmla="*/ 2 h 24"/>
                      <a:gd name="T10" fmla="*/ 5 w 47"/>
                      <a:gd name="T11" fmla="*/ 1 h 24"/>
                      <a:gd name="T12" fmla="*/ 5 w 47"/>
                      <a:gd name="T13" fmla="*/ 1 h 24"/>
                      <a:gd name="T14" fmla="*/ 4 w 47"/>
                      <a:gd name="T15" fmla="*/ 0 h 24"/>
                      <a:gd name="T16" fmla="*/ 4 w 47"/>
                      <a:gd name="T17" fmla="*/ 0 h 24"/>
                      <a:gd name="T18" fmla="*/ 3 w 47"/>
                      <a:gd name="T19" fmla="*/ 0 h 24"/>
                      <a:gd name="T20" fmla="*/ 2 w 47"/>
                      <a:gd name="T21" fmla="*/ 1 h 24"/>
                      <a:gd name="T22" fmla="*/ 1 w 47"/>
                      <a:gd name="T23" fmla="*/ 1 h 24"/>
                      <a:gd name="T24" fmla="*/ 1 w 47"/>
                      <a:gd name="T25" fmla="*/ 2 h 24"/>
                      <a:gd name="T26" fmla="*/ 1 w 47"/>
                      <a:gd name="T27" fmla="*/ 3 h 24"/>
                      <a:gd name="T28" fmla="*/ 0 w 47"/>
                      <a:gd name="T29" fmla="*/ 4 h 24"/>
                      <a:gd name="T30" fmla="*/ 0 w 47"/>
                      <a:gd name="T31" fmla="*/ 6 h 24"/>
                      <a:gd name="T32" fmla="*/ 0 w 47"/>
                      <a:gd name="T33" fmla="*/ 7 h 24"/>
                      <a:gd name="T34" fmla="*/ 7 w 47"/>
                      <a:gd name="T35" fmla="*/ 7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4">
                        <a:moveTo>
                          <a:pt x="47" y="24"/>
                        </a:moveTo>
                        <a:lnTo>
                          <a:pt x="47" y="19"/>
                        </a:lnTo>
                        <a:lnTo>
                          <a:pt x="45" y="14"/>
                        </a:lnTo>
                        <a:lnTo>
                          <a:pt x="43" y="9"/>
                        </a:lnTo>
                        <a:lnTo>
                          <a:pt x="40" y="6"/>
                        </a:lnTo>
                        <a:lnTo>
                          <a:pt x="36" y="4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4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47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7" name="Group 2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6" y="1669"/>
                    <a:ext cx="5617" cy="746"/>
                    <a:chOff x="68" y="1833"/>
                    <a:chExt cx="5617" cy="746"/>
                  </a:xfrm>
                </p:grpSpPr>
                <p:sp>
                  <p:nvSpPr>
                    <p:cNvPr id="753" name="Rectangle 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41" y="1939"/>
                      <a:ext cx="0" cy="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54" name="Freeform 2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33" y="1932"/>
                      <a:ext cx="7" cy="7"/>
                    </a:xfrm>
                    <a:custGeom>
                      <a:avLst/>
                      <a:gdLst>
                        <a:gd name="T0" fmla="*/ 7 w 47"/>
                        <a:gd name="T1" fmla="*/ 7 h 24"/>
                        <a:gd name="T2" fmla="*/ 7 w 47"/>
                        <a:gd name="T3" fmla="*/ 6 h 24"/>
                        <a:gd name="T4" fmla="*/ 7 w 47"/>
                        <a:gd name="T5" fmla="*/ 4 h 24"/>
                        <a:gd name="T6" fmla="*/ 6 w 47"/>
                        <a:gd name="T7" fmla="*/ 3 h 24"/>
                        <a:gd name="T8" fmla="*/ 6 w 47"/>
                        <a:gd name="T9" fmla="*/ 2 h 24"/>
                        <a:gd name="T10" fmla="*/ 5 w 47"/>
                        <a:gd name="T11" fmla="*/ 1 h 24"/>
                        <a:gd name="T12" fmla="*/ 5 w 47"/>
                        <a:gd name="T13" fmla="*/ 1 h 24"/>
                        <a:gd name="T14" fmla="*/ 4 w 47"/>
                        <a:gd name="T15" fmla="*/ 0 h 24"/>
                        <a:gd name="T16" fmla="*/ 4 w 47"/>
                        <a:gd name="T17" fmla="*/ 0 h 24"/>
                        <a:gd name="T18" fmla="*/ 3 w 47"/>
                        <a:gd name="T19" fmla="*/ 0 h 24"/>
                        <a:gd name="T20" fmla="*/ 2 w 47"/>
                        <a:gd name="T21" fmla="*/ 1 h 24"/>
                        <a:gd name="T22" fmla="*/ 1 w 47"/>
                        <a:gd name="T23" fmla="*/ 1 h 24"/>
                        <a:gd name="T24" fmla="*/ 1 w 47"/>
                        <a:gd name="T25" fmla="*/ 2 h 24"/>
                        <a:gd name="T26" fmla="*/ 1 w 47"/>
                        <a:gd name="T27" fmla="*/ 3 h 24"/>
                        <a:gd name="T28" fmla="*/ 0 w 47"/>
                        <a:gd name="T29" fmla="*/ 4 h 24"/>
                        <a:gd name="T30" fmla="*/ 0 w 47"/>
                        <a:gd name="T31" fmla="*/ 6 h 24"/>
                        <a:gd name="T32" fmla="*/ 0 w 47"/>
                        <a:gd name="T33" fmla="*/ 7 h 24"/>
                        <a:gd name="T34" fmla="*/ 7 w 47"/>
                        <a:gd name="T35" fmla="*/ 7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47" y="24"/>
                          </a:moveTo>
                          <a:lnTo>
                            <a:pt x="47" y="19"/>
                          </a:lnTo>
                          <a:lnTo>
                            <a:pt x="45" y="14"/>
                          </a:lnTo>
                          <a:lnTo>
                            <a:pt x="43" y="9"/>
                          </a:lnTo>
                          <a:lnTo>
                            <a:pt x="40" y="6"/>
                          </a:lnTo>
                          <a:lnTo>
                            <a:pt x="36" y="4"/>
                          </a:lnTo>
                          <a:lnTo>
                            <a:pt x="32" y="2"/>
                          </a:lnTo>
                          <a:lnTo>
                            <a:pt x="28" y="1"/>
                          </a:lnTo>
                          <a:lnTo>
                            <a:pt x="24" y="0"/>
                          </a:lnTo>
                          <a:lnTo>
                            <a:pt x="19" y="1"/>
                          </a:lnTo>
                          <a:lnTo>
                            <a:pt x="14" y="2"/>
                          </a:lnTo>
                          <a:lnTo>
                            <a:pt x="10" y="4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4"/>
                          </a:lnTo>
                          <a:lnTo>
                            <a:pt x="0" y="19"/>
                          </a:lnTo>
                          <a:lnTo>
                            <a:pt x="0" y="24"/>
                          </a:lnTo>
                          <a:lnTo>
                            <a:pt x="47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5" name="Freeform 2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77" y="1932"/>
                      <a:ext cx="7" cy="21"/>
                    </a:xfrm>
                    <a:custGeom>
                      <a:avLst/>
                      <a:gdLst>
                        <a:gd name="T0" fmla="*/ 0 w 24"/>
                        <a:gd name="T1" fmla="*/ 21 h 48"/>
                        <a:gd name="T2" fmla="*/ 1 w 24"/>
                        <a:gd name="T3" fmla="*/ 21 h 48"/>
                        <a:gd name="T4" fmla="*/ 3 w 24"/>
                        <a:gd name="T5" fmla="*/ 20 h 48"/>
                        <a:gd name="T6" fmla="*/ 4 w 24"/>
                        <a:gd name="T7" fmla="*/ 19 h 48"/>
                        <a:gd name="T8" fmla="*/ 5 w 24"/>
                        <a:gd name="T9" fmla="*/ 18 h 48"/>
                        <a:gd name="T10" fmla="*/ 6 w 24"/>
                        <a:gd name="T11" fmla="*/ 16 h 48"/>
                        <a:gd name="T12" fmla="*/ 6 w 24"/>
                        <a:gd name="T13" fmla="*/ 14 h 48"/>
                        <a:gd name="T14" fmla="*/ 7 w 24"/>
                        <a:gd name="T15" fmla="*/ 12 h 48"/>
                        <a:gd name="T16" fmla="*/ 7 w 24"/>
                        <a:gd name="T17" fmla="*/ 11 h 48"/>
                        <a:gd name="T18" fmla="*/ 7 w 24"/>
                        <a:gd name="T19" fmla="*/ 9 h 48"/>
                        <a:gd name="T20" fmla="*/ 6 w 24"/>
                        <a:gd name="T21" fmla="*/ 7 h 48"/>
                        <a:gd name="T22" fmla="*/ 6 w 24"/>
                        <a:gd name="T23" fmla="*/ 5 h 48"/>
                        <a:gd name="T24" fmla="*/ 5 w 24"/>
                        <a:gd name="T25" fmla="*/ 3 h 48"/>
                        <a:gd name="T26" fmla="*/ 4 w 24"/>
                        <a:gd name="T27" fmla="*/ 2 h 48"/>
                        <a:gd name="T28" fmla="*/ 3 w 24"/>
                        <a:gd name="T29" fmla="*/ 1 h 48"/>
                        <a:gd name="T30" fmla="*/ 1 w 24"/>
                        <a:gd name="T31" fmla="*/ 0 h 48"/>
                        <a:gd name="T32" fmla="*/ 0 w 24"/>
                        <a:gd name="T33" fmla="*/ 0 h 48"/>
                        <a:gd name="T34" fmla="*/ 0 w 24"/>
                        <a:gd name="T35" fmla="*/ 21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0" y="48"/>
                          </a:moveTo>
                          <a:lnTo>
                            <a:pt x="5" y="47"/>
                          </a:lnTo>
                          <a:lnTo>
                            <a:pt x="10" y="46"/>
                          </a:lnTo>
                          <a:lnTo>
                            <a:pt x="14" y="43"/>
                          </a:lnTo>
                          <a:lnTo>
                            <a:pt x="17" y="41"/>
                          </a:lnTo>
                          <a:lnTo>
                            <a:pt x="20" y="37"/>
                          </a:lnTo>
                          <a:lnTo>
                            <a:pt x="22" y="33"/>
                          </a:lnTo>
                          <a:lnTo>
                            <a:pt x="23" y="28"/>
                          </a:lnTo>
                          <a:lnTo>
                            <a:pt x="24" y="24"/>
                          </a:lnTo>
                          <a:lnTo>
                            <a:pt x="23" y="20"/>
                          </a:lnTo>
                          <a:lnTo>
                            <a:pt x="22" y="16"/>
                          </a:lnTo>
                          <a:lnTo>
                            <a:pt x="20" y="12"/>
                          </a:lnTo>
                          <a:lnTo>
                            <a:pt x="17" y="7"/>
                          </a:lnTo>
                          <a:lnTo>
                            <a:pt x="14" y="5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6" name="Rectangle 2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2" y="1932"/>
                      <a:ext cx="515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57" name="Freeform 2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55" y="1932"/>
                      <a:ext cx="7" cy="21"/>
                    </a:xfrm>
                    <a:custGeom>
                      <a:avLst/>
                      <a:gdLst>
                        <a:gd name="T0" fmla="*/ 7 w 24"/>
                        <a:gd name="T1" fmla="*/ 0 h 48"/>
                        <a:gd name="T2" fmla="*/ 5 w 24"/>
                        <a:gd name="T3" fmla="*/ 0 h 48"/>
                        <a:gd name="T4" fmla="*/ 4 w 24"/>
                        <a:gd name="T5" fmla="*/ 1 h 48"/>
                        <a:gd name="T6" fmla="*/ 3 w 24"/>
                        <a:gd name="T7" fmla="*/ 2 h 48"/>
                        <a:gd name="T8" fmla="*/ 2 w 24"/>
                        <a:gd name="T9" fmla="*/ 3 h 48"/>
                        <a:gd name="T10" fmla="*/ 1 w 24"/>
                        <a:gd name="T11" fmla="*/ 5 h 48"/>
                        <a:gd name="T12" fmla="*/ 1 w 24"/>
                        <a:gd name="T13" fmla="*/ 7 h 48"/>
                        <a:gd name="T14" fmla="*/ 0 w 24"/>
                        <a:gd name="T15" fmla="*/ 9 h 48"/>
                        <a:gd name="T16" fmla="*/ 0 w 24"/>
                        <a:gd name="T17" fmla="*/ 11 h 48"/>
                        <a:gd name="T18" fmla="*/ 0 w 24"/>
                        <a:gd name="T19" fmla="*/ 12 h 48"/>
                        <a:gd name="T20" fmla="*/ 1 w 24"/>
                        <a:gd name="T21" fmla="*/ 14 h 48"/>
                        <a:gd name="T22" fmla="*/ 1 w 24"/>
                        <a:gd name="T23" fmla="*/ 16 h 48"/>
                        <a:gd name="T24" fmla="*/ 2 w 24"/>
                        <a:gd name="T25" fmla="*/ 18 h 48"/>
                        <a:gd name="T26" fmla="*/ 3 w 24"/>
                        <a:gd name="T27" fmla="*/ 19 h 48"/>
                        <a:gd name="T28" fmla="*/ 4 w 24"/>
                        <a:gd name="T29" fmla="*/ 20 h 48"/>
                        <a:gd name="T30" fmla="*/ 5 w 24"/>
                        <a:gd name="T31" fmla="*/ 21 h 48"/>
                        <a:gd name="T32" fmla="*/ 7 w 24"/>
                        <a:gd name="T33" fmla="*/ 21 h 48"/>
                        <a:gd name="T34" fmla="*/ 7 w 24"/>
                        <a:gd name="T35" fmla="*/ 0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24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9" y="5"/>
                          </a:lnTo>
                          <a:lnTo>
                            <a:pt x="6" y="7"/>
                          </a:lnTo>
                          <a:lnTo>
                            <a:pt x="3" y="12"/>
                          </a:lnTo>
                          <a:lnTo>
                            <a:pt x="2" y="16"/>
                          </a:lnTo>
                          <a:lnTo>
                            <a:pt x="1" y="20"/>
                          </a:lnTo>
                          <a:lnTo>
                            <a:pt x="0" y="24"/>
                          </a:lnTo>
                          <a:lnTo>
                            <a:pt x="1" y="28"/>
                          </a:lnTo>
                          <a:lnTo>
                            <a:pt x="2" y="33"/>
                          </a:lnTo>
                          <a:lnTo>
                            <a:pt x="3" y="37"/>
                          </a:lnTo>
                          <a:lnTo>
                            <a:pt x="6" y="41"/>
                          </a:lnTo>
                          <a:lnTo>
                            <a:pt x="9" y="43"/>
                          </a:lnTo>
                          <a:lnTo>
                            <a:pt x="13" y="46"/>
                          </a:lnTo>
                          <a:lnTo>
                            <a:pt x="18" y="47"/>
                          </a:lnTo>
                          <a:lnTo>
                            <a:pt x="24" y="4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8" name="Freeform 2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9" y="2448"/>
                      <a:ext cx="7" cy="21"/>
                    </a:xfrm>
                    <a:custGeom>
                      <a:avLst/>
                      <a:gdLst>
                        <a:gd name="T0" fmla="*/ 0 w 24"/>
                        <a:gd name="T1" fmla="*/ 21 h 48"/>
                        <a:gd name="T2" fmla="*/ 2 w 24"/>
                        <a:gd name="T3" fmla="*/ 21 h 48"/>
                        <a:gd name="T4" fmla="*/ 3 w 24"/>
                        <a:gd name="T5" fmla="*/ 20 h 48"/>
                        <a:gd name="T6" fmla="*/ 4 w 24"/>
                        <a:gd name="T7" fmla="*/ 18 h 48"/>
                        <a:gd name="T8" fmla="*/ 5 w 24"/>
                        <a:gd name="T9" fmla="*/ 18 h 48"/>
                        <a:gd name="T10" fmla="*/ 6 w 24"/>
                        <a:gd name="T11" fmla="*/ 16 h 48"/>
                        <a:gd name="T12" fmla="*/ 6 w 24"/>
                        <a:gd name="T13" fmla="*/ 14 h 48"/>
                        <a:gd name="T14" fmla="*/ 6 w 24"/>
                        <a:gd name="T15" fmla="*/ 13 h 48"/>
                        <a:gd name="T16" fmla="*/ 7 w 24"/>
                        <a:gd name="T17" fmla="*/ 11 h 48"/>
                        <a:gd name="T18" fmla="*/ 6 w 24"/>
                        <a:gd name="T19" fmla="*/ 8 h 48"/>
                        <a:gd name="T20" fmla="*/ 6 w 24"/>
                        <a:gd name="T21" fmla="*/ 7 h 48"/>
                        <a:gd name="T22" fmla="*/ 6 w 24"/>
                        <a:gd name="T23" fmla="*/ 5 h 48"/>
                        <a:gd name="T24" fmla="*/ 5 w 24"/>
                        <a:gd name="T25" fmla="*/ 4 h 48"/>
                        <a:gd name="T26" fmla="*/ 4 w 24"/>
                        <a:gd name="T27" fmla="*/ 3 h 48"/>
                        <a:gd name="T28" fmla="*/ 3 w 24"/>
                        <a:gd name="T29" fmla="*/ 1 h 48"/>
                        <a:gd name="T30" fmla="*/ 2 w 24"/>
                        <a:gd name="T31" fmla="*/ 0 h 48"/>
                        <a:gd name="T32" fmla="*/ 0 w 24"/>
                        <a:gd name="T33" fmla="*/ 0 h 48"/>
                        <a:gd name="T34" fmla="*/ 0 w 24"/>
                        <a:gd name="T35" fmla="*/ 21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0" y="48"/>
                          </a:moveTo>
                          <a:lnTo>
                            <a:pt x="6" y="47"/>
                          </a:lnTo>
                          <a:lnTo>
                            <a:pt x="10" y="46"/>
                          </a:lnTo>
                          <a:lnTo>
                            <a:pt x="14" y="42"/>
                          </a:lnTo>
                          <a:lnTo>
                            <a:pt x="17" y="40"/>
                          </a:lnTo>
                          <a:lnTo>
                            <a:pt x="20" y="36"/>
                          </a:lnTo>
                          <a:lnTo>
                            <a:pt x="21" y="33"/>
                          </a:lnTo>
                          <a:lnTo>
                            <a:pt x="22" y="29"/>
                          </a:lnTo>
                          <a:lnTo>
                            <a:pt x="24" y="25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2"/>
                          </a:lnTo>
                          <a:lnTo>
                            <a:pt x="17" y="8"/>
                          </a:lnTo>
                          <a:lnTo>
                            <a:pt x="14" y="6"/>
                          </a:lnTo>
                          <a:lnTo>
                            <a:pt x="10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" name="Rectangle 2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90" y="2448"/>
                      <a:ext cx="27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60" name="Freeform 2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83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8"/>
                        <a:gd name="T2" fmla="*/ 5 w 23"/>
                        <a:gd name="T3" fmla="*/ 0 h 48"/>
                        <a:gd name="T4" fmla="*/ 4 w 23"/>
                        <a:gd name="T5" fmla="*/ 1 h 48"/>
                        <a:gd name="T6" fmla="*/ 2 w 23"/>
                        <a:gd name="T7" fmla="*/ 3 h 48"/>
                        <a:gd name="T8" fmla="*/ 2 w 23"/>
                        <a:gd name="T9" fmla="*/ 4 h 48"/>
                        <a:gd name="T10" fmla="*/ 1 w 23"/>
                        <a:gd name="T11" fmla="*/ 5 h 48"/>
                        <a:gd name="T12" fmla="*/ 0 w 23"/>
                        <a:gd name="T13" fmla="*/ 7 h 48"/>
                        <a:gd name="T14" fmla="*/ 0 w 23"/>
                        <a:gd name="T15" fmla="*/ 8 h 48"/>
                        <a:gd name="T16" fmla="*/ 0 w 23"/>
                        <a:gd name="T17" fmla="*/ 11 h 48"/>
                        <a:gd name="T18" fmla="*/ 0 w 23"/>
                        <a:gd name="T19" fmla="*/ 13 h 48"/>
                        <a:gd name="T20" fmla="*/ 0 w 23"/>
                        <a:gd name="T21" fmla="*/ 14 h 48"/>
                        <a:gd name="T22" fmla="*/ 1 w 23"/>
                        <a:gd name="T23" fmla="*/ 16 h 48"/>
                        <a:gd name="T24" fmla="*/ 2 w 23"/>
                        <a:gd name="T25" fmla="*/ 18 h 48"/>
                        <a:gd name="T26" fmla="*/ 2 w 23"/>
                        <a:gd name="T27" fmla="*/ 18 h 48"/>
                        <a:gd name="T28" fmla="*/ 4 w 23"/>
                        <a:gd name="T29" fmla="*/ 20 h 48"/>
                        <a:gd name="T30" fmla="*/ 5 w 23"/>
                        <a:gd name="T31" fmla="*/ 21 h 48"/>
                        <a:gd name="T32" fmla="*/ 7 w 23"/>
                        <a:gd name="T33" fmla="*/ 21 h 48"/>
                        <a:gd name="T34" fmla="*/ 7 w 23"/>
                        <a:gd name="T35" fmla="*/ 0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8" y="6"/>
                          </a:lnTo>
                          <a:lnTo>
                            <a:pt x="5" y="8"/>
                          </a:lnTo>
                          <a:lnTo>
                            <a:pt x="3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5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6"/>
                          </a:lnTo>
                          <a:lnTo>
                            <a:pt x="5" y="40"/>
                          </a:lnTo>
                          <a:lnTo>
                            <a:pt x="8" y="42"/>
                          </a:lnTo>
                          <a:lnTo>
                            <a:pt x="13" y="46"/>
                          </a:lnTo>
                          <a:lnTo>
                            <a:pt x="17" y="47"/>
                          </a:lnTo>
                          <a:lnTo>
                            <a:pt x="23" y="48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" name="Freeform 2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3" y="197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10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7 w 23"/>
                        <a:gd name="T21" fmla="*/ 5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" name="Rectangle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98" y="1975"/>
                      <a:ext cx="136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63" name="Freeform 2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0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5 h 46"/>
                        <a:gd name="T14" fmla="*/ 0 w 23"/>
                        <a:gd name="T15" fmla="*/ 6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10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" name="Freeform 2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0" y="1882"/>
                      <a:ext cx="7" cy="14"/>
                    </a:xfrm>
                    <a:custGeom>
                      <a:avLst/>
                      <a:gdLst>
                        <a:gd name="T0" fmla="*/ 7 w 24"/>
                        <a:gd name="T1" fmla="*/ 0 h 46"/>
                        <a:gd name="T2" fmla="*/ 5 w 24"/>
                        <a:gd name="T3" fmla="*/ 0 h 46"/>
                        <a:gd name="T4" fmla="*/ 4 w 24"/>
                        <a:gd name="T5" fmla="*/ 1 h 46"/>
                        <a:gd name="T6" fmla="*/ 3 w 24"/>
                        <a:gd name="T7" fmla="*/ 1 h 46"/>
                        <a:gd name="T8" fmla="*/ 2 w 24"/>
                        <a:gd name="T9" fmla="*/ 2 h 46"/>
                        <a:gd name="T10" fmla="*/ 1 w 24"/>
                        <a:gd name="T11" fmla="*/ 3 h 46"/>
                        <a:gd name="T12" fmla="*/ 0 w 24"/>
                        <a:gd name="T13" fmla="*/ 4 h 46"/>
                        <a:gd name="T14" fmla="*/ 0 w 24"/>
                        <a:gd name="T15" fmla="*/ 6 h 46"/>
                        <a:gd name="T16" fmla="*/ 0 w 24"/>
                        <a:gd name="T17" fmla="*/ 7 h 46"/>
                        <a:gd name="T18" fmla="*/ 0 w 24"/>
                        <a:gd name="T19" fmla="*/ 8 h 46"/>
                        <a:gd name="T20" fmla="*/ 0 w 24"/>
                        <a:gd name="T21" fmla="*/ 9 h 46"/>
                        <a:gd name="T22" fmla="*/ 1 w 24"/>
                        <a:gd name="T23" fmla="*/ 11 h 46"/>
                        <a:gd name="T24" fmla="*/ 2 w 24"/>
                        <a:gd name="T25" fmla="*/ 12 h 46"/>
                        <a:gd name="T26" fmla="*/ 3 w 24"/>
                        <a:gd name="T27" fmla="*/ 13 h 46"/>
                        <a:gd name="T28" fmla="*/ 4 w 24"/>
                        <a:gd name="T29" fmla="*/ 13 h 46"/>
                        <a:gd name="T30" fmla="*/ 5 w 24"/>
                        <a:gd name="T31" fmla="*/ 14 h 46"/>
                        <a:gd name="T32" fmla="*/ 7 w 24"/>
                        <a:gd name="T33" fmla="*/ 14 h 46"/>
                        <a:gd name="T34" fmla="*/ 7 w 24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6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4" y="10"/>
                          </a:lnTo>
                          <a:lnTo>
                            <a:pt x="1" y="14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4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5"/>
                          </a:lnTo>
                          <a:lnTo>
                            <a:pt x="24" y="4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" name="Rectangle 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98" y="1882"/>
                      <a:ext cx="136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66" name="Freeform 2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3" y="1882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9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7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" name="Freeform 2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8" y="1839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1 h 47"/>
                        <a:gd name="T8" fmla="*/ 2 w 23"/>
                        <a:gd name="T9" fmla="*/ 2 h 47"/>
                        <a:gd name="T10" fmla="*/ 1 w 23"/>
                        <a:gd name="T11" fmla="*/ 3 h 47"/>
                        <a:gd name="T12" fmla="*/ 0 w 23"/>
                        <a:gd name="T13" fmla="*/ 4 h 47"/>
                        <a:gd name="T14" fmla="*/ 0 w 23"/>
                        <a:gd name="T15" fmla="*/ 6 h 47"/>
                        <a:gd name="T16" fmla="*/ 0 w 23"/>
                        <a:gd name="T17" fmla="*/ 7 h 47"/>
                        <a:gd name="T18" fmla="*/ 0 w 23"/>
                        <a:gd name="T19" fmla="*/ 9 h 47"/>
                        <a:gd name="T20" fmla="*/ 0 w 23"/>
                        <a:gd name="T21" fmla="*/ 10 h 47"/>
                        <a:gd name="T22" fmla="*/ 1 w 23"/>
                        <a:gd name="T23" fmla="*/ 11 h 47"/>
                        <a:gd name="T24" fmla="*/ 2 w 23"/>
                        <a:gd name="T25" fmla="*/ 12 h 47"/>
                        <a:gd name="T26" fmla="*/ 3 w 23"/>
                        <a:gd name="T27" fmla="*/ 13 h 47"/>
                        <a:gd name="T28" fmla="*/ 4 w 23"/>
                        <a:gd name="T29" fmla="*/ 13 h 47"/>
                        <a:gd name="T30" fmla="*/ 5 w 23"/>
                        <a:gd name="T31" fmla="*/ 14 h 47"/>
                        <a:gd name="T32" fmla="*/ 7 w 23"/>
                        <a:gd name="T33" fmla="*/ 14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7"/>
                          </a:lnTo>
                          <a:lnTo>
                            <a:pt x="5" y="40"/>
                          </a:lnTo>
                          <a:lnTo>
                            <a:pt x="9" y="43"/>
                          </a:lnTo>
                          <a:lnTo>
                            <a:pt x="13" y="45"/>
                          </a:lnTo>
                          <a:lnTo>
                            <a:pt x="18" y="47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" name="Rectangle 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5" y="1839"/>
                      <a:ext cx="257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69" name="Freeform 2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2" y="1839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7"/>
                        <a:gd name="T2" fmla="*/ 2 w 23"/>
                        <a:gd name="T3" fmla="*/ 14 h 47"/>
                        <a:gd name="T4" fmla="*/ 3 w 23"/>
                        <a:gd name="T5" fmla="*/ 13 h 47"/>
                        <a:gd name="T6" fmla="*/ 4 w 23"/>
                        <a:gd name="T7" fmla="*/ 13 h 47"/>
                        <a:gd name="T8" fmla="*/ 5 w 23"/>
                        <a:gd name="T9" fmla="*/ 12 h 47"/>
                        <a:gd name="T10" fmla="*/ 6 w 23"/>
                        <a:gd name="T11" fmla="*/ 11 h 47"/>
                        <a:gd name="T12" fmla="*/ 7 w 23"/>
                        <a:gd name="T13" fmla="*/ 10 h 47"/>
                        <a:gd name="T14" fmla="*/ 7 w 23"/>
                        <a:gd name="T15" fmla="*/ 9 h 47"/>
                        <a:gd name="T16" fmla="*/ 7 w 23"/>
                        <a:gd name="T17" fmla="*/ 7 h 47"/>
                        <a:gd name="T18" fmla="*/ 7 w 23"/>
                        <a:gd name="T19" fmla="*/ 6 h 47"/>
                        <a:gd name="T20" fmla="*/ 7 w 23"/>
                        <a:gd name="T21" fmla="*/ 4 h 47"/>
                        <a:gd name="T22" fmla="*/ 6 w 23"/>
                        <a:gd name="T23" fmla="*/ 3 h 47"/>
                        <a:gd name="T24" fmla="*/ 5 w 23"/>
                        <a:gd name="T25" fmla="*/ 2 h 47"/>
                        <a:gd name="T26" fmla="*/ 4 w 23"/>
                        <a:gd name="T27" fmla="*/ 1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14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10" y="45"/>
                          </a:lnTo>
                          <a:lnTo>
                            <a:pt x="14" y="43"/>
                          </a:lnTo>
                          <a:lnTo>
                            <a:pt x="17" y="40"/>
                          </a:lnTo>
                          <a:lnTo>
                            <a:pt x="20" y="37"/>
                          </a:lnTo>
                          <a:lnTo>
                            <a:pt x="22" y="33"/>
                          </a:lnTo>
                          <a:lnTo>
                            <a:pt x="23" y="29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" name="Freeform 2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3" y="1911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10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5 h 46"/>
                        <a:gd name="T20" fmla="*/ 7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0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1"/>
                          </a:lnTo>
                          <a:lnTo>
                            <a:pt x="18" y="6"/>
                          </a:lnTo>
                          <a:lnTo>
                            <a:pt x="14" y="4"/>
                          </a:lnTo>
                          <a:lnTo>
                            <a:pt x="10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" name="Rectangle 2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98" y="1911"/>
                      <a:ext cx="136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72" name="Freeform 2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0" y="1911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0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4 h 46"/>
                        <a:gd name="T14" fmla="*/ 0 w 23"/>
                        <a:gd name="T15" fmla="*/ 5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10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" name="Freeform 2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6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1 w 23"/>
                        <a:gd name="T13" fmla="*/ 5 h 46"/>
                        <a:gd name="T14" fmla="*/ 0 w 23"/>
                        <a:gd name="T15" fmla="*/ 6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1 w 23"/>
                        <a:gd name="T21" fmla="*/ 10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" name="Rectangle 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33" y="1975"/>
                      <a:ext cx="129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75" name="Freeform 2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2" y="197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6 w 23"/>
                        <a:gd name="T13" fmla="*/ 10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6 w 23"/>
                        <a:gd name="T21" fmla="*/ 5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" name="Freeform 2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9" y="1882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9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7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11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" name="Rectangle 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33" y="1882"/>
                      <a:ext cx="136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78" name="Freeform 2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6" y="1882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1 w 23"/>
                        <a:gd name="T13" fmla="*/ 4 h 46"/>
                        <a:gd name="T14" fmla="*/ 0 w 23"/>
                        <a:gd name="T15" fmla="*/ 6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1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" name="Freeform 2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6" y="1911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0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1 w 23"/>
                        <a:gd name="T13" fmla="*/ 4 h 46"/>
                        <a:gd name="T14" fmla="*/ 0 w 23"/>
                        <a:gd name="T15" fmla="*/ 5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1 w 23"/>
                        <a:gd name="T21" fmla="*/ 10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0" name="Rectangle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33" y="1911"/>
                      <a:ext cx="129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81" name="Freeform 2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2" y="1911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6 w 23"/>
                        <a:gd name="T13" fmla="*/ 10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5 h 46"/>
                        <a:gd name="T20" fmla="*/ 6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0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5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1"/>
                          </a:lnTo>
                          <a:lnTo>
                            <a:pt x="17" y="6"/>
                          </a:lnTo>
                          <a:lnTo>
                            <a:pt x="14" y="4"/>
                          </a:lnTo>
                          <a:lnTo>
                            <a:pt x="9" y="1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2" name="Freeform 2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05" y="1911"/>
                      <a:ext cx="7" cy="14"/>
                    </a:xfrm>
                    <a:custGeom>
                      <a:avLst/>
                      <a:gdLst>
                        <a:gd name="T0" fmla="*/ 7 w 24"/>
                        <a:gd name="T1" fmla="*/ 0 h 46"/>
                        <a:gd name="T2" fmla="*/ 5 w 24"/>
                        <a:gd name="T3" fmla="*/ 0 h 46"/>
                        <a:gd name="T4" fmla="*/ 4 w 24"/>
                        <a:gd name="T5" fmla="*/ 0 h 46"/>
                        <a:gd name="T6" fmla="*/ 3 w 24"/>
                        <a:gd name="T7" fmla="*/ 1 h 46"/>
                        <a:gd name="T8" fmla="*/ 2 w 24"/>
                        <a:gd name="T9" fmla="*/ 2 h 46"/>
                        <a:gd name="T10" fmla="*/ 1 w 24"/>
                        <a:gd name="T11" fmla="*/ 3 h 46"/>
                        <a:gd name="T12" fmla="*/ 0 w 24"/>
                        <a:gd name="T13" fmla="*/ 4 h 46"/>
                        <a:gd name="T14" fmla="*/ 0 w 24"/>
                        <a:gd name="T15" fmla="*/ 5 h 46"/>
                        <a:gd name="T16" fmla="*/ 0 w 24"/>
                        <a:gd name="T17" fmla="*/ 7 h 46"/>
                        <a:gd name="T18" fmla="*/ 0 w 24"/>
                        <a:gd name="T19" fmla="*/ 8 h 46"/>
                        <a:gd name="T20" fmla="*/ 0 w 24"/>
                        <a:gd name="T21" fmla="*/ 10 h 46"/>
                        <a:gd name="T22" fmla="*/ 1 w 24"/>
                        <a:gd name="T23" fmla="*/ 11 h 46"/>
                        <a:gd name="T24" fmla="*/ 2 w 24"/>
                        <a:gd name="T25" fmla="*/ 12 h 46"/>
                        <a:gd name="T26" fmla="*/ 3 w 24"/>
                        <a:gd name="T27" fmla="*/ 13 h 46"/>
                        <a:gd name="T28" fmla="*/ 4 w 24"/>
                        <a:gd name="T29" fmla="*/ 13 h 46"/>
                        <a:gd name="T30" fmla="*/ 5 w 24"/>
                        <a:gd name="T31" fmla="*/ 14 h 46"/>
                        <a:gd name="T32" fmla="*/ 7 w 24"/>
                        <a:gd name="T33" fmla="*/ 14 h 46"/>
                        <a:gd name="T34" fmla="*/ 7 w 24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6">
                          <a:moveTo>
                            <a:pt x="24" y="0"/>
                          </a:moveTo>
                          <a:lnTo>
                            <a:pt x="17" y="0"/>
                          </a:lnTo>
                          <a:lnTo>
                            <a:pt x="13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4" y="4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3" name="Rectangle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2" y="1911"/>
                      <a:ext cx="14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84" name="Freeform 2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19" y="1911"/>
                      <a:ext cx="14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4 w 23"/>
                        <a:gd name="T3" fmla="*/ 14 h 46"/>
                        <a:gd name="T4" fmla="*/ 7 w 23"/>
                        <a:gd name="T5" fmla="*/ 13 h 46"/>
                        <a:gd name="T6" fmla="*/ 9 w 23"/>
                        <a:gd name="T7" fmla="*/ 13 h 46"/>
                        <a:gd name="T8" fmla="*/ 11 w 23"/>
                        <a:gd name="T9" fmla="*/ 12 h 46"/>
                        <a:gd name="T10" fmla="*/ 12 w 23"/>
                        <a:gd name="T11" fmla="*/ 11 h 46"/>
                        <a:gd name="T12" fmla="*/ 13 w 23"/>
                        <a:gd name="T13" fmla="*/ 10 h 46"/>
                        <a:gd name="T14" fmla="*/ 14 w 23"/>
                        <a:gd name="T15" fmla="*/ 8 h 46"/>
                        <a:gd name="T16" fmla="*/ 14 w 23"/>
                        <a:gd name="T17" fmla="*/ 7 h 46"/>
                        <a:gd name="T18" fmla="*/ 14 w 23"/>
                        <a:gd name="T19" fmla="*/ 5 h 46"/>
                        <a:gd name="T20" fmla="*/ 13 w 23"/>
                        <a:gd name="T21" fmla="*/ 4 h 46"/>
                        <a:gd name="T22" fmla="*/ 12 w 23"/>
                        <a:gd name="T23" fmla="*/ 3 h 46"/>
                        <a:gd name="T24" fmla="*/ 11 w 23"/>
                        <a:gd name="T25" fmla="*/ 2 h 46"/>
                        <a:gd name="T26" fmla="*/ 9 w 23"/>
                        <a:gd name="T27" fmla="*/ 1 h 46"/>
                        <a:gd name="T28" fmla="*/ 7 w 23"/>
                        <a:gd name="T29" fmla="*/ 0 h 46"/>
                        <a:gd name="T30" fmla="*/ 4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1"/>
                          </a:lnTo>
                          <a:lnTo>
                            <a:pt x="18" y="6"/>
                          </a:lnTo>
                          <a:lnTo>
                            <a:pt x="15" y="4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5" name="Freeform 2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05" y="1911"/>
                      <a:ext cx="7" cy="14"/>
                    </a:xfrm>
                    <a:custGeom>
                      <a:avLst/>
                      <a:gdLst>
                        <a:gd name="T0" fmla="*/ 7 w 24"/>
                        <a:gd name="T1" fmla="*/ 0 h 46"/>
                        <a:gd name="T2" fmla="*/ 5 w 24"/>
                        <a:gd name="T3" fmla="*/ 0 h 46"/>
                        <a:gd name="T4" fmla="*/ 4 w 24"/>
                        <a:gd name="T5" fmla="*/ 0 h 46"/>
                        <a:gd name="T6" fmla="*/ 3 w 24"/>
                        <a:gd name="T7" fmla="*/ 1 h 46"/>
                        <a:gd name="T8" fmla="*/ 2 w 24"/>
                        <a:gd name="T9" fmla="*/ 2 h 46"/>
                        <a:gd name="T10" fmla="*/ 1 w 24"/>
                        <a:gd name="T11" fmla="*/ 3 h 46"/>
                        <a:gd name="T12" fmla="*/ 0 w 24"/>
                        <a:gd name="T13" fmla="*/ 4 h 46"/>
                        <a:gd name="T14" fmla="*/ 0 w 24"/>
                        <a:gd name="T15" fmla="*/ 5 h 46"/>
                        <a:gd name="T16" fmla="*/ 0 w 24"/>
                        <a:gd name="T17" fmla="*/ 7 h 46"/>
                        <a:gd name="T18" fmla="*/ 0 w 24"/>
                        <a:gd name="T19" fmla="*/ 8 h 46"/>
                        <a:gd name="T20" fmla="*/ 0 w 24"/>
                        <a:gd name="T21" fmla="*/ 10 h 46"/>
                        <a:gd name="T22" fmla="*/ 1 w 24"/>
                        <a:gd name="T23" fmla="*/ 11 h 46"/>
                        <a:gd name="T24" fmla="*/ 2 w 24"/>
                        <a:gd name="T25" fmla="*/ 12 h 46"/>
                        <a:gd name="T26" fmla="*/ 3 w 24"/>
                        <a:gd name="T27" fmla="*/ 13 h 46"/>
                        <a:gd name="T28" fmla="*/ 4 w 24"/>
                        <a:gd name="T29" fmla="*/ 13 h 46"/>
                        <a:gd name="T30" fmla="*/ 5 w 24"/>
                        <a:gd name="T31" fmla="*/ 14 h 46"/>
                        <a:gd name="T32" fmla="*/ 7 w 24"/>
                        <a:gd name="T33" fmla="*/ 14 h 46"/>
                        <a:gd name="T34" fmla="*/ 7 w 24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6">
                          <a:moveTo>
                            <a:pt x="24" y="0"/>
                          </a:moveTo>
                          <a:lnTo>
                            <a:pt x="17" y="0"/>
                          </a:lnTo>
                          <a:lnTo>
                            <a:pt x="13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4" y="4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6" name="Rectangle 2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2" y="1911"/>
                      <a:ext cx="14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87" name="Freeform 2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19" y="1911"/>
                      <a:ext cx="14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4 w 23"/>
                        <a:gd name="T3" fmla="*/ 14 h 46"/>
                        <a:gd name="T4" fmla="*/ 7 w 23"/>
                        <a:gd name="T5" fmla="*/ 13 h 46"/>
                        <a:gd name="T6" fmla="*/ 9 w 23"/>
                        <a:gd name="T7" fmla="*/ 13 h 46"/>
                        <a:gd name="T8" fmla="*/ 11 w 23"/>
                        <a:gd name="T9" fmla="*/ 12 h 46"/>
                        <a:gd name="T10" fmla="*/ 12 w 23"/>
                        <a:gd name="T11" fmla="*/ 11 h 46"/>
                        <a:gd name="T12" fmla="*/ 13 w 23"/>
                        <a:gd name="T13" fmla="*/ 10 h 46"/>
                        <a:gd name="T14" fmla="*/ 14 w 23"/>
                        <a:gd name="T15" fmla="*/ 8 h 46"/>
                        <a:gd name="T16" fmla="*/ 14 w 23"/>
                        <a:gd name="T17" fmla="*/ 7 h 46"/>
                        <a:gd name="T18" fmla="*/ 14 w 23"/>
                        <a:gd name="T19" fmla="*/ 5 h 46"/>
                        <a:gd name="T20" fmla="*/ 13 w 23"/>
                        <a:gd name="T21" fmla="*/ 4 h 46"/>
                        <a:gd name="T22" fmla="*/ 12 w 23"/>
                        <a:gd name="T23" fmla="*/ 3 h 46"/>
                        <a:gd name="T24" fmla="*/ 11 w 23"/>
                        <a:gd name="T25" fmla="*/ 2 h 46"/>
                        <a:gd name="T26" fmla="*/ 9 w 23"/>
                        <a:gd name="T27" fmla="*/ 1 h 46"/>
                        <a:gd name="T28" fmla="*/ 7 w 23"/>
                        <a:gd name="T29" fmla="*/ 0 h 46"/>
                        <a:gd name="T30" fmla="*/ 4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1"/>
                          </a:lnTo>
                          <a:lnTo>
                            <a:pt x="18" y="6"/>
                          </a:lnTo>
                          <a:lnTo>
                            <a:pt x="15" y="4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8" name="Freeform 2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83" y="1932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3 h 23"/>
                        <a:gd name="T8" fmla="*/ 12 w 46"/>
                        <a:gd name="T9" fmla="*/ 2 h 23"/>
                        <a:gd name="T10" fmla="*/ 11 w 46"/>
                        <a:gd name="T11" fmla="*/ 1 h 23"/>
                        <a:gd name="T12" fmla="*/ 9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6 w 46"/>
                        <a:gd name="T19" fmla="*/ 0 h 23"/>
                        <a:gd name="T20" fmla="*/ 4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3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8"/>
                          </a:lnTo>
                          <a:lnTo>
                            <a:pt x="44" y="13"/>
                          </a:lnTo>
                          <a:lnTo>
                            <a:pt x="42" y="9"/>
                          </a:lnTo>
                          <a:lnTo>
                            <a:pt x="39" y="5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5"/>
                          </a:lnTo>
                          <a:lnTo>
                            <a:pt x="4" y="9"/>
                          </a:lnTo>
                          <a:lnTo>
                            <a:pt x="2" y="13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9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91" y="1939"/>
                      <a:ext cx="0" cy="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90" name="Freeform 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83" y="1932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3 h 23"/>
                        <a:gd name="T8" fmla="*/ 12 w 46"/>
                        <a:gd name="T9" fmla="*/ 2 h 23"/>
                        <a:gd name="T10" fmla="*/ 11 w 46"/>
                        <a:gd name="T11" fmla="*/ 1 h 23"/>
                        <a:gd name="T12" fmla="*/ 9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6 w 46"/>
                        <a:gd name="T19" fmla="*/ 0 h 23"/>
                        <a:gd name="T20" fmla="*/ 4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3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8"/>
                          </a:lnTo>
                          <a:lnTo>
                            <a:pt x="44" y="13"/>
                          </a:lnTo>
                          <a:lnTo>
                            <a:pt x="42" y="9"/>
                          </a:lnTo>
                          <a:lnTo>
                            <a:pt x="39" y="5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5"/>
                          </a:lnTo>
                          <a:lnTo>
                            <a:pt x="4" y="9"/>
                          </a:lnTo>
                          <a:lnTo>
                            <a:pt x="2" y="13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1" name="Freeform 2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34" y="2505"/>
                      <a:ext cx="14" cy="7"/>
                    </a:xfrm>
                    <a:custGeom>
                      <a:avLst/>
                      <a:gdLst>
                        <a:gd name="T0" fmla="*/ 14 w 47"/>
                        <a:gd name="T1" fmla="*/ 7 h 24"/>
                        <a:gd name="T2" fmla="*/ 14 w 47"/>
                        <a:gd name="T3" fmla="*/ 5 h 24"/>
                        <a:gd name="T4" fmla="*/ 13 w 47"/>
                        <a:gd name="T5" fmla="*/ 4 h 24"/>
                        <a:gd name="T6" fmla="*/ 13 w 47"/>
                        <a:gd name="T7" fmla="*/ 3 h 24"/>
                        <a:gd name="T8" fmla="*/ 12 w 47"/>
                        <a:gd name="T9" fmla="*/ 2 h 24"/>
                        <a:gd name="T10" fmla="*/ 10 w 47"/>
                        <a:gd name="T11" fmla="*/ 1 h 24"/>
                        <a:gd name="T12" fmla="*/ 10 w 47"/>
                        <a:gd name="T13" fmla="*/ 0 h 24"/>
                        <a:gd name="T14" fmla="*/ 8 w 47"/>
                        <a:gd name="T15" fmla="*/ 0 h 24"/>
                        <a:gd name="T16" fmla="*/ 7 w 47"/>
                        <a:gd name="T17" fmla="*/ 0 h 24"/>
                        <a:gd name="T18" fmla="*/ 6 w 47"/>
                        <a:gd name="T19" fmla="*/ 0 h 24"/>
                        <a:gd name="T20" fmla="*/ 4 w 47"/>
                        <a:gd name="T21" fmla="*/ 0 h 24"/>
                        <a:gd name="T22" fmla="*/ 3 w 47"/>
                        <a:gd name="T23" fmla="*/ 1 h 24"/>
                        <a:gd name="T24" fmla="*/ 2 w 47"/>
                        <a:gd name="T25" fmla="*/ 2 h 24"/>
                        <a:gd name="T26" fmla="*/ 1 w 47"/>
                        <a:gd name="T27" fmla="*/ 3 h 24"/>
                        <a:gd name="T28" fmla="*/ 1 w 47"/>
                        <a:gd name="T29" fmla="*/ 4 h 24"/>
                        <a:gd name="T30" fmla="*/ 0 w 47"/>
                        <a:gd name="T31" fmla="*/ 5 h 24"/>
                        <a:gd name="T32" fmla="*/ 0 w 47"/>
                        <a:gd name="T33" fmla="*/ 7 h 24"/>
                        <a:gd name="T34" fmla="*/ 14 w 47"/>
                        <a:gd name="T35" fmla="*/ 7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47" y="24"/>
                          </a:moveTo>
                          <a:lnTo>
                            <a:pt x="46" y="18"/>
                          </a:lnTo>
                          <a:lnTo>
                            <a:pt x="45" y="13"/>
                          </a:lnTo>
                          <a:lnTo>
                            <a:pt x="43" y="10"/>
                          </a:lnTo>
                          <a:lnTo>
                            <a:pt x="39" y="7"/>
                          </a:lnTo>
                          <a:lnTo>
                            <a:pt x="35" y="4"/>
                          </a:lnTo>
                          <a:lnTo>
                            <a:pt x="32" y="1"/>
                          </a:lnTo>
                          <a:lnTo>
                            <a:pt x="28" y="0"/>
                          </a:lnTo>
                          <a:lnTo>
                            <a:pt x="24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4"/>
                          </a:lnTo>
                          <a:lnTo>
                            <a:pt x="8" y="7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0" y="18"/>
                          </a:lnTo>
                          <a:lnTo>
                            <a:pt x="0" y="24"/>
                          </a:lnTo>
                          <a:lnTo>
                            <a:pt x="47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2" name="Rectangle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41" y="2512"/>
                      <a:ext cx="0" cy="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93" name="Freeform 2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34" y="2505"/>
                      <a:ext cx="14" cy="7"/>
                    </a:xfrm>
                    <a:custGeom>
                      <a:avLst/>
                      <a:gdLst>
                        <a:gd name="T0" fmla="*/ 14 w 47"/>
                        <a:gd name="T1" fmla="*/ 7 h 24"/>
                        <a:gd name="T2" fmla="*/ 14 w 47"/>
                        <a:gd name="T3" fmla="*/ 5 h 24"/>
                        <a:gd name="T4" fmla="*/ 13 w 47"/>
                        <a:gd name="T5" fmla="*/ 4 h 24"/>
                        <a:gd name="T6" fmla="*/ 13 w 47"/>
                        <a:gd name="T7" fmla="*/ 3 h 24"/>
                        <a:gd name="T8" fmla="*/ 12 w 47"/>
                        <a:gd name="T9" fmla="*/ 2 h 24"/>
                        <a:gd name="T10" fmla="*/ 10 w 47"/>
                        <a:gd name="T11" fmla="*/ 1 h 24"/>
                        <a:gd name="T12" fmla="*/ 10 w 47"/>
                        <a:gd name="T13" fmla="*/ 0 h 24"/>
                        <a:gd name="T14" fmla="*/ 8 w 47"/>
                        <a:gd name="T15" fmla="*/ 0 h 24"/>
                        <a:gd name="T16" fmla="*/ 7 w 47"/>
                        <a:gd name="T17" fmla="*/ 0 h 24"/>
                        <a:gd name="T18" fmla="*/ 6 w 47"/>
                        <a:gd name="T19" fmla="*/ 0 h 24"/>
                        <a:gd name="T20" fmla="*/ 4 w 47"/>
                        <a:gd name="T21" fmla="*/ 0 h 24"/>
                        <a:gd name="T22" fmla="*/ 3 w 47"/>
                        <a:gd name="T23" fmla="*/ 1 h 24"/>
                        <a:gd name="T24" fmla="*/ 2 w 47"/>
                        <a:gd name="T25" fmla="*/ 2 h 24"/>
                        <a:gd name="T26" fmla="*/ 1 w 47"/>
                        <a:gd name="T27" fmla="*/ 3 h 24"/>
                        <a:gd name="T28" fmla="*/ 1 w 47"/>
                        <a:gd name="T29" fmla="*/ 4 h 24"/>
                        <a:gd name="T30" fmla="*/ 0 w 47"/>
                        <a:gd name="T31" fmla="*/ 5 h 24"/>
                        <a:gd name="T32" fmla="*/ 0 w 47"/>
                        <a:gd name="T33" fmla="*/ 7 h 24"/>
                        <a:gd name="T34" fmla="*/ 14 w 47"/>
                        <a:gd name="T35" fmla="*/ 7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47" y="24"/>
                          </a:moveTo>
                          <a:lnTo>
                            <a:pt x="46" y="18"/>
                          </a:lnTo>
                          <a:lnTo>
                            <a:pt x="45" y="13"/>
                          </a:lnTo>
                          <a:lnTo>
                            <a:pt x="43" y="10"/>
                          </a:lnTo>
                          <a:lnTo>
                            <a:pt x="39" y="7"/>
                          </a:lnTo>
                          <a:lnTo>
                            <a:pt x="35" y="4"/>
                          </a:lnTo>
                          <a:lnTo>
                            <a:pt x="32" y="1"/>
                          </a:lnTo>
                          <a:lnTo>
                            <a:pt x="28" y="0"/>
                          </a:lnTo>
                          <a:lnTo>
                            <a:pt x="24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4"/>
                          </a:lnTo>
                          <a:lnTo>
                            <a:pt x="8" y="7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0" y="18"/>
                          </a:lnTo>
                          <a:lnTo>
                            <a:pt x="0" y="24"/>
                          </a:lnTo>
                          <a:lnTo>
                            <a:pt x="47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4" name="Freeform 2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2" y="2555"/>
                      <a:ext cx="21" cy="7"/>
                    </a:xfrm>
                    <a:custGeom>
                      <a:avLst/>
                      <a:gdLst>
                        <a:gd name="T0" fmla="*/ 0 w 46"/>
                        <a:gd name="T1" fmla="*/ 0 h 23"/>
                        <a:gd name="T2" fmla="*/ 0 w 46"/>
                        <a:gd name="T3" fmla="*/ 2 h 23"/>
                        <a:gd name="T4" fmla="*/ 1 w 46"/>
                        <a:gd name="T5" fmla="*/ 3 h 23"/>
                        <a:gd name="T6" fmla="*/ 2 w 46"/>
                        <a:gd name="T7" fmla="*/ 5 h 23"/>
                        <a:gd name="T8" fmla="*/ 3 w 46"/>
                        <a:gd name="T9" fmla="*/ 5 h 23"/>
                        <a:gd name="T10" fmla="*/ 5 w 46"/>
                        <a:gd name="T11" fmla="*/ 6 h 23"/>
                        <a:gd name="T12" fmla="*/ 7 w 46"/>
                        <a:gd name="T13" fmla="*/ 7 h 23"/>
                        <a:gd name="T14" fmla="*/ 9 w 46"/>
                        <a:gd name="T15" fmla="*/ 7 h 23"/>
                        <a:gd name="T16" fmla="*/ 11 w 46"/>
                        <a:gd name="T17" fmla="*/ 7 h 23"/>
                        <a:gd name="T18" fmla="*/ 13 w 46"/>
                        <a:gd name="T19" fmla="*/ 7 h 23"/>
                        <a:gd name="T20" fmla="*/ 15 w 46"/>
                        <a:gd name="T21" fmla="*/ 7 h 23"/>
                        <a:gd name="T22" fmla="*/ 16 w 46"/>
                        <a:gd name="T23" fmla="*/ 6 h 23"/>
                        <a:gd name="T24" fmla="*/ 18 w 46"/>
                        <a:gd name="T25" fmla="*/ 5 h 23"/>
                        <a:gd name="T26" fmla="*/ 19 w 46"/>
                        <a:gd name="T27" fmla="*/ 5 h 23"/>
                        <a:gd name="T28" fmla="*/ 21 w 46"/>
                        <a:gd name="T29" fmla="*/ 3 h 23"/>
                        <a:gd name="T30" fmla="*/ 21 w 46"/>
                        <a:gd name="T31" fmla="*/ 2 h 23"/>
                        <a:gd name="T32" fmla="*/ 21 w 46"/>
                        <a:gd name="T33" fmla="*/ 0 h 23"/>
                        <a:gd name="T34" fmla="*/ 0 w 46"/>
                        <a:gd name="T35" fmla="*/ 0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1" y="5"/>
                          </a:lnTo>
                          <a:lnTo>
                            <a:pt x="2" y="10"/>
                          </a:lnTo>
                          <a:lnTo>
                            <a:pt x="4" y="15"/>
                          </a:lnTo>
                          <a:lnTo>
                            <a:pt x="7" y="18"/>
                          </a:lnTo>
                          <a:lnTo>
                            <a:pt x="12" y="20"/>
                          </a:lnTo>
                          <a:lnTo>
                            <a:pt x="15" y="22"/>
                          </a:lnTo>
                          <a:lnTo>
                            <a:pt x="19" y="23"/>
                          </a:lnTo>
                          <a:lnTo>
                            <a:pt x="23" y="23"/>
                          </a:lnTo>
                          <a:lnTo>
                            <a:pt x="28" y="23"/>
                          </a:lnTo>
                          <a:lnTo>
                            <a:pt x="33" y="22"/>
                          </a:lnTo>
                          <a:lnTo>
                            <a:pt x="36" y="20"/>
                          </a:lnTo>
                          <a:lnTo>
                            <a:pt x="40" y="18"/>
                          </a:lnTo>
                          <a:lnTo>
                            <a:pt x="42" y="15"/>
                          </a:lnTo>
                          <a:lnTo>
                            <a:pt x="45" y="10"/>
                          </a:lnTo>
                          <a:lnTo>
                            <a:pt x="46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5" name="Rectangle 2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2" y="2512"/>
                      <a:ext cx="21" cy="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96" name="Freeform 2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2" y="2505"/>
                      <a:ext cx="21" cy="7"/>
                    </a:xfrm>
                    <a:custGeom>
                      <a:avLst/>
                      <a:gdLst>
                        <a:gd name="T0" fmla="*/ 21 w 46"/>
                        <a:gd name="T1" fmla="*/ 7 h 24"/>
                        <a:gd name="T2" fmla="*/ 21 w 46"/>
                        <a:gd name="T3" fmla="*/ 5 h 24"/>
                        <a:gd name="T4" fmla="*/ 21 w 46"/>
                        <a:gd name="T5" fmla="*/ 4 h 24"/>
                        <a:gd name="T6" fmla="*/ 19 w 46"/>
                        <a:gd name="T7" fmla="*/ 3 h 24"/>
                        <a:gd name="T8" fmla="*/ 18 w 46"/>
                        <a:gd name="T9" fmla="*/ 2 h 24"/>
                        <a:gd name="T10" fmla="*/ 16 w 46"/>
                        <a:gd name="T11" fmla="*/ 1 h 24"/>
                        <a:gd name="T12" fmla="*/ 15 w 46"/>
                        <a:gd name="T13" fmla="*/ 0 h 24"/>
                        <a:gd name="T14" fmla="*/ 13 w 46"/>
                        <a:gd name="T15" fmla="*/ 0 h 24"/>
                        <a:gd name="T16" fmla="*/ 11 w 46"/>
                        <a:gd name="T17" fmla="*/ 0 h 24"/>
                        <a:gd name="T18" fmla="*/ 9 w 46"/>
                        <a:gd name="T19" fmla="*/ 0 h 24"/>
                        <a:gd name="T20" fmla="*/ 7 w 46"/>
                        <a:gd name="T21" fmla="*/ 0 h 24"/>
                        <a:gd name="T22" fmla="*/ 5 w 46"/>
                        <a:gd name="T23" fmla="*/ 1 h 24"/>
                        <a:gd name="T24" fmla="*/ 3 w 46"/>
                        <a:gd name="T25" fmla="*/ 2 h 24"/>
                        <a:gd name="T26" fmla="*/ 2 w 46"/>
                        <a:gd name="T27" fmla="*/ 3 h 24"/>
                        <a:gd name="T28" fmla="*/ 1 w 46"/>
                        <a:gd name="T29" fmla="*/ 4 h 24"/>
                        <a:gd name="T30" fmla="*/ 0 w 46"/>
                        <a:gd name="T31" fmla="*/ 5 h 24"/>
                        <a:gd name="T32" fmla="*/ 0 w 46"/>
                        <a:gd name="T33" fmla="*/ 7 h 24"/>
                        <a:gd name="T34" fmla="*/ 21 w 46"/>
                        <a:gd name="T35" fmla="*/ 7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46" y="24"/>
                          </a:moveTo>
                          <a:lnTo>
                            <a:pt x="46" y="18"/>
                          </a:lnTo>
                          <a:lnTo>
                            <a:pt x="45" y="13"/>
                          </a:lnTo>
                          <a:lnTo>
                            <a:pt x="42" y="10"/>
                          </a:lnTo>
                          <a:lnTo>
                            <a:pt x="40" y="7"/>
                          </a:lnTo>
                          <a:lnTo>
                            <a:pt x="36" y="4"/>
                          </a:lnTo>
                          <a:lnTo>
                            <a:pt x="33" y="1"/>
                          </a:lnTo>
                          <a:lnTo>
                            <a:pt x="28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2" y="4"/>
                          </a:lnTo>
                          <a:lnTo>
                            <a:pt x="7" y="7"/>
                          </a:lnTo>
                          <a:lnTo>
                            <a:pt x="4" y="10"/>
                          </a:lnTo>
                          <a:lnTo>
                            <a:pt x="2" y="13"/>
                          </a:lnTo>
                          <a:lnTo>
                            <a:pt x="1" y="18"/>
                          </a:lnTo>
                          <a:lnTo>
                            <a:pt x="0" y="24"/>
                          </a:lnTo>
                          <a:lnTo>
                            <a:pt x="46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7" name="Freeform 2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4" y="250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7"/>
                        <a:gd name="T2" fmla="*/ 2 w 23"/>
                        <a:gd name="T3" fmla="*/ 14 h 47"/>
                        <a:gd name="T4" fmla="*/ 3 w 23"/>
                        <a:gd name="T5" fmla="*/ 13 h 47"/>
                        <a:gd name="T6" fmla="*/ 4 w 23"/>
                        <a:gd name="T7" fmla="*/ 13 h 47"/>
                        <a:gd name="T8" fmla="*/ 5 w 23"/>
                        <a:gd name="T9" fmla="*/ 12 h 47"/>
                        <a:gd name="T10" fmla="*/ 6 w 23"/>
                        <a:gd name="T11" fmla="*/ 11 h 47"/>
                        <a:gd name="T12" fmla="*/ 6 w 23"/>
                        <a:gd name="T13" fmla="*/ 10 h 47"/>
                        <a:gd name="T14" fmla="*/ 7 w 23"/>
                        <a:gd name="T15" fmla="*/ 8 h 47"/>
                        <a:gd name="T16" fmla="*/ 7 w 23"/>
                        <a:gd name="T17" fmla="*/ 7 h 47"/>
                        <a:gd name="T18" fmla="*/ 7 w 23"/>
                        <a:gd name="T19" fmla="*/ 6 h 47"/>
                        <a:gd name="T20" fmla="*/ 6 w 23"/>
                        <a:gd name="T21" fmla="*/ 4 h 47"/>
                        <a:gd name="T22" fmla="*/ 6 w 23"/>
                        <a:gd name="T23" fmla="*/ 3 h 47"/>
                        <a:gd name="T24" fmla="*/ 5 w 23"/>
                        <a:gd name="T25" fmla="*/ 2 h 47"/>
                        <a:gd name="T26" fmla="*/ 4 w 23"/>
                        <a:gd name="T27" fmla="*/ 1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14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9" y="45"/>
                          </a:lnTo>
                          <a:lnTo>
                            <a:pt x="13" y="43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4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8"/>
                          </a:lnTo>
                          <a:lnTo>
                            <a:pt x="13" y="5"/>
                          </a:lnTo>
                          <a:lnTo>
                            <a:pt x="9" y="3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8" name="Rectangle 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9" y="2505"/>
                      <a:ext cx="615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799" name="Freeform 2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2" y="250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1 h 47"/>
                        <a:gd name="T8" fmla="*/ 2 w 23"/>
                        <a:gd name="T9" fmla="*/ 2 h 47"/>
                        <a:gd name="T10" fmla="*/ 1 w 23"/>
                        <a:gd name="T11" fmla="*/ 3 h 47"/>
                        <a:gd name="T12" fmla="*/ 1 w 23"/>
                        <a:gd name="T13" fmla="*/ 4 h 47"/>
                        <a:gd name="T14" fmla="*/ 0 w 23"/>
                        <a:gd name="T15" fmla="*/ 6 h 47"/>
                        <a:gd name="T16" fmla="*/ 0 w 23"/>
                        <a:gd name="T17" fmla="*/ 7 h 47"/>
                        <a:gd name="T18" fmla="*/ 0 w 23"/>
                        <a:gd name="T19" fmla="*/ 8 h 47"/>
                        <a:gd name="T20" fmla="*/ 1 w 23"/>
                        <a:gd name="T21" fmla="*/ 10 h 47"/>
                        <a:gd name="T22" fmla="*/ 1 w 23"/>
                        <a:gd name="T23" fmla="*/ 11 h 47"/>
                        <a:gd name="T24" fmla="*/ 2 w 23"/>
                        <a:gd name="T25" fmla="*/ 12 h 47"/>
                        <a:gd name="T26" fmla="*/ 3 w 23"/>
                        <a:gd name="T27" fmla="*/ 13 h 47"/>
                        <a:gd name="T28" fmla="*/ 4 w 23"/>
                        <a:gd name="T29" fmla="*/ 13 h 47"/>
                        <a:gd name="T30" fmla="*/ 5 w 23"/>
                        <a:gd name="T31" fmla="*/ 14 h 47"/>
                        <a:gd name="T32" fmla="*/ 7 w 23"/>
                        <a:gd name="T33" fmla="*/ 14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4" y="3"/>
                          </a:lnTo>
                          <a:lnTo>
                            <a:pt x="10" y="5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4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10" y="43"/>
                          </a:lnTo>
                          <a:lnTo>
                            <a:pt x="14" y="45"/>
                          </a:lnTo>
                          <a:lnTo>
                            <a:pt x="18" y="47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0" name="Freeform 2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20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8"/>
                        <a:gd name="T2" fmla="*/ 2 w 23"/>
                        <a:gd name="T3" fmla="*/ 21 h 48"/>
                        <a:gd name="T4" fmla="*/ 3 w 23"/>
                        <a:gd name="T5" fmla="*/ 20 h 48"/>
                        <a:gd name="T6" fmla="*/ 4 w 23"/>
                        <a:gd name="T7" fmla="*/ 18 h 48"/>
                        <a:gd name="T8" fmla="*/ 5 w 23"/>
                        <a:gd name="T9" fmla="*/ 18 h 48"/>
                        <a:gd name="T10" fmla="*/ 6 w 23"/>
                        <a:gd name="T11" fmla="*/ 16 h 48"/>
                        <a:gd name="T12" fmla="*/ 6 w 23"/>
                        <a:gd name="T13" fmla="*/ 14 h 48"/>
                        <a:gd name="T14" fmla="*/ 7 w 23"/>
                        <a:gd name="T15" fmla="*/ 13 h 48"/>
                        <a:gd name="T16" fmla="*/ 7 w 23"/>
                        <a:gd name="T17" fmla="*/ 11 h 48"/>
                        <a:gd name="T18" fmla="*/ 7 w 23"/>
                        <a:gd name="T19" fmla="*/ 8 h 48"/>
                        <a:gd name="T20" fmla="*/ 6 w 23"/>
                        <a:gd name="T21" fmla="*/ 7 h 48"/>
                        <a:gd name="T22" fmla="*/ 6 w 23"/>
                        <a:gd name="T23" fmla="*/ 5 h 48"/>
                        <a:gd name="T24" fmla="*/ 5 w 23"/>
                        <a:gd name="T25" fmla="*/ 4 h 48"/>
                        <a:gd name="T26" fmla="*/ 4 w 23"/>
                        <a:gd name="T27" fmla="*/ 3 h 48"/>
                        <a:gd name="T28" fmla="*/ 3 w 23"/>
                        <a:gd name="T29" fmla="*/ 1 h 48"/>
                        <a:gd name="T30" fmla="*/ 2 w 23"/>
                        <a:gd name="T31" fmla="*/ 0 h 48"/>
                        <a:gd name="T32" fmla="*/ 0 w 23"/>
                        <a:gd name="T33" fmla="*/ 0 h 48"/>
                        <a:gd name="T34" fmla="*/ 0 w 23"/>
                        <a:gd name="T35" fmla="*/ 21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0" y="48"/>
                          </a:moveTo>
                          <a:lnTo>
                            <a:pt x="6" y="47"/>
                          </a:lnTo>
                          <a:lnTo>
                            <a:pt x="10" y="46"/>
                          </a:lnTo>
                          <a:lnTo>
                            <a:pt x="14" y="42"/>
                          </a:lnTo>
                          <a:lnTo>
                            <a:pt x="17" y="40"/>
                          </a:lnTo>
                          <a:lnTo>
                            <a:pt x="19" y="36"/>
                          </a:lnTo>
                          <a:lnTo>
                            <a:pt x="21" y="33"/>
                          </a:lnTo>
                          <a:lnTo>
                            <a:pt x="22" y="29"/>
                          </a:lnTo>
                          <a:lnTo>
                            <a:pt x="23" y="25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2"/>
                          </a:lnTo>
                          <a:lnTo>
                            <a:pt x="17" y="8"/>
                          </a:lnTo>
                          <a:lnTo>
                            <a:pt x="14" y="6"/>
                          </a:lnTo>
                          <a:lnTo>
                            <a:pt x="10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1" name="Rectangle 2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2448"/>
                      <a:ext cx="136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02" name="Freeform 2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77" y="2448"/>
                      <a:ext cx="7" cy="21"/>
                    </a:xfrm>
                    <a:custGeom>
                      <a:avLst/>
                      <a:gdLst>
                        <a:gd name="T0" fmla="*/ 7 w 24"/>
                        <a:gd name="T1" fmla="*/ 0 h 48"/>
                        <a:gd name="T2" fmla="*/ 5 w 24"/>
                        <a:gd name="T3" fmla="*/ 0 h 48"/>
                        <a:gd name="T4" fmla="*/ 4 w 24"/>
                        <a:gd name="T5" fmla="*/ 1 h 48"/>
                        <a:gd name="T6" fmla="*/ 3 w 24"/>
                        <a:gd name="T7" fmla="*/ 3 h 48"/>
                        <a:gd name="T8" fmla="*/ 2 w 24"/>
                        <a:gd name="T9" fmla="*/ 4 h 48"/>
                        <a:gd name="T10" fmla="*/ 1 w 24"/>
                        <a:gd name="T11" fmla="*/ 5 h 48"/>
                        <a:gd name="T12" fmla="*/ 0 w 24"/>
                        <a:gd name="T13" fmla="*/ 7 h 48"/>
                        <a:gd name="T14" fmla="*/ 0 w 24"/>
                        <a:gd name="T15" fmla="*/ 8 h 48"/>
                        <a:gd name="T16" fmla="*/ 0 w 24"/>
                        <a:gd name="T17" fmla="*/ 11 h 48"/>
                        <a:gd name="T18" fmla="*/ 0 w 24"/>
                        <a:gd name="T19" fmla="*/ 13 h 48"/>
                        <a:gd name="T20" fmla="*/ 0 w 24"/>
                        <a:gd name="T21" fmla="*/ 14 h 48"/>
                        <a:gd name="T22" fmla="*/ 1 w 24"/>
                        <a:gd name="T23" fmla="*/ 16 h 48"/>
                        <a:gd name="T24" fmla="*/ 2 w 24"/>
                        <a:gd name="T25" fmla="*/ 18 h 48"/>
                        <a:gd name="T26" fmla="*/ 3 w 24"/>
                        <a:gd name="T27" fmla="*/ 18 h 48"/>
                        <a:gd name="T28" fmla="*/ 4 w 24"/>
                        <a:gd name="T29" fmla="*/ 20 h 48"/>
                        <a:gd name="T30" fmla="*/ 5 w 24"/>
                        <a:gd name="T31" fmla="*/ 21 h 48"/>
                        <a:gd name="T32" fmla="*/ 7 w 24"/>
                        <a:gd name="T33" fmla="*/ 21 h 48"/>
                        <a:gd name="T34" fmla="*/ 7 w 24"/>
                        <a:gd name="T35" fmla="*/ 0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24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9" y="6"/>
                          </a:lnTo>
                          <a:lnTo>
                            <a:pt x="6" y="8"/>
                          </a:lnTo>
                          <a:lnTo>
                            <a:pt x="4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5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4" y="36"/>
                          </a:lnTo>
                          <a:lnTo>
                            <a:pt x="6" y="40"/>
                          </a:lnTo>
                          <a:lnTo>
                            <a:pt x="9" y="42"/>
                          </a:lnTo>
                          <a:lnTo>
                            <a:pt x="13" y="46"/>
                          </a:lnTo>
                          <a:lnTo>
                            <a:pt x="18" y="47"/>
                          </a:lnTo>
                          <a:lnTo>
                            <a:pt x="24" y="4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3" name="Freeform 2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3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8"/>
                        <a:gd name="T2" fmla="*/ 5 w 23"/>
                        <a:gd name="T3" fmla="*/ 0 h 48"/>
                        <a:gd name="T4" fmla="*/ 4 w 23"/>
                        <a:gd name="T5" fmla="*/ 1 h 48"/>
                        <a:gd name="T6" fmla="*/ 3 w 23"/>
                        <a:gd name="T7" fmla="*/ 3 h 48"/>
                        <a:gd name="T8" fmla="*/ 2 w 23"/>
                        <a:gd name="T9" fmla="*/ 4 h 48"/>
                        <a:gd name="T10" fmla="*/ 1 w 23"/>
                        <a:gd name="T11" fmla="*/ 5 h 48"/>
                        <a:gd name="T12" fmla="*/ 0 w 23"/>
                        <a:gd name="T13" fmla="*/ 7 h 48"/>
                        <a:gd name="T14" fmla="*/ 0 w 23"/>
                        <a:gd name="T15" fmla="*/ 8 h 48"/>
                        <a:gd name="T16" fmla="*/ 0 w 23"/>
                        <a:gd name="T17" fmla="*/ 11 h 48"/>
                        <a:gd name="T18" fmla="*/ 0 w 23"/>
                        <a:gd name="T19" fmla="*/ 13 h 48"/>
                        <a:gd name="T20" fmla="*/ 0 w 23"/>
                        <a:gd name="T21" fmla="*/ 14 h 48"/>
                        <a:gd name="T22" fmla="*/ 1 w 23"/>
                        <a:gd name="T23" fmla="*/ 16 h 48"/>
                        <a:gd name="T24" fmla="*/ 2 w 23"/>
                        <a:gd name="T25" fmla="*/ 18 h 48"/>
                        <a:gd name="T26" fmla="*/ 3 w 23"/>
                        <a:gd name="T27" fmla="*/ 18 h 48"/>
                        <a:gd name="T28" fmla="*/ 4 w 23"/>
                        <a:gd name="T29" fmla="*/ 20 h 48"/>
                        <a:gd name="T30" fmla="*/ 5 w 23"/>
                        <a:gd name="T31" fmla="*/ 21 h 48"/>
                        <a:gd name="T32" fmla="*/ 7 w 23"/>
                        <a:gd name="T33" fmla="*/ 21 h 48"/>
                        <a:gd name="T34" fmla="*/ 7 w 23"/>
                        <a:gd name="T35" fmla="*/ 0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9" y="6"/>
                          </a:lnTo>
                          <a:lnTo>
                            <a:pt x="5" y="8"/>
                          </a:lnTo>
                          <a:lnTo>
                            <a:pt x="3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5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6"/>
                          </a:lnTo>
                          <a:lnTo>
                            <a:pt x="5" y="40"/>
                          </a:lnTo>
                          <a:lnTo>
                            <a:pt x="9" y="42"/>
                          </a:lnTo>
                          <a:lnTo>
                            <a:pt x="13" y="46"/>
                          </a:lnTo>
                          <a:lnTo>
                            <a:pt x="17" y="47"/>
                          </a:lnTo>
                          <a:lnTo>
                            <a:pt x="23" y="48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4" name="Rectangle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0" y="2448"/>
                      <a:ext cx="143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05" name="Freeform 2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3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8"/>
                        <a:gd name="T2" fmla="*/ 2 w 23"/>
                        <a:gd name="T3" fmla="*/ 21 h 48"/>
                        <a:gd name="T4" fmla="*/ 3 w 23"/>
                        <a:gd name="T5" fmla="*/ 20 h 48"/>
                        <a:gd name="T6" fmla="*/ 5 w 23"/>
                        <a:gd name="T7" fmla="*/ 18 h 48"/>
                        <a:gd name="T8" fmla="*/ 5 w 23"/>
                        <a:gd name="T9" fmla="*/ 18 h 48"/>
                        <a:gd name="T10" fmla="*/ 6 w 23"/>
                        <a:gd name="T11" fmla="*/ 16 h 48"/>
                        <a:gd name="T12" fmla="*/ 7 w 23"/>
                        <a:gd name="T13" fmla="*/ 14 h 48"/>
                        <a:gd name="T14" fmla="*/ 7 w 23"/>
                        <a:gd name="T15" fmla="*/ 13 h 48"/>
                        <a:gd name="T16" fmla="*/ 7 w 23"/>
                        <a:gd name="T17" fmla="*/ 11 h 48"/>
                        <a:gd name="T18" fmla="*/ 7 w 23"/>
                        <a:gd name="T19" fmla="*/ 8 h 48"/>
                        <a:gd name="T20" fmla="*/ 7 w 23"/>
                        <a:gd name="T21" fmla="*/ 7 h 48"/>
                        <a:gd name="T22" fmla="*/ 6 w 23"/>
                        <a:gd name="T23" fmla="*/ 5 h 48"/>
                        <a:gd name="T24" fmla="*/ 5 w 23"/>
                        <a:gd name="T25" fmla="*/ 4 h 48"/>
                        <a:gd name="T26" fmla="*/ 5 w 23"/>
                        <a:gd name="T27" fmla="*/ 3 h 48"/>
                        <a:gd name="T28" fmla="*/ 3 w 23"/>
                        <a:gd name="T29" fmla="*/ 1 h 48"/>
                        <a:gd name="T30" fmla="*/ 2 w 23"/>
                        <a:gd name="T31" fmla="*/ 0 h 48"/>
                        <a:gd name="T32" fmla="*/ 0 w 23"/>
                        <a:gd name="T33" fmla="*/ 0 h 48"/>
                        <a:gd name="T34" fmla="*/ 0 w 23"/>
                        <a:gd name="T35" fmla="*/ 21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0" y="48"/>
                          </a:moveTo>
                          <a:lnTo>
                            <a:pt x="6" y="47"/>
                          </a:lnTo>
                          <a:lnTo>
                            <a:pt x="10" y="46"/>
                          </a:lnTo>
                          <a:lnTo>
                            <a:pt x="15" y="42"/>
                          </a:lnTo>
                          <a:lnTo>
                            <a:pt x="18" y="40"/>
                          </a:lnTo>
                          <a:lnTo>
                            <a:pt x="20" y="36"/>
                          </a:lnTo>
                          <a:lnTo>
                            <a:pt x="22" y="33"/>
                          </a:lnTo>
                          <a:lnTo>
                            <a:pt x="23" y="29"/>
                          </a:lnTo>
                          <a:lnTo>
                            <a:pt x="23" y="25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2"/>
                          </a:lnTo>
                          <a:lnTo>
                            <a:pt x="18" y="8"/>
                          </a:lnTo>
                          <a:lnTo>
                            <a:pt x="15" y="6"/>
                          </a:lnTo>
                          <a:lnTo>
                            <a:pt x="10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6" name="Freeform 2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3" y="2283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0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1 h 47"/>
                        <a:gd name="T18" fmla="*/ 0 w 23"/>
                        <a:gd name="T19" fmla="*/ 13 h 47"/>
                        <a:gd name="T20" fmla="*/ 0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5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4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3" y="45"/>
                          </a:lnTo>
                          <a:lnTo>
                            <a:pt x="17" y="47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7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0" y="2283"/>
                      <a:ext cx="150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08" name="Freeform 2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70" y="2283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4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6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1 h 47"/>
                        <a:gd name="T18" fmla="*/ 7 w 23"/>
                        <a:gd name="T19" fmla="*/ 8 h 47"/>
                        <a:gd name="T20" fmla="*/ 6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4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9" y="45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4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8"/>
                          </a:lnTo>
                          <a:lnTo>
                            <a:pt x="14" y="5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" name="Freeform 2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3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5 h 46"/>
                        <a:gd name="T14" fmla="*/ 0 w 23"/>
                        <a:gd name="T15" fmla="*/ 6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10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" name="Rectangle 2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0" y="1975"/>
                      <a:ext cx="136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11" name="Freeform 2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5" y="197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10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7 w 23"/>
                        <a:gd name="T21" fmla="*/ 5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1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1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" name="Freeform 2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5" y="1882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5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9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7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5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" name="Rectangle 2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0" y="1882"/>
                      <a:ext cx="136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14" name="Freeform 2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3" y="1882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4 h 46"/>
                        <a:gd name="T14" fmla="*/ 0 w 23"/>
                        <a:gd name="T15" fmla="*/ 6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5" name="Freeform 2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5" y="1839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7"/>
                        <a:gd name="T2" fmla="*/ 2 w 23"/>
                        <a:gd name="T3" fmla="*/ 14 h 47"/>
                        <a:gd name="T4" fmla="*/ 3 w 23"/>
                        <a:gd name="T5" fmla="*/ 13 h 47"/>
                        <a:gd name="T6" fmla="*/ 4 w 23"/>
                        <a:gd name="T7" fmla="*/ 13 h 47"/>
                        <a:gd name="T8" fmla="*/ 5 w 23"/>
                        <a:gd name="T9" fmla="*/ 12 h 47"/>
                        <a:gd name="T10" fmla="*/ 6 w 23"/>
                        <a:gd name="T11" fmla="*/ 11 h 47"/>
                        <a:gd name="T12" fmla="*/ 7 w 23"/>
                        <a:gd name="T13" fmla="*/ 10 h 47"/>
                        <a:gd name="T14" fmla="*/ 7 w 23"/>
                        <a:gd name="T15" fmla="*/ 9 h 47"/>
                        <a:gd name="T16" fmla="*/ 7 w 23"/>
                        <a:gd name="T17" fmla="*/ 7 h 47"/>
                        <a:gd name="T18" fmla="*/ 7 w 23"/>
                        <a:gd name="T19" fmla="*/ 6 h 47"/>
                        <a:gd name="T20" fmla="*/ 7 w 23"/>
                        <a:gd name="T21" fmla="*/ 4 h 47"/>
                        <a:gd name="T22" fmla="*/ 6 w 23"/>
                        <a:gd name="T23" fmla="*/ 4 h 47"/>
                        <a:gd name="T24" fmla="*/ 5 w 23"/>
                        <a:gd name="T25" fmla="*/ 2 h 47"/>
                        <a:gd name="T26" fmla="*/ 4 w 23"/>
                        <a:gd name="T27" fmla="*/ 1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14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1" y="45"/>
                          </a:lnTo>
                          <a:lnTo>
                            <a:pt x="14" y="42"/>
                          </a:lnTo>
                          <a:lnTo>
                            <a:pt x="18" y="40"/>
                          </a:lnTo>
                          <a:lnTo>
                            <a:pt x="20" y="36"/>
                          </a:lnTo>
                          <a:lnTo>
                            <a:pt x="22" y="33"/>
                          </a:lnTo>
                          <a:lnTo>
                            <a:pt x="23" y="29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2"/>
                          </a:lnTo>
                          <a:lnTo>
                            <a:pt x="18" y="7"/>
                          </a:lnTo>
                          <a:lnTo>
                            <a:pt x="14" y="5"/>
                          </a:lnTo>
                          <a:lnTo>
                            <a:pt x="11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6" name="Rectangle 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1" y="1839"/>
                      <a:ext cx="264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17" name="Freeform 2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4" y="1839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1 h 47"/>
                        <a:gd name="T8" fmla="*/ 2 w 23"/>
                        <a:gd name="T9" fmla="*/ 2 h 47"/>
                        <a:gd name="T10" fmla="*/ 1 w 23"/>
                        <a:gd name="T11" fmla="*/ 4 h 47"/>
                        <a:gd name="T12" fmla="*/ 0 w 23"/>
                        <a:gd name="T13" fmla="*/ 4 h 47"/>
                        <a:gd name="T14" fmla="*/ 0 w 23"/>
                        <a:gd name="T15" fmla="*/ 6 h 47"/>
                        <a:gd name="T16" fmla="*/ 0 w 23"/>
                        <a:gd name="T17" fmla="*/ 7 h 47"/>
                        <a:gd name="T18" fmla="*/ 0 w 23"/>
                        <a:gd name="T19" fmla="*/ 9 h 47"/>
                        <a:gd name="T20" fmla="*/ 0 w 23"/>
                        <a:gd name="T21" fmla="*/ 10 h 47"/>
                        <a:gd name="T22" fmla="*/ 1 w 23"/>
                        <a:gd name="T23" fmla="*/ 11 h 47"/>
                        <a:gd name="T24" fmla="*/ 2 w 23"/>
                        <a:gd name="T25" fmla="*/ 12 h 47"/>
                        <a:gd name="T26" fmla="*/ 3 w 23"/>
                        <a:gd name="T27" fmla="*/ 13 h 47"/>
                        <a:gd name="T28" fmla="*/ 4 w 23"/>
                        <a:gd name="T29" fmla="*/ 13 h 47"/>
                        <a:gd name="T30" fmla="*/ 5 w 23"/>
                        <a:gd name="T31" fmla="*/ 14 h 47"/>
                        <a:gd name="T32" fmla="*/ 7 w 23"/>
                        <a:gd name="T33" fmla="*/ 14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10" y="5"/>
                          </a:lnTo>
                          <a:lnTo>
                            <a:pt x="7" y="7"/>
                          </a:lnTo>
                          <a:lnTo>
                            <a:pt x="3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6"/>
                          </a:lnTo>
                          <a:lnTo>
                            <a:pt x="7" y="40"/>
                          </a:lnTo>
                          <a:lnTo>
                            <a:pt x="10" y="42"/>
                          </a:lnTo>
                          <a:lnTo>
                            <a:pt x="13" y="45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8" name="Freeform 2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4" y="1904"/>
                      <a:ext cx="7" cy="36"/>
                    </a:xfrm>
                    <a:custGeom>
                      <a:avLst/>
                      <a:gdLst>
                        <a:gd name="T0" fmla="*/ 7 w 24"/>
                        <a:gd name="T1" fmla="*/ 0 h 117"/>
                        <a:gd name="T2" fmla="*/ 6 w 24"/>
                        <a:gd name="T3" fmla="*/ 0 h 117"/>
                        <a:gd name="T4" fmla="*/ 5 w 24"/>
                        <a:gd name="T5" fmla="*/ 1 h 117"/>
                        <a:gd name="T6" fmla="*/ 5 w 24"/>
                        <a:gd name="T7" fmla="*/ 1 h 117"/>
                        <a:gd name="T8" fmla="*/ 4 w 24"/>
                        <a:gd name="T9" fmla="*/ 2 h 117"/>
                        <a:gd name="T10" fmla="*/ 3 w 24"/>
                        <a:gd name="T11" fmla="*/ 4 h 117"/>
                        <a:gd name="T12" fmla="*/ 2 w 24"/>
                        <a:gd name="T13" fmla="*/ 6 h 117"/>
                        <a:gd name="T14" fmla="*/ 1 w 24"/>
                        <a:gd name="T15" fmla="*/ 9 h 117"/>
                        <a:gd name="T16" fmla="*/ 1 w 24"/>
                        <a:gd name="T17" fmla="*/ 11 h 117"/>
                        <a:gd name="T18" fmla="*/ 0 w 24"/>
                        <a:gd name="T19" fmla="*/ 15 h 117"/>
                        <a:gd name="T20" fmla="*/ 0 w 24"/>
                        <a:gd name="T21" fmla="*/ 18 h 117"/>
                        <a:gd name="T22" fmla="*/ 0 w 24"/>
                        <a:gd name="T23" fmla="*/ 22 h 117"/>
                        <a:gd name="T24" fmla="*/ 1 w 24"/>
                        <a:gd name="T25" fmla="*/ 25 h 117"/>
                        <a:gd name="T26" fmla="*/ 1 w 24"/>
                        <a:gd name="T27" fmla="*/ 28 h 117"/>
                        <a:gd name="T28" fmla="*/ 2 w 24"/>
                        <a:gd name="T29" fmla="*/ 30 h 117"/>
                        <a:gd name="T30" fmla="*/ 3 w 24"/>
                        <a:gd name="T31" fmla="*/ 33 h 117"/>
                        <a:gd name="T32" fmla="*/ 4 w 24"/>
                        <a:gd name="T33" fmla="*/ 34 h 117"/>
                        <a:gd name="T34" fmla="*/ 5 w 24"/>
                        <a:gd name="T35" fmla="*/ 35 h 117"/>
                        <a:gd name="T36" fmla="*/ 5 w 24"/>
                        <a:gd name="T37" fmla="*/ 36 h 117"/>
                        <a:gd name="T38" fmla="*/ 6 w 24"/>
                        <a:gd name="T39" fmla="*/ 36 h 117"/>
                        <a:gd name="T40" fmla="*/ 7 w 24"/>
                        <a:gd name="T41" fmla="*/ 36 h 117"/>
                        <a:gd name="T42" fmla="*/ 7 w 24"/>
                        <a:gd name="T43" fmla="*/ 0 h 117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24" h="117">
                          <a:moveTo>
                            <a:pt x="24" y="0"/>
                          </a:moveTo>
                          <a:lnTo>
                            <a:pt x="21" y="1"/>
                          </a:lnTo>
                          <a:lnTo>
                            <a:pt x="18" y="2"/>
                          </a:lnTo>
                          <a:lnTo>
                            <a:pt x="16" y="3"/>
                          </a:lnTo>
                          <a:lnTo>
                            <a:pt x="14" y="5"/>
                          </a:lnTo>
                          <a:lnTo>
                            <a:pt x="9" y="12"/>
                          </a:lnTo>
                          <a:lnTo>
                            <a:pt x="6" y="19"/>
                          </a:lnTo>
                          <a:lnTo>
                            <a:pt x="4" y="28"/>
                          </a:lnTo>
                          <a:lnTo>
                            <a:pt x="2" y="37"/>
                          </a:lnTo>
                          <a:lnTo>
                            <a:pt x="1" y="48"/>
                          </a:lnTo>
                          <a:lnTo>
                            <a:pt x="0" y="59"/>
                          </a:lnTo>
                          <a:lnTo>
                            <a:pt x="1" y="70"/>
                          </a:lnTo>
                          <a:lnTo>
                            <a:pt x="2" y="80"/>
                          </a:lnTo>
                          <a:lnTo>
                            <a:pt x="4" y="90"/>
                          </a:lnTo>
                          <a:lnTo>
                            <a:pt x="6" y="99"/>
                          </a:lnTo>
                          <a:lnTo>
                            <a:pt x="9" y="107"/>
                          </a:lnTo>
                          <a:lnTo>
                            <a:pt x="14" y="112"/>
                          </a:lnTo>
                          <a:lnTo>
                            <a:pt x="16" y="114"/>
                          </a:lnTo>
                          <a:lnTo>
                            <a:pt x="18" y="116"/>
                          </a:lnTo>
                          <a:lnTo>
                            <a:pt x="21" y="117"/>
                          </a:lnTo>
                          <a:lnTo>
                            <a:pt x="24" y="11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" name="Rectangle 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1" y="1904"/>
                      <a:ext cx="264" cy="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20" name="Freeform 2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5" y="1904"/>
                      <a:ext cx="7" cy="36"/>
                    </a:xfrm>
                    <a:custGeom>
                      <a:avLst/>
                      <a:gdLst>
                        <a:gd name="T0" fmla="*/ 0 w 23"/>
                        <a:gd name="T1" fmla="*/ 36 h 117"/>
                        <a:gd name="T2" fmla="*/ 1 w 23"/>
                        <a:gd name="T3" fmla="*/ 36 h 117"/>
                        <a:gd name="T4" fmla="*/ 2 w 23"/>
                        <a:gd name="T5" fmla="*/ 36 h 117"/>
                        <a:gd name="T6" fmla="*/ 2 w 23"/>
                        <a:gd name="T7" fmla="*/ 35 h 117"/>
                        <a:gd name="T8" fmla="*/ 3 w 23"/>
                        <a:gd name="T9" fmla="*/ 34 h 117"/>
                        <a:gd name="T10" fmla="*/ 4 w 23"/>
                        <a:gd name="T11" fmla="*/ 33 h 117"/>
                        <a:gd name="T12" fmla="*/ 5 w 23"/>
                        <a:gd name="T13" fmla="*/ 30 h 117"/>
                        <a:gd name="T14" fmla="*/ 6 w 23"/>
                        <a:gd name="T15" fmla="*/ 28 h 117"/>
                        <a:gd name="T16" fmla="*/ 7 w 23"/>
                        <a:gd name="T17" fmla="*/ 25 h 117"/>
                        <a:gd name="T18" fmla="*/ 7 w 23"/>
                        <a:gd name="T19" fmla="*/ 22 h 117"/>
                        <a:gd name="T20" fmla="*/ 7 w 23"/>
                        <a:gd name="T21" fmla="*/ 18 h 117"/>
                        <a:gd name="T22" fmla="*/ 7 w 23"/>
                        <a:gd name="T23" fmla="*/ 15 h 117"/>
                        <a:gd name="T24" fmla="*/ 7 w 23"/>
                        <a:gd name="T25" fmla="*/ 11 h 117"/>
                        <a:gd name="T26" fmla="*/ 6 w 23"/>
                        <a:gd name="T27" fmla="*/ 9 h 117"/>
                        <a:gd name="T28" fmla="*/ 5 w 23"/>
                        <a:gd name="T29" fmla="*/ 6 h 117"/>
                        <a:gd name="T30" fmla="*/ 4 w 23"/>
                        <a:gd name="T31" fmla="*/ 4 h 117"/>
                        <a:gd name="T32" fmla="*/ 3 w 23"/>
                        <a:gd name="T33" fmla="*/ 2 h 117"/>
                        <a:gd name="T34" fmla="*/ 2 w 23"/>
                        <a:gd name="T35" fmla="*/ 1 h 117"/>
                        <a:gd name="T36" fmla="*/ 2 w 23"/>
                        <a:gd name="T37" fmla="*/ 1 h 117"/>
                        <a:gd name="T38" fmla="*/ 1 w 23"/>
                        <a:gd name="T39" fmla="*/ 0 h 117"/>
                        <a:gd name="T40" fmla="*/ 0 w 23"/>
                        <a:gd name="T41" fmla="*/ 0 h 117"/>
                        <a:gd name="T42" fmla="*/ 0 w 23"/>
                        <a:gd name="T43" fmla="*/ 36 h 117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23" h="117">
                          <a:moveTo>
                            <a:pt x="0" y="117"/>
                          </a:moveTo>
                          <a:lnTo>
                            <a:pt x="3" y="117"/>
                          </a:lnTo>
                          <a:lnTo>
                            <a:pt x="6" y="116"/>
                          </a:lnTo>
                          <a:lnTo>
                            <a:pt x="8" y="114"/>
                          </a:lnTo>
                          <a:lnTo>
                            <a:pt x="11" y="112"/>
                          </a:lnTo>
                          <a:lnTo>
                            <a:pt x="14" y="107"/>
                          </a:lnTo>
                          <a:lnTo>
                            <a:pt x="17" y="99"/>
                          </a:lnTo>
                          <a:lnTo>
                            <a:pt x="20" y="90"/>
                          </a:lnTo>
                          <a:lnTo>
                            <a:pt x="22" y="80"/>
                          </a:lnTo>
                          <a:lnTo>
                            <a:pt x="23" y="70"/>
                          </a:lnTo>
                          <a:lnTo>
                            <a:pt x="23" y="59"/>
                          </a:lnTo>
                          <a:lnTo>
                            <a:pt x="23" y="48"/>
                          </a:lnTo>
                          <a:lnTo>
                            <a:pt x="22" y="37"/>
                          </a:lnTo>
                          <a:lnTo>
                            <a:pt x="20" y="28"/>
                          </a:lnTo>
                          <a:lnTo>
                            <a:pt x="17" y="19"/>
                          </a:lnTo>
                          <a:lnTo>
                            <a:pt x="14" y="12"/>
                          </a:lnTo>
                          <a:lnTo>
                            <a:pt x="11" y="5"/>
                          </a:lnTo>
                          <a:lnTo>
                            <a:pt x="8" y="3"/>
                          </a:lnTo>
                          <a:lnTo>
                            <a:pt x="6" y="2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1" name="Freeform 2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0" y="2526"/>
                      <a:ext cx="21" cy="14"/>
                    </a:xfrm>
                    <a:custGeom>
                      <a:avLst/>
                      <a:gdLst>
                        <a:gd name="T0" fmla="*/ 0 w 46"/>
                        <a:gd name="T1" fmla="*/ 0 h 23"/>
                        <a:gd name="T2" fmla="*/ 0 w 46"/>
                        <a:gd name="T3" fmla="*/ 3 h 23"/>
                        <a:gd name="T4" fmla="*/ 0 w 46"/>
                        <a:gd name="T5" fmla="*/ 6 h 23"/>
                        <a:gd name="T6" fmla="*/ 2 w 46"/>
                        <a:gd name="T7" fmla="*/ 9 h 23"/>
                        <a:gd name="T8" fmla="*/ 3 w 46"/>
                        <a:gd name="T9" fmla="*/ 10 h 23"/>
                        <a:gd name="T10" fmla="*/ 5 w 46"/>
                        <a:gd name="T11" fmla="*/ 12 h 23"/>
                        <a:gd name="T12" fmla="*/ 6 w 46"/>
                        <a:gd name="T13" fmla="*/ 13 h 23"/>
                        <a:gd name="T14" fmla="*/ 8 w 46"/>
                        <a:gd name="T15" fmla="*/ 13 h 23"/>
                        <a:gd name="T16" fmla="*/ 11 w 46"/>
                        <a:gd name="T17" fmla="*/ 14 h 23"/>
                        <a:gd name="T18" fmla="*/ 12 w 46"/>
                        <a:gd name="T19" fmla="*/ 13 h 23"/>
                        <a:gd name="T20" fmla="*/ 14 w 46"/>
                        <a:gd name="T21" fmla="*/ 13 h 23"/>
                        <a:gd name="T22" fmla="*/ 16 w 46"/>
                        <a:gd name="T23" fmla="*/ 12 h 23"/>
                        <a:gd name="T24" fmla="*/ 18 w 46"/>
                        <a:gd name="T25" fmla="*/ 10 h 23"/>
                        <a:gd name="T26" fmla="*/ 19 w 46"/>
                        <a:gd name="T27" fmla="*/ 9 h 23"/>
                        <a:gd name="T28" fmla="*/ 20 w 46"/>
                        <a:gd name="T29" fmla="*/ 6 h 23"/>
                        <a:gd name="T30" fmla="*/ 21 w 46"/>
                        <a:gd name="T31" fmla="*/ 3 h 23"/>
                        <a:gd name="T32" fmla="*/ 21 w 46"/>
                        <a:gd name="T33" fmla="*/ 0 h 23"/>
                        <a:gd name="T34" fmla="*/ 0 w 46"/>
                        <a:gd name="T35" fmla="*/ 0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1" y="10"/>
                          </a:lnTo>
                          <a:lnTo>
                            <a:pt x="4" y="14"/>
                          </a:lnTo>
                          <a:lnTo>
                            <a:pt x="6" y="17"/>
                          </a:lnTo>
                          <a:lnTo>
                            <a:pt x="10" y="20"/>
                          </a:lnTo>
                          <a:lnTo>
                            <a:pt x="13" y="21"/>
                          </a:lnTo>
                          <a:lnTo>
                            <a:pt x="18" y="22"/>
                          </a:lnTo>
                          <a:lnTo>
                            <a:pt x="23" y="23"/>
                          </a:lnTo>
                          <a:lnTo>
                            <a:pt x="27" y="22"/>
                          </a:lnTo>
                          <a:lnTo>
                            <a:pt x="31" y="21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0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2" name="Rectangle 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0" y="2512"/>
                      <a:ext cx="21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23" name="Freeform 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0" y="2505"/>
                      <a:ext cx="21" cy="7"/>
                    </a:xfrm>
                    <a:custGeom>
                      <a:avLst/>
                      <a:gdLst>
                        <a:gd name="T0" fmla="*/ 21 w 46"/>
                        <a:gd name="T1" fmla="*/ 7 h 24"/>
                        <a:gd name="T2" fmla="*/ 21 w 46"/>
                        <a:gd name="T3" fmla="*/ 5 h 24"/>
                        <a:gd name="T4" fmla="*/ 20 w 46"/>
                        <a:gd name="T5" fmla="*/ 4 h 24"/>
                        <a:gd name="T6" fmla="*/ 19 w 46"/>
                        <a:gd name="T7" fmla="*/ 3 h 24"/>
                        <a:gd name="T8" fmla="*/ 18 w 46"/>
                        <a:gd name="T9" fmla="*/ 2 h 24"/>
                        <a:gd name="T10" fmla="*/ 16 w 46"/>
                        <a:gd name="T11" fmla="*/ 1 h 24"/>
                        <a:gd name="T12" fmla="*/ 14 w 46"/>
                        <a:gd name="T13" fmla="*/ 0 h 24"/>
                        <a:gd name="T14" fmla="*/ 12 w 46"/>
                        <a:gd name="T15" fmla="*/ 0 h 24"/>
                        <a:gd name="T16" fmla="*/ 11 w 46"/>
                        <a:gd name="T17" fmla="*/ 0 h 24"/>
                        <a:gd name="T18" fmla="*/ 8 w 46"/>
                        <a:gd name="T19" fmla="*/ 0 h 24"/>
                        <a:gd name="T20" fmla="*/ 6 w 46"/>
                        <a:gd name="T21" fmla="*/ 0 h 24"/>
                        <a:gd name="T22" fmla="*/ 5 w 46"/>
                        <a:gd name="T23" fmla="*/ 1 h 24"/>
                        <a:gd name="T24" fmla="*/ 3 w 46"/>
                        <a:gd name="T25" fmla="*/ 2 h 24"/>
                        <a:gd name="T26" fmla="*/ 2 w 46"/>
                        <a:gd name="T27" fmla="*/ 3 h 24"/>
                        <a:gd name="T28" fmla="*/ 0 w 46"/>
                        <a:gd name="T29" fmla="*/ 4 h 24"/>
                        <a:gd name="T30" fmla="*/ 0 w 46"/>
                        <a:gd name="T31" fmla="*/ 5 h 24"/>
                        <a:gd name="T32" fmla="*/ 0 w 46"/>
                        <a:gd name="T33" fmla="*/ 7 h 24"/>
                        <a:gd name="T34" fmla="*/ 21 w 46"/>
                        <a:gd name="T35" fmla="*/ 7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46" y="24"/>
                          </a:moveTo>
                          <a:lnTo>
                            <a:pt x="45" y="18"/>
                          </a:lnTo>
                          <a:lnTo>
                            <a:pt x="44" y="13"/>
                          </a:lnTo>
                          <a:lnTo>
                            <a:pt x="42" y="10"/>
                          </a:lnTo>
                          <a:lnTo>
                            <a:pt x="39" y="7"/>
                          </a:lnTo>
                          <a:lnTo>
                            <a:pt x="34" y="4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3" y="1"/>
                          </a:lnTo>
                          <a:lnTo>
                            <a:pt x="10" y="4"/>
                          </a:lnTo>
                          <a:lnTo>
                            <a:pt x="6" y="7"/>
                          </a:lnTo>
                          <a:lnTo>
                            <a:pt x="4" y="10"/>
                          </a:lnTo>
                          <a:lnTo>
                            <a:pt x="1" y="13"/>
                          </a:lnTo>
                          <a:lnTo>
                            <a:pt x="0" y="18"/>
                          </a:lnTo>
                          <a:lnTo>
                            <a:pt x="0" y="24"/>
                          </a:lnTo>
                          <a:lnTo>
                            <a:pt x="46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" name="Freeform 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0" y="2555"/>
                      <a:ext cx="21" cy="7"/>
                    </a:xfrm>
                    <a:custGeom>
                      <a:avLst/>
                      <a:gdLst>
                        <a:gd name="T0" fmla="*/ 0 w 46"/>
                        <a:gd name="T1" fmla="*/ 0 h 23"/>
                        <a:gd name="T2" fmla="*/ 0 w 46"/>
                        <a:gd name="T3" fmla="*/ 2 h 23"/>
                        <a:gd name="T4" fmla="*/ 0 w 46"/>
                        <a:gd name="T5" fmla="*/ 3 h 23"/>
                        <a:gd name="T6" fmla="*/ 2 w 46"/>
                        <a:gd name="T7" fmla="*/ 5 h 23"/>
                        <a:gd name="T8" fmla="*/ 3 w 46"/>
                        <a:gd name="T9" fmla="*/ 5 h 23"/>
                        <a:gd name="T10" fmla="*/ 5 w 46"/>
                        <a:gd name="T11" fmla="*/ 6 h 23"/>
                        <a:gd name="T12" fmla="*/ 6 w 46"/>
                        <a:gd name="T13" fmla="*/ 7 h 23"/>
                        <a:gd name="T14" fmla="*/ 8 w 46"/>
                        <a:gd name="T15" fmla="*/ 7 h 23"/>
                        <a:gd name="T16" fmla="*/ 11 w 46"/>
                        <a:gd name="T17" fmla="*/ 7 h 23"/>
                        <a:gd name="T18" fmla="*/ 12 w 46"/>
                        <a:gd name="T19" fmla="*/ 7 h 23"/>
                        <a:gd name="T20" fmla="*/ 14 w 46"/>
                        <a:gd name="T21" fmla="*/ 7 h 23"/>
                        <a:gd name="T22" fmla="*/ 16 w 46"/>
                        <a:gd name="T23" fmla="*/ 6 h 23"/>
                        <a:gd name="T24" fmla="*/ 18 w 46"/>
                        <a:gd name="T25" fmla="*/ 5 h 23"/>
                        <a:gd name="T26" fmla="*/ 19 w 46"/>
                        <a:gd name="T27" fmla="*/ 5 h 23"/>
                        <a:gd name="T28" fmla="*/ 20 w 46"/>
                        <a:gd name="T29" fmla="*/ 3 h 23"/>
                        <a:gd name="T30" fmla="*/ 21 w 46"/>
                        <a:gd name="T31" fmla="*/ 2 h 23"/>
                        <a:gd name="T32" fmla="*/ 21 w 46"/>
                        <a:gd name="T33" fmla="*/ 0 h 23"/>
                        <a:gd name="T34" fmla="*/ 0 w 46"/>
                        <a:gd name="T35" fmla="*/ 0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1" y="10"/>
                          </a:lnTo>
                          <a:lnTo>
                            <a:pt x="4" y="15"/>
                          </a:lnTo>
                          <a:lnTo>
                            <a:pt x="6" y="18"/>
                          </a:lnTo>
                          <a:lnTo>
                            <a:pt x="10" y="20"/>
                          </a:lnTo>
                          <a:lnTo>
                            <a:pt x="13" y="22"/>
                          </a:lnTo>
                          <a:lnTo>
                            <a:pt x="18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1" y="22"/>
                          </a:lnTo>
                          <a:lnTo>
                            <a:pt x="34" y="20"/>
                          </a:lnTo>
                          <a:lnTo>
                            <a:pt x="39" y="18"/>
                          </a:lnTo>
                          <a:lnTo>
                            <a:pt x="42" y="15"/>
                          </a:lnTo>
                          <a:lnTo>
                            <a:pt x="44" y="10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0" y="2519"/>
                      <a:ext cx="21" cy="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26" name="Freeform 2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0" y="2512"/>
                      <a:ext cx="21" cy="7"/>
                    </a:xfrm>
                    <a:custGeom>
                      <a:avLst/>
                      <a:gdLst>
                        <a:gd name="T0" fmla="*/ 21 w 46"/>
                        <a:gd name="T1" fmla="*/ 7 h 23"/>
                        <a:gd name="T2" fmla="*/ 21 w 46"/>
                        <a:gd name="T3" fmla="*/ 5 h 23"/>
                        <a:gd name="T4" fmla="*/ 20 w 46"/>
                        <a:gd name="T5" fmla="*/ 4 h 23"/>
                        <a:gd name="T6" fmla="*/ 19 w 46"/>
                        <a:gd name="T7" fmla="*/ 2 h 23"/>
                        <a:gd name="T8" fmla="*/ 18 w 46"/>
                        <a:gd name="T9" fmla="*/ 2 h 23"/>
                        <a:gd name="T10" fmla="*/ 16 w 46"/>
                        <a:gd name="T11" fmla="*/ 1 h 23"/>
                        <a:gd name="T12" fmla="*/ 14 w 46"/>
                        <a:gd name="T13" fmla="*/ 0 h 23"/>
                        <a:gd name="T14" fmla="*/ 12 w 46"/>
                        <a:gd name="T15" fmla="*/ 0 h 23"/>
                        <a:gd name="T16" fmla="*/ 11 w 46"/>
                        <a:gd name="T17" fmla="*/ 0 h 23"/>
                        <a:gd name="T18" fmla="*/ 8 w 46"/>
                        <a:gd name="T19" fmla="*/ 0 h 23"/>
                        <a:gd name="T20" fmla="*/ 6 w 46"/>
                        <a:gd name="T21" fmla="*/ 0 h 23"/>
                        <a:gd name="T22" fmla="*/ 5 w 46"/>
                        <a:gd name="T23" fmla="*/ 1 h 23"/>
                        <a:gd name="T24" fmla="*/ 3 w 46"/>
                        <a:gd name="T25" fmla="*/ 2 h 23"/>
                        <a:gd name="T26" fmla="*/ 2 w 46"/>
                        <a:gd name="T27" fmla="*/ 2 h 23"/>
                        <a:gd name="T28" fmla="*/ 0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21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3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3" y="1"/>
                          </a:lnTo>
                          <a:lnTo>
                            <a:pt x="10" y="3"/>
                          </a:lnTo>
                          <a:lnTo>
                            <a:pt x="6" y="5"/>
                          </a:lnTo>
                          <a:lnTo>
                            <a:pt x="4" y="8"/>
                          </a:lnTo>
                          <a:lnTo>
                            <a:pt x="1" y="13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" name="Freeform 2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20" y="197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6 w 23"/>
                        <a:gd name="T13" fmla="*/ 10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6 w 23"/>
                        <a:gd name="T21" fmla="*/ 5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" name="Rectangle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1" y="1975"/>
                      <a:ext cx="129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29" name="Freeform 2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4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1 w 23"/>
                        <a:gd name="T13" fmla="*/ 5 h 46"/>
                        <a:gd name="T14" fmla="*/ 0 w 23"/>
                        <a:gd name="T15" fmla="*/ 6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1 w 23"/>
                        <a:gd name="T21" fmla="*/ 10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0" name="Freeform 2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77" y="1882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2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4 h 46"/>
                        <a:gd name="T14" fmla="*/ 0 w 23"/>
                        <a:gd name="T15" fmla="*/ 6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2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8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1" name="Rectangle 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882"/>
                      <a:ext cx="136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32" name="Freeform 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20" y="1882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6 w 23"/>
                        <a:gd name="T13" fmla="*/ 9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6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4"/>
                          </a:lnTo>
                          <a:lnTo>
                            <a:pt x="19" y="10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3" name="Rectangle 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8" y="2555"/>
                      <a:ext cx="5617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34" name="Freeform 2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8" y="1832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2 h 23"/>
                        <a:gd name="T8" fmla="*/ 12 w 46"/>
                        <a:gd name="T9" fmla="*/ 2 h 23"/>
                        <a:gd name="T10" fmla="*/ 11 w 46"/>
                        <a:gd name="T11" fmla="*/ 1 h 23"/>
                        <a:gd name="T12" fmla="*/ 9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6 w 46"/>
                        <a:gd name="T19" fmla="*/ 0 h 23"/>
                        <a:gd name="T20" fmla="*/ 4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2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5"/>
                          </a:lnTo>
                          <a:lnTo>
                            <a:pt x="4" y="8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5" name="Rectangle 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8" y="1839"/>
                      <a:ext cx="14" cy="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36" name="Freeform 2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8" y="1911"/>
                      <a:ext cx="14" cy="7"/>
                    </a:xfrm>
                    <a:custGeom>
                      <a:avLst/>
                      <a:gdLst>
                        <a:gd name="T0" fmla="*/ 0 w 46"/>
                        <a:gd name="T1" fmla="*/ 0 h 23"/>
                        <a:gd name="T2" fmla="*/ 0 w 46"/>
                        <a:gd name="T3" fmla="*/ 2 h 23"/>
                        <a:gd name="T4" fmla="*/ 1 w 46"/>
                        <a:gd name="T5" fmla="*/ 3 h 23"/>
                        <a:gd name="T6" fmla="*/ 1 w 46"/>
                        <a:gd name="T7" fmla="*/ 4 h 23"/>
                        <a:gd name="T8" fmla="*/ 2 w 46"/>
                        <a:gd name="T9" fmla="*/ 5 h 23"/>
                        <a:gd name="T10" fmla="*/ 3 w 46"/>
                        <a:gd name="T11" fmla="*/ 6 h 23"/>
                        <a:gd name="T12" fmla="*/ 4 w 46"/>
                        <a:gd name="T13" fmla="*/ 7 h 23"/>
                        <a:gd name="T14" fmla="*/ 6 w 46"/>
                        <a:gd name="T15" fmla="*/ 7 h 23"/>
                        <a:gd name="T16" fmla="*/ 7 w 46"/>
                        <a:gd name="T17" fmla="*/ 7 h 23"/>
                        <a:gd name="T18" fmla="*/ 8 w 46"/>
                        <a:gd name="T19" fmla="*/ 7 h 23"/>
                        <a:gd name="T20" fmla="*/ 9 w 46"/>
                        <a:gd name="T21" fmla="*/ 7 h 23"/>
                        <a:gd name="T22" fmla="*/ 11 w 46"/>
                        <a:gd name="T23" fmla="*/ 6 h 23"/>
                        <a:gd name="T24" fmla="*/ 12 w 46"/>
                        <a:gd name="T25" fmla="*/ 5 h 23"/>
                        <a:gd name="T26" fmla="*/ 13 w 46"/>
                        <a:gd name="T27" fmla="*/ 4 h 23"/>
                        <a:gd name="T28" fmla="*/ 13 w 46"/>
                        <a:gd name="T29" fmla="*/ 3 h 23"/>
                        <a:gd name="T30" fmla="*/ 14 w 46"/>
                        <a:gd name="T31" fmla="*/ 2 h 23"/>
                        <a:gd name="T32" fmla="*/ 14 w 46"/>
                        <a:gd name="T33" fmla="*/ 0 h 23"/>
                        <a:gd name="T34" fmla="*/ 0 w 46"/>
                        <a:gd name="T35" fmla="*/ 0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4" y="22"/>
                          </a:lnTo>
                          <a:lnTo>
                            <a:pt x="19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1" y="22"/>
                          </a:lnTo>
                          <a:lnTo>
                            <a:pt x="35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7" name="Freeform 2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8" y="1832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2 h 23"/>
                        <a:gd name="T8" fmla="*/ 12 w 46"/>
                        <a:gd name="T9" fmla="*/ 2 h 23"/>
                        <a:gd name="T10" fmla="*/ 11 w 46"/>
                        <a:gd name="T11" fmla="*/ 1 h 23"/>
                        <a:gd name="T12" fmla="*/ 10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6 w 46"/>
                        <a:gd name="T19" fmla="*/ 0 h 23"/>
                        <a:gd name="T20" fmla="*/ 5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2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7" y="5"/>
                          </a:lnTo>
                          <a:lnTo>
                            <a:pt x="4" y="8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8" name="Rectangle 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8" y="1839"/>
                      <a:ext cx="14" cy="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39" name="Freeform 2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8" y="1911"/>
                      <a:ext cx="14" cy="7"/>
                    </a:xfrm>
                    <a:custGeom>
                      <a:avLst/>
                      <a:gdLst>
                        <a:gd name="T0" fmla="*/ 0 w 46"/>
                        <a:gd name="T1" fmla="*/ 0 h 23"/>
                        <a:gd name="T2" fmla="*/ 0 w 46"/>
                        <a:gd name="T3" fmla="*/ 2 h 23"/>
                        <a:gd name="T4" fmla="*/ 1 w 46"/>
                        <a:gd name="T5" fmla="*/ 3 h 23"/>
                        <a:gd name="T6" fmla="*/ 1 w 46"/>
                        <a:gd name="T7" fmla="*/ 4 h 23"/>
                        <a:gd name="T8" fmla="*/ 2 w 46"/>
                        <a:gd name="T9" fmla="*/ 5 h 23"/>
                        <a:gd name="T10" fmla="*/ 3 w 46"/>
                        <a:gd name="T11" fmla="*/ 6 h 23"/>
                        <a:gd name="T12" fmla="*/ 5 w 46"/>
                        <a:gd name="T13" fmla="*/ 7 h 23"/>
                        <a:gd name="T14" fmla="*/ 6 w 46"/>
                        <a:gd name="T15" fmla="*/ 7 h 23"/>
                        <a:gd name="T16" fmla="*/ 7 w 46"/>
                        <a:gd name="T17" fmla="*/ 7 h 23"/>
                        <a:gd name="T18" fmla="*/ 8 w 46"/>
                        <a:gd name="T19" fmla="*/ 7 h 23"/>
                        <a:gd name="T20" fmla="*/ 10 w 46"/>
                        <a:gd name="T21" fmla="*/ 7 h 23"/>
                        <a:gd name="T22" fmla="*/ 11 w 46"/>
                        <a:gd name="T23" fmla="*/ 6 h 23"/>
                        <a:gd name="T24" fmla="*/ 12 w 46"/>
                        <a:gd name="T25" fmla="*/ 5 h 23"/>
                        <a:gd name="T26" fmla="*/ 13 w 46"/>
                        <a:gd name="T27" fmla="*/ 4 h 23"/>
                        <a:gd name="T28" fmla="*/ 13 w 46"/>
                        <a:gd name="T29" fmla="*/ 3 h 23"/>
                        <a:gd name="T30" fmla="*/ 14 w 46"/>
                        <a:gd name="T31" fmla="*/ 2 h 23"/>
                        <a:gd name="T32" fmla="*/ 14 w 46"/>
                        <a:gd name="T33" fmla="*/ 0 h 23"/>
                        <a:gd name="T34" fmla="*/ 0 w 46"/>
                        <a:gd name="T35" fmla="*/ 0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1" y="5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1" y="20"/>
                          </a:lnTo>
                          <a:lnTo>
                            <a:pt x="15" y="22"/>
                          </a:lnTo>
                          <a:lnTo>
                            <a:pt x="19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2" y="22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0" name="Freeform 2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5" y="1832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2 h 23"/>
                        <a:gd name="T8" fmla="*/ 12 w 46"/>
                        <a:gd name="T9" fmla="*/ 2 h 23"/>
                        <a:gd name="T10" fmla="*/ 10 w 46"/>
                        <a:gd name="T11" fmla="*/ 1 h 23"/>
                        <a:gd name="T12" fmla="*/ 9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5 w 46"/>
                        <a:gd name="T19" fmla="*/ 0 h 23"/>
                        <a:gd name="T20" fmla="*/ 4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2 h 23"/>
                        <a:gd name="T28" fmla="*/ 0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3" y="1"/>
                          </a:lnTo>
                          <a:lnTo>
                            <a:pt x="10" y="3"/>
                          </a:lnTo>
                          <a:lnTo>
                            <a:pt x="6" y="5"/>
                          </a:lnTo>
                          <a:lnTo>
                            <a:pt x="4" y="8"/>
                          </a:lnTo>
                          <a:lnTo>
                            <a:pt x="1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1" name="Rectangle 2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5" y="1839"/>
                      <a:ext cx="14" cy="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42" name="Freeform 2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5" y="1911"/>
                      <a:ext cx="14" cy="7"/>
                    </a:xfrm>
                    <a:custGeom>
                      <a:avLst/>
                      <a:gdLst>
                        <a:gd name="T0" fmla="*/ 0 w 46"/>
                        <a:gd name="T1" fmla="*/ 0 h 23"/>
                        <a:gd name="T2" fmla="*/ 0 w 46"/>
                        <a:gd name="T3" fmla="*/ 2 h 23"/>
                        <a:gd name="T4" fmla="*/ 0 w 46"/>
                        <a:gd name="T5" fmla="*/ 3 h 23"/>
                        <a:gd name="T6" fmla="*/ 1 w 46"/>
                        <a:gd name="T7" fmla="*/ 4 h 23"/>
                        <a:gd name="T8" fmla="*/ 2 w 46"/>
                        <a:gd name="T9" fmla="*/ 5 h 23"/>
                        <a:gd name="T10" fmla="*/ 3 w 46"/>
                        <a:gd name="T11" fmla="*/ 6 h 23"/>
                        <a:gd name="T12" fmla="*/ 4 w 46"/>
                        <a:gd name="T13" fmla="*/ 7 h 23"/>
                        <a:gd name="T14" fmla="*/ 5 w 46"/>
                        <a:gd name="T15" fmla="*/ 7 h 23"/>
                        <a:gd name="T16" fmla="*/ 7 w 46"/>
                        <a:gd name="T17" fmla="*/ 7 h 23"/>
                        <a:gd name="T18" fmla="*/ 8 w 46"/>
                        <a:gd name="T19" fmla="*/ 7 h 23"/>
                        <a:gd name="T20" fmla="*/ 9 w 46"/>
                        <a:gd name="T21" fmla="*/ 7 h 23"/>
                        <a:gd name="T22" fmla="*/ 10 w 46"/>
                        <a:gd name="T23" fmla="*/ 6 h 23"/>
                        <a:gd name="T24" fmla="*/ 12 w 46"/>
                        <a:gd name="T25" fmla="*/ 5 h 23"/>
                        <a:gd name="T26" fmla="*/ 13 w 46"/>
                        <a:gd name="T27" fmla="*/ 4 h 23"/>
                        <a:gd name="T28" fmla="*/ 13 w 46"/>
                        <a:gd name="T29" fmla="*/ 3 h 23"/>
                        <a:gd name="T30" fmla="*/ 14 w 46"/>
                        <a:gd name="T31" fmla="*/ 2 h 23"/>
                        <a:gd name="T32" fmla="*/ 14 w 46"/>
                        <a:gd name="T33" fmla="*/ 0 h 23"/>
                        <a:gd name="T34" fmla="*/ 0 w 46"/>
                        <a:gd name="T35" fmla="*/ 0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1" y="11"/>
                          </a:lnTo>
                          <a:lnTo>
                            <a:pt x="4" y="14"/>
                          </a:lnTo>
                          <a:lnTo>
                            <a:pt x="6" y="17"/>
                          </a:lnTo>
                          <a:lnTo>
                            <a:pt x="10" y="20"/>
                          </a:lnTo>
                          <a:lnTo>
                            <a:pt x="13" y="22"/>
                          </a:lnTo>
                          <a:lnTo>
                            <a:pt x="18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1" y="22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3" name="Freeform 2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5" y="2455"/>
                      <a:ext cx="14" cy="14"/>
                    </a:xfrm>
                    <a:custGeom>
                      <a:avLst/>
                      <a:gdLst>
                        <a:gd name="T0" fmla="*/ 0 w 46"/>
                        <a:gd name="T1" fmla="*/ 0 h 24"/>
                        <a:gd name="T2" fmla="*/ 0 w 46"/>
                        <a:gd name="T3" fmla="*/ 4 h 24"/>
                        <a:gd name="T4" fmla="*/ 1 w 46"/>
                        <a:gd name="T5" fmla="*/ 6 h 24"/>
                        <a:gd name="T6" fmla="*/ 1 w 46"/>
                        <a:gd name="T7" fmla="*/ 8 h 24"/>
                        <a:gd name="T8" fmla="*/ 2 w 46"/>
                        <a:gd name="T9" fmla="*/ 10 h 24"/>
                        <a:gd name="T10" fmla="*/ 3 w 46"/>
                        <a:gd name="T11" fmla="*/ 12 h 24"/>
                        <a:gd name="T12" fmla="*/ 5 w 46"/>
                        <a:gd name="T13" fmla="*/ 13 h 24"/>
                        <a:gd name="T14" fmla="*/ 6 w 46"/>
                        <a:gd name="T15" fmla="*/ 14 h 24"/>
                        <a:gd name="T16" fmla="*/ 7 w 46"/>
                        <a:gd name="T17" fmla="*/ 14 h 24"/>
                        <a:gd name="T18" fmla="*/ 8 w 46"/>
                        <a:gd name="T19" fmla="*/ 14 h 24"/>
                        <a:gd name="T20" fmla="*/ 9 w 46"/>
                        <a:gd name="T21" fmla="*/ 13 h 24"/>
                        <a:gd name="T22" fmla="*/ 11 w 46"/>
                        <a:gd name="T23" fmla="*/ 12 h 24"/>
                        <a:gd name="T24" fmla="*/ 12 w 46"/>
                        <a:gd name="T25" fmla="*/ 10 h 24"/>
                        <a:gd name="T26" fmla="*/ 13 w 46"/>
                        <a:gd name="T27" fmla="*/ 8 h 24"/>
                        <a:gd name="T28" fmla="*/ 13 w 46"/>
                        <a:gd name="T29" fmla="*/ 6 h 24"/>
                        <a:gd name="T30" fmla="*/ 14 w 46"/>
                        <a:gd name="T31" fmla="*/ 4 h 24"/>
                        <a:gd name="T32" fmla="*/ 14 w 46"/>
                        <a:gd name="T33" fmla="*/ 0 h 24"/>
                        <a:gd name="T34" fmla="*/ 0 w 46"/>
                        <a:gd name="T35" fmla="*/ 0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4" name="Rectangle 2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5" y="1982"/>
                      <a:ext cx="14" cy="4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45" name="Freeform 3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5" y="1975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3 h 23"/>
                        <a:gd name="T8" fmla="*/ 12 w 46"/>
                        <a:gd name="T9" fmla="*/ 2 h 23"/>
                        <a:gd name="T10" fmla="*/ 11 w 46"/>
                        <a:gd name="T11" fmla="*/ 1 h 23"/>
                        <a:gd name="T12" fmla="*/ 9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6 w 46"/>
                        <a:gd name="T19" fmla="*/ 0 h 23"/>
                        <a:gd name="T20" fmla="*/ 5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3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6" name="Freeform 3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" y="2455"/>
                      <a:ext cx="21" cy="14"/>
                    </a:xfrm>
                    <a:custGeom>
                      <a:avLst/>
                      <a:gdLst>
                        <a:gd name="T0" fmla="*/ 0 w 46"/>
                        <a:gd name="T1" fmla="*/ 0 h 24"/>
                        <a:gd name="T2" fmla="*/ 0 w 46"/>
                        <a:gd name="T3" fmla="*/ 4 h 24"/>
                        <a:gd name="T4" fmla="*/ 1 w 46"/>
                        <a:gd name="T5" fmla="*/ 6 h 24"/>
                        <a:gd name="T6" fmla="*/ 2 w 46"/>
                        <a:gd name="T7" fmla="*/ 8 h 24"/>
                        <a:gd name="T8" fmla="*/ 3 w 46"/>
                        <a:gd name="T9" fmla="*/ 10 h 24"/>
                        <a:gd name="T10" fmla="*/ 5 w 46"/>
                        <a:gd name="T11" fmla="*/ 12 h 24"/>
                        <a:gd name="T12" fmla="*/ 7 w 46"/>
                        <a:gd name="T13" fmla="*/ 13 h 24"/>
                        <a:gd name="T14" fmla="*/ 9 w 46"/>
                        <a:gd name="T15" fmla="*/ 14 h 24"/>
                        <a:gd name="T16" fmla="*/ 11 w 46"/>
                        <a:gd name="T17" fmla="*/ 14 h 24"/>
                        <a:gd name="T18" fmla="*/ 12 w 46"/>
                        <a:gd name="T19" fmla="*/ 14 h 24"/>
                        <a:gd name="T20" fmla="*/ 15 w 46"/>
                        <a:gd name="T21" fmla="*/ 13 h 24"/>
                        <a:gd name="T22" fmla="*/ 16 w 46"/>
                        <a:gd name="T23" fmla="*/ 12 h 24"/>
                        <a:gd name="T24" fmla="*/ 18 w 46"/>
                        <a:gd name="T25" fmla="*/ 10 h 24"/>
                        <a:gd name="T26" fmla="*/ 19 w 46"/>
                        <a:gd name="T27" fmla="*/ 8 h 24"/>
                        <a:gd name="T28" fmla="*/ 20 w 46"/>
                        <a:gd name="T29" fmla="*/ 6 h 24"/>
                        <a:gd name="T30" fmla="*/ 21 w 46"/>
                        <a:gd name="T31" fmla="*/ 4 h 24"/>
                        <a:gd name="T32" fmla="*/ 21 w 46"/>
                        <a:gd name="T33" fmla="*/ 0 h 24"/>
                        <a:gd name="T34" fmla="*/ 0 w 46"/>
                        <a:gd name="T35" fmla="*/ 0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1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2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7" name="Rectangle 3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8" y="1982"/>
                      <a:ext cx="21" cy="4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48" name="Freeform 3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" y="1975"/>
                      <a:ext cx="21" cy="7"/>
                    </a:xfrm>
                    <a:custGeom>
                      <a:avLst/>
                      <a:gdLst>
                        <a:gd name="T0" fmla="*/ 21 w 46"/>
                        <a:gd name="T1" fmla="*/ 7 h 23"/>
                        <a:gd name="T2" fmla="*/ 21 w 46"/>
                        <a:gd name="T3" fmla="*/ 5 h 23"/>
                        <a:gd name="T4" fmla="*/ 20 w 46"/>
                        <a:gd name="T5" fmla="*/ 4 h 23"/>
                        <a:gd name="T6" fmla="*/ 19 w 46"/>
                        <a:gd name="T7" fmla="*/ 3 h 23"/>
                        <a:gd name="T8" fmla="*/ 18 w 46"/>
                        <a:gd name="T9" fmla="*/ 2 h 23"/>
                        <a:gd name="T10" fmla="*/ 16 w 46"/>
                        <a:gd name="T11" fmla="*/ 1 h 23"/>
                        <a:gd name="T12" fmla="*/ 15 w 46"/>
                        <a:gd name="T13" fmla="*/ 0 h 23"/>
                        <a:gd name="T14" fmla="*/ 12 w 46"/>
                        <a:gd name="T15" fmla="*/ 0 h 23"/>
                        <a:gd name="T16" fmla="*/ 11 w 46"/>
                        <a:gd name="T17" fmla="*/ 0 h 23"/>
                        <a:gd name="T18" fmla="*/ 9 w 46"/>
                        <a:gd name="T19" fmla="*/ 0 h 23"/>
                        <a:gd name="T20" fmla="*/ 7 w 46"/>
                        <a:gd name="T21" fmla="*/ 0 h 23"/>
                        <a:gd name="T22" fmla="*/ 5 w 46"/>
                        <a:gd name="T23" fmla="*/ 1 h 23"/>
                        <a:gd name="T24" fmla="*/ 3 w 46"/>
                        <a:gd name="T25" fmla="*/ 2 h 23"/>
                        <a:gd name="T26" fmla="*/ 2 w 46"/>
                        <a:gd name="T27" fmla="*/ 3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21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9" name="Freeform 3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8" y="2455"/>
                      <a:ext cx="21" cy="14"/>
                    </a:xfrm>
                    <a:custGeom>
                      <a:avLst/>
                      <a:gdLst>
                        <a:gd name="T0" fmla="*/ 0 w 46"/>
                        <a:gd name="T1" fmla="*/ 0 h 24"/>
                        <a:gd name="T2" fmla="*/ 0 w 46"/>
                        <a:gd name="T3" fmla="*/ 4 h 24"/>
                        <a:gd name="T4" fmla="*/ 0 w 46"/>
                        <a:gd name="T5" fmla="*/ 6 h 24"/>
                        <a:gd name="T6" fmla="*/ 2 w 46"/>
                        <a:gd name="T7" fmla="*/ 8 h 24"/>
                        <a:gd name="T8" fmla="*/ 3 w 46"/>
                        <a:gd name="T9" fmla="*/ 10 h 24"/>
                        <a:gd name="T10" fmla="*/ 5 w 46"/>
                        <a:gd name="T11" fmla="*/ 12 h 24"/>
                        <a:gd name="T12" fmla="*/ 6 w 46"/>
                        <a:gd name="T13" fmla="*/ 13 h 24"/>
                        <a:gd name="T14" fmla="*/ 9 w 46"/>
                        <a:gd name="T15" fmla="*/ 14 h 24"/>
                        <a:gd name="T16" fmla="*/ 11 w 46"/>
                        <a:gd name="T17" fmla="*/ 14 h 24"/>
                        <a:gd name="T18" fmla="*/ 12 w 46"/>
                        <a:gd name="T19" fmla="*/ 14 h 24"/>
                        <a:gd name="T20" fmla="*/ 14 w 46"/>
                        <a:gd name="T21" fmla="*/ 13 h 24"/>
                        <a:gd name="T22" fmla="*/ 16 w 46"/>
                        <a:gd name="T23" fmla="*/ 12 h 24"/>
                        <a:gd name="T24" fmla="*/ 18 w 46"/>
                        <a:gd name="T25" fmla="*/ 10 h 24"/>
                        <a:gd name="T26" fmla="*/ 19 w 46"/>
                        <a:gd name="T27" fmla="*/ 8 h 24"/>
                        <a:gd name="T28" fmla="*/ 20 w 46"/>
                        <a:gd name="T29" fmla="*/ 6 h 24"/>
                        <a:gd name="T30" fmla="*/ 21 w 46"/>
                        <a:gd name="T31" fmla="*/ 4 h 24"/>
                        <a:gd name="T32" fmla="*/ 21 w 46"/>
                        <a:gd name="T33" fmla="*/ 0 h 24"/>
                        <a:gd name="T34" fmla="*/ 0 w 46"/>
                        <a:gd name="T35" fmla="*/ 0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1" y="11"/>
                          </a:lnTo>
                          <a:lnTo>
                            <a:pt x="4" y="14"/>
                          </a:lnTo>
                          <a:lnTo>
                            <a:pt x="6" y="17"/>
                          </a:lnTo>
                          <a:lnTo>
                            <a:pt x="10" y="20"/>
                          </a:lnTo>
                          <a:lnTo>
                            <a:pt x="14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0" name="Rectangle 3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8" y="1982"/>
                      <a:ext cx="21" cy="4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51" name="Freeform 3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8" y="1975"/>
                      <a:ext cx="21" cy="7"/>
                    </a:xfrm>
                    <a:custGeom>
                      <a:avLst/>
                      <a:gdLst>
                        <a:gd name="T0" fmla="*/ 21 w 46"/>
                        <a:gd name="T1" fmla="*/ 7 h 23"/>
                        <a:gd name="T2" fmla="*/ 21 w 46"/>
                        <a:gd name="T3" fmla="*/ 5 h 23"/>
                        <a:gd name="T4" fmla="*/ 20 w 46"/>
                        <a:gd name="T5" fmla="*/ 4 h 23"/>
                        <a:gd name="T6" fmla="*/ 19 w 46"/>
                        <a:gd name="T7" fmla="*/ 3 h 23"/>
                        <a:gd name="T8" fmla="*/ 18 w 46"/>
                        <a:gd name="T9" fmla="*/ 2 h 23"/>
                        <a:gd name="T10" fmla="*/ 16 w 46"/>
                        <a:gd name="T11" fmla="*/ 1 h 23"/>
                        <a:gd name="T12" fmla="*/ 14 w 46"/>
                        <a:gd name="T13" fmla="*/ 0 h 23"/>
                        <a:gd name="T14" fmla="*/ 12 w 46"/>
                        <a:gd name="T15" fmla="*/ 0 h 23"/>
                        <a:gd name="T16" fmla="*/ 11 w 46"/>
                        <a:gd name="T17" fmla="*/ 0 h 23"/>
                        <a:gd name="T18" fmla="*/ 9 w 46"/>
                        <a:gd name="T19" fmla="*/ 0 h 23"/>
                        <a:gd name="T20" fmla="*/ 6 w 46"/>
                        <a:gd name="T21" fmla="*/ 0 h 23"/>
                        <a:gd name="T22" fmla="*/ 5 w 46"/>
                        <a:gd name="T23" fmla="*/ 1 h 23"/>
                        <a:gd name="T24" fmla="*/ 3 w 46"/>
                        <a:gd name="T25" fmla="*/ 2 h 23"/>
                        <a:gd name="T26" fmla="*/ 2 w 46"/>
                        <a:gd name="T27" fmla="*/ 3 h 23"/>
                        <a:gd name="T28" fmla="*/ 0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21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6" y="6"/>
                          </a:lnTo>
                          <a:lnTo>
                            <a:pt x="4" y="9"/>
                          </a:lnTo>
                          <a:lnTo>
                            <a:pt x="1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2" name="Freeform 3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28" y="2283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4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7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1 h 47"/>
                        <a:gd name="T18" fmla="*/ 7 w 23"/>
                        <a:gd name="T19" fmla="*/ 8 h 47"/>
                        <a:gd name="T20" fmla="*/ 7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4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10" y="45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4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4" y="5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3" name="Rectangle 3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77" y="2283"/>
                      <a:ext cx="2751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54" name="Freeform 3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9" y="2283"/>
                      <a:ext cx="7" cy="21"/>
                    </a:xfrm>
                    <a:custGeom>
                      <a:avLst/>
                      <a:gdLst>
                        <a:gd name="T0" fmla="*/ 7 w 24"/>
                        <a:gd name="T1" fmla="*/ 0 h 47"/>
                        <a:gd name="T2" fmla="*/ 5 w 24"/>
                        <a:gd name="T3" fmla="*/ 0 h 47"/>
                        <a:gd name="T4" fmla="*/ 4 w 24"/>
                        <a:gd name="T5" fmla="*/ 1 h 47"/>
                        <a:gd name="T6" fmla="*/ 3 w 24"/>
                        <a:gd name="T7" fmla="*/ 2 h 47"/>
                        <a:gd name="T8" fmla="*/ 2 w 24"/>
                        <a:gd name="T9" fmla="*/ 4 h 47"/>
                        <a:gd name="T10" fmla="*/ 1 w 24"/>
                        <a:gd name="T11" fmla="*/ 5 h 47"/>
                        <a:gd name="T12" fmla="*/ 0 w 24"/>
                        <a:gd name="T13" fmla="*/ 7 h 47"/>
                        <a:gd name="T14" fmla="*/ 0 w 24"/>
                        <a:gd name="T15" fmla="*/ 8 h 47"/>
                        <a:gd name="T16" fmla="*/ 0 w 24"/>
                        <a:gd name="T17" fmla="*/ 11 h 47"/>
                        <a:gd name="T18" fmla="*/ 0 w 24"/>
                        <a:gd name="T19" fmla="*/ 13 h 47"/>
                        <a:gd name="T20" fmla="*/ 0 w 24"/>
                        <a:gd name="T21" fmla="*/ 14 h 47"/>
                        <a:gd name="T22" fmla="*/ 1 w 24"/>
                        <a:gd name="T23" fmla="*/ 16 h 47"/>
                        <a:gd name="T24" fmla="*/ 2 w 24"/>
                        <a:gd name="T25" fmla="*/ 17 h 47"/>
                        <a:gd name="T26" fmla="*/ 3 w 24"/>
                        <a:gd name="T27" fmla="*/ 19 h 47"/>
                        <a:gd name="T28" fmla="*/ 4 w 24"/>
                        <a:gd name="T29" fmla="*/ 20 h 47"/>
                        <a:gd name="T30" fmla="*/ 5 w 24"/>
                        <a:gd name="T31" fmla="*/ 21 h 47"/>
                        <a:gd name="T32" fmla="*/ 7 w 24"/>
                        <a:gd name="T33" fmla="*/ 21 h 47"/>
                        <a:gd name="T34" fmla="*/ 7 w 24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10" y="5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4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10" y="42"/>
                          </a:lnTo>
                          <a:lnTo>
                            <a:pt x="13" y="45"/>
                          </a:lnTo>
                          <a:lnTo>
                            <a:pt x="18" y="47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5" name="Freeform 3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2" y="1975"/>
                      <a:ext cx="14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3 w 23"/>
                        <a:gd name="T3" fmla="*/ 14 h 46"/>
                        <a:gd name="T4" fmla="*/ 5 w 23"/>
                        <a:gd name="T5" fmla="*/ 13 h 46"/>
                        <a:gd name="T6" fmla="*/ 9 w 23"/>
                        <a:gd name="T7" fmla="*/ 13 h 46"/>
                        <a:gd name="T8" fmla="*/ 10 w 23"/>
                        <a:gd name="T9" fmla="*/ 12 h 46"/>
                        <a:gd name="T10" fmla="*/ 12 w 23"/>
                        <a:gd name="T11" fmla="*/ 11 h 46"/>
                        <a:gd name="T12" fmla="*/ 13 w 23"/>
                        <a:gd name="T13" fmla="*/ 9 h 46"/>
                        <a:gd name="T14" fmla="*/ 13 w 23"/>
                        <a:gd name="T15" fmla="*/ 8 h 46"/>
                        <a:gd name="T16" fmla="*/ 14 w 23"/>
                        <a:gd name="T17" fmla="*/ 7 h 46"/>
                        <a:gd name="T18" fmla="*/ 13 w 23"/>
                        <a:gd name="T19" fmla="*/ 5 h 46"/>
                        <a:gd name="T20" fmla="*/ 13 w 23"/>
                        <a:gd name="T21" fmla="*/ 4 h 46"/>
                        <a:gd name="T22" fmla="*/ 12 w 23"/>
                        <a:gd name="T23" fmla="*/ 3 h 46"/>
                        <a:gd name="T24" fmla="*/ 10 w 23"/>
                        <a:gd name="T25" fmla="*/ 2 h 46"/>
                        <a:gd name="T26" fmla="*/ 9 w 23"/>
                        <a:gd name="T27" fmla="*/ 1 h 46"/>
                        <a:gd name="T28" fmla="*/ 5 w 23"/>
                        <a:gd name="T29" fmla="*/ 1 h 46"/>
                        <a:gd name="T30" fmla="*/ 3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8"/>
                          </a:lnTo>
                          <a:lnTo>
                            <a:pt x="20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9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6" name="Rectangle 3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7" y="1975"/>
                      <a:ext cx="114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57" name="Freeform 3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20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4 h 46"/>
                        <a:gd name="T14" fmla="*/ 0 w 23"/>
                        <a:gd name="T15" fmla="*/ 5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8" name="Freeform 3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20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0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0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9" name="Rectangle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7" y="2448"/>
                      <a:ext cx="114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60" name="Freeform 3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2" y="2448"/>
                      <a:ext cx="14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3 w 23"/>
                        <a:gd name="T3" fmla="*/ 21 h 47"/>
                        <a:gd name="T4" fmla="*/ 5 w 23"/>
                        <a:gd name="T5" fmla="*/ 20 h 47"/>
                        <a:gd name="T6" fmla="*/ 9 w 23"/>
                        <a:gd name="T7" fmla="*/ 19 h 47"/>
                        <a:gd name="T8" fmla="*/ 10 w 23"/>
                        <a:gd name="T9" fmla="*/ 17 h 47"/>
                        <a:gd name="T10" fmla="*/ 12 w 23"/>
                        <a:gd name="T11" fmla="*/ 16 h 47"/>
                        <a:gd name="T12" fmla="*/ 13 w 23"/>
                        <a:gd name="T13" fmla="*/ 14 h 47"/>
                        <a:gd name="T14" fmla="*/ 13 w 23"/>
                        <a:gd name="T15" fmla="*/ 13 h 47"/>
                        <a:gd name="T16" fmla="*/ 14 w 23"/>
                        <a:gd name="T17" fmla="*/ 10 h 47"/>
                        <a:gd name="T18" fmla="*/ 13 w 23"/>
                        <a:gd name="T19" fmla="*/ 8 h 47"/>
                        <a:gd name="T20" fmla="*/ 13 w 23"/>
                        <a:gd name="T21" fmla="*/ 7 h 47"/>
                        <a:gd name="T22" fmla="*/ 12 w 23"/>
                        <a:gd name="T23" fmla="*/ 5 h 47"/>
                        <a:gd name="T24" fmla="*/ 10 w 23"/>
                        <a:gd name="T25" fmla="*/ 4 h 47"/>
                        <a:gd name="T26" fmla="*/ 9 w 23"/>
                        <a:gd name="T27" fmla="*/ 2 h 47"/>
                        <a:gd name="T28" fmla="*/ 5 w 23"/>
                        <a:gd name="T29" fmla="*/ 1 h 47"/>
                        <a:gd name="T30" fmla="*/ 3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8"/>
                          </a:lnTo>
                          <a:lnTo>
                            <a:pt x="14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1" name="Freeform 3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1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2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0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0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2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2" name="Rectangle 3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8" y="2448"/>
                      <a:ext cx="236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63" name="Freeform 3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14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4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7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7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4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4" name="Freeform 3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1" y="1904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2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5 h 46"/>
                        <a:gd name="T14" fmla="*/ 0 w 23"/>
                        <a:gd name="T15" fmla="*/ 6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10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2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5" name="Rectangle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8" y="1904"/>
                      <a:ext cx="243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66" name="Freeform 3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21" y="1904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5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10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7 w 23"/>
                        <a:gd name="T21" fmla="*/ 5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5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7" name="Freeform 3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14" y="197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9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5 h 46"/>
                        <a:gd name="T20" fmla="*/ 7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8" name="Rectangle 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8" y="1975"/>
                      <a:ext cx="236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69" name="Freeform 3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1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2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4 h 46"/>
                        <a:gd name="T14" fmla="*/ 0 w 23"/>
                        <a:gd name="T15" fmla="*/ 5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2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5" y="38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0" name="Freeform 3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4" y="2455"/>
                      <a:ext cx="21" cy="14"/>
                    </a:xfrm>
                    <a:custGeom>
                      <a:avLst/>
                      <a:gdLst>
                        <a:gd name="T0" fmla="*/ 0 w 46"/>
                        <a:gd name="T1" fmla="*/ 0 h 24"/>
                        <a:gd name="T2" fmla="*/ 0 w 46"/>
                        <a:gd name="T3" fmla="*/ 4 h 24"/>
                        <a:gd name="T4" fmla="*/ 1 w 46"/>
                        <a:gd name="T5" fmla="*/ 6 h 24"/>
                        <a:gd name="T6" fmla="*/ 2 w 46"/>
                        <a:gd name="T7" fmla="*/ 8 h 24"/>
                        <a:gd name="T8" fmla="*/ 3 w 46"/>
                        <a:gd name="T9" fmla="*/ 10 h 24"/>
                        <a:gd name="T10" fmla="*/ 5 w 46"/>
                        <a:gd name="T11" fmla="*/ 12 h 24"/>
                        <a:gd name="T12" fmla="*/ 7 w 46"/>
                        <a:gd name="T13" fmla="*/ 13 h 24"/>
                        <a:gd name="T14" fmla="*/ 9 w 46"/>
                        <a:gd name="T15" fmla="*/ 14 h 24"/>
                        <a:gd name="T16" fmla="*/ 11 w 46"/>
                        <a:gd name="T17" fmla="*/ 14 h 24"/>
                        <a:gd name="T18" fmla="*/ 12 w 46"/>
                        <a:gd name="T19" fmla="*/ 14 h 24"/>
                        <a:gd name="T20" fmla="*/ 15 w 46"/>
                        <a:gd name="T21" fmla="*/ 13 h 24"/>
                        <a:gd name="T22" fmla="*/ 16 w 46"/>
                        <a:gd name="T23" fmla="*/ 12 h 24"/>
                        <a:gd name="T24" fmla="*/ 18 w 46"/>
                        <a:gd name="T25" fmla="*/ 10 h 24"/>
                        <a:gd name="T26" fmla="*/ 19 w 46"/>
                        <a:gd name="T27" fmla="*/ 8 h 24"/>
                        <a:gd name="T28" fmla="*/ 20 w 46"/>
                        <a:gd name="T29" fmla="*/ 6 h 24"/>
                        <a:gd name="T30" fmla="*/ 21 w 46"/>
                        <a:gd name="T31" fmla="*/ 4 h 24"/>
                        <a:gd name="T32" fmla="*/ 21 w 46"/>
                        <a:gd name="T33" fmla="*/ 0 h 24"/>
                        <a:gd name="T34" fmla="*/ 0 w 46"/>
                        <a:gd name="T35" fmla="*/ 0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2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2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1" name="Rectangle 3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64" y="1982"/>
                      <a:ext cx="21" cy="4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72" name="Freeform 3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4" y="1975"/>
                      <a:ext cx="21" cy="7"/>
                    </a:xfrm>
                    <a:custGeom>
                      <a:avLst/>
                      <a:gdLst>
                        <a:gd name="T0" fmla="*/ 21 w 46"/>
                        <a:gd name="T1" fmla="*/ 7 h 23"/>
                        <a:gd name="T2" fmla="*/ 21 w 46"/>
                        <a:gd name="T3" fmla="*/ 5 h 23"/>
                        <a:gd name="T4" fmla="*/ 20 w 46"/>
                        <a:gd name="T5" fmla="*/ 4 h 23"/>
                        <a:gd name="T6" fmla="*/ 19 w 46"/>
                        <a:gd name="T7" fmla="*/ 3 h 23"/>
                        <a:gd name="T8" fmla="*/ 18 w 46"/>
                        <a:gd name="T9" fmla="*/ 2 h 23"/>
                        <a:gd name="T10" fmla="*/ 16 w 46"/>
                        <a:gd name="T11" fmla="*/ 1 h 23"/>
                        <a:gd name="T12" fmla="*/ 15 w 46"/>
                        <a:gd name="T13" fmla="*/ 0 h 23"/>
                        <a:gd name="T14" fmla="*/ 12 w 46"/>
                        <a:gd name="T15" fmla="*/ 0 h 23"/>
                        <a:gd name="T16" fmla="*/ 11 w 46"/>
                        <a:gd name="T17" fmla="*/ 0 h 23"/>
                        <a:gd name="T18" fmla="*/ 9 w 46"/>
                        <a:gd name="T19" fmla="*/ 0 h 23"/>
                        <a:gd name="T20" fmla="*/ 7 w 46"/>
                        <a:gd name="T21" fmla="*/ 0 h 23"/>
                        <a:gd name="T22" fmla="*/ 5 w 46"/>
                        <a:gd name="T23" fmla="*/ 1 h 23"/>
                        <a:gd name="T24" fmla="*/ 3 w 46"/>
                        <a:gd name="T25" fmla="*/ 2 h 23"/>
                        <a:gd name="T26" fmla="*/ 2 w 46"/>
                        <a:gd name="T27" fmla="*/ 3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21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2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3" name="Freeform 3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8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4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6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6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4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8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4" name="Rectangle 3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28" y="2448"/>
                      <a:ext cx="250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75" name="Freeform 3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0" y="2448"/>
                      <a:ext cx="7" cy="21"/>
                    </a:xfrm>
                    <a:custGeom>
                      <a:avLst/>
                      <a:gdLst>
                        <a:gd name="T0" fmla="*/ 7 w 24"/>
                        <a:gd name="T1" fmla="*/ 0 h 47"/>
                        <a:gd name="T2" fmla="*/ 5 w 24"/>
                        <a:gd name="T3" fmla="*/ 0 h 47"/>
                        <a:gd name="T4" fmla="*/ 4 w 24"/>
                        <a:gd name="T5" fmla="*/ 1 h 47"/>
                        <a:gd name="T6" fmla="*/ 3 w 24"/>
                        <a:gd name="T7" fmla="*/ 2 h 47"/>
                        <a:gd name="T8" fmla="*/ 2 w 24"/>
                        <a:gd name="T9" fmla="*/ 4 h 47"/>
                        <a:gd name="T10" fmla="*/ 1 w 24"/>
                        <a:gd name="T11" fmla="*/ 5 h 47"/>
                        <a:gd name="T12" fmla="*/ 1 w 24"/>
                        <a:gd name="T13" fmla="*/ 7 h 47"/>
                        <a:gd name="T14" fmla="*/ 0 w 24"/>
                        <a:gd name="T15" fmla="*/ 8 h 47"/>
                        <a:gd name="T16" fmla="*/ 0 w 24"/>
                        <a:gd name="T17" fmla="*/ 10 h 47"/>
                        <a:gd name="T18" fmla="*/ 0 w 24"/>
                        <a:gd name="T19" fmla="*/ 13 h 47"/>
                        <a:gd name="T20" fmla="*/ 1 w 24"/>
                        <a:gd name="T21" fmla="*/ 14 h 47"/>
                        <a:gd name="T22" fmla="*/ 1 w 24"/>
                        <a:gd name="T23" fmla="*/ 16 h 47"/>
                        <a:gd name="T24" fmla="*/ 2 w 24"/>
                        <a:gd name="T25" fmla="*/ 17 h 47"/>
                        <a:gd name="T26" fmla="*/ 3 w 24"/>
                        <a:gd name="T27" fmla="*/ 19 h 47"/>
                        <a:gd name="T28" fmla="*/ 4 w 24"/>
                        <a:gd name="T29" fmla="*/ 20 h 47"/>
                        <a:gd name="T30" fmla="*/ 5 w 24"/>
                        <a:gd name="T31" fmla="*/ 21 h 47"/>
                        <a:gd name="T32" fmla="*/ 7 w 24"/>
                        <a:gd name="T33" fmla="*/ 21 h 47"/>
                        <a:gd name="T34" fmla="*/ 7 w 24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10" y="4"/>
                          </a:lnTo>
                          <a:lnTo>
                            <a:pt x="6" y="8"/>
                          </a:lnTo>
                          <a:lnTo>
                            <a:pt x="4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4" y="36"/>
                          </a:lnTo>
                          <a:lnTo>
                            <a:pt x="6" y="39"/>
                          </a:lnTo>
                          <a:lnTo>
                            <a:pt x="10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6" name="Freeform 3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63" y="2455"/>
                      <a:ext cx="14" cy="14"/>
                    </a:xfrm>
                    <a:custGeom>
                      <a:avLst/>
                      <a:gdLst>
                        <a:gd name="T0" fmla="*/ 0 w 46"/>
                        <a:gd name="T1" fmla="*/ 0 h 24"/>
                        <a:gd name="T2" fmla="*/ 0 w 46"/>
                        <a:gd name="T3" fmla="*/ 4 h 24"/>
                        <a:gd name="T4" fmla="*/ 1 w 46"/>
                        <a:gd name="T5" fmla="*/ 6 h 24"/>
                        <a:gd name="T6" fmla="*/ 1 w 46"/>
                        <a:gd name="T7" fmla="*/ 8 h 24"/>
                        <a:gd name="T8" fmla="*/ 2 w 46"/>
                        <a:gd name="T9" fmla="*/ 10 h 24"/>
                        <a:gd name="T10" fmla="*/ 3 w 46"/>
                        <a:gd name="T11" fmla="*/ 12 h 24"/>
                        <a:gd name="T12" fmla="*/ 5 w 46"/>
                        <a:gd name="T13" fmla="*/ 13 h 24"/>
                        <a:gd name="T14" fmla="*/ 6 w 46"/>
                        <a:gd name="T15" fmla="*/ 14 h 24"/>
                        <a:gd name="T16" fmla="*/ 7 w 46"/>
                        <a:gd name="T17" fmla="*/ 14 h 24"/>
                        <a:gd name="T18" fmla="*/ 8 w 46"/>
                        <a:gd name="T19" fmla="*/ 14 h 24"/>
                        <a:gd name="T20" fmla="*/ 9 w 46"/>
                        <a:gd name="T21" fmla="*/ 13 h 24"/>
                        <a:gd name="T22" fmla="*/ 11 w 46"/>
                        <a:gd name="T23" fmla="*/ 12 h 24"/>
                        <a:gd name="T24" fmla="*/ 12 w 46"/>
                        <a:gd name="T25" fmla="*/ 10 h 24"/>
                        <a:gd name="T26" fmla="*/ 13 w 46"/>
                        <a:gd name="T27" fmla="*/ 8 h 24"/>
                        <a:gd name="T28" fmla="*/ 13 w 46"/>
                        <a:gd name="T29" fmla="*/ 6 h 24"/>
                        <a:gd name="T30" fmla="*/ 14 w 46"/>
                        <a:gd name="T31" fmla="*/ 4 h 24"/>
                        <a:gd name="T32" fmla="*/ 14 w 46"/>
                        <a:gd name="T33" fmla="*/ 0 h 24"/>
                        <a:gd name="T34" fmla="*/ 0 w 46"/>
                        <a:gd name="T35" fmla="*/ 0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7" name="Rectangle 3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63" y="1982"/>
                      <a:ext cx="14" cy="4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78" name="Freeform 3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63" y="1975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3 h 23"/>
                        <a:gd name="T8" fmla="*/ 12 w 46"/>
                        <a:gd name="T9" fmla="*/ 2 h 23"/>
                        <a:gd name="T10" fmla="*/ 11 w 46"/>
                        <a:gd name="T11" fmla="*/ 1 h 23"/>
                        <a:gd name="T12" fmla="*/ 9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6 w 46"/>
                        <a:gd name="T19" fmla="*/ 0 h 23"/>
                        <a:gd name="T20" fmla="*/ 5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3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9" name="Freeform 3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13" y="2455"/>
                      <a:ext cx="14" cy="14"/>
                    </a:xfrm>
                    <a:custGeom>
                      <a:avLst/>
                      <a:gdLst>
                        <a:gd name="T0" fmla="*/ 0 w 46"/>
                        <a:gd name="T1" fmla="*/ 0 h 24"/>
                        <a:gd name="T2" fmla="*/ 0 w 46"/>
                        <a:gd name="T3" fmla="*/ 4 h 24"/>
                        <a:gd name="T4" fmla="*/ 1 w 46"/>
                        <a:gd name="T5" fmla="*/ 6 h 24"/>
                        <a:gd name="T6" fmla="*/ 1 w 46"/>
                        <a:gd name="T7" fmla="*/ 8 h 24"/>
                        <a:gd name="T8" fmla="*/ 2 w 46"/>
                        <a:gd name="T9" fmla="*/ 10 h 24"/>
                        <a:gd name="T10" fmla="*/ 3 w 46"/>
                        <a:gd name="T11" fmla="*/ 12 h 24"/>
                        <a:gd name="T12" fmla="*/ 4 w 46"/>
                        <a:gd name="T13" fmla="*/ 13 h 24"/>
                        <a:gd name="T14" fmla="*/ 6 w 46"/>
                        <a:gd name="T15" fmla="*/ 14 h 24"/>
                        <a:gd name="T16" fmla="*/ 7 w 46"/>
                        <a:gd name="T17" fmla="*/ 14 h 24"/>
                        <a:gd name="T18" fmla="*/ 8 w 46"/>
                        <a:gd name="T19" fmla="*/ 14 h 24"/>
                        <a:gd name="T20" fmla="*/ 9 w 46"/>
                        <a:gd name="T21" fmla="*/ 13 h 24"/>
                        <a:gd name="T22" fmla="*/ 10 w 46"/>
                        <a:gd name="T23" fmla="*/ 12 h 24"/>
                        <a:gd name="T24" fmla="*/ 12 w 46"/>
                        <a:gd name="T25" fmla="*/ 10 h 24"/>
                        <a:gd name="T26" fmla="*/ 13 w 46"/>
                        <a:gd name="T27" fmla="*/ 8 h 24"/>
                        <a:gd name="T28" fmla="*/ 13 w 46"/>
                        <a:gd name="T29" fmla="*/ 6 h 24"/>
                        <a:gd name="T30" fmla="*/ 14 w 46"/>
                        <a:gd name="T31" fmla="*/ 4 h 24"/>
                        <a:gd name="T32" fmla="*/ 14 w 46"/>
                        <a:gd name="T33" fmla="*/ 0 h 24"/>
                        <a:gd name="T34" fmla="*/ 0 w 46"/>
                        <a:gd name="T35" fmla="*/ 0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4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0" name="Rectangle 3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13" y="1982"/>
                      <a:ext cx="14" cy="4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81" name="Freeform 3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13" y="1975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3 h 23"/>
                        <a:gd name="T8" fmla="*/ 12 w 46"/>
                        <a:gd name="T9" fmla="*/ 2 h 23"/>
                        <a:gd name="T10" fmla="*/ 10 w 46"/>
                        <a:gd name="T11" fmla="*/ 1 h 23"/>
                        <a:gd name="T12" fmla="*/ 9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6 w 46"/>
                        <a:gd name="T19" fmla="*/ 0 h 23"/>
                        <a:gd name="T20" fmla="*/ 4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3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2" name="Freeform 3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13" y="2455"/>
                      <a:ext cx="14" cy="14"/>
                    </a:xfrm>
                    <a:custGeom>
                      <a:avLst/>
                      <a:gdLst>
                        <a:gd name="T0" fmla="*/ 0 w 46"/>
                        <a:gd name="T1" fmla="*/ 0 h 24"/>
                        <a:gd name="T2" fmla="*/ 0 w 46"/>
                        <a:gd name="T3" fmla="*/ 4 h 24"/>
                        <a:gd name="T4" fmla="*/ 1 w 46"/>
                        <a:gd name="T5" fmla="*/ 6 h 24"/>
                        <a:gd name="T6" fmla="*/ 1 w 46"/>
                        <a:gd name="T7" fmla="*/ 8 h 24"/>
                        <a:gd name="T8" fmla="*/ 2 w 46"/>
                        <a:gd name="T9" fmla="*/ 10 h 24"/>
                        <a:gd name="T10" fmla="*/ 3 w 46"/>
                        <a:gd name="T11" fmla="*/ 12 h 24"/>
                        <a:gd name="T12" fmla="*/ 4 w 46"/>
                        <a:gd name="T13" fmla="*/ 13 h 24"/>
                        <a:gd name="T14" fmla="*/ 5 w 46"/>
                        <a:gd name="T15" fmla="*/ 14 h 24"/>
                        <a:gd name="T16" fmla="*/ 7 w 46"/>
                        <a:gd name="T17" fmla="*/ 14 h 24"/>
                        <a:gd name="T18" fmla="*/ 8 w 46"/>
                        <a:gd name="T19" fmla="*/ 14 h 24"/>
                        <a:gd name="T20" fmla="*/ 9 w 46"/>
                        <a:gd name="T21" fmla="*/ 13 h 24"/>
                        <a:gd name="T22" fmla="*/ 11 w 46"/>
                        <a:gd name="T23" fmla="*/ 12 h 24"/>
                        <a:gd name="T24" fmla="*/ 12 w 46"/>
                        <a:gd name="T25" fmla="*/ 10 h 24"/>
                        <a:gd name="T26" fmla="*/ 13 w 46"/>
                        <a:gd name="T27" fmla="*/ 8 h 24"/>
                        <a:gd name="T28" fmla="*/ 13 w 46"/>
                        <a:gd name="T29" fmla="*/ 6 h 24"/>
                        <a:gd name="T30" fmla="*/ 14 w 46"/>
                        <a:gd name="T31" fmla="*/ 4 h 24"/>
                        <a:gd name="T32" fmla="*/ 14 w 46"/>
                        <a:gd name="T33" fmla="*/ 0 h 24"/>
                        <a:gd name="T34" fmla="*/ 0 w 46"/>
                        <a:gd name="T35" fmla="*/ 0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4" y="23"/>
                          </a:lnTo>
                          <a:lnTo>
                            <a:pt x="18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5" y="20"/>
                          </a:lnTo>
                          <a:lnTo>
                            <a:pt x="38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3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13" y="1982"/>
                      <a:ext cx="14" cy="4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84" name="Freeform 3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13" y="1975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3 h 23"/>
                        <a:gd name="T8" fmla="*/ 12 w 46"/>
                        <a:gd name="T9" fmla="*/ 2 h 23"/>
                        <a:gd name="T10" fmla="*/ 11 w 46"/>
                        <a:gd name="T11" fmla="*/ 1 h 23"/>
                        <a:gd name="T12" fmla="*/ 9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5 w 46"/>
                        <a:gd name="T19" fmla="*/ 0 h 23"/>
                        <a:gd name="T20" fmla="*/ 4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3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8" y="6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5" name="Freeform 3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71" y="2455"/>
                      <a:ext cx="14" cy="14"/>
                    </a:xfrm>
                    <a:custGeom>
                      <a:avLst/>
                      <a:gdLst>
                        <a:gd name="T0" fmla="*/ 0 w 47"/>
                        <a:gd name="T1" fmla="*/ 0 h 24"/>
                        <a:gd name="T2" fmla="*/ 0 w 47"/>
                        <a:gd name="T3" fmla="*/ 4 h 24"/>
                        <a:gd name="T4" fmla="*/ 1 w 47"/>
                        <a:gd name="T5" fmla="*/ 6 h 24"/>
                        <a:gd name="T6" fmla="*/ 1 w 47"/>
                        <a:gd name="T7" fmla="*/ 8 h 24"/>
                        <a:gd name="T8" fmla="*/ 2 w 47"/>
                        <a:gd name="T9" fmla="*/ 10 h 24"/>
                        <a:gd name="T10" fmla="*/ 3 w 47"/>
                        <a:gd name="T11" fmla="*/ 12 h 24"/>
                        <a:gd name="T12" fmla="*/ 4 w 47"/>
                        <a:gd name="T13" fmla="*/ 13 h 24"/>
                        <a:gd name="T14" fmla="*/ 6 w 47"/>
                        <a:gd name="T15" fmla="*/ 14 h 24"/>
                        <a:gd name="T16" fmla="*/ 7 w 47"/>
                        <a:gd name="T17" fmla="*/ 14 h 24"/>
                        <a:gd name="T18" fmla="*/ 8 w 47"/>
                        <a:gd name="T19" fmla="*/ 14 h 24"/>
                        <a:gd name="T20" fmla="*/ 10 w 47"/>
                        <a:gd name="T21" fmla="*/ 13 h 24"/>
                        <a:gd name="T22" fmla="*/ 10 w 47"/>
                        <a:gd name="T23" fmla="*/ 12 h 24"/>
                        <a:gd name="T24" fmla="*/ 12 w 47"/>
                        <a:gd name="T25" fmla="*/ 10 h 24"/>
                        <a:gd name="T26" fmla="*/ 13 w 47"/>
                        <a:gd name="T27" fmla="*/ 8 h 24"/>
                        <a:gd name="T28" fmla="*/ 13 w 47"/>
                        <a:gd name="T29" fmla="*/ 6 h 24"/>
                        <a:gd name="T30" fmla="*/ 14 w 47"/>
                        <a:gd name="T31" fmla="*/ 4 h 24"/>
                        <a:gd name="T32" fmla="*/ 14 w 47"/>
                        <a:gd name="T33" fmla="*/ 0 h 24"/>
                        <a:gd name="T34" fmla="*/ 0 w 47"/>
                        <a:gd name="T35" fmla="*/ 0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8" y="17"/>
                          </a:lnTo>
                          <a:lnTo>
                            <a:pt x="11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8" y="24"/>
                          </a:lnTo>
                          <a:lnTo>
                            <a:pt x="32" y="23"/>
                          </a:lnTo>
                          <a:lnTo>
                            <a:pt x="35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6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71" y="1982"/>
                      <a:ext cx="14" cy="4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87" name="Freeform 3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71" y="1975"/>
                      <a:ext cx="14" cy="7"/>
                    </a:xfrm>
                    <a:custGeom>
                      <a:avLst/>
                      <a:gdLst>
                        <a:gd name="T0" fmla="*/ 14 w 47"/>
                        <a:gd name="T1" fmla="*/ 7 h 23"/>
                        <a:gd name="T2" fmla="*/ 14 w 47"/>
                        <a:gd name="T3" fmla="*/ 5 h 23"/>
                        <a:gd name="T4" fmla="*/ 13 w 47"/>
                        <a:gd name="T5" fmla="*/ 4 h 23"/>
                        <a:gd name="T6" fmla="*/ 13 w 47"/>
                        <a:gd name="T7" fmla="*/ 3 h 23"/>
                        <a:gd name="T8" fmla="*/ 12 w 47"/>
                        <a:gd name="T9" fmla="*/ 2 h 23"/>
                        <a:gd name="T10" fmla="*/ 10 w 47"/>
                        <a:gd name="T11" fmla="*/ 1 h 23"/>
                        <a:gd name="T12" fmla="*/ 10 w 47"/>
                        <a:gd name="T13" fmla="*/ 0 h 23"/>
                        <a:gd name="T14" fmla="*/ 8 w 47"/>
                        <a:gd name="T15" fmla="*/ 0 h 23"/>
                        <a:gd name="T16" fmla="*/ 7 w 47"/>
                        <a:gd name="T17" fmla="*/ 0 h 23"/>
                        <a:gd name="T18" fmla="*/ 6 w 47"/>
                        <a:gd name="T19" fmla="*/ 0 h 23"/>
                        <a:gd name="T20" fmla="*/ 4 w 47"/>
                        <a:gd name="T21" fmla="*/ 0 h 23"/>
                        <a:gd name="T22" fmla="*/ 3 w 47"/>
                        <a:gd name="T23" fmla="*/ 1 h 23"/>
                        <a:gd name="T24" fmla="*/ 2 w 47"/>
                        <a:gd name="T25" fmla="*/ 2 h 23"/>
                        <a:gd name="T26" fmla="*/ 1 w 47"/>
                        <a:gd name="T27" fmla="*/ 3 h 23"/>
                        <a:gd name="T28" fmla="*/ 1 w 47"/>
                        <a:gd name="T29" fmla="*/ 4 h 23"/>
                        <a:gd name="T30" fmla="*/ 0 w 47"/>
                        <a:gd name="T31" fmla="*/ 5 h 23"/>
                        <a:gd name="T32" fmla="*/ 0 w 47"/>
                        <a:gd name="T33" fmla="*/ 7 h 23"/>
                        <a:gd name="T34" fmla="*/ 14 w 47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7" h="23">
                          <a:moveTo>
                            <a:pt x="47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5" y="3"/>
                          </a:lnTo>
                          <a:lnTo>
                            <a:pt x="32" y="1"/>
                          </a:lnTo>
                          <a:lnTo>
                            <a:pt x="28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8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7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8" name="Freeform 3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63" y="2455"/>
                      <a:ext cx="14" cy="14"/>
                    </a:xfrm>
                    <a:custGeom>
                      <a:avLst/>
                      <a:gdLst>
                        <a:gd name="T0" fmla="*/ 0 w 46"/>
                        <a:gd name="T1" fmla="*/ 0 h 24"/>
                        <a:gd name="T2" fmla="*/ 0 w 46"/>
                        <a:gd name="T3" fmla="*/ 4 h 24"/>
                        <a:gd name="T4" fmla="*/ 1 w 46"/>
                        <a:gd name="T5" fmla="*/ 6 h 24"/>
                        <a:gd name="T6" fmla="*/ 1 w 46"/>
                        <a:gd name="T7" fmla="*/ 8 h 24"/>
                        <a:gd name="T8" fmla="*/ 2 w 46"/>
                        <a:gd name="T9" fmla="*/ 10 h 24"/>
                        <a:gd name="T10" fmla="*/ 3 w 46"/>
                        <a:gd name="T11" fmla="*/ 12 h 24"/>
                        <a:gd name="T12" fmla="*/ 5 w 46"/>
                        <a:gd name="T13" fmla="*/ 13 h 24"/>
                        <a:gd name="T14" fmla="*/ 6 w 46"/>
                        <a:gd name="T15" fmla="*/ 14 h 24"/>
                        <a:gd name="T16" fmla="*/ 7 w 46"/>
                        <a:gd name="T17" fmla="*/ 14 h 24"/>
                        <a:gd name="T18" fmla="*/ 8 w 46"/>
                        <a:gd name="T19" fmla="*/ 14 h 24"/>
                        <a:gd name="T20" fmla="*/ 10 w 46"/>
                        <a:gd name="T21" fmla="*/ 13 h 24"/>
                        <a:gd name="T22" fmla="*/ 11 w 46"/>
                        <a:gd name="T23" fmla="*/ 12 h 24"/>
                        <a:gd name="T24" fmla="*/ 12 w 46"/>
                        <a:gd name="T25" fmla="*/ 10 h 24"/>
                        <a:gd name="T26" fmla="*/ 13 w 46"/>
                        <a:gd name="T27" fmla="*/ 8 h 24"/>
                        <a:gd name="T28" fmla="*/ 13 w 46"/>
                        <a:gd name="T29" fmla="*/ 6 h 24"/>
                        <a:gd name="T30" fmla="*/ 14 w 46"/>
                        <a:gd name="T31" fmla="*/ 4 h 24"/>
                        <a:gd name="T32" fmla="*/ 14 w 46"/>
                        <a:gd name="T33" fmla="*/ 0 h 24"/>
                        <a:gd name="T34" fmla="*/ 0 w 46"/>
                        <a:gd name="T35" fmla="*/ 0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1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2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9" name="Rectangle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63" y="1982"/>
                      <a:ext cx="14" cy="4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90" name="Freeform 3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63" y="1975"/>
                      <a:ext cx="14" cy="7"/>
                    </a:xfrm>
                    <a:custGeom>
                      <a:avLst/>
                      <a:gdLst>
                        <a:gd name="T0" fmla="*/ 14 w 46"/>
                        <a:gd name="T1" fmla="*/ 7 h 23"/>
                        <a:gd name="T2" fmla="*/ 14 w 46"/>
                        <a:gd name="T3" fmla="*/ 5 h 23"/>
                        <a:gd name="T4" fmla="*/ 13 w 46"/>
                        <a:gd name="T5" fmla="*/ 4 h 23"/>
                        <a:gd name="T6" fmla="*/ 13 w 46"/>
                        <a:gd name="T7" fmla="*/ 3 h 23"/>
                        <a:gd name="T8" fmla="*/ 12 w 46"/>
                        <a:gd name="T9" fmla="*/ 2 h 23"/>
                        <a:gd name="T10" fmla="*/ 11 w 46"/>
                        <a:gd name="T11" fmla="*/ 1 h 23"/>
                        <a:gd name="T12" fmla="*/ 10 w 46"/>
                        <a:gd name="T13" fmla="*/ 0 h 23"/>
                        <a:gd name="T14" fmla="*/ 8 w 46"/>
                        <a:gd name="T15" fmla="*/ 0 h 23"/>
                        <a:gd name="T16" fmla="*/ 7 w 46"/>
                        <a:gd name="T17" fmla="*/ 0 h 23"/>
                        <a:gd name="T18" fmla="*/ 6 w 46"/>
                        <a:gd name="T19" fmla="*/ 0 h 23"/>
                        <a:gd name="T20" fmla="*/ 5 w 46"/>
                        <a:gd name="T21" fmla="*/ 0 h 23"/>
                        <a:gd name="T22" fmla="*/ 3 w 46"/>
                        <a:gd name="T23" fmla="*/ 1 h 23"/>
                        <a:gd name="T24" fmla="*/ 2 w 46"/>
                        <a:gd name="T25" fmla="*/ 2 h 23"/>
                        <a:gd name="T26" fmla="*/ 1 w 46"/>
                        <a:gd name="T27" fmla="*/ 3 h 23"/>
                        <a:gd name="T28" fmla="*/ 1 w 46"/>
                        <a:gd name="T29" fmla="*/ 4 h 23"/>
                        <a:gd name="T30" fmla="*/ 0 w 46"/>
                        <a:gd name="T31" fmla="*/ 5 h 23"/>
                        <a:gd name="T32" fmla="*/ 0 w 46"/>
                        <a:gd name="T33" fmla="*/ 7 h 23"/>
                        <a:gd name="T34" fmla="*/ 14 w 46"/>
                        <a:gd name="T35" fmla="*/ 7 h 2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1" name="Freeform 3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0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1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1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2" name="Rectangle 3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28" y="2448"/>
                      <a:ext cx="100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93" name="Freeform 3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8" y="2448"/>
                      <a:ext cx="7" cy="21"/>
                    </a:xfrm>
                    <a:custGeom>
                      <a:avLst/>
                      <a:gdLst>
                        <a:gd name="T0" fmla="*/ 0 w 24"/>
                        <a:gd name="T1" fmla="*/ 21 h 47"/>
                        <a:gd name="T2" fmla="*/ 2 w 24"/>
                        <a:gd name="T3" fmla="*/ 21 h 47"/>
                        <a:gd name="T4" fmla="*/ 3 w 24"/>
                        <a:gd name="T5" fmla="*/ 20 h 47"/>
                        <a:gd name="T6" fmla="*/ 4 w 24"/>
                        <a:gd name="T7" fmla="*/ 19 h 47"/>
                        <a:gd name="T8" fmla="*/ 5 w 24"/>
                        <a:gd name="T9" fmla="*/ 17 h 47"/>
                        <a:gd name="T10" fmla="*/ 6 w 24"/>
                        <a:gd name="T11" fmla="*/ 16 h 47"/>
                        <a:gd name="T12" fmla="*/ 6 w 24"/>
                        <a:gd name="T13" fmla="*/ 14 h 47"/>
                        <a:gd name="T14" fmla="*/ 6 w 24"/>
                        <a:gd name="T15" fmla="*/ 13 h 47"/>
                        <a:gd name="T16" fmla="*/ 7 w 24"/>
                        <a:gd name="T17" fmla="*/ 10 h 47"/>
                        <a:gd name="T18" fmla="*/ 6 w 24"/>
                        <a:gd name="T19" fmla="*/ 8 h 47"/>
                        <a:gd name="T20" fmla="*/ 6 w 24"/>
                        <a:gd name="T21" fmla="*/ 7 h 47"/>
                        <a:gd name="T22" fmla="*/ 6 w 24"/>
                        <a:gd name="T23" fmla="*/ 5 h 47"/>
                        <a:gd name="T24" fmla="*/ 5 w 24"/>
                        <a:gd name="T25" fmla="*/ 4 h 47"/>
                        <a:gd name="T26" fmla="*/ 4 w 24"/>
                        <a:gd name="T27" fmla="*/ 2 h 47"/>
                        <a:gd name="T28" fmla="*/ 3 w 24"/>
                        <a:gd name="T29" fmla="*/ 1 h 47"/>
                        <a:gd name="T30" fmla="*/ 2 w 24"/>
                        <a:gd name="T31" fmla="*/ 0 h 47"/>
                        <a:gd name="T32" fmla="*/ 0 w 24"/>
                        <a:gd name="T33" fmla="*/ 0 h 47"/>
                        <a:gd name="T34" fmla="*/ 0 w 24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4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8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4" name="Freeform 3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0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1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1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5" name="Rectangle 3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28" y="2448"/>
                      <a:ext cx="12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96" name="Freeform 3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56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5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7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7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5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7" name="Freeform 3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8" y="197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9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5 h 46"/>
                        <a:gd name="T20" fmla="*/ 7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8" name="Rectangle 3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28" y="1975"/>
                      <a:ext cx="100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899" name="Freeform 3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0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1 w 23"/>
                        <a:gd name="T13" fmla="*/ 4 h 46"/>
                        <a:gd name="T14" fmla="*/ 0 w 23"/>
                        <a:gd name="T15" fmla="*/ 5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1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0" name="Freeform 3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0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1 w 23"/>
                        <a:gd name="T13" fmla="*/ 4 h 46"/>
                        <a:gd name="T14" fmla="*/ 0 w 23"/>
                        <a:gd name="T15" fmla="*/ 5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1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" name="Rectangle 3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28" y="1975"/>
                      <a:ext cx="250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02" name="Freeform 3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8" y="197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6 w 23"/>
                        <a:gd name="T13" fmla="*/ 9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5 h 46"/>
                        <a:gd name="T20" fmla="*/ 6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8"/>
                          </a:lnTo>
                          <a:lnTo>
                            <a:pt x="20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3" name="Freeform 3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8" y="1904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6 w 23"/>
                        <a:gd name="T13" fmla="*/ 10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6 h 46"/>
                        <a:gd name="T20" fmla="*/ 6 w 23"/>
                        <a:gd name="T21" fmla="*/ 5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4" name="Rectangle 3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78" y="1904"/>
                      <a:ext cx="200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05" name="Freeform 3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70" y="1904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5 h 46"/>
                        <a:gd name="T14" fmla="*/ 0 w 23"/>
                        <a:gd name="T15" fmla="*/ 6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10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6" name="Freeform 3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3" y="2290"/>
                      <a:ext cx="21" cy="14"/>
                    </a:xfrm>
                    <a:custGeom>
                      <a:avLst/>
                      <a:gdLst>
                        <a:gd name="T0" fmla="*/ 0 w 74"/>
                        <a:gd name="T1" fmla="*/ 0 h 36"/>
                        <a:gd name="T2" fmla="*/ 0 w 74"/>
                        <a:gd name="T3" fmla="*/ 4 h 36"/>
                        <a:gd name="T4" fmla="*/ 1 w 74"/>
                        <a:gd name="T5" fmla="*/ 6 h 36"/>
                        <a:gd name="T6" fmla="*/ 2 w 74"/>
                        <a:gd name="T7" fmla="*/ 9 h 36"/>
                        <a:gd name="T8" fmla="*/ 3 w 74"/>
                        <a:gd name="T9" fmla="*/ 11 h 36"/>
                        <a:gd name="T10" fmla="*/ 5 w 74"/>
                        <a:gd name="T11" fmla="*/ 12 h 36"/>
                        <a:gd name="T12" fmla="*/ 7 w 74"/>
                        <a:gd name="T13" fmla="*/ 13 h 36"/>
                        <a:gd name="T14" fmla="*/ 9 w 74"/>
                        <a:gd name="T15" fmla="*/ 14 h 36"/>
                        <a:gd name="T16" fmla="*/ 11 w 74"/>
                        <a:gd name="T17" fmla="*/ 14 h 36"/>
                        <a:gd name="T18" fmla="*/ 13 w 74"/>
                        <a:gd name="T19" fmla="*/ 14 h 36"/>
                        <a:gd name="T20" fmla="*/ 14 w 74"/>
                        <a:gd name="T21" fmla="*/ 13 h 36"/>
                        <a:gd name="T22" fmla="*/ 16 w 74"/>
                        <a:gd name="T23" fmla="*/ 12 h 36"/>
                        <a:gd name="T24" fmla="*/ 18 w 74"/>
                        <a:gd name="T25" fmla="*/ 11 h 36"/>
                        <a:gd name="T26" fmla="*/ 19 w 74"/>
                        <a:gd name="T27" fmla="*/ 9 h 36"/>
                        <a:gd name="T28" fmla="*/ 20 w 74"/>
                        <a:gd name="T29" fmla="*/ 6 h 36"/>
                        <a:gd name="T30" fmla="*/ 21 w 74"/>
                        <a:gd name="T31" fmla="*/ 4 h 36"/>
                        <a:gd name="T32" fmla="*/ 21 w 74"/>
                        <a:gd name="T33" fmla="*/ 0 h 36"/>
                        <a:gd name="T34" fmla="*/ 0 w 74"/>
                        <a:gd name="T35" fmla="*/ 0 h 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74" h="36">
                          <a:moveTo>
                            <a:pt x="0" y="0"/>
                          </a:moveTo>
                          <a:lnTo>
                            <a:pt x="1" y="9"/>
                          </a:lnTo>
                          <a:lnTo>
                            <a:pt x="3" y="16"/>
                          </a:lnTo>
                          <a:lnTo>
                            <a:pt x="8" y="22"/>
                          </a:lnTo>
                          <a:lnTo>
                            <a:pt x="12" y="28"/>
                          </a:lnTo>
                          <a:lnTo>
                            <a:pt x="17" y="32"/>
                          </a:lnTo>
                          <a:lnTo>
                            <a:pt x="23" y="34"/>
                          </a:lnTo>
                          <a:lnTo>
                            <a:pt x="31" y="36"/>
                          </a:lnTo>
                          <a:lnTo>
                            <a:pt x="37" y="36"/>
                          </a:lnTo>
                          <a:lnTo>
                            <a:pt x="45" y="36"/>
                          </a:lnTo>
                          <a:lnTo>
                            <a:pt x="51" y="34"/>
                          </a:lnTo>
                          <a:lnTo>
                            <a:pt x="57" y="32"/>
                          </a:lnTo>
                          <a:lnTo>
                            <a:pt x="62" y="28"/>
                          </a:lnTo>
                          <a:lnTo>
                            <a:pt x="68" y="22"/>
                          </a:lnTo>
                          <a:lnTo>
                            <a:pt x="71" y="16"/>
                          </a:lnTo>
                          <a:lnTo>
                            <a:pt x="73" y="9"/>
                          </a:lnTo>
                          <a:lnTo>
                            <a:pt x="7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7" name="Rectangle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3" y="1954"/>
                      <a:ext cx="21" cy="3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08" name="Freeform 3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3" y="1932"/>
                      <a:ext cx="21" cy="21"/>
                    </a:xfrm>
                    <a:custGeom>
                      <a:avLst/>
                      <a:gdLst>
                        <a:gd name="T0" fmla="*/ 21 w 74"/>
                        <a:gd name="T1" fmla="*/ 21 h 37"/>
                        <a:gd name="T2" fmla="*/ 21 w 74"/>
                        <a:gd name="T3" fmla="*/ 16 h 37"/>
                        <a:gd name="T4" fmla="*/ 20 w 74"/>
                        <a:gd name="T5" fmla="*/ 12 h 37"/>
                        <a:gd name="T6" fmla="*/ 19 w 74"/>
                        <a:gd name="T7" fmla="*/ 9 h 37"/>
                        <a:gd name="T8" fmla="*/ 18 w 74"/>
                        <a:gd name="T9" fmla="*/ 6 h 37"/>
                        <a:gd name="T10" fmla="*/ 16 w 74"/>
                        <a:gd name="T11" fmla="*/ 3 h 37"/>
                        <a:gd name="T12" fmla="*/ 14 w 74"/>
                        <a:gd name="T13" fmla="*/ 2 h 37"/>
                        <a:gd name="T14" fmla="*/ 13 w 74"/>
                        <a:gd name="T15" fmla="*/ 1 h 37"/>
                        <a:gd name="T16" fmla="*/ 11 w 74"/>
                        <a:gd name="T17" fmla="*/ 0 h 37"/>
                        <a:gd name="T18" fmla="*/ 9 w 74"/>
                        <a:gd name="T19" fmla="*/ 1 h 37"/>
                        <a:gd name="T20" fmla="*/ 7 w 74"/>
                        <a:gd name="T21" fmla="*/ 2 h 37"/>
                        <a:gd name="T22" fmla="*/ 5 w 74"/>
                        <a:gd name="T23" fmla="*/ 3 h 37"/>
                        <a:gd name="T24" fmla="*/ 3 w 74"/>
                        <a:gd name="T25" fmla="*/ 6 h 37"/>
                        <a:gd name="T26" fmla="*/ 2 w 74"/>
                        <a:gd name="T27" fmla="*/ 9 h 37"/>
                        <a:gd name="T28" fmla="*/ 1 w 74"/>
                        <a:gd name="T29" fmla="*/ 12 h 37"/>
                        <a:gd name="T30" fmla="*/ 0 w 74"/>
                        <a:gd name="T31" fmla="*/ 16 h 37"/>
                        <a:gd name="T32" fmla="*/ 0 w 74"/>
                        <a:gd name="T33" fmla="*/ 21 h 37"/>
                        <a:gd name="T34" fmla="*/ 21 w 74"/>
                        <a:gd name="T35" fmla="*/ 21 h 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74" h="37">
                          <a:moveTo>
                            <a:pt x="74" y="37"/>
                          </a:moveTo>
                          <a:lnTo>
                            <a:pt x="73" y="29"/>
                          </a:lnTo>
                          <a:lnTo>
                            <a:pt x="71" y="21"/>
                          </a:lnTo>
                          <a:lnTo>
                            <a:pt x="68" y="15"/>
                          </a:lnTo>
                          <a:lnTo>
                            <a:pt x="62" y="10"/>
                          </a:lnTo>
                          <a:lnTo>
                            <a:pt x="57" y="6"/>
                          </a:lnTo>
                          <a:lnTo>
                            <a:pt x="51" y="3"/>
                          </a:lnTo>
                          <a:lnTo>
                            <a:pt x="45" y="1"/>
                          </a:lnTo>
                          <a:lnTo>
                            <a:pt x="37" y="0"/>
                          </a:lnTo>
                          <a:lnTo>
                            <a:pt x="31" y="1"/>
                          </a:lnTo>
                          <a:lnTo>
                            <a:pt x="23" y="3"/>
                          </a:lnTo>
                          <a:lnTo>
                            <a:pt x="17" y="6"/>
                          </a:lnTo>
                          <a:lnTo>
                            <a:pt x="12" y="10"/>
                          </a:lnTo>
                          <a:lnTo>
                            <a:pt x="8" y="15"/>
                          </a:lnTo>
                          <a:lnTo>
                            <a:pt x="3" y="21"/>
                          </a:lnTo>
                          <a:lnTo>
                            <a:pt x="1" y="29"/>
                          </a:lnTo>
                          <a:lnTo>
                            <a:pt x="0" y="37"/>
                          </a:lnTo>
                          <a:lnTo>
                            <a:pt x="74" y="3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9" name="Freeform 3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3" y="2455"/>
                      <a:ext cx="21" cy="21"/>
                    </a:xfrm>
                    <a:custGeom>
                      <a:avLst/>
                      <a:gdLst>
                        <a:gd name="T0" fmla="*/ 0 w 73"/>
                        <a:gd name="T1" fmla="*/ 0 h 37"/>
                        <a:gd name="T2" fmla="*/ 0 w 73"/>
                        <a:gd name="T3" fmla="*/ 5 h 37"/>
                        <a:gd name="T4" fmla="*/ 1 w 73"/>
                        <a:gd name="T5" fmla="*/ 9 h 37"/>
                        <a:gd name="T6" fmla="*/ 2 w 73"/>
                        <a:gd name="T7" fmla="*/ 13 h 37"/>
                        <a:gd name="T8" fmla="*/ 3 w 73"/>
                        <a:gd name="T9" fmla="*/ 16 h 37"/>
                        <a:gd name="T10" fmla="*/ 5 w 73"/>
                        <a:gd name="T11" fmla="*/ 18 h 37"/>
                        <a:gd name="T12" fmla="*/ 7 w 73"/>
                        <a:gd name="T13" fmla="*/ 20 h 37"/>
                        <a:gd name="T14" fmla="*/ 8 w 73"/>
                        <a:gd name="T15" fmla="*/ 20 h 37"/>
                        <a:gd name="T16" fmla="*/ 11 w 73"/>
                        <a:gd name="T17" fmla="*/ 21 h 37"/>
                        <a:gd name="T18" fmla="*/ 12 w 73"/>
                        <a:gd name="T19" fmla="*/ 20 h 37"/>
                        <a:gd name="T20" fmla="*/ 14 w 73"/>
                        <a:gd name="T21" fmla="*/ 20 h 37"/>
                        <a:gd name="T22" fmla="*/ 16 w 73"/>
                        <a:gd name="T23" fmla="*/ 18 h 37"/>
                        <a:gd name="T24" fmla="*/ 18 w 73"/>
                        <a:gd name="T25" fmla="*/ 16 h 37"/>
                        <a:gd name="T26" fmla="*/ 19 w 73"/>
                        <a:gd name="T27" fmla="*/ 13 h 37"/>
                        <a:gd name="T28" fmla="*/ 20 w 73"/>
                        <a:gd name="T29" fmla="*/ 9 h 37"/>
                        <a:gd name="T30" fmla="*/ 21 w 73"/>
                        <a:gd name="T31" fmla="*/ 5 h 37"/>
                        <a:gd name="T32" fmla="*/ 21 w 73"/>
                        <a:gd name="T33" fmla="*/ 0 h 37"/>
                        <a:gd name="T34" fmla="*/ 0 w 73"/>
                        <a:gd name="T35" fmla="*/ 0 h 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73" h="37">
                          <a:moveTo>
                            <a:pt x="0" y="0"/>
                          </a:moveTo>
                          <a:lnTo>
                            <a:pt x="1" y="9"/>
                          </a:lnTo>
                          <a:lnTo>
                            <a:pt x="3" y="16"/>
                          </a:lnTo>
                          <a:lnTo>
                            <a:pt x="7" y="23"/>
                          </a:lnTo>
                          <a:lnTo>
                            <a:pt x="12" y="28"/>
                          </a:lnTo>
                          <a:lnTo>
                            <a:pt x="17" y="32"/>
                          </a:lnTo>
                          <a:lnTo>
                            <a:pt x="23" y="35"/>
                          </a:lnTo>
                          <a:lnTo>
                            <a:pt x="29" y="36"/>
                          </a:lnTo>
                          <a:lnTo>
                            <a:pt x="37" y="37"/>
                          </a:lnTo>
                          <a:lnTo>
                            <a:pt x="43" y="36"/>
                          </a:lnTo>
                          <a:lnTo>
                            <a:pt x="49" y="35"/>
                          </a:lnTo>
                          <a:lnTo>
                            <a:pt x="56" y="32"/>
                          </a:lnTo>
                          <a:lnTo>
                            <a:pt x="61" y="28"/>
                          </a:lnTo>
                          <a:lnTo>
                            <a:pt x="66" y="23"/>
                          </a:lnTo>
                          <a:lnTo>
                            <a:pt x="69" y="16"/>
                          </a:lnTo>
                          <a:lnTo>
                            <a:pt x="72" y="9"/>
                          </a:lnTo>
                          <a:lnTo>
                            <a:pt x="7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0" name="Rectangle 3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3" y="2312"/>
                      <a:ext cx="21" cy="1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11" name="Freeform 3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3" y="2305"/>
                      <a:ext cx="21" cy="7"/>
                    </a:xfrm>
                    <a:custGeom>
                      <a:avLst/>
                      <a:gdLst>
                        <a:gd name="T0" fmla="*/ 21 w 73"/>
                        <a:gd name="T1" fmla="*/ 7 h 37"/>
                        <a:gd name="T2" fmla="*/ 21 w 73"/>
                        <a:gd name="T3" fmla="*/ 5 h 37"/>
                        <a:gd name="T4" fmla="*/ 20 w 73"/>
                        <a:gd name="T5" fmla="*/ 4 h 37"/>
                        <a:gd name="T6" fmla="*/ 19 w 73"/>
                        <a:gd name="T7" fmla="*/ 3 h 37"/>
                        <a:gd name="T8" fmla="*/ 18 w 73"/>
                        <a:gd name="T9" fmla="*/ 2 h 37"/>
                        <a:gd name="T10" fmla="*/ 16 w 73"/>
                        <a:gd name="T11" fmla="*/ 1 h 37"/>
                        <a:gd name="T12" fmla="*/ 14 w 73"/>
                        <a:gd name="T13" fmla="*/ 0 h 37"/>
                        <a:gd name="T14" fmla="*/ 12 w 73"/>
                        <a:gd name="T15" fmla="*/ 0 h 37"/>
                        <a:gd name="T16" fmla="*/ 11 w 73"/>
                        <a:gd name="T17" fmla="*/ 0 h 37"/>
                        <a:gd name="T18" fmla="*/ 8 w 73"/>
                        <a:gd name="T19" fmla="*/ 0 h 37"/>
                        <a:gd name="T20" fmla="*/ 7 w 73"/>
                        <a:gd name="T21" fmla="*/ 0 h 37"/>
                        <a:gd name="T22" fmla="*/ 5 w 73"/>
                        <a:gd name="T23" fmla="*/ 1 h 37"/>
                        <a:gd name="T24" fmla="*/ 3 w 73"/>
                        <a:gd name="T25" fmla="*/ 2 h 37"/>
                        <a:gd name="T26" fmla="*/ 2 w 73"/>
                        <a:gd name="T27" fmla="*/ 3 h 37"/>
                        <a:gd name="T28" fmla="*/ 1 w 73"/>
                        <a:gd name="T29" fmla="*/ 4 h 37"/>
                        <a:gd name="T30" fmla="*/ 0 w 73"/>
                        <a:gd name="T31" fmla="*/ 5 h 37"/>
                        <a:gd name="T32" fmla="*/ 0 w 73"/>
                        <a:gd name="T33" fmla="*/ 7 h 37"/>
                        <a:gd name="T34" fmla="*/ 21 w 73"/>
                        <a:gd name="T35" fmla="*/ 7 h 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73" h="37">
                          <a:moveTo>
                            <a:pt x="73" y="37"/>
                          </a:moveTo>
                          <a:lnTo>
                            <a:pt x="72" y="28"/>
                          </a:lnTo>
                          <a:lnTo>
                            <a:pt x="69" y="20"/>
                          </a:lnTo>
                          <a:lnTo>
                            <a:pt x="66" y="14"/>
                          </a:lnTo>
                          <a:lnTo>
                            <a:pt x="61" y="9"/>
                          </a:lnTo>
                          <a:lnTo>
                            <a:pt x="56" y="5"/>
                          </a:lnTo>
                          <a:lnTo>
                            <a:pt x="49" y="2"/>
                          </a:lnTo>
                          <a:lnTo>
                            <a:pt x="43" y="0"/>
                          </a:lnTo>
                          <a:lnTo>
                            <a:pt x="37" y="0"/>
                          </a:lnTo>
                          <a:lnTo>
                            <a:pt x="29" y="0"/>
                          </a:lnTo>
                          <a:lnTo>
                            <a:pt x="23" y="2"/>
                          </a:lnTo>
                          <a:lnTo>
                            <a:pt x="17" y="5"/>
                          </a:lnTo>
                          <a:lnTo>
                            <a:pt x="12" y="9"/>
                          </a:lnTo>
                          <a:lnTo>
                            <a:pt x="7" y="14"/>
                          </a:lnTo>
                          <a:lnTo>
                            <a:pt x="3" y="20"/>
                          </a:lnTo>
                          <a:lnTo>
                            <a:pt x="1" y="28"/>
                          </a:lnTo>
                          <a:lnTo>
                            <a:pt x="0" y="37"/>
                          </a:lnTo>
                          <a:lnTo>
                            <a:pt x="73" y="3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2" name="Freeform 3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63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1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1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3" name="Rectangle 3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70" y="2448"/>
                      <a:ext cx="12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14" name="Freeform 3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9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5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7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7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5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5" name="Freeform 3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2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0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0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6" name="Rectangle 3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99" y="2448"/>
                      <a:ext cx="12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17" name="Freeform 3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8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5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7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7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5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8" name="Freeform 3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34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2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0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0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2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9" name="Rectangle 3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2" y="2448"/>
                      <a:ext cx="12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20" name="Freeform 3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70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5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7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7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5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1" name="Freeform 3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9" y="1975"/>
                      <a:ext cx="43" cy="14"/>
                    </a:xfrm>
                    <a:custGeom>
                      <a:avLst/>
                      <a:gdLst>
                        <a:gd name="T0" fmla="*/ 0 w 116"/>
                        <a:gd name="T1" fmla="*/ 14 h 46"/>
                        <a:gd name="T2" fmla="*/ 10 w 116"/>
                        <a:gd name="T3" fmla="*/ 14 h 46"/>
                        <a:gd name="T4" fmla="*/ 19 w 116"/>
                        <a:gd name="T5" fmla="*/ 13 h 46"/>
                        <a:gd name="T6" fmla="*/ 26 w 116"/>
                        <a:gd name="T7" fmla="*/ 13 h 46"/>
                        <a:gd name="T8" fmla="*/ 32 w 116"/>
                        <a:gd name="T9" fmla="*/ 12 h 46"/>
                        <a:gd name="T10" fmla="*/ 37 w 116"/>
                        <a:gd name="T11" fmla="*/ 11 h 46"/>
                        <a:gd name="T12" fmla="*/ 40 w 116"/>
                        <a:gd name="T13" fmla="*/ 9 h 46"/>
                        <a:gd name="T14" fmla="*/ 42 w 116"/>
                        <a:gd name="T15" fmla="*/ 9 h 46"/>
                        <a:gd name="T16" fmla="*/ 42 w 116"/>
                        <a:gd name="T17" fmla="*/ 8 h 46"/>
                        <a:gd name="T18" fmla="*/ 43 w 116"/>
                        <a:gd name="T19" fmla="*/ 8 h 46"/>
                        <a:gd name="T20" fmla="*/ 43 w 116"/>
                        <a:gd name="T21" fmla="*/ 7 h 46"/>
                        <a:gd name="T22" fmla="*/ 43 w 116"/>
                        <a:gd name="T23" fmla="*/ 6 h 46"/>
                        <a:gd name="T24" fmla="*/ 42 w 116"/>
                        <a:gd name="T25" fmla="*/ 5 h 46"/>
                        <a:gd name="T26" fmla="*/ 42 w 116"/>
                        <a:gd name="T27" fmla="*/ 5 h 46"/>
                        <a:gd name="T28" fmla="*/ 40 w 116"/>
                        <a:gd name="T29" fmla="*/ 4 h 46"/>
                        <a:gd name="T30" fmla="*/ 37 w 116"/>
                        <a:gd name="T31" fmla="*/ 3 h 46"/>
                        <a:gd name="T32" fmla="*/ 32 w 116"/>
                        <a:gd name="T33" fmla="*/ 2 h 46"/>
                        <a:gd name="T34" fmla="*/ 26 w 116"/>
                        <a:gd name="T35" fmla="*/ 1 h 46"/>
                        <a:gd name="T36" fmla="*/ 19 w 116"/>
                        <a:gd name="T37" fmla="*/ 1 h 46"/>
                        <a:gd name="T38" fmla="*/ 10 w 116"/>
                        <a:gd name="T39" fmla="*/ 0 h 46"/>
                        <a:gd name="T40" fmla="*/ 0 w 116"/>
                        <a:gd name="T41" fmla="*/ 0 h 46"/>
                        <a:gd name="T42" fmla="*/ 0 w 116"/>
                        <a:gd name="T43" fmla="*/ 14 h 4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116" h="46">
                          <a:moveTo>
                            <a:pt x="0" y="46"/>
                          </a:moveTo>
                          <a:lnTo>
                            <a:pt x="27" y="46"/>
                          </a:lnTo>
                          <a:lnTo>
                            <a:pt x="51" y="44"/>
                          </a:lnTo>
                          <a:lnTo>
                            <a:pt x="71" y="42"/>
                          </a:lnTo>
                          <a:lnTo>
                            <a:pt x="86" y="38"/>
                          </a:lnTo>
                          <a:lnTo>
                            <a:pt x="99" y="35"/>
                          </a:lnTo>
                          <a:lnTo>
                            <a:pt x="108" y="31"/>
                          </a:lnTo>
                          <a:lnTo>
                            <a:pt x="112" y="29"/>
                          </a:lnTo>
                          <a:lnTo>
                            <a:pt x="114" y="27"/>
                          </a:lnTo>
                          <a:lnTo>
                            <a:pt x="116" y="25"/>
                          </a:lnTo>
                          <a:lnTo>
                            <a:pt x="116" y="23"/>
                          </a:lnTo>
                          <a:lnTo>
                            <a:pt x="116" y="21"/>
                          </a:lnTo>
                          <a:lnTo>
                            <a:pt x="114" y="18"/>
                          </a:lnTo>
                          <a:lnTo>
                            <a:pt x="112" y="16"/>
                          </a:lnTo>
                          <a:lnTo>
                            <a:pt x="108" y="14"/>
                          </a:lnTo>
                          <a:lnTo>
                            <a:pt x="99" y="10"/>
                          </a:lnTo>
                          <a:lnTo>
                            <a:pt x="86" y="7"/>
                          </a:lnTo>
                          <a:lnTo>
                            <a:pt x="71" y="4"/>
                          </a:lnTo>
                          <a:lnTo>
                            <a:pt x="51" y="2"/>
                          </a:lnTo>
                          <a:lnTo>
                            <a:pt x="27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2" name="Rectangle 3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70" y="1975"/>
                      <a:ext cx="629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23" name="Freeform 3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34" y="1975"/>
                      <a:ext cx="36" cy="14"/>
                    </a:xfrm>
                    <a:custGeom>
                      <a:avLst/>
                      <a:gdLst>
                        <a:gd name="T0" fmla="*/ 36 w 116"/>
                        <a:gd name="T1" fmla="*/ 0 h 46"/>
                        <a:gd name="T2" fmla="*/ 28 w 116"/>
                        <a:gd name="T3" fmla="*/ 0 h 46"/>
                        <a:gd name="T4" fmla="*/ 20 w 116"/>
                        <a:gd name="T5" fmla="*/ 1 h 46"/>
                        <a:gd name="T6" fmla="*/ 14 w 116"/>
                        <a:gd name="T7" fmla="*/ 1 h 46"/>
                        <a:gd name="T8" fmla="*/ 9 w 116"/>
                        <a:gd name="T9" fmla="*/ 2 h 46"/>
                        <a:gd name="T10" fmla="*/ 5 w 116"/>
                        <a:gd name="T11" fmla="*/ 3 h 46"/>
                        <a:gd name="T12" fmla="*/ 2 w 116"/>
                        <a:gd name="T13" fmla="*/ 4 h 46"/>
                        <a:gd name="T14" fmla="*/ 2 w 116"/>
                        <a:gd name="T15" fmla="*/ 5 h 46"/>
                        <a:gd name="T16" fmla="*/ 1 w 116"/>
                        <a:gd name="T17" fmla="*/ 5 h 46"/>
                        <a:gd name="T18" fmla="*/ 0 w 116"/>
                        <a:gd name="T19" fmla="*/ 6 h 46"/>
                        <a:gd name="T20" fmla="*/ 0 w 116"/>
                        <a:gd name="T21" fmla="*/ 7 h 46"/>
                        <a:gd name="T22" fmla="*/ 0 w 116"/>
                        <a:gd name="T23" fmla="*/ 8 h 46"/>
                        <a:gd name="T24" fmla="*/ 1 w 116"/>
                        <a:gd name="T25" fmla="*/ 8 h 46"/>
                        <a:gd name="T26" fmla="*/ 2 w 116"/>
                        <a:gd name="T27" fmla="*/ 9 h 46"/>
                        <a:gd name="T28" fmla="*/ 2 w 116"/>
                        <a:gd name="T29" fmla="*/ 9 h 46"/>
                        <a:gd name="T30" fmla="*/ 5 w 116"/>
                        <a:gd name="T31" fmla="*/ 11 h 46"/>
                        <a:gd name="T32" fmla="*/ 9 w 116"/>
                        <a:gd name="T33" fmla="*/ 12 h 46"/>
                        <a:gd name="T34" fmla="*/ 14 w 116"/>
                        <a:gd name="T35" fmla="*/ 13 h 46"/>
                        <a:gd name="T36" fmla="*/ 20 w 116"/>
                        <a:gd name="T37" fmla="*/ 13 h 46"/>
                        <a:gd name="T38" fmla="*/ 28 w 116"/>
                        <a:gd name="T39" fmla="*/ 14 h 46"/>
                        <a:gd name="T40" fmla="*/ 36 w 116"/>
                        <a:gd name="T41" fmla="*/ 14 h 46"/>
                        <a:gd name="T42" fmla="*/ 36 w 116"/>
                        <a:gd name="T43" fmla="*/ 0 h 4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116" h="46">
                          <a:moveTo>
                            <a:pt x="116" y="0"/>
                          </a:moveTo>
                          <a:lnTo>
                            <a:pt x="89" y="1"/>
                          </a:lnTo>
                          <a:lnTo>
                            <a:pt x="66" y="2"/>
                          </a:lnTo>
                          <a:lnTo>
                            <a:pt x="46" y="4"/>
                          </a:lnTo>
                          <a:lnTo>
                            <a:pt x="29" y="7"/>
                          </a:lnTo>
                          <a:lnTo>
                            <a:pt x="16" y="10"/>
                          </a:lnTo>
                          <a:lnTo>
                            <a:pt x="8" y="14"/>
                          </a:lnTo>
                          <a:lnTo>
                            <a:pt x="5" y="16"/>
                          </a:lnTo>
                          <a:lnTo>
                            <a:pt x="2" y="18"/>
                          </a:lnTo>
                          <a:lnTo>
                            <a:pt x="0" y="21"/>
                          </a:lnTo>
                          <a:lnTo>
                            <a:pt x="0" y="23"/>
                          </a:lnTo>
                          <a:lnTo>
                            <a:pt x="0" y="25"/>
                          </a:lnTo>
                          <a:lnTo>
                            <a:pt x="2" y="27"/>
                          </a:lnTo>
                          <a:lnTo>
                            <a:pt x="5" y="29"/>
                          </a:lnTo>
                          <a:lnTo>
                            <a:pt x="8" y="31"/>
                          </a:lnTo>
                          <a:lnTo>
                            <a:pt x="16" y="35"/>
                          </a:lnTo>
                          <a:lnTo>
                            <a:pt x="29" y="38"/>
                          </a:lnTo>
                          <a:lnTo>
                            <a:pt x="46" y="42"/>
                          </a:lnTo>
                          <a:lnTo>
                            <a:pt x="66" y="44"/>
                          </a:lnTo>
                          <a:lnTo>
                            <a:pt x="89" y="46"/>
                          </a:lnTo>
                          <a:lnTo>
                            <a:pt x="116" y="46"/>
                          </a:lnTo>
                          <a:lnTo>
                            <a:pt x="116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" name="Freeform 3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8" y="197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5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7 w 23"/>
                        <a:gd name="T13" fmla="*/ 9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5 h 46"/>
                        <a:gd name="T20" fmla="*/ 7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5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6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" name="Rectangle 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99" y="1975"/>
                      <a:ext cx="129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26" name="Freeform 3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2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4 h 46"/>
                        <a:gd name="T14" fmla="*/ 0 w 23"/>
                        <a:gd name="T15" fmla="*/ 5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" name="Freeform 3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5" y="2448"/>
                      <a:ext cx="7" cy="21"/>
                    </a:xfrm>
                    <a:custGeom>
                      <a:avLst/>
                      <a:gdLst>
                        <a:gd name="T0" fmla="*/ 7 w 24"/>
                        <a:gd name="T1" fmla="*/ 0 h 47"/>
                        <a:gd name="T2" fmla="*/ 5 w 24"/>
                        <a:gd name="T3" fmla="*/ 0 h 47"/>
                        <a:gd name="T4" fmla="*/ 4 w 24"/>
                        <a:gd name="T5" fmla="*/ 1 h 47"/>
                        <a:gd name="T6" fmla="*/ 3 w 24"/>
                        <a:gd name="T7" fmla="*/ 2 h 47"/>
                        <a:gd name="T8" fmla="*/ 2 w 24"/>
                        <a:gd name="T9" fmla="*/ 4 h 47"/>
                        <a:gd name="T10" fmla="*/ 1 w 24"/>
                        <a:gd name="T11" fmla="*/ 5 h 47"/>
                        <a:gd name="T12" fmla="*/ 0 w 24"/>
                        <a:gd name="T13" fmla="*/ 7 h 47"/>
                        <a:gd name="T14" fmla="*/ 0 w 24"/>
                        <a:gd name="T15" fmla="*/ 8 h 47"/>
                        <a:gd name="T16" fmla="*/ 0 w 24"/>
                        <a:gd name="T17" fmla="*/ 10 h 47"/>
                        <a:gd name="T18" fmla="*/ 0 w 24"/>
                        <a:gd name="T19" fmla="*/ 13 h 47"/>
                        <a:gd name="T20" fmla="*/ 0 w 24"/>
                        <a:gd name="T21" fmla="*/ 14 h 47"/>
                        <a:gd name="T22" fmla="*/ 1 w 24"/>
                        <a:gd name="T23" fmla="*/ 16 h 47"/>
                        <a:gd name="T24" fmla="*/ 2 w 24"/>
                        <a:gd name="T25" fmla="*/ 17 h 47"/>
                        <a:gd name="T26" fmla="*/ 3 w 24"/>
                        <a:gd name="T27" fmla="*/ 19 h 47"/>
                        <a:gd name="T28" fmla="*/ 4 w 24"/>
                        <a:gd name="T29" fmla="*/ 20 h 47"/>
                        <a:gd name="T30" fmla="*/ 5 w 24"/>
                        <a:gd name="T31" fmla="*/ 21 h 47"/>
                        <a:gd name="T32" fmla="*/ 7 w 24"/>
                        <a:gd name="T33" fmla="*/ 21 h 47"/>
                        <a:gd name="T34" fmla="*/ 7 w 24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4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" name="Rectangle 3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63" y="2448"/>
                      <a:ext cx="100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29" name="Freeform 3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63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4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6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6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4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6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6" y="8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" name="Freeform 3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63" y="1975"/>
                      <a:ext cx="7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2 w 23"/>
                        <a:gd name="T3" fmla="*/ 14 h 46"/>
                        <a:gd name="T4" fmla="*/ 3 w 23"/>
                        <a:gd name="T5" fmla="*/ 13 h 46"/>
                        <a:gd name="T6" fmla="*/ 4 w 23"/>
                        <a:gd name="T7" fmla="*/ 13 h 46"/>
                        <a:gd name="T8" fmla="*/ 5 w 23"/>
                        <a:gd name="T9" fmla="*/ 12 h 46"/>
                        <a:gd name="T10" fmla="*/ 6 w 23"/>
                        <a:gd name="T11" fmla="*/ 11 h 46"/>
                        <a:gd name="T12" fmla="*/ 6 w 23"/>
                        <a:gd name="T13" fmla="*/ 9 h 46"/>
                        <a:gd name="T14" fmla="*/ 7 w 23"/>
                        <a:gd name="T15" fmla="*/ 8 h 46"/>
                        <a:gd name="T16" fmla="*/ 7 w 23"/>
                        <a:gd name="T17" fmla="*/ 7 h 46"/>
                        <a:gd name="T18" fmla="*/ 7 w 23"/>
                        <a:gd name="T19" fmla="*/ 5 h 46"/>
                        <a:gd name="T20" fmla="*/ 6 w 23"/>
                        <a:gd name="T21" fmla="*/ 4 h 46"/>
                        <a:gd name="T22" fmla="*/ 6 w 23"/>
                        <a:gd name="T23" fmla="*/ 3 h 46"/>
                        <a:gd name="T24" fmla="*/ 5 w 23"/>
                        <a:gd name="T25" fmla="*/ 2 h 46"/>
                        <a:gd name="T26" fmla="*/ 4 w 23"/>
                        <a:gd name="T27" fmla="*/ 1 h 46"/>
                        <a:gd name="T28" fmla="*/ 3 w 23"/>
                        <a:gd name="T29" fmla="*/ 1 h 46"/>
                        <a:gd name="T30" fmla="*/ 2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6" y="38"/>
                          </a:lnTo>
                          <a:lnTo>
                            <a:pt x="20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0"/>
                          </a:lnTo>
                          <a:lnTo>
                            <a:pt x="16" y="7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" name="Rectangle 3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55" y="1975"/>
                      <a:ext cx="107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32" name="Freeform 3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48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0 w 23"/>
                        <a:gd name="T13" fmla="*/ 4 h 46"/>
                        <a:gd name="T14" fmla="*/ 0 w 23"/>
                        <a:gd name="T15" fmla="*/ 5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0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3" name="Freeform 3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70" y="1975"/>
                      <a:ext cx="14" cy="14"/>
                    </a:xfrm>
                    <a:custGeom>
                      <a:avLst/>
                      <a:gdLst>
                        <a:gd name="T0" fmla="*/ 0 w 23"/>
                        <a:gd name="T1" fmla="*/ 14 h 46"/>
                        <a:gd name="T2" fmla="*/ 3 w 23"/>
                        <a:gd name="T3" fmla="*/ 14 h 46"/>
                        <a:gd name="T4" fmla="*/ 6 w 23"/>
                        <a:gd name="T5" fmla="*/ 13 h 46"/>
                        <a:gd name="T6" fmla="*/ 9 w 23"/>
                        <a:gd name="T7" fmla="*/ 13 h 46"/>
                        <a:gd name="T8" fmla="*/ 11 w 23"/>
                        <a:gd name="T9" fmla="*/ 12 h 46"/>
                        <a:gd name="T10" fmla="*/ 12 w 23"/>
                        <a:gd name="T11" fmla="*/ 11 h 46"/>
                        <a:gd name="T12" fmla="*/ 13 w 23"/>
                        <a:gd name="T13" fmla="*/ 9 h 46"/>
                        <a:gd name="T14" fmla="*/ 14 w 23"/>
                        <a:gd name="T15" fmla="*/ 8 h 46"/>
                        <a:gd name="T16" fmla="*/ 14 w 23"/>
                        <a:gd name="T17" fmla="*/ 7 h 46"/>
                        <a:gd name="T18" fmla="*/ 14 w 23"/>
                        <a:gd name="T19" fmla="*/ 5 h 46"/>
                        <a:gd name="T20" fmla="*/ 13 w 23"/>
                        <a:gd name="T21" fmla="*/ 4 h 46"/>
                        <a:gd name="T22" fmla="*/ 12 w 23"/>
                        <a:gd name="T23" fmla="*/ 3 h 46"/>
                        <a:gd name="T24" fmla="*/ 11 w 23"/>
                        <a:gd name="T25" fmla="*/ 2 h 46"/>
                        <a:gd name="T26" fmla="*/ 9 w 23"/>
                        <a:gd name="T27" fmla="*/ 1 h 46"/>
                        <a:gd name="T28" fmla="*/ 6 w 23"/>
                        <a:gd name="T29" fmla="*/ 1 h 46"/>
                        <a:gd name="T30" fmla="*/ 3 w 23"/>
                        <a:gd name="T31" fmla="*/ 0 h 46"/>
                        <a:gd name="T32" fmla="*/ 0 w 23"/>
                        <a:gd name="T33" fmla="*/ 0 h 46"/>
                        <a:gd name="T34" fmla="*/ 0 w 23"/>
                        <a:gd name="T35" fmla="*/ 14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" name="Rectangle 3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49" y="1975"/>
                      <a:ext cx="121" cy="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35" name="Freeform 3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1" y="1975"/>
                      <a:ext cx="7" cy="14"/>
                    </a:xfrm>
                    <a:custGeom>
                      <a:avLst/>
                      <a:gdLst>
                        <a:gd name="T0" fmla="*/ 7 w 23"/>
                        <a:gd name="T1" fmla="*/ 0 h 46"/>
                        <a:gd name="T2" fmla="*/ 5 w 23"/>
                        <a:gd name="T3" fmla="*/ 0 h 46"/>
                        <a:gd name="T4" fmla="*/ 4 w 23"/>
                        <a:gd name="T5" fmla="*/ 1 h 46"/>
                        <a:gd name="T6" fmla="*/ 3 w 23"/>
                        <a:gd name="T7" fmla="*/ 1 h 46"/>
                        <a:gd name="T8" fmla="*/ 2 w 23"/>
                        <a:gd name="T9" fmla="*/ 2 h 46"/>
                        <a:gd name="T10" fmla="*/ 1 w 23"/>
                        <a:gd name="T11" fmla="*/ 3 h 46"/>
                        <a:gd name="T12" fmla="*/ 1 w 23"/>
                        <a:gd name="T13" fmla="*/ 4 h 46"/>
                        <a:gd name="T14" fmla="*/ 0 w 23"/>
                        <a:gd name="T15" fmla="*/ 5 h 46"/>
                        <a:gd name="T16" fmla="*/ 0 w 23"/>
                        <a:gd name="T17" fmla="*/ 7 h 46"/>
                        <a:gd name="T18" fmla="*/ 0 w 23"/>
                        <a:gd name="T19" fmla="*/ 8 h 46"/>
                        <a:gd name="T20" fmla="*/ 1 w 23"/>
                        <a:gd name="T21" fmla="*/ 9 h 46"/>
                        <a:gd name="T22" fmla="*/ 1 w 23"/>
                        <a:gd name="T23" fmla="*/ 11 h 46"/>
                        <a:gd name="T24" fmla="*/ 2 w 23"/>
                        <a:gd name="T25" fmla="*/ 12 h 46"/>
                        <a:gd name="T26" fmla="*/ 3 w 23"/>
                        <a:gd name="T27" fmla="*/ 13 h 46"/>
                        <a:gd name="T28" fmla="*/ 4 w 23"/>
                        <a:gd name="T29" fmla="*/ 13 h 46"/>
                        <a:gd name="T30" fmla="*/ 5 w 23"/>
                        <a:gd name="T31" fmla="*/ 14 h 46"/>
                        <a:gd name="T32" fmla="*/ 7 w 23"/>
                        <a:gd name="T33" fmla="*/ 14 h 46"/>
                        <a:gd name="T34" fmla="*/ 7 w 23"/>
                        <a:gd name="T35" fmla="*/ 0 h 4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" name="Freeform 3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1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1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1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" name="Rectangle 3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49" y="2448"/>
                      <a:ext cx="121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38" name="Freeform 3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70" y="2448"/>
                      <a:ext cx="14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3 w 23"/>
                        <a:gd name="T3" fmla="*/ 21 h 47"/>
                        <a:gd name="T4" fmla="*/ 6 w 23"/>
                        <a:gd name="T5" fmla="*/ 20 h 47"/>
                        <a:gd name="T6" fmla="*/ 9 w 23"/>
                        <a:gd name="T7" fmla="*/ 19 h 47"/>
                        <a:gd name="T8" fmla="*/ 11 w 23"/>
                        <a:gd name="T9" fmla="*/ 17 h 47"/>
                        <a:gd name="T10" fmla="*/ 12 w 23"/>
                        <a:gd name="T11" fmla="*/ 16 h 47"/>
                        <a:gd name="T12" fmla="*/ 13 w 23"/>
                        <a:gd name="T13" fmla="*/ 14 h 47"/>
                        <a:gd name="T14" fmla="*/ 14 w 23"/>
                        <a:gd name="T15" fmla="*/ 13 h 47"/>
                        <a:gd name="T16" fmla="*/ 14 w 23"/>
                        <a:gd name="T17" fmla="*/ 10 h 47"/>
                        <a:gd name="T18" fmla="*/ 14 w 23"/>
                        <a:gd name="T19" fmla="*/ 8 h 47"/>
                        <a:gd name="T20" fmla="*/ 13 w 23"/>
                        <a:gd name="T21" fmla="*/ 7 h 47"/>
                        <a:gd name="T22" fmla="*/ 12 w 23"/>
                        <a:gd name="T23" fmla="*/ 5 h 47"/>
                        <a:gd name="T24" fmla="*/ 11 w 23"/>
                        <a:gd name="T25" fmla="*/ 4 h 47"/>
                        <a:gd name="T26" fmla="*/ 9 w 23"/>
                        <a:gd name="T27" fmla="*/ 2 h 47"/>
                        <a:gd name="T28" fmla="*/ 6 w 23"/>
                        <a:gd name="T29" fmla="*/ 1 h 47"/>
                        <a:gd name="T30" fmla="*/ 3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" name="Freeform 3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92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1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1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" name="Rectangle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99" y="2448"/>
                      <a:ext cx="12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41" name="Freeform 3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27" y="2448"/>
                      <a:ext cx="0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0 w 23"/>
                        <a:gd name="T3" fmla="*/ 21 h 47"/>
                        <a:gd name="T4" fmla="*/ 0 w 23"/>
                        <a:gd name="T5" fmla="*/ 20 h 47"/>
                        <a:gd name="T6" fmla="*/ 1 w 23"/>
                        <a:gd name="T7" fmla="*/ 19 h 47"/>
                        <a:gd name="T8" fmla="*/ 1 w 23"/>
                        <a:gd name="T9" fmla="*/ 17 h 47"/>
                        <a:gd name="T10" fmla="*/ 1 w 23"/>
                        <a:gd name="T11" fmla="*/ 16 h 47"/>
                        <a:gd name="T12" fmla="*/ 1 w 23"/>
                        <a:gd name="T13" fmla="*/ 14 h 47"/>
                        <a:gd name="T14" fmla="*/ 1 w 23"/>
                        <a:gd name="T15" fmla="*/ 13 h 47"/>
                        <a:gd name="T16" fmla="*/ 1 w 23"/>
                        <a:gd name="T17" fmla="*/ 10 h 47"/>
                        <a:gd name="T18" fmla="*/ 1 w 23"/>
                        <a:gd name="T19" fmla="*/ 8 h 47"/>
                        <a:gd name="T20" fmla="*/ 1 w 23"/>
                        <a:gd name="T21" fmla="*/ 7 h 47"/>
                        <a:gd name="T22" fmla="*/ 1 w 23"/>
                        <a:gd name="T23" fmla="*/ 5 h 47"/>
                        <a:gd name="T24" fmla="*/ 1 w 23"/>
                        <a:gd name="T25" fmla="*/ 4 h 47"/>
                        <a:gd name="T26" fmla="*/ 1 w 23"/>
                        <a:gd name="T27" fmla="*/ 2 h 47"/>
                        <a:gd name="T28" fmla="*/ 0 w 23"/>
                        <a:gd name="T29" fmla="*/ 1 h 47"/>
                        <a:gd name="T30" fmla="*/ 0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" name="Freeform 3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63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0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0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" name="Rectangle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70" y="2448"/>
                      <a:ext cx="12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44" name="Freeform 3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99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5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7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7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5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" name="Freeform 4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84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3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0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0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3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" name="Rectangle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91" y="2448"/>
                      <a:ext cx="12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47" name="Freeform 4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20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4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6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6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4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8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" name="Freeform 4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3" y="2448"/>
                      <a:ext cx="7" cy="21"/>
                    </a:xfrm>
                    <a:custGeom>
                      <a:avLst/>
                      <a:gdLst>
                        <a:gd name="T0" fmla="*/ 7 w 23"/>
                        <a:gd name="T1" fmla="*/ 0 h 47"/>
                        <a:gd name="T2" fmla="*/ 5 w 23"/>
                        <a:gd name="T3" fmla="*/ 0 h 47"/>
                        <a:gd name="T4" fmla="*/ 4 w 23"/>
                        <a:gd name="T5" fmla="*/ 1 h 47"/>
                        <a:gd name="T6" fmla="*/ 2 w 23"/>
                        <a:gd name="T7" fmla="*/ 2 h 47"/>
                        <a:gd name="T8" fmla="*/ 2 w 23"/>
                        <a:gd name="T9" fmla="*/ 4 h 47"/>
                        <a:gd name="T10" fmla="*/ 1 w 23"/>
                        <a:gd name="T11" fmla="*/ 5 h 47"/>
                        <a:gd name="T12" fmla="*/ 0 w 23"/>
                        <a:gd name="T13" fmla="*/ 7 h 47"/>
                        <a:gd name="T14" fmla="*/ 0 w 23"/>
                        <a:gd name="T15" fmla="*/ 8 h 47"/>
                        <a:gd name="T16" fmla="*/ 0 w 23"/>
                        <a:gd name="T17" fmla="*/ 10 h 47"/>
                        <a:gd name="T18" fmla="*/ 0 w 23"/>
                        <a:gd name="T19" fmla="*/ 13 h 47"/>
                        <a:gd name="T20" fmla="*/ 0 w 23"/>
                        <a:gd name="T21" fmla="*/ 14 h 47"/>
                        <a:gd name="T22" fmla="*/ 1 w 23"/>
                        <a:gd name="T23" fmla="*/ 16 h 47"/>
                        <a:gd name="T24" fmla="*/ 2 w 23"/>
                        <a:gd name="T25" fmla="*/ 17 h 47"/>
                        <a:gd name="T26" fmla="*/ 2 w 23"/>
                        <a:gd name="T27" fmla="*/ 19 h 47"/>
                        <a:gd name="T28" fmla="*/ 4 w 23"/>
                        <a:gd name="T29" fmla="*/ 20 h 47"/>
                        <a:gd name="T30" fmla="*/ 5 w 23"/>
                        <a:gd name="T31" fmla="*/ 21 h 47"/>
                        <a:gd name="T32" fmla="*/ 7 w 23"/>
                        <a:gd name="T33" fmla="*/ 21 h 47"/>
                        <a:gd name="T34" fmla="*/ 7 w 23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" name="Rectangle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20" y="2448"/>
                      <a:ext cx="12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  <p:sp>
                  <p:nvSpPr>
                    <p:cNvPr id="950" name="Freeform 4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9" y="2448"/>
                      <a:ext cx="7" cy="21"/>
                    </a:xfrm>
                    <a:custGeom>
                      <a:avLst/>
                      <a:gdLst>
                        <a:gd name="T0" fmla="*/ 0 w 23"/>
                        <a:gd name="T1" fmla="*/ 21 h 47"/>
                        <a:gd name="T2" fmla="*/ 2 w 23"/>
                        <a:gd name="T3" fmla="*/ 21 h 47"/>
                        <a:gd name="T4" fmla="*/ 3 w 23"/>
                        <a:gd name="T5" fmla="*/ 20 h 47"/>
                        <a:gd name="T6" fmla="*/ 4 w 23"/>
                        <a:gd name="T7" fmla="*/ 19 h 47"/>
                        <a:gd name="T8" fmla="*/ 5 w 23"/>
                        <a:gd name="T9" fmla="*/ 17 h 47"/>
                        <a:gd name="T10" fmla="*/ 6 w 23"/>
                        <a:gd name="T11" fmla="*/ 16 h 47"/>
                        <a:gd name="T12" fmla="*/ 7 w 23"/>
                        <a:gd name="T13" fmla="*/ 14 h 47"/>
                        <a:gd name="T14" fmla="*/ 7 w 23"/>
                        <a:gd name="T15" fmla="*/ 13 h 47"/>
                        <a:gd name="T16" fmla="*/ 7 w 23"/>
                        <a:gd name="T17" fmla="*/ 10 h 47"/>
                        <a:gd name="T18" fmla="*/ 7 w 23"/>
                        <a:gd name="T19" fmla="*/ 8 h 47"/>
                        <a:gd name="T20" fmla="*/ 7 w 23"/>
                        <a:gd name="T21" fmla="*/ 7 h 47"/>
                        <a:gd name="T22" fmla="*/ 6 w 23"/>
                        <a:gd name="T23" fmla="*/ 5 h 47"/>
                        <a:gd name="T24" fmla="*/ 5 w 23"/>
                        <a:gd name="T25" fmla="*/ 4 h 47"/>
                        <a:gd name="T26" fmla="*/ 4 w 23"/>
                        <a:gd name="T27" fmla="*/ 2 h 47"/>
                        <a:gd name="T28" fmla="*/ 3 w 23"/>
                        <a:gd name="T29" fmla="*/ 1 h 47"/>
                        <a:gd name="T30" fmla="*/ 2 w 23"/>
                        <a:gd name="T31" fmla="*/ 0 h 47"/>
                        <a:gd name="T32" fmla="*/ 0 w 23"/>
                        <a:gd name="T33" fmla="*/ 0 h 47"/>
                        <a:gd name="T34" fmla="*/ 0 w 23"/>
                        <a:gd name="T35" fmla="*/ 21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1" name="Freeform 4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56" y="2448"/>
                      <a:ext cx="7" cy="21"/>
                    </a:xfrm>
                    <a:custGeom>
                      <a:avLst/>
                      <a:gdLst>
                        <a:gd name="T0" fmla="*/ 7 w 24"/>
                        <a:gd name="T1" fmla="*/ 0 h 47"/>
                        <a:gd name="T2" fmla="*/ 5 w 24"/>
                        <a:gd name="T3" fmla="*/ 0 h 47"/>
                        <a:gd name="T4" fmla="*/ 4 w 24"/>
                        <a:gd name="T5" fmla="*/ 1 h 47"/>
                        <a:gd name="T6" fmla="*/ 3 w 24"/>
                        <a:gd name="T7" fmla="*/ 2 h 47"/>
                        <a:gd name="T8" fmla="*/ 2 w 24"/>
                        <a:gd name="T9" fmla="*/ 4 h 47"/>
                        <a:gd name="T10" fmla="*/ 1 w 24"/>
                        <a:gd name="T11" fmla="*/ 5 h 47"/>
                        <a:gd name="T12" fmla="*/ 0 w 24"/>
                        <a:gd name="T13" fmla="*/ 7 h 47"/>
                        <a:gd name="T14" fmla="*/ 0 w 24"/>
                        <a:gd name="T15" fmla="*/ 8 h 47"/>
                        <a:gd name="T16" fmla="*/ 0 w 24"/>
                        <a:gd name="T17" fmla="*/ 10 h 47"/>
                        <a:gd name="T18" fmla="*/ 0 w 24"/>
                        <a:gd name="T19" fmla="*/ 13 h 47"/>
                        <a:gd name="T20" fmla="*/ 0 w 24"/>
                        <a:gd name="T21" fmla="*/ 14 h 47"/>
                        <a:gd name="T22" fmla="*/ 1 w 24"/>
                        <a:gd name="T23" fmla="*/ 16 h 47"/>
                        <a:gd name="T24" fmla="*/ 2 w 24"/>
                        <a:gd name="T25" fmla="*/ 17 h 47"/>
                        <a:gd name="T26" fmla="*/ 3 w 24"/>
                        <a:gd name="T27" fmla="*/ 19 h 47"/>
                        <a:gd name="T28" fmla="*/ 4 w 24"/>
                        <a:gd name="T29" fmla="*/ 20 h 47"/>
                        <a:gd name="T30" fmla="*/ 5 w 24"/>
                        <a:gd name="T31" fmla="*/ 21 h 47"/>
                        <a:gd name="T32" fmla="*/ 7 w 24"/>
                        <a:gd name="T33" fmla="*/ 21 h 47"/>
                        <a:gd name="T34" fmla="*/ 7 w 24"/>
                        <a:gd name="T35" fmla="*/ 0 h 4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4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2" name="Rectangle 4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63" y="2448"/>
                      <a:ext cx="129" cy="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4D2885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Bef>
                          <a:spcPct val="50000"/>
                        </a:spcBef>
                        <a:defRPr/>
                      </a:pPr>
                      <a:endParaRPr lang="hu-HU" altLang="hu-HU" smtClean="0"/>
                    </a:p>
                  </p:txBody>
                </p:sp>
              </p:grpSp>
              <p:sp>
                <p:nvSpPr>
                  <p:cNvPr id="218" name="Freeform 408"/>
                  <p:cNvSpPr>
                    <a:spLocks noChangeAspect="1"/>
                  </p:cNvSpPr>
                  <p:nvPr/>
                </p:nvSpPr>
                <p:spPr bwMode="auto">
                  <a:xfrm>
                    <a:off x="3683" y="2047"/>
                    <a:ext cx="7" cy="14"/>
                  </a:xfrm>
                  <a:custGeom>
                    <a:avLst/>
                    <a:gdLst>
                      <a:gd name="T0" fmla="*/ 0 w 23"/>
                      <a:gd name="T1" fmla="*/ 14 h 47"/>
                      <a:gd name="T2" fmla="*/ 2 w 23"/>
                      <a:gd name="T3" fmla="*/ 14 h 47"/>
                      <a:gd name="T4" fmla="*/ 3 w 23"/>
                      <a:gd name="T5" fmla="*/ 13 h 47"/>
                      <a:gd name="T6" fmla="*/ 4 w 23"/>
                      <a:gd name="T7" fmla="*/ 13 h 47"/>
                      <a:gd name="T8" fmla="*/ 5 w 23"/>
                      <a:gd name="T9" fmla="*/ 12 h 47"/>
                      <a:gd name="T10" fmla="*/ 6 w 23"/>
                      <a:gd name="T11" fmla="*/ 11 h 47"/>
                      <a:gd name="T12" fmla="*/ 7 w 23"/>
                      <a:gd name="T13" fmla="*/ 10 h 47"/>
                      <a:gd name="T14" fmla="*/ 7 w 23"/>
                      <a:gd name="T15" fmla="*/ 8 h 47"/>
                      <a:gd name="T16" fmla="*/ 7 w 23"/>
                      <a:gd name="T17" fmla="*/ 7 h 47"/>
                      <a:gd name="T18" fmla="*/ 7 w 23"/>
                      <a:gd name="T19" fmla="*/ 6 h 47"/>
                      <a:gd name="T20" fmla="*/ 7 w 23"/>
                      <a:gd name="T21" fmla="*/ 4 h 47"/>
                      <a:gd name="T22" fmla="*/ 6 w 23"/>
                      <a:gd name="T23" fmla="*/ 3 h 47"/>
                      <a:gd name="T24" fmla="*/ 5 w 23"/>
                      <a:gd name="T25" fmla="*/ 2 h 47"/>
                      <a:gd name="T26" fmla="*/ 4 w 23"/>
                      <a:gd name="T27" fmla="*/ 1 h 47"/>
                      <a:gd name="T28" fmla="*/ 3 w 23"/>
                      <a:gd name="T29" fmla="*/ 1 h 47"/>
                      <a:gd name="T30" fmla="*/ 2 w 23"/>
                      <a:gd name="T31" fmla="*/ 0 h 47"/>
                      <a:gd name="T32" fmla="*/ 0 w 23"/>
                      <a:gd name="T33" fmla="*/ 0 h 47"/>
                      <a:gd name="T34" fmla="*/ 0 w 23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409"/>
                  <p:cNvSpPr>
                    <a:spLocks noChangeAspect="1"/>
                  </p:cNvSpPr>
                  <p:nvPr/>
                </p:nvSpPr>
                <p:spPr bwMode="auto">
                  <a:xfrm>
                    <a:off x="3798" y="1625"/>
                    <a:ext cx="7" cy="7"/>
                  </a:xfrm>
                  <a:custGeom>
                    <a:avLst/>
                    <a:gdLst>
                      <a:gd name="T0" fmla="*/ 0 w 23"/>
                      <a:gd name="T1" fmla="*/ 7 h 46"/>
                      <a:gd name="T2" fmla="*/ 2 w 23"/>
                      <a:gd name="T3" fmla="*/ 7 h 46"/>
                      <a:gd name="T4" fmla="*/ 3 w 23"/>
                      <a:gd name="T5" fmla="*/ 7 h 46"/>
                      <a:gd name="T6" fmla="*/ 4 w 23"/>
                      <a:gd name="T7" fmla="*/ 6 h 46"/>
                      <a:gd name="T8" fmla="*/ 5 w 23"/>
                      <a:gd name="T9" fmla="*/ 6 h 46"/>
                      <a:gd name="T10" fmla="*/ 6 w 23"/>
                      <a:gd name="T11" fmla="*/ 5 h 46"/>
                      <a:gd name="T12" fmla="*/ 6 w 23"/>
                      <a:gd name="T13" fmla="*/ 5 h 46"/>
                      <a:gd name="T14" fmla="*/ 7 w 23"/>
                      <a:gd name="T15" fmla="*/ 4 h 46"/>
                      <a:gd name="T16" fmla="*/ 7 w 23"/>
                      <a:gd name="T17" fmla="*/ 4 h 46"/>
                      <a:gd name="T18" fmla="*/ 7 w 23"/>
                      <a:gd name="T19" fmla="*/ 3 h 46"/>
                      <a:gd name="T20" fmla="*/ 6 w 23"/>
                      <a:gd name="T21" fmla="*/ 2 h 46"/>
                      <a:gd name="T22" fmla="*/ 6 w 23"/>
                      <a:gd name="T23" fmla="*/ 2 h 46"/>
                      <a:gd name="T24" fmla="*/ 5 w 23"/>
                      <a:gd name="T25" fmla="*/ 1 h 46"/>
                      <a:gd name="T26" fmla="*/ 4 w 23"/>
                      <a:gd name="T27" fmla="*/ 1 h 46"/>
                      <a:gd name="T28" fmla="*/ 3 w 23"/>
                      <a:gd name="T29" fmla="*/ 0 h 46"/>
                      <a:gd name="T30" fmla="*/ 2 w 23"/>
                      <a:gd name="T31" fmla="*/ 0 h 46"/>
                      <a:gd name="T32" fmla="*/ 0 w 23"/>
                      <a:gd name="T33" fmla="*/ 0 h 46"/>
                      <a:gd name="T34" fmla="*/ 0 w 23"/>
                      <a:gd name="T35" fmla="*/ 7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3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1" y="31"/>
                        </a:lnTo>
                        <a:lnTo>
                          <a:pt x="22" y="27"/>
                        </a:lnTo>
                        <a:lnTo>
                          <a:pt x="23" y="23"/>
                        </a:lnTo>
                        <a:lnTo>
                          <a:pt x="22" y="18"/>
                        </a:lnTo>
                        <a:lnTo>
                          <a:pt x="21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3" y="4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Rectangle 4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69" y="1625"/>
                    <a:ext cx="229" cy="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21" name="Freeform 411"/>
                  <p:cNvSpPr>
                    <a:spLocks noChangeAspect="1"/>
                  </p:cNvSpPr>
                  <p:nvPr/>
                </p:nvSpPr>
                <p:spPr bwMode="auto">
                  <a:xfrm>
                    <a:off x="3562" y="1625"/>
                    <a:ext cx="7" cy="7"/>
                  </a:xfrm>
                  <a:custGeom>
                    <a:avLst/>
                    <a:gdLst>
                      <a:gd name="T0" fmla="*/ 7 w 24"/>
                      <a:gd name="T1" fmla="*/ 0 h 46"/>
                      <a:gd name="T2" fmla="*/ 5 w 24"/>
                      <a:gd name="T3" fmla="*/ 0 h 46"/>
                      <a:gd name="T4" fmla="*/ 4 w 24"/>
                      <a:gd name="T5" fmla="*/ 0 h 46"/>
                      <a:gd name="T6" fmla="*/ 3 w 24"/>
                      <a:gd name="T7" fmla="*/ 1 h 46"/>
                      <a:gd name="T8" fmla="*/ 2 w 24"/>
                      <a:gd name="T9" fmla="*/ 1 h 46"/>
                      <a:gd name="T10" fmla="*/ 1 w 24"/>
                      <a:gd name="T11" fmla="*/ 2 h 46"/>
                      <a:gd name="T12" fmla="*/ 1 w 24"/>
                      <a:gd name="T13" fmla="*/ 2 h 46"/>
                      <a:gd name="T14" fmla="*/ 0 w 24"/>
                      <a:gd name="T15" fmla="*/ 3 h 46"/>
                      <a:gd name="T16" fmla="*/ 0 w 24"/>
                      <a:gd name="T17" fmla="*/ 4 h 46"/>
                      <a:gd name="T18" fmla="*/ 0 w 24"/>
                      <a:gd name="T19" fmla="*/ 4 h 46"/>
                      <a:gd name="T20" fmla="*/ 1 w 24"/>
                      <a:gd name="T21" fmla="*/ 5 h 46"/>
                      <a:gd name="T22" fmla="*/ 1 w 24"/>
                      <a:gd name="T23" fmla="*/ 5 h 46"/>
                      <a:gd name="T24" fmla="*/ 2 w 24"/>
                      <a:gd name="T25" fmla="*/ 6 h 46"/>
                      <a:gd name="T26" fmla="*/ 3 w 24"/>
                      <a:gd name="T27" fmla="*/ 6 h 46"/>
                      <a:gd name="T28" fmla="*/ 4 w 24"/>
                      <a:gd name="T29" fmla="*/ 7 h 46"/>
                      <a:gd name="T30" fmla="*/ 5 w 24"/>
                      <a:gd name="T31" fmla="*/ 7 h 46"/>
                      <a:gd name="T32" fmla="*/ 7 w 24"/>
                      <a:gd name="T33" fmla="*/ 7 h 46"/>
                      <a:gd name="T34" fmla="*/ 7 w 24"/>
                      <a:gd name="T35" fmla="*/ 0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4" h="46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4" y="35"/>
                        </a:lnTo>
                        <a:lnTo>
                          <a:pt x="7" y="38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4" y="4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412"/>
                  <p:cNvSpPr>
                    <a:spLocks noChangeAspect="1"/>
                  </p:cNvSpPr>
                  <p:nvPr/>
                </p:nvSpPr>
                <p:spPr bwMode="auto">
                  <a:xfrm>
                    <a:off x="3912" y="1625"/>
                    <a:ext cx="7" cy="7"/>
                  </a:xfrm>
                  <a:custGeom>
                    <a:avLst/>
                    <a:gdLst>
                      <a:gd name="T0" fmla="*/ 0 w 23"/>
                      <a:gd name="T1" fmla="*/ 7 h 46"/>
                      <a:gd name="T2" fmla="*/ 2 w 23"/>
                      <a:gd name="T3" fmla="*/ 7 h 46"/>
                      <a:gd name="T4" fmla="*/ 3 w 23"/>
                      <a:gd name="T5" fmla="*/ 7 h 46"/>
                      <a:gd name="T6" fmla="*/ 4 w 23"/>
                      <a:gd name="T7" fmla="*/ 6 h 46"/>
                      <a:gd name="T8" fmla="*/ 5 w 23"/>
                      <a:gd name="T9" fmla="*/ 6 h 46"/>
                      <a:gd name="T10" fmla="*/ 6 w 23"/>
                      <a:gd name="T11" fmla="*/ 5 h 46"/>
                      <a:gd name="T12" fmla="*/ 7 w 23"/>
                      <a:gd name="T13" fmla="*/ 5 h 46"/>
                      <a:gd name="T14" fmla="*/ 7 w 23"/>
                      <a:gd name="T15" fmla="*/ 4 h 46"/>
                      <a:gd name="T16" fmla="*/ 7 w 23"/>
                      <a:gd name="T17" fmla="*/ 4 h 46"/>
                      <a:gd name="T18" fmla="*/ 7 w 23"/>
                      <a:gd name="T19" fmla="*/ 3 h 46"/>
                      <a:gd name="T20" fmla="*/ 7 w 23"/>
                      <a:gd name="T21" fmla="*/ 2 h 46"/>
                      <a:gd name="T22" fmla="*/ 6 w 23"/>
                      <a:gd name="T23" fmla="*/ 2 h 46"/>
                      <a:gd name="T24" fmla="*/ 5 w 23"/>
                      <a:gd name="T25" fmla="*/ 1 h 46"/>
                      <a:gd name="T26" fmla="*/ 4 w 23"/>
                      <a:gd name="T27" fmla="*/ 1 h 46"/>
                      <a:gd name="T28" fmla="*/ 3 w 23"/>
                      <a:gd name="T29" fmla="*/ 0 h 46"/>
                      <a:gd name="T30" fmla="*/ 2 w 23"/>
                      <a:gd name="T31" fmla="*/ 0 h 46"/>
                      <a:gd name="T32" fmla="*/ 0 w 23"/>
                      <a:gd name="T33" fmla="*/ 0 h 46"/>
                      <a:gd name="T34" fmla="*/ 0 w 23"/>
                      <a:gd name="T35" fmla="*/ 7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6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8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Rectangle 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8" y="1625"/>
                    <a:ext cx="114" cy="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24" name="Freeform 414"/>
                  <p:cNvSpPr>
                    <a:spLocks noChangeAspect="1"/>
                  </p:cNvSpPr>
                  <p:nvPr/>
                </p:nvSpPr>
                <p:spPr bwMode="auto">
                  <a:xfrm>
                    <a:off x="3791" y="1625"/>
                    <a:ext cx="7" cy="7"/>
                  </a:xfrm>
                  <a:custGeom>
                    <a:avLst/>
                    <a:gdLst>
                      <a:gd name="T0" fmla="*/ 7 w 23"/>
                      <a:gd name="T1" fmla="*/ 0 h 46"/>
                      <a:gd name="T2" fmla="*/ 5 w 23"/>
                      <a:gd name="T3" fmla="*/ 0 h 46"/>
                      <a:gd name="T4" fmla="*/ 4 w 23"/>
                      <a:gd name="T5" fmla="*/ 0 h 46"/>
                      <a:gd name="T6" fmla="*/ 2 w 23"/>
                      <a:gd name="T7" fmla="*/ 1 h 46"/>
                      <a:gd name="T8" fmla="*/ 2 w 23"/>
                      <a:gd name="T9" fmla="*/ 1 h 46"/>
                      <a:gd name="T10" fmla="*/ 1 w 23"/>
                      <a:gd name="T11" fmla="*/ 2 h 46"/>
                      <a:gd name="T12" fmla="*/ 0 w 23"/>
                      <a:gd name="T13" fmla="*/ 2 h 46"/>
                      <a:gd name="T14" fmla="*/ 0 w 23"/>
                      <a:gd name="T15" fmla="*/ 3 h 46"/>
                      <a:gd name="T16" fmla="*/ 0 w 23"/>
                      <a:gd name="T17" fmla="*/ 4 h 46"/>
                      <a:gd name="T18" fmla="*/ 0 w 23"/>
                      <a:gd name="T19" fmla="*/ 4 h 46"/>
                      <a:gd name="T20" fmla="*/ 0 w 23"/>
                      <a:gd name="T21" fmla="*/ 5 h 46"/>
                      <a:gd name="T22" fmla="*/ 1 w 23"/>
                      <a:gd name="T23" fmla="*/ 5 h 46"/>
                      <a:gd name="T24" fmla="*/ 2 w 23"/>
                      <a:gd name="T25" fmla="*/ 6 h 46"/>
                      <a:gd name="T26" fmla="*/ 2 w 23"/>
                      <a:gd name="T27" fmla="*/ 6 h 46"/>
                      <a:gd name="T28" fmla="*/ 4 w 23"/>
                      <a:gd name="T29" fmla="*/ 7 h 46"/>
                      <a:gd name="T30" fmla="*/ 5 w 23"/>
                      <a:gd name="T31" fmla="*/ 7 h 46"/>
                      <a:gd name="T32" fmla="*/ 7 w 23"/>
                      <a:gd name="T33" fmla="*/ 7 h 46"/>
                      <a:gd name="T34" fmla="*/ 7 w 23"/>
                      <a:gd name="T35" fmla="*/ 0 h 4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415"/>
                  <p:cNvSpPr>
                    <a:spLocks noChangeAspect="1"/>
                  </p:cNvSpPr>
                  <p:nvPr/>
                </p:nvSpPr>
                <p:spPr bwMode="auto">
                  <a:xfrm>
                    <a:off x="3047" y="1453"/>
                    <a:ext cx="7" cy="7"/>
                  </a:xfrm>
                  <a:custGeom>
                    <a:avLst/>
                    <a:gdLst>
                      <a:gd name="T0" fmla="*/ 7 w 28"/>
                      <a:gd name="T1" fmla="*/ 7 h 23"/>
                      <a:gd name="T2" fmla="*/ 7 w 28"/>
                      <a:gd name="T3" fmla="*/ 5 h 23"/>
                      <a:gd name="T4" fmla="*/ 7 w 28"/>
                      <a:gd name="T5" fmla="*/ 4 h 23"/>
                      <a:gd name="T6" fmla="*/ 6 w 28"/>
                      <a:gd name="T7" fmla="*/ 3 h 23"/>
                      <a:gd name="T8" fmla="*/ 6 w 28"/>
                      <a:gd name="T9" fmla="*/ 2 h 23"/>
                      <a:gd name="T10" fmla="*/ 5 w 28"/>
                      <a:gd name="T11" fmla="*/ 1 h 23"/>
                      <a:gd name="T12" fmla="*/ 5 w 28"/>
                      <a:gd name="T13" fmla="*/ 0 h 23"/>
                      <a:gd name="T14" fmla="*/ 4 w 28"/>
                      <a:gd name="T15" fmla="*/ 0 h 23"/>
                      <a:gd name="T16" fmla="*/ 4 w 28"/>
                      <a:gd name="T17" fmla="*/ 0 h 23"/>
                      <a:gd name="T18" fmla="*/ 3 w 28"/>
                      <a:gd name="T19" fmla="*/ 0 h 23"/>
                      <a:gd name="T20" fmla="*/ 2 w 28"/>
                      <a:gd name="T21" fmla="*/ 0 h 23"/>
                      <a:gd name="T22" fmla="*/ 2 w 28"/>
                      <a:gd name="T23" fmla="*/ 1 h 23"/>
                      <a:gd name="T24" fmla="*/ 1 w 28"/>
                      <a:gd name="T25" fmla="*/ 2 h 23"/>
                      <a:gd name="T26" fmla="*/ 1 w 28"/>
                      <a:gd name="T27" fmla="*/ 3 h 23"/>
                      <a:gd name="T28" fmla="*/ 0 w 28"/>
                      <a:gd name="T29" fmla="*/ 4 h 23"/>
                      <a:gd name="T30" fmla="*/ 0 w 28"/>
                      <a:gd name="T31" fmla="*/ 5 h 23"/>
                      <a:gd name="T32" fmla="*/ 0 w 28"/>
                      <a:gd name="T33" fmla="*/ 7 h 23"/>
                      <a:gd name="T34" fmla="*/ 7 w 28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7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2" y="5"/>
                        </a:lnTo>
                        <a:lnTo>
                          <a:pt x="20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7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27" name="Freeform 417"/>
                  <p:cNvSpPr>
                    <a:spLocks noChangeAspect="1"/>
                  </p:cNvSpPr>
                  <p:nvPr/>
                </p:nvSpPr>
                <p:spPr bwMode="auto">
                  <a:xfrm>
                    <a:off x="3047" y="1503"/>
                    <a:ext cx="7" cy="7"/>
                  </a:xfrm>
                  <a:custGeom>
                    <a:avLst/>
                    <a:gdLst>
                      <a:gd name="T0" fmla="*/ 0 w 28"/>
                      <a:gd name="T1" fmla="*/ 0 h 24"/>
                      <a:gd name="T2" fmla="*/ 0 w 28"/>
                      <a:gd name="T3" fmla="*/ 2 h 24"/>
                      <a:gd name="T4" fmla="*/ 0 w 28"/>
                      <a:gd name="T5" fmla="*/ 3 h 24"/>
                      <a:gd name="T6" fmla="*/ 1 w 28"/>
                      <a:gd name="T7" fmla="*/ 4 h 24"/>
                      <a:gd name="T8" fmla="*/ 1 w 28"/>
                      <a:gd name="T9" fmla="*/ 5 h 24"/>
                      <a:gd name="T10" fmla="*/ 2 w 28"/>
                      <a:gd name="T11" fmla="*/ 6 h 24"/>
                      <a:gd name="T12" fmla="*/ 2 w 28"/>
                      <a:gd name="T13" fmla="*/ 6 h 24"/>
                      <a:gd name="T14" fmla="*/ 3 w 28"/>
                      <a:gd name="T15" fmla="*/ 7 h 24"/>
                      <a:gd name="T16" fmla="*/ 4 w 28"/>
                      <a:gd name="T17" fmla="*/ 7 h 24"/>
                      <a:gd name="T18" fmla="*/ 4 w 28"/>
                      <a:gd name="T19" fmla="*/ 7 h 24"/>
                      <a:gd name="T20" fmla="*/ 5 w 28"/>
                      <a:gd name="T21" fmla="*/ 6 h 24"/>
                      <a:gd name="T22" fmla="*/ 5 w 28"/>
                      <a:gd name="T23" fmla="*/ 6 h 24"/>
                      <a:gd name="T24" fmla="*/ 6 w 28"/>
                      <a:gd name="T25" fmla="*/ 5 h 24"/>
                      <a:gd name="T26" fmla="*/ 6 w 28"/>
                      <a:gd name="T27" fmla="*/ 4 h 24"/>
                      <a:gd name="T28" fmla="*/ 7 w 28"/>
                      <a:gd name="T29" fmla="*/ 3 h 24"/>
                      <a:gd name="T30" fmla="*/ 7 w 28"/>
                      <a:gd name="T31" fmla="*/ 2 h 24"/>
                      <a:gd name="T32" fmla="*/ 7 w 28"/>
                      <a:gd name="T33" fmla="*/ 0 h 24"/>
                      <a:gd name="T34" fmla="*/ 0 w 28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2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4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0" y="20"/>
                        </a:lnTo>
                        <a:lnTo>
                          <a:pt x="22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7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418"/>
                  <p:cNvSpPr>
                    <a:spLocks noChangeAspect="1"/>
                  </p:cNvSpPr>
                  <p:nvPr/>
                </p:nvSpPr>
                <p:spPr bwMode="auto">
                  <a:xfrm>
                    <a:off x="3147" y="1453"/>
                    <a:ext cx="7" cy="7"/>
                  </a:xfrm>
                  <a:custGeom>
                    <a:avLst/>
                    <a:gdLst>
                      <a:gd name="T0" fmla="*/ 7 w 27"/>
                      <a:gd name="T1" fmla="*/ 7 h 23"/>
                      <a:gd name="T2" fmla="*/ 7 w 27"/>
                      <a:gd name="T3" fmla="*/ 5 h 23"/>
                      <a:gd name="T4" fmla="*/ 7 w 27"/>
                      <a:gd name="T5" fmla="*/ 4 h 23"/>
                      <a:gd name="T6" fmla="*/ 6 w 27"/>
                      <a:gd name="T7" fmla="*/ 3 h 23"/>
                      <a:gd name="T8" fmla="*/ 6 w 27"/>
                      <a:gd name="T9" fmla="*/ 2 h 23"/>
                      <a:gd name="T10" fmla="*/ 5 w 27"/>
                      <a:gd name="T11" fmla="*/ 1 h 23"/>
                      <a:gd name="T12" fmla="*/ 5 w 27"/>
                      <a:gd name="T13" fmla="*/ 0 h 23"/>
                      <a:gd name="T14" fmla="*/ 4 w 27"/>
                      <a:gd name="T15" fmla="*/ 0 h 23"/>
                      <a:gd name="T16" fmla="*/ 3 w 27"/>
                      <a:gd name="T17" fmla="*/ 0 h 23"/>
                      <a:gd name="T18" fmla="*/ 3 w 27"/>
                      <a:gd name="T19" fmla="*/ 0 h 23"/>
                      <a:gd name="T20" fmla="*/ 2 w 27"/>
                      <a:gd name="T21" fmla="*/ 0 h 23"/>
                      <a:gd name="T22" fmla="*/ 2 w 27"/>
                      <a:gd name="T23" fmla="*/ 1 h 23"/>
                      <a:gd name="T24" fmla="*/ 1 w 27"/>
                      <a:gd name="T25" fmla="*/ 2 h 23"/>
                      <a:gd name="T26" fmla="*/ 1 w 27"/>
                      <a:gd name="T27" fmla="*/ 3 h 23"/>
                      <a:gd name="T28" fmla="*/ 0 w 27"/>
                      <a:gd name="T29" fmla="*/ 4 h 23"/>
                      <a:gd name="T30" fmla="*/ 0 w 27"/>
                      <a:gd name="T31" fmla="*/ 5 h 23"/>
                      <a:gd name="T32" fmla="*/ 0 w 27"/>
                      <a:gd name="T33" fmla="*/ 7 h 23"/>
                      <a:gd name="T34" fmla="*/ 7 w 27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7" h="23">
                        <a:moveTo>
                          <a:pt x="27" y="23"/>
                        </a:moveTo>
                        <a:lnTo>
                          <a:pt x="27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3" y="9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Rectangle 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7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30" name="Freeform 420"/>
                  <p:cNvSpPr>
                    <a:spLocks noChangeAspect="1"/>
                  </p:cNvSpPr>
                  <p:nvPr/>
                </p:nvSpPr>
                <p:spPr bwMode="auto">
                  <a:xfrm>
                    <a:off x="3147" y="1503"/>
                    <a:ext cx="7" cy="7"/>
                  </a:xfrm>
                  <a:custGeom>
                    <a:avLst/>
                    <a:gdLst>
                      <a:gd name="T0" fmla="*/ 0 w 27"/>
                      <a:gd name="T1" fmla="*/ 0 h 24"/>
                      <a:gd name="T2" fmla="*/ 0 w 27"/>
                      <a:gd name="T3" fmla="*/ 2 h 24"/>
                      <a:gd name="T4" fmla="*/ 0 w 27"/>
                      <a:gd name="T5" fmla="*/ 3 h 24"/>
                      <a:gd name="T6" fmla="*/ 1 w 27"/>
                      <a:gd name="T7" fmla="*/ 4 h 24"/>
                      <a:gd name="T8" fmla="*/ 1 w 27"/>
                      <a:gd name="T9" fmla="*/ 5 h 24"/>
                      <a:gd name="T10" fmla="*/ 2 w 27"/>
                      <a:gd name="T11" fmla="*/ 6 h 24"/>
                      <a:gd name="T12" fmla="*/ 2 w 27"/>
                      <a:gd name="T13" fmla="*/ 6 h 24"/>
                      <a:gd name="T14" fmla="*/ 3 w 27"/>
                      <a:gd name="T15" fmla="*/ 7 h 24"/>
                      <a:gd name="T16" fmla="*/ 3 w 27"/>
                      <a:gd name="T17" fmla="*/ 7 h 24"/>
                      <a:gd name="T18" fmla="*/ 4 w 27"/>
                      <a:gd name="T19" fmla="*/ 7 h 24"/>
                      <a:gd name="T20" fmla="*/ 5 w 27"/>
                      <a:gd name="T21" fmla="*/ 6 h 24"/>
                      <a:gd name="T22" fmla="*/ 5 w 27"/>
                      <a:gd name="T23" fmla="*/ 6 h 24"/>
                      <a:gd name="T24" fmla="*/ 6 w 27"/>
                      <a:gd name="T25" fmla="*/ 5 h 24"/>
                      <a:gd name="T26" fmla="*/ 6 w 27"/>
                      <a:gd name="T27" fmla="*/ 4 h 24"/>
                      <a:gd name="T28" fmla="*/ 7 w 27"/>
                      <a:gd name="T29" fmla="*/ 3 h 24"/>
                      <a:gd name="T30" fmla="*/ 7 w 27"/>
                      <a:gd name="T31" fmla="*/ 2 h 24"/>
                      <a:gd name="T32" fmla="*/ 7 w 27"/>
                      <a:gd name="T33" fmla="*/ 0 h 24"/>
                      <a:gd name="T34" fmla="*/ 0 w 27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7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3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3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7" y="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421"/>
                  <p:cNvSpPr>
                    <a:spLocks noChangeAspect="1"/>
                  </p:cNvSpPr>
                  <p:nvPr/>
                </p:nvSpPr>
                <p:spPr bwMode="auto">
                  <a:xfrm>
                    <a:off x="2883" y="1453"/>
                    <a:ext cx="7" cy="7"/>
                  </a:xfrm>
                  <a:custGeom>
                    <a:avLst/>
                    <a:gdLst>
                      <a:gd name="T0" fmla="*/ 7 w 28"/>
                      <a:gd name="T1" fmla="*/ 7 h 23"/>
                      <a:gd name="T2" fmla="*/ 7 w 28"/>
                      <a:gd name="T3" fmla="*/ 5 h 23"/>
                      <a:gd name="T4" fmla="*/ 7 w 28"/>
                      <a:gd name="T5" fmla="*/ 4 h 23"/>
                      <a:gd name="T6" fmla="*/ 6 w 28"/>
                      <a:gd name="T7" fmla="*/ 3 h 23"/>
                      <a:gd name="T8" fmla="*/ 6 w 28"/>
                      <a:gd name="T9" fmla="*/ 2 h 23"/>
                      <a:gd name="T10" fmla="*/ 5 w 28"/>
                      <a:gd name="T11" fmla="*/ 1 h 23"/>
                      <a:gd name="T12" fmla="*/ 5 w 28"/>
                      <a:gd name="T13" fmla="*/ 0 h 23"/>
                      <a:gd name="T14" fmla="*/ 4 w 28"/>
                      <a:gd name="T15" fmla="*/ 0 h 23"/>
                      <a:gd name="T16" fmla="*/ 4 w 28"/>
                      <a:gd name="T17" fmla="*/ 0 h 23"/>
                      <a:gd name="T18" fmla="*/ 3 w 28"/>
                      <a:gd name="T19" fmla="*/ 0 h 23"/>
                      <a:gd name="T20" fmla="*/ 2 w 28"/>
                      <a:gd name="T21" fmla="*/ 0 h 23"/>
                      <a:gd name="T22" fmla="*/ 2 w 28"/>
                      <a:gd name="T23" fmla="*/ 1 h 23"/>
                      <a:gd name="T24" fmla="*/ 1 w 28"/>
                      <a:gd name="T25" fmla="*/ 2 h 23"/>
                      <a:gd name="T26" fmla="*/ 1 w 28"/>
                      <a:gd name="T27" fmla="*/ 3 h 23"/>
                      <a:gd name="T28" fmla="*/ 0 w 28"/>
                      <a:gd name="T29" fmla="*/ 4 h 23"/>
                      <a:gd name="T30" fmla="*/ 0 w 28"/>
                      <a:gd name="T31" fmla="*/ 5 h 23"/>
                      <a:gd name="T32" fmla="*/ 0 w 28"/>
                      <a:gd name="T33" fmla="*/ 7 h 23"/>
                      <a:gd name="T34" fmla="*/ 7 w 28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3" y="9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Rectangle 4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33" name="Freeform 423"/>
                  <p:cNvSpPr>
                    <a:spLocks noChangeAspect="1"/>
                  </p:cNvSpPr>
                  <p:nvPr/>
                </p:nvSpPr>
                <p:spPr bwMode="auto">
                  <a:xfrm>
                    <a:off x="2883" y="1503"/>
                    <a:ext cx="7" cy="7"/>
                  </a:xfrm>
                  <a:custGeom>
                    <a:avLst/>
                    <a:gdLst>
                      <a:gd name="T0" fmla="*/ 0 w 28"/>
                      <a:gd name="T1" fmla="*/ 0 h 24"/>
                      <a:gd name="T2" fmla="*/ 0 w 28"/>
                      <a:gd name="T3" fmla="*/ 2 h 24"/>
                      <a:gd name="T4" fmla="*/ 0 w 28"/>
                      <a:gd name="T5" fmla="*/ 3 h 24"/>
                      <a:gd name="T6" fmla="*/ 1 w 28"/>
                      <a:gd name="T7" fmla="*/ 4 h 24"/>
                      <a:gd name="T8" fmla="*/ 1 w 28"/>
                      <a:gd name="T9" fmla="*/ 5 h 24"/>
                      <a:gd name="T10" fmla="*/ 2 w 28"/>
                      <a:gd name="T11" fmla="*/ 6 h 24"/>
                      <a:gd name="T12" fmla="*/ 2 w 28"/>
                      <a:gd name="T13" fmla="*/ 6 h 24"/>
                      <a:gd name="T14" fmla="*/ 3 w 28"/>
                      <a:gd name="T15" fmla="*/ 7 h 24"/>
                      <a:gd name="T16" fmla="*/ 4 w 28"/>
                      <a:gd name="T17" fmla="*/ 7 h 24"/>
                      <a:gd name="T18" fmla="*/ 4 w 28"/>
                      <a:gd name="T19" fmla="*/ 7 h 24"/>
                      <a:gd name="T20" fmla="*/ 5 w 28"/>
                      <a:gd name="T21" fmla="*/ 6 h 24"/>
                      <a:gd name="T22" fmla="*/ 5 w 28"/>
                      <a:gd name="T23" fmla="*/ 6 h 24"/>
                      <a:gd name="T24" fmla="*/ 6 w 28"/>
                      <a:gd name="T25" fmla="*/ 5 h 24"/>
                      <a:gd name="T26" fmla="*/ 6 w 28"/>
                      <a:gd name="T27" fmla="*/ 4 h 24"/>
                      <a:gd name="T28" fmla="*/ 7 w 28"/>
                      <a:gd name="T29" fmla="*/ 3 h 24"/>
                      <a:gd name="T30" fmla="*/ 7 w 28"/>
                      <a:gd name="T31" fmla="*/ 2 h 24"/>
                      <a:gd name="T32" fmla="*/ 7 w 28"/>
                      <a:gd name="T33" fmla="*/ 0 h 24"/>
                      <a:gd name="T34" fmla="*/ 0 w 28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3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9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424"/>
                  <p:cNvSpPr>
                    <a:spLocks noChangeAspect="1"/>
                  </p:cNvSpPr>
                  <p:nvPr/>
                </p:nvSpPr>
                <p:spPr bwMode="auto">
                  <a:xfrm>
                    <a:off x="2983" y="1453"/>
                    <a:ext cx="7" cy="7"/>
                  </a:xfrm>
                  <a:custGeom>
                    <a:avLst/>
                    <a:gdLst>
                      <a:gd name="T0" fmla="*/ 7 w 28"/>
                      <a:gd name="T1" fmla="*/ 7 h 23"/>
                      <a:gd name="T2" fmla="*/ 7 w 28"/>
                      <a:gd name="T3" fmla="*/ 5 h 23"/>
                      <a:gd name="T4" fmla="*/ 7 w 28"/>
                      <a:gd name="T5" fmla="*/ 4 h 23"/>
                      <a:gd name="T6" fmla="*/ 7 w 28"/>
                      <a:gd name="T7" fmla="*/ 3 h 23"/>
                      <a:gd name="T8" fmla="*/ 6 w 28"/>
                      <a:gd name="T9" fmla="*/ 2 h 23"/>
                      <a:gd name="T10" fmla="*/ 6 w 28"/>
                      <a:gd name="T11" fmla="*/ 1 h 23"/>
                      <a:gd name="T12" fmla="*/ 5 w 28"/>
                      <a:gd name="T13" fmla="*/ 0 h 23"/>
                      <a:gd name="T14" fmla="*/ 4 w 28"/>
                      <a:gd name="T15" fmla="*/ 0 h 23"/>
                      <a:gd name="T16" fmla="*/ 4 w 28"/>
                      <a:gd name="T17" fmla="*/ 0 h 23"/>
                      <a:gd name="T18" fmla="*/ 3 w 28"/>
                      <a:gd name="T19" fmla="*/ 0 h 23"/>
                      <a:gd name="T20" fmla="*/ 2 w 28"/>
                      <a:gd name="T21" fmla="*/ 0 h 23"/>
                      <a:gd name="T22" fmla="*/ 2 w 28"/>
                      <a:gd name="T23" fmla="*/ 1 h 23"/>
                      <a:gd name="T24" fmla="*/ 1 w 28"/>
                      <a:gd name="T25" fmla="*/ 2 h 23"/>
                      <a:gd name="T26" fmla="*/ 1 w 28"/>
                      <a:gd name="T27" fmla="*/ 3 h 23"/>
                      <a:gd name="T28" fmla="*/ 1 w 28"/>
                      <a:gd name="T29" fmla="*/ 4 h 23"/>
                      <a:gd name="T30" fmla="*/ 0 w 28"/>
                      <a:gd name="T31" fmla="*/ 5 h 23"/>
                      <a:gd name="T32" fmla="*/ 0 w 28"/>
                      <a:gd name="T33" fmla="*/ 7 h 23"/>
                      <a:gd name="T34" fmla="*/ 7 w 28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4" y="5"/>
                        </a:lnTo>
                        <a:lnTo>
                          <a:pt x="22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3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Rectangle 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36" name="Freeform 426"/>
                  <p:cNvSpPr>
                    <a:spLocks noChangeAspect="1"/>
                  </p:cNvSpPr>
                  <p:nvPr/>
                </p:nvSpPr>
                <p:spPr bwMode="auto">
                  <a:xfrm>
                    <a:off x="2983" y="1503"/>
                    <a:ext cx="7" cy="7"/>
                  </a:xfrm>
                  <a:custGeom>
                    <a:avLst/>
                    <a:gdLst>
                      <a:gd name="T0" fmla="*/ 0 w 28"/>
                      <a:gd name="T1" fmla="*/ 0 h 24"/>
                      <a:gd name="T2" fmla="*/ 0 w 28"/>
                      <a:gd name="T3" fmla="*/ 2 h 24"/>
                      <a:gd name="T4" fmla="*/ 1 w 28"/>
                      <a:gd name="T5" fmla="*/ 3 h 24"/>
                      <a:gd name="T6" fmla="*/ 1 w 28"/>
                      <a:gd name="T7" fmla="*/ 4 h 24"/>
                      <a:gd name="T8" fmla="*/ 1 w 28"/>
                      <a:gd name="T9" fmla="*/ 5 h 24"/>
                      <a:gd name="T10" fmla="*/ 2 w 28"/>
                      <a:gd name="T11" fmla="*/ 6 h 24"/>
                      <a:gd name="T12" fmla="*/ 2 w 28"/>
                      <a:gd name="T13" fmla="*/ 6 h 24"/>
                      <a:gd name="T14" fmla="*/ 3 w 28"/>
                      <a:gd name="T15" fmla="*/ 7 h 24"/>
                      <a:gd name="T16" fmla="*/ 4 w 28"/>
                      <a:gd name="T17" fmla="*/ 7 h 24"/>
                      <a:gd name="T18" fmla="*/ 4 w 28"/>
                      <a:gd name="T19" fmla="*/ 7 h 24"/>
                      <a:gd name="T20" fmla="*/ 5 w 28"/>
                      <a:gd name="T21" fmla="*/ 6 h 24"/>
                      <a:gd name="T22" fmla="*/ 6 w 28"/>
                      <a:gd name="T23" fmla="*/ 6 h 24"/>
                      <a:gd name="T24" fmla="*/ 6 w 28"/>
                      <a:gd name="T25" fmla="*/ 5 h 24"/>
                      <a:gd name="T26" fmla="*/ 7 w 28"/>
                      <a:gd name="T27" fmla="*/ 4 h 24"/>
                      <a:gd name="T28" fmla="*/ 7 w 28"/>
                      <a:gd name="T29" fmla="*/ 3 h 24"/>
                      <a:gd name="T30" fmla="*/ 7 w 28"/>
                      <a:gd name="T31" fmla="*/ 2 h 24"/>
                      <a:gd name="T32" fmla="*/ 7 w 28"/>
                      <a:gd name="T33" fmla="*/ 0 h 24"/>
                      <a:gd name="T34" fmla="*/ 0 w 28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2" y="20"/>
                        </a:lnTo>
                        <a:lnTo>
                          <a:pt x="24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427"/>
                  <p:cNvSpPr>
                    <a:spLocks noChangeAspect="1"/>
                  </p:cNvSpPr>
                  <p:nvPr/>
                </p:nvSpPr>
                <p:spPr bwMode="auto">
                  <a:xfrm>
                    <a:off x="2712" y="1453"/>
                    <a:ext cx="7" cy="7"/>
                  </a:xfrm>
                  <a:custGeom>
                    <a:avLst/>
                    <a:gdLst>
                      <a:gd name="T0" fmla="*/ 7 w 28"/>
                      <a:gd name="T1" fmla="*/ 7 h 23"/>
                      <a:gd name="T2" fmla="*/ 7 w 28"/>
                      <a:gd name="T3" fmla="*/ 5 h 23"/>
                      <a:gd name="T4" fmla="*/ 6 w 28"/>
                      <a:gd name="T5" fmla="*/ 4 h 23"/>
                      <a:gd name="T6" fmla="*/ 6 w 28"/>
                      <a:gd name="T7" fmla="*/ 3 h 23"/>
                      <a:gd name="T8" fmla="*/ 6 w 28"/>
                      <a:gd name="T9" fmla="*/ 2 h 23"/>
                      <a:gd name="T10" fmla="*/ 5 w 28"/>
                      <a:gd name="T11" fmla="*/ 1 h 23"/>
                      <a:gd name="T12" fmla="*/ 5 w 28"/>
                      <a:gd name="T13" fmla="*/ 0 h 23"/>
                      <a:gd name="T14" fmla="*/ 4 w 28"/>
                      <a:gd name="T15" fmla="*/ 0 h 23"/>
                      <a:gd name="T16" fmla="*/ 4 w 28"/>
                      <a:gd name="T17" fmla="*/ 0 h 23"/>
                      <a:gd name="T18" fmla="*/ 3 w 28"/>
                      <a:gd name="T19" fmla="*/ 0 h 23"/>
                      <a:gd name="T20" fmla="*/ 2 w 28"/>
                      <a:gd name="T21" fmla="*/ 0 h 23"/>
                      <a:gd name="T22" fmla="*/ 2 w 28"/>
                      <a:gd name="T23" fmla="*/ 1 h 23"/>
                      <a:gd name="T24" fmla="*/ 1 w 28"/>
                      <a:gd name="T25" fmla="*/ 2 h 23"/>
                      <a:gd name="T26" fmla="*/ 1 w 28"/>
                      <a:gd name="T27" fmla="*/ 3 h 23"/>
                      <a:gd name="T28" fmla="*/ 0 w 28"/>
                      <a:gd name="T29" fmla="*/ 4 h 23"/>
                      <a:gd name="T30" fmla="*/ 0 w 28"/>
                      <a:gd name="T31" fmla="*/ 5 h 23"/>
                      <a:gd name="T32" fmla="*/ 0 w 28"/>
                      <a:gd name="T33" fmla="*/ 7 h 23"/>
                      <a:gd name="T34" fmla="*/ 7 w 28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7" y="17"/>
                        </a:lnTo>
                        <a:lnTo>
                          <a:pt x="25" y="13"/>
                        </a:lnTo>
                        <a:lnTo>
                          <a:pt x="24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4" y="5"/>
                        </a:lnTo>
                        <a:lnTo>
                          <a:pt x="2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Rectangle 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2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39" name="Freeform 429"/>
                  <p:cNvSpPr>
                    <a:spLocks noChangeAspect="1"/>
                  </p:cNvSpPr>
                  <p:nvPr/>
                </p:nvSpPr>
                <p:spPr bwMode="auto">
                  <a:xfrm>
                    <a:off x="2712" y="1503"/>
                    <a:ext cx="7" cy="7"/>
                  </a:xfrm>
                  <a:custGeom>
                    <a:avLst/>
                    <a:gdLst>
                      <a:gd name="T0" fmla="*/ 0 w 28"/>
                      <a:gd name="T1" fmla="*/ 0 h 24"/>
                      <a:gd name="T2" fmla="*/ 0 w 28"/>
                      <a:gd name="T3" fmla="*/ 2 h 24"/>
                      <a:gd name="T4" fmla="*/ 0 w 28"/>
                      <a:gd name="T5" fmla="*/ 3 h 24"/>
                      <a:gd name="T6" fmla="*/ 1 w 28"/>
                      <a:gd name="T7" fmla="*/ 4 h 24"/>
                      <a:gd name="T8" fmla="*/ 1 w 28"/>
                      <a:gd name="T9" fmla="*/ 5 h 24"/>
                      <a:gd name="T10" fmla="*/ 2 w 28"/>
                      <a:gd name="T11" fmla="*/ 6 h 24"/>
                      <a:gd name="T12" fmla="*/ 2 w 28"/>
                      <a:gd name="T13" fmla="*/ 6 h 24"/>
                      <a:gd name="T14" fmla="*/ 3 w 28"/>
                      <a:gd name="T15" fmla="*/ 7 h 24"/>
                      <a:gd name="T16" fmla="*/ 4 w 28"/>
                      <a:gd name="T17" fmla="*/ 7 h 24"/>
                      <a:gd name="T18" fmla="*/ 4 w 28"/>
                      <a:gd name="T19" fmla="*/ 7 h 24"/>
                      <a:gd name="T20" fmla="*/ 5 w 28"/>
                      <a:gd name="T21" fmla="*/ 6 h 24"/>
                      <a:gd name="T22" fmla="*/ 5 w 28"/>
                      <a:gd name="T23" fmla="*/ 6 h 24"/>
                      <a:gd name="T24" fmla="*/ 6 w 28"/>
                      <a:gd name="T25" fmla="*/ 5 h 24"/>
                      <a:gd name="T26" fmla="*/ 6 w 28"/>
                      <a:gd name="T27" fmla="*/ 4 h 24"/>
                      <a:gd name="T28" fmla="*/ 6 w 28"/>
                      <a:gd name="T29" fmla="*/ 3 h 24"/>
                      <a:gd name="T30" fmla="*/ 7 w 28"/>
                      <a:gd name="T31" fmla="*/ 2 h 24"/>
                      <a:gd name="T32" fmla="*/ 7 w 28"/>
                      <a:gd name="T33" fmla="*/ 0 h 24"/>
                      <a:gd name="T34" fmla="*/ 0 w 28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2" y="15"/>
                        </a:lnTo>
                        <a:lnTo>
                          <a:pt x="4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4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4" y="15"/>
                        </a:lnTo>
                        <a:lnTo>
                          <a:pt x="25" y="11"/>
                        </a:lnTo>
                        <a:lnTo>
                          <a:pt x="27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430"/>
                  <p:cNvSpPr>
                    <a:spLocks noChangeAspect="1"/>
                  </p:cNvSpPr>
                  <p:nvPr/>
                </p:nvSpPr>
                <p:spPr bwMode="auto">
                  <a:xfrm>
                    <a:off x="2819" y="1453"/>
                    <a:ext cx="7" cy="7"/>
                  </a:xfrm>
                  <a:custGeom>
                    <a:avLst/>
                    <a:gdLst>
                      <a:gd name="T0" fmla="*/ 7 w 28"/>
                      <a:gd name="T1" fmla="*/ 7 h 23"/>
                      <a:gd name="T2" fmla="*/ 7 w 28"/>
                      <a:gd name="T3" fmla="*/ 5 h 23"/>
                      <a:gd name="T4" fmla="*/ 7 w 28"/>
                      <a:gd name="T5" fmla="*/ 4 h 23"/>
                      <a:gd name="T6" fmla="*/ 7 w 28"/>
                      <a:gd name="T7" fmla="*/ 3 h 23"/>
                      <a:gd name="T8" fmla="*/ 6 w 28"/>
                      <a:gd name="T9" fmla="*/ 2 h 23"/>
                      <a:gd name="T10" fmla="*/ 5 w 28"/>
                      <a:gd name="T11" fmla="*/ 1 h 23"/>
                      <a:gd name="T12" fmla="*/ 5 w 28"/>
                      <a:gd name="T13" fmla="*/ 0 h 23"/>
                      <a:gd name="T14" fmla="*/ 4 w 28"/>
                      <a:gd name="T15" fmla="*/ 0 h 23"/>
                      <a:gd name="T16" fmla="*/ 4 w 28"/>
                      <a:gd name="T17" fmla="*/ 0 h 23"/>
                      <a:gd name="T18" fmla="*/ 3 w 28"/>
                      <a:gd name="T19" fmla="*/ 0 h 23"/>
                      <a:gd name="T20" fmla="*/ 3 w 28"/>
                      <a:gd name="T21" fmla="*/ 0 h 23"/>
                      <a:gd name="T22" fmla="*/ 2 w 28"/>
                      <a:gd name="T23" fmla="*/ 1 h 23"/>
                      <a:gd name="T24" fmla="*/ 1 w 28"/>
                      <a:gd name="T25" fmla="*/ 2 h 23"/>
                      <a:gd name="T26" fmla="*/ 1 w 28"/>
                      <a:gd name="T27" fmla="*/ 3 h 23"/>
                      <a:gd name="T28" fmla="*/ 1 w 28"/>
                      <a:gd name="T29" fmla="*/ 4 h 23"/>
                      <a:gd name="T30" fmla="*/ 0 w 28"/>
                      <a:gd name="T31" fmla="*/ 5 h 23"/>
                      <a:gd name="T32" fmla="*/ 0 w 28"/>
                      <a:gd name="T33" fmla="*/ 7 h 23"/>
                      <a:gd name="T34" fmla="*/ 7 w 28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4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4" y="9"/>
                        </a:lnTo>
                        <a:lnTo>
                          <a:pt x="3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Rectangle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42" name="Freeform 432"/>
                  <p:cNvSpPr>
                    <a:spLocks noChangeAspect="1"/>
                  </p:cNvSpPr>
                  <p:nvPr/>
                </p:nvSpPr>
                <p:spPr bwMode="auto">
                  <a:xfrm>
                    <a:off x="2819" y="1503"/>
                    <a:ext cx="7" cy="7"/>
                  </a:xfrm>
                  <a:custGeom>
                    <a:avLst/>
                    <a:gdLst>
                      <a:gd name="T0" fmla="*/ 0 w 28"/>
                      <a:gd name="T1" fmla="*/ 0 h 24"/>
                      <a:gd name="T2" fmla="*/ 0 w 28"/>
                      <a:gd name="T3" fmla="*/ 2 h 24"/>
                      <a:gd name="T4" fmla="*/ 1 w 28"/>
                      <a:gd name="T5" fmla="*/ 3 h 24"/>
                      <a:gd name="T6" fmla="*/ 1 w 28"/>
                      <a:gd name="T7" fmla="*/ 4 h 24"/>
                      <a:gd name="T8" fmla="*/ 1 w 28"/>
                      <a:gd name="T9" fmla="*/ 5 h 24"/>
                      <a:gd name="T10" fmla="*/ 2 w 28"/>
                      <a:gd name="T11" fmla="*/ 6 h 24"/>
                      <a:gd name="T12" fmla="*/ 3 w 28"/>
                      <a:gd name="T13" fmla="*/ 6 h 24"/>
                      <a:gd name="T14" fmla="*/ 3 w 28"/>
                      <a:gd name="T15" fmla="*/ 7 h 24"/>
                      <a:gd name="T16" fmla="*/ 4 w 28"/>
                      <a:gd name="T17" fmla="*/ 7 h 24"/>
                      <a:gd name="T18" fmla="*/ 4 w 28"/>
                      <a:gd name="T19" fmla="*/ 7 h 24"/>
                      <a:gd name="T20" fmla="*/ 5 w 28"/>
                      <a:gd name="T21" fmla="*/ 6 h 24"/>
                      <a:gd name="T22" fmla="*/ 5 w 28"/>
                      <a:gd name="T23" fmla="*/ 6 h 24"/>
                      <a:gd name="T24" fmla="*/ 6 w 28"/>
                      <a:gd name="T25" fmla="*/ 5 h 24"/>
                      <a:gd name="T26" fmla="*/ 7 w 28"/>
                      <a:gd name="T27" fmla="*/ 4 h 24"/>
                      <a:gd name="T28" fmla="*/ 7 w 28"/>
                      <a:gd name="T29" fmla="*/ 3 h 24"/>
                      <a:gd name="T30" fmla="*/ 7 w 28"/>
                      <a:gd name="T31" fmla="*/ 2 h 24"/>
                      <a:gd name="T32" fmla="*/ 7 w 28"/>
                      <a:gd name="T33" fmla="*/ 0 h 24"/>
                      <a:gd name="T34" fmla="*/ 0 w 28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3" y="11"/>
                        </a:lnTo>
                        <a:lnTo>
                          <a:pt x="4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10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4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433"/>
                  <p:cNvSpPr>
                    <a:spLocks noChangeAspect="1"/>
                  </p:cNvSpPr>
                  <p:nvPr/>
                </p:nvSpPr>
                <p:spPr bwMode="auto">
                  <a:xfrm>
                    <a:off x="2547" y="1453"/>
                    <a:ext cx="7" cy="7"/>
                  </a:xfrm>
                  <a:custGeom>
                    <a:avLst/>
                    <a:gdLst>
                      <a:gd name="T0" fmla="*/ 7 w 27"/>
                      <a:gd name="T1" fmla="*/ 7 h 23"/>
                      <a:gd name="T2" fmla="*/ 7 w 27"/>
                      <a:gd name="T3" fmla="*/ 5 h 23"/>
                      <a:gd name="T4" fmla="*/ 7 w 27"/>
                      <a:gd name="T5" fmla="*/ 4 h 23"/>
                      <a:gd name="T6" fmla="*/ 6 w 27"/>
                      <a:gd name="T7" fmla="*/ 3 h 23"/>
                      <a:gd name="T8" fmla="*/ 6 w 27"/>
                      <a:gd name="T9" fmla="*/ 2 h 23"/>
                      <a:gd name="T10" fmla="*/ 5 w 27"/>
                      <a:gd name="T11" fmla="*/ 1 h 23"/>
                      <a:gd name="T12" fmla="*/ 5 w 27"/>
                      <a:gd name="T13" fmla="*/ 0 h 23"/>
                      <a:gd name="T14" fmla="*/ 4 w 27"/>
                      <a:gd name="T15" fmla="*/ 0 h 23"/>
                      <a:gd name="T16" fmla="*/ 4 w 27"/>
                      <a:gd name="T17" fmla="*/ 0 h 23"/>
                      <a:gd name="T18" fmla="*/ 3 w 27"/>
                      <a:gd name="T19" fmla="*/ 0 h 23"/>
                      <a:gd name="T20" fmla="*/ 2 w 27"/>
                      <a:gd name="T21" fmla="*/ 0 h 23"/>
                      <a:gd name="T22" fmla="*/ 2 w 27"/>
                      <a:gd name="T23" fmla="*/ 1 h 23"/>
                      <a:gd name="T24" fmla="*/ 1 w 27"/>
                      <a:gd name="T25" fmla="*/ 2 h 23"/>
                      <a:gd name="T26" fmla="*/ 1 w 27"/>
                      <a:gd name="T27" fmla="*/ 3 h 23"/>
                      <a:gd name="T28" fmla="*/ 0 w 27"/>
                      <a:gd name="T29" fmla="*/ 4 h 23"/>
                      <a:gd name="T30" fmla="*/ 0 w 27"/>
                      <a:gd name="T31" fmla="*/ 5 h 23"/>
                      <a:gd name="T32" fmla="*/ 0 w 27"/>
                      <a:gd name="T33" fmla="*/ 7 h 23"/>
                      <a:gd name="T34" fmla="*/ 7 w 27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7" h="23">
                        <a:moveTo>
                          <a:pt x="27" y="23"/>
                        </a:moveTo>
                        <a:lnTo>
                          <a:pt x="27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8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3" y="9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7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45" name="Freeform 435"/>
                  <p:cNvSpPr>
                    <a:spLocks noChangeAspect="1"/>
                  </p:cNvSpPr>
                  <p:nvPr/>
                </p:nvSpPr>
                <p:spPr bwMode="auto">
                  <a:xfrm>
                    <a:off x="2547" y="1503"/>
                    <a:ext cx="7" cy="7"/>
                  </a:xfrm>
                  <a:custGeom>
                    <a:avLst/>
                    <a:gdLst>
                      <a:gd name="T0" fmla="*/ 0 w 27"/>
                      <a:gd name="T1" fmla="*/ 0 h 24"/>
                      <a:gd name="T2" fmla="*/ 0 w 27"/>
                      <a:gd name="T3" fmla="*/ 2 h 24"/>
                      <a:gd name="T4" fmla="*/ 0 w 27"/>
                      <a:gd name="T5" fmla="*/ 3 h 24"/>
                      <a:gd name="T6" fmla="*/ 1 w 27"/>
                      <a:gd name="T7" fmla="*/ 4 h 24"/>
                      <a:gd name="T8" fmla="*/ 1 w 27"/>
                      <a:gd name="T9" fmla="*/ 5 h 24"/>
                      <a:gd name="T10" fmla="*/ 2 w 27"/>
                      <a:gd name="T11" fmla="*/ 6 h 24"/>
                      <a:gd name="T12" fmla="*/ 2 w 27"/>
                      <a:gd name="T13" fmla="*/ 6 h 24"/>
                      <a:gd name="T14" fmla="*/ 3 w 27"/>
                      <a:gd name="T15" fmla="*/ 7 h 24"/>
                      <a:gd name="T16" fmla="*/ 4 w 27"/>
                      <a:gd name="T17" fmla="*/ 7 h 24"/>
                      <a:gd name="T18" fmla="*/ 4 w 27"/>
                      <a:gd name="T19" fmla="*/ 7 h 24"/>
                      <a:gd name="T20" fmla="*/ 5 w 27"/>
                      <a:gd name="T21" fmla="*/ 6 h 24"/>
                      <a:gd name="T22" fmla="*/ 5 w 27"/>
                      <a:gd name="T23" fmla="*/ 6 h 24"/>
                      <a:gd name="T24" fmla="*/ 6 w 27"/>
                      <a:gd name="T25" fmla="*/ 5 h 24"/>
                      <a:gd name="T26" fmla="*/ 6 w 27"/>
                      <a:gd name="T27" fmla="*/ 4 h 24"/>
                      <a:gd name="T28" fmla="*/ 7 w 27"/>
                      <a:gd name="T29" fmla="*/ 3 h 24"/>
                      <a:gd name="T30" fmla="*/ 7 w 27"/>
                      <a:gd name="T31" fmla="*/ 2 h 24"/>
                      <a:gd name="T32" fmla="*/ 7 w 27"/>
                      <a:gd name="T33" fmla="*/ 0 h 24"/>
                      <a:gd name="T34" fmla="*/ 0 w 27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7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3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8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7" y="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436"/>
                  <p:cNvSpPr>
                    <a:spLocks noChangeAspect="1"/>
                  </p:cNvSpPr>
                  <p:nvPr/>
                </p:nvSpPr>
                <p:spPr bwMode="auto">
                  <a:xfrm>
                    <a:off x="2647" y="1453"/>
                    <a:ext cx="7" cy="7"/>
                  </a:xfrm>
                  <a:custGeom>
                    <a:avLst/>
                    <a:gdLst>
                      <a:gd name="T0" fmla="*/ 7 w 28"/>
                      <a:gd name="T1" fmla="*/ 7 h 23"/>
                      <a:gd name="T2" fmla="*/ 7 w 28"/>
                      <a:gd name="T3" fmla="*/ 5 h 23"/>
                      <a:gd name="T4" fmla="*/ 7 w 28"/>
                      <a:gd name="T5" fmla="*/ 4 h 23"/>
                      <a:gd name="T6" fmla="*/ 7 w 28"/>
                      <a:gd name="T7" fmla="*/ 3 h 23"/>
                      <a:gd name="T8" fmla="*/ 6 w 28"/>
                      <a:gd name="T9" fmla="*/ 2 h 23"/>
                      <a:gd name="T10" fmla="*/ 5 w 28"/>
                      <a:gd name="T11" fmla="*/ 1 h 23"/>
                      <a:gd name="T12" fmla="*/ 5 w 28"/>
                      <a:gd name="T13" fmla="*/ 0 h 23"/>
                      <a:gd name="T14" fmla="*/ 4 w 28"/>
                      <a:gd name="T15" fmla="*/ 0 h 23"/>
                      <a:gd name="T16" fmla="*/ 4 w 28"/>
                      <a:gd name="T17" fmla="*/ 0 h 23"/>
                      <a:gd name="T18" fmla="*/ 3 w 28"/>
                      <a:gd name="T19" fmla="*/ 0 h 23"/>
                      <a:gd name="T20" fmla="*/ 2 w 28"/>
                      <a:gd name="T21" fmla="*/ 0 h 23"/>
                      <a:gd name="T22" fmla="*/ 2 w 28"/>
                      <a:gd name="T23" fmla="*/ 1 h 23"/>
                      <a:gd name="T24" fmla="*/ 1 w 28"/>
                      <a:gd name="T25" fmla="*/ 2 h 23"/>
                      <a:gd name="T26" fmla="*/ 1 w 28"/>
                      <a:gd name="T27" fmla="*/ 3 h 23"/>
                      <a:gd name="T28" fmla="*/ 0 w 28"/>
                      <a:gd name="T29" fmla="*/ 4 h 23"/>
                      <a:gd name="T30" fmla="*/ 0 w 28"/>
                      <a:gd name="T31" fmla="*/ 5 h 23"/>
                      <a:gd name="T32" fmla="*/ 0 w 28"/>
                      <a:gd name="T33" fmla="*/ 7 h 23"/>
                      <a:gd name="T34" fmla="*/ 7 w 28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4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4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Rectangle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47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48" name="Freeform 438"/>
                  <p:cNvSpPr>
                    <a:spLocks noChangeAspect="1"/>
                  </p:cNvSpPr>
                  <p:nvPr/>
                </p:nvSpPr>
                <p:spPr bwMode="auto">
                  <a:xfrm>
                    <a:off x="2647" y="1503"/>
                    <a:ext cx="7" cy="7"/>
                  </a:xfrm>
                  <a:custGeom>
                    <a:avLst/>
                    <a:gdLst>
                      <a:gd name="T0" fmla="*/ 0 w 28"/>
                      <a:gd name="T1" fmla="*/ 0 h 24"/>
                      <a:gd name="T2" fmla="*/ 0 w 28"/>
                      <a:gd name="T3" fmla="*/ 2 h 24"/>
                      <a:gd name="T4" fmla="*/ 0 w 28"/>
                      <a:gd name="T5" fmla="*/ 3 h 24"/>
                      <a:gd name="T6" fmla="*/ 1 w 28"/>
                      <a:gd name="T7" fmla="*/ 4 h 24"/>
                      <a:gd name="T8" fmla="*/ 1 w 28"/>
                      <a:gd name="T9" fmla="*/ 5 h 24"/>
                      <a:gd name="T10" fmla="*/ 2 w 28"/>
                      <a:gd name="T11" fmla="*/ 6 h 24"/>
                      <a:gd name="T12" fmla="*/ 2 w 28"/>
                      <a:gd name="T13" fmla="*/ 6 h 24"/>
                      <a:gd name="T14" fmla="*/ 3 w 28"/>
                      <a:gd name="T15" fmla="*/ 7 h 24"/>
                      <a:gd name="T16" fmla="*/ 4 w 28"/>
                      <a:gd name="T17" fmla="*/ 7 h 24"/>
                      <a:gd name="T18" fmla="*/ 4 w 28"/>
                      <a:gd name="T19" fmla="*/ 7 h 24"/>
                      <a:gd name="T20" fmla="*/ 5 w 28"/>
                      <a:gd name="T21" fmla="*/ 6 h 24"/>
                      <a:gd name="T22" fmla="*/ 5 w 28"/>
                      <a:gd name="T23" fmla="*/ 6 h 24"/>
                      <a:gd name="T24" fmla="*/ 6 w 28"/>
                      <a:gd name="T25" fmla="*/ 5 h 24"/>
                      <a:gd name="T26" fmla="*/ 7 w 28"/>
                      <a:gd name="T27" fmla="*/ 4 h 24"/>
                      <a:gd name="T28" fmla="*/ 7 w 28"/>
                      <a:gd name="T29" fmla="*/ 3 h 24"/>
                      <a:gd name="T30" fmla="*/ 7 w 28"/>
                      <a:gd name="T31" fmla="*/ 2 h 24"/>
                      <a:gd name="T32" fmla="*/ 7 w 28"/>
                      <a:gd name="T33" fmla="*/ 0 h 24"/>
                      <a:gd name="T34" fmla="*/ 0 w 28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4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4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439"/>
                  <p:cNvSpPr>
                    <a:spLocks noChangeAspect="1"/>
                  </p:cNvSpPr>
                  <p:nvPr/>
                </p:nvSpPr>
                <p:spPr bwMode="auto">
                  <a:xfrm>
                    <a:off x="2483" y="1453"/>
                    <a:ext cx="7" cy="7"/>
                  </a:xfrm>
                  <a:custGeom>
                    <a:avLst/>
                    <a:gdLst>
                      <a:gd name="T0" fmla="*/ 7 w 28"/>
                      <a:gd name="T1" fmla="*/ 7 h 23"/>
                      <a:gd name="T2" fmla="*/ 7 w 28"/>
                      <a:gd name="T3" fmla="*/ 5 h 23"/>
                      <a:gd name="T4" fmla="*/ 7 w 28"/>
                      <a:gd name="T5" fmla="*/ 4 h 23"/>
                      <a:gd name="T6" fmla="*/ 7 w 28"/>
                      <a:gd name="T7" fmla="*/ 3 h 23"/>
                      <a:gd name="T8" fmla="*/ 6 w 28"/>
                      <a:gd name="T9" fmla="*/ 2 h 23"/>
                      <a:gd name="T10" fmla="*/ 5 w 28"/>
                      <a:gd name="T11" fmla="*/ 1 h 23"/>
                      <a:gd name="T12" fmla="*/ 5 w 28"/>
                      <a:gd name="T13" fmla="*/ 0 h 23"/>
                      <a:gd name="T14" fmla="*/ 4 w 28"/>
                      <a:gd name="T15" fmla="*/ 0 h 23"/>
                      <a:gd name="T16" fmla="*/ 4 w 28"/>
                      <a:gd name="T17" fmla="*/ 0 h 23"/>
                      <a:gd name="T18" fmla="*/ 3 w 28"/>
                      <a:gd name="T19" fmla="*/ 0 h 23"/>
                      <a:gd name="T20" fmla="*/ 3 w 28"/>
                      <a:gd name="T21" fmla="*/ 0 h 23"/>
                      <a:gd name="T22" fmla="*/ 2 w 28"/>
                      <a:gd name="T23" fmla="*/ 1 h 23"/>
                      <a:gd name="T24" fmla="*/ 2 w 28"/>
                      <a:gd name="T25" fmla="*/ 2 h 23"/>
                      <a:gd name="T26" fmla="*/ 1 w 28"/>
                      <a:gd name="T27" fmla="*/ 3 h 23"/>
                      <a:gd name="T28" fmla="*/ 1 w 28"/>
                      <a:gd name="T29" fmla="*/ 4 h 23"/>
                      <a:gd name="T30" fmla="*/ 0 w 28"/>
                      <a:gd name="T31" fmla="*/ 5 h 23"/>
                      <a:gd name="T32" fmla="*/ 0 w 28"/>
                      <a:gd name="T33" fmla="*/ 7 h 23"/>
                      <a:gd name="T34" fmla="*/ 7 w 28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6" y="5"/>
                        </a:lnTo>
                        <a:lnTo>
                          <a:pt x="3" y="9"/>
                        </a:lnTo>
                        <a:lnTo>
                          <a:pt x="2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Rectangle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3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51" name="Freeform 441"/>
                  <p:cNvSpPr>
                    <a:spLocks noChangeAspect="1"/>
                  </p:cNvSpPr>
                  <p:nvPr/>
                </p:nvSpPr>
                <p:spPr bwMode="auto">
                  <a:xfrm>
                    <a:off x="2483" y="1503"/>
                    <a:ext cx="7" cy="7"/>
                  </a:xfrm>
                  <a:custGeom>
                    <a:avLst/>
                    <a:gdLst>
                      <a:gd name="T0" fmla="*/ 0 w 28"/>
                      <a:gd name="T1" fmla="*/ 0 h 24"/>
                      <a:gd name="T2" fmla="*/ 0 w 28"/>
                      <a:gd name="T3" fmla="*/ 2 h 24"/>
                      <a:gd name="T4" fmla="*/ 1 w 28"/>
                      <a:gd name="T5" fmla="*/ 3 h 24"/>
                      <a:gd name="T6" fmla="*/ 1 w 28"/>
                      <a:gd name="T7" fmla="*/ 4 h 24"/>
                      <a:gd name="T8" fmla="*/ 2 w 28"/>
                      <a:gd name="T9" fmla="*/ 5 h 24"/>
                      <a:gd name="T10" fmla="*/ 2 w 28"/>
                      <a:gd name="T11" fmla="*/ 6 h 24"/>
                      <a:gd name="T12" fmla="*/ 3 w 28"/>
                      <a:gd name="T13" fmla="*/ 6 h 24"/>
                      <a:gd name="T14" fmla="*/ 3 w 28"/>
                      <a:gd name="T15" fmla="*/ 7 h 24"/>
                      <a:gd name="T16" fmla="*/ 4 w 28"/>
                      <a:gd name="T17" fmla="*/ 7 h 24"/>
                      <a:gd name="T18" fmla="*/ 4 w 28"/>
                      <a:gd name="T19" fmla="*/ 7 h 24"/>
                      <a:gd name="T20" fmla="*/ 5 w 28"/>
                      <a:gd name="T21" fmla="*/ 6 h 24"/>
                      <a:gd name="T22" fmla="*/ 5 w 28"/>
                      <a:gd name="T23" fmla="*/ 6 h 24"/>
                      <a:gd name="T24" fmla="*/ 6 w 28"/>
                      <a:gd name="T25" fmla="*/ 5 h 24"/>
                      <a:gd name="T26" fmla="*/ 7 w 28"/>
                      <a:gd name="T27" fmla="*/ 4 h 24"/>
                      <a:gd name="T28" fmla="*/ 7 w 28"/>
                      <a:gd name="T29" fmla="*/ 3 h 24"/>
                      <a:gd name="T30" fmla="*/ 7 w 28"/>
                      <a:gd name="T31" fmla="*/ 2 h 24"/>
                      <a:gd name="T32" fmla="*/ 7 w 28"/>
                      <a:gd name="T33" fmla="*/ 0 h 24"/>
                      <a:gd name="T34" fmla="*/ 0 w 28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6" y="18"/>
                        </a:lnTo>
                        <a:lnTo>
                          <a:pt x="7" y="20"/>
                        </a:lnTo>
                        <a:lnTo>
                          <a:pt x="10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442"/>
                  <p:cNvSpPr>
                    <a:spLocks noChangeAspect="1"/>
                  </p:cNvSpPr>
                  <p:nvPr/>
                </p:nvSpPr>
                <p:spPr bwMode="auto">
                  <a:xfrm>
                    <a:off x="2383" y="1453"/>
                    <a:ext cx="7" cy="7"/>
                  </a:xfrm>
                  <a:custGeom>
                    <a:avLst/>
                    <a:gdLst>
                      <a:gd name="T0" fmla="*/ 7 w 27"/>
                      <a:gd name="T1" fmla="*/ 7 h 23"/>
                      <a:gd name="T2" fmla="*/ 7 w 27"/>
                      <a:gd name="T3" fmla="*/ 5 h 23"/>
                      <a:gd name="T4" fmla="*/ 6 w 27"/>
                      <a:gd name="T5" fmla="*/ 4 h 23"/>
                      <a:gd name="T6" fmla="*/ 6 w 27"/>
                      <a:gd name="T7" fmla="*/ 3 h 23"/>
                      <a:gd name="T8" fmla="*/ 6 w 27"/>
                      <a:gd name="T9" fmla="*/ 2 h 23"/>
                      <a:gd name="T10" fmla="*/ 5 w 27"/>
                      <a:gd name="T11" fmla="*/ 1 h 23"/>
                      <a:gd name="T12" fmla="*/ 5 w 27"/>
                      <a:gd name="T13" fmla="*/ 0 h 23"/>
                      <a:gd name="T14" fmla="*/ 4 w 27"/>
                      <a:gd name="T15" fmla="*/ 0 h 23"/>
                      <a:gd name="T16" fmla="*/ 4 w 27"/>
                      <a:gd name="T17" fmla="*/ 0 h 23"/>
                      <a:gd name="T18" fmla="*/ 3 w 27"/>
                      <a:gd name="T19" fmla="*/ 0 h 23"/>
                      <a:gd name="T20" fmla="*/ 2 w 27"/>
                      <a:gd name="T21" fmla="*/ 0 h 23"/>
                      <a:gd name="T22" fmla="*/ 2 w 27"/>
                      <a:gd name="T23" fmla="*/ 1 h 23"/>
                      <a:gd name="T24" fmla="*/ 1 w 27"/>
                      <a:gd name="T25" fmla="*/ 2 h 23"/>
                      <a:gd name="T26" fmla="*/ 1 w 27"/>
                      <a:gd name="T27" fmla="*/ 3 h 23"/>
                      <a:gd name="T28" fmla="*/ 0 w 27"/>
                      <a:gd name="T29" fmla="*/ 4 h 23"/>
                      <a:gd name="T30" fmla="*/ 0 w 27"/>
                      <a:gd name="T31" fmla="*/ 5 h 23"/>
                      <a:gd name="T32" fmla="*/ 0 w 27"/>
                      <a:gd name="T33" fmla="*/ 7 h 23"/>
                      <a:gd name="T34" fmla="*/ 7 w 27"/>
                      <a:gd name="T35" fmla="*/ 7 h 2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7" h="23">
                        <a:moveTo>
                          <a:pt x="27" y="23"/>
                        </a:moveTo>
                        <a:lnTo>
                          <a:pt x="26" y="17"/>
                        </a:lnTo>
                        <a:lnTo>
                          <a:pt x="25" y="13"/>
                        </a:lnTo>
                        <a:lnTo>
                          <a:pt x="24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2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Rectangle 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3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54" name="Freeform 444"/>
                  <p:cNvSpPr>
                    <a:spLocks noChangeAspect="1"/>
                  </p:cNvSpPr>
                  <p:nvPr/>
                </p:nvSpPr>
                <p:spPr bwMode="auto">
                  <a:xfrm>
                    <a:off x="2383" y="1503"/>
                    <a:ext cx="7" cy="7"/>
                  </a:xfrm>
                  <a:custGeom>
                    <a:avLst/>
                    <a:gdLst>
                      <a:gd name="T0" fmla="*/ 0 w 27"/>
                      <a:gd name="T1" fmla="*/ 0 h 24"/>
                      <a:gd name="T2" fmla="*/ 0 w 27"/>
                      <a:gd name="T3" fmla="*/ 2 h 24"/>
                      <a:gd name="T4" fmla="*/ 0 w 27"/>
                      <a:gd name="T5" fmla="*/ 3 h 24"/>
                      <a:gd name="T6" fmla="*/ 1 w 27"/>
                      <a:gd name="T7" fmla="*/ 4 h 24"/>
                      <a:gd name="T8" fmla="*/ 1 w 27"/>
                      <a:gd name="T9" fmla="*/ 5 h 24"/>
                      <a:gd name="T10" fmla="*/ 2 w 27"/>
                      <a:gd name="T11" fmla="*/ 6 h 24"/>
                      <a:gd name="T12" fmla="*/ 2 w 27"/>
                      <a:gd name="T13" fmla="*/ 6 h 24"/>
                      <a:gd name="T14" fmla="*/ 3 w 27"/>
                      <a:gd name="T15" fmla="*/ 7 h 24"/>
                      <a:gd name="T16" fmla="*/ 4 w 27"/>
                      <a:gd name="T17" fmla="*/ 7 h 24"/>
                      <a:gd name="T18" fmla="*/ 4 w 27"/>
                      <a:gd name="T19" fmla="*/ 7 h 24"/>
                      <a:gd name="T20" fmla="*/ 5 w 27"/>
                      <a:gd name="T21" fmla="*/ 6 h 24"/>
                      <a:gd name="T22" fmla="*/ 5 w 27"/>
                      <a:gd name="T23" fmla="*/ 6 h 24"/>
                      <a:gd name="T24" fmla="*/ 6 w 27"/>
                      <a:gd name="T25" fmla="*/ 5 h 24"/>
                      <a:gd name="T26" fmla="*/ 6 w 27"/>
                      <a:gd name="T27" fmla="*/ 4 h 24"/>
                      <a:gd name="T28" fmla="*/ 6 w 27"/>
                      <a:gd name="T29" fmla="*/ 3 h 24"/>
                      <a:gd name="T30" fmla="*/ 7 w 27"/>
                      <a:gd name="T31" fmla="*/ 2 h 24"/>
                      <a:gd name="T32" fmla="*/ 7 w 27"/>
                      <a:gd name="T33" fmla="*/ 0 h 24"/>
                      <a:gd name="T34" fmla="*/ 0 w 27"/>
                      <a:gd name="T35" fmla="*/ 0 h 2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7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2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4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4" y="15"/>
                        </a:lnTo>
                        <a:lnTo>
                          <a:pt x="25" y="11"/>
                        </a:lnTo>
                        <a:lnTo>
                          <a:pt x="26" y="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40" y="1439"/>
                    <a:ext cx="21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56" name="Rectangle 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18" y="1439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57" name="Rectangle 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83" y="1439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58" name="Rectangle 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05" y="1439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59" name="Rectangle 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76" y="1439"/>
                    <a:ext cx="21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60" name="Rectangle 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0" y="1439"/>
                    <a:ext cx="21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261" name="Freeform 451"/>
                  <p:cNvSpPr>
                    <a:spLocks noChangeAspect="1"/>
                  </p:cNvSpPr>
                  <p:nvPr/>
                </p:nvSpPr>
                <p:spPr bwMode="auto">
                  <a:xfrm>
                    <a:off x="789" y="1661"/>
                    <a:ext cx="57" cy="79"/>
                  </a:xfrm>
                  <a:custGeom>
                    <a:avLst/>
                    <a:gdLst>
                      <a:gd name="T0" fmla="*/ 29 w 194"/>
                      <a:gd name="T1" fmla="*/ 0 h 266"/>
                      <a:gd name="T2" fmla="*/ 31 w 194"/>
                      <a:gd name="T3" fmla="*/ 0 h 266"/>
                      <a:gd name="T4" fmla="*/ 34 w 194"/>
                      <a:gd name="T5" fmla="*/ 1 h 266"/>
                      <a:gd name="T6" fmla="*/ 37 w 194"/>
                      <a:gd name="T7" fmla="*/ 1 h 266"/>
                      <a:gd name="T8" fmla="*/ 40 w 194"/>
                      <a:gd name="T9" fmla="*/ 2 h 266"/>
                      <a:gd name="T10" fmla="*/ 42 w 194"/>
                      <a:gd name="T11" fmla="*/ 3 h 266"/>
                      <a:gd name="T12" fmla="*/ 45 w 194"/>
                      <a:gd name="T13" fmla="*/ 5 h 266"/>
                      <a:gd name="T14" fmla="*/ 47 w 194"/>
                      <a:gd name="T15" fmla="*/ 7 h 266"/>
                      <a:gd name="T16" fmla="*/ 48 w 194"/>
                      <a:gd name="T17" fmla="*/ 8 h 266"/>
                      <a:gd name="T18" fmla="*/ 51 w 194"/>
                      <a:gd name="T19" fmla="*/ 10 h 266"/>
                      <a:gd name="T20" fmla="*/ 52 w 194"/>
                      <a:gd name="T21" fmla="*/ 12 h 266"/>
                      <a:gd name="T22" fmla="*/ 53 w 194"/>
                      <a:gd name="T23" fmla="*/ 15 h 266"/>
                      <a:gd name="T24" fmla="*/ 55 w 194"/>
                      <a:gd name="T25" fmla="*/ 18 h 266"/>
                      <a:gd name="T26" fmla="*/ 56 w 194"/>
                      <a:gd name="T27" fmla="*/ 20 h 266"/>
                      <a:gd name="T28" fmla="*/ 56 w 194"/>
                      <a:gd name="T29" fmla="*/ 22 h 266"/>
                      <a:gd name="T30" fmla="*/ 57 w 194"/>
                      <a:gd name="T31" fmla="*/ 25 h 266"/>
                      <a:gd name="T32" fmla="*/ 57 w 194"/>
                      <a:gd name="T33" fmla="*/ 28 h 266"/>
                      <a:gd name="T34" fmla="*/ 57 w 194"/>
                      <a:gd name="T35" fmla="*/ 79 h 266"/>
                      <a:gd name="T36" fmla="*/ 0 w 194"/>
                      <a:gd name="T37" fmla="*/ 79 h 266"/>
                      <a:gd name="T38" fmla="*/ 0 w 194"/>
                      <a:gd name="T39" fmla="*/ 28 h 266"/>
                      <a:gd name="T40" fmla="*/ 0 w 194"/>
                      <a:gd name="T41" fmla="*/ 25 h 266"/>
                      <a:gd name="T42" fmla="*/ 1 w 194"/>
                      <a:gd name="T43" fmla="*/ 22 h 266"/>
                      <a:gd name="T44" fmla="*/ 1 w 194"/>
                      <a:gd name="T45" fmla="*/ 20 h 266"/>
                      <a:gd name="T46" fmla="*/ 2 w 194"/>
                      <a:gd name="T47" fmla="*/ 18 h 266"/>
                      <a:gd name="T48" fmla="*/ 4 w 194"/>
                      <a:gd name="T49" fmla="*/ 15 h 266"/>
                      <a:gd name="T50" fmla="*/ 5 w 194"/>
                      <a:gd name="T51" fmla="*/ 12 h 266"/>
                      <a:gd name="T52" fmla="*/ 6 w 194"/>
                      <a:gd name="T53" fmla="*/ 10 h 266"/>
                      <a:gd name="T54" fmla="*/ 8 w 194"/>
                      <a:gd name="T55" fmla="*/ 8 h 266"/>
                      <a:gd name="T56" fmla="*/ 11 w 194"/>
                      <a:gd name="T57" fmla="*/ 7 h 266"/>
                      <a:gd name="T58" fmla="*/ 13 w 194"/>
                      <a:gd name="T59" fmla="*/ 5 h 266"/>
                      <a:gd name="T60" fmla="*/ 15 w 194"/>
                      <a:gd name="T61" fmla="*/ 3 h 266"/>
                      <a:gd name="T62" fmla="*/ 17 w 194"/>
                      <a:gd name="T63" fmla="*/ 2 h 266"/>
                      <a:gd name="T64" fmla="*/ 20 w 194"/>
                      <a:gd name="T65" fmla="*/ 1 h 266"/>
                      <a:gd name="T66" fmla="*/ 23 w 194"/>
                      <a:gd name="T67" fmla="*/ 1 h 266"/>
                      <a:gd name="T68" fmla="*/ 26 w 194"/>
                      <a:gd name="T69" fmla="*/ 0 h 266"/>
                      <a:gd name="T70" fmla="*/ 29 w 194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7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2" y="17"/>
                        </a:lnTo>
                        <a:lnTo>
                          <a:pt x="159" y="22"/>
                        </a:lnTo>
                        <a:lnTo>
                          <a:pt x="165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90" y="67"/>
                        </a:lnTo>
                        <a:lnTo>
                          <a:pt x="192" y="75"/>
                        </a:lnTo>
                        <a:lnTo>
                          <a:pt x="194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452"/>
                  <p:cNvSpPr>
                    <a:spLocks noChangeAspect="1"/>
                  </p:cNvSpPr>
                  <p:nvPr/>
                </p:nvSpPr>
                <p:spPr bwMode="auto">
                  <a:xfrm>
                    <a:off x="789" y="1783"/>
                    <a:ext cx="57" cy="86"/>
                  </a:xfrm>
                  <a:custGeom>
                    <a:avLst/>
                    <a:gdLst>
                      <a:gd name="T0" fmla="*/ 29 w 194"/>
                      <a:gd name="T1" fmla="*/ 0 h 267"/>
                      <a:gd name="T2" fmla="*/ 31 w 194"/>
                      <a:gd name="T3" fmla="*/ 0 h 267"/>
                      <a:gd name="T4" fmla="*/ 34 w 194"/>
                      <a:gd name="T5" fmla="*/ 0 h 267"/>
                      <a:gd name="T6" fmla="*/ 37 w 194"/>
                      <a:gd name="T7" fmla="*/ 1 h 267"/>
                      <a:gd name="T8" fmla="*/ 40 w 194"/>
                      <a:gd name="T9" fmla="*/ 2 h 267"/>
                      <a:gd name="T10" fmla="*/ 42 w 194"/>
                      <a:gd name="T11" fmla="*/ 4 h 267"/>
                      <a:gd name="T12" fmla="*/ 45 w 194"/>
                      <a:gd name="T13" fmla="*/ 5 h 267"/>
                      <a:gd name="T14" fmla="*/ 47 w 194"/>
                      <a:gd name="T15" fmla="*/ 7 h 267"/>
                      <a:gd name="T16" fmla="*/ 48 w 194"/>
                      <a:gd name="T17" fmla="*/ 9 h 267"/>
                      <a:gd name="T18" fmla="*/ 51 w 194"/>
                      <a:gd name="T19" fmla="*/ 11 h 267"/>
                      <a:gd name="T20" fmla="*/ 52 w 194"/>
                      <a:gd name="T21" fmla="*/ 14 h 267"/>
                      <a:gd name="T22" fmla="*/ 53 w 194"/>
                      <a:gd name="T23" fmla="*/ 16 h 267"/>
                      <a:gd name="T24" fmla="*/ 55 w 194"/>
                      <a:gd name="T25" fmla="*/ 19 h 267"/>
                      <a:gd name="T26" fmla="*/ 56 w 194"/>
                      <a:gd name="T27" fmla="*/ 22 h 267"/>
                      <a:gd name="T28" fmla="*/ 56 w 194"/>
                      <a:gd name="T29" fmla="*/ 25 h 267"/>
                      <a:gd name="T30" fmla="*/ 57 w 194"/>
                      <a:gd name="T31" fmla="*/ 28 h 267"/>
                      <a:gd name="T32" fmla="*/ 57 w 194"/>
                      <a:gd name="T33" fmla="*/ 31 h 267"/>
                      <a:gd name="T34" fmla="*/ 57 w 194"/>
                      <a:gd name="T35" fmla="*/ 86 h 267"/>
                      <a:gd name="T36" fmla="*/ 0 w 194"/>
                      <a:gd name="T37" fmla="*/ 86 h 267"/>
                      <a:gd name="T38" fmla="*/ 0 w 194"/>
                      <a:gd name="T39" fmla="*/ 31 h 267"/>
                      <a:gd name="T40" fmla="*/ 0 w 194"/>
                      <a:gd name="T41" fmla="*/ 28 h 267"/>
                      <a:gd name="T42" fmla="*/ 1 w 194"/>
                      <a:gd name="T43" fmla="*/ 25 h 267"/>
                      <a:gd name="T44" fmla="*/ 1 w 194"/>
                      <a:gd name="T45" fmla="*/ 22 h 267"/>
                      <a:gd name="T46" fmla="*/ 2 w 194"/>
                      <a:gd name="T47" fmla="*/ 19 h 267"/>
                      <a:gd name="T48" fmla="*/ 4 w 194"/>
                      <a:gd name="T49" fmla="*/ 16 h 267"/>
                      <a:gd name="T50" fmla="*/ 5 w 194"/>
                      <a:gd name="T51" fmla="*/ 14 h 267"/>
                      <a:gd name="T52" fmla="*/ 6 w 194"/>
                      <a:gd name="T53" fmla="*/ 11 h 267"/>
                      <a:gd name="T54" fmla="*/ 8 w 194"/>
                      <a:gd name="T55" fmla="*/ 9 h 267"/>
                      <a:gd name="T56" fmla="*/ 11 w 194"/>
                      <a:gd name="T57" fmla="*/ 7 h 267"/>
                      <a:gd name="T58" fmla="*/ 13 w 194"/>
                      <a:gd name="T59" fmla="*/ 5 h 267"/>
                      <a:gd name="T60" fmla="*/ 15 w 194"/>
                      <a:gd name="T61" fmla="*/ 4 h 267"/>
                      <a:gd name="T62" fmla="*/ 17 w 194"/>
                      <a:gd name="T63" fmla="*/ 2 h 267"/>
                      <a:gd name="T64" fmla="*/ 20 w 194"/>
                      <a:gd name="T65" fmla="*/ 1 h 267"/>
                      <a:gd name="T66" fmla="*/ 23 w 194"/>
                      <a:gd name="T67" fmla="*/ 0 h 267"/>
                      <a:gd name="T68" fmla="*/ 26 w 194"/>
                      <a:gd name="T69" fmla="*/ 0 h 267"/>
                      <a:gd name="T70" fmla="*/ 29 w 194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7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2" y="16"/>
                        </a:lnTo>
                        <a:lnTo>
                          <a:pt x="159" y="21"/>
                        </a:lnTo>
                        <a:lnTo>
                          <a:pt x="165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90" y="67"/>
                        </a:lnTo>
                        <a:lnTo>
                          <a:pt x="192" y="77"/>
                        </a:lnTo>
                        <a:lnTo>
                          <a:pt x="194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453"/>
                  <p:cNvSpPr>
                    <a:spLocks noChangeAspect="1"/>
                  </p:cNvSpPr>
                  <p:nvPr/>
                </p:nvSpPr>
                <p:spPr bwMode="auto">
                  <a:xfrm>
                    <a:off x="3519" y="1661"/>
                    <a:ext cx="57" cy="79"/>
                  </a:xfrm>
                  <a:custGeom>
                    <a:avLst/>
                    <a:gdLst>
                      <a:gd name="T0" fmla="*/ 29 w 194"/>
                      <a:gd name="T1" fmla="*/ 0 h 266"/>
                      <a:gd name="T2" fmla="*/ 31 w 194"/>
                      <a:gd name="T3" fmla="*/ 0 h 266"/>
                      <a:gd name="T4" fmla="*/ 34 w 194"/>
                      <a:gd name="T5" fmla="*/ 1 h 266"/>
                      <a:gd name="T6" fmla="*/ 37 w 194"/>
                      <a:gd name="T7" fmla="*/ 1 h 266"/>
                      <a:gd name="T8" fmla="*/ 40 w 194"/>
                      <a:gd name="T9" fmla="*/ 2 h 266"/>
                      <a:gd name="T10" fmla="*/ 42 w 194"/>
                      <a:gd name="T11" fmla="*/ 3 h 266"/>
                      <a:gd name="T12" fmla="*/ 44 w 194"/>
                      <a:gd name="T13" fmla="*/ 5 h 266"/>
                      <a:gd name="T14" fmla="*/ 46 w 194"/>
                      <a:gd name="T15" fmla="*/ 7 h 266"/>
                      <a:gd name="T16" fmla="*/ 49 w 194"/>
                      <a:gd name="T17" fmla="*/ 8 h 266"/>
                      <a:gd name="T18" fmla="*/ 51 w 194"/>
                      <a:gd name="T19" fmla="*/ 10 h 266"/>
                      <a:gd name="T20" fmla="*/ 52 w 194"/>
                      <a:gd name="T21" fmla="*/ 12 h 266"/>
                      <a:gd name="T22" fmla="*/ 54 w 194"/>
                      <a:gd name="T23" fmla="*/ 15 h 266"/>
                      <a:gd name="T24" fmla="*/ 55 w 194"/>
                      <a:gd name="T25" fmla="*/ 18 h 266"/>
                      <a:gd name="T26" fmla="*/ 56 w 194"/>
                      <a:gd name="T27" fmla="*/ 20 h 266"/>
                      <a:gd name="T28" fmla="*/ 56 w 194"/>
                      <a:gd name="T29" fmla="*/ 22 h 266"/>
                      <a:gd name="T30" fmla="*/ 57 w 194"/>
                      <a:gd name="T31" fmla="*/ 25 h 266"/>
                      <a:gd name="T32" fmla="*/ 57 w 194"/>
                      <a:gd name="T33" fmla="*/ 28 h 266"/>
                      <a:gd name="T34" fmla="*/ 57 w 194"/>
                      <a:gd name="T35" fmla="*/ 79 h 266"/>
                      <a:gd name="T36" fmla="*/ 0 w 194"/>
                      <a:gd name="T37" fmla="*/ 79 h 266"/>
                      <a:gd name="T38" fmla="*/ 0 w 194"/>
                      <a:gd name="T39" fmla="*/ 28 h 266"/>
                      <a:gd name="T40" fmla="*/ 0 w 194"/>
                      <a:gd name="T41" fmla="*/ 25 h 266"/>
                      <a:gd name="T42" fmla="*/ 1 w 194"/>
                      <a:gd name="T43" fmla="*/ 22 h 266"/>
                      <a:gd name="T44" fmla="*/ 1 w 194"/>
                      <a:gd name="T45" fmla="*/ 20 h 266"/>
                      <a:gd name="T46" fmla="*/ 2 w 194"/>
                      <a:gd name="T47" fmla="*/ 18 h 266"/>
                      <a:gd name="T48" fmla="*/ 4 w 194"/>
                      <a:gd name="T49" fmla="*/ 15 h 266"/>
                      <a:gd name="T50" fmla="*/ 5 w 194"/>
                      <a:gd name="T51" fmla="*/ 12 h 266"/>
                      <a:gd name="T52" fmla="*/ 6 w 194"/>
                      <a:gd name="T53" fmla="*/ 10 h 266"/>
                      <a:gd name="T54" fmla="*/ 9 w 194"/>
                      <a:gd name="T55" fmla="*/ 8 h 266"/>
                      <a:gd name="T56" fmla="*/ 10 w 194"/>
                      <a:gd name="T57" fmla="*/ 7 h 266"/>
                      <a:gd name="T58" fmla="*/ 12 w 194"/>
                      <a:gd name="T59" fmla="*/ 5 h 266"/>
                      <a:gd name="T60" fmla="*/ 15 w 194"/>
                      <a:gd name="T61" fmla="*/ 3 h 266"/>
                      <a:gd name="T62" fmla="*/ 17 w 194"/>
                      <a:gd name="T63" fmla="*/ 2 h 266"/>
                      <a:gd name="T64" fmla="*/ 20 w 194"/>
                      <a:gd name="T65" fmla="*/ 1 h 266"/>
                      <a:gd name="T66" fmla="*/ 23 w 194"/>
                      <a:gd name="T67" fmla="*/ 1 h 266"/>
                      <a:gd name="T68" fmla="*/ 26 w 194"/>
                      <a:gd name="T69" fmla="*/ 0 h 266"/>
                      <a:gd name="T70" fmla="*/ 29 w 194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4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6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3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454"/>
                  <p:cNvSpPr>
                    <a:spLocks noChangeAspect="1"/>
                  </p:cNvSpPr>
                  <p:nvPr/>
                </p:nvSpPr>
                <p:spPr bwMode="auto">
                  <a:xfrm>
                    <a:off x="3519" y="1783"/>
                    <a:ext cx="57" cy="86"/>
                  </a:xfrm>
                  <a:custGeom>
                    <a:avLst/>
                    <a:gdLst>
                      <a:gd name="T0" fmla="*/ 29 w 194"/>
                      <a:gd name="T1" fmla="*/ 0 h 267"/>
                      <a:gd name="T2" fmla="*/ 31 w 194"/>
                      <a:gd name="T3" fmla="*/ 0 h 267"/>
                      <a:gd name="T4" fmla="*/ 34 w 194"/>
                      <a:gd name="T5" fmla="*/ 0 h 267"/>
                      <a:gd name="T6" fmla="*/ 37 w 194"/>
                      <a:gd name="T7" fmla="*/ 1 h 267"/>
                      <a:gd name="T8" fmla="*/ 40 w 194"/>
                      <a:gd name="T9" fmla="*/ 2 h 267"/>
                      <a:gd name="T10" fmla="*/ 42 w 194"/>
                      <a:gd name="T11" fmla="*/ 4 h 267"/>
                      <a:gd name="T12" fmla="*/ 44 w 194"/>
                      <a:gd name="T13" fmla="*/ 5 h 267"/>
                      <a:gd name="T14" fmla="*/ 46 w 194"/>
                      <a:gd name="T15" fmla="*/ 7 h 267"/>
                      <a:gd name="T16" fmla="*/ 49 w 194"/>
                      <a:gd name="T17" fmla="*/ 9 h 267"/>
                      <a:gd name="T18" fmla="*/ 51 w 194"/>
                      <a:gd name="T19" fmla="*/ 11 h 267"/>
                      <a:gd name="T20" fmla="*/ 52 w 194"/>
                      <a:gd name="T21" fmla="*/ 14 h 267"/>
                      <a:gd name="T22" fmla="*/ 54 w 194"/>
                      <a:gd name="T23" fmla="*/ 16 h 267"/>
                      <a:gd name="T24" fmla="*/ 55 w 194"/>
                      <a:gd name="T25" fmla="*/ 19 h 267"/>
                      <a:gd name="T26" fmla="*/ 56 w 194"/>
                      <a:gd name="T27" fmla="*/ 22 h 267"/>
                      <a:gd name="T28" fmla="*/ 56 w 194"/>
                      <a:gd name="T29" fmla="*/ 25 h 267"/>
                      <a:gd name="T30" fmla="*/ 57 w 194"/>
                      <a:gd name="T31" fmla="*/ 28 h 267"/>
                      <a:gd name="T32" fmla="*/ 57 w 194"/>
                      <a:gd name="T33" fmla="*/ 31 h 267"/>
                      <a:gd name="T34" fmla="*/ 57 w 194"/>
                      <a:gd name="T35" fmla="*/ 86 h 267"/>
                      <a:gd name="T36" fmla="*/ 0 w 194"/>
                      <a:gd name="T37" fmla="*/ 86 h 267"/>
                      <a:gd name="T38" fmla="*/ 0 w 194"/>
                      <a:gd name="T39" fmla="*/ 31 h 267"/>
                      <a:gd name="T40" fmla="*/ 0 w 194"/>
                      <a:gd name="T41" fmla="*/ 28 h 267"/>
                      <a:gd name="T42" fmla="*/ 1 w 194"/>
                      <a:gd name="T43" fmla="*/ 25 h 267"/>
                      <a:gd name="T44" fmla="*/ 1 w 194"/>
                      <a:gd name="T45" fmla="*/ 22 h 267"/>
                      <a:gd name="T46" fmla="*/ 2 w 194"/>
                      <a:gd name="T47" fmla="*/ 19 h 267"/>
                      <a:gd name="T48" fmla="*/ 4 w 194"/>
                      <a:gd name="T49" fmla="*/ 16 h 267"/>
                      <a:gd name="T50" fmla="*/ 5 w 194"/>
                      <a:gd name="T51" fmla="*/ 14 h 267"/>
                      <a:gd name="T52" fmla="*/ 6 w 194"/>
                      <a:gd name="T53" fmla="*/ 11 h 267"/>
                      <a:gd name="T54" fmla="*/ 9 w 194"/>
                      <a:gd name="T55" fmla="*/ 9 h 267"/>
                      <a:gd name="T56" fmla="*/ 10 w 194"/>
                      <a:gd name="T57" fmla="*/ 7 h 267"/>
                      <a:gd name="T58" fmla="*/ 12 w 194"/>
                      <a:gd name="T59" fmla="*/ 5 h 267"/>
                      <a:gd name="T60" fmla="*/ 15 w 194"/>
                      <a:gd name="T61" fmla="*/ 4 h 267"/>
                      <a:gd name="T62" fmla="*/ 17 w 194"/>
                      <a:gd name="T63" fmla="*/ 2 h 267"/>
                      <a:gd name="T64" fmla="*/ 20 w 194"/>
                      <a:gd name="T65" fmla="*/ 1 h 267"/>
                      <a:gd name="T66" fmla="*/ 23 w 194"/>
                      <a:gd name="T67" fmla="*/ 0 h 267"/>
                      <a:gd name="T68" fmla="*/ 26 w 194"/>
                      <a:gd name="T69" fmla="*/ 0 h 267"/>
                      <a:gd name="T70" fmla="*/ 29 w 194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4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6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3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455"/>
                  <p:cNvSpPr>
                    <a:spLocks noChangeAspect="1"/>
                  </p:cNvSpPr>
                  <p:nvPr/>
                </p:nvSpPr>
                <p:spPr bwMode="auto">
                  <a:xfrm>
                    <a:off x="1425" y="1661"/>
                    <a:ext cx="57" cy="79"/>
                  </a:xfrm>
                  <a:custGeom>
                    <a:avLst/>
                    <a:gdLst>
                      <a:gd name="T0" fmla="*/ 29 w 191"/>
                      <a:gd name="T1" fmla="*/ 0 h 266"/>
                      <a:gd name="T2" fmla="*/ 32 w 191"/>
                      <a:gd name="T3" fmla="*/ 0 h 266"/>
                      <a:gd name="T4" fmla="*/ 35 w 191"/>
                      <a:gd name="T5" fmla="*/ 1 h 266"/>
                      <a:gd name="T6" fmla="*/ 37 w 191"/>
                      <a:gd name="T7" fmla="*/ 1 h 266"/>
                      <a:gd name="T8" fmla="*/ 40 w 191"/>
                      <a:gd name="T9" fmla="*/ 2 h 266"/>
                      <a:gd name="T10" fmla="*/ 42 w 191"/>
                      <a:gd name="T11" fmla="*/ 3 h 266"/>
                      <a:gd name="T12" fmla="*/ 44 w 191"/>
                      <a:gd name="T13" fmla="*/ 5 h 266"/>
                      <a:gd name="T14" fmla="*/ 47 w 191"/>
                      <a:gd name="T15" fmla="*/ 7 h 266"/>
                      <a:gd name="T16" fmla="*/ 49 w 191"/>
                      <a:gd name="T17" fmla="*/ 8 h 266"/>
                      <a:gd name="T18" fmla="*/ 50 w 191"/>
                      <a:gd name="T19" fmla="*/ 10 h 266"/>
                      <a:gd name="T20" fmla="*/ 52 w 191"/>
                      <a:gd name="T21" fmla="*/ 12 h 266"/>
                      <a:gd name="T22" fmla="*/ 54 w 191"/>
                      <a:gd name="T23" fmla="*/ 15 h 266"/>
                      <a:gd name="T24" fmla="*/ 55 w 191"/>
                      <a:gd name="T25" fmla="*/ 18 h 266"/>
                      <a:gd name="T26" fmla="*/ 56 w 191"/>
                      <a:gd name="T27" fmla="*/ 20 h 266"/>
                      <a:gd name="T28" fmla="*/ 56 w 191"/>
                      <a:gd name="T29" fmla="*/ 22 h 266"/>
                      <a:gd name="T30" fmla="*/ 57 w 191"/>
                      <a:gd name="T31" fmla="*/ 25 h 266"/>
                      <a:gd name="T32" fmla="*/ 57 w 191"/>
                      <a:gd name="T33" fmla="*/ 28 h 266"/>
                      <a:gd name="T34" fmla="*/ 57 w 191"/>
                      <a:gd name="T35" fmla="*/ 79 h 266"/>
                      <a:gd name="T36" fmla="*/ 0 w 191"/>
                      <a:gd name="T37" fmla="*/ 79 h 266"/>
                      <a:gd name="T38" fmla="*/ 0 w 191"/>
                      <a:gd name="T39" fmla="*/ 28 h 266"/>
                      <a:gd name="T40" fmla="*/ 0 w 191"/>
                      <a:gd name="T41" fmla="*/ 25 h 266"/>
                      <a:gd name="T42" fmla="*/ 1 w 191"/>
                      <a:gd name="T43" fmla="*/ 22 h 266"/>
                      <a:gd name="T44" fmla="*/ 1 w 191"/>
                      <a:gd name="T45" fmla="*/ 20 h 266"/>
                      <a:gd name="T46" fmla="*/ 2 w 191"/>
                      <a:gd name="T47" fmla="*/ 18 h 266"/>
                      <a:gd name="T48" fmla="*/ 3 w 191"/>
                      <a:gd name="T49" fmla="*/ 15 h 266"/>
                      <a:gd name="T50" fmla="*/ 5 w 191"/>
                      <a:gd name="T51" fmla="*/ 12 h 266"/>
                      <a:gd name="T52" fmla="*/ 7 w 191"/>
                      <a:gd name="T53" fmla="*/ 10 h 266"/>
                      <a:gd name="T54" fmla="*/ 8 w 191"/>
                      <a:gd name="T55" fmla="*/ 8 h 266"/>
                      <a:gd name="T56" fmla="*/ 10 w 191"/>
                      <a:gd name="T57" fmla="*/ 7 h 266"/>
                      <a:gd name="T58" fmla="*/ 13 w 191"/>
                      <a:gd name="T59" fmla="*/ 5 h 266"/>
                      <a:gd name="T60" fmla="*/ 15 w 191"/>
                      <a:gd name="T61" fmla="*/ 3 h 266"/>
                      <a:gd name="T62" fmla="*/ 18 w 191"/>
                      <a:gd name="T63" fmla="*/ 2 h 266"/>
                      <a:gd name="T64" fmla="*/ 20 w 191"/>
                      <a:gd name="T65" fmla="*/ 1 h 266"/>
                      <a:gd name="T66" fmla="*/ 23 w 191"/>
                      <a:gd name="T67" fmla="*/ 1 h 266"/>
                      <a:gd name="T68" fmla="*/ 26 w 191"/>
                      <a:gd name="T69" fmla="*/ 0 h 266"/>
                      <a:gd name="T70" fmla="*/ 29 w 191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1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4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1" y="85"/>
                        </a:lnTo>
                        <a:lnTo>
                          <a:pt x="191" y="94"/>
                        </a:lnTo>
                        <a:lnTo>
                          <a:pt x="191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456"/>
                  <p:cNvSpPr>
                    <a:spLocks noChangeAspect="1"/>
                  </p:cNvSpPr>
                  <p:nvPr/>
                </p:nvSpPr>
                <p:spPr bwMode="auto">
                  <a:xfrm>
                    <a:off x="1425" y="1783"/>
                    <a:ext cx="57" cy="86"/>
                  </a:xfrm>
                  <a:custGeom>
                    <a:avLst/>
                    <a:gdLst>
                      <a:gd name="T0" fmla="*/ 29 w 191"/>
                      <a:gd name="T1" fmla="*/ 0 h 267"/>
                      <a:gd name="T2" fmla="*/ 32 w 191"/>
                      <a:gd name="T3" fmla="*/ 0 h 267"/>
                      <a:gd name="T4" fmla="*/ 35 w 191"/>
                      <a:gd name="T5" fmla="*/ 0 h 267"/>
                      <a:gd name="T6" fmla="*/ 37 w 191"/>
                      <a:gd name="T7" fmla="*/ 1 h 267"/>
                      <a:gd name="T8" fmla="*/ 40 w 191"/>
                      <a:gd name="T9" fmla="*/ 2 h 267"/>
                      <a:gd name="T10" fmla="*/ 42 w 191"/>
                      <a:gd name="T11" fmla="*/ 4 h 267"/>
                      <a:gd name="T12" fmla="*/ 44 w 191"/>
                      <a:gd name="T13" fmla="*/ 5 h 267"/>
                      <a:gd name="T14" fmla="*/ 47 w 191"/>
                      <a:gd name="T15" fmla="*/ 7 h 267"/>
                      <a:gd name="T16" fmla="*/ 49 w 191"/>
                      <a:gd name="T17" fmla="*/ 9 h 267"/>
                      <a:gd name="T18" fmla="*/ 50 w 191"/>
                      <a:gd name="T19" fmla="*/ 11 h 267"/>
                      <a:gd name="T20" fmla="*/ 52 w 191"/>
                      <a:gd name="T21" fmla="*/ 14 h 267"/>
                      <a:gd name="T22" fmla="*/ 54 w 191"/>
                      <a:gd name="T23" fmla="*/ 16 h 267"/>
                      <a:gd name="T24" fmla="*/ 55 w 191"/>
                      <a:gd name="T25" fmla="*/ 19 h 267"/>
                      <a:gd name="T26" fmla="*/ 56 w 191"/>
                      <a:gd name="T27" fmla="*/ 22 h 267"/>
                      <a:gd name="T28" fmla="*/ 56 w 191"/>
                      <a:gd name="T29" fmla="*/ 25 h 267"/>
                      <a:gd name="T30" fmla="*/ 57 w 191"/>
                      <a:gd name="T31" fmla="*/ 28 h 267"/>
                      <a:gd name="T32" fmla="*/ 57 w 191"/>
                      <a:gd name="T33" fmla="*/ 31 h 267"/>
                      <a:gd name="T34" fmla="*/ 57 w 191"/>
                      <a:gd name="T35" fmla="*/ 86 h 267"/>
                      <a:gd name="T36" fmla="*/ 0 w 191"/>
                      <a:gd name="T37" fmla="*/ 86 h 267"/>
                      <a:gd name="T38" fmla="*/ 0 w 191"/>
                      <a:gd name="T39" fmla="*/ 31 h 267"/>
                      <a:gd name="T40" fmla="*/ 0 w 191"/>
                      <a:gd name="T41" fmla="*/ 28 h 267"/>
                      <a:gd name="T42" fmla="*/ 1 w 191"/>
                      <a:gd name="T43" fmla="*/ 25 h 267"/>
                      <a:gd name="T44" fmla="*/ 1 w 191"/>
                      <a:gd name="T45" fmla="*/ 22 h 267"/>
                      <a:gd name="T46" fmla="*/ 2 w 191"/>
                      <a:gd name="T47" fmla="*/ 19 h 267"/>
                      <a:gd name="T48" fmla="*/ 3 w 191"/>
                      <a:gd name="T49" fmla="*/ 16 h 267"/>
                      <a:gd name="T50" fmla="*/ 5 w 191"/>
                      <a:gd name="T51" fmla="*/ 14 h 267"/>
                      <a:gd name="T52" fmla="*/ 7 w 191"/>
                      <a:gd name="T53" fmla="*/ 11 h 267"/>
                      <a:gd name="T54" fmla="*/ 8 w 191"/>
                      <a:gd name="T55" fmla="*/ 9 h 267"/>
                      <a:gd name="T56" fmla="*/ 10 w 191"/>
                      <a:gd name="T57" fmla="*/ 7 h 267"/>
                      <a:gd name="T58" fmla="*/ 13 w 191"/>
                      <a:gd name="T59" fmla="*/ 5 h 267"/>
                      <a:gd name="T60" fmla="*/ 15 w 191"/>
                      <a:gd name="T61" fmla="*/ 4 h 267"/>
                      <a:gd name="T62" fmla="*/ 18 w 191"/>
                      <a:gd name="T63" fmla="*/ 2 h 267"/>
                      <a:gd name="T64" fmla="*/ 20 w 191"/>
                      <a:gd name="T65" fmla="*/ 1 h 267"/>
                      <a:gd name="T66" fmla="*/ 23 w 191"/>
                      <a:gd name="T67" fmla="*/ 0 h 267"/>
                      <a:gd name="T68" fmla="*/ 26 w 191"/>
                      <a:gd name="T69" fmla="*/ 0 h 267"/>
                      <a:gd name="T70" fmla="*/ 29 w 191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1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4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1" y="86"/>
                        </a:lnTo>
                        <a:lnTo>
                          <a:pt x="191" y="96"/>
                        </a:lnTo>
                        <a:lnTo>
                          <a:pt x="191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4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457"/>
                  <p:cNvSpPr>
                    <a:spLocks noChangeAspect="1"/>
                  </p:cNvSpPr>
                  <p:nvPr/>
                </p:nvSpPr>
                <p:spPr bwMode="auto">
                  <a:xfrm>
                    <a:off x="4155" y="1661"/>
                    <a:ext cx="57" cy="79"/>
                  </a:xfrm>
                  <a:custGeom>
                    <a:avLst/>
                    <a:gdLst>
                      <a:gd name="T0" fmla="*/ 28 w 193"/>
                      <a:gd name="T1" fmla="*/ 0 h 266"/>
                      <a:gd name="T2" fmla="*/ 31 w 193"/>
                      <a:gd name="T3" fmla="*/ 0 h 266"/>
                      <a:gd name="T4" fmla="*/ 34 w 193"/>
                      <a:gd name="T5" fmla="*/ 1 h 266"/>
                      <a:gd name="T6" fmla="*/ 37 w 193"/>
                      <a:gd name="T7" fmla="*/ 1 h 266"/>
                      <a:gd name="T8" fmla="*/ 40 w 193"/>
                      <a:gd name="T9" fmla="*/ 2 h 266"/>
                      <a:gd name="T10" fmla="*/ 42 w 193"/>
                      <a:gd name="T11" fmla="*/ 3 h 266"/>
                      <a:gd name="T12" fmla="*/ 44 w 193"/>
                      <a:gd name="T13" fmla="*/ 5 h 266"/>
                      <a:gd name="T14" fmla="*/ 46 w 193"/>
                      <a:gd name="T15" fmla="*/ 7 h 266"/>
                      <a:gd name="T16" fmla="*/ 48 w 193"/>
                      <a:gd name="T17" fmla="*/ 8 h 266"/>
                      <a:gd name="T18" fmla="*/ 51 w 193"/>
                      <a:gd name="T19" fmla="*/ 10 h 266"/>
                      <a:gd name="T20" fmla="*/ 52 w 193"/>
                      <a:gd name="T21" fmla="*/ 12 h 266"/>
                      <a:gd name="T22" fmla="*/ 53 w 193"/>
                      <a:gd name="T23" fmla="*/ 15 h 266"/>
                      <a:gd name="T24" fmla="*/ 54 w 193"/>
                      <a:gd name="T25" fmla="*/ 18 h 266"/>
                      <a:gd name="T26" fmla="*/ 55 w 193"/>
                      <a:gd name="T27" fmla="*/ 20 h 266"/>
                      <a:gd name="T28" fmla="*/ 56 w 193"/>
                      <a:gd name="T29" fmla="*/ 22 h 266"/>
                      <a:gd name="T30" fmla="*/ 57 w 193"/>
                      <a:gd name="T31" fmla="*/ 25 h 266"/>
                      <a:gd name="T32" fmla="*/ 57 w 193"/>
                      <a:gd name="T33" fmla="*/ 28 h 266"/>
                      <a:gd name="T34" fmla="*/ 57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1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4 w 193"/>
                      <a:gd name="T49" fmla="*/ 15 h 266"/>
                      <a:gd name="T50" fmla="*/ 5 w 193"/>
                      <a:gd name="T51" fmla="*/ 12 h 266"/>
                      <a:gd name="T52" fmla="*/ 6 w 193"/>
                      <a:gd name="T53" fmla="*/ 10 h 266"/>
                      <a:gd name="T54" fmla="*/ 8 w 193"/>
                      <a:gd name="T55" fmla="*/ 8 h 266"/>
                      <a:gd name="T56" fmla="*/ 11 w 193"/>
                      <a:gd name="T57" fmla="*/ 7 h 266"/>
                      <a:gd name="T58" fmla="*/ 13 w 193"/>
                      <a:gd name="T59" fmla="*/ 5 h 266"/>
                      <a:gd name="T60" fmla="*/ 15 w 193"/>
                      <a:gd name="T61" fmla="*/ 3 h 266"/>
                      <a:gd name="T62" fmla="*/ 17 w 193"/>
                      <a:gd name="T63" fmla="*/ 2 h 266"/>
                      <a:gd name="T64" fmla="*/ 20 w 193"/>
                      <a:gd name="T65" fmla="*/ 1 h 266"/>
                      <a:gd name="T66" fmla="*/ 23 w 193"/>
                      <a:gd name="T67" fmla="*/ 1 h 266"/>
                      <a:gd name="T68" fmla="*/ 25 w 193"/>
                      <a:gd name="T69" fmla="*/ 0 h 266"/>
                      <a:gd name="T70" fmla="*/ 28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5" y="1"/>
                        </a:lnTo>
                        <a:lnTo>
                          <a:pt x="115" y="2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458"/>
                  <p:cNvSpPr>
                    <a:spLocks noChangeAspect="1"/>
                  </p:cNvSpPr>
                  <p:nvPr/>
                </p:nvSpPr>
                <p:spPr bwMode="auto">
                  <a:xfrm>
                    <a:off x="4155" y="1783"/>
                    <a:ext cx="57" cy="86"/>
                  </a:xfrm>
                  <a:custGeom>
                    <a:avLst/>
                    <a:gdLst>
                      <a:gd name="T0" fmla="*/ 28 w 193"/>
                      <a:gd name="T1" fmla="*/ 0 h 267"/>
                      <a:gd name="T2" fmla="*/ 31 w 193"/>
                      <a:gd name="T3" fmla="*/ 0 h 267"/>
                      <a:gd name="T4" fmla="*/ 34 w 193"/>
                      <a:gd name="T5" fmla="*/ 0 h 267"/>
                      <a:gd name="T6" fmla="*/ 37 w 193"/>
                      <a:gd name="T7" fmla="*/ 1 h 267"/>
                      <a:gd name="T8" fmla="*/ 40 w 193"/>
                      <a:gd name="T9" fmla="*/ 2 h 267"/>
                      <a:gd name="T10" fmla="*/ 42 w 193"/>
                      <a:gd name="T11" fmla="*/ 4 h 267"/>
                      <a:gd name="T12" fmla="*/ 44 w 193"/>
                      <a:gd name="T13" fmla="*/ 5 h 267"/>
                      <a:gd name="T14" fmla="*/ 46 w 193"/>
                      <a:gd name="T15" fmla="*/ 7 h 267"/>
                      <a:gd name="T16" fmla="*/ 48 w 193"/>
                      <a:gd name="T17" fmla="*/ 9 h 267"/>
                      <a:gd name="T18" fmla="*/ 51 w 193"/>
                      <a:gd name="T19" fmla="*/ 11 h 267"/>
                      <a:gd name="T20" fmla="*/ 52 w 193"/>
                      <a:gd name="T21" fmla="*/ 14 h 267"/>
                      <a:gd name="T22" fmla="*/ 53 w 193"/>
                      <a:gd name="T23" fmla="*/ 16 h 267"/>
                      <a:gd name="T24" fmla="*/ 54 w 193"/>
                      <a:gd name="T25" fmla="*/ 19 h 267"/>
                      <a:gd name="T26" fmla="*/ 55 w 193"/>
                      <a:gd name="T27" fmla="*/ 22 h 267"/>
                      <a:gd name="T28" fmla="*/ 56 w 193"/>
                      <a:gd name="T29" fmla="*/ 25 h 267"/>
                      <a:gd name="T30" fmla="*/ 57 w 193"/>
                      <a:gd name="T31" fmla="*/ 28 h 267"/>
                      <a:gd name="T32" fmla="*/ 57 w 193"/>
                      <a:gd name="T33" fmla="*/ 31 h 267"/>
                      <a:gd name="T34" fmla="*/ 57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1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4 w 193"/>
                      <a:gd name="T49" fmla="*/ 16 h 267"/>
                      <a:gd name="T50" fmla="*/ 5 w 193"/>
                      <a:gd name="T51" fmla="*/ 14 h 267"/>
                      <a:gd name="T52" fmla="*/ 6 w 193"/>
                      <a:gd name="T53" fmla="*/ 11 h 267"/>
                      <a:gd name="T54" fmla="*/ 8 w 193"/>
                      <a:gd name="T55" fmla="*/ 9 h 267"/>
                      <a:gd name="T56" fmla="*/ 11 w 193"/>
                      <a:gd name="T57" fmla="*/ 7 h 267"/>
                      <a:gd name="T58" fmla="*/ 13 w 193"/>
                      <a:gd name="T59" fmla="*/ 5 h 267"/>
                      <a:gd name="T60" fmla="*/ 15 w 193"/>
                      <a:gd name="T61" fmla="*/ 4 h 267"/>
                      <a:gd name="T62" fmla="*/ 17 w 193"/>
                      <a:gd name="T63" fmla="*/ 2 h 267"/>
                      <a:gd name="T64" fmla="*/ 20 w 193"/>
                      <a:gd name="T65" fmla="*/ 1 h 267"/>
                      <a:gd name="T66" fmla="*/ 23 w 193"/>
                      <a:gd name="T67" fmla="*/ 0 h 267"/>
                      <a:gd name="T68" fmla="*/ 25 w 193"/>
                      <a:gd name="T69" fmla="*/ 0 h 267"/>
                      <a:gd name="T70" fmla="*/ 28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5" y="0"/>
                        </a:lnTo>
                        <a:lnTo>
                          <a:pt x="115" y="1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459"/>
                  <p:cNvSpPr>
                    <a:spLocks noChangeAspect="1"/>
                  </p:cNvSpPr>
                  <p:nvPr/>
                </p:nvSpPr>
                <p:spPr bwMode="auto">
                  <a:xfrm>
                    <a:off x="632" y="1654"/>
                    <a:ext cx="36" cy="79"/>
                  </a:xfrm>
                  <a:custGeom>
                    <a:avLst/>
                    <a:gdLst>
                      <a:gd name="T0" fmla="*/ 18 w 124"/>
                      <a:gd name="T1" fmla="*/ 0 h 267"/>
                      <a:gd name="T2" fmla="*/ 21 w 124"/>
                      <a:gd name="T3" fmla="*/ 0 h 267"/>
                      <a:gd name="T4" fmla="*/ 24 w 124"/>
                      <a:gd name="T5" fmla="*/ 1 h 267"/>
                      <a:gd name="T6" fmla="*/ 25 w 124"/>
                      <a:gd name="T7" fmla="*/ 2 h 267"/>
                      <a:gd name="T8" fmla="*/ 27 w 124"/>
                      <a:gd name="T9" fmla="*/ 3 h 267"/>
                      <a:gd name="T10" fmla="*/ 28 w 124"/>
                      <a:gd name="T11" fmla="*/ 4 h 267"/>
                      <a:gd name="T12" fmla="*/ 30 w 124"/>
                      <a:gd name="T13" fmla="*/ 5 h 267"/>
                      <a:gd name="T14" fmla="*/ 31 w 124"/>
                      <a:gd name="T15" fmla="*/ 6 h 267"/>
                      <a:gd name="T16" fmla="*/ 32 w 124"/>
                      <a:gd name="T17" fmla="*/ 8 h 267"/>
                      <a:gd name="T18" fmla="*/ 33 w 124"/>
                      <a:gd name="T19" fmla="*/ 9 h 267"/>
                      <a:gd name="T20" fmla="*/ 34 w 124"/>
                      <a:gd name="T21" fmla="*/ 12 h 267"/>
                      <a:gd name="T22" fmla="*/ 35 w 124"/>
                      <a:gd name="T23" fmla="*/ 14 h 267"/>
                      <a:gd name="T24" fmla="*/ 35 w 124"/>
                      <a:gd name="T25" fmla="*/ 16 h 267"/>
                      <a:gd name="T26" fmla="*/ 36 w 124"/>
                      <a:gd name="T27" fmla="*/ 19 h 267"/>
                      <a:gd name="T28" fmla="*/ 36 w 124"/>
                      <a:gd name="T29" fmla="*/ 21 h 267"/>
                      <a:gd name="T30" fmla="*/ 36 w 124"/>
                      <a:gd name="T31" fmla="*/ 79 h 267"/>
                      <a:gd name="T32" fmla="*/ 0 w 124"/>
                      <a:gd name="T33" fmla="*/ 79 h 267"/>
                      <a:gd name="T34" fmla="*/ 0 w 124"/>
                      <a:gd name="T35" fmla="*/ 21 h 267"/>
                      <a:gd name="T36" fmla="*/ 1 w 124"/>
                      <a:gd name="T37" fmla="*/ 19 h 267"/>
                      <a:gd name="T38" fmla="*/ 1 w 124"/>
                      <a:gd name="T39" fmla="*/ 16 h 267"/>
                      <a:gd name="T40" fmla="*/ 1 w 124"/>
                      <a:gd name="T41" fmla="*/ 14 h 267"/>
                      <a:gd name="T42" fmla="*/ 2 w 124"/>
                      <a:gd name="T43" fmla="*/ 12 h 267"/>
                      <a:gd name="T44" fmla="*/ 3 w 124"/>
                      <a:gd name="T45" fmla="*/ 9 h 267"/>
                      <a:gd name="T46" fmla="*/ 4 w 124"/>
                      <a:gd name="T47" fmla="*/ 8 h 267"/>
                      <a:gd name="T48" fmla="*/ 5 w 124"/>
                      <a:gd name="T49" fmla="*/ 6 h 267"/>
                      <a:gd name="T50" fmla="*/ 7 w 124"/>
                      <a:gd name="T51" fmla="*/ 5 h 267"/>
                      <a:gd name="T52" fmla="*/ 8 w 124"/>
                      <a:gd name="T53" fmla="*/ 4 h 267"/>
                      <a:gd name="T54" fmla="*/ 10 w 124"/>
                      <a:gd name="T55" fmla="*/ 3 h 267"/>
                      <a:gd name="T56" fmla="*/ 11 w 124"/>
                      <a:gd name="T57" fmla="*/ 2 h 267"/>
                      <a:gd name="T58" fmla="*/ 13 w 124"/>
                      <a:gd name="T59" fmla="*/ 1 h 267"/>
                      <a:gd name="T60" fmla="*/ 16 w 124"/>
                      <a:gd name="T61" fmla="*/ 0 h 267"/>
                      <a:gd name="T62" fmla="*/ 18 w 124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4" h="267">
                        <a:moveTo>
                          <a:pt x="63" y="0"/>
                        </a:moveTo>
                        <a:lnTo>
                          <a:pt x="72" y="1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2" y="9"/>
                        </a:lnTo>
                        <a:lnTo>
                          <a:pt x="96" y="12"/>
                        </a:lnTo>
                        <a:lnTo>
                          <a:pt x="102" y="17"/>
                        </a:lnTo>
                        <a:lnTo>
                          <a:pt x="106" y="21"/>
                        </a:lnTo>
                        <a:lnTo>
                          <a:pt x="110" y="26"/>
                        </a:lnTo>
                        <a:lnTo>
                          <a:pt x="114" y="32"/>
                        </a:lnTo>
                        <a:lnTo>
                          <a:pt x="117" y="39"/>
                        </a:lnTo>
                        <a:lnTo>
                          <a:pt x="119" y="46"/>
                        </a:lnTo>
                        <a:lnTo>
                          <a:pt x="122" y="54"/>
                        </a:lnTo>
                        <a:lnTo>
                          <a:pt x="123" y="63"/>
                        </a:lnTo>
                        <a:lnTo>
                          <a:pt x="124" y="72"/>
                        </a:lnTo>
                        <a:lnTo>
                          <a:pt x="124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2" y="63"/>
                        </a:lnTo>
                        <a:lnTo>
                          <a:pt x="3" y="54"/>
                        </a:lnTo>
                        <a:lnTo>
                          <a:pt x="5" y="46"/>
                        </a:lnTo>
                        <a:lnTo>
                          <a:pt x="7" y="39"/>
                        </a:lnTo>
                        <a:lnTo>
                          <a:pt x="11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4" y="17"/>
                        </a:lnTo>
                        <a:lnTo>
                          <a:pt x="28" y="12"/>
                        </a:lnTo>
                        <a:lnTo>
                          <a:pt x="33" y="9"/>
                        </a:lnTo>
                        <a:lnTo>
                          <a:pt x="38" y="6"/>
                        </a:lnTo>
                        <a:lnTo>
                          <a:pt x="44" y="4"/>
                        </a:lnTo>
                        <a:lnTo>
                          <a:pt x="54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460"/>
                  <p:cNvSpPr>
                    <a:spLocks noChangeAspect="1"/>
                  </p:cNvSpPr>
                  <p:nvPr/>
                </p:nvSpPr>
                <p:spPr bwMode="auto">
                  <a:xfrm>
                    <a:off x="4863" y="1654"/>
                    <a:ext cx="36" cy="79"/>
                  </a:xfrm>
                  <a:custGeom>
                    <a:avLst/>
                    <a:gdLst>
                      <a:gd name="T0" fmla="*/ 18 w 123"/>
                      <a:gd name="T1" fmla="*/ 0 h 267"/>
                      <a:gd name="T2" fmla="*/ 21 w 123"/>
                      <a:gd name="T3" fmla="*/ 0 h 267"/>
                      <a:gd name="T4" fmla="*/ 24 w 123"/>
                      <a:gd name="T5" fmla="*/ 1 h 267"/>
                      <a:gd name="T6" fmla="*/ 25 w 123"/>
                      <a:gd name="T7" fmla="*/ 2 h 267"/>
                      <a:gd name="T8" fmla="*/ 27 w 123"/>
                      <a:gd name="T9" fmla="*/ 3 h 267"/>
                      <a:gd name="T10" fmla="*/ 28 w 123"/>
                      <a:gd name="T11" fmla="*/ 4 h 267"/>
                      <a:gd name="T12" fmla="*/ 30 w 123"/>
                      <a:gd name="T13" fmla="*/ 5 h 267"/>
                      <a:gd name="T14" fmla="*/ 31 w 123"/>
                      <a:gd name="T15" fmla="*/ 6 h 267"/>
                      <a:gd name="T16" fmla="*/ 32 w 123"/>
                      <a:gd name="T17" fmla="*/ 8 h 267"/>
                      <a:gd name="T18" fmla="*/ 33 w 123"/>
                      <a:gd name="T19" fmla="*/ 9 h 267"/>
                      <a:gd name="T20" fmla="*/ 34 w 123"/>
                      <a:gd name="T21" fmla="*/ 12 h 267"/>
                      <a:gd name="T22" fmla="*/ 35 w 123"/>
                      <a:gd name="T23" fmla="*/ 14 h 267"/>
                      <a:gd name="T24" fmla="*/ 35 w 123"/>
                      <a:gd name="T25" fmla="*/ 16 h 267"/>
                      <a:gd name="T26" fmla="*/ 36 w 123"/>
                      <a:gd name="T27" fmla="*/ 19 h 267"/>
                      <a:gd name="T28" fmla="*/ 36 w 123"/>
                      <a:gd name="T29" fmla="*/ 21 h 267"/>
                      <a:gd name="T30" fmla="*/ 36 w 123"/>
                      <a:gd name="T31" fmla="*/ 79 h 267"/>
                      <a:gd name="T32" fmla="*/ 0 w 123"/>
                      <a:gd name="T33" fmla="*/ 79 h 267"/>
                      <a:gd name="T34" fmla="*/ 0 w 123"/>
                      <a:gd name="T35" fmla="*/ 21 h 267"/>
                      <a:gd name="T36" fmla="*/ 0 w 123"/>
                      <a:gd name="T37" fmla="*/ 19 h 267"/>
                      <a:gd name="T38" fmla="*/ 1 w 123"/>
                      <a:gd name="T39" fmla="*/ 16 h 267"/>
                      <a:gd name="T40" fmla="*/ 1 w 123"/>
                      <a:gd name="T41" fmla="*/ 14 h 267"/>
                      <a:gd name="T42" fmla="*/ 2 w 123"/>
                      <a:gd name="T43" fmla="*/ 12 h 267"/>
                      <a:gd name="T44" fmla="*/ 3 w 123"/>
                      <a:gd name="T45" fmla="*/ 9 h 267"/>
                      <a:gd name="T46" fmla="*/ 4 w 123"/>
                      <a:gd name="T47" fmla="*/ 8 h 267"/>
                      <a:gd name="T48" fmla="*/ 6 w 123"/>
                      <a:gd name="T49" fmla="*/ 6 h 267"/>
                      <a:gd name="T50" fmla="*/ 7 w 123"/>
                      <a:gd name="T51" fmla="*/ 5 h 267"/>
                      <a:gd name="T52" fmla="*/ 8 w 123"/>
                      <a:gd name="T53" fmla="*/ 4 h 267"/>
                      <a:gd name="T54" fmla="*/ 9 w 123"/>
                      <a:gd name="T55" fmla="*/ 3 h 267"/>
                      <a:gd name="T56" fmla="*/ 11 w 123"/>
                      <a:gd name="T57" fmla="*/ 2 h 267"/>
                      <a:gd name="T58" fmla="*/ 13 w 123"/>
                      <a:gd name="T59" fmla="*/ 1 h 267"/>
                      <a:gd name="T60" fmla="*/ 16 w 123"/>
                      <a:gd name="T61" fmla="*/ 0 h 267"/>
                      <a:gd name="T62" fmla="*/ 18 w 123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3" h="267">
                        <a:moveTo>
                          <a:pt x="63" y="0"/>
                        </a:moveTo>
                        <a:lnTo>
                          <a:pt x="71" y="1"/>
                        </a:lnTo>
                        <a:lnTo>
                          <a:pt x="81" y="4"/>
                        </a:lnTo>
                        <a:lnTo>
                          <a:pt x="86" y="6"/>
                        </a:lnTo>
                        <a:lnTo>
                          <a:pt x="91" y="9"/>
                        </a:lnTo>
                        <a:lnTo>
                          <a:pt x="97" y="12"/>
                        </a:lnTo>
                        <a:lnTo>
                          <a:pt x="101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4" y="32"/>
                        </a:lnTo>
                        <a:lnTo>
                          <a:pt x="117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3" y="63"/>
                        </a:lnTo>
                        <a:lnTo>
                          <a:pt x="123" y="72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1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5" y="26"/>
                        </a:lnTo>
                        <a:lnTo>
                          <a:pt x="19" y="21"/>
                        </a:lnTo>
                        <a:lnTo>
                          <a:pt x="23" y="17"/>
                        </a:lnTo>
                        <a:lnTo>
                          <a:pt x="28" y="12"/>
                        </a:lnTo>
                        <a:lnTo>
                          <a:pt x="32" y="9"/>
                        </a:lnTo>
                        <a:lnTo>
                          <a:pt x="38" y="6"/>
                        </a:lnTo>
                        <a:lnTo>
                          <a:pt x="43" y="4"/>
                        </a:lnTo>
                        <a:lnTo>
                          <a:pt x="53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461"/>
                  <p:cNvSpPr>
                    <a:spLocks noChangeAspect="1"/>
                  </p:cNvSpPr>
                  <p:nvPr/>
                </p:nvSpPr>
                <p:spPr bwMode="auto">
                  <a:xfrm>
                    <a:off x="4998" y="1654"/>
                    <a:ext cx="36" cy="79"/>
                  </a:xfrm>
                  <a:custGeom>
                    <a:avLst/>
                    <a:gdLst>
                      <a:gd name="T0" fmla="*/ 18 w 122"/>
                      <a:gd name="T1" fmla="*/ 0 h 267"/>
                      <a:gd name="T2" fmla="*/ 21 w 122"/>
                      <a:gd name="T3" fmla="*/ 0 h 267"/>
                      <a:gd name="T4" fmla="*/ 23 w 122"/>
                      <a:gd name="T5" fmla="*/ 1 h 267"/>
                      <a:gd name="T6" fmla="*/ 25 w 122"/>
                      <a:gd name="T7" fmla="*/ 2 h 267"/>
                      <a:gd name="T8" fmla="*/ 27 w 122"/>
                      <a:gd name="T9" fmla="*/ 3 h 267"/>
                      <a:gd name="T10" fmla="*/ 28 w 122"/>
                      <a:gd name="T11" fmla="*/ 4 h 267"/>
                      <a:gd name="T12" fmla="*/ 30 w 122"/>
                      <a:gd name="T13" fmla="*/ 5 h 267"/>
                      <a:gd name="T14" fmla="*/ 31 w 122"/>
                      <a:gd name="T15" fmla="*/ 6 h 267"/>
                      <a:gd name="T16" fmla="*/ 32 w 122"/>
                      <a:gd name="T17" fmla="*/ 8 h 267"/>
                      <a:gd name="T18" fmla="*/ 33 w 122"/>
                      <a:gd name="T19" fmla="*/ 9 h 267"/>
                      <a:gd name="T20" fmla="*/ 34 w 122"/>
                      <a:gd name="T21" fmla="*/ 12 h 267"/>
                      <a:gd name="T22" fmla="*/ 35 w 122"/>
                      <a:gd name="T23" fmla="*/ 14 h 267"/>
                      <a:gd name="T24" fmla="*/ 36 w 122"/>
                      <a:gd name="T25" fmla="*/ 16 h 267"/>
                      <a:gd name="T26" fmla="*/ 36 w 122"/>
                      <a:gd name="T27" fmla="*/ 19 h 267"/>
                      <a:gd name="T28" fmla="*/ 36 w 122"/>
                      <a:gd name="T29" fmla="*/ 21 h 267"/>
                      <a:gd name="T30" fmla="*/ 36 w 122"/>
                      <a:gd name="T31" fmla="*/ 79 h 267"/>
                      <a:gd name="T32" fmla="*/ 0 w 122"/>
                      <a:gd name="T33" fmla="*/ 79 h 267"/>
                      <a:gd name="T34" fmla="*/ 0 w 122"/>
                      <a:gd name="T35" fmla="*/ 21 h 267"/>
                      <a:gd name="T36" fmla="*/ 0 w 122"/>
                      <a:gd name="T37" fmla="*/ 19 h 267"/>
                      <a:gd name="T38" fmla="*/ 0 w 122"/>
                      <a:gd name="T39" fmla="*/ 16 h 267"/>
                      <a:gd name="T40" fmla="*/ 1 w 122"/>
                      <a:gd name="T41" fmla="*/ 14 h 267"/>
                      <a:gd name="T42" fmla="*/ 2 w 122"/>
                      <a:gd name="T43" fmla="*/ 12 h 267"/>
                      <a:gd name="T44" fmla="*/ 3 w 122"/>
                      <a:gd name="T45" fmla="*/ 9 h 267"/>
                      <a:gd name="T46" fmla="*/ 4 w 122"/>
                      <a:gd name="T47" fmla="*/ 8 h 267"/>
                      <a:gd name="T48" fmla="*/ 5 w 122"/>
                      <a:gd name="T49" fmla="*/ 6 h 267"/>
                      <a:gd name="T50" fmla="*/ 6 w 122"/>
                      <a:gd name="T51" fmla="*/ 5 h 267"/>
                      <a:gd name="T52" fmla="*/ 8 w 122"/>
                      <a:gd name="T53" fmla="*/ 4 h 267"/>
                      <a:gd name="T54" fmla="*/ 9 w 122"/>
                      <a:gd name="T55" fmla="*/ 3 h 267"/>
                      <a:gd name="T56" fmla="*/ 11 w 122"/>
                      <a:gd name="T57" fmla="*/ 2 h 267"/>
                      <a:gd name="T58" fmla="*/ 12 w 122"/>
                      <a:gd name="T59" fmla="*/ 1 h 267"/>
                      <a:gd name="T60" fmla="*/ 15 w 122"/>
                      <a:gd name="T61" fmla="*/ 0 h 267"/>
                      <a:gd name="T62" fmla="*/ 18 w 122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2" h="267">
                        <a:moveTo>
                          <a:pt x="60" y="0"/>
                        </a:moveTo>
                        <a:lnTo>
                          <a:pt x="70" y="1"/>
                        </a:lnTo>
                        <a:lnTo>
                          <a:pt x="79" y="4"/>
                        </a:lnTo>
                        <a:lnTo>
                          <a:pt x="85" y="6"/>
                        </a:lnTo>
                        <a:lnTo>
                          <a:pt x="90" y="9"/>
                        </a:lnTo>
                        <a:lnTo>
                          <a:pt x="95" y="12"/>
                        </a:lnTo>
                        <a:lnTo>
                          <a:pt x="100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3" y="32"/>
                        </a:lnTo>
                        <a:lnTo>
                          <a:pt x="116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2" y="63"/>
                        </a:lnTo>
                        <a:lnTo>
                          <a:pt x="122" y="72"/>
                        </a:lnTo>
                        <a:lnTo>
                          <a:pt x="122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0" y="63"/>
                        </a:lnTo>
                        <a:lnTo>
                          <a:pt x="1" y="54"/>
                        </a:lnTo>
                        <a:lnTo>
                          <a:pt x="3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2" y="17"/>
                        </a:lnTo>
                        <a:lnTo>
                          <a:pt x="28" y="12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2" y="4"/>
                        </a:lnTo>
                        <a:lnTo>
                          <a:pt x="52" y="1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462"/>
                  <p:cNvSpPr>
                    <a:spLocks noChangeAspect="1"/>
                  </p:cNvSpPr>
                  <p:nvPr/>
                </p:nvSpPr>
                <p:spPr bwMode="auto">
                  <a:xfrm>
                    <a:off x="5134" y="1654"/>
                    <a:ext cx="36" cy="79"/>
                  </a:xfrm>
                  <a:custGeom>
                    <a:avLst/>
                    <a:gdLst>
                      <a:gd name="T0" fmla="*/ 18 w 121"/>
                      <a:gd name="T1" fmla="*/ 0 h 267"/>
                      <a:gd name="T2" fmla="*/ 21 w 121"/>
                      <a:gd name="T3" fmla="*/ 0 h 267"/>
                      <a:gd name="T4" fmla="*/ 24 w 121"/>
                      <a:gd name="T5" fmla="*/ 1 h 267"/>
                      <a:gd name="T6" fmla="*/ 25 w 121"/>
                      <a:gd name="T7" fmla="*/ 2 h 267"/>
                      <a:gd name="T8" fmla="*/ 26 w 121"/>
                      <a:gd name="T9" fmla="*/ 3 h 267"/>
                      <a:gd name="T10" fmla="*/ 28 w 121"/>
                      <a:gd name="T11" fmla="*/ 4 h 267"/>
                      <a:gd name="T12" fmla="*/ 29 w 121"/>
                      <a:gd name="T13" fmla="*/ 5 h 267"/>
                      <a:gd name="T14" fmla="*/ 31 w 121"/>
                      <a:gd name="T15" fmla="*/ 6 h 267"/>
                      <a:gd name="T16" fmla="*/ 32 w 121"/>
                      <a:gd name="T17" fmla="*/ 8 h 267"/>
                      <a:gd name="T18" fmla="*/ 33 w 121"/>
                      <a:gd name="T19" fmla="*/ 9 h 267"/>
                      <a:gd name="T20" fmla="*/ 34 w 121"/>
                      <a:gd name="T21" fmla="*/ 12 h 267"/>
                      <a:gd name="T22" fmla="*/ 35 w 121"/>
                      <a:gd name="T23" fmla="*/ 14 h 267"/>
                      <a:gd name="T24" fmla="*/ 35 w 121"/>
                      <a:gd name="T25" fmla="*/ 16 h 267"/>
                      <a:gd name="T26" fmla="*/ 36 w 121"/>
                      <a:gd name="T27" fmla="*/ 19 h 267"/>
                      <a:gd name="T28" fmla="*/ 36 w 121"/>
                      <a:gd name="T29" fmla="*/ 21 h 267"/>
                      <a:gd name="T30" fmla="*/ 36 w 121"/>
                      <a:gd name="T31" fmla="*/ 79 h 267"/>
                      <a:gd name="T32" fmla="*/ 0 w 121"/>
                      <a:gd name="T33" fmla="*/ 79 h 267"/>
                      <a:gd name="T34" fmla="*/ 0 w 121"/>
                      <a:gd name="T35" fmla="*/ 21 h 267"/>
                      <a:gd name="T36" fmla="*/ 0 w 121"/>
                      <a:gd name="T37" fmla="*/ 19 h 267"/>
                      <a:gd name="T38" fmla="*/ 1 w 121"/>
                      <a:gd name="T39" fmla="*/ 16 h 267"/>
                      <a:gd name="T40" fmla="*/ 1 w 121"/>
                      <a:gd name="T41" fmla="*/ 14 h 267"/>
                      <a:gd name="T42" fmla="*/ 2 w 121"/>
                      <a:gd name="T43" fmla="*/ 12 h 267"/>
                      <a:gd name="T44" fmla="*/ 3 w 121"/>
                      <a:gd name="T45" fmla="*/ 9 h 267"/>
                      <a:gd name="T46" fmla="*/ 4 w 121"/>
                      <a:gd name="T47" fmla="*/ 8 h 267"/>
                      <a:gd name="T48" fmla="*/ 5 w 121"/>
                      <a:gd name="T49" fmla="*/ 6 h 267"/>
                      <a:gd name="T50" fmla="*/ 7 w 121"/>
                      <a:gd name="T51" fmla="*/ 5 h 267"/>
                      <a:gd name="T52" fmla="*/ 8 w 121"/>
                      <a:gd name="T53" fmla="*/ 4 h 267"/>
                      <a:gd name="T54" fmla="*/ 9 w 121"/>
                      <a:gd name="T55" fmla="*/ 3 h 267"/>
                      <a:gd name="T56" fmla="*/ 11 w 121"/>
                      <a:gd name="T57" fmla="*/ 2 h 267"/>
                      <a:gd name="T58" fmla="*/ 12 w 121"/>
                      <a:gd name="T59" fmla="*/ 1 h 267"/>
                      <a:gd name="T60" fmla="*/ 15 w 121"/>
                      <a:gd name="T61" fmla="*/ 0 h 267"/>
                      <a:gd name="T62" fmla="*/ 18 w 121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1" h="267">
                        <a:moveTo>
                          <a:pt x="60" y="0"/>
                        </a:moveTo>
                        <a:lnTo>
                          <a:pt x="69" y="1"/>
                        </a:lnTo>
                        <a:lnTo>
                          <a:pt x="79" y="4"/>
                        </a:lnTo>
                        <a:lnTo>
                          <a:pt x="84" y="6"/>
                        </a:lnTo>
                        <a:lnTo>
                          <a:pt x="89" y="9"/>
                        </a:lnTo>
                        <a:lnTo>
                          <a:pt x="95" y="12"/>
                        </a:lnTo>
                        <a:lnTo>
                          <a:pt x="99" y="17"/>
                        </a:lnTo>
                        <a:lnTo>
                          <a:pt x="103" y="21"/>
                        </a:lnTo>
                        <a:lnTo>
                          <a:pt x="107" y="26"/>
                        </a:lnTo>
                        <a:lnTo>
                          <a:pt x="111" y="32"/>
                        </a:lnTo>
                        <a:lnTo>
                          <a:pt x="115" y="39"/>
                        </a:lnTo>
                        <a:lnTo>
                          <a:pt x="117" y="46"/>
                        </a:lnTo>
                        <a:lnTo>
                          <a:pt x="119" y="54"/>
                        </a:lnTo>
                        <a:lnTo>
                          <a:pt x="120" y="63"/>
                        </a:lnTo>
                        <a:lnTo>
                          <a:pt x="121" y="72"/>
                        </a:lnTo>
                        <a:lnTo>
                          <a:pt x="121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0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2" y="17"/>
                        </a:lnTo>
                        <a:lnTo>
                          <a:pt x="26" y="12"/>
                        </a:lnTo>
                        <a:lnTo>
                          <a:pt x="31" y="9"/>
                        </a:lnTo>
                        <a:lnTo>
                          <a:pt x="37" y="6"/>
                        </a:lnTo>
                        <a:lnTo>
                          <a:pt x="42" y="4"/>
                        </a:lnTo>
                        <a:lnTo>
                          <a:pt x="51" y="1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463"/>
                  <p:cNvSpPr>
                    <a:spLocks noChangeAspect="1"/>
                  </p:cNvSpPr>
                  <p:nvPr/>
                </p:nvSpPr>
                <p:spPr bwMode="auto">
                  <a:xfrm>
                    <a:off x="4863" y="1783"/>
                    <a:ext cx="36" cy="86"/>
                  </a:xfrm>
                  <a:custGeom>
                    <a:avLst/>
                    <a:gdLst>
                      <a:gd name="T0" fmla="*/ 18 w 123"/>
                      <a:gd name="T1" fmla="*/ 0 h 267"/>
                      <a:gd name="T2" fmla="*/ 21 w 123"/>
                      <a:gd name="T3" fmla="*/ 0 h 267"/>
                      <a:gd name="T4" fmla="*/ 24 w 123"/>
                      <a:gd name="T5" fmla="*/ 1 h 267"/>
                      <a:gd name="T6" fmla="*/ 25 w 123"/>
                      <a:gd name="T7" fmla="*/ 2 h 267"/>
                      <a:gd name="T8" fmla="*/ 27 w 123"/>
                      <a:gd name="T9" fmla="*/ 3 h 267"/>
                      <a:gd name="T10" fmla="*/ 28 w 123"/>
                      <a:gd name="T11" fmla="*/ 4 h 267"/>
                      <a:gd name="T12" fmla="*/ 30 w 123"/>
                      <a:gd name="T13" fmla="*/ 5 h 267"/>
                      <a:gd name="T14" fmla="*/ 31 w 123"/>
                      <a:gd name="T15" fmla="*/ 6 h 267"/>
                      <a:gd name="T16" fmla="*/ 32 w 123"/>
                      <a:gd name="T17" fmla="*/ 8 h 267"/>
                      <a:gd name="T18" fmla="*/ 33 w 123"/>
                      <a:gd name="T19" fmla="*/ 10 h 267"/>
                      <a:gd name="T20" fmla="*/ 34 w 123"/>
                      <a:gd name="T21" fmla="*/ 12 h 267"/>
                      <a:gd name="T22" fmla="*/ 35 w 123"/>
                      <a:gd name="T23" fmla="*/ 14 h 267"/>
                      <a:gd name="T24" fmla="*/ 35 w 123"/>
                      <a:gd name="T25" fmla="*/ 17 h 267"/>
                      <a:gd name="T26" fmla="*/ 36 w 123"/>
                      <a:gd name="T27" fmla="*/ 20 h 267"/>
                      <a:gd name="T28" fmla="*/ 36 w 123"/>
                      <a:gd name="T29" fmla="*/ 23 h 267"/>
                      <a:gd name="T30" fmla="*/ 36 w 123"/>
                      <a:gd name="T31" fmla="*/ 86 h 267"/>
                      <a:gd name="T32" fmla="*/ 0 w 123"/>
                      <a:gd name="T33" fmla="*/ 86 h 267"/>
                      <a:gd name="T34" fmla="*/ 0 w 123"/>
                      <a:gd name="T35" fmla="*/ 23 h 267"/>
                      <a:gd name="T36" fmla="*/ 0 w 123"/>
                      <a:gd name="T37" fmla="*/ 20 h 267"/>
                      <a:gd name="T38" fmla="*/ 1 w 123"/>
                      <a:gd name="T39" fmla="*/ 17 h 267"/>
                      <a:gd name="T40" fmla="*/ 1 w 123"/>
                      <a:gd name="T41" fmla="*/ 14 h 267"/>
                      <a:gd name="T42" fmla="*/ 2 w 123"/>
                      <a:gd name="T43" fmla="*/ 12 h 267"/>
                      <a:gd name="T44" fmla="*/ 3 w 123"/>
                      <a:gd name="T45" fmla="*/ 10 h 267"/>
                      <a:gd name="T46" fmla="*/ 4 w 123"/>
                      <a:gd name="T47" fmla="*/ 8 h 267"/>
                      <a:gd name="T48" fmla="*/ 6 w 123"/>
                      <a:gd name="T49" fmla="*/ 6 h 267"/>
                      <a:gd name="T50" fmla="*/ 7 w 123"/>
                      <a:gd name="T51" fmla="*/ 5 h 267"/>
                      <a:gd name="T52" fmla="*/ 8 w 123"/>
                      <a:gd name="T53" fmla="*/ 4 h 267"/>
                      <a:gd name="T54" fmla="*/ 9 w 123"/>
                      <a:gd name="T55" fmla="*/ 3 h 267"/>
                      <a:gd name="T56" fmla="*/ 11 w 123"/>
                      <a:gd name="T57" fmla="*/ 2 h 267"/>
                      <a:gd name="T58" fmla="*/ 13 w 123"/>
                      <a:gd name="T59" fmla="*/ 1 h 267"/>
                      <a:gd name="T60" fmla="*/ 16 w 123"/>
                      <a:gd name="T61" fmla="*/ 0 h 267"/>
                      <a:gd name="T62" fmla="*/ 18 w 123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3" h="267">
                        <a:moveTo>
                          <a:pt x="63" y="0"/>
                        </a:moveTo>
                        <a:lnTo>
                          <a:pt x="71" y="0"/>
                        </a:lnTo>
                        <a:lnTo>
                          <a:pt x="81" y="3"/>
                        </a:lnTo>
                        <a:lnTo>
                          <a:pt x="86" y="5"/>
                        </a:lnTo>
                        <a:lnTo>
                          <a:pt x="91" y="8"/>
                        </a:lnTo>
                        <a:lnTo>
                          <a:pt x="97" y="11"/>
                        </a:lnTo>
                        <a:lnTo>
                          <a:pt x="101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4" y="31"/>
                        </a:lnTo>
                        <a:lnTo>
                          <a:pt x="117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3" y="62"/>
                        </a:lnTo>
                        <a:lnTo>
                          <a:pt x="123" y="71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7" y="38"/>
                        </a:lnTo>
                        <a:lnTo>
                          <a:pt x="10" y="31"/>
                        </a:lnTo>
                        <a:lnTo>
                          <a:pt x="15" y="25"/>
                        </a:lnTo>
                        <a:lnTo>
                          <a:pt x="19" y="20"/>
                        </a:lnTo>
                        <a:lnTo>
                          <a:pt x="23" y="16"/>
                        </a:lnTo>
                        <a:lnTo>
                          <a:pt x="28" y="11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3" y="3"/>
                        </a:lnTo>
                        <a:lnTo>
                          <a:pt x="53" y="0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464"/>
                  <p:cNvSpPr>
                    <a:spLocks noChangeAspect="1"/>
                  </p:cNvSpPr>
                  <p:nvPr/>
                </p:nvSpPr>
                <p:spPr bwMode="auto">
                  <a:xfrm>
                    <a:off x="4998" y="1783"/>
                    <a:ext cx="36" cy="86"/>
                  </a:xfrm>
                  <a:custGeom>
                    <a:avLst/>
                    <a:gdLst>
                      <a:gd name="T0" fmla="*/ 18 w 122"/>
                      <a:gd name="T1" fmla="*/ 0 h 267"/>
                      <a:gd name="T2" fmla="*/ 21 w 122"/>
                      <a:gd name="T3" fmla="*/ 0 h 267"/>
                      <a:gd name="T4" fmla="*/ 23 w 122"/>
                      <a:gd name="T5" fmla="*/ 1 h 267"/>
                      <a:gd name="T6" fmla="*/ 25 w 122"/>
                      <a:gd name="T7" fmla="*/ 2 h 267"/>
                      <a:gd name="T8" fmla="*/ 27 w 122"/>
                      <a:gd name="T9" fmla="*/ 3 h 267"/>
                      <a:gd name="T10" fmla="*/ 28 w 122"/>
                      <a:gd name="T11" fmla="*/ 4 h 267"/>
                      <a:gd name="T12" fmla="*/ 30 w 122"/>
                      <a:gd name="T13" fmla="*/ 5 h 267"/>
                      <a:gd name="T14" fmla="*/ 31 w 122"/>
                      <a:gd name="T15" fmla="*/ 6 h 267"/>
                      <a:gd name="T16" fmla="*/ 32 w 122"/>
                      <a:gd name="T17" fmla="*/ 8 h 267"/>
                      <a:gd name="T18" fmla="*/ 33 w 122"/>
                      <a:gd name="T19" fmla="*/ 10 h 267"/>
                      <a:gd name="T20" fmla="*/ 34 w 122"/>
                      <a:gd name="T21" fmla="*/ 12 h 267"/>
                      <a:gd name="T22" fmla="*/ 35 w 122"/>
                      <a:gd name="T23" fmla="*/ 14 h 267"/>
                      <a:gd name="T24" fmla="*/ 36 w 122"/>
                      <a:gd name="T25" fmla="*/ 17 h 267"/>
                      <a:gd name="T26" fmla="*/ 36 w 122"/>
                      <a:gd name="T27" fmla="*/ 20 h 267"/>
                      <a:gd name="T28" fmla="*/ 36 w 122"/>
                      <a:gd name="T29" fmla="*/ 23 h 267"/>
                      <a:gd name="T30" fmla="*/ 36 w 122"/>
                      <a:gd name="T31" fmla="*/ 86 h 267"/>
                      <a:gd name="T32" fmla="*/ 0 w 122"/>
                      <a:gd name="T33" fmla="*/ 86 h 267"/>
                      <a:gd name="T34" fmla="*/ 0 w 122"/>
                      <a:gd name="T35" fmla="*/ 23 h 267"/>
                      <a:gd name="T36" fmla="*/ 0 w 122"/>
                      <a:gd name="T37" fmla="*/ 20 h 267"/>
                      <a:gd name="T38" fmla="*/ 0 w 122"/>
                      <a:gd name="T39" fmla="*/ 17 h 267"/>
                      <a:gd name="T40" fmla="*/ 1 w 122"/>
                      <a:gd name="T41" fmla="*/ 14 h 267"/>
                      <a:gd name="T42" fmla="*/ 2 w 122"/>
                      <a:gd name="T43" fmla="*/ 12 h 267"/>
                      <a:gd name="T44" fmla="*/ 3 w 122"/>
                      <a:gd name="T45" fmla="*/ 10 h 267"/>
                      <a:gd name="T46" fmla="*/ 4 w 122"/>
                      <a:gd name="T47" fmla="*/ 8 h 267"/>
                      <a:gd name="T48" fmla="*/ 5 w 122"/>
                      <a:gd name="T49" fmla="*/ 6 h 267"/>
                      <a:gd name="T50" fmla="*/ 6 w 122"/>
                      <a:gd name="T51" fmla="*/ 5 h 267"/>
                      <a:gd name="T52" fmla="*/ 8 w 122"/>
                      <a:gd name="T53" fmla="*/ 4 h 267"/>
                      <a:gd name="T54" fmla="*/ 9 w 122"/>
                      <a:gd name="T55" fmla="*/ 3 h 267"/>
                      <a:gd name="T56" fmla="*/ 11 w 122"/>
                      <a:gd name="T57" fmla="*/ 2 h 267"/>
                      <a:gd name="T58" fmla="*/ 12 w 122"/>
                      <a:gd name="T59" fmla="*/ 1 h 267"/>
                      <a:gd name="T60" fmla="*/ 15 w 122"/>
                      <a:gd name="T61" fmla="*/ 0 h 267"/>
                      <a:gd name="T62" fmla="*/ 18 w 122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2" h="267">
                        <a:moveTo>
                          <a:pt x="60" y="0"/>
                        </a:moveTo>
                        <a:lnTo>
                          <a:pt x="70" y="0"/>
                        </a:lnTo>
                        <a:lnTo>
                          <a:pt x="79" y="3"/>
                        </a:lnTo>
                        <a:lnTo>
                          <a:pt x="85" y="5"/>
                        </a:lnTo>
                        <a:lnTo>
                          <a:pt x="90" y="8"/>
                        </a:lnTo>
                        <a:lnTo>
                          <a:pt x="95" y="11"/>
                        </a:lnTo>
                        <a:lnTo>
                          <a:pt x="100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3" y="31"/>
                        </a:lnTo>
                        <a:lnTo>
                          <a:pt x="116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2" y="62"/>
                        </a:lnTo>
                        <a:lnTo>
                          <a:pt x="122" y="71"/>
                        </a:lnTo>
                        <a:lnTo>
                          <a:pt x="122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0" y="62"/>
                        </a:lnTo>
                        <a:lnTo>
                          <a:pt x="1" y="54"/>
                        </a:lnTo>
                        <a:lnTo>
                          <a:pt x="3" y="45"/>
                        </a:lnTo>
                        <a:lnTo>
                          <a:pt x="7" y="38"/>
                        </a:lnTo>
                        <a:lnTo>
                          <a:pt x="10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2" y="16"/>
                        </a:lnTo>
                        <a:lnTo>
                          <a:pt x="28" y="11"/>
                        </a:lnTo>
                        <a:lnTo>
                          <a:pt x="32" y="8"/>
                        </a:lnTo>
                        <a:lnTo>
                          <a:pt x="37" y="5"/>
                        </a:lnTo>
                        <a:lnTo>
                          <a:pt x="42" y="3"/>
                        </a:lnTo>
                        <a:lnTo>
                          <a:pt x="52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465"/>
                  <p:cNvSpPr>
                    <a:spLocks noChangeAspect="1"/>
                  </p:cNvSpPr>
                  <p:nvPr/>
                </p:nvSpPr>
                <p:spPr bwMode="auto">
                  <a:xfrm>
                    <a:off x="5134" y="1783"/>
                    <a:ext cx="36" cy="86"/>
                  </a:xfrm>
                  <a:custGeom>
                    <a:avLst/>
                    <a:gdLst>
                      <a:gd name="T0" fmla="*/ 18 w 121"/>
                      <a:gd name="T1" fmla="*/ 0 h 267"/>
                      <a:gd name="T2" fmla="*/ 21 w 121"/>
                      <a:gd name="T3" fmla="*/ 0 h 267"/>
                      <a:gd name="T4" fmla="*/ 24 w 121"/>
                      <a:gd name="T5" fmla="*/ 1 h 267"/>
                      <a:gd name="T6" fmla="*/ 25 w 121"/>
                      <a:gd name="T7" fmla="*/ 2 h 267"/>
                      <a:gd name="T8" fmla="*/ 26 w 121"/>
                      <a:gd name="T9" fmla="*/ 3 h 267"/>
                      <a:gd name="T10" fmla="*/ 28 w 121"/>
                      <a:gd name="T11" fmla="*/ 4 h 267"/>
                      <a:gd name="T12" fmla="*/ 29 w 121"/>
                      <a:gd name="T13" fmla="*/ 5 h 267"/>
                      <a:gd name="T14" fmla="*/ 31 w 121"/>
                      <a:gd name="T15" fmla="*/ 6 h 267"/>
                      <a:gd name="T16" fmla="*/ 32 w 121"/>
                      <a:gd name="T17" fmla="*/ 8 h 267"/>
                      <a:gd name="T18" fmla="*/ 33 w 121"/>
                      <a:gd name="T19" fmla="*/ 10 h 267"/>
                      <a:gd name="T20" fmla="*/ 34 w 121"/>
                      <a:gd name="T21" fmla="*/ 12 h 267"/>
                      <a:gd name="T22" fmla="*/ 35 w 121"/>
                      <a:gd name="T23" fmla="*/ 14 h 267"/>
                      <a:gd name="T24" fmla="*/ 35 w 121"/>
                      <a:gd name="T25" fmla="*/ 17 h 267"/>
                      <a:gd name="T26" fmla="*/ 36 w 121"/>
                      <a:gd name="T27" fmla="*/ 20 h 267"/>
                      <a:gd name="T28" fmla="*/ 36 w 121"/>
                      <a:gd name="T29" fmla="*/ 23 h 267"/>
                      <a:gd name="T30" fmla="*/ 36 w 121"/>
                      <a:gd name="T31" fmla="*/ 86 h 267"/>
                      <a:gd name="T32" fmla="*/ 0 w 121"/>
                      <a:gd name="T33" fmla="*/ 86 h 267"/>
                      <a:gd name="T34" fmla="*/ 0 w 121"/>
                      <a:gd name="T35" fmla="*/ 23 h 267"/>
                      <a:gd name="T36" fmla="*/ 0 w 121"/>
                      <a:gd name="T37" fmla="*/ 20 h 267"/>
                      <a:gd name="T38" fmla="*/ 1 w 121"/>
                      <a:gd name="T39" fmla="*/ 17 h 267"/>
                      <a:gd name="T40" fmla="*/ 1 w 121"/>
                      <a:gd name="T41" fmla="*/ 14 h 267"/>
                      <a:gd name="T42" fmla="*/ 2 w 121"/>
                      <a:gd name="T43" fmla="*/ 12 h 267"/>
                      <a:gd name="T44" fmla="*/ 3 w 121"/>
                      <a:gd name="T45" fmla="*/ 10 h 267"/>
                      <a:gd name="T46" fmla="*/ 4 w 121"/>
                      <a:gd name="T47" fmla="*/ 8 h 267"/>
                      <a:gd name="T48" fmla="*/ 5 w 121"/>
                      <a:gd name="T49" fmla="*/ 6 h 267"/>
                      <a:gd name="T50" fmla="*/ 7 w 121"/>
                      <a:gd name="T51" fmla="*/ 5 h 267"/>
                      <a:gd name="T52" fmla="*/ 8 w 121"/>
                      <a:gd name="T53" fmla="*/ 4 h 267"/>
                      <a:gd name="T54" fmla="*/ 9 w 121"/>
                      <a:gd name="T55" fmla="*/ 3 h 267"/>
                      <a:gd name="T56" fmla="*/ 11 w 121"/>
                      <a:gd name="T57" fmla="*/ 2 h 267"/>
                      <a:gd name="T58" fmla="*/ 12 w 121"/>
                      <a:gd name="T59" fmla="*/ 1 h 267"/>
                      <a:gd name="T60" fmla="*/ 15 w 121"/>
                      <a:gd name="T61" fmla="*/ 0 h 267"/>
                      <a:gd name="T62" fmla="*/ 18 w 121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1" h="267">
                        <a:moveTo>
                          <a:pt x="60" y="0"/>
                        </a:moveTo>
                        <a:lnTo>
                          <a:pt x="69" y="0"/>
                        </a:lnTo>
                        <a:lnTo>
                          <a:pt x="79" y="3"/>
                        </a:lnTo>
                        <a:lnTo>
                          <a:pt x="84" y="5"/>
                        </a:lnTo>
                        <a:lnTo>
                          <a:pt x="89" y="8"/>
                        </a:lnTo>
                        <a:lnTo>
                          <a:pt x="95" y="11"/>
                        </a:lnTo>
                        <a:lnTo>
                          <a:pt x="99" y="16"/>
                        </a:lnTo>
                        <a:lnTo>
                          <a:pt x="103" y="20"/>
                        </a:lnTo>
                        <a:lnTo>
                          <a:pt x="107" y="25"/>
                        </a:lnTo>
                        <a:lnTo>
                          <a:pt x="111" y="31"/>
                        </a:lnTo>
                        <a:lnTo>
                          <a:pt x="115" y="38"/>
                        </a:lnTo>
                        <a:lnTo>
                          <a:pt x="117" y="45"/>
                        </a:lnTo>
                        <a:lnTo>
                          <a:pt x="119" y="54"/>
                        </a:lnTo>
                        <a:lnTo>
                          <a:pt x="120" y="62"/>
                        </a:lnTo>
                        <a:lnTo>
                          <a:pt x="121" y="71"/>
                        </a:lnTo>
                        <a:lnTo>
                          <a:pt x="121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0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9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2" y="16"/>
                        </a:lnTo>
                        <a:lnTo>
                          <a:pt x="26" y="11"/>
                        </a:lnTo>
                        <a:lnTo>
                          <a:pt x="31" y="8"/>
                        </a:lnTo>
                        <a:lnTo>
                          <a:pt x="37" y="5"/>
                        </a:lnTo>
                        <a:lnTo>
                          <a:pt x="42" y="3"/>
                        </a:lnTo>
                        <a:lnTo>
                          <a:pt x="51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466"/>
                  <p:cNvSpPr>
                    <a:spLocks noChangeAspect="1"/>
                  </p:cNvSpPr>
                  <p:nvPr/>
                </p:nvSpPr>
                <p:spPr bwMode="auto">
                  <a:xfrm>
                    <a:off x="503" y="1654"/>
                    <a:ext cx="36" cy="79"/>
                  </a:xfrm>
                  <a:custGeom>
                    <a:avLst/>
                    <a:gdLst>
                      <a:gd name="T0" fmla="*/ 18 w 123"/>
                      <a:gd name="T1" fmla="*/ 0 h 267"/>
                      <a:gd name="T2" fmla="*/ 20 w 123"/>
                      <a:gd name="T3" fmla="*/ 0 h 267"/>
                      <a:gd name="T4" fmla="*/ 23 w 123"/>
                      <a:gd name="T5" fmla="*/ 1 h 267"/>
                      <a:gd name="T6" fmla="*/ 25 w 123"/>
                      <a:gd name="T7" fmla="*/ 2 h 267"/>
                      <a:gd name="T8" fmla="*/ 26 w 123"/>
                      <a:gd name="T9" fmla="*/ 3 h 267"/>
                      <a:gd name="T10" fmla="*/ 28 w 123"/>
                      <a:gd name="T11" fmla="*/ 4 h 267"/>
                      <a:gd name="T12" fmla="*/ 29 w 123"/>
                      <a:gd name="T13" fmla="*/ 5 h 267"/>
                      <a:gd name="T14" fmla="*/ 31 w 123"/>
                      <a:gd name="T15" fmla="*/ 6 h 267"/>
                      <a:gd name="T16" fmla="*/ 32 w 123"/>
                      <a:gd name="T17" fmla="*/ 8 h 267"/>
                      <a:gd name="T18" fmla="*/ 33 w 123"/>
                      <a:gd name="T19" fmla="*/ 9 h 267"/>
                      <a:gd name="T20" fmla="*/ 34 w 123"/>
                      <a:gd name="T21" fmla="*/ 12 h 267"/>
                      <a:gd name="T22" fmla="*/ 35 w 123"/>
                      <a:gd name="T23" fmla="*/ 14 h 267"/>
                      <a:gd name="T24" fmla="*/ 35 w 123"/>
                      <a:gd name="T25" fmla="*/ 16 h 267"/>
                      <a:gd name="T26" fmla="*/ 36 w 123"/>
                      <a:gd name="T27" fmla="*/ 19 h 267"/>
                      <a:gd name="T28" fmla="*/ 36 w 123"/>
                      <a:gd name="T29" fmla="*/ 21 h 267"/>
                      <a:gd name="T30" fmla="*/ 36 w 123"/>
                      <a:gd name="T31" fmla="*/ 79 h 267"/>
                      <a:gd name="T32" fmla="*/ 0 w 123"/>
                      <a:gd name="T33" fmla="*/ 79 h 267"/>
                      <a:gd name="T34" fmla="*/ 0 w 123"/>
                      <a:gd name="T35" fmla="*/ 21 h 267"/>
                      <a:gd name="T36" fmla="*/ 0 w 123"/>
                      <a:gd name="T37" fmla="*/ 19 h 267"/>
                      <a:gd name="T38" fmla="*/ 1 w 123"/>
                      <a:gd name="T39" fmla="*/ 16 h 267"/>
                      <a:gd name="T40" fmla="*/ 1 w 123"/>
                      <a:gd name="T41" fmla="*/ 14 h 267"/>
                      <a:gd name="T42" fmla="*/ 2 w 123"/>
                      <a:gd name="T43" fmla="*/ 12 h 267"/>
                      <a:gd name="T44" fmla="*/ 3 w 123"/>
                      <a:gd name="T45" fmla="*/ 9 h 267"/>
                      <a:gd name="T46" fmla="*/ 4 w 123"/>
                      <a:gd name="T47" fmla="*/ 8 h 267"/>
                      <a:gd name="T48" fmla="*/ 5 w 123"/>
                      <a:gd name="T49" fmla="*/ 6 h 267"/>
                      <a:gd name="T50" fmla="*/ 6 w 123"/>
                      <a:gd name="T51" fmla="*/ 5 h 267"/>
                      <a:gd name="T52" fmla="*/ 8 w 123"/>
                      <a:gd name="T53" fmla="*/ 4 h 267"/>
                      <a:gd name="T54" fmla="*/ 9 w 123"/>
                      <a:gd name="T55" fmla="*/ 3 h 267"/>
                      <a:gd name="T56" fmla="*/ 11 w 123"/>
                      <a:gd name="T57" fmla="*/ 2 h 267"/>
                      <a:gd name="T58" fmla="*/ 12 w 123"/>
                      <a:gd name="T59" fmla="*/ 1 h 267"/>
                      <a:gd name="T60" fmla="*/ 15 w 123"/>
                      <a:gd name="T61" fmla="*/ 0 h 267"/>
                      <a:gd name="T62" fmla="*/ 18 w 123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3" h="267">
                        <a:moveTo>
                          <a:pt x="61" y="0"/>
                        </a:moveTo>
                        <a:lnTo>
                          <a:pt x="69" y="1"/>
                        </a:lnTo>
                        <a:lnTo>
                          <a:pt x="80" y="4"/>
                        </a:lnTo>
                        <a:lnTo>
                          <a:pt x="85" y="6"/>
                        </a:lnTo>
                        <a:lnTo>
                          <a:pt x="90" y="9"/>
                        </a:lnTo>
                        <a:lnTo>
                          <a:pt x="95" y="12"/>
                        </a:lnTo>
                        <a:lnTo>
                          <a:pt x="100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2" y="32"/>
                        </a:lnTo>
                        <a:lnTo>
                          <a:pt x="116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2" y="63"/>
                        </a:lnTo>
                        <a:lnTo>
                          <a:pt x="123" y="72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1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2" y="17"/>
                        </a:lnTo>
                        <a:lnTo>
                          <a:pt x="27" y="12"/>
                        </a:lnTo>
                        <a:lnTo>
                          <a:pt x="31" y="9"/>
                        </a:lnTo>
                        <a:lnTo>
                          <a:pt x="36" y="6"/>
                        </a:lnTo>
                        <a:lnTo>
                          <a:pt x="42" y="4"/>
                        </a:lnTo>
                        <a:lnTo>
                          <a:pt x="51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467"/>
                  <p:cNvSpPr>
                    <a:spLocks noChangeAspect="1"/>
                  </p:cNvSpPr>
                  <p:nvPr/>
                </p:nvSpPr>
                <p:spPr bwMode="auto">
                  <a:xfrm>
                    <a:off x="368" y="1654"/>
                    <a:ext cx="36" cy="79"/>
                  </a:xfrm>
                  <a:custGeom>
                    <a:avLst/>
                    <a:gdLst>
                      <a:gd name="T0" fmla="*/ 18 w 123"/>
                      <a:gd name="T1" fmla="*/ 0 h 267"/>
                      <a:gd name="T2" fmla="*/ 21 w 123"/>
                      <a:gd name="T3" fmla="*/ 0 h 267"/>
                      <a:gd name="T4" fmla="*/ 24 w 123"/>
                      <a:gd name="T5" fmla="*/ 1 h 267"/>
                      <a:gd name="T6" fmla="*/ 25 w 123"/>
                      <a:gd name="T7" fmla="*/ 2 h 267"/>
                      <a:gd name="T8" fmla="*/ 27 w 123"/>
                      <a:gd name="T9" fmla="*/ 3 h 267"/>
                      <a:gd name="T10" fmla="*/ 28 w 123"/>
                      <a:gd name="T11" fmla="*/ 4 h 267"/>
                      <a:gd name="T12" fmla="*/ 30 w 123"/>
                      <a:gd name="T13" fmla="*/ 5 h 267"/>
                      <a:gd name="T14" fmla="*/ 31 w 123"/>
                      <a:gd name="T15" fmla="*/ 6 h 267"/>
                      <a:gd name="T16" fmla="*/ 32 w 123"/>
                      <a:gd name="T17" fmla="*/ 8 h 267"/>
                      <a:gd name="T18" fmla="*/ 33 w 123"/>
                      <a:gd name="T19" fmla="*/ 9 h 267"/>
                      <a:gd name="T20" fmla="*/ 34 w 123"/>
                      <a:gd name="T21" fmla="*/ 12 h 267"/>
                      <a:gd name="T22" fmla="*/ 35 w 123"/>
                      <a:gd name="T23" fmla="*/ 14 h 267"/>
                      <a:gd name="T24" fmla="*/ 35 w 123"/>
                      <a:gd name="T25" fmla="*/ 16 h 267"/>
                      <a:gd name="T26" fmla="*/ 36 w 123"/>
                      <a:gd name="T27" fmla="*/ 19 h 267"/>
                      <a:gd name="T28" fmla="*/ 36 w 123"/>
                      <a:gd name="T29" fmla="*/ 21 h 267"/>
                      <a:gd name="T30" fmla="*/ 36 w 123"/>
                      <a:gd name="T31" fmla="*/ 79 h 267"/>
                      <a:gd name="T32" fmla="*/ 0 w 123"/>
                      <a:gd name="T33" fmla="*/ 79 h 267"/>
                      <a:gd name="T34" fmla="*/ 0 w 123"/>
                      <a:gd name="T35" fmla="*/ 21 h 267"/>
                      <a:gd name="T36" fmla="*/ 0 w 123"/>
                      <a:gd name="T37" fmla="*/ 19 h 267"/>
                      <a:gd name="T38" fmla="*/ 1 w 123"/>
                      <a:gd name="T39" fmla="*/ 16 h 267"/>
                      <a:gd name="T40" fmla="*/ 1 w 123"/>
                      <a:gd name="T41" fmla="*/ 14 h 267"/>
                      <a:gd name="T42" fmla="*/ 2 w 123"/>
                      <a:gd name="T43" fmla="*/ 12 h 267"/>
                      <a:gd name="T44" fmla="*/ 3 w 123"/>
                      <a:gd name="T45" fmla="*/ 9 h 267"/>
                      <a:gd name="T46" fmla="*/ 4 w 123"/>
                      <a:gd name="T47" fmla="*/ 8 h 267"/>
                      <a:gd name="T48" fmla="*/ 5 w 123"/>
                      <a:gd name="T49" fmla="*/ 6 h 267"/>
                      <a:gd name="T50" fmla="*/ 7 w 123"/>
                      <a:gd name="T51" fmla="*/ 5 h 267"/>
                      <a:gd name="T52" fmla="*/ 8 w 123"/>
                      <a:gd name="T53" fmla="*/ 4 h 267"/>
                      <a:gd name="T54" fmla="*/ 9 w 123"/>
                      <a:gd name="T55" fmla="*/ 3 h 267"/>
                      <a:gd name="T56" fmla="*/ 11 w 123"/>
                      <a:gd name="T57" fmla="*/ 2 h 267"/>
                      <a:gd name="T58" fmla="*/ 13 w 123"/>
                      <a:gd name="T59" fmla="*/ 1 h 267"/>
                      <a:gd name="T60" fmla="*/ 16 w 123"/>
                      <a:gd name="T61" fmla="*/ 0 h 267"/>
                      <a:gd name="T62" fmla="*/ 18 w 123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3" h="267">
                        <a:moveTo>
                          <a:pt x="62" y="0"/>
                        </a:moveTo>
                        <a:lnTo>
                          <a:pt x="71" y="1"/>
                        </a:lnTo>
                        <a:lnTo>
                          <a:pt x="81" y="4"/>
                        </a:lnTo>
                        <a:lnTo>
                          <a:pt x="86" y="6"/>
                        </a:lnTo>
                        <a:lnTo>
                          <a:pt x="91" y="9"/>
                        </a:lnTo>
                        <a:lnTo>
                          <a:pt x="96" y="12"/>
                        </a:lnTo>
                        <a:lnTo>
                          <a:pt x="101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3" y="32"/>
                        </a:lnTo>
                        <a:lnTo>
                          <a:pt x="116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2" y="63"/>
                        </a:lnTo>
                        <a:lnTo>
                          <a:pt x="123" y="72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1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3" y="17"/>
                        </a:lnTo>
                        <a:lnTo>
                          <a:pt x="27" y="12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3" y="4"/>
                        </a:lnTo>
                        <a:lnTo>
                          <a:pt x="53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468"/>
                  <p:cNvSpPr>
                    <a:spLocks noChangeAspect="1"/>
                  </p:cNvSpPr>
                  <p:nvPr/>
                </p:nvSpPr>
                <p:spPr bwMode="auto">
                  <a:xfrm>
                    <a:off x="632" y="1783"/>
                    <a:ext cx="36" cy="86"/>
                  </a:xfrm>
                  <a:custGeom>
                    <a:avLst/>
                    <a:gdLst>
                      <a:gd name="T0" fmla="*/ 18 w 124"/>
                      <a:gd name="T1" fmla="*/ 0 h 267"/>
                      <a:gd name="T2" fmla="*/ 21 w 124"/>
                      <a:gd name="T3" fmla="*/ 0 h 267"/>
                      <a:gd name="T4" fmla="*/ 24 w 124"/>
                      <a:gd name="T5" fmla="*/ 1 h 267"/>
                      <a:gd name="T6" fmla="*/ 25 w 124"/>
                      <a:gd name="T7" fmla="*/ 2 h 267"/>
                      <a:gd name="T8" fmla="*/ 27 w 124"/>
                      <a:gd name="T9" fmla="*/ 3 h 267"/>
                      <a:gd name="T10" fmla="*/ 28 w 124"/>
                      <a:gd name="T11" fmla="*/ 4 h 267"/>
                      <a:gd name="T12" fmla="*/ 30 w 124"/>
                      <a:gd name="T13" fmla="*/ 5 h 267"/>
                      <a:gd name="T14" fmla="*/ 31 w 124"/>
                      <a:gd name="T15" fmla="*/ 6 h 267"/>
                      <a:gd name="T16" fmla="*/ 32 w 124"/>
                      <a:gd name="T17" fmla="*/ 8 h 267"/>
                      <a:gd name="T18" fmla="*/ 33 w 124"/>
                      <a:gd name="T19" fmla="*/ 10 h 267"/>
                      <a:gd name="T20" fmla="*/ 34 w 124"/>
                      <a:gd name="T21" fmla="*/ 12 h 267"/>
                      <a:gd name="T22" fmla="*/ 35 w 124"/>
                      <a:gd name="T23" fmla="*/ 14 h 267"/>
                      <a:gd name="T24" fmla="*/ 35 w 124"/>
                      <a:gd name="T25" fmla="*/ 17 h 267"/>
                      <a:gd name="T26" fmla="*/ 36 w 124"/>
                      <a:gd name="T27" fmla="*/ 20 h 267"/>
                      <a:gd name="T28" fmla="*/ 36 w 124"/>
                      <a:gd name="T29" fmla="*/ 23 h 267"/>
                      <a:gd name="T30" fmla="*/ 36 w 124"/>
                      <a:gd name="T31" fmla="*/ 86 h 267"/>
                      <a:gd name="T32" fmla="*/ 0 w 124"/>
                      <a:gd name="T33" fmla="*/ 86 h 267"/>
                      <a:gd name="T34" fmla="*/ 0 w 124"/>
                      <a:gd name="T35" fmla="*/ 23 h 267"/>
                      <a:gd name="T36" fmla="*/ 1 w 124"/>
                      <a:gd name="T37" fmla="*/ 20 h 267"/>
                      <a:gd name="T38" fmla="*/ 1 w 124"/>
                      <a:gd name="T39" fmla="*/ 17 h 267"/>
                      <a:gd name="T40" fmla="*/ 1 w 124"/>
                      <a:gd name="T41" fmla="*/ 14 h 267"/>
                      <a:gd name="T42" fmla="*/ 2 w 124"/>
                      <a:gd name="T43" fmla="*/ 12 h 267"/>
                      <a:gd name="T44" fmla="*/ 3 w 124"/>
                      <a:gd name="T45" fmla="*/ 10 h 267"/>
                      <a:gd name="T46" fmla="*/ 4 w 124"/>
                      <a:gd name="T47" fmla="*/ 8 h 267"/>
                      <a:gd name="T48" fmla="*/ 5 w 124"/>
                      <a:gd name="T49" fmla="*/ 6 h 267"/>
                      <a:gd name="T50" fmla="*/ 7 w 124"/>
                      <a:gd name="T51" fmla="*/ 5 h 267"/>
                      <a:gd name="T52" fmla="*/ 8 w 124"/>
                      <a:gd name="T53" fmla="*/ 4 h 267"/>
                      <a:gd name="T54" fmla="*/ 10 w 124"/>
                      <a:gd name="T55" fmla="*/ 3 h 267"/>
                      <a:gd name="T56" fmla="*/ 11 w 124"/>
                      <a:gd name="T57" fmla="*/ 2 h 267"/>
                      <a:gd name="T58" fmla="*/ 13 w 124"/>
                      <a:gd name="T59" fmla="*/ 1 h 267"/>
                      <a:gd name="T60" fmla="*/ 16 w 124"/>
                      <a:gd name="T61" fmla="*/ 0 h 267"/>
                      <a:gd name="T62" fmla="*/ 18 w 124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4" h="267">
                        <a:moveTo>
                          <a:pt x="63" y="0"/>
                        </a:moveTo>
                        <a:lnTo>
                          <a:pt x="72" y="0"/>
                        </a:lnTo>
                        <a:lnTo>
                          <a:pt x="82" y="3"/>
                        </a:lnTo>
                        <a:lnTo>
                          <a:pt x="87" y="5"/>
                        </a:lnTo>
                        <a:lnTo>
                          <a:pt x="92" y="8"/>
                        </a:lnTo>
                        <a:lnTo>
                          <a:pt x="96" y="11"/>
                        </a:lnTo>
                        <a:lnTo>
                          <a:pt x="102" y="16"/>
                        </a:lnTo>
                        <a:lnTo>
                          <a:pt x="106" y="20"/>
                        </a:lnTo>
                        <a:lnTo>
                          <a:pt x="110" y="25"/>
                        </a:lnTo>
                        <a:lnTo>
                          <a:pt x="114" y="31"/>
                        </a:lnTo>
                        <a:lnTo>
                          <a:pt x="117" y="38"/>
                        </a:lnTo>
                        <a:lnTo>
                          <a:pt x="119" y="45"/>
                        </a:lnTo>
                        <a:lnTo>
                          <a:pt x="122" y="54"/>
                        </a:lnTo>
                        <a:lnTo>
                          <a:pt x="123" y="62"/>
                        </a:lnTo>
                        <a:lnTo>
                          <a:pt x="124" y="71"/>
                        </a:lnTo>
                        <a:lnTo>
                          <a:pt x="124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5" y="45"/>
                        </a:lnTo>
                        <a:lnTo>
                          <a:pt x="7" y="38"/>
                        </a:lnTo>
                        <a:lnTo>
                          <a:pt x="11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4" y="16"/>
                        </a:lnTo>
                        <a:lnTo>
                          <a:pt x="28" y="11"/>
                        </a:lnTo>
                        <a:lnTo>
                          <a:pt x="33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4" y="0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469"/>
                  <p:cNvSpPr>
                    <a:spLocks noChangeAspect="1"/>
                  </p:cNvSpPr>
                  <p:nvPr/>
                </p:nvSpPr>
                <p:spPr bwMode="auto">
                  <a:xfrm>
                    <a:off x="503" y="1783"/>
                    <a:ext cx="36" cy="86"/>
                  </a:xfrm>
                  <a:custGeom>
                    <a:avLst/>
                    <a:gdLst>
                      <a:gd name="T0" fmla="*/ 18 w 123"/>
                      <a:gd name="T1" fmla="*/ 0 h 267"/>
                      <a:gd name="T2" fmla="*/ 20 w 123"/>
                      <a:gd name="T3" fmla="*/ 0 h 267"/>
                      <a:gd name="T4" fmla="*/ 23 w 123"/>
                      <a:gd name="T5" fmla="*/ 1 h 267"/>
                      <a:gd name="T6" fmla="*/ 25 w 123"/>
                      <a:gd name="T7" fmla="*/ 2 h 267"/>
                      <a:gd name="T8" fmla="*/ 26 w 123"/>
                      <a:gd name="T9" fmla="*/ 3 h 267"/>
                      <a:gd name="T10" fmla="*/ 28 w 123"/>
                      <a:gd name="T11" fmla="*/ 4 h 267"/>
                      <a:gd name="T12" fmla="*/ 29 w 123"/>
                      <a:gd name="T13" fmla="*/ 5 h 267"/>
                      <a:gd name="T14" fmla="*/ 31 w 123"/>
                      <a:gd name="T15" fmla="*/ 6 h 267"/>
                      <a:gd name="T16" fmla="*/ 32 w 123"/>
                      <a:gd name="T17" fmla="*/ 8 h 267"/>
                      <a:gd name="T18" fmla="*/ 33 w 123"/>
                      <a:gd name="T19" fmla="*/ 10 h 267"/>
                      <a:gd name="T20" fmla="*/ 34 w 123"/>
                      <a:gd name="T21" fmla="*/ 12 h 267"/>
                      <a:gd name="T22" fmla="*/ 35 w 123"/>
                      <a:gd name="T23" fmla="*/ 14 h 267"/>
                      <a:gd name="T24" fmla="*/ 35 w 123"/>
                      <a:gd name="T25" fmla="*/ 17 h 267"/>
                      <a:gd name="T26" fmla="*/ 36 w 123"/>
                      <a:gd name="T27" fmla="*/ 20 h 267"/>
                      <a:gd name="T28" fmla="*/ 36 w 123"/>
                      <a:gd name="T29" fmla="*/ 23 h 267"/>
                      <a:gd name="T30" fmla="*/ 36 w 123"/>
                      <a:gd name="T31" fmla="*/ 86 h 267"/>
                      <a:gd name="T32" fmla="*/ 0 w 123"/>
                      <a:gd name="T33" fmla="*/ 86 h 267"/>
                      <a:gd name="T34" fmla="*/ 0 w 123"/>
                      <a:gd name="T35" fmla="*/ 23 h 267"/>
                      <a:gd name="T36" fmla="*/ 0 w 123"/>
                      <a:gd name="T37" fmla="*/ 20 h 267"/>
                      <a:gd name="T38" fmla="*/ 1 w 123"/>
                      <a:gd name="T39" fmla="*/ 17 h 267"/>
                      <a:gd name="T40" fmla="*/ 1 w 123"/>
                      <a:gd name="T41" fmla="*/ 14 h 267"/>
                      <a:gd name="T42" fmla="*/ 2 w 123"/>
                      <a:gd name="T43" fmla="*/ 12 h 267"/>
                      <a:gd name="T44" fmla="*/ 3 w 123"/>
                      <a:gd name="T45" fmla="*/ 10 h 267"/>
                      <a:gd name="T46" fmla="*/ 4 w 123"/>
                      <a:gd name="T47" fmla="*/ 8 h 267"/>
                      <a:gd name="T48" fmla="*/ 5 w 123"/>
                      <a:gd name="T49" fmla="*/ 6 h 267"/>
                      <a:gd name="T50" fmla="*/ 6 w 123"/>
                      <a:gd name="T51" fmla="*/ 5 h 267"/>
                      <a:gd name="T52" fmla="*/ 8 w 123"/>
                      <a:gd name="T53" fmla="*/ 4 h 267"/>
                      <a:gd name="T54" fmla="*/ 9 w 123"/>
                      <a:gd name="T55" fmla="*/ 3 h 267"/>
                      <a:gd name="T56" fmla="*/ 11 w 123"/>
                      <a:gd name="T57" fmla="*/ 2 h 267"/>
                      <a:gd name="T58" fmla="*/ 12 w 123"/>
                      <a:gd name="T59" fmla="*/ 1 h 267"/>
                      <a:gd name="T60" fmla="*/ 15 w 123"/>
                      <a:gd name="T61" fmla="*/ 0 h 267"/>
                      <a:gd name="T62" fmla="*/ 18 w 123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3" h="267">
                        <a:moveTo>
                          <a:pt x="61" y="0"/>
                        </a:moveTo>
                        <a:lnTo>
                          <a:pt x="69" y="0"/>
                        </a:lnTo>
                        <a:lnTo>
                          <a:pt x="80" y="3"/>
                        </a:lnTo>
                        <a:lnTo>
                          <a:pt x="85" y="5"/>
                        </a:lnTo>
                        <a:lnTo>
                          <a:pt x="90" y="8"/>
                        </a:lnTo>
                        <a:lnTo>
                          <a:pt x="95" y="11"/>
                        </a:lnTo>
                        <a:lnTo>
                          <a:pt x="100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2" y="31"/>
                        </a:lnTo>
                        <a:lnTo>
                          <a:pt x="116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2" y="62"/>
                        </a:lnTo>
                        <a:lnTo>
                          <a:pt x="123" y="71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9" y="31"/>
                        </a:lnTo>
                        <a:lnTo>
                          <a:pt x="13" y="25"/>
                        </a:lnTo>
                        <a:lnTo>
                          <a:pt x="17" y="20"/>
                        </a:lnTo>
                        <a:lnTo>
                          <a:pt x="22" y="16"/>
                        </a:lnTo>
                        <a:lnTo>
                          <a:pt x="27" y="11"/>
                        </a:lnTo>
                        <a:lnTo>
                          <a:pt x="31" y="8"/>
                        </a:lnTo>
                        <a:lnTo>
                          <a:pt x="36" y="5"/>
                        </a:lnTo>
                        <a:lnTo>
                          <a:pt x="42" y="3"/>
                        </a:lnTo>
                        <a:lnTo>
                          <a:pt x="5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470"/>
                  <p:cNvSpPr>
                    <a:spLocks noChangeAspect="1"/>
                  </p:cNvSpPr>
                  <p:nvPr/>
                </p:nvSpPr>
                <p:spPr bwMode="auto">
                  <a:xfrm>
                    <a:off x="368" y="1783"/>
                    <a:ext cx="36" cy="86"/>
                  </a:xfrm>
                  <a:custGeom>
                    <a:avLst/>
                    <a:gdLst>
                      <a:gd name="T0" fmla="*/ 18 w 123"/>
                      <a:gd name="T1" fmla="*/ 0 h 267"/>
                      <a:gd name="T2" fmla="*/ 21 w 123"/>
                      <a:gd name="T3" fmla="*/ 0 h 267"/>
                      <a:gd name="T4" fmla="*/ 24 w 123"/>
                      <a:gd name="T5" fmla="*/ 1 h 267"/>
                      <a:gd name="T6" fmla="*/ 25 w 123"/>
                      <a:gd name="T7" fmla="*/ 2 h 267"/>
                      <a:gd name="T8" fmla="*/ 27 w 123"/>
                      <a:gd name="T9" fmla="*/ 3 h 267"/>
                      <a:gd name="T10" fmla="*/ 28 w 123"/>
                      <a:gd name="T11" fmla="*/ 4 h 267"/>
                      <a:gd name="T12" fmla="*/ 30 w 123"/>
                      <a:gd name="T13" fmla="*/ 5 h 267"/>
                      <a:gd name="T14" fmla="*/ 31 w 123"/>
                      <a:gd name="T15" fmla="*/ 6 h 267"/>
                      <a:gd name="T16" fmla="*/ 32 w 123"/>
                      <a:gd name="T17" fmla="*/ 8 h 267"/>
                      <a:gd name="T18" fmla="*/ 33 w 123"/>
                      <a:gd name="T19" fmla="*/ 10 h 267"/>
                      <a:gd name="T20" fmla="*/ 34 w 123"/>
                      <a:gd name="T21" fmla="*/ 12 h 267"/>
                      <a:gd name="T22" fmla="*/ 35 w 123"/>
                      <a:gd name="T23" fmla="*/ 14 h 267"/>
                      <a:gd name="T24" fmla="*/ 35 w 123"/>
                      <a:gd name="T25" fmla="*/ 17 h 267"/>
                      <a:gd name="T26" fmla="*/ 36 w 123"/>
                      <a:gd name="T27" fmla="*/ 20 h 267"/>
                      <a:gd name="T28" fmla="*/ 36 w 123"/>
                      <a:gd name="T29" fmla="*/ 23 h 267"/>
                      <a:gd name="T30" fmla="*/ 36 w 123"/>
                      <a:gd name="T31" fmla="*/ 86 h 267"/>
                      <a:gd name="T32" fmla="*/ 0 w 123"/>
                      <a:gd name="T33" fmla="*/ 86 h 267"/>
                      <a:gd name="T34" fmla="*/ 0 w 123"/>
                      <a:gd name="T35" fmla="*/ 23 h 267"/>
                      <a:gd name="T36" fmla="*/ 0 w 123"/>
                      <a:gd name="T37" fmla="*/ 20 h 267"/>
                      <a:gd name="T38" fmla="*/ 1 w 123"/>
                      <a:gd name="T39" fmla="*/ 17 h 267"/>
                      <a:gd name="T40" fmla="*/ 1 w 123"/>
                      <a:gd name="T41" fmla="*/ 14 h 267"/>
                      <a:gd name="T42" fmla="*/ 2 w 123"/>
                      <a:gd name="T43" fmla="*/ 12 h 267"/>
                      <a:gd name="T44" fmla="*/ 3 w 123"/>
                      <a:gd name="T45" fmla="*/ 10 h 267"/>
                      <a:gd name="T46" fmla="*/ 4 w 123"/>
                      <a:gd name="T47" fmla="*/ 8 h 267"/>
                      <a:gd name="T48" fmla="*/ 5 w 123"/>
                      <a:gd name="T49" fmla="*/ 6 h 267"/>
                      <a:gd name="T50" fmla="*/ 7 w 123"/>
                      <a:gd name="T51" fmla="*/ 5 h 267"/>
                      <a:gd name="T52" fmla="*/ 8 w 123"/>
                      <a:gd name="T53" fmla="*/ 4 h 267"/>
                      <a:gd name="T54" fmla="*/ 9 w 123"/>
                      <a:gd name="T55" fmla="*/ 3 h 267"/>
                      <a:gd name="T56" fmla="*/ 11 w 123"/>
                      <a:gd name="T57" fmla="*/ 2 h 267"/>
                      <a:gd name="T58" fmla="*/ 13 w 123"/>
                      <a:gd name="T59" fmla="*/ 1 h 267"/>
                      <a:gd name="T60" fmla="*/ 16 w 123"/>
                      <a:gd name="T61" fmla="*/ 0 h 267"/>
                      <a:gd name="T62" fmla="*/ 18 w 123"/>
                      <a:gd name="T63" fmla="*/ 0 h 2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23" h="267">
                        <a:moveTo>
                          <a:pt x="62" y="0"/>
                        </a:moveTo>
                        <a:lnTo>
                          <a:pt x="71" y="0"/>
                        </a:lnTo>
                        <a:lnTo>
                          <a:pt x="81" y="3"/>
                        </a:lnTo>
                        <a:lnTo>
                          <a:pt x="86" y="5"/>
                        </a:lnTo>
                        <a:lnTo>
                          <a:pt x="91" y="8"/>
                        </a:lnTo>
                        <a:lnTo>
                          <a:pt x="96" y="11"/>
                        </a:lnTo>
                        <a:lnTo>
                          <a:pt x="101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3" y="31"/>
                        </a:lnTo>
                        <a:lnTo>
                          <a:pt x="116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2" y="62"/>
                        </a:lnTo>
                        <a:lnTo>
                          <a:pt x="123" y="71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10" y="31"/>
                        </a:lnTo>
                        <a:lnTo>
                          <a:pt x="13" y="25"/>
                        </a:lnTo>
                        <a:lnTo>
                          <a:pt x="17" y="20"/>
                        </a:lnTo>
                        <a:lnTo>
                          <a:pt x="23" y="16"/>
                        </a:lnTo>
                        <a:lnTo>
                          <a:pt x="27" y="11"/>
                        </a:lnTo>
                        <a:lnTo>
                          <a:pt x="32" y="8"/>
                        </a:lnTo>
                        <a:lnTo>
                          <a:pt x="37" y="5"/>
                        </a:lnTo>
                        <a:lnTo>
                          <a:pt x="43" y="3"/>
                        </a:lnTo>
                        <a:lnTo>
                          <a:pt x="53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471"/>
                  <p:cNvSpPr>
                    <a:spLocks noChangeAspect="1"/>
                  </p:cNvSpPr>
                  <p:nvPr/>
                </p:nvSpPr>
                <p:spPr bwMode="auto">
                  <a:xfrm>
                    <a:off x="889" y="1661"/>
                    <a:ext cx="64" cy="79"/>
                  </a:xfrm>
                  <a:custGeom>
                    <a:avLst/>
                    <a:gdLst>
                      <a:gd name="T0" fmla="*/ 32 w 192"/>
                      <a:gd name="T1" fmla="*/ 0 h 266"/>
                      <a:gd name="T2" fmla="*/ 35 w 192"/>
                      <a:gd name="T3" fmla="*/ 0 h 266"/>
                      <a:gd name="T4" fmla="*/ 39 w 192"/>
                      <a:gd name="T5" fmla="*/ 1 h 266"/>
                      <a:gd name="T6" fmla="*/ 42 w 192"/>
                      <a:gd name="T7" fmla="*/ 1 h 266"/>
                      <a:gd name="T8" fmla="*/ 45 w 192"/>
                      <a:gd name="T9" fmla="*/ 2 h 266"/>
                      <a:gd name="T10" fmla="*/ 47 w 192"/>
                      <a:gd name="T11" fmla="*/ 3 h 266"/>
                      <a:gd name="T12" fmla="*/ 50 w 192"/>
                      <a:gd name="T13" fmla="*/ 5 h 266"/>
                      <a:gd name="T14" fmla="*/ 52 w 192"/>
                      <a:gd name="T15" fmla="*/ 7 h 266"/>
                      <a:gd name="T16" fmla="*/ 55 w 192"/>
                      <a:gd name="T17" fmla="*/ 8 h 266"/>
                      <a:gd name="T18" fmla="*/ 57 w 192"/>
                      <a:gd name="T19" fmla="*/ 10 h 266"/>
                      <a:gd name="T20" fmla="*/ 59 w 192"/>
                      <a:gd name="T21" fmla="*/ 12 h 266"/>
                      <a:gd name="T22" fmla="*/ 60 w 192"/>
                      <a:gd name="T23" fmla="*/ 15 h 266"/>
                      <a:gd name="T24" fmla="*/ 61 w 192"/>
                      <a:gd name="T25" fmla="*/ 18 h 266"/>
                      <a:gd name="T26" fmla="*/ 62 w 192"/>
                      <a:gd name="T27" fmla="*/ 20 h 266"/>
                      <a:gd name="T28" fmla="*/ 64 w 192"/>
                      <a:gd name="T29" fmla="*/ 22 h 266"/>
                      <a:gd name="T30" fmla="*/ 64 w 192"/>
                      <a:gd name="T31" fmla="*/ 25 h 266"/>
                      <a:gd name="T32" fmla="*/ 64 w 192"/>
                      <a:gd name="T33" fmla="*/ 28 h 266"/>
                      <a:gd name="T34" fmla="*/ 64 w 192"/>
                      <a:gd name="T35" fmla="*/ 79 h 266"/>
                      <a:gd name="T36" fmla="*/ 0 w 192"/>
                      <a:gd name="T37" fmla="*/ 79 h 266"/>
                      <a:gd name="T38" fmla="*/ 0 w 192"/>
                      <a:gd name="T39" fmla="*/ 28 h 266"/>
                      <a:gd name="T40" fmla="*/ 0 w 192"/>
                      <a:gd name="T41" fmla="*/ 25 h 266"/>
                      <a:gd name="T42" fmla="*/ 1 w 192"/>
                      <a:gd name="T43" fmla="*/ 22 h 266"/>
                      <a:gd name="T44" fmla="*/ 1 w 192"/>
                      <a:gd name="T45" fmla="*/ 20 h 266"/>
                      <a:gd name="T46" fmla="*/ 2 w 192"/>
                      <a:gd name="T47" fmla="*/ 18 h 266"/>
                      <a:gd name="T48" fmla="*/ 4 w 192"/>
                      <a:gd name="T49" fmla="*/ 15 h 266"/>
                      <a:gd name="T50" fmla="*/ 6 w 192"/>
                      <a:gd name="T51" fmla="*/ 12 h 266"/>
                      <a:gd name="T52" fmla="*/ 7 w 192"/>
                      <a:gd name="T53" fmla="*/ 10 h 266"/>
                      <a:gd name="T54" fmla="*/ 9 w 192"/>
                      <a:gd name="T55" fmla="*/ 8 h 266"/>
                      <a:gd name="T56" fmla="*/ 12 w 192"/>
                      <a:gd name="T57" fmla="*/ 7 h 266"/>
                      <a:gd name="T58" fmla="*/ 14 w 192"/>
                      <a:gd name="T59" fmla="*/ 5 h 266"/>
                      <a:gd name="T60" fmla="*/ 17 w 192"/>
                      <a:gd name="T61" fmla="*/ 3 h 266"/>
                      <a:gd name="T62" fmla="*/ 20 w 192"/>
                      <a:gd name="T63" fmla="*/ 2 h 266"/>
                      <a:gd name="T64" fmla="*/ 23 w 192"/>
                      <a:gd name="T65" fmla="*/ 1 h 266"/>
                      <a:gd name="T66" fmla="*/ 26 w 192"/>
                      <a:gd name="T67" fmla="*/ 1 h 266"/>
                      <a:gd name="T68" fmla="*/ 29 w 192"/>
                      <a:gd name="T69" fmla="*/ 0 h 266"/>
                      <a:gd name="T70" fmla="*/ 32 w 192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472"/>
                  <p:cNvSpPr>
                    <a:spLocks noChangeAspect="1"/>
                  </p:cNvSpPr>
                  <p:nvPr/>
                </p:nvSpPr>
                <p:spPr bwMode="auto">
                  <a:xfrm>
                    <a:off x="889" y="1783"/>
                    <a:ext cx="64" cy="86"/>
                  </a:xfrm>
                  <a:custGeom>
                    <a:avLst/>
                    <a:gdLst>
                      <a:gd name="T0" fmla="*/ 32 w 192"/>
                      <a:gd name="T1" fmla="*/ 0 h 267"/>
                      <a:gd name="T2" fmla="*/ 35 w 192"/>
                      <a:gd name="T3" fmla="*/ 0 h 267"/>
                      <a:gd name="T4" fmla="*/ 39 w 192"/>
                      <a:gd name="T5" fmla="*/ 0 h 267"/>
                      <a:gd name="T6" fmla="*/ 42 w 192"/>
                      <a:gd name="T7" fmla="*/ 1 h 267"/>
                      <a:gd name="T8" fmla="*/ 45 w 192"/>
                      <a:gd name="T9" fmla="*/ 2 h 267"/>
                      <a:gd name="T10" fmla="*/ 47 w 192"/>
                      <a:gd name="T11" fmla="*/ 4 h 267"/>
                      <a:gd name="T12" fmla="*/ 50 w 192"/>
                      <a:gd name="T13" fmla="*/ 5 h 267"/>
                      <a:gd name="T14" fmla="*/ 52 w 192"/>
                      <a:gd name="T15" fmla="*/ 7 h 267"/>
                      <a:gd name="T16" fmla="*/ 55 w 192"/>
                      <a:gd name="T17" fmla="*/ 9 h 267"/>
                      <a:gd name="T18" fmla="*/ 57 w 192"/>
                      <a:gd name="T19" fmla="*/ 11 h 267"/>
                      <a:gd name="T20" fmla="*/ 59 w 192"/>
                      <a:gd name="T21" fmla="*/ 14 h 267"/>
                      <a:gd name="T22" fmla="*/ 60 w 192"/>
                      <a:gd name="T23" fmla="*/ 16 h 267"/>
                      <a:gd name="T24" fmla="*/ 61 w 192"/>
                      <a:gd name="T25" fmla="*/ 19 h 267"/>
                      <a:gd name="T26" fmla="*/ 62 w 192"/>
                      <a:gd name="T27" fmla="*/ 22 h 267"/>
                      <a:gd name="T28" fmla="*/ 64 w 192"/>
                      <a:gd name="T29" fmla="*/ 25 h 267"/>
                      <a:gd name="T30" fmla="*/ 64 w 192"/>
                      <a:gd name="T31" fmla="*/ 28 h 267"/>
                      <a:gd name="T32" fmla="*/ 64 w 192"/>
                      <a:gd name="T33" fmla="*/ 31 h 267"/>
                      <a:gd name="T34" fmla="*/ 64 w 192"/>
                      <a:gd name="T35" fmla="*/ 86 h 267"/>
                      <a:gd name="T36" fmla="*/ 0 w 192"/>
                      <a:gd name="T37" fmla="*/ 86 h 267"/>
                      <a:gd name="T38" fmla="*/ 0 w 192"/>
                      <a:gd name="T39" fmla="*/ 31 h 267"/>
                      <a:gd name="T40" fmla="*/ 0 w 192"/>
                      <a:gd name="T41" fmla="*/ 28 h 267"/>
                      <a:gd name="T42" fmla="*/ 1 w 192"/>
                      <a:gd name="T43" fmla="*/ 25 h 267"/>
                      <a:gd name="T44" fmla="*/ 1 w 192"/>
                      <a:gd name="T45" fmla="*/ 22 h 267"/>
                      <a:gd name="T46" fmla="*/ 2 w 192"/>
                      <a:gd name="T47" fmla="*/ 19 h 267"/>
                      <a:gd name="T48" fmla="*/ 4 w 192"/>
                      <a:gd name="T49" fmla="*/ 16 h 267"/>
                      <a:gd name="T50" fmla="*/ 6 w 192"/>
                      <a:gd name="T51" fmla="*/ 14 h 267"/>
                      <a:gd name="T52" fmla="*/ 7 w 192"/>
                      <a:gd name="T53" fmla="*/ 11 h 267"/>
                      <a:gd name="T54" fmla="*/ 9 w 192"/>
                      <a:gd name="T55" fmla="*/ 9 h 267"/>
                      <a:gd name="T56" fmla="*/ 12 w 192"/>
                      <a:gd name="T57" fmla="*/ 7 h 267"/>
                      <a:gd name="T58" fmla="*/ 14 w 192"/>
                      <a:gd name="T59" fmla="*/ 5 h 267"/>
                      <a:gd name="T60" fmla="*/ 17 w 192"/>
                      <a:gd name="T61" fmla="*/ 4 h 267"/>
                      <a:gd name="T62" fmla="*/ 20 w 192"/>
                      <a:gd name="T63" fmla="*/ 2 h 267"/>
                      <a:gd name="T64" fmla="*/ 23 w 192"/>
                      <a:gd name="T65" fmla="*/ 1 h 267"/>
                      <a:gd name="T66" fmla="*/ 26 w 192"/>
                      <a:gd name="T67" fmla="*/ 0 h 267"/>
                      <a:gd name="T68" fmla="*/ 29 w 192"/>
                      <a:gd name="T69" fmla="*/ 0 h 267"/>
                      <a:gd name="T70" fmla="*/ 32 w 192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473"/>
                  <p:cNvSpPr>
                    <a:spLocks noChangeAspect="1"/>
                  </p:cNvSpPr>
                  <p:nvPr/>
                </p:nvSpPr>
                <p:spPr bwMode="auto">
                  <a:xfrm>
                    <a:off x="3626" y="1661"/>
                    <a:ext cx="57" cy="79"/>
                  </a:xfrm>
                  <a:custGeom>
                    <a:avLst/>
                    <a:gdLst>
                      <a:gd name="T0" fmla="*/ 28 w 192"/>
                      <a:gd name="T1" fmla="*/ 0 h 266"/>
                      <a:gd name="T2" fmla="*/ 31 w 192"/>
                      <a:gd name="T3" fmla="*/ 0 h 266"/>
                      <a:gd name="T4" fmla="*/ 34 w 192"/>
                      <a:gd name="T5" fmla="*/ 1 h 266"/>
                      <a:gd name="T6" fmla="*/ 37 w 192"/>
                      <a:gd name="T7" fmla="*/ 1 h 266"/>
                      <a:gd name="T8" fmla="*/ 39 w 192"/>
                      <a:gd name="T9" fmla="*/ 2 h 266"/>
                      <a:gd name="T10" fmla="*/ 42 w 192"/>
                      <a:gd name="T11" fmla="*/ 3 h 266"/>
                      <a:gd name="T12" fmla="*/ 45 w 192"/>
                      <a:gd name="T13" fmla="*/ 5 h 266"/>
                      <a:gd name="T14" fmla="*/ 47 w 192"/>
                      <a:gd name="T15" fmla="*/ 7 h 266"/>
                      <a:gd name="T16" fmla="*/ 49 w 192"/>
                      <a:gd name="T17" fmla="*/ 8 h 266"/>
                      <a:gd name="T18" fmla="*/ 50 w 192"/>
                      <a:gd name="T19" fmla="*/ 10 h 266"/>
                      <a:gd name="T20" fmla="*/ 52 w 192"/>
                      <a:gd name="T21" fmla="*/ 12 h 266"/>
                      <a:gd name="T22" fmla="*/ 53 w 192"/>
                      <a:gd name="T23" fmla="*/ 15 h 266"/>
                      <a:gd name="T24" fmla="*/ 55 w 192"/>
                      <a:gd name="T25" fmla="*/ 18 h 266"/>
                      <a:gd name="T26" fmla="*/ 56 w 192"/>
                      <a:gd name="T27" fmla="*/ 20 h 266"/>
                      <a:gd name="T28" fmla="*/ 56 w 192"/>
                      <a:gd name="T29" fmla="*/ 22 h 266"/>
                      <a:gd name="T30" fmla="*/ 57 w 192"/>
                      <a:gd name="T31" fmla="*/ 25 h 266"/>
                      <a:gd name="T32" fmla="*/ 57 w 192"/>
                      <a:gd name="T33" fmla="*/ 28 h 266"/>
                      <a:gd name="T34" fmla="*/ 57 w 192"/>
                      <a:gd name="T35" fmla="*/ 79 h 266"/>
                      <a:gd name="T36" fmla="*/ 0 w 192"/>
                      <a:gd name="T37" fmla="*/ 79 h 266"/>
                      <a:gd name="T38" fmla="*/ 0 w 192"/>
                      <a:gd name="T39" fmla="*/ 28 h 266"/>
                      <a:gd name="T40" fmla="*/ 0 w 192"/>
                      <a:gd name="T41" fmla="*/ 25 h 266"/>
                      <a:gd name="T42" fmla="*/ 1 w 192"/>
                      <a:gd name="T43" fmla="*/ 22 h 266"/>
                      <a:gd name="T44" fmla="*/ 1 w 192"/>
                      <a:gd name="T45" fmla="*/ 20 h 266"/>
                      <a:gd name="T46" fmla="*/ 2 w 192"/>
                      <a:gd name="T47" fmla="*/ 18 h 266"/>
                      <a:gd name="T48" fmla="*/ 4 w 192"/>
                      <a:gd name="T49" fmla="*/ 15 h 266"/>
                      <a:gd name="T50" fmla="*/ 5 w 192"/>
                      <a:gd name="T51" fmla="*/ 12 h 266"/>
                      <a:gd name="T52" fmla="*/ 7 w 192"/>
                      <a:gd name="T53" fmla="*/ 10 h 266"/>
                      <a:gd name="T54" fmla="*/ 9 w 192"/>
                      <a:gd name="T55" fmla="*/ 8 h 266"/>
                      <a:gd name="T56" fmla="*/ 10 w 192"/>
                      <a:gd name="T57" fmla="*/ 7 h 266"/>
                      <a:gd name="T58" fmla="*/ 12 w 192"/>
                      <a:gd name="T59" fmla="*/ 5 h 266"/>
                      <a:gd name="T60" fmla="*/ 15 w 192"/>
                      <a:gd name="T61" fmla="*/ 3 h 266"/>
                      <a:gd name="T62" fmla="*/ 17 w 192"/>
                      <a:gd name="T63" fmla="*/ 2 h 266"/>
                      <a:gd name="T64" fmla="*/ 20 w 192"/>
                      <a:gd name="T65" fmla="*/ 1 h 266"/>
                      <a:gd name="T66" fmla="*/ 23 w 192"/>
                      <a:gd name="T67" fmla="*/ 1 h 266"/>
                      <a:gd name="T68" fmla="*/ 26 w 192"/>
                      <a:gd name="T69" fmla="*/ 0 h 266"/>
                      <a:gd name="T70" fmla="*/ 28 w 192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6">
                        <a:moveTo>
                          <a:pt x="95" y="0"/>
                        </a:moveTo>
                        <a:lnTo>
                          <a:pt x="105" y="1"/>
                        </a:lnTo>
                        <a:lnTo>
                          <a:pt x="115" y="2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1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7" y="4"/>
                        </a:lnTo>
                        <a:lnTo>
                          <a:pt x="76" y="2"/>
                        </a:lnTo>
                        <a:lnTo>
                          <a:pt x="86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474"/>
                  <p:cNvSpPr>
                    <a:spLocks noChangeAspect="1"/>
                  </p:cNvSpPr>
                  <p:nvPr/>
                </p:nvSpPr>
                <p:spPr bwMode="auto">
                  <a:xfrm>
                    <a:off x="3626" y="1783"/>
                    <a:ext cx="57" cy="86"/>
                  </a:xfrm>
                  <a:custGeom>
                    <a:avLst/>
                    <a:gdLst>
                      <a:gd name="T0" fmla="*/ 28 w 192"/>
                      <a:gd name="T1" fmla="*/ 0 h 267"/>
                      <a:gd name="T2" fmla="*/ 31 w 192"/>
                      <a:gd name="T3" fmla="*/ 0 h 267"/>
                      <a:gd name="T4" fmla="*/ 34 w 192"/>
                      <a:gd name="T5" fmla="*/ 0 h 267"/>
                      <a:gd name="T6" fmla="*/ 37 w 192"/>
                      <a:gd name="T7" fmla="*/ 1 h 267"/>
                      <a:gd name="T8" fmla="*/ 39 w 192"/>
                      <a:gd name="T9" fmla="*/ 2 h 267"/>
                      <a:gd name="T10" fmla="*/ 42 w 192"/>
                      <a:gd name="T11" fmla="*/ 4 h 267"/>
                      <a:gd name="T12" fmla="*/ 45 w 192"/>
                      <a:gd name="T13" fmla="*/ 5 h 267"/>
                      <a:gd name="T14" fmla="*/ 47 w 192"/>
                      <a:gd name="T15" fmla="*/ 7 h 267"/>
                      <a:gd name="T16" fmla="*/ 49 w 192"/>
                      <a:gd name="T17" fmla="*/ 9 h 267"/>
                      <a:gd name="T18" fmla="*/ 50 w 192"/>
                      <a:gd name="T19" fmla="*/ 11 h 267"/>
                      <a:gd name="T20" fmla="*/ 52 w 192"/>
                      <a:gd name="T21" fmla="*/ 14 h 267"/>
                      <a:gd name="T22" fmla="*/ 53 w 192"/>
                      <a:gd name="T23" fmla="*/ 16 h 267"/>
                      <a:gd name="T24" fmla="*/ 55 w 192"/>
                      <a:gd name="T25" fmla="*/ 19 h 267"/>
                      <a:gd name="T26" fmla="*/ 56 w 192"/>
                      <a:gd name="T27" fmla="*/ 22 h 267"/>
                      <a:gd name="T28" fmla="*/ 56 w 192"/>
                      <a:gd name="T29" fmla="*/ 25 h 267"/>
                      <a:gd name="T30" fmla="*/ 57 w 192"/>
                      <a:gd name="T31" fmla="*/ 28 h 267"/>
                      <a:gd name="T32" fmla="*/ 57 w 192"/>
                      <a:gd name="T33" fmla="*/ 31 h 267"/>
                      <a:gd name="T34" fmla="*/ 57 w 192"/>
                      <a:gd name="T35" fmla="*/ 86 h 267"/>
                      <a:gd name="T36" fmla="*/ 0 w 192"/>
                      <a:gd name="T37" fmla="*/ 86 h 267"/>
                      <a:gd name="T38" fmla="*/ 0 w 192"/>
                      <a:gd name="T39" fmla="*/ 31 h 267"/>
                      <a:gd name="T40" fmla="*/ 0 w 192"/>
                      <a:gd name="T41" fmla="*/ 28 h 267"/>
                      <a:gd name="T42" fmla="*/ 1 w 192"/>
                      <a:gd name="T43" fmla="*/ 25 h 267"/>
                      <a:gd name="T44" fmla="*/ 1 w 192"/>
                      <a:gd name="T45" fmla="*/ 22 h 267"/>
                      <a:gd name="T46" fmla="*/ 2 w 192"/>
                      <a:gd name="T47" fmla="*/ 19 h 267"/>
                      <a:gd name="T48" fmla="*/ 4 w 192"/>
                      <a:gd name="T49" fmla="*/ 16 h 267"/>
                      <a:gd name="T50" fmla="*/ 5 w 192"/>
                      <a:gd name="T51" fmla="*/ 14 h 267"/>
                      <a:gd name="T52" fmla="*/ 7 w 192"/>
                      <a:gd name="T53" fmla="*/ 11 h 267"/>
                      <a:gd name="T54" fmla="*/ 9 w 192"/>
                      <a:gd name="T55" fmla="*/ 9 h 267"/>
                      <a:gd name="T56" fmla="*/ 10 w 192"/>
                      <a:gd name="T57" fmla="*/ 7 h 267"/>
                      <a:gd name="T58" fmla="*/ 12 w 192"/>
                      <a:gd name="T59" fmla="*/ 5 h 267"/>
                      <a:gd name="T60" fmla="*/ 15 w 192"/>
                      <a:gd name="T61" fmla="*/ 4 h 267"/>
                      <a:gd name="T62" fmla="*/ 17 w 192"/>
                      <a:gd name="T63" fmla="*/ 2 h 267"/>
                      <a:gd name="T64" fmla="*/ 20 w 192"/>
                      <a:gd name="T65" fmla="*/ 1 h 267"/>
                      <a:gd name="T66" fmla="*/ 23 w 192"/>
                      <a:gd name="T67" fmla="*/ 0 h 267"/>
                      <a:gd name="T68" fmla="*/ 26 w 192"/>
                      <a:gd name="T69" fmla="*/ 0 h 267"/>
                      <a:gd name="T70" fmla="*/ 28 w 192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7">
                        <a:moveTo>
                          <a:pt x="95" y="0"/>
                        </a:moveTo>
                        <a:lnTo>
                          <a:pt x="105" y="0"/>
                        </a:lnTo>
                        <a:lnTo>
                          <a:pt x="115" y="1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1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7" y="4"/>
                        </a:lnTo>
                        <a:lnTo>
                          <a:pt x="76" y="1"/>
                        </a:lnTo>
                        <a:lnTo>
                          <a:pt x="86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475"/>
                  <p:cNvSpPr>
                    <a:spLocks noChangeAspect="1"/>
                  </p:cNvSpPr>
                  <p:nvPr/>
                </p:nvSpPr>
                <p:spPr bwMode="auto">
                  <a:xfrm>
                    <a:off x="1532" y="1661"/>
                    <a:ext cx="57" cy="79"/>
                  </a:xfrm>
                  <a:custGeom>
                    <a:avLst/>
                    <a:gdLst>
                      <a:gd name="T0" fmla="*/ 28 w 193"/>
                      <a:gd name="T1" fmla="*/ 0 h 266"/>
                      <a:gd name="T2" fmla="*/ 32 w 193"/>
                      <a:gd name="T3" fmla="*/ 0 h 266"/>
                      <a:gd name="T4" fmla="*/ 34 w 193"/>
                      <a:gd name="T5" fmla="*/ 1 h 266"/>
                      <a:gd name="T6" fmla="*/ 37 w 193"/>
                      <a:gd name="T7" fmla="*/ 1 h 266"/>
                      <a:gd name="T8" fmla="*/ 40 w 193"/>
                      <a:gd name="T9" fmla="*/ 2 h 266"/>
                      <a:gd name="T10" fmla="*/ 42 w 193"/>
                      <a:gd name="T11" fmla="*/ 3 h 266"/>
                      <a:gd name="T12" fmla="*/ 45 w 193"/>
                      <a:gd name="T13" fmla="*/ 5 h 266"/>
                      <a:gd name="T14" fmla="*/ 47 w 193"/>
                      <a:gd name="T15" fmla="*/ 7 h 266"/>
                      <a:gd name="T16" fmla="*/ 49 w 193"/>
                      <a:gd name="T17" fmla="*/ 8 h 266"/>
                      <a:gd name="T18" fmla="*/ 51 w 193"/>
                      <a:gd name="T19" fmla="*/ 10 h 266"/>
                      <a:gd name="T20" fmla="*/ 52 w 193"/>
                      <a:gd name="T21" fmla="*/ 12 h 266"/>
                      <a:gd name="T22" fmla="*/ 54 w 193"/>
                      <a:gd name="T23" fmla="*/ 15 h 266"/>
                      <a:gd name="T24" fmla="*/ 55 w 193"/>
                      <a:gd name="T25" fmla="*/ 18 h 266"/>
                      <a:gd name="T26" fmla="*/ 56 w 193"/>
                      <a:gd name="T27" fmla="*/ 20 h 266"/>
                      <a:gd name="T28" fmla="*/ 56 w 193"/>
                      <a:gd name="T29" fmla="*/ 22 h 266"/>
                      <a:gd name="T30" fmla="*/ 57 w 193"/>
                      <a:gd name="T31" fmla="*/ 25 h 266"/>
                      <a:gd name="T32" fmla="*/ 57 w 193"/>
                      <a:gd name="T33" fmla="*/ 28 h 266"/>
                      <a:gd name="T34" fmla="*/ 57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1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3 w 193"/>
                      <a:gd name="T49" fmla="*/ 15 h 266"/>
                      <a:gd name="T50" fmla="*/ 5 w 193"/>
                      <a:gd name="T51" fmla="*/ 12 h 266"/>
                      <a:gd name="T52" fmla="*/ 6 w 193"/>
                      <a:gd name="T53" fmla="*/ 10 h 266"/>
                      <a:gd name="T54" fmla="*/ 8 w 193"/>
                      <a:gd name="T55" fmla="*/ 8 h 266"/>
                      <a:gd name="T56" fmla="*/ 10 w 193"/>
                      <a:gd name="T57" fmla="*/ 7 h 266"/>
                      <a:gd name="T58" fmla="*/ 13 w 193"/>
                      <a:gd name="T59" fmla="*/ 5 h 266"/>
                      <a:gd name="T60" fmla="*/ 15 w 193"/>
                      <a:gd name="T61" fmla="*/ 3 h 266"/>
                      <a:gd name="T62" fmla="*/ 17 w 193"/>
                      <a:gd name="T63" fmla="*/ 2 h 266"/>
                      <a:gd name="T64" fmla="*/ 20 w 193"/>
                      <a:gd name="T65" fmla="*/ 1 h 266"/>
                      <a:gd name="T66" fmla="*/ 23 w 193"/>
                      <a:gd name="T67" fmla="*/ 1 h 266"/>
                      <a:gd name="T68" fmla="*/ 26 w 193"/>
                      <a:gd name="T69" fmla="*/ 0 h 266"/>
                      <a:gd name="T70" fmla="*/ 28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476"/>
                  <p:cNvSpPr>
                    <a:spLocks noChangeAspect="1"/>
                  </p:cNvSpPr>
                  <p:nvPr/>
                </p:nvSpPr>
                <p:spPr bwMode="auto">
                  <a:xfrm>
                    <a:off x="1532" y="1783"/>
                    <a:ext cx="57" cy="86"/>
                  </a:xfrm>
                  <a:custGeom>
                    <a:avLst/>
                    <a:gdLst>
                      <a:gd name="T0" fmla="*/ 28 w 193"/>
                      <a:gd name="T1" fmla="*/ 0 h 267"/>
                      <a:gd name="T2" fmla="*/ 32 w 193"/>
                      <a:gd name="T3" fmla="*/ 0 h 267"/>
                      <a:gd name="T4" fmla="*/ 34 w 193"/>
                      <a:gd name="T5" fmla="*/ 0 h 267"/>
                      <a:gd name="T6" fmla="*/ 37 w 193"/>
                      <a:gd name="T7" fmla="*/ 1 h 267"/>
                      <a:gd name="T8" fmla="*/ 40 w 193"/>
                      <a:gd name="T9" fmla="*/ 2 h 267"/>
                      <a:gd name="T10" fmla="*/ 42 w 193"/>
                      <a:gd name="T11" fmla="*/ 4 h 267"/>
                      <a:gd name="T12" fmla="*/ 45 w 193"/>
                      <a:gd name="T13" fmla="*/ 5 h 267"/>
                      <a:gd name="T14" fmla="*/ 47 w 193"/>
                      <a:gd name="T15" fmla="*/ 7 h 267"/>
                      <a:gd name="T16" fmla="*/ 49 w 193"/>
                      <a:gd name="T17" fmla="*/ 9 h 267"/>
                      <a:gd name="T18" fmla="*/ 51 w 193"/>
                      <a:gd name="T19" fmla="*/ 11 h 267"/>
                      <a:gd name="T20" fmla="*/ 52 w 193"/>
                      <a:gd name="T21" fmla="*/ 14 h 267"/>
                      <a:gd name="T22" fmla="*/ 54 w 193"/>
                      <a:gd name="T23" fmla="*/ 16 h 267"/>
                      <a:gd name="T24" fmla="*/ 55 w 193"/>
                      <a:gd name="T25" fmla="*/ 19 h 267"/>
                      <a:gd name="T26" fmla="*/ 56 w 193"/>
                      <a:gd name="T27" fmla="*/ 22 h 267"/>
                      <a:gd name="T28" fmla="*/ 56 w 193"/>
                      <a:gd name="T29" fmla="*/ 25 h 267"/>
                      <a:gd name="T30" fmla="*/ 57 w 193"/>
                      <a:gd name="T31" fmla="*/ 28 h 267"/>
                      <a:gd name="T32" fmla="*/ 57 w 193"/>
                      <a:gd name="T33" fmla="*/ 31 h 267"/>
                      <a:gd name="T34" fmla="*/ 57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1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3 w 193"/>
                      <a:gd name="T49" fmla="*/ 16 h 267"/>
                      <a:gd name="T50" fmla="*/ 5 w 193"/>
                      <a:gd name="T51" fmla="*/ 14 h 267"/>
                      <a:gd name="T52" fmla="*/ 6 w 193"/>
                      <a:gd name="T53" fmla="*/ 11 h 267"/>
                      <a:gd name="T54" fmla="*/ 8 w 193"/>
                      <a:gd name="T55" fmla="*/ 9 h 267"/>
                      <a:gd name="T56" fmla="*/ 10 w 193"/>
                      <a:gd name="T57" fmla="*/ 7 h 267"/>
                      <a:gd name="T58" fmla="*/ 13 w 193"/>
                      <a:gd name="T59" fmla="*/ 5 h 267"/>
                      <a:gd name="T60" fmla="*/ 15 w 193"/>
                      <a:gd name="T61" fmla="*/ 4 h 267"/>
                      <a:gd name="T62" fmla="*/ 17 w 193"/>
                      <a:gd name="T63" fmla="*/ 2 h 267"/>
                      <a:gd name="T64" fmla="*/ 20 w 193"/>
                      <a:gd name="T65" fmla="*/ 1 h 267"/>
                      <a:gd name="T66" fmla="*/ 23 w 193"/>
                      <a:gd name="T67" fmla="*/ 0 h 267"/>
                      <a:gd name="T68" fmla="*/ 26 w 193"/>
                      <a:gd name="T69" fmla="*/ 0 h 267"/>
                      <a:gd name="T70" fmla="*/ 28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477"/>
                  <p:cNvSpPr>
                    <a:spLocks noChangeAspect="1"/>
                  </p:cNvSpPr>
                  <p:nvPr/>
                </p:nvSpPr>
                <p:spPr bwMode="auto">
                  <a:xfrm>
                    <a:off x="4262" y="1661"/>
                    <a:ext cx="57" cy="79"/>
                  </a:xfrm>
                  <a:custGeom>
                    <a:avLst/>
                    <a:gdLst>
                      <a:gd name="T0" fmla="*/ 29 w 194"/>
                      <a:gd name="T1" fmla="*/ 0 h 266"/>
                      <a:gd name="T2" fmla="*/ 31 w 194"/>
                      <a:gd name="T3" fmla="*/ 0 h 266"/>
                      <a:gd name="T4" fmla="*/ 34 w 194"/>
                      <a:gd name="T5" fmla="*/ 1 h 266"/>
                      <a:gd name="T6" fmla="*/ 37 w 194"/>
                      <a:gd name="T7" fmla="*/ 1 h 266"/>
                      <a:gd name="T8" fmla="*/ 40 w 194"/>
                      <a:gd name="T9" fmla="*/ 2 h 266"/>
                      <a:gd name="T10" fmla="*/ 42 w 194"/>
                      <a:gd name="T11" fmla="*/ 3 h 266"/>
                      <a:gd name="T12" fmla="*/ 44 w 194"/>
                      <a:gd name="T13" fmla="*/ 5 h 266"/>
                      <a:gd name="T14" fmla="*/ 46 w 194"/>
                      <a:gd name="T15" fmla="*/ 7 h 266"/>
                      <a:gd name="T16" fmla="*/ 48 w 194"/>
                      <a:gd name="T17" fmla="*/ 8 h 266"/>
                      <a:gd name="T18" fmla="*/ 51 w 194"/>
                      <a:gd name="T19" fmla="*/ 10 h 266"/>
                      <a:gd name="T20" fmla="*/ 52 w 194"/>
                      <a:gd name="T21" fmla="*/ 12 h 266"/>
                      <a:gd name="T22" fmla="*/ 53 w 194"/>
                      <a:gd name="T23" fmla="*/ 15 h 266"/>
                      <a:gd name="T24" fmla="*/ 54 w 194"/>
                      <a:gd name="T25" fmla="*/ 18 h 266"/>
                      <a:gd name="T26" fmla="*/ 55 w 194"/>
                      <a:gd name="T27" fmla="*/ 20 h 266"/>
                      <a:gd name="T28" fmla="*/ 56 w 194"/>
                      <a:gd name="T29" fmla="*/ 22 h 266"/>
                      <a:gd name="T30" fmla="*/ 57 w 194"/>
                      <a:gd name="T31" fmla="*/ 25 h 266"/>
                      <a:gd name="T32" fmla="*/ 57 w 194"/>
                      <a:gd name="T33" fmla="*/ 28 h 266"/>
                      <a:gd name="T34" fmla="*/ 57 w 194"/>
                      <a:gd name="T35" fmla="*/ 79 h 266"/>
                      <a:gd name="T36" fmla="*/ 0 w 194"/>
                      <a:gd name="T37" fmla="*/ 79 h 266"/>
                      <a:gd name="T38" fmla="*/ 0 w 194"/>
                      <a:gd name="T39" fmla="*/ 28 h 266"/>
                      <a:gd name="T40" fmla="*/ 0 w 194"/>
                      <a:gd name="T41" fmla="*/ 25 h 266"/>
                      <a:gd name="T42" fmla="*/ 1 w 194"/>
                      <a:gd name="T43" fmla="*/ 22 h 266"/>
                      <a:gd name="T44" fmla="*/ 1 w 194"/>
                      <a:gd name="T45" fmla="*/ 20 h 266"/>
                      <a:gd name="T46" fmla="*/ 2 w 194"/>
                      <a:gd name="T47" fmla="*/ 18 h 266"/>
                      <a:gd name="T48" fmla="*/ 4 w 194"/>
                      <a:gd name="T49" fmla="*/ 15 h 266"/>
                      <a:gd name="T50" fmla="*/ 5 w 194"/>
                      <a:gd name="T51" fmla="*/ 12 h 266"/>
                      <a:gd name="T52" fmla="*/ 6 w 194"/>
                      <a:gd name="T53" fmla="*/ 10 h 266"/>
                      <a:gd name="T54" fmla="*/ 8 w 194"/>
                      <a:gd name="T55" fmla="*/ 8 h 266"/>
                      <a:gd name="T56" fmla="*/ 10 w 194"/>
                      <a:gd name="T57" fmla="*/ 7 h 266"/>
                      <a:gd name="T58" fmla="*/ 12 w 194"/>
                      <a:gd name="T59" fmla="*/ 5 h 266"/>
                      <a:gd name="T60" fmla="*/ 15 w 194"/>
                      <a:gd name="T61" fmla="*/ 3 h 266"/>
                      <a:gd name="T62" fmla="*/ 17 w 194"/>
                      <a:gd name="T63" fmla="*/ 2 h 266"/>
                      <a:gd name="T64" fmla="*/ 20 w 194"/>
                      <a:gd name="T65" fmla="*/ 1 h 266"/>
                      <a:gd name="T66" fmla="*/ 23 w 194"/>
                      <a:gd name="T67" fmla="*/ 1 h 266"/>
                      <a:gd name="T68" fmla="*/ 25 w 194"/>
                      <a:gd name="T69" fmla="*/ 0 h 266"/>
                      <a:gd name="T70" fmla="*/ 29 w 194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478"/>
                  <p:cNvSpPr>
                    <a:spLocks noChangeAspect="1"/>
                  </p:cNvSpPr>
                  <p:nvPr/>
                </p:nvSpPr>
                <p:spPr bwMode="auto">
                  <a:xfrm>
                    <a:off x="4262" y="1783"/>
                    <a:ext cx="57" cy="86"/>
                  </a:xfrm>
                  <a:custGeom>
                    <a:avLst/>
                    <a:gdLst>
                      <a:gd name="T0" fmla="*/ 29 w 194"/>
                      <a:gd name="T1" fmla="*/ 0 h 267"/>
                      <a:gd name="T2" fmla="*/ 31 w 194"/>
                      <a:gd name="T3" fmla="*/ 0 h 267"/>
                      <a:gd name="T4" fmla="*/ 34 w 194"/>
                      <a:gd name="T5" fmla="*/ 0 h 267"/>
                      <a:gd name="T6" fmla="*/ 37 w 194"/>
                      <a:gd name="T7" fmla="*/ 1 h 267"/>
                      <a:gd name="T8" fmla="*/ 40 w 194"/>
                      <a:gd name="T9" fmla="*/ 2 h 267"/>
                      <a:gd name="T10" fmla="*/ 42 w 194"/>
                      <a:gd name="T11" fmla="*/ 4 h 267"/>
                      <a:gd name="T12" fmla="*/ 44 w 194"/>
                      <a:gd name="T13" fmla="*/ 5 h 267"/>
                      <a:gd name="T14" fmla="*/ 46 w 194"/>
                      <a:gd name="T15" fmla="*/ 7 h 267"/>
                      <a:gd name="T16" fmla="*/ 48 w 194"/>
                      <a:gd name="T17" fmla="*/ 9 h 267"/>
                      <a:gd name="T18" fmla="*/ 51 w 194"/>
                      <a:gd name="T19" fmla="*/ 11 h 267"/>
                      <a:gd name="T20" fmla="*/ 52 w 194"/>
                      <a:gd name="T21" fmla="*/ 14 h 267"/>
                      <a:gd name="T22" fmla="*/ 53 w 194"/>
                      <a:gd name="T23" fmla="*/ 16 h 267"/>
                      <a:gd name="T24" fmla="*/ 54 w 194"/>
                      <a:gd name="T25" fmla="*/ 19 h 267"/>
                      <a:gd name="T26" fmla="*/ 55 w 194"/>
                      <a:gd name="T27" fmla="*/ 22 h 267"/>
                      <a:gd name="T28" fmla="*/ 56 w 194"/>
                      <a:gd name="T29" fmla="*/ 25 h 267"/>
                      <a:gd name="T30" fmla="*/ 57 w 194"/>
                      <a:gd name="T31" fmla="*/ 28 h 267"/>
                      <a:gd name="T32" fmla="*/ 57 w 194"/>
                      <a:gd name="T33" fmla="*/ 31 h 267"/>
                      <a:gd name="T34" fmla="*/ 57 w 194"/>
                      <a:gd name="T35" fmla="*/ 86 h 267"/>
                      <a:gd name="T36" fmla="*/ 0 w 194"/>
                      <a:gd name="T37" fmla="*/ 86 h 267"/>
                      <a:gd name="T38" fmla="*/ 0 w 194"/>
                      <a:gd name="T39" fmla="*/ 31 h 267"/>
                      <a:gd name="T40" fmla="*/ 0 w 194"/>
                      <a:gd name="T41" fmla="*/ 28 h 267"/>
                      <a:gd name="T42" fmla="*/ 1 w 194"/>
                      <a:gd name="T43" fmla="*/ 25 h 267"/>
                      <a:gd name="T44" fmla="*/ 1 w 194"/>
                      <a:gd name="T45" fmla="*/ 22 h 267"/>
                      <a:gd name="T46" fmla="*/ 2 w 194"/>
                      <a:gd name="T47" fmla="*/ 19 h 267"/>
                      <a:gd name="T48" fmla="*/ 4 w 194"/>
                      <a:gd name="T49" fmla="*/ 16 h 267"/>
                      <a:gd name="T50" fmla="*/ 5 w 194"/>
                      <a:gd name="T51" fmla="*/ 14 h 267"/>
                      <a:gd name="T52" fmla="*/ 6 w 194"/>
                      <a:gd name="T53" fmla="*/ 11 h 267"/>
                      <a:gd name="T54" fmla="*/ 8 w 194"/>
                      <a:gd name="T55" fmla="*/ 9 h 267"/>
                      <a:gd name="T56" fmla="*/ 10 w 194"/>
                      <a:gd name="T57" fmla="*/ 7 h 267"/>
                      <a:gd name="T58" fmla="*/ 12 w 194"/>
                      <a:gd name="T59" fmla="*/ 5 h 267"/>
                      <a:gd name="T60" fmla="*/ 15 w 194"/>
                      <a:gd name="T61" fmla="*/ 4 h 267"/>
                      <a:gd name="T62" fmla="*/ 17 w 194"/>
                      <a:gd name="T63" fmla="*/ 2 h 267"/>
                      <a:gd name="T64" fmla="*/ 20 w 194"/>
                      <a:gd name="T65" fmla="*/ 1 h 267"/>
                      <a:gd name="T66" fmla="*/ 23 w 194"/>
                      <a:gd name="T67" fmla="*/ 0 h 267"/>
                      <a:gd name="T68" fmla="*/ 25 w 194"/>
                      <a:gd name="T69" fmla="*/ 0 h 267"/>
                      <a:gd name="T70" fmla="*/ 29 w 194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479"/>
                  <p:cNvSpPr>
                    <a:spLocks noChangeAspect="1"/>
                  </p:cNvSpPr>
                  <p:nvPr/>
                </p:nvSpPr>
                <p:spPr bwMode="auto">
                  <a:xfrm>
                    <a:off x="996" y="1661"/>
                    <a:ext cx="57" cy="79"/>
                  </a:xfrm>
                  <a:custGeom>
                    <a:avLst/>
                    <a:gdLst>
                      <a:gd name="T0" fmla="*/ 28 w 193"/>
                      <a:gd name="T1" fmla="*/ 0 h 266"/>
                      <a:gd name="T2" fmla="*/ 31 w 193"/>
                      <a:gd name="T3" fmla="*/ 0 h 266"/>
                      <a:gd name="T4" fmla="*/ 34 w 193"/>
                      <a:gd name="T5" fmla="*/ 1 h 266"/>
                      <a:gd name="T6" fmla="*/ 37 w 193"/>
                      <a:gd name="T7" fmla="*/ 1 h 266"/>
                      <a:gd name="T8" fmla="*/ 40 w 193"/>
                      <a:gd name="T9" fmla="*/ 2 h 266"/>
                      <a:gd name="T10" fmla="*/ 42 w 193"/>
                      <a:gd name="T11" fmla="*/ 3 h 266"/>
                      <a:gd name="T12" fmla="*/ 44 w 193"/>
                      <a:gd name="T13" fmla="*/ 5 h 266"/>
                      <a:gd name="T14" fmla="*/ 47 w 193"/>
                      <a:gd name="T15" fmla="*/ 7 h 266"/>
                      <a:gd name="T16" fmla="*/ 48 w 193"/>
                      <a:gd name="T17" fmla="*/ 8 h 266"/>
                      <a:gd name="T18" fmla="*/ 50 w 193"/>
                      <a:gd name="T19" fmla="*/ 10 h 266"/>
                      <a:gd name="T20" fmla="*/ 52 w 193"/>
                      <a:gd name="T21" fmla="*/ 12 h 266"/>
                      <a:gd name="T22" fmla="*/ 53 w 193"/>
                      <a:gd name="T23" fmla="*/ 15 h 266"/>
                      <a:gd name="T24" fmla="*/ 55 w 193"/>
                      <a:gd name="T25" fmla="*/ 18 h 266"/>
                      <a:gd name="T26" fmla="*/ 56 w 193"/>
                      <a:gd name="T27" fmla="*/ 20 h 266"/>
                      <a:gd name="T28" fmla="*/ 56 w 193"/>
                      <a:gd name="T29" fmla="*/ 22 h 266"/>
                      <a:gd name="T30" fmla="*/ 57 w 193"/>
                      <a:gd name="T31" fmla="*/ 25 h 266"/>
                      <a:gd name="T32" fmla="*/ 57 w 193"/>
                      <a:gd name="T33" fmla="*/ 28 h 266"/>
                      <a:gd name="T34" fmla="*/ 57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0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3 w 193"/>
                      <a:gd name="T49" fmla="*/ 15 h 266"/>
                      <a:gd name="T50" fmla="*/ 5 w 193"/>
                      <a:gd name="T51" fmla="*/ 12 h 266"/>
                      <a:gd name="T52" fmla="*/ 6 w 193"/>
                      <a:gd name="T53" fmla="*/ 10 h 266"/>
                      <a:gd name="T54" fmla="*/ 8 w 193"/>
                      <a:gd name="T55" fmla="*/ 8 h 266"/>
                      <a:gd name="T56" fmla="*/ 10 w 193"/>
                      <a:gd name="T57" fmla="*/ 7 h 266"/>
                      <a:gd name="T58" fmla="*/ 12 w 193"/>
                      <a:gd name="T59" fmla="*/ 5 h 266"/>
                      <a:gd name="T60" fmla="*/ 15 w 193"/>
                      <a:gd name="T61" fmla="*/ 3 h 266"/>
                      <a:gd name="T62" fmla="*/ 17 w 193"/>
                      <a:gd name="T63" fmla="*/ 2 h 266"/>
                      <a:gd name="T64" fmla="*/ 20 w 193"/>
                      <a:gd name="T65" fmla="*/ 1 h 266"/>
                      <a:gd name="T66" fmla="*/ 23 w 193"/>
                      <a:gd name="T67" fmla="*/ 1 h 266"/>
                      <a:gd name="T68" fmla="*/ 25 w 193"/>
                      <a:gd name="T69" fmla="*/ 0 h 266"/>
                      <a:gd name="T70" fmla="*/ 28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480"/>
                  <p:cNvSpPr>
                    <a:spLocks noChangeAspect="1"/>
                  </p:cNvSpPr>
                  <p:nvPr/>
                </p:nvSpPr>
                <p:spPr bwMode="auto">
                  <a:xfrm>
                    <a:off x="996" y="1783"/>
                    <a:ext cx="57" cy="86"/>
                  </a:xfrm>
                  <a:custGeom>
                    <a:avLst/>
                    <a:gdLst>
                      <a:gd name="T0" fmla="*/ 28 w 193"/>
                      <a:gd name="T1" fmla="*/ 0 h 267"/>
                      <a:gd name="T2" fmla="*/ 31 w 193"/>
                      <a:gd name="T3" fmla="*/ 0 h 267"/>
                      <a:gd name="T4" fmla="*/ 34 w 193"/>
                      <a:gd name="T5" fmla="*/ 0 h 267"/>
                      <a:gd name="T6" fmla="*/ 37 w 193"/>
                      <a:gd name="T7" fmla="*/ 1 h 267"/>
                      <a:gd name="T8" fmla="*/ 40 w 193"/>
                      <a:gd name="T9" fmla="*/ 2 h 267"/>
                      <a:gd name="T10" fmla="*/ 42 w 193"/>
                      <a:gd name="T11" fmla="*/ 4 h 267"/>
                      <a:gd name="T12" fmla="*/ 44 w 193"/>
                      <a:gd name="T13" fmla="*/ 5 h 267"/>
                      <a:gd name="T14" fmla="*/ 47 w 193"/>
                      <a:gd name="T15" fmla="*/ 7 h 267"/>
                      <a:gd name="T16" fmla="*/ 48 w 193"/>
                      <a:gd name="T17" fmla="*/ 9 h 267"/>
                      <a:gd name="T18" fmla="*/ 50 w 193"/>
                      <a:gd name="T19" fmla="*/ 11 h 267"/>
                      <a:gd name="T20" fmla="*/ 52 w 193"/>
                      <a:gd name="T21" fmla="*/ 14 h 267"/>
                      <a:gd name="T22" fmla="*/ 53 w 193"/>
                      <a:gd name="T23" fmla="*/ 16 h 267"/>
                      <a:gd name="T24" fmla="*/ 55 w 193"/>
                      <a:gd name="T25" fmla="*/ 19 h 267"/>
                      <a:gd name="T26" fmla="*/ 56 w 193"/>
                      <a:gd name="T27" fmla="*/ 22 h 267"/>
                      <a:gd name="T28" fmla="*/ 56 w 193"/>
                      <a:gd name="T29" fmla="*/ 25 h 267"/>
                      <a:gd name="T30" fmla="*/ 57 w 193"/>
                      <a:gd name="T31" fmla="*/ 28 h 267"/>
                      <a:gd name="T32" fmla="*/ 57 w 193"/>
                      <a:gd name="T33" fmla="*/ 31 h 267"/>
                      <a:gd name="T34" fmla="*/ 57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0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3 w 193"/>
                      <a:gd name="T49" fmla="*/ 16 h 267"/>
                      <a:gd name="T50" fmla="*/ 5 w 193"/>
                      <a:gd name="T51" fmla="*/ 14 h 267"/>
                      <a:gd name="T52" fmla="*/ 6 w 193"/>
                      <a:gd name="T53" fmla="*/ 11 h 267"/>
                      <a:gd name="T54" fmla="*/ 8 w 193"/>
                      <a:gd name="T55" fmla="*/ 9 h 267"/>
                      <a:gd name="T56" fmla="*/ 10 w 193"/>
                      <a:gd name="T57" fmla="*/ 7 h 267"/>
                      <a:gd name="T58" fmla="*/ 12 w 193"/>
                      <a:gd name="T59" fmla="*/ 5 h 267"/>
                      <a:gd name="T60" fmla="*/ 15 w 193"/>
                      <a:gd name="T61" fmla="*/ 4 h 267"/>
                      <a:gd name="T62" fmla="*/ 17 w 193"/>
                      <a:gd name="T63" fmla="*/ 2 h 267"/>
                      <a:gd name="T64" fmla="*/ 20 w 193"/>
                      <a:gd name="T65" fmla="*/ 1 h 267"/>
                      <a:gd name="T66" fmla="*/ 23 w 193"/>
                      <a:gd name="T67" fmla="*/ 0 h 267"/>
                      <a:gd name="T68" fmla="*/ 25 w 193"/>
                      <a:gd name="T69" fmla="*/ 0 h 267"/>
                      <a:gd name="T70" fmla="*/ 28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481"/>
                  <p:cNvSpPr>
                    <a:spLocks noChangeAspect="1"/>
                  </p:cNvSpPr>
                  <p:nvPr/>
                </p:nvSpPr>
                <p:spPr bwMode="auto">
                  <a:xfrm>
                    <a:off x="3733" y="1661"/>
                    <a:ext cx="57" cy="79"/>
                  </a:xfrm>
                  <a:custGeom>
                    <a:avLst/>
                    <a:gdLst>
                      <a:gd name="T0" fmla="*/ 29 w 194"/>
                      <a:gd name="T1" fmla="*/ 0 h 266"/>
                      <a:gd name="T2" fmla="*/ 31 w 194"/>
                      <a:gd name="T3" fmla="*/ 0 h 266"/>
                      <a:gd name="T4" fmla="*/ 34 w 194"/>
                      <a:gd name="T5" fmla="*/ 1 h 266"/>
                      <a:gd name="T6" fmla="*/ 37 w 194"/>
                      <a:gd name="T7" fmla="*/ 1 h 266"/>
                      <a:gd name="T8" fmla="*/ 40 w 194"/>
                      <a:gd name="T9" fmla="*/ 2 h 266"/>
                      <a:gd name="T10" fmla="*/ 42 w 194"/>
                      <a:gd name="T11" fmla="*/ 3 h 266"/>
                      <a:gd name="T12" fmla="*/ 44 w 194"/>
                      <a:gd name="T13" fmla="*/ 5 h 266"/>
                      <a:gd name="T14" fmla="*/ 47 w 194"/>
                      <a:gd name="T15" fmla="*/ 7 h 266"/>
                      <a:gd name="T16" fmla="*/ 49 w 194"/>
                      <a:gd name="T17" fmla="*/ 8 h 266"/>
                      <a:gd name="T18" fmla="*/ 51 w 194"/>
                      <a:gd name="T19" fmla="*/ 10 h 266"/>
                      <a:gd name="T20" fmla="*/ 52 w 194"/>
                      <a:gd name="T21" fmla="*/ 12 h 266"/>
                      <a:gd name="T22" fmla="*/ 53 w 194"/>
                      <a:gd name="T23" fmla="*/ 15 h 266"/>
                      <a:gd name="T24" fmla="*/ 55 w 194"/>
                      <a:gd name="T25" fmla="*/ 18 h 266"/>
                      <a:gd name="T26" fmla="*/ 56 w 194"/>
                      <a:gd name="T27" fmla="*/ 20 h 266"/>
                      <a:gd name="T28" fmla="*/ 56 w 194"/>
                      <a:gd name="T29" fmla="*/ 22 h 266"/>
                      <a:gd name="T30" fmla="*/ 57 w 194"/>
                      <a:gd name="T31" fmla="*/ 25 h 266"/>
                      <a:gd name="T32" fmla="*/ 57 w 194"/>
                      <a:gd name="T33" fmla="*/ 28 h 266"/>
                      <a:gd name="T34" fmla="*/ 57 w 194"/>
                      <a:gd name="T35" fmla="*/ 79 h 266"/>
                      <a:gd name="T36" fmla="*/ 0 w 194"/>
                      <a:gd name="T37" fmla="*/ 79 h 266"/>
                      <a:gd name="T38" fmla="*/ 0 w 194"/>
                      <a:gd name="T39" fmla="*/ 28 h 266"/>
                      <a:gd name="T40" fmla="*/ 0 w 194"/>
                      <a:gd name="T41" fmla="*/ 25 h 266"/>
                      <a:gd name="T42" fmla="*/ 1 w 194"/>
                      <a:gd name="T43" fmla="*/ 22 h 266"/>
                      <a:gd name="T44" fmla="*/ 1 w 194"/>
                      <a:gd name="T45" fmla="*/ 20 h 266"/>
                      <a:gd name="T46" fmla="*/ 2 w 194"/>
                      <a:gd name="T47" fmla="*/ 18 h 266"/>
                      <a:gd name="T48" fmla="*/ 4 w 194"/>
                      <a:gd name="T49" fmla="*/ 15 h 266"/>
                      <a:gd name="T50" fmla="*/ 5 w 194"/>
                      <a:gd name="T51" fmla="*/ 12 h 266"/>
                      <a:gd name="T52" fmla="*/ 6 w 194"/>
                      <a:gd name="T53" fmla="*/ 10 h 266"/>
                      <a:gd name="T54" fmla="*/ 9 w 194"/>
                      <a:gd name="T55" fmla="*/ 8 h 266"/>
                      <a:gd name="T56" fmla="*/ 11 w 194"/>
                      <a:gd name="T57" fmla="*/ 7 h 266"/>
                      <a:gd name="T58" fmla="*/ 13 w 194"/>
                      <a:gd name="T59" fmla="*/ 5 h 266"/>
                      <a:gd name="T60" fmla="*/ 15 w 194"/>
                      <a:gd name="T61" fmla="*/ 3 h 266"/>
                      <a:gd name="T62" fmla="*/ 17 w 194"/>
                      <a:gd name="T63" fmla="*/ 2 h 266"/>
                      <a:gd name="T64" fmla="*/ 20 w 194"/>
                      <a:gd name="T65" fmla="*/ 1 h 266"/>
                      <a:gd name="T66" fmla="*/ 23 w 194"/>
                      <a:gd name="T67" fmla="*/ 1 h 266"/>
                      <a:gd name="T68" fmla="*/ 26 w 194"/>
                      <a:gd name="T69" fmla="*/ 0 h 266"/>
                      <a:gd name="T70" fmla="*/ 29 w 194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7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6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8" y="2"/>
                        </a:lnTo>
                        <a:lnTo>
                          <a:pt x="88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482"/>
                  <p:cNvSpPr>
                    <a:spLocks noChangeAspect="1"/>
                  </p:cNvSpPr>
                  <p:nvPr/>
                </p:nvSpPr>
                <p:spPr bwMode="auto">
                  <a:xfrm>
                    <a:off x="3733" y="1783"/>
                    <a:ext cx="57" cy="86"/>
                  </a:xfrm>
                  <a:custGeom>
                    <a:avLst/>
                    <a:gdLst>
                      <a:gd name="T0" fmla="*/ 29 w 194"/>
                      <a:gd name="T1" fmla="*/ 0 h 267"/>
                      <a:gd name="T2" fmla="*/ 31 w 194"/>
                      <a:gd name="T3" fmla="*/ 0 h 267"/>
                      <a:gd name="T4" fmla="*/ 34 w 194"/>
                      <a:gd name="T5" fmla="*/ 0 h 267"/>
                      <a:gd name="T6" fmla="*/ 37 w 194"/>
                      <a:gd name="T7" fmla="*/ 1 h 267"/>
                      <a:gd name="T8" fmla="*/ 40 w 194"/>
                      <a:gd name="T9" fmla="*/ 2 h 267"/>
                      <a:gd name="T10" fmla="*/ 42 w 194"/>
                      <a:gd name="T11" fmla="*/ 4 h 267"/>
                      <a:gd name="T12" fmla="*/ 44 w 194"/>
                      <a:gd name="T13" fmla="*/ 5 h 267"/>
                      <a:gd name="T14" fmla="*/ 47 w 194"/>
                      <a:gd name="T15" fmla="*/ 7 h 267"/>
                      <a:gd name="T16" fmla="*/ 49 w 194"/>
                      <a:gd name="T17" fmla="*/ 9 h 267"/>
                      <a:gd name="T18" fmla="*/ 51 w 194"/>
                      <a:gd name="T19" fmla="*/ 11 h 267"/>
                      <a:gd name="T20" fmla="*/ 52 w 194"/>
                      <a:gd name="T21" fmla="*/ 14 h 267"/>
                      <a:gd name="T22" fmla="*/ 53 w 194"/>
                      <a:gd name="T23" fmla="*/ 16 h 267"/>
                      <a:gd name="T24" fmla="*/ 55 w 194"/>
                      <a:gd name="T25" fmla="*/ 19 h 267"/>
                      <a:gd name="T26" fmla="*/ 56 w 194"/>
                      <a:gd name="T27" fmla="*/ 22 h 267"/>
                      <a:gd name="T28" fmla="*/ 56 w 194"/>
                      <a:gd name="T29" fmla="*/ 25 h 267"/>
                      <a:gd name="T30" fmla="*/ 57 w 194"/>
                      <a:gd name="T31" fmla="*/ 28 h 267"/>
                      <a:gd name="T32" fmla="*/ 57 w 194"/>
                      <a:gd name="T33" fmla="*/ 31 h 267"/>
                      <a:gd name="T34" fmla="*/ 57 w 194"/>
                      <a:gd name="T35" fmla="*/ 86 h 267"/>
                      <a:gd name="T36" fmla="*/ 0 w 194"/>
                      <a:gd name="T37" fmla="*/ 86 h 267"/>
                      <a:gd name="T38" fmla="*/ 0 w 194"/>
                      <a:gd name="T39" fmla="*/ 31 h 267"/>
                      <a:gd name="T40" fmla="*/ 0 w 194"/>
                      <a:gd name="T41" fmla="*/ 28 h 267"/>
                      <a:gd name="T42" fmla="*/ 1 w 194"/>
                      <a:gd name="T43" fmla="*/ 25 h 267"/>
                      <a:gd name="T44" fmla="*/ 1 w 194"/>
                      <a:gd name="T45" fmla="*/ 22 h 267"/>
                      <a:gd name="T46" fmla="*/ 2 w 194"/>
                      <a:gd name="T47" fmla="*/ 19 h 267"/>
                      <a:gd name="T48" fmla="*/ 4 w 194"/>
                      <a:gd name="T49" fmla="*/ 16 h 267"/>
                      <a:gd name="T50" fmla="*/ 5 w 194"/>
                      <a:gd name="T51" fmla="*/ 14 h 267"/>
                      <a:gd name="T52" fmla="*/ 6 w 194"/>
                      <a:gd name="T53" fmla="*/ 11 h 267"/>
                      <a:gd name="T54" fmla="*/ 9 w 194"/>
                      <a:gd name="T55" fmla="*/ 9 h 267"/>
                      <a:gd name="T56" fmla="*/ 11 w 194"/>
                      <a:gd name="T57" fmla="*/ 7 h 267"/>
                      <a:gd name="T58" fmla="*/ 13 w 194"/>
                      <a:gd name="T59" fmla="*/ 5 h 267"/>
                      <a:gd name="T60" fmla="*/ 15 w 194"/>
                      <a:gd name="T61" fmla="*/ 4 h 267"/>
                      <a:gd name="T62" fmla="*/ 17 w 194"/>
                      <a:gd name="T63" fmla="*/ 2 h 267"/>
                      <a:gd name="T64" fmla="*/ 20 w 194"/>
                      <a:gd name="T65" fmla="*/ 1 h 267"/>
                      <a:gd name="T66" fmla="*/ 23 w 194"/>
                      <a:gd name="T67" fmla="*/ 0 h 267"/>
                      <a:gd name="T68" fmla="*/ 26 w 194"/>
                      <a:gd name="T69" fmla="*/ 0 h 267"/>
                      <a:gd name="T70" fmla="*/ 29 w 194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7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6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8" y="1"/>
                        </a:lnTo>
                        <a:lnTo>
                          <a:pt x="88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483"/>
                  <p:cNvSpPr>
                    <a:spLocks noChangeAspect="1"/>
                  </p:cNvSpPr>
                  <p:nvPr/>
                </p:nvSpPr>
                <p:spPr bwMode="auto">
                  <a:xfrm>
                    <a:off x="1640" y="1661"/>
                    <a:ext cx="57" cy="79"/>
                  </a:xfrm>
                  <a:custGeom>
                    <a:avLst/>
                    <a:gdLst>
                      <a:gd name="T0" fmla="*/ 28 w 193"/>
                      <a:gd name="T1" fmla="*/ 0 h 266"/>
                      <a:gd name="T2" fmla="*/ 32 w 193"/>
                      <a:gd name="T3" fmla="*/ 0 h 266"/>
                      <a:gd name="T4" fmla="*/ 34 w 193"/>
                      <a:gd name="T5" fmla="*/ 1 h 266"/>
                      <a:gd name="T6" fmla="*/ 37 w 193"/>
                      <a:gd name="T7" fmla="*/ 1 h 266"/>
                      <a:gd name="T8" fmla="*/ 40 w 193"/>
                      <a:gd name="T9" fmla="*/ 2 h 266"/>
                      <a:gd name="T10" fmla="*/ 42 w 193"/>
                      <a:gd name="T11" fmla="*/ 3 h 266"/>
                      <a:gd name="T12" fmla="*/ 45 w 193"/>
                      <a:gd name="T13" fmla="*/ 5 h 266"/>
                      <a:gd name="T14" fmla="*/ 47 w 193"/>
                      <a:gd name="T15" fmla="*/ 7 h 266"/>
                      <a:gd name="T16" fmla="*/ 49 w 193"/>
                      <a:gd name="T17" fmla="*/ 8 h 266"/>
                      <a:gd name="T18" fmla="*/ 51 w 193"/>
                      <a:gd name="T19" fmla="*/ 10 h 266"/>
                      <a:gd name="T20" fmla="*/ 52 w 193"/>
                      <a:gd name="T21" fmla="*/ 12 h 266"/>
                      <a:gd name="T22" fmla="*/ 54 w 193"/>
                      <a:gd name="T23" fmla="*/ 15 h 266"/>
                      <a:gd name="T24" fmla="*/ 55 w 193"/>
                      <a:gd name="T25" fmla="*/ 18 h 266"/>
                      <a:gd name="T26" fmla="*/ 56 w 193"/>
                      <a:gd name="T27" fmla="*/ 20 h 266"/>
                      <a:gd name="T28" fmla="*/ 56 w 193"/>
                      <a:gd name="T29" fmla="*/ 22 h 266"/>
                      <a:gd name="T30" fmla="*/ 57 w 193"/>
                      <a:gd name="T31" fmla="*/ 25 h 266"/>
                      <a:gd name="T32" fmla="*/ 57 w 193"/>
                      <a:gd name="T33" fmla="*/ 28 h 266"/>
                      <a:gd name="T34" fmla="*/ 57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1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3 w 193"/>
                      <a:gd name="T49" fmla="*/ 15 h 266"/>
                      <a:gd name="T50" fmla="*/ 5 w 193"/>
                      <a:gd name="T51" fmla="*/ 12 h 266"/>
                      <a:gd name="T52" fmla="*/ 6 w 193"/>
                      <a:gd name="T53" fmla="*/ 10 h 266"/>
                      <a:gd name="T54" fmla="*/ 8 w 193"/>
                      <a:gd name="T55" fmla="*/ 8 h 266"/>
                      <a:gd name="T56" fmla="*/ 10 w 193"/>
                      <a:gd name="T57" fmla="*/ 7 h 266"/>
                      <a:gd name="T58" fmla="*/ 13 w 193"/>
                      <a:gd name="T59" fmla="*/ 5 h 266"/>
                      <a:gd name="T60" fmla="*/ 15 w 193"/>
                      <a:gd name="T61" fmla="*/ 3 h 266"/>
                      <a:gd name="T62" fmla="*/ 17 w 193"/>
                      <a:gd name="T63" fmla="*/ 2 h 266"/>
                      <a:gd name="T64" fmla="*/ 20 w 193"/>
                      <a:gd name="T65" fmla="*/ 1 h 266"/>
                      <a:gd name="T66" fmla="*/ 23 w 193"/>
                      <a:gd name="T67" fmla="*/ 1 h 266"/>
                      <a:gd name="T68" fmla="*/ 26 w 193"/>
                      <a:gd name="T69" fmla="*/ 0 h 266"/>
                      <a:gd name="T70" fmla="*/ 28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484"/>
                  <p:cNvSpPr>
                    <a:spLocks noChangeAspect="1"/>
                  </p:cNvSpPr>
                  <p:nvPr/>
                </p:nvSpPr>
                <p:spPr bwMode="auto">
                  <a:xfrm>
                    <a:off x="1640" y="1783"/>
                    <a:ext cx="57" cy="86"/>
                  </a:xfrm>
                  <a:custGeom>
                    <a:avLst/>
                    <a:gdLst>
                      <a:gd name="T0" fmla="*/ 28 w 193"/>
                      <a:gd name="T1" fmla="*/ 0 h 267"/>
                      <a:gd name="T2" fmla="*/ 32 w 193"/>
                      <a:gd name="T3" fmla="*/ 0 h 267"/>
                      <a:gd name="T4" fmla="*/ 34 w 193"/>
                      <a:gd name="T5" fmla="*/ 0 h 267"/>
                      <a:gd name="T6" fmla="*/ 37 w 193"/>
                      <a:gd name="T7" fmla="*/ 1 h 267"/>
                      <a:gd name="T8" fmla="*/ 40 w 193"/>
                      <a:gd name="T9" fmla="*/ 2 h 267"/>
                      <a:gd name="T10" fmla="*/ 42 w 193"/>
                      <a:gd name="T11" fmla="*/ 4 h 267"/>
                      <a:gd name="T12" fmla="*/ 45 w 193"/>
                      <a:gd name="T13" fmla="*/ 5 h 267"/>
                      <a:gd name="T14" fmla="*/ 47 w 193"/>
                      <a:gd name="T15" fmla="*/ 7 h 267"/>
                      <a:gd name="T16" fmla="*/ 49 w 193"/>
                      <a:gd name="T17" fmla="*/ 9 h 267"/>
                      <a:gd name="T18" fmla="*/ 51 w 193"/>
                      <a:gd name="T19" fmla="*/ 11 h 267"/>
                      <a:gd name="T20" fmla="*/ 52 w 193"/>
                      <a:gd name="T21" fmla="*/ 14 h 267"/>
                      <a:gd name="T22" fmla="*/ 54 w 193"/>
                      <a:gd name="T23" fmla="*/ 16 h 267"/>
                      <a:gd name="T24" fmla="*/ 55 w 193"/>
                      <a:gd name="T25" fmla="*/ 19 h 267"/>
                      <a:gd name="T26" fmla="*/ 56 w 193"/>
                      <a:gd name="T27" fmla="*/ 22 h 267"/>
                      <a:gd name="T28" fmla="*/ 56 w 193"/>
                      <a:gd name="T29" fmla="*/ 25 h 267"/>
                      <a:gd name="T30" fmla="*/ 57 w 193"/>
                      <a:gd name="T31" fmla="*/ 28 h 267"/>
                      <a:gd name="T32" fmla="*/ 57 w 193"/>
                      <a:gd name="T33" fmla="*/ 31 h 267"/>
                      <a:gd name="T34" fmla="*/ 57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1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3 w 193"/>
                      <a:gd name="T49" fmla="*/ 16 h 267"/>
                      <a:gd name="T50" fmla="*/ 5 w 193"/>
                      <a:gd name="T51" fmla="*/ 14 h 267"/>
                      <a:gd name="T52" fmla="*/ 6 w 193"/>
                      <a:gd name="T53" fmla="*/ 11 h 267"/>
                      <a:gd name="T54" fmla="*/ 8 w 193"/>
                      <a:gd name="T55" fmla="*/ 9 h 267"/>
                      <a:gd name="T56" fmla="*/ 10 w 193"/>
                      <a:gd name="T57" fmla="*/ 7 h 267"/>
                      <a:gd name="T58" fmla="*/ 13 w 193"/>
                      <a:gd name="T59" fmla="*/ 5 h 267"/>
                      <a:gd name="T60" fmla="*/ 15 w 193"/>
                      <a:gd name="T61" fmla="*/ 4 h 267"/>
                      <a:gd name="T62" fmla="*/ 17 w 193"/>
                      <a:gd name="T63" fmla="*/ 2 h 267"/>
                      <a:gd name="T64" fmla="*/ 20 w 193"/>
                      <a:gd name="T65" fmla="*/ 1 h 267"/>
                      <a:gd name="T66" fmla="*/ 23 w 193"/>
                      <a:gd name="T67" fmla="*/ 0 h 267"/>
                      <a:gd name="T68" fmla="*/ 26 w 193"/>
                      <a:gd name="T69" fmla="*/ 0 h 267"/>
                      <a:gd name="T70" fmla="*/ 28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485"/>
                  <p:cNvSpPr>
                    <a:spLocks noChangeAspect="1"/>
                  </p:cNvSpPr>
                  <p:nvPr/>
                </p:nvSpPr>
                <p:spPr bwMode="auto">
                  <a:xfrm>
                    <a:off x="4369" y="1661"/>
                    <a:ext cx="57" cy="79"/>
                  </a:xfrm>
                  <a:custGeom>
                    <a:avLst/>
                    <a:gdLst>
                      <a:gd name="T0" fmla="*/ 29 w 194"/>
                      <a:gd name="T1" fmla="*/ 0 h 266"/>
                      <a:gd name="T2" fmla="*/ 31 w 194"/>
                      <a:gd name="T3" fmla="*/ 0 h 266"/>
                      <a:gd name="T4" fmla="*/ 34 w 194"/>
                      <a:gd name="T5" fmla="*/ 1 h 266"/>
                      <a:gd name="T6" fmla="*/ 36 w 194"/>
                      <a:gd name="T7" fmla="*/ 1 h 266"/>
                      <a:gd name="T8" fmla="*/ 39 w 194"/>
                      <a:gd name="T9" fmla="*/ 2 h 266"/>
                      <a:gd name="T10" fmla="*/ 41 w 194"/>
                      <a:gd name="T11" fmla="*/ 3 h 266"/>
                      <a:gd name="T12" fmla="*/ 44 w 194"/>
                      <a:gd name="T13" fmla="*/ 5 h 266"/>
                      <a:gd name="T14" fmla="*/ 46 w 194"/>
                      <a:gd name="T15" fmla="*/ 7 h 266"/>
                      <a:gd name="T16" fmla="*/ 48 w 194"/>
                      <a:gd name="T17" fmla="*/ 8 h 266"/>
                      <a:gd name="T18" fmla="*/ 50 w 194"/>
                      <a:gd name="T19" fmla="*/ 10 h 266"/>
                      <a:gd name="T20" fmla="*/ 51 w 194"/>
                      <a:gd name="T21" fmla="*/ 12 h 266"/>
                      <a:gd name="T22" fmla="*/ 53 w 194"/>
                      <a:gd name="T23" fmla="*/ 15 h 266"/>
                      <a:gd name="T24" fmla="*/ 54 w 194"/>
                      <a:gd name="T25" fmla="*/ 18 h 266"/>
                      <a:gd name="T26" fmla="*/ 55 w 194"/>
                      <a:gd name="T27" fmla="*/ 20 h 266"/>
                      <a:gd name="T28" fmla="*/ 56 w 194"/>
                      <a:gd name="T29" fmla="*/ 22 h 266"/>
                      <a:gd name="T30" fmla="*/ 56 w 194"/>
                      <a:gd name="T31" fmla="*/ 25 h 266"/>
                      <a:gd name="T32" fmla="*/ 56 w 194"/>
                      <a:gd name="T33" fmla="*/ 28 h 266"/>
                      <a:gd name="T34" fmla="*/ 57 w 194"/>
                      <a:gd name="T35" fmla="*/ 79 h 266"/>
                      <a:gd name="T36" fmla="*/ 0 w 194"/>
                      <a:gd name="T37" fmla="*/ 79 h 266"/>
                      <a:gd name="T38" fmla="*/ 0 w 194"/>
                      <a:gd name="T39" fmla="*/ 28 h 266"/>
                      <a:gd name="T40" fmla="*/ 0 w 194"/>
                      <a:gd name="T41" fmla="*/ 25 h 266"/>
                      <a:gd name="T42" fmla="*/ 1 w 194"/>
                      <a:gd name="T43" fmla="*/ 22 h 266"/>
                      <a:gd name="T44" fmla="*/ 1 w 194"/>
                      <a:gd name="T45" fmla="*/ 20 h 266"/>
                      <a:gd name="T46" fmla="*/ 2 w 194"/>
                      <a:gd name="T47" fmla="*/ 18 h 266"/>
                      <a:gd name="T48" fmla="*/ 3 w 194"/>
                      <a:gd name="T49" fmla="*/ 15 h 266"/>
                      <a:gd name="T50" fmla="*/ 5 w 194"/>
                      <a:gd name="T51" fmla="*/ 12 h 266"/>
                      <a:gd name="T52" fmla="*/ 6 w 194"/>
                      <a:gd name="T53" fmla="*/ 10 h 266"/>
                      <a:gd name="T54" fmla="*/ 8 w 194"/>
                      <a:gd name="T55" fmla="*/ 8 h 266"/>
                      <a:gd name="T56" fmla="*/ 10 w 194"/>
                      <a:gd name="T57" fmla="*/ 7 h 266"/>
                      <a:gd name="T58" fmla="*/ 12 w 194"/>
                      <a:gd name="T59" fmla="*/ 5 h 266"/>
                      <a:gd name="T60" fmla="*/ 15 w 194"/>
                      <a:gd name="T61" fmla="*/ 3 h 266"/>
                      <a:gd name="T62" fmla="*/ 17 w 194"/>
                      <a:gd name="T63" fmla="*/ 2 h 266"/>
                      <a:gd name="T64" fmla="*/ 20 w 194"/>
                      <a:gd name="T65" fmla="*/ 1 h 266"/>
                      <a:gd name="T66" fmla="*/ 23 w 194"/>
                      <a:gd name="T67" fmla="*/ 1 h 266"/>
                      <a:gd name="T68" fmla="*/ 25 w 194"/>
                      <a:gd name="T69" fmla="*/ 0 h 266"/>
                      <a:gd name="T70" fmla="*/ 29 w 194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1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1" y="85"/>
                        </a:lnTo>
                        <a:lnTo>
                          <a:pt x="192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486"/>
                  <p:cNvSpPr>
                    <a:spLocks noChangeAspect="1"/>
                  </p:cNvSpPr>
                  <p:nvPr/>
                </p:nvSpPr>
                <p:spPr bwMode="auto">
                  <a:xfrm>
                    <a:off x="4369" y="1783"/>
                    <a:ext cx="57" cy="86"/>
                  </a:xfrm>
                  <a:custGeom>
                    <a:avLst/>
                    <a:gdLst>
                      <a:gd name="T0" fmla="*/ 29 w 194"/>
                      <a:gd name="T1" fmla="*/ 0 h 267"/>
                      <a:gd name="T2" fmla="*/ 31 w 194"/>
                      <a:gd name="T3" fmla="*/ 0 h 267"/>
                      <a:gd name="T4" fmla="*/ 34 w 194"/>
                      <a:gd name="T5" fmla="*/ 0 h 267"/>
                      <a:gd name="T6" fmla="*/ 36 w 194"/>
                      <a:gd name="T7" fmla="*/ 1 h 267"/>
                      <a:gd name="T8" fmla="*/ 39 w 194"/>
                      <a:gd name="T9" fmla="*/ 2 h 267"/>
                      <a:gd name="T10" fmla="*/ 41 w 194"/>
                      <a:gd name="T11" fmla="*/ 4 h 267"/>
                      <a:gd name="T12" fmla="*/ 44 w 194"/>
                      <a:gd name="T13" fmla="*/ 5 h 267"/>
                      <a:gd name="T14" fmla="*/ 46 w 194"/>
                      <a:gd name="T15" fmla="*/ 7 h 267"/>
                      <a:gd name="T16" fmla="*/ 48 w 194"/>
                      <a:gd name="T17" fmla="*/ 9 h 267"/>
                      <a:gd name="T18" fmla="*/ 50 w 194"/>
                      <a:gd name="T19" fmla="*/ 11 h 267"/>
                      <a:gd name="T20" fmla="*/ 51 w 194"/>
                      <a:gd name="T21" fmla="*/ 14 h 267"/>
                      <a:gd name="T22" fmla="*/ 53 w 194"/>
                      <a:gd name="T23" fmla="*/ 16 h 267"/>
                      <a:gd name="T24" fmla="*/ 54 w 194"/>
                      <a:gd name="T25" fmla="*/ 19 h 267"/>
                      <a:gd name="T26" fmla="*/ 55 w 194"/>
                      <a:gd name="T27" fmla="*/ 22 h 267"/>
                      <a:gd name="T28" fmla="*/ 56 w 194"/>
                      <a:gd name="T29" fmla="*/ 25 h 267"/>
                      <a:gd name="T30" fmla="*/ 56 w 194"/>
                      <a:gd name="T31" fmla="*/ 28 h 267"/>
                      <a:gd name="T32" fmla="*/ 56 w 194"/>
                      <a:gd name="T33" fmla="*/ 31 h 267"/>
                      <a:gd name="T34" fmla="*/ 57 w 194"/>
                      <a:gd name="T35" fmla="*/ 86 h 267"/>
                      <a:gd name="T36" fmla="*/ 0 w 194"/>
                      <a:gd name="T37" fmla="*/ 86 h 267"/>
                      <a:gd name="T38" fmla="*/ 0 w 194"/>
                      <a:gd name="T39" fmla="*/ 31 h 267"/>
                      <a:gd name="T40" fmla="*/ 0 w 194"/>
                      <a:gd name="T41" fmla="*/ 28 h 267"/>
                      <a:gd name="T42" fmla="*/ 1 w 194"/>
                      <a:gd name="T43" fmla="*/ 25 h 267"/>
                      <a:gd name="T44" fmla="*/ 1 w 194"/>
                      <a:gd name="T45" fmla="*/ 22 h 267"/>
                      <a:gd name="T46" fmla="*/ 2 w 194"/>
                      <a:gd name="T47" fmla="*/ 19 h 267"/>
                      <a:gd name="T48" fmla="*/ 3 w 194"/>
                      <a:gd name="T49" fmla="*/ 16 h 267"/>
                      <a:gd name="T50" fmla="*/ 5 w 194"/>
                      <a:gd name="T51" fmla="*/ 14 h 267"/>
                      <a:gd name="T52" fmla="*/ 6 w 194"/>
                      <a:gd name="T53" fmla="*/ 11 h 267"/>
                      <a:gd name="T54" fmla="*/ 8 w 194"/>
                      <a:gd name="T55" fmla="*/ 9 h 267"/>
                      <a:gd name="T56" fmla="*/ 10 w 194"/>
                      <a:gd name="T57" fmla="*/ 7 h 267"/>
                      <a:gd name="T58" fmla="*/ 12 w 194"/>
                      <a:gd name="T59" fmla="*/ 5 h 267"/>
                      <a:gd name="T60" fmla="*/ 15 w 194"/>
                      <a:gd name="T61" fmla="*/ 4 h 267"/>
                      <a:gd name="T62" fmla="*/ 17 w 194"/>
                      <a:gd name="T63" fmla="*/ 2 h 267"/>
                      <a:gd name="T64" fmla="*/ 20 w 194"/>
                      <a:gd name="T65" fmla="*/ 1 h 267"/>
                      <a:gd name="T66" fmla="*/ 23 w 194"/>
                      <a:gd name="T67" fmla="*/ 0 h 267"/>
                      <a:gd name="T68" fmla="*/ 25 w 194"/>
                      <a:gd name="T69" fmla="*/ 0 h 267"/>
                      <a:gd name="T70" fmla="*/ 29 w 194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1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1" y="86"/>
                        </a:lnTo>
                        <a:lnTo>
                          <a:pt x="192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487"/>
                  <p:cNvSpPr>
                    <a:spLocks noChangeAspect="1"/>
                  </p:cNvSpPr>
                  <p:nvPr/>
                </p:nvSpPr>
                <p:spPr bwMode="auto">
                  <a:xfrm>
                    <a:off x="1104" y="1661"/>
                    <a:ext cx="57" cy="79"/>
                  </a:xfrm>
                  <a:custGeom>
                    <a:avLst/>
                    <a:gdLst>
                      <a:gd name="T0" fmla="*/ 28 w 193"/>
                      <a:gd name="T1" fmla="*/ 0 h 266"/>
                      <a:gd name="T2" fmla="*/ 31 w 193"/>
                      <a:gd name="T3" fmla="*/ 0 h 266"/>
                      <a:gd name="T4" fmla="*/ 34 w 193"/>
                      <a:gd name="T5" fmla="*/ 1 h 266"/>
                      <a:gd name="T6" fmla="*/ 37 w 193"/>
                      <a:gd name="T7" fmla="*/ 1 h 266"/>
                      <a:gd name="T8" fmla="*/ 40 w 193"/>
                      <a:gd name="T9" fmla="*/ 2 h 266"/>
                      <a:gd name="T10" fmla="*/ 42 w 193"/>
                      <a:gd name="T11" fmla="*/ 3 h 266"/>
                      <a:gd name="T12" fmla="*/ 44 w 193"/>
                      <a:gd name="T13" fmla="*/ 5 h 266"/>
                      <a:gd name="T14" fmla="*/ 46 w 193"/>
                      <a:gd name="T15" fmla="*/ 7 h 266"/>
                      <a:gd name="T16" fmla="*/ 48 w 193"/>
                      <a:gd name="T17" fmla="*/ 8 h 266"/>
                      <a:gd name="T18" fmla="*/ 50 w 193"/>
                      <a:gd name="T19" fmla="*/ 10 h 266"/>
                      <a:gd name="T20" fmla="*/ 52 w 193"/>
                      <a:gd name="T21" fmla="*/ 12 h 266"/>
                      <a:gd name="T22" fmla="*/ 53 w 193"/>
                      <a:gd name="T23" fmla="*/ 15 h 266"/>
                      <a:gd name="T24" fmla="*/ 55 w 193"/>
                      <a:gd name="T25" fmla="*/ 18 h 266"/>
                      <a:gd name="T26" fmla="*/ 56 w 193"/>
                      <a:gd name="T27" fmla="*/ 20 h 266"/>
                      <a:gd name="T28" fmla="*/ 56 w 193"/>
                      <a:gd name="T29" fmla="*/ 22 h 266"/>
                      <a:gd name="T30" fmla="*/ 57 w 193"/>
                      <a:gd name="T31" fmla="*/ 25 h 266"/>
                      <a:gd name="T32" fmla="*/ 57 w 193"/>
                      <a:gd name="T33" fmla="*/ 28 h 266"/>
                      <a:gd name="T34" fmla="*/ 57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0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3 w 193"/>
                      <a:gd name="T49" fmla="*/ 15 h 266"/>
                      <a:gd name="T50" fmla="*/ 5 w 193"/>
                      <a:gd name="T51" fmla="*/ 12 h 266"/>
                      <a:gd name="T52" fmla="*/ 6 w 193"/>
                      <a:gd name="T53" fmla="*/ 10 h 266"/>
                      <a:gd name="T54" fmla="*/ 8 w 193"/>
                      <a:gd name="T55" fmla="*/ 8 h 266"/>
                      <a:gd name="T56" fmla="*/ 10 w 193"/>
                      <a:gd name="T57" fmla="*/ 7 h 266"/>
                      <a:gd name="T58" fmla="*/ 12 w 193"/>
                      <a:gd name="T59" fmla="*/ 5 h 266"/>
                      <a:gd name="T60" fmla="*/ 15 w 193"/>
                      <a:gd name="T61" fmla="*/ 3 h 266"/>
                      <a:gd name="T62" fmla="*/ 17 w 193"/>
                      <a:gd name="T63" fmla="*/ 2 h 266"/>
                      <a:gd name="T64" fmla="*/ 20 w 193"/>
                      <a:gd name="T65" fmla="*/ 1 h 266"/>
                      <a:gd name="T66" fmla="*/ 23 w 193"/>
                      <a:gd name="T67" fmla="*/ 1 h 266"/>
                      <a:gd name="T68" fmla="*/ 25 w 193"/>
                      <a:gd name="T69" fmla="*/ 0 h 266"/>
                      <a:gd name="T70" fmla="*/ 28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488"/>
                  <p:cNvSpPr>
                    <a:spLocks noChangeAspect="1"/>
                  </p:cNvSpPr>
                  <p:nvPr/>
                </p:nvSpPr>
                <p:spPr bwMode="auto">
                  <a:xfrm>
                    <a:off x="1104" y="1783"/>
                    <a:ext cx="57" cy="86"/>
                  </a:xfrm>
                  <a:custGeom>
                    <a:avLst/>
                    <a:gdLst>
                      <a:gd name="T0" fmla="*/ 28 w 193"/>
                      <a:gd name="T1" fmla="*/ 0 h 267"/>
                      <a:gd name="T2" fmla="*/ 31 w 193"/>
                      <a:gd name="T3" fmla="*/ 0 h 267"/>
                      <a:gd name="T4" fmla="*/ 34 w 193"/>
                      <a:gd name="T5" fmla="*/ 0 h 267"/>
                      <a:gd name="T6" fmla="*/ 37 w 193"/>
                      <a:gd name="T7" fmla="*/ 1 h 267"/>
                      <a:gd name="T8" fmla="*/ 40 w 193"/>
                      <a:gd name="T9" fmla="*/ 2 h 267"/>
                      <a:gd name="T10" fmla="*/ 42 w 193"/>
                      <a:gd name="T11" fmla="*/ 4 h 267"/>
                      <a:gd name="T12" fmla="*/ 44 w 193"/>
                      <a:gd name="T13" fmla="*/ 5 h 267"/>
                      <a:gd name="T14" fmla="*/ 46 w 193"/>
                      <a:gd name="T15" fmla="*/ 7 h 267"/>
                      <a:gd name="T16" fmla="*/ 48 w 193"/>
                      <a:gd name="T17" fmla="*/ 9 h 267"/>
                      <a:gd name="T18" fmla="*/ 50 w 193"/>
                      <a:gd name="T19" fmla="*/ 11 h 267"/>
                      <a:gd name="T20" fmla="*/ 52 w 193"/>
                      <a:gd name="T21" fmla="*/ 14 h 267"/>
                      <a:gd name="T22" fmla="*/ 53 w 193"/>
                      <a:gd name="T23" fmla="*/ 16 h 267"/>
                      <a:gd name="T24" fmla="*/ 55 w 193"/>
                      <a:gd name="T25" fmla="*/ 19 h 267"/>
                      <a:gd name="T26" fmla="*/ 56 w 193"/>
                      <a:gd name="T27" fmla="*/ 22 h 267"/>
                      <a:gd name="T28" fmla="*/ 56 w 193"/>
                      <a:gd name="T29" fmla="*/ 25 h 267"/>
                      <a:gd name="T30" fmla="*/ 57 w 193"/>
                      <a:gd name="T31" fmla="*/ 28 h 267"/>
                      <a:gd name="T32" fmla="*/ 57 w 193"/>
                      <a:gd name="T33" fmla="*/ 31 h 267"/>
                      <a:gd name="T34" fmla="*/ 57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0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3 w 193"/>
                      <a:gd name="T49" fmla="*/ 16 h 267"/>
                      <a:gd name="T50" fmla="*/ 5 w 193"/>
                      <a:gd name="T51" fmla="*/ 14 h 267"/>
                      <a:gd name="T52" fmla="*/ 6 w 193"/>
                      <a:gd name="T53" fmla="*/ 11 h 267"/>
                      <a:gd name="T54" fmla="*/ 8 w 193"/>
                      <a:gd name="T55" fmla="*/ 9 h 267"/>
                      <a:gd name="T56" fmla="*/ 10 w 193"/>
                      <a:gd name="T57" fmla="*/ 7 h 267"/>
                      <a:gd name="T58" fmla="*/ 12 w 193"/>
                      <a:gd name="T59" fmla="*/ 5 h 267"/>
                      <a:gd name="T60" fmla="*/ 15 w 193"/>
                      <a:gd name="T61" fmla="*/ 4 h 267"/>
                      <a:gd name="T62" fmla="*/ 17 w 193"/>
                      <a:gd name="T63" fmla="*/ 2 h 267"/>
                      <a:gd name="T64" fmla="*/ 20 w 193"/>
                      <a:gd name="T65" fmla="*/ 1 h 267"/>
                      <a:gd name="T66" fmla="*/ 23 w 193"/>
                      <a:gd name="T67" fmla="*/ 0 h 267"/>
                      <a:gd name="T68" fmla="*/ 25 w 193"/>
                      <a:gd name="T69" fmla="*/ 0 h 267"/>
                      <a:gd name="T70" fmla="*/ 28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489"/>
                  <p:cNvSpPr>
                    <a:spLocks noChangeAspect="1"/>
                  </p:cNvSpPr>
                  <p:nvPr/>
                </p:nvSpPr>
                <p:spPr bwMode="auto">
                  <a:xfrm>
                    <a:off x="3833" y="1661"/>
                    <a:ext cx="57" cy="79"/>
                  </a:xfrm>
                  <a:custGeom>
                    <a:avLst/>
                    <a:gdLst>
                      <a:gd name="T0" fmla="*/ 29 w 192"/>
                      <a:gd name="T1" fmla="*/ 0 h 266"/>
                      <a:gd name="T2" fmla="*/ 32 w 192"/>
                      <a:gd name="T3" fmla="*/ 0 h 266"/>
                      <a:gd name="T4" fmla="*/ 34 w 192"/>
                      <a:gd name="T5" fmla="*/ 1 h 266"/>
                      <a:gd name="T6" fmla="*/ 37 w 192"/>
                      <a:gd name="T7" fmla="*/ 1 h 266"/>
                      <a:gd name="T8" fmla="*/ 40 w 192"/>
                      <a:gd name="T9" fmla="*/ 2 h 266"/>
                      <a:gd name="T10" fmla="*/ 42 w 192"/>
                      <a:gd name="T11" fmla="*/ 3 h 266"/>
                      <a:gd name="T12" fmla="*/ 45 w 192"/>
                      <a:gd name="T13" fmla="*/ 5 h 266"/>
                      <a:gd name="T14" fmla="*/ 47 w 192"/>
                      <a:gd name="T15" fmla="*/ 7 h 266"/>
                      <a:gd name="T16" fmla="*/ 49 w 192"/>
                      <a:gd name="T17" fmla="*/ 8 h 266"/>
                      <a:gd name="T18" fmla="*/ 50 w 192"/>
                      <a:gd name="T19" fmla="*/ 10 h 266"/>
                      <a:gd name="T20" fmla="*/ 52 w 192"/>
                      <a:gd name="T21" fmla="*/ 12 h 266"/>
                      <a:gd name="T22" fmla="*/ 53 w 192"/>
                      <a:gd name="T23" fmla="*/ 15 h 266"/>
                      <a:gd name="T24" fmla="*/ 55 w 192"/>
                      <a:gd name="T25" fmla="*/ 18 h 266"/>
                      <a:gd name="T26" fmla="*/ 56 w 192"/>
                      <a:gd name="T27" fmla="*/ 20 h 266"/>
                      <a:gd name="T28" fmla="*/ 56 w 192"/>
                      <a:gd name="T29" fmla="*/ 22 h 266"/>
                      <a:gd name="T30" fmla="*/ 57 w 192"/>
                      <a:gd name="T31" fmla="*/ 25 h 266"/>
                      <a:gd name="T32" fmla="*/ 57 w 192"/>
                      <a:gd name="T33" fmla="*/ 28 h 266"/>
                      <a:gd name="T34" fmla="*/ 57 w 192"/>
                      <a:gd name="T35" fmla="*/ 79 h 266"/>
                      <a:gd name="T36" fmla="*/ 0 w 192"/>
                      <a:gd name="T37" fmla="*/ 79 h 266"/>
                      <a:gd name="T38" fmla="*/ 0 w 192"/>
                      <a:gd name="T39" fmla="*/ 28 h 266"/>
                      <a:gd name="T40" fmla="*/ 0 w 192"/>
                      <a:gd name="T41" fmla="*/ 25 h 266"/>
                      <a:gd name="T42" fmla="*/ 1 w 192"/>
                      <a:gd name="T43" fmla="*/ 22 h 266"/>
                      <a:gd name="T44" fmla="*/ 1 w 192"/>
                      <a:gd name="T45" fmla="*/ 20 h 266"/>
                      <a:gd name="T46" fmla="*/ 2 w 192"/>
                      <a:gd name="T47" fmla="*/ 18 h 266"/>
                      <a:gd name="T48" fmla="*/ 4 w 192"/>
                      <a:gd name="T49" fmla="*/ 15 h 266"/>
                      <a:gd name="T50" fmla="*/ 5 w 192"/>
                      <a:gd name="T51" fmla="*/ 12 h 266"/>
                      <a:gd name="T52" fmla="*/ 7 w 192"/>
                      <a:gd name="T53" fmla="*/ 10 h 266"/>
                      <a:gd name="T54" fmla="*/ 9 w 192"/>
                      <a:gd name="T55" fmla="*/ 8 h 266"/>
                      <a:gd name="T56" fmla="*/ 11 w 192"/>
                      <a:gd name="T57" fmla="*/ 7 h 266"/>
                      <a:gd name="T58" fmla="*/ 13 w 192"/>
                      <a:gd name="T59" fmla="*/ 5 h 266"/>
                      <a:gd name="T60" fmla="*/ 15 w 192"/>
                      <a:gd name="T61" fmla="*/ 3 h 266"/>
                      <a:gd name="T62" fmla="*/ 18 w 192"/>
                      <a:gd name="T63" fmla="*/ 2 h 266"/>
                      <a:gd name="T64" fmla="*/ 20 w 192"/>
                      <a:gd name="T65" fmla="*/ 1 h 266"/>
                      <a:gd name="T66" fmla="*/ 23 w 192"/>
                      <a:gd name="T67" fmla="*/ 1 h 266"/>
                      <a:gd name="T68" fmla="*/ 26 w 192"/>
                      <a:gd name="T69" fmla="*/ 0 h 266"/>
                      <a:gd name="T70" fmla="*/ 29 w 192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2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2"/>
                        </a:lnTo>
                        <a:lnTo>
                          <a:pt x="88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490"/>
                  <p:cNvSpPr>
                    <a:spLocks noChangeAspect="1"/>
                  </p:cNvSpPr>
                  <p:nvPr/>
                </p:nvSpPr>
                <p:spPr bwMode="auto">
                  <a:xfrm>
                    <a:off x="3833" y="1783"/>
                    <a:ext cx="57" cy="86"/>
                  </a:xfrm>
                  <a:custGeom>
                    <a:avLst/>
                    <a:gdLst>
                      <a:gd name="T0" fmla="*/ 29 w 192"/>
                      <a:gd name="T1" fmla="*/ 0 h 267"/>
                      <a:gd name="T2" fmla="*/ 32 w 192"/>
                      <a:gd name="T3" fmla="*/ 0 h 267"/>
                      <a:gd name="T4" fmla="*/ 34 w 192"/>
                      <a:gd name="T5" fmla="*/ 0 h 267"/>
                      <a:gd name="T6" fmla="*/ 37 w 192"/>
                      <a:gd name="T7" fmla="*/ 1 h 267"/>
                      <a:gd name="T8" fmla="*/ 40 w 192"/>
                      <a:gd name="T9" fmla="*/ 2 h 267"/>
                      <a:gd name="T10" fmla="*/ 42 w 192"/>
                      <a:gd name="T11" fmla="*/ 4 h 267"/>
                      <a:gd name="T12" fmla="*/ 45 w 192"/>
                      <a:gd name="T13" fmla="*/ 5 h 267"/>
                      <a:gd name="T14" fmla="*/ 47 w 192"/>
                      <a:gd name="T15" fmla="*/ 7 h 267"/>
                      <a:gd name="T16" fmla="*/ 49 w 192"/>
                      <a:gd name="T17" fmla="*/ 9 h 267"/>
                      <a:gd name="T18" fmla="*/ 50 w 192"/>
                      <a:gd name="T19" fmla="*/ 11 h 267"/>
                      <a:gd name="T20" fmla="*/ 52 w 192"/>
                      <a:gd name="T21" fmla="*/ 14 h 267"/>
                      <a:gd name="T22" fmla="*/ 53 w 192"/>
                      <a:gd name="T23" fmla="*/ 16 h 267"/>
                      <a:gd name="T24" fmla="*/ 55 w 192"/>
                      <a:gd name="T25" fmla="*/ 19 h 267"/>
                      <a:gd name="T26" fmla="*/ 56 w 192"/>
                      <a:gd name="T27" fmla="*/ 22 h 267"/>
                      <a:gd name="T28" fmla="*/ 56 w 192"/>
                      <a:gd name="T29" fmla="*/ 25 h 267"/>
                      <a:gd name="T30" fmla="*/ 57 w 192"/>
                      <a:gd name="T31" fmla="*/ 28 h 267"/>
                      <a:gd name="T32" fmla="*/ 57 w 192"/>
                      <a:gd name="T33" fmla="*/ 31 h 267"/>
                      <a:gd name="T34" fmla="*/ 57 w 192"/>
                      <a:gd name="T35" fmla="*/ 86 h 267"/>
                      <a:gd name="T36" fmla="*/ 0 w 192"/>
                      <a:gd name="T37" fmla="*/ 86 h 267"/>
                      <a:gd name="T38" fmla="*/ 0 w 192"/>
                      <a:gd name="T39" fmla="*/ 31 h 267"/>
                      <a:gd name="T40" fmla="*/ 0 w 192"/>
                      <a:gd name="T41" fmla="*/ 28 h 267"/>
                      <a:gd name="T42" fmla="*/ 1 w 192"/>
                      <a:gd name="T43" fmla="*/ 25 h 267"/>
                      <a:gd name="T44" fmla="*/ 1 w 192"/>
                      <a:gd name="T45" fmla="*/ 22 h 267"/>
                      <a:gd name="T46" fmla="*/ 2 w 192"/>
                      <a:gd name="T47" fmla="*/ 19 h 267"/>
                      <a:gd name="T48" fmla="*/ 4 w 192"/>
                      <a:gd name="T49" fmla="*/ 16 h 267"/>
                      <a:gd name="T50" fmla="*/ 5 w 192"/>
                      <a:gd name="T51" fmla="*/ 14 h 267"/>
                      <a:gd name="T52" fmla="*/ 7 w 192"/>
                      <a:gd name="T53" fmla="*/ 11 h 267"/>
                      <a:gd name="T54" fmla="*/ 9 w 192"/>
                      <a:gd name="T55" fmla="*/ 9 h 267"/>
                      <a:gd name="T56" fmla="*/ 11 w 192"/>
                      <a:gd name="T57" fmla="*/ 7 h 267"/>
                      <a:gd name="T58" fmla="*/ 13 w 192"/>
                      <a:gd name="T59" fmla="*/ 5 h 267"/>
                      <a:gd name="T60" fmla="*/ 15 w 192"/>
                      <a:gd name="T61" fmla="*/ 4 h 267"/>
                      <a:gd name="T62" fmla="*/ 18 w 192"/>
                      <a:gd name="T63" fmla="*/ 2 h 267"/>
                      <a:gd name="T64" fmla="*/ 20 w 192"/>
                      <a:gd name="T65" fmla="*/ 1 h 267"/>
                      <a:gd name="T66" fmla="*/ 23 w 192"/>
                      <a:gd name="T67" fmla="*/ 0 h 267"/>
                      <a:gd name="T68" fmla="*/ 26 w 192"/>
                      <a:gd name="T69" fmla="*/ 0 h 267"/>
                      <a:gd name="T70" fmla="*/ 29 w 192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2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1"/>
                        </a:lnTo>
                        <a:lnTo>
                          <a:pt x="88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491"/>
                  <p:cNvSpPr>
                    <a:spLocks noChangeAspect="1"/>
                  </p:cNvSpPr>
                  <p:nvPr/>
                </p:nvSpPr>
                <p:spPr bwMode="auto">
                  <a:xfrm>
                    <a:off x="1747" y="1661"/>
                    <a:ext cx="57" cy="79"/>
                  </a:xfrm>
                  <a:custGeom>
                    <a:avLst/>
                    <a:gdLst>
                      <a:gd name="T0" fmla="*/ 28 w 192"/>
                      <a:gd name="T1" fmla="*/ 0 h 266"/>
                      <a:gd name="T2" fmla="*/ 31 w 192"/>
                      <a:gd name="T3" fmla="*/ 0 h 266"/>
                      <a:gd name="T4" fmla="*/ 34 w 192"/>
                      <a:gd name="T5" fmla="*/ 1 h 266"/>
                      <a:gd name="T6" fmla="*/ 37 w 192"/>
                      <a:gd name="T7" fmla="*/ 1 h 266"/>
                      <a:gd name="T8" fmla="*/ 39 w 192"/>
                      <a:gd name="T9" fmla="*/ 2 h 266"/>
                      <a:gd name="T10" fmla="*/ 42 w 192"/>
                      <a:gd name="T11" fmla="*/ 3 h 266"/>
                      <a:gd name="T12" fmla="*/ 45 w 192"/>
                      <a:gd name="T13" fmla="*/ 5 h 266"/>
                      <a:gd name="T14" fmla="*/ 47 w 192"/>
                      <a:gd name="T15" fmla="*/ 7 h 266"/>
                      <a:gd name="T16" fmla="*/ 49 w 192"/>
                      <a:gd name="T17" fmla="*/ 8 h 266"/>
                      <a:gd name="T18" fmla="*/ 50 w 192"/>
                      <a:gd name="T19" fmla="*/ 10 h 266"/>
                      <a:gd name="T20" fmla="*/ 52 w 192"/>
                      <a:gd name="T21" fmla="*/ 12 h 266"/>
                      <a:gd name="T22" fmla="*/ 54 w 192"/>
                      <a:gd name="T23" fmla="*/ 15 h 266"/>
                      <a:gd name="T24" fmla="*/ 55 w 192"/>
                      <a:gd name="T25" fmla="*/ 18 h 266"/>
                      <a:gd name="T26" fmla="*/ 56 w 192"/>
                      <a:gd name="T27" fmla="*/ 20 h 266"/>
                      <a:gd name="T28" fmla="*/ 56 w 192"/>
                      <a:gd name="T29" fmla="*/ 22 h 266"/>
                      <a:gd name="T30" fmla="*/ 57 w 192"/>
                      <a:gd name="T31" fmla="*/ 25 h 266"/>
                      <a:gd name="T32" fmla="*/ 57 w 192"/>
                      <a:gd name="T33" fmla="*/ 28 h 266"/>
                      <a:gd name="T34" fmla="*/ 57 w 192"/>
                      <a:gd name="T35" fmla="*/ 79 h 266"/>
                      <a:gd name="T36" fmla="*/ 0 w 192"/>
                      <a:gd name="T37" fmla="*/ 79 h 266"/>
                      <a:gd name="T38" fmla="*/ 0 w 192"/>
                      <a:gd name="T39" fmla="*/ 28 h 266"/>
                      <a:gd name="T40" fmla="*/ 1 w 192"/>
                      <a:gd name="T41" fmla="*/ 25 h 266"/>
                      <a:gd name="T42" fmla="*/ 1 w 192"/>
                      <a:gd name="T43" fmla="*/ 22 h 266"/>
                      <a:gd name="T44" fmla="*/ 1 w 192"/>
                      <a:gd name="T45" fmla="*/ 20 h 266"/>
                      <a:gd name="T46" fmla="*/ 2 w 192"/>
                      <a:gd name="T47" fmla="*/ 18 h 266"/>
                      <a:gd name="T48" fmla="*/ 4 w 192"/>
                      <a:gd name="T49" fmla="*/ 15 h 266"/>
                      <a:gd name="T50" fmla="*/ 5 w 192"/>
                      <a:gd name="T51" fmla="*/ 12 h 266"/>
                      <a:gd name="T52" fmla="*/ 7 w 192"/>
                      <a:gd name="T53" fmla="*/ 10 h 266"/>
                      <a:gd name="T54" fmla="*/ 9 w 192"/>
                      <a:gd name="T55" fmla="*/ 8 h 266"/>
                      <a:gd name="T56" fmla="*/ 10 w 192"/>
                      <a:gd name="T57" fmla="*/ 7 h 266"/>
                      <a:gd name="T58" fmla="*/ 13 w 192"/>
                      <a:gd name="T59" fmla="*/ 5 h 266"/>
                      <a:gd name="T60" fmla="*/ 15 w 192"/>
                      <a:gd name="T61" fmla="*/ 3 h 266"/>
                      <a:gd name="T62" fmla="*/ 18 w 192"/>
                      <a:gd name="T63" fmla="*/ 2 h 266"/>
                      <a:gd name="T64" fmla="*/ 20 w 192"/>
                      <a:gd name="T65" fmla="*/ 1 h 266"/>
                      <a:gd name="T66" fmla="*/ 23 w 192"/>
                      <a:gd name="T67" fmla="*/ 1 h 266"/>
                      <a:gd name="T68" fmla="*/ 26 w 192"/>
                      <a:gd name="T69" fmla="*/ 0 h 266"/>
                      <a:gd name="T70" fmla="*/ 28 w 192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6">
                        <a:moveTo>
                          <a:pt x="95" y="0"/>
                        </a:moveTo>
                        <a:lnTo>
                          <a:pt x="106" y="1"/>
                        </a:lnTo>
                        <a:lnTo>
                          <a:pt x="115" y="2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2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2" y="85"/>
                        </a:lnTo>
                        <a:lnTo>
                          <a:pt x="3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3" y="34"/>
                        </a:lnTo>
                        <a:lnTo>
                          <a:pt x="29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6" y="2"/>
                        </a:lnTo>
                        <a:lnTo>
                          <a:pt x="86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492"/>
                  <p:cNvSpPr>
                    <a:spLocks noChangeAspect="1"/>
                  </p:cNvSpPr>
                  <p:nvPr/>
                </p:nvSpPr>
                <p:spPr bwMode="auto">
                  <a:xfrm>
                    <a:off x="1747" y="1783"/>
                    <a:ext cx="57" cy="86"/>
                  </a:xfrm>
                  <a:custGeom>
                    <a:avLst/>
                    <a:gdLst>
                      <a:gd name="T0" fmla="*/ 28 w 192"/>
                      <a:gd name="T1" fmla="*/ 0 h 267"/>
                      <a:gd name="T2" fmla="*/ 31 w 192"/>
                      <a:gd name="T3" fmla="*/ 0 h 267"/>
                      <a:gd name="T4" fmla="*/ 34 w 192"/>
                      <a:gd name="T5" fmla="*/ 0 h 267"/>
                      <a:gd name="T6" fmla="*/ 37 w 192"/>
                      <a:gd name="T7" fmla="*/ 1 h 267"/>
                      <a:gd name="T8" fmla="*/ 39 w 192"/>
                      <a:gd name="T9" fmla="*/ 2 h 267"/>
                      <a:gd name="T10" fmla="*/ 42 w 192"/>
                      <a:gd name="T11" fmla="*/ 4 h 267"/>
                      <a:gd name="T12" fmla="*/ 45 w 192"/>
                      <a:gd name="T13" fmla="*/ 5 h 267"/>
                      <a:gd name="T14" fmla="*/ 47 w 192"/>
                      <a:gd name="T15" fmla="*/ 7 h 267"/>
                      <a:gd name="T16" fmla="*/ 49 w 192"/>
                      <a:gd name="T17" fmla="*/ 9 h 267"/>
                      <a:gd name="T18" fmla="*/ 50 w 192"/>
                      <a:gd name="T19" fmla="*/ 11 h 267"/>
                      <a:gd name="T20" fmla="*/ 52 w 192"/>
                      <a:gd name="T21" fmla="*/ 14 h 267"/>
                      <a:gd name="T22" fmla="*/ 54 w 192"/>
                      <a:gd name="T23" fmla="*/ 16 h 267"/>
                      <a:gd name="T24" fmla="*/ 55 w 192"/>
                      <a:gd name="T25" fmla="*/ 19 h 267"/>
                      <a:gd name="T26" fmla="*/ 56 w 192"/>
                      <a:gd name="T27" fmla="*/ 22 h 267"/>
                      <a:gd name="T28" fmla="*/ 56 w 192"/>
                      <a:gd name="T29" fmla="*/ 25 h 267"/>
                      <a:gd name="T30" fmla="*/ 57 w 192"/>
                      <a:gd name="T31" fmla="*/ 28 h 267"/>
                      <a:gd name="T32" fmla="*/ 57 w 192"/>
                      <a:gd name="T33" fmla="*/ 31 h 267"/>
                      <a:gd name="T34" fmla="*/ 57 w 192"/>
                      <a:gd name="T35" fmla="*/ 86 h 267"/>
                      <a:gd name="T36" fmla="*/ 0 w 192"/>
                      <a:gd name="T37" fmla="*/ 86 h 267"/>
                      <a:gd name="T38" fmla="*/ 0 w 192"/>
                      <a:gd name="T39" fmla="*/ 31 h 267"/>
                      <a:gd name="T40" fmla="*/ 1 w 192"/>
                      <a:gd name="T41" fmla="*/ 28 h 267"/>
                      <a:gd name="T42" fmla="*/ 1 w 192"/>
                      <a:gd name="T43" fmla="*/ 25 h 267"/>
                      <a:gd name="T44" fmla="*/ 1 w 192"/>
                      <a:gd name="T45" fmla="*/ 22 h 267"/>
                      <a:gd name="T46" fmla="*/ 2 w 192"/>
                      <a:gd name="T47" fmla="*/ 19 h 267"/>
                      <a:gd name="T48" fmla="*/ 4 w 192"/>
                      <a:gd name="T49" fmla="*/ 16 h 267"/>
                      <a:gd name="T50" fmla="*/ 5 w 192"/>
                      <a:gd name="T51" fmla="*/ 14 h 267"/>
                      <a:gd name="T52" fmla="*/ 7 w 192"/>
                      <a:gd name="T53" fmla="*/ 11 h 267"/>
                      <a:gd name="T54" fmla="*/ 9 w 192"/>
                      <a:gd name="T55" fmla="*/ 9 h 267"/>
                      <a:gd name="T56" fmla="*/ 10 w 192"/>
                      <a:gd name="T57" fmla="*/ 7 h 267"/>
                      <a:gd name="T58" fmla="*/ 13 w 192"/>
                      <a:gd name="T59" fmla="*/ 5 h 267"/>
                      <a:gd name="T60" fmla="*/ 15 w 192"/>
                      <a:gd name="T61" fmla="*/ 4 h 267"/>
                      <a:gd name="T62" fmla="*/ 18 w 192"/>
                      <a:gd name="T63" fmla="*/ 2 h 267"/>
                      <a:gd name="T64" fmla="*/ 20 w 192"/>
                      <a:gd name="T65" fmla="*/ 1 h 267"/>
                      <a:gd name="T66" fmla="*/ 23 w 192"/>
                      <a:gd name="T67" fmla="*/ 0 h 267"/>
                      <a:gd name="T68" fmla="*/ 26 w 192"/>
                      <a:gd name="T69" fmla="*/ 0 h 267"/>
                      <a:gd name="T70" fmla="*/ 28 w 192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7">
                        <a:moveTo>
                          <a:pt x="95" y="0"/>
                        </a:moveTo>
                        <a:lnTo>
                          <a:pt x="106" y="0"/>
                        </a:lnTo>
                        <a:lnTo>
                          <a:pt x="115" y="1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2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2" y="86"/>
                        </a:lnTo>
                        <a:lnTo>
                          <a:pt x="3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3" y="35"/>
                        </a:lnTo>
                        <a:lnTo>
                          <a:pt x="29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6" y="1"/>
                        </a:lnTo>
                        <a:lnTo>
                          <a:pt x="86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493"/>
                  <p:cNvSpPr>
                    <a:spLocks noChangeAspect="1"/>
                  </p:cNvSpPr>
                  <p:nvPr/>
                </p:nvSpPr>
                <p:spPr bwMode="auto">
                  <a:xfrm>
                    <a:off x="4477" y="1661"/>
                    <a:ext cx="57" cy="79"/>
                  </a:xfrm>
                  <a:custGeom>
                    <a:avLst/>
                    <a:gdLst>
                      <a:gd name="T0" fmla="*/ 28 w 192"/>
                      <a:gd name="T1" fmla="*/ 0 h 266"/>
                      <a:gd name="T2" fmla="*/ 31 w 192"/>
                      <a:gd name="T3" fmla="*/ 0 h 266"/>
                      <a:gd name="T4" fmla="*/ 34 w 192"/>
                      <a:gd name="T5" fmla="*/ 1 h 266"/>
                      <a:gd name="T6" fmla="*/ 37 w 192"/>
                      <a:gd name="T7" fmla="*/ 1 h 266"/>
                      <a:gd name="T8" fmla="*/ 39 w 192"/>
                      <a:gd name="T9" fmla="*/ 2 h 266"/>
                      <a:gd name="T10" fmla="*/ 42 w 192"/>
                      <a:gd name="T11" fmla="*/ 3 h 266"/>
                      <a:gd name="T12" fmla="*/ 44 w 192"/>
                      <a:gd name="T13" fmla="*/ 5 h 266"/>
                      <a:gd name="T14" fmla="*/ 47 w 192"/>
                      <a:gd name="T15" fmla="*/ 7 h 266"/>
                      <a:gd name="T16" fmla="*/ 48 w 192"/>
                      <a:gd name="T17" fmla="*/ 8 h 266"/>
                      <a:gd name="T18" fmla="*/ 50 w 192"/>
                      <a:gd name="T19" fmla="*/ 10 h 266"/>
                      <a:gd name="T20" fmla="*/ 52 w 192"/>
                      <a:gd name="T21" fmla="*/ 12 h 266"/>
                      <a:gd name="T22" fmla="*/ 53 w 192"/>
                      <a:gd name="T23" fmla="*/ 15 h 266"/>
                      <a:gd name="T24" fmla="*/ 55 w 192"/>
                      <a:gd name="T25" fmla="*/ 18 h 266"/>
                      <a:gd name="T26" fmla="*/ 56 w 192"/>
                      <a:gd name="T27" fmla="*/ 20 h 266"/>
                      <a:gd name="T28" fmla="*/ 56 w 192"/>
                      <a:gd name="T29" fmla="*/ 22 h 266"/>
                      <a:gd name="T30" fmla="*/ 56 w 192"/>
                      <a:gd name="T31" fmla="*/ 25 h 266"/>
                      <a:gd name="T32" fmla="*/ 57 w 192"/>
                      <a:gd name="T33" fmla="*/ 28 h 266"/>
                      <a:gd name="T34" fmla="*/ 57 w 192"/>
                      <a:gd name="T35" fmla="*/ 79 h 266"/>
                      <a:gd name="T36" fmla="*/ 0 w 192"/>
                      <a:gd name="T37" fmla="*/ 79 h 266"/>
                      <a:gd name="T38" fmla="*/ 0 w 192"/>
                      <a:gd name="T39" fmla="*/ 28 h 266"/>
                      <a:gd name="T40" fmla="*/ 0 w 192"/>
                      <a:gd name="T41" fmla="*/ 25 h 266"/>
                      <a:gd name="T42" fmla="*/ 1 w 192"/>
                      <a:gd name="T43" fmla="*/ 22 h 266"/>
                      <a:gd name="T44" fmla="*/ 1 w 192"/>
                      <a:gd name="T45" fmla="*/ 20 h 266"/>
                      <a:gd name="T46" fmla="*/ 2 w 192"/>
                      <a:gd name="T47" fmla="*/ 18 h 266"/>
                      <a:gd name="T48" fmla="*/ 3 w 192"/>
                      <a:gd name="T49" fmla="*/ 15 h 266"/>
                      <a:gd name="T50" fmla="*/ 5 w 192"/>
                      <a:gd name="T51" fmla="*/ 12 h 266"/>
                      <a:gd name="T52" fmla="*/ 7 w 192"/>
                      <a:gd name="T53" fmla="*/ 10 h 266"/>
                      <a:gd name="T54" fmla="*/ 8 w 192"/>
                      <a:gd name="T55" fmla="*/ 8 h 266"/>
                      <a:gd name="T56" fmla="*/ 10 w 192"/>
                      <a:gd name="T57" fmla="*/ 7 h 266"/>
                      <a:gd name="T58" fmla="*/ 12 w 192"/>
                      <a:gd name="T59" fmla="*/ 5 h 266"/>
                      <a:gd name="T60" fmla="*/ 15 w 192"/>
                      <a:gd name="T61" fmla="*/ 3 h 266"/>
                      <a:gd name="T62" fmla="*/ 17 w 192"/>
                      <a:gd name="T63" fmla="*/ 2 h 266"/>
                      <a:gd name="T64" fmla="*/ 20 w 192"/>
                      <a:gd name="T65" fmla="*/ 1 h 266"/>
                      <a:gd name="T66" fmla="*/ 23 w 192"/>
                      <a:gd name="T67" fmla="*/ 1 h 266"/>
                      <a:gd name="T68" fmla="*/ 25 w 192"/>
                      <a:gd name="T69" fmla="*/ 0 h 266"/>
                      <a:gd name="T70" fmla="*/ 28 w 192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6">
                        <a:moveTo>
                          <a:pt x="95" y="0"/>
                        </a:moveTo>
                        <a:lnTo>
                          <a:pt x="104" y="1"/>
                        </a:lnTo>
                        <a:lnTo>
                          <a:pt x="115" y="2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7"/>
                        </a:lnTo>
                        <a:lnTo>
                          <a:pt x="157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0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2"/>
                        </a:lnTo>
                        <a:lnTo>
                          <a:pt x="85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494"/>
                  <p:cNvSpPr>
                    <a:spLocks noChangeAspect="1"/>
                  </p:cNvSpPr>
                  <p:nvPr/>
                </p:nvSpPr>
                <p:spPr bwMode="auto">
                  <a:xfrm>
                    <a:off x="4477" y="1783"/>
                    <a:ext cx="57" cy="86"/>
                  </a:xfrm>
                  <a:custGeom>
                    <a:avLst/>
                    <a:gdLst>
                      <a:gd name="T0" fmla="*/ 28 w 192"/>
                      <a:gd name="T1" fmla="*/ 0 h 267"/>
                      <a:gd name="T2" fmla="*/ 31 w 192"/>
                      <a:gd name="T3" fmla="*/ 0 h 267"/>
                      <a:gd name="T4" fmla="*/ 34 w 192"/>
                      <a:gd name="T5" fmla="*/ 0 h 267"/>
                      <a:gd name="T6" fmla="*/ 37 w 192"/>
                      <a:gd name="T7" fmla="*/ 1 h 267"/>
                      <a:gd name="T8" fmla="*/ 39 w 192"/>
                      <a:gd name="T9" fmla="*/ 2 h 267"/>
                      <a:gd name="T10" fmla="*/ 42 w 192"/>
                      <a:gd name="T11" fmla="*/ 4 h 267"/>
                      <a:gd name="T12" fmla="*/ 44 w 192"/>
                      <a:gd name="T13" fmla="*/ 5 h 267"/>
                      <a:gd name="T14" fmla="*/ 47 w 192"/>
                      <a:gd name="T15" fmla="*/ 7 h 267"/>
                      <a:gd name="T16" fmla="*/ 48 w 192"/>
                      <a:gd name="T17" fmla="*/ 9 h 267"/>
                      <a:gd name="T18" fmla="*/ 50 w 192"/>
                      <a:gd name="T19" fmla="*/ 11 h 267"/>
                      <a:gd name="T20" fmla="*/ 52 w 192"/>
                      <a:gd name="T21" fmla="*/ 14 h 267"/>
                      <a:gd name="T22" fmla="*/ 53 w 192"/>
                      <a:gd name="T23" fmla="*/ 16 h 267"/>
                      <a:gd name="T24" fmla="*/ 55 w 192"/>
                      <a:gd name="T25" fmla="*/ 19 h 267"/>
                      <a:gd name="T26" fmla="*/ 56 w 192"/>
                      <a:gd name="T27" fmla="*/ 22 h 267"/>
                      <a:gd name="T28" fmla="*/ 56 w 192"/>
                      <a:gd name="T29" fmla="*/ 25 h 267"/>
                      <a:gd name="T30" fmla="*/ 56 w 192"/>
                      <a:gd name="T31" fmla="*/ 28 h 267"/>
                      <a:gd name="T32" fmla="*/ 57 w 192"/>
                      <a:gd name="T33" fmla="*/ 31 h 267"/>
                      <a:gd name="T34" fmla="*/ 57 w 192"/>
                      <a:gd name="T35" fmla="*/ 86 h 267"/>
                      <a:gd name="T36" fmla="*/ 0 w 192"/>
                      <a:gd name="T37" fmla="*/ 86 h 267"/>
                      <a:gd name="T38" fmla="*/ 0 w 192"/>
                      <a:gd name="T39" fmla="*/ 31 h 267"/>
                      <a:gd name="T40" fmla="*/ 0 w 192"/>
                      <a:gd name="T41" fmla="*/ 28 h 267"/>
                      <a:gd name="T42" fmla="*/ 1 w 192"/>
                      <a:gd name="T43" fmla="*/ 25 h 267"/>
                      <a:gd name="T44" fmla="*/ 1 w 192"/>
                      <a:gd name="T45" fmla="*/ 22 h 267"/>
                      <a:gd name="T46" fmla="*/ 2 w 192"/>
                      <a:gd name="T47" fmla="*/ 19 h 267"/>
                      <a:gd name="T48" fmla="*/ 3 w 192"/>
                      <a:gd name="T49" fmla="*/ 16 h 267"/>
                      <a:gd name="T50" fmla="*/ 5 w 192"/>
                      <a:gd name="T51" fmla="*/ 14 h 267"/>
                      <a:gd name="T52" fmla="*/ 7 w 192"/>
                      <a:gd name="T53" fmla="*/ 11 h 267"/>
                      <a:gd name="T54" fmla="*/ 8 w 192"/>
                      <a:gd name="T55" fmla="*/ 9 h 267"/>
                      <a:gd name="T56" fmla="*/ 10 w 192"/>
                      <a:gd name="T57" fmla="*/ 7 h 267"/>
                      <a:gd name="T58" fmla="*/ 12 w 192"/>
                      <a:gd name="T59" fmla="*/ 5 h 267"/>
                      <a:gd name="T60" fmla="*/ 15 w 192"/>
                      <a:gd name="T61" fmla="*/ 4 h 267"/>
                      <a:gd name="T62" fmla="*/ 17 w 192"/>
                      <a:gd name="T63" fmla="*/ 2 h 267"/>
                      <a:gd name="T64" fmla="*/ 20 w 192"/>
                      <a:gd name="T65" fmla="*/ 1 h 267"/>
                      <a:gd name="T66" fmla="*/ 23 w 192"/>
                      <a:gd name="T67" fmla="*/ 0 h 267"/>
                      <a:gd name="T68" fmla="*/ 25 w 192"/>
                      <a:gd name="T69" fmla="*/ 0 h 267"/>
                      <a:gd name="T70" fmla="*/ 28 w 192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2" h="267">
                        <a:moveTo>
                          <a:pt x="95" y="0"/>
                        </a:moveTo>
                        <a:lnTo>
                          <a:pt x="104" y="0"/>
                        </a:lnTo>
                        <a:lnTo>
                          <a:pt x="115" y="1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6"/>
                        </a:lnTo>
                        <a:lnTo>
                          <a:pt x="157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0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1"/>
                        </a:lnTo>
                        <a:lnTo>
                          <a:pt x="8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495"/>
                  <p:cNvSpPr>
                    <a:spLocks noChangeAspect="1"/>
                  </p:cNvSpPr>
                  <p:nvPr/>
                </p:nvSpPr>
                <p:spPr bwMode="auto">
                  <a:xfrm>
                    <a:off x="1211" y="1661"/>
                    <a:ext cx="57" cy="79"/>
                  </a:xfrm>
                  <a:custGeom>
                    <a:avLst/>
                    <a:gdLst>
                      <a:gd name="T0" fmla="*/ 28 w 191"/>
                      <a:gd name="T1" fmla="*/ 0 h 266"/>
                      <a:gd name="T2" fmla="*/ 31 w 191"/>
                      <a:gd name="T3" fmla="*/ 0 h 266"/>
                      <a:gd name="T4" fmla="*/ 34 w 191"/>
                      <a:gd name="T5" fmla="*/ 1 h 266"/>
                      <a:gd name="T6" fmla="*/ 37 w 191"/>
                      <a:gd name="T7" fmla="*/ 1 h 266"/>
                      <a:gd name="T8" fmla="*/ 40 w 191"/>
                      <a:gd name="T9" fmla="*/ 2 h 266"/>
                      <a:gd name="T10" fmla="*/ 42 w 191"/>
                      <a:gd name="T11" fmla="*/ 3 h 266"/>
                      <a:gd name="T12" fmla="*/ 44 w 191"/>
                      <a:gd name="T13" fmla="*/ 5 h 266"/>
                      <a:gd name="T14" fmla="*/ 47 w 191"/>
                      <a:gd name="T15" fmla="*/ 7 h 266"/>
                      <a:gd name="T16" fmla="*/ 49 w 191"/>
                      <a:gd name="T17" fmla="*/ 8 h 266"/>
                      <a:gd name="T18" fmla="*/ 50 w 191"/>
                      <a:gd name="T19" fmla="*/ 10 h 266"/>
                      <a:gd name="T20" fmla="*/ 52 w 191"/>
                      <a:gd name="T21" fmla="*/ 12 h 266"/>
                      <a:gd name="T22" fmla="*/ 54 w 191"/>
                      <a:gd name="T23" fmla="*/ 15 h 266"/>
                      <a:gd name="T24" fmla="*/ 55 w 191"/>
                      <a:gd name="T25" fmla="*/ 18 h 266"/>
                      <a:gd name="T26" fmla="*/ 56 w 191"/>
                      <a:gd name="T27" fmla="*/ 20 h 266"/>
                      <a:gd name="T28" fmla="*/ 56 w 191"/>
                      <a:gd name="T29" fmla="*/ 22 h 266"/>
                      <a:gd name="T30" fmla="*/ 57 w 191"/>
                      <a:gd name="T31" fmla="*/ 25 h 266"/>
                      <a:gd name="T32" fmla="*/ 57 w 191"/>
                      <a:gd name="T33" fmla="*/ 28 h 266"/>
                      <a:gd name="T34" fmla="*/ 57 w 191"/>
                      <a:gd name="T35" fmla="*/ 79 h 266"/>
                      <a:gd name="T36" fmla="*/ 0 w 191"/>
                      <a:gd name="T37" fmla="*/ 79 h 266"/>
                      <a:gd name="T38" fmla="*/ 0 w 191"/>
                      <a:gd name="T39" fmla="*/ 28 h 266"/>
                      <a:gd name="T40" fmla="*/ 0 w 191"/>
                      <a:gd name="T41" fmla="*/ 25 h 266"/>
                      <a:gd name="T42" fmla="*/ 0 w 191"/>
                      <a:gd name="T43" fmla="*/ 22 h 266"/>
                      <a:gd name="T44" fmla="*/ 1 w 191"/>
                      <a:gd name="T45" fmla="*/ 20 h 266"/>
                      <a:gd name="T46" fmla="*/ 2 w 191"/>
                      <a:gd name="T47" fmla="*/ 18 h 266"/>
                      <a:gd name="T48" fmla="*/ 3 w 191"/>
                      <a:gd name="T49" fmla="*/ 15 h 266"/>
                      <a:gd name="T50" fmla="*/ 5 w 191"/>
                      <a:gd name="T51" fmla="*/ 12 h 266"/>
                      <a:gd name="T52" fmla="*/ 6 w 191"/>
                      <a:gd name="T53" fmla="*/ 10 h 266"/>
                      <a:gd name="T54" fmla="*/ 8 w 191"/>
                      <a:gd name="T55" fmla="*/ 8 h 266"/>
                      <a:gd name="T56" fmla="*/ 10 w 191"/>
                      <a:gd name="T57" fmla="*/ 7 h 266"/>
                      <a:gd name="T58" fmla="*/ 13 w 191"/>
                      <a:gd name="T59" fmla="*/ 5 h 266"/>
                      <a:gd name="T60" fmla="*/ 15 w 191"/>
                      <a:gd name="T61" fmla="*/ 3 h 266"/>
                      <a:gd name="T62" fmla="*/ 17 w 191"/>
                      <a:gd name="T63" fmla="*/ 2 h 266"/>
                      <a:gd name="T64" fmla="*/ 20 w 191"/>
                      <a:gd name="T65" fmla="*/ 1 h 266"/>
                      <a:gd name="T66" fmla="*/ 23 w 191"/>
                      <a:gd name="T67" fmla="*/ 1 h 266"/>
                      <a:gd name="T68" fmla="*/ 25 w 191"/>
                      <a:gd name="T69" fmla="*/ 0 h 266"/>
                      <a:gd name="T70" fmla="*/ 28 w 191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1" h="266">
                        <a:moveTo>
                          <a:pt x="95" y="0"/>
                        </a:moveTo>
                        <a:lnTo>
                          <a:pt x="104" y="1"/>
                        </a:lnTo>
                        <a:lnTo>
                          <a:pt x="114" y="2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7"/>
                        </a:lnTo>
                        <a:lnTo>
                          <a:pt x="156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3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0" y="85"/>
                        </a:lnTo>
                        <a:lnTo>
                          <a:pt x="191" y="94"/>
                        </a:lnTo>
                        <a:lnTo>
                          <a:pt x="191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1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2"/>
                        </a:lnTo>
                        <a:lnTo>
                          <a:pt x="85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496"/>
                  <p:cNvSpPr>
                    <a:spLocks noChangeAspect="1"/>
                  </p:cNvSpPr>
                  <p:nvPr/>
                </p:nvSpPr>
                <p:spPr bwMode="auto">
                  <a:xfrm>
                    <a:off x="1211" y="1783"/>
                    <a:ext cx="57" cy="86"/>
                  </a:xfrm>
                  <a:custGeom>
                    <a:avLst/>
                    <a:gdLst>
                      <a:gd name="T0" fmla="*/ 28 w 191"/>
                      <a:gd name="T1" fmla="*/ 0 h 267"/>
                      <a:gd name="T2" fmla="*/ 31 w 191"/>
                      <a:gd name="T3" fmla="*/ 0 h 267"/>
                      <a:gd name="T4" fmla="*/ 34 w 191"/>
                      <a:gd name="T5" fmla="*/ 0 h 267"/>
                      <a:gd name="T6" fmla="*/ 37 w 191"/>
                      <a:gd name="T7" fmla="*/ 1 h 267"/>
                      <a:gd name="T8" fmla="*/ 40 w 191"/>
                      <a:gd name="T9" fmla="*/ 2 h 267"/>
                      <a:gd name="T10" fmla="*/ 42 w 191"/>
                      <a:gd name="T11" fmla="*/ 4 h 267"/>
                      <a:gd name="T12" fmla="*/ 44 w 191"/>
                      <a:gd name="T13" fmla="*/ 5 h 267"/>
                      <a:gd name="T14" fmla="*/ 47 w 191"/>
                      <a:gd name="T15" fmla="*/ 7 h 267"/>
                      <a:gd name="T16" fmla="*/ 49 w 191"/>
                      <a:gd name="T17" fmla="*/ 9 h 267"/>
                      <a:gd name="T18" fmla="*/ 50 w 191"/>
                      <a:gd name="T19" fmla="*/ 11 h 267"/>
                      <a:gd name="T20" fmla="*/ 52 w 191"/>
                      <a:gd name="T21" fmla="*/ 14 h 267"/>
                      <a:gd name="T22" fmla="*/ 54 w 191"/>
                      <a:gd name="T23" fmla="*/ 16 h 267"/>
                      <a:gd name="T24" fmla="*/ 55 w 191"/>
                      <a:gd name="T25" fmla="*/ 19 h 267"/>
                      <a:gd name="T26" fmla="*/ 56 w 191"/>
                      <a:gd name="T27" fmla="*/ 22 h 267"/>
                      <a:gd name="T28" fmla="*/ 56 w 191"/>
                      <a:gd name="T29" fmla="*/ 25 h 267"/>
                      <a:gd name="T30" fmla="*/ 57 w 191"/>
                      <a:gd name="T31" fmla="*/ 28 h 267"/>
                      <a:gd name="T32" fmla="*/ 57 w 191"/>
                      <a:gd name="T33" fmla="*/ 31 h 267"/>
                      <a:gd name="T34" fmla="*/ 57 w 191"/>
                      <a:gd name="T35" fmla="*/ 86 h 267"/>
                      <a:gd name="T36" fmla="*/ 0 w 191"/>
                      <a:gd name="T37" fmla="*/ 86 h 267"/>
                      <a:gd name="T38" fmla="*/ 0 w 191"/>
                      <a:gd name="T39" fmla="*/ 31 h 267"/>
                      <a:gd name="T40" fmla="*/ 0 w 191"/>
                      <a:gd name="T41" fmla="*/ 28 h 267"/>
                      <a:gd name="T42" fmla="*/ 0 w 191"/>
                      <a:gd name="T43" fmla="*/ 25 h 267"/>
                      <a:gd name="T44" fmla="*/ 1 w 191"/>
                      <a:gd name="T45" fmla="*/ 22 h 267"/>
                      <a:gd name="T46" fmla="*/ 2 w 191"/>
                      <a:gd name="T47" fmla="*/ 19 h 267"/>
                      <a:gd name="T48" fmla="*/ 3 w 191"/>
                      <a:gd name="T49" fmla="*/ 16 h 267"/>
                      <a:gd name="T50" fmla="*/ 5 w 191"/>
                      <a:gd name="T51" fmla="*/ 14 h 267"/>
                      <a:gd name="T52" fmla="*/ 6 w 191"/>
                      <a:gd name="T53" fmla="*/ 11 h 267"/>
                      <a:gd name="T54" fmla="*/ 8 w 191"/>
                      <a:gd name="T55" fmla="*/ 9 h 267"/>
                      <a:gd name="T56" fmla="*/ 10 w 191"/>
                      <a:gd name="T57" fmla="*/ 7 h 267"/>
                      <a:gd name="T58" fmla="*/ 13 w 191"/>
                      <a:gd name="T59" fmla="*/ 5 h 267"/>
                      <a:gd name="T60" fmla="*/ 15 w 191"/>
                      <a:gd name="T61" fmla="*/ 4 h 267"/>
                      <a:gd name="T62" fmla="*/ 17 w 191"/>
                      <a:gd name="T63" fmla="*/ 2 h 267"/>
                      <a:gd name="T64" fmla="*/ 20 w 191"/>
                      <a:gd name="T65" fmla="*/ 1 h 267"/>
                      <a:gd name="T66" fmla="*/ 23 w 191"/>
                      <a:gd name="T67" fmla="*/ 0 h 267"/>
                      <a:gd name="T68" fmla="*/ 25 w 191"/>
                      <a:gd name="T69" fmla="*/ 0 h 267"/>
                      <a:gd name="T70" fmla="*/ 28 w 191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1" h="267">
                        <a:moveTo>
                          <a:pt x="95" y="0"/>
                        </a:moveTo>
                        <a:lnTo>
                          <a:pt x="104" y="0"/>
                        </a:lnTo>
                        <a:lnTo>
                          <a:pt x="114" y="1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6"/>
                        </a:lnTo>
                        <a:lnTo>
                          <a:pt x="156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3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0" y="86"/>
                        </a:lnTo>
                        <a:lnTo>
                          <a:pt x="191" y="96"/>
                        </a:lnTo>
                        <a:lnTo>
                          <a:pt x="191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1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1"/>
                        </a:lnTo>
                        <a:lnTo>
                          <a:pt x="8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497"/>
                  <p:cNvSpPr>
                    <a:spLocks noChangeAspect="1"/>
                  </p:cNvSpPr>
                  <p:nvPr/>
                </p:nvSpPr>
                <p:spPr bwMode="auto">
                  <a:xfrm>
                    <a:off x="3941" y="1661"/>
                    <a:ext cx="57" cy="79"/>
                  </a:xfrm>
                  <a:custGeom>
                    <a:avLst/>
                    <a:gdLst>
                      <a:gd name="T0" fmla="*/ 28 w 193"/>
                      <a:gd name="T1" fmla="*/ 0 h 266"/>
                      <a:gd name="T2" fmla="*/ 31 w 193"/>
                      <a:gd name="T3" fmla="*/ 0 h 266"/>
                      <a:gd name="T4" fmla="*/ 34 w 193"/>
                      <a:gd name="T5" fmla="*/ 1 h 266"/>
                      <a:gd name="T6" fmla="*/ 37 w 193"/>
                      <a:gd name="T7" fmla="*/ 1 h 266"/>
                      <a:gd name="T8" fmla="*/ 40 w 193"/>
                      <a:gd name="T9" fmla="*/ 2 h 266"/>
                      <a:gd name="T10" fmla="*/ 42 w 193"/>
                      <a:gd name="T11" fmla="*/ 3 h 266"/>
                      <a:gd name="T12" fmla="*/ 45 w 193"/>
                      <a:gd name="T13" fmla="*/ 5 h 266"/>
                      <a:gd name="T14" fmla="*/ 47 w 193"/>
                      <a:gd name="T15" fmla="*/ 7 h 266"/>
                      <a:gd name="T16" fmla="*/ 48 w 193"/>
                      <a:gd name="T17" fmla="*/ 8 h 266"/>
                      <a:gd name="T18" fmla="*/ 51 w 193"/>
                      <a:gd name="T19" fmla="*/ 10 h 266"/>
                      <a:gd name="T20" fmla="*/ 52 w 193"/>
                      <a:gd name="T21" fmla="*/ 12 h 266"/>
                      <a:gd name="T22" fmla="*/ 53 w 193"/>
                      <a:gd name="T23" fmla="*/ 15 h 266"/>
                      <a:gd name="T24" fmla="*/ 55 w 193"/>
                      <a:gd name="T25" fmla="*/ 18 h 266"/>
                      <a:gd name="T26" fmla="*/ 56 w 193"/>
                      <a:gd name="T27" fmla="*/ 20 h 266"/>
                      <a:gd name="T28" fmla="*/ 56 w 193"/>
                      <a:gd name="T29" fmla="*/ 22 h 266"/>
                      <a:gd name="T30" fmla="*/ 57 w 193"/>
                      <a:gd name="T31" fmla="*/ 25 h 266"/>
                      <a:gd name="T32" fmla="*/ 57 w 193"/>
                      <a:gd name="T33" fmla="*/ 28 h 266"/>
                      <a:gd name="T34" fmla="*/ 57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0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4 w 193"/>
                      <a:gd name="T49" fmla="*/ 15 h 266"/>
                      <a:gd name="T50" fmla="*/ 5 w 193"/>
                      <a:gd name="T51" fmla="*/ 12 h 266"/>
                      <a:gd name="T52" fmla="*/ 6 w 193"/>
                      <a:gd name="T53" fmla="*/ 10 h 266"/>
                      <a:gd name="T54" fmla="*/ 9 w 193"/>
                      <a:gd name="T55" fmla="*/ 8 h 266"/>
                      <a:gd name="T56" fmla="*/ 11 w 193"/>
                      <a:gd name="T57" fmla="*/ 7 h 266"/>
                      <a:gd name="T58" fmla="*/ 13 w 193"/>
                      <a:gd name="T59" fmla="*/ 5 h 266"/>
                      <a:gd name="T60" fmla="*/ 15 w 193"/>
                      <a:gd name="T61" fmla="*/ 3 h 266"/>
                      <a:gd name="T62" fmla="*/ 17 w 193"/>
                      <a:gd name="T63" fmla="*/ 2 h 266"/>
                      <a:gd name="T64" fmla="*/ 20 w 193"/>
                      <a:gd name="T65" fmla="*/ 1 h 266"/>
                      <a:gd name="T66" fmla="*/ 23 w 193"/>
                      <a:gd name="T67" fmla="*/ 1 h 266"/>
                      <a:gd name="T68" fmla="*/ 25 w 193"/>
                      <a:gd name="T69" fmla="*/ 0 h 266"/>
                      <a:gd name="T70" fmla="*/ 28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498"/>
                  <p:cNvSpPr>
                    <a:spLocks noChangeAspect="1"/>
                  </p:cNvSpPr>
                  <p:nvPr/>
                </p:nvSpPr>
                <p:spPr bwMode="auto">
                  <a:xfrm>
                    <a:off x="3941" y="1783"/>
                    <a:ext cx="57" cy="86"/>
                  </a:xfrm>
                  <a:custGeom>
                    <a:avLst/>
                    <a:gdLst>
                      <a:gd name="T0" fmla="*/ 28 w 193"/>
                      <a:gd name="T1" fmla="*/ 0 h 267"/>
                      <a:gd name="T2" fmla="*/ 31 w 193"/>
                      <a:gd name="T3" fmla="*/ 0 h 267"/>
                      <a:gd name="T4" fmla="*/ 34 w 193"/>
                      <a:gd name="T5" fmla="*/ 0 h 267"/>
                      <a:gd name="T6" fmla="*/ 37 w 193"/>
                      <a:gd name="T7" fmla="*/ 1 h 267"/>
                      <a:gd name="T8" fmla="*/ 40 w 193"/>
                      <a:gd name="T9" fmla="*/ 2 h 267"/>
                      <a:gd name="T10" fmla="*/ 42 w 193"/>
                      <a:gd name="T11" fmla="*/ 4 h 267"/>
                      <a:gd name="T12" fmla="*/ 45 w 193"/>
                      <a:gd name="T13" fmla="*/ 5 h 267"/>
                      <a:gd name="T14" fmla="*/ 47 w 193"/>
                      <a:gd name="T15" fmla="*/ 7 h 267"/>
                      <a:gd name="T16" fmla="*/ 48 w 193"/>
                      <a:gd name="T17" fmla="*/ 9 h 267"/>
                      <a:gd name="T18" fmla="*/ 51 w 193"/>
                      <a:gd name="T19" fmla="*/ 11 h 267"/>
                      <a:gd name="T20" fmla="*/ 52 w 193"/>
                      <a:gd name="T21" fmla="*/ 14 h 267"/>
                      <a:gd name="T22" fmla="*/ 53 w 193"/>
                      <a:gd name="T23" fmla="*/ 16 h 267"/>
                      <a:gd name="T24" fmla="*/ 55 w 193"/>
                      <a:gd name="T25" fmla="*/ 19 h 267"/>
                      <a:gd name="T26" fmla="*/ 56 w 193"/>
                      <a:gd name="T27" fmla="*/ 22 h 267"/>
                      <a:gd name="T28" fmla="*/ 56 w 193"/>
                      <a:gd name="T29" fmla="*/ 25 h 267"/>
                      <a:gd name="T30" fmla="*/ 57 w 193"/>
                      <a:gd name="T31" fmla="*/ 28 h 267"/>
                      <a:gd name="T32" fmla="*/ 57 w 193"/>
                      <a:gd name="T33" fmla="*/ 31 h 267"/>
                      <a:gd name="T34" fmla="*/ 57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0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4 w 193"/>
                      <a:gd name="T49" fmla="*/ 16 h 267"/>
                      <a:gd name="T50" fmla="*/ 5 w 193"/>
                      <a:gd name="T51" fmla="*/ 14 h 267"/>
                      <a:gd name="T52" fmla="*/ 6 w 193"/>
                      <a:gd name="T53" fmla="*/ 11 h 267"/>
                      <a:gd name="T54" fmla="*/ 9 w 193"/>
                      <a:gd name="T55" fmla="*/ 9 h 267"/>
                      <a:gd name="T56" fmla="*/ 11 w 193"/>
                      <a:gd name="T57" fmla="*/ 7 h 267"/>
                      <a:gd name="T58" fmla="*/ 13 w 193"/>
                      <a:gd name="T59" fmla="*/ 5 h 267"/>
                      <a:gd name="T60" fmla="*/ 15 w 193"/>
                      <a:gd name="T61" fmla="*/ 4 h 267"/>
                      <a:gd name="T62" fmla="*/ 17 w 193"/>
                      <a:gd name="T63" fmla="*/ 2 h 267"/>
                      <a:gd name="T64" fmla="*/ 20 w 193"/>
                      <a:gd name="T65" fmla="*/ 1 h 267"/>
                      <a:gd name="T66" fmla="*/ 23 w 193"/>
                      <a:gd name="T67" fmla="*/ 0 h 267"/>
                      <a:gd name="T68" fmla="*/ 25 w 193"/>
                      <a:gd name="T69" fmla="*/ 0 h 267"/>
                      <a:gd name="T70" fmla="*/ 28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499"/>
                  <p:cNvSpPr>
                    <a:spLocks noChangeAspect="1"/>
                  </p:cNvSpPr>
                  <p:nvPr/>
                </p:nvSpPr>
                <p:spPr bwMode="auto">
                  <a:xfrm>
                    <a:off x="1854" y="1661"/>
                    <a:ext cx="57" cy="79"/>
                  </a:xfrm>
                  <a:custGeom>
                    <a:avLst/>
                    <a:gdLst>
                      <a:gd name="T0" fmla="*/ 28 w 193"/>
                      <a:gd name="T1" fmla="*/ 0 h 266"/>
                      <a:gd name="T2" fmla="*/ 32 w 193"/>
                      <a:gd name="T3" fmla="*/ 0 h 266"/>
                      <a:gd name="T4" fmla="*/ 34 w 193"/>
                      <a:gd name="T5" fmla="*/ 1 h 266"/>
                      <a:gd name="T6" fmla="*/ 37 w 193"/>
                      <a:gd name="T7" fmla="*/ 1 h 266"/>
                      <a:gd name="T8" fmla="*/ 40 w 193"/>
                      <a:gd name="T9" fmla="*/ 2 h 266"/>
                      <a:gd name="T10" fmla="*/ 42 w 193"/>
                      <a:gd name="T11" fmla="*/ 3 h 266"/>
                      <a:gd name="T12" fmla="*/ 45 w 193"/>
                      <a:gd name="T13" fmla="*/ 5 h 266"/>
                      <a:gd name="T14" fmla="*/ 47 w 193"/>
                      <a:gd name="T15" fmla="*/ 7 h 266"/>
                      <a:gd name="T16" fmla="*/ 49 w 193"/>
                      <a:gd name="T17" fmla="*/ 8 h 266"/>
                      <a:gd name="T18" fmla="*/ 51 w 193"/>
                      <a:gd name="T19" fmla="*/ 10 h 266"/>
                      <a:gd name="T20" fmla="*/ 52 w 193"/>
                      <a:gd name="T21" fmla="*/ 12 h 266"/>
                      <a:gd name="T22" fmla="*/ 54 w 193"/>
                      <a:gd name="T23" fmla="*/ 15 h 266"/>
                      <a:gd name="T24" fmla="*/ 55 w 193"/>
                      <a:gd name="T25" fmla="*/ 18 h 266"/>
                      <a:gd name="T26" fmla="*/ 56 w 193"/>
                      <a:gd name="T27" fmla="*/ 20 h 266"/>
                      <a:gd name="T28" fmla="*/ 56 w 193"/>
                      <a:gd name="T29" fmla="*/ 22 h 266"/>
                      <a:gd name="T30" fmla="*/ 57 w 193"/>
                      <a:gd name="T31" fmla="*/ 25 h 266"/>
                      <a:gd name="T32" fmla="*/ 57 w 193"/>
                      <a:gd name="T33" fmla="*/ 28 h 266"/>
                      <a:gd name="T34" fmla="*/ 57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0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4 w 193"/>
                      <a:gd name="T49" fmla="*/ 15 h 266"/>
                      <a:gd name="T50" fmla="*/ 5 w 193"/>
                      <a:gd name="T51" fmla="*/ 12 h 266"/>
                      <a:gd name="T52" fmla="*/ 6 w 193"/>
                      <a:gd name="T53" fmla="*/ 10 h 266"/>
                      <a:gd name="T54" fmla="*/ 8 w 193"/>
                      <a:gd name="T55" fmla="*/ 8 h 266"/>
                      <a:gd name="T56" fmla="*/ 10 w 193"/>
                      <a:gd name="T57" fmla="*/ 7 h 266"/>
                      <a:gd name="T58" fmla="*/ 13 w 193"/>
                      <a:gd name="T59" fmla="*/ 5 h 266"/>
                      <a:gd name="T60" fmla="*/ 15 w 193"/>
                      <a:gd name="T61" fmla="*/ 3 h 266"/>
                      <a:gd name="T62" fmla="*/ 17 w 193"/>
                      <a:gd name="T63" fmla="*/ 2 h 266"/>
                      <a:gd name="T64" fmla="*/ 20 w 193"/>
                      <a:gd name="T65" fmla="*/ 1 h 266"/>
                      <a:gd name="T66" fmla="*/ 23 w 193"/>
                      <a:gd name="T67" fmla="*/ 1 h 266"/>
                      <a:gd name="T68" fmla="*/ 26 w 193"/>
                      <a:gd name="T69" fmla="*/ 0 h 266"/>
                      <a:gd name="T70" fmla="*/ 28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6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500"/>
                  <p:cNvSpPr>
                    <a:spLocks noChangeAspect="1"/>
                  </p:cNvSpPr>
                  <p:nvPr/>
                </p:nvSpPr>
                <p:spPr bwMode="auto">
                  <a:xfrm>
                    <a:off x="1854" y="1783"/>
                    <a:ext cx="57" cy="86"/>
                  </a:xfrm>
                  <a:custGeom>
                    <a:avLst/>
                    <a:gdLst>
                      <a:gd name="T0" fmla="*/ 28 w 193"/>
                      <a:gd name="T1" fmla="*/ 0 h 267"/>
                      <a:gd name="T2" fmla="*/ 32 w 193"/>
                      <a:gd name="T3" fmla="*/ 0 h 267"/>
                      <a:gd name="T4" fmla="*/ 34 w 193"/>
                      <a:gd name="T5" fmla="*/ 0 h 267"/>
                      <a:gd name="T6" fmla="*/ 37 w 193"/>
                      <a:gd name="T7" fmla="*/ 1 h 267"/>
                      <a:gd name="T8" fmla="*/ 40 w 193"/>
                      <a:gd name="T9" fmla="*/ 2 h 267"/>
                      <a:gd name="T10" fmla="*/ 42 w 193"/>
                      <a:gd name="T11" fmla="*/ 4 h 267"/>
                      <a:gd name="T12" fmla="*/ 45 w 193"/>
                      <a:gd name="T13" fmla="*/ 5 h 267"/>
                      <a:gd name="T14" fmla="*/ 47 w 193"/>
                      <a:gd name="T15" fmla="*/ 7 h 267"/>
                      <a:gd name="T16" fmla="*/ 49 w 193"/>
                      <a:gd name="T17" fmla="*/ 9 h 267"/>
                      <a:gd name="T18" fmla="*/ 51 w 193"/>
                      <a:gd name="T19" fmla="*/ 11 h 267"/>
                      <a:gd name="T20" fmla="*/ 52 w 193"/>
                      <a:gd name="T21" fmla="*/ 14 h 267"/>
                      <a:gd name="T22" fmla="*/ 54 w 193"/>
                      <a:gd name="T23" fmla="*/ 16 h 267"/>
                      <a:gd name="T24" fmla="*/ 55 w 193"/>
                      <a:gd name="T25" fmla="*/ 19 h 267"/>
                      <a:gd name="T26" fmla="*/ 56 w 193"/>
                      <a:gd name="T27" fmla="*/ 22 h 267"/>
                      <a:gd name="T28" fmla="*/ 56 w 193"/>
                      <a:gd name="T29" fmla="*/ 25 h 267"/>
                      <a:gd name="T30" fmla="*/ 57 w 193"/>
                      <a:gd name="T31" fmla="*/ 28 h 267"/>
                      <a:gd name="T32" fmla="*/ 57 w 193"/>
                      <a:gd name="T33" fmla="*/ 31 h 267"/>
                      <a:gd name="T34" fmla="*/ 57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0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4 w 193"/>
                      <a:gd name="T49" fmla="*/ 16 h 267"/>
                      <a:gd name="T50" fmla="*/ 5 w 193"/>
                      <a:gd name="T51" fmla="*/ 14 h 267"/>
                      <a:gd name="T52" fmla="*/ 6 w 193"/>
                      <a:gd name="T53" fmla="*/ 11 h 267"/>
                      <a:gd name="T54" fmla="*/ 8 w 193"/>
                      <a:gd name="T55" fmla="*/ 9 h 267"/>
                      <a:gd name="T56" fmla="*/ 10 w 193"/>
                      <a:gd name="T57" fmla="*/ 7 h 267"/>
                      <a:gd name="T58" fmla="*/ 13 w 193"/>
                      <a:gd name="T59" fmla="*/ 5 h 267"/>
                      <a:gd name="T60" fmla="*/ 15 w 193"/>
                      <a:gd name="T61" fmla="*/ 4 h 267"/>
                      <a:gd name="T62" fmla="*/ 17 w 193"/>
                      <a:gd name="T63" fmla="*/ 2 h 267"/>
                      <a:gd name="T64" fmla="*/ 20 w 193"/>
                      <a:gd name="T65" fmla="*/ 1 h 267"/>
                      <a:gd name="T66" fmla="*/ 23 w 193"/>
                      <a:gd name="T67" fmla="*/ 0 h 267"/>
                      <a:gd name="T68" fmla="*/ 26 w 193"/>
                      <a:gd name="T69" fmla="*/ 0 h 267"/>
                      <a:gd name="T70" fmla="*/ 28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6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501"/>
                  <p:cNvSpPr>
                    <a:spLocks noChangeAspect="1"/>
                  </p:cNvSpPr>
                  <p:nvPr/>
                </p:nvSpPr>
                <p:spPr bwMode="auto">
                  <a:xfrm>
                    <a:off x="4584" y="1661"/>
                    <a:ext cx="57" cy="79"/>
                  </a:xfrm>
                  <a:custGeom>
                    <a:avLst/>
                    <a:gdLst>
                      <a:gd name="T0" fmla="*/ 29 w 194"/>
                      <a:gd name="T1" fmla="*/ 0 h 266"/>
                      <a:gd name="T2" fmla="*/ 31 w 194"/>
                      <a:gd name="T3" fmla="*/ 0 h 266"/>
                      <a:gd name="T4" fmla="*/ 34 w 194"/>
                      <a:gd name="T5" fmla="*/ 1 h 266"/>
                      <a:gd name="T6" fmla="*/ 37 w 194"/>
                      <a:gd name="T7" fmla="*/ 1 h 266"/>
                      <a:gd name="T8" fmla="*/ 40 w 194"/>
                      <a:gd name="T9" fmla="*/ 2 h 266"/>
                      <a:gd name="T10" fmla="*/ 42 w 194"/>
                      <a:gd name="T11" fmla="*/ 3 h 266"/>
                      <a:gd name="T12" fmla="*/ 44 w 194"/>
                      <a:gd name="T13" fmla="*/ 5 h 266"/>
                      <a:gd name="T14" fmla="*/ 46 w 194"/>
                      <a:gd name="T15" fmla="*/ 7 h 266"/>
                      <a:gd name="T16" fmla="*/ 48 w 194"/>
                      <a:gd name="T17" fmla="*/ 8 h 266"/>
                      <a:gd name="T18" fmla="*/ 50 w 194"/>
                      <a:gd name="T19" fmla="*/ 10 h 266"/>
                      <a:gd name="T20" fmla="*/ 52 w 194"/>
                      <a:gd name="T21" fmla="*/ 12 h 266"/>
                      <a:gd name="T22" fmla="*/ 53 w 194"/>
                      <a:gd name="T23" fmla="*/ 15 h 266"/>
                      <a:gd name="T24" fmla="*/ 55 w 194"/>
                      <a:gd name="T25" fmla="*/ 18 h 266"/>
                      <a:gd name="T26" fmla="*/ 56 w 194"/>
                      <a:gd name="T27" fmla="*/ 20 h 266"/>
                      <a:gd name="T28" fmla="*/ 56 w 194"/>
                      <a:gd name="T29" fmla="*/ 22 h 266"/>
                      <a:gd name="T30" fmla="*/ 56 w 194"/>
                      <a:gd name="T31" fmla="*/ 25 h 266"/>
                      <a:gd name="T32" fmla="*/ 57 w 194"/>
                      <a:gd name="T33" fmla="*/ 28 h 266"/>
                      <a:gd name="T34" fmla="*/ 57 w 194"/>
                      <a:gd name="T35" fmla="*/ 79 h 266"/>
                      <a:gd name="T36" fmla="*/ 0 w 194"/>
                      <a:gd name="T37" fmla="*/ 79 h 266"/>
                      <a:gd name="T38" fmla="*/ 0 w 194"/>
                      <a:gd name="T39" fmla="*/ 28 h 266"/>
                      <a:gd name="T40" fmla="*/ 0 w 194"/>
                      <a:gd name="T41" fmla="*/ 25 h 266"/>
                      <a:gd name="T42" fmla="*/ 1 w 194"/>
                      <a:gd name="T43" fmla="*/ 22 h 266"/>
                      <a:gd name="T44" fmla="*/ 1 w 194"/>
                      <a:gd name="T45" fmla="*/ 20 h 266"/>
                      <a:gd name="T46" fmla="*/ 2 w 194"/>
                      <a:gd name="T47" fmla="*/ 18 h 266"/>
                      <a:gd name="T48" fmla="*/ 3 w 194"/>
                      <a:gd name="T49" fmla="*/ 15 h 266"/>
                      <a:gd name="T50" fmla="*/ 5 w 194"/>
                      <a:gd name="T51" fmla="*/ 12 h 266"/>
                      <a:gd name="T52" fmla="*/ 6 w 194"/>
                      <a:gd name="T53" fmla="*/ 10 h 266"/>
                      <a:gd name="T54" fmla="*/ 8 w 194"/>
                      <a:gd name="T55" fmla="*/ 8 h 266"/>
                      <a:gd name="T56" fmla="*/ 11 w 194"/>
                      <a:gd name="T57" fmla="*/ 7 h 266"/>
                      <a:gd name="T58" fmla="*/ 13 w 194"/>
                      <a:gd name="T59" fmla="*/ 5 h 266"/>
                      <a:gd name="T60" fmla="*/ 15 w 194"/>
                      <a:gd name="T61" fmla="*/ 3 h 266"/>
                      <a:gd name="T62" fmla="*/ 17 w 194"/>
                      <a:gd name="T63" fmla="*/ 2 h 266"/>
                      <a:gd name="T64" fmla="*/ 20 w 194"/>
                      <a:gd name="T65" fmla="*/ 1 h 266"/>
                      <a:gd name="T66" fmla="*/ 23 w 194"/>
                      <a:gd name="T67" fmla="*/ 1 h 266"/>
                      <a:gd name="T68" fmla="*/ 26 w 194"/>
                      <a:gd name="T69" fmla="*/ 0 h 266"/>
                      <a:gd name="T70" fmla="*/ 29 w 194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7" y="2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502"/>
                  <p:cNvSpPr>
                    <a:spLocks noChangeAspect="1"/>
                  </p:cNvSpPr>
                  <p:nvPr/>
                </p:nvSpPr>
                <p:spPr bwMode="auto">
                  <a:xfrm>
                    <a:off x="4584" y="1783"/>
                    <a:ext cx="57" cy="86"/>
                  </a:xfrm>
                  <a:custGeom>
                    <a:avLst/>
                    <a:gdLst>
                      <a:gd name="T0" fmla="*/ 29 w 194"/>
                      <a:gd name="T1" fmla="*/ 0 h 267"/>
                      <a:gd name="T2" fmla="*/ 31 w 194"/>
                      <a:gd name="T3" fmla="*/ 0 h 267"/>
                      <a:gd name="T4" fmla="*/ 34 w 194"/>
                      <a:gd name="T5" fmla="*/ 0 h 267"/>
                      <a:gd name="T6" fmla="*/ 37 w 194"/>
                      <a:gd name="T7" fmla="*/ 1 h 267"/>
                      <a:gd name="T8" fmla="*/ 40 w 194"/>
                      <a:gd name="T9" fmla="*/ 2 h 267"/>
                      <a:gd name="T10" fmla="*/ 42 w 194"/>
                      <a:gd name="T11" fmla="*/ 4 h 267"/>
                      <a:gd name="T12" fmla="*/ 44 w 194"/>
                      <a:gd name="T13" fmla="*/ 5 h 267"/>
                      <a:gd name="T14" fmla="*/ 46 w 194"/>
                      <a:gd name="T15" fmla="*/ 7 h 267"/>
                      <a:gd name="T16" fmla="*/ 48 w 194"/>
                      <a:gd name="T17" fmla="*/ 9 h 267"/>
                      <a:gd name="T18" fmla="*/ 50 w 194"/>
                      <a:gd name="T19" fmla="*/ 11 h 267"/>
                      <a:gd name="T20" fmla="*/ 52 w 194"/>
                      <a:gd name="T21" fmla="*/ 14 h 267"/>
                      <a:gd name="T22" fmla="*/ 53 w 194"/>
                      <a:gd name="T23" fmla="*/ 16 h 267"/>
                      <a:gd name="T24" fmla="*/ 55 w 194"/>
                      <a:gd name="T25" fmla="*/ 19 h 267"/>
                      <a:gd name="T26" fmla="*/ 56 w 194"/>
                      <a:gd name="T27" fmla="*/ 22 h 267"/>
                      <a:gd name="T28" fmla="*/ 56 w 194"/>
                      <a:gd name="T29" fmla="*/ 25 h 267"/>
                      <a:gd name="T30" fmla="*/ 56 w 194"/>
                      <a:gd name="T31" fmla="*/ 28 h 267"/>
                      <a:gd name="T32" fmla="*/ 57 w 194"/>
                      <a:gd name="T33" fmla="*/ 31 h 267"/>
                      <a:gd name="T34" fmla="*/ 57 w 194"/>
                      <a:gd name="T35" fmla="*/ 86 h 267"/>
                      <a:gd name="T36" fmla="*/ 0 w 194"/>
                      <a:gd name="T37" fmla="*/ 86 h 267"/>
                      <a:gd name="T38" fmla="*/ 0 w 194"/>
                      <a:gd name="T39" fmla="*/ 31 h 267"/>
                      <a:gd name="T40" fmla="*/ 0 w 194"/>
                      <a:gd name="T41" fmla="*/ 28 h 267"/>
                      <a:gd name="T42" fmla="*/ 1 w 194"/>
                      <a:gd name="T43" fmla="*/ 25 h 267"/>
                      <a:gd name="T44" fmla="*/ 1 w 194"/>
                      <a:gd name="T45" fmla="*/ 22 h 267"/>
                      <a:gd name="T46" fmla="*/ 2 w 194"/>
                      <a:gd name="T47" fmla="*/ 19 h 267"/>
                      <a:gd name="T48" fmla="*/ 3 w 194"/>
                      <a:gd name="T49" fmla="*/ 16 h 267"/>
                      <a:gd name="T50" fmla="*/ 5 w 194"/>
                      <a:gd name="T51" fmla="*/ 14 h 267"/>
                      <a:gd name="T52" fmla="*/ 6 w 194"/>
                      <a:gd name="T53" fmla="*/ 11 h 267"/>
                      <a:gd name="T54" fmla="*/ 8 w 194"/>
                      <a:gd name="T55" fmla="*/ 9 h 267"/>
                      <a:gd name="T56" fmla="*/ 11 w 194"/>
                      <a:gd name="T57" fmla="*/ 7 h 267"/>
                      <a:gd name="T58" fmla="*/ 13 w 194"/>
                      <a:gd name="T59" fmla="*/ 5 h 267"/>
                      <a:gd name="T60" fmla="*/ 15 w 194"/>
                      <a:gd name="T61" fmla="*/ 4 h 267"/>
                      <a:gd name="T62" fmla="*/ 17 w 194"/>
                      <a:gd name="T63" fmla="*/ 2 h 267"/>
                      <a:gd name="T64" fmla="*/ 20 w 194"/>
                      <a:gd name="T65" fmla="*/ 1 h 267"/>
                      <a:gd name="T66" fmla="*/ 23 w 194"/>
                      <a:gd name="T67" fmla="*/ 0 h 267"/>
                      <a:gd name="T68" fmla="*/ 26 w 194"/>
                      <a:gd name="T69" fmla="*/ 0 h 267"/>
                      <a:gd name="T70" fmla="*/ 29 w 194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7" y="1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503"/>
                  <p:cNvSpPr>
                    <a:spLocks noChangeAspect="1"/>
                  </p:cNvSpPr>
                  <p:nvPr/>
                </p:nvSpPr>
                <p:spPr bwMode="auto">
                  <a:xfrm>
                    <a:off x="1954" y="1661"/>
                    <a:ext cx="57" cy="79"/>
                  </a:xfrm>
                  <a:custGeom>
                    <a:avLst/>
                    <a:gdLst>
                      <a:gd name="T0" fmla="*/ 29 w 194"/>
                      <a:gd name="T1" fmla="*/ 0 h 266"/>
                      <a:gd name="T2" fmla="*/ 31 w 194"/>
                      <a:gd name="T3" fmla="*/ 0 h 266"/>
                      <a:gd name="T4" fmla="*/ 34 w 194"/>
                      <a:gd name="T5" fmla="*/ 1 h 266"/>
                      <a:gd name="T6" fmla="*/ 37 w 194"/>
                      <a:gd name="T7" fmla="*/ 1 h 266"/>
                      <a:gd name="T8" fmla="*/ 40 w 194"/>
                      <a:gd name="T9" fmla="*/ 2 h 266"/>
                      <a:gd name="T10" fmla="*/ 42 w 194"/>
                      <a:gd name="T11" fmla="*/ 3 h 266"/>
                      <a:gd name="T12" fmla="*/ 44 w 194"/>
                      <a:gd name="T13" fmla="*/ 5 h 266"/>
                      <a:gd name="T14" fmla="*/ 47 w 194"/>
                      <a:gd name="T15" fmla="*/ 7 h 266"/>
                      <a:gd name="T16" fmla="*/ 49 w 194"/>
                      <a:gd name="T17" fmla="*/ 8 h 266"/>
                      <a:gd name="T18" fmla="*/ 51 w 194"/>
                      <a:gd name="T19" fmla="*/ 10 h 266"/>
                      <a:gd name="T20" fmla="*/ 52 w 194"/>
                      <a:gd name="T21" fmla="*/ 12 h 266"/>
                      <a:gd name="T22" fmla="*/ 53 w 194"/>
                      <a:gd name="T23" fmla="*/ 15 h 266"/>
                      <a:gd name="T24" fmla="*/ 55 w 194"/>
                      <a:gd name="T25" fmla="*/ 18 h 266"/>
                      <a:gd name="T26" fmla="*/ 56 w 194"/>
                      <a:gd name="T27" fmla="*/ 20 h 266"/>
                      <a:gd name="T28" fmla="*/ 56 w 194"/>
                      <a:gd name="T29" fmla="*/ 22 h 266"/>
                      <a:gd name="T30" fmla="*/ 57 w 194"/>
                      <a:gd name="T31" fmla="*/ 25 h 266"/>
                      <a:gd name="T32" fmla="*/ 57 w 194"/>
                      <a:gd name="T33" fmla="*/ 28 h 266"/>
                      <a:gd name="T34" fmla="*/ 57 w 194"/>
                      <a:gd name="T35" fmla="*/ 79 h 266"/>
                      <a:gd name="T36" fmla="*/ 0 w 194"/>
                      <a:gd name="T37" fmla="*/ 79 h 266"/>
                      <a:gd name="T38" fmla="*/ 0 w 194"/>
                      <a:gd name="T39" fmla="*/ 28 h 266"/>
                      <a:gd name="T40" fmla="*/ 0 w 194"/>
                      <a:gd name="T41" fmla="*/ 25 h 266"/>
                      <a:gd name="T42" fmla="*/ 1 w 194"/>
                      <a:gd name="T43" fmla="*/ 22 h 266"/>
                      <a:gd name="T44" fmla="*/ 1 w 194"/>
                      <a:gd name="T45" fmla="*/ 20 h 266"/>
                      <a:gd name="T46" fmla="*/ 3 w 194"/>
                      <a:gd name="T47" fmla="*/ 18 h 266"/>
                      <a:gd name="T48" fmla="*/ 4 w 194"/>
                      <a:gd name="T49" fmla="*/ 15 h 266"/>
                      <a:gd name="T50" fmla="*/ 5 w 194"/>
                      <a:gd name="T51" fmla="*/ 12 h 266"/>
                      <a:gd name="T52" fmla="*/ 7 w 194"/>
                      <a:gd name="T53" fmla="*/ 10 h 266"/>
                      <a:gd name="T54" fmla="*/ 9 w 194"/>
                      <a:gd name="T55" fmla="*/ 8 h 266"/>
                      <a:gd name="T56" fmla="*/ 11 w 194"/>
                      <a:gd name="T57" fmla="*/ 7 h 266"/>
                      <a:gd name="T58" fmla="*/ 13 w 194"/>
                      <a:gd name="T59" fmla="*/ 5 h 266"/>
                      <a:gd name="T60" fmla="*/ 15 w 194"/>
                      <a:gd name="T61" fmla="*/ 3 h 266"/>
                      <a:gd name="T62" fmla="*/ 18 w 194"/>
                      <a:gd name="T63" fmla="*/ 2 h 266"/>
                      <a:gd name="T64" fmla="*/ 20 w 194"/>
                      <a:gd name="T65" fmla="*/ 1 h 266"/>
                      <a:gd name="T66" fmla="*/ 23 w 194"/>
                      <a:gd name="T67" fmla="*/ 1 h 266"/>
                      <a:gd name="T68" fmla="*/ 26 w 194"/>
                      <a:gd name="T69" fmla="*/ 0 h 266"/>
                      <a:gd name="T70" fmla="*/ 29 w 194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7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6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9" y="59"/>
                        </a:lnTo>
                        <a:lnTo>
                          <a:pt x="13" y="50"/>
                        </a:lnTo>
                        <a:lnTo>
                          <a:pt x="17" y="42"/>
                        </a:lnTo>
                        <a:lnTo>
                          <a:pt x="23" y="34"/>
                        </a:lnTo>
                        <a:lnTo>
                          <a:pt x="30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2" y="11"/>
                        </a:lnTo>
                        <a:lnTo>
                          <a:pt x="60" y="7"/>
                        </a:lnTo>
                        <a:lnTo>
                          <a:pt x="69" y="4"/>
                        </a:lnTo>
                        <a:lnTo>
                          <a:pt x="78" y="2"/>
                        </a:lnTo>
                        <a:lnTo>
                          <a:pt x="88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504"/>
                  <p:cNvSpPr>
                    <a:spLocks noChangeAspect="1"/>
                  </p:cNvSpPr>
                  <p:nvPr/>
                </p:nvSpPr>
                <p:spPr bwMode="auto">
                  <a:xfrm>
                    <a:off x="1954" y="1783"/>
                    <a:ext cx="57" cy="86"/>
                  </a:xfrm>
                  <a:custGeom>
                    <a:avLst/>
                    <a:gdLst>
                      <a:gd name="T0" fmla="*/ 29 w 194"/>
                      <a:gd name="T1" fmla="*/ 0 h 267"/>
                      <a:gd name="T2" fmla="*/ 31 w 194"/>
                      <a:gd name="T3" fmla="*/ 0 h 267"/>
                      <a:gd name="T4" fmla="*/ 34 w 194"/>
                      <a:gd name="T5" fmla="*/ 0 h 267"/>
                      <a:gd name="T6" fmla="*/ 37 w 194"/>
                      <a:gd name="T7" fmla="*/ 1 h 267"/>
                      <a:gd name="T8" fmla="*/ 40 w 194"/>
                      <a:gd name="T9" fmla="*/ 2 h 267"/>
                      <a:gd name="T10" fmla="*/ 42 w 194"/>
                      <a:gd name="T11" fmla="*/ 4 h 267"/>
                      <a:gd name="T12" fmla="*/ 44 w 194"/>
                      <a:gd name="T13" fmla="*/ 5 h 267"/>
                      <a:gd name="T14" fmla="*/ 47 w 194"/>
                      <a:gd name="T15" fmla="*/ 7 h 267"/>
                      <a:gd name="T16" fmla="*/ 49 w 194"/>
                      <a:gd name="T17" fmla="*/ 9 h 267"/>
                      <a:gd name="T18" fmla="*/ 51 w 194"/>
                      <a:gd name="T19" fmla="*/ 11 h 267"/>
                      <a:gd name="T20" fmla="*/ 52 w 194"/>
                      <a:gd name="T21" fmla="*/ 14 h 267"/>
                      <a:gd name="T22" fmla="*/ 53 w 194"/>
                      <a:gd name="T23" fmla="*/ 16 h 267"/>
                      <a:gd name="T24" fmla="*/ 55 w 194"/>
                      <a:gd name="T25" fmla="*/ 19 h 267"/>
                      <a:gd name="T26" fmla="*/ 56 w 194"/>
                      <a:gd name="T27" fmla="*/ 22 h 267"/>
                      <a:gd name="T28" fmla="*/ 56 w 194"/>
                      <a:gd name="T29" fmla="*/ 25 h 267"/>
                      <a:gd name="T30" fmla="*/ 57 w 194"/>
                      <a:gd name="T31" fmla="*/ 28 h 267"/>
                      <a:gd name="T32" fmla="*/ 57 w 194"/>
                      <a:gd name="T33" fmla="*/ 31 h 267"/>
                      <a:gd name="T34" fmla="*/ 57 w 194"/>
                      <a:gd name="T35" fmla="*/ 86 h 267"/>
                      <a:gd name="T36" fmla="*/ 0 w 194"/>
                      <a:gd name="T37" fmla="*/ 86 h 267"/>
                      <a:gd name="T38" fmla="*/ 0 w 194"/>
                      <a:gd name="T39" fmla="*/ 31 h 267"/>
                      <a:gd name="T40" fmla="*/ 0 w 194"/>
                      <a:gd name="T41" fmla="*/ 28 h 267"/>
                      <a:gd name="T42" fmla="*/ 1 w 194"/>
                      <a:gd name="T43" fmla="*/ 25 h 267"/>
                      <a:gd name="T44" fmla="*/ 1 w 194"/>
                      <a:gd name="T45" fmla="*/ 22 h 267"/>
                      <a:gd name="T46" fmla="*/ 3 w 194"/>
                      <a:gd name="T47" fmla="*/ 19 h 267"/>
                      <a:gd name="T48" fmla="*/ 4 w 194"/>
                      <a:gd name="T49" fmla="*/ 16 h 267"/>
                      <a:gd name="T50" fmla="*/ 5 w 194"/>
                      <a:gd name="T51" fmla="*/ 14 h 267"/>
                      <a:gd name="T52" fmla="*/ 7 w 194"/>
                      <a:gd name="T53" fmla="*/ 11 h 267"/>
                      <a:gd name="T54" fmla="*/ 9 w 194"/>
                      <a:gd name="T55" fmla="*/ 9 h 267"/>
                      <a:gd name="T56" fmla="*/ 11 w 194"/>
                      <a:gd name="T57" fmla="*/ 7 h 267"/>
                      <a:gd name="T58" fmla="*/ 13 w 194"/>
                      <a:gd name="T59" fmla="*/ 5 h 267"/>
                      <a:gd name="T60" fmla="*/ 15 w 194"/>
                      <a:gd name="T61" fmla="*/ 4 h 267"/>
                      <a:gd name="T62" fmla="*/ 18 w 194"/>
                      <a:gd name="T63" fmla="*/ 2 h 267"/>
                      <a:gd name="T64" fmla="*/ 20 w 194"/>
                      <a:gd name="T65" fmla="*/ 1 h 267"/>
                      <a:gd name="T66" fmla="*/ 23 w 194"/>
                      <a:gd name="T67" fmla="*/ 0 h 267"/>
                      <a:gd name="T68" fmla="*/ 26 w 194"/>
                      <a:gd name="T69" fmla="*/ 0 h 267"/>
                      <a:gd name="T70" fmla="*/ 29 w 194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7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6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9" y="59"/>
                        </a:lnTo>
                        <a:lnTo>
                          <a:pt x="13" y="50"/>
                        </a:lnTo>
                        <a:lnTo>
                          <a:pt x="17" y="42"/>
                        </a:lnTo>
                        <a:lnTo>
                          <a:pt x="23" y="35"/>
                        </a:lnTo>
                        <a:lnTo>
                          <a:pt x="30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2" y="11"/>
                        </a:lnTo>
                        <a:lnTo>
                          <a:pt x="60" y="7"/>
                        </a:lnTo>
                        <a:lnTo>
                          <a:pt x="69" y="4"/>
                        </a:lnTo>
                        <a:lnTo>
                          <a:pt x="78" y="1"/>
                        </a:lnTo>
                        <a:lnTo>
                          <a:pt x="88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505"/>
                  <p:cNvSpPr>
                    <a:spLocks noChangeAspect="1"/>
                  </p:cNvSpPr>
                  <p:nvPr/>
                </p:nvSpPr>
                <p:spPr bwMode="auto">
                  <a:xfrm>
                    <a:off x="4684" y="1661"/>
                    <a:ext cx="57" cy="79"/>
                  </a:xfrm>
                  <a:custGeom>
                    <a:avLst/>
                    <a:gdLst>
                      <a:gd name="T0" fmla="*/ 28 w 193"/>
                      <a:gd name="T1" fmla="*/ 0 h 266"/>
                      <a:gd name="T2" fmla="*/ 31 w 193"/>
                      <a:gd name="T3" fmla="*/ 0 h 266"/>
                      <a:gd name="T4" fmla="*/ 34 w 193"/>
                      <a:gd name="T5" fmla="*/ 1 h 266"/>
                      <a:gd name="T6" fmla="*/ 37 w 193"/>
                      <a:gd name="T7" fmla="*/ 1 h 266"/>
                      <a:gd name="T8" fmla="*/ 39 w 193"/>
                      <a:gd name="T9" fmla="*/ 2 h 266"/>
                      <a:gd name="T10" fmla="*/ 42 w 193"/>
                      <a:gd name="T11" fmla="*/ 3 h 266"/>
                      <a:gd name="T12" fmla="*/ 44 w 193"/>
                      <a:gd name="T13" fmla="*/ 5 h 266"/>
                      <a:gd name="T14" fmla="*/ 47 w 193"/>
                      <a:gd name="T15" fmla="*/ 7 h 266"/>
                      <a:gd name="T16" fmla="*/ 49 w 193"/>
                      <a:gd name="T17" fmla="*/ 8 h 266"/>
                      <a:gd name="T18" fmla="*/ 51 w 193"/>
                      <a:gd name="T19" fmla="*/ 10 h 266"/>
                      <a:gd name="T20" fmla="*/ 52 w 193"/>
                      <a:gd name="T21" fmla="*/ 12 h 266"/>
                      <a:gd name="T22" fmla="*/ 53 w 193"/>
                      <a:gd name="T23" fmla="*/ 15 h 266"/>
                      <a:gd name="T24" fmla="*/ 55 w 193"/>
                      <a:gd name="T25" fmla="*/ 18 h 266"/>
                      <a:gd name="T26" fmla="*/ 56 w 193"/>
                      <a:gd name="T27" fmla="*/ 20 h 266"/>
                      <a:gd name="T28" fmla="*/ 56 w 193"/>
                      <a:gd name="T29" fmla="*/ 22 h 266"/>
                      <a:gd name="T30" fmla="*/ 57 w 193"/>
                      <a:gd name="T31" fmla="*/ 25 h 266"/>
                      <a:gd name="T32" fmla="*/ 57 w 193"/>
                      <a:gd name="T33" fmla="*/ 28 h 266"/>
                      <a:gd name="T34" fmla="*/ 57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1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3 w 193"/>
                      <a:gd name="T49" fmla="*/ 15 h 266"/>
                      <a:gd name="T50" fmla="*/ 4 w 193"/>
                      <a:gd name="T51" fmla="*/ 12 h 266"/>
                      <a:gd name="T52" fmla="*/ 6 w 193"/>
                      <a:gd name="T53" fmla="*/ 10 h 266"/>
                      <a:gd name="T54" fmla="*/ 8 w 193"/>
                      <a:gd name="T55" fmla="*/ 8 h 266"/>
                      <a:gd name="T56" fmla="*/ 10 w 193"/>
                      <a:gd name="T57" fmla="*/ 7 h 266"/>
                      <a:gd name="T58" fmla="*/ 12 w 193"/>
                      <a:gd name="T59" fmla="*/ 5 h 266"/>
                      <a:gd name="T60" fmla="*/ 15 w 193"/>
                      <a:gd name="T61" fmla="*/ 3 h 266"/>
                      <a:gd name="T62" fmla="*/ 17 w 193"/>
                      <a:gd name="T63" fmla="*/ 2 h 266"/>
                      <a:gd name="T64" fmla="*/ 20 w 193"/>
                      <a:gd name="T65" fmla="*/ 1 h 266"/>
                      <a:gd name="T66" fmla="*/ 22 w 193"/>
                      <a:gd name="T67" fmla="*/ 1 h 266"/>
                      <a:gd name="T68" fmla="*/ 25 w 193"/>
                      <a:gd name="T69" fmla="*/ 0 h 266"/>
                      <a:gd name="T70" fmla="*/ 28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5" y="2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5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6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506"/>
                  <p:cNvSpPr>
                    <a:spLocks noChangeAspect="1"/>
                  </p:cNvSpPr>
                  <p:nvPr/>
                </p:nvSpPr>
                <p:spPr bwMode="auto">
                  <a:xfrm>
                    <a:off x="4684" y="1783"/>
                    <a:ext cx="57" cy="86"/>
                  </a:xfrm>
                  <a:custGeom>
                    <a:avLst/>
                    <a:gdLst>
                      <a:gd name="T0" fmla="*/ 28 w 193"/>
                      <a:gd name="T1" fmla="*/ 0 h 267"/>
                      <a:gd name="T2" fmla="*/ 31 w 193"/>
                      <a:gd name="T3" fmla="*/ 0 h 267"/>
                      <a:gd name="T4" fmla="*/ 34 w 193"/>
                      <a:gd name="T5" fmla="*/ 0 h 267"/>
                      <a:gd name="T6" fmla="*/ 37 w 193"/>
                      <a:gd name="T7" fmla="*/ 1 h 267"/>
                      <a:gd name="T8" fmla="*/ 39 w 193"/>
                      <a:gd name="T9" fmla="*/ 2 h 267"/>
                      <a:gd name="T10" fmla="*/ 42 w 193"/>
                      <a:gd name="T11" fmla="*/ 4 h 267"/>
                      <a:gd name="T12" fmla="*/ 44 w 193"/>
                      <a:gd name="T13" fmla="*/ 5 h 267"/>
                      <a:gd name="T14" fmla="*/ 47 w 193"/>
                      <a:gd name="T15" fmla="*/ 7 h 267"/>
                      <a:gd name="T16" fmla="*/ 49 w 193"/>
                      <a:gd name="T17" fmla="*/ 9 h 267"/>
                      <a:gd name="T18" fmla="*/ 51 w 193"/>
                      <a:gd name="T19" fmla="*/ 11 h 267"/>
                      <a:gd name="T20" fmla="*/ 52 w 193"/>
                      <a:gd name="T21" fmla="*/ 14 h 267"/>
                      <a:gd name="T22" fmla="*/ 53 w 193"/>
                      <a:gd name="T23" fmla="*/ 16 h 267"/>
                      <a:gd name="T24" fmla="*/ 55 w 193"/>
                      <a:gd name="T25" fmla="*/ 19 h 267"/>
                      <a:gd name="T26" fmla="*/ 56 w 193"/>
                      <a:gd name="T27" fmla="*/ 22 h 267"/>
                      <a:gd name="T28" fmla="*/ 56 w 193"/>
                      <a:gd name="T29" fmla="*/ 25 h 267"/>
                      <a:gd name="T30" fmla="*/ 57 w 193"/>
                      <a:gd name="T31" fmla="*/ 28 h 267"/>
                      <a:gd name="T32" fmla="*/ 57 w 193"/>
                      <a:gd name="T33" fmla="*/ 31 h 267"/>
                      <a:gd name="T34" fmla="*/ 57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1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3 w 193"/>
                      <a:gd name="T49" fmla="*/ 16 h 267"/>
                      <a:gd name="T50" fmla="*/ 4 w 193"/>
                      <a:gd name="T51" fmla="*/ 14 h 267"/>
                      <a:gd name="T52" fmla="*/ 6 w 193"/>
                      <a:gd name="T53" fmla="*/ 11 h 267"/>
                      <a:gd name="T54" fmla="*/ 8 w 193"/>
                      <a:gd name="T55" fmla="*/ 9 h 267"/>
                      <a:gd name="T56" fmla="*/ 10 w 193"/>
                      <a:gd name="T57" fmla="*/ 7 h 267"/>
                      <a:gd name="T58" fmla="*/ 12 w 193"/>
                      <a:gd name="T59" fmla="*/ 5 h 267"/>
                      <a:gd name="T60" fmla="*/ 15 w 193"/>
                      <a:gd name="T61" fmla="*/ 4 h 267"/>
                      <a:gd name="T62" fmla="*/ 17 w 193"/>
                      <a:gd name="T63" fmla="*/ 2 h 267"/>
                      <a:gd name="T64" fmla="*/ 20 w 193"/>
                      <a:gd name="T65" fmla="*/ 1 h 267"/>
                      <a:gd name="T66" fmla="*/ 22 w 193"/>
                      <a:gd name="T67" fmla="*/ 0 h 267"/>
                      <a:gd name="T68" fmla="*/ 25 w 193"/>
                      <a:gd name="T69" fmla="*/ 0 h 267"/>
                      <a:gd name="T70" fmla="*/ 28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5" y="1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5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4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6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507"/>
                  <p:cNvSpPr>
                    <a:spLocks noChangeAspect="1"/>
                  </p:cNvSpPr>
                  <p:nvPr/>
                </p:nvSpPr>
                <p:spPr bwMode="auto">
                  <a:xfrm>
                    <a:off x="1318" y="1661"/>
                    <a:ext cx="57" cy="79"/>
                  </a:xfrm>
                  <a:custGeom>
                    <a:avLst/>
                    <a:gdLst>
                      <a:gd name="T0" fmla="*/ 29 w 193"/>
                      <a:gd name="T1" fmla="*/ 0 h 266"/>
                      <a:gd name="T2" fmla="*/ 31 w 193"/>
                      <a:gd name="T3" fmla="*/ 0 h 266"/>
                      <a:gd name="T4" fmla="*/ 34 w 193"/>
                      <a:gd name="T5" fmla="*/ 1 h 266"/>
                      <a:gd name="T6" fmla="*/ 37 w 193"/>
                      <a:gd name="T7" fmla="*/ 1 h 266"/>
                      <a:gd name="T8" fmla="*/ 40 w 193"/>
                      <a:gd name="T9" fmla="*/ 2 h 266"/>
                      <a:gd name="T10" fmla="*/ 42 w 193"/>
                      <a:gd name="T11" fmla="*/ 3 h 266"/>
                      <a:gd name="T12" fmla="*/ 44 w 193"/>
                      <a:gd name="T13" fmla="*/ 5 h 266"/>
                      <a:gd name="T14" fmla="*/ 47 w 193"/>
                      <a:gd name="T15" fmla="*/ 7 h 266"/>
                      <a:gd name="T16" fmla="*/ 49 w 193"/>
                      <a:gd name="T17" fmla="*/ 8 h 266"/>
                      <a:gd name="T18" fmla="*/ 51 w 193"/>
                      <a:gd name="T19" fmla="*/ 10 h 266"/>
                      <a:gd name="T20" fmla="*/ 52 w 193"/>
                      <a:gd name="T21" fmla="*/ 12 h 266"/>
                      <a:gd name="T22" fmla="*/ 54 w 193"/>
                      <a:gd name="T23" fmla="*/ 15 h 266"/>
                      <a:gd name="T24" fmla="*/ 55 w 193"/>
                      <a:gd name="T25" fmla="*/ 18 h 266"/>
                      <a:gd name="T26" fmla="*/ 56 w 193"/>
                      <a:gd name="T27" fmla="*/ 20 h 266"/>
                      <a:gd name="T28" fmla="*/ 56 w 193"/>
                      <a:gd name="T29" fmla="*/ 22 h 266"/>
                      <a:gd name="T30" fmla="*/ 57 w 193"/>
                      <a:gd name="T31" fmla="*/ 25 h 266"/>
                      <a:gd name="T32" fmla="*/ 57 w 193"/>
                      <a:gd name="T33" fmla="*/ 28 h 266"/>
                      <a:gd name="T34" fmla="*/ 57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1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3 w 193"/>
                      <a:gd name="T49" fmla="*/ 15 h 266"/>
                      <a:gd name="T50" fmla="*/ 5 w 193"/>
                      <a:gd name="T51" fmla="*/ 12 h 266"/>
                      <a:gd name="T52" fmla="*/ 6 w 193"/>
                      <a:gd name="T53" fmla="*/ 10 h 266"/>
                      <a:gd name="T54" fmla="*/ 8 w 193"/>
                      <a:gd name="T55" fmla="*/ 8 h 266"/>
                      <a:gd name="T56" fmla="*/ 10 w 193"/>
                      <a:gd name="T57" fmla="*/ 7 h 266"/>
                      <a:gd name="T58" fmla="*/ 12 w 193"/>
                      <a:gd name="T59" fmla="*/ 5 h 266"/>
                      <a:gd name="T60" fmla="*/ 15 w 193"/>
                      <a:gd name="T61" fmla="*/ 3 h 266"/>
                      <a:gd name="T62" fmla="*/ 17 w 193"/>
                      <a:gd name="T63" fmla="*/ 2 h 266"/>
                      <a:gd name="T64" fmla="*/ 20 w 193"/>
                      <a:gd name="T65" fmla="*/ 1 h 266"/>
                      <a:gd name="T66" fmla="*/ 23 w 193"/>
                      <a:gd name="T67" fmla="*/ 1 h 266"/>
                      <a:gd name="T68" fmla="*/ 25 w 193"/>
                      <a:gd name="T69" fmla="*/ 0 h 266"/>
                      <a:gd name="T70" fmla="*/ 29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508"/>
                  <p:cNvSpPr>
                    <a:spLocks noChangeAspect="1"/>
                  </p:cNvSpPr>
                  <p:nvPr/>
                </p:nvSpPr>
                <p:spPr bwMode="auto">
                  <a:xfrm>
                    <a:off x="1318" y="1783"/>
                    <a:ext cx="57" cy="86"/>
                  </a:xfrm>
                  <a:custGeom>
                    <a:avLst/>
                    <a:gdLst>
                      <a:gd name="T0" fmla="*/ 29 w 193"/>
                      <a:gd name="T1" fmla="*/ 0 h 267"/>
                      <a:gd name="T2" fmla="*/ 31 w 193"/>
                      <a:gd name="T3" fmla="*/ 0 h 267"/>
                      <a:gd name="T4" fmla="*/ 34 w 193"/>
                      <a:gd name="T5" fmla="*/ 0 h 267"/>
                      <a:gd name="T6" fmla="*/ 37 w 193"/>
                      <a:gd name="T7" fmla="*/ 1 h 267"/>
                      <a:gd name="T8" fmla="*/ 40 w 193"/>
                      <a:gd name="T9" fmla="*/ 2 h 267"/>
                      <a:gd name="T10" fmla="*/ 42 w 193"/>
                      <a:gd name="T11" fmla="*/ 4 h 267"/>
                      <a:gd name="T12" fmla="*/ 44 w 193"/>
                      <a:gd name="T13" fmla="*/ 5 h 267"/>
                      <a:gd name="T14" fmla="*/ 47 w 193"/>
                      <a:gd name="T15" fmla="*/ 7 h 267"/>
                      <a:gd name="T16" fmla="*/ 49 w 193"/>
                      <a:gd name="T17" fmla="*/ 9 h 267"/>
                      <a:gd name="T18" fmla="*/ 51 w 193"/>
                      <a:gd name="T19" fmla="*/ 11 h 267"/>
                      <a:gd name="T20" fmla="*/ 52 w 193"/>
                      <a:gd name="T21" fmla="*/ 14 h 267"/>
                      <a:gd name="T22" fmla="*/ 54 w 193"/>
                      <a:gd name="T23" fmla="*/ 16 h 267"/>
                      <a:gd name="T24" fmla="*/ 55 w 193"/>
                      <a:gd name="T25" fmla="*/ 19 h 267"/>
                      <a:gd name="T26" fmla="*/ 56 w 193"/>
                      <a:gd name="T27" fmla="*/ 22 h 267"/>
                      <a:gd name="T28" fmla="*/ 56 w 193"/>
                      <a:gd name="T29" fmla="*/ 25 h 267"/>
                      <a:gd name="T30" fmla="*/ 57 w 193"/>
                      <a:gd name="T31" fmla="*/ 28 h 267"/>
                      <a:gd name="T32" fmla="*/ 57 w 193"/>
                      <a:gd name="T33" fmla="*/ 31 h 267"/>
                      <a:gd name="T34" fmla="*/ 57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1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3 w 193"/>
                      <a:gd name="T49" fmla="*/ 16 h 267"/>
                      <a:gd name="T50" fmla="*/ 5 w 193"/>
                      <a:gd name="T51" fmla="*/ 14 h 267"/>
                      <a:gd name="T52" fmla="*/ 6 w 193"/>
                      <a:gd name="T53" fmla="*/ 11 h 267"/>
                      <a:gd name="T54" fmla="*/ 8 w 193"/>
                      <a:gd name="T55" fmla="*/ 9 h 267"/>
                      <a:gd name="T56" fmla="*/ 10 w 193"/>
                      <a:gd name="T57" fmla="*/ 7 h 267"/>
                      <a:gd name="T58" fmla="*/ 12 w 193"/>
                      <a:gd name="T59" fmla="*/ 5 h 267"/>
                      <a:gd name="T60" fmla="*/ 15 w 193"/>
                      <a:gd name="T61" fmla="*/ 4 h 267"/>
                      <a:gd name="T62" fmla="*/ 17 w 193"/>
                      <a:gd name="T63" fmla="*/ 2 h 267"/>
                      <a:gd name="T64" fmla="*/ 20 w 193"/>
                      <a:gd name="T65" fmla="*/ 1 h 267"/>
                      <a:gd name="T66" fmla="*/ 23 w 193"/>
                      <a:gd name="T67" fmla="*/ 0 h 267"/>
                      <a:gd name="T68" fmla="*/ 25 w 193"/>
                      <a:gd name="T69" fmla="*/ 0 h 267"/>
                      <a:gd name="T70" fmla="*/ 29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4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509"/>
                  <p:cNvSpPr>
                    <a:spLocks noChangeAspect="1"/>
                  </p:cNvSpPr>
                  <p:nvPr/>
                </p:nvSpPr>
                <p:spPr bwMode="auto">
                  <a:xfrm>
                    <a:off x="4048" y="1661"/>
                    <a:ext cx="64" cy="79"/>
                  </a:xfrm>
                  <a:custGeom>
                    <a:avLst/>
                    <a:gdLst>
                      <a:gd name="T0" fmla="*/ 32 w 193"/>
                      <a:gd name="T1" fmla="*/ 0 h 266"/>
                      <a:gd name="T2" fmla="*/ 35 w 193"/>
                      <a:gd name="T3" fmla="*/ 0 h 266"/>
                      <a:gd name="T4" fmla="*/ 38 w 193"/>
                      <a:gd name="T5" fmla="*/ 1 h 266"/>
                      <a:gd name="T6" fmla="*/ 41 w 193"/>
                      <a:gd name="T7" fmla="*/ 1 h 266"/>
                      <a:gd name="T8" fmla="*/ 44 w 193"/>
                      <a:gd name="T9" fmla="*/ 2 h 266"/>
                      <a:gd name="T10" fmla="*/ 47 w 193"/>
                      <a:gd name="T11" fmla="*/ 3 h 266"/>
                      <a:gd name="T12" fmla="*/ 50 w 193"/>
                      <a:gd name="T13" fmla="*/ 5 h 266"/>
                      <a:gd name="T14" fmla="*/ 52 w 193"/>
                      <a:gd name="T15" fmla="*/ 7 h 266"/>
                      <a:gd name="T16" fmla="*/ 54 w 193"/>
                      <a:gd name="T17" fmla="*/ 8 h 266"/>
                      <a:gd name="T18" fmla="*/ 57 w 193"/>
                      <a:gd name="T19" fmla="*/ 10 h 266"/>
                      <a:gd name="T20" fmla="*/ 59 w 193"/>
                      <a:gd name="T21" fmla="*/ 12 h 266"/>
                      <a:gd name="T22" fmla="*/ 60 w 193"/>
                      <a:gd name="T23" fmla="*/ 15 h 266"/>
                      <a:gd name="T24" fmla="*/ 61 w 193"/>
                      <a:gd name="T25" fmla="*/ 18 h 266"/>
                      <a:gd name="T26" fmla="*/ 63 w 193"/>
                      <a:gd name="T27" fmla="*/ 20 h 266"/>
                      <a:gd name="T28" fmla="*/ 63 w 193"/>
                      <a:gd name="T29" fmla="*/ 22 h 266"/>
                      <a:gd name="T30" fmla="*/ 64 w 193"/>
                      <a:gd name="T31" fmla="*/ 25 h 266"/>
                      <a:gd name="T32" fmla="*/ 64 w 193"/>
                      <a:gd name="T33" fmla="*/ 28 h 266"/>
                      <a:gd name="T34" fmla="*/ 64 w 193"/>
                      <a:gd name="T35" fmla="*/ 79 h 266"/>
                      <a:gd name="T36" fmla="*/ 0 w 193"/>
                      <a:gd name="T37" fmla="*/ 79 h 266"/>
                      <a:gd name="T38" fmla="*/ 0 w 193"/>
                      <a:gd name="T39" fmla="*/ 28 h 266"/>
                      <a:gd name="T40" fmla="*/ 0 w 193"/>
                      <a:gd name="T41" fmla="*/ 25 h 266"/>
                      <a:gd name="T42" fmla="*/ 0 w 193"/>
                      <a:gd name="T43" fmla="*/ 22 h 266"/>
                      <a:gd name="T44" fmla="*/ 1 w 193"/>
                      <a:gd name="T45" fmla="*/ 20 h 266"/>
                      <a:gd name="T46" fmla="*/ 2 w 193"/>
                      <a:gd name="T47" fmla="*/ 18 h 266"/>
                      <a:gd name="T48" fmla="*/ 4 w 193"/>
                      <a:gd name="T49" fmla="*/ 15 h 266"/>
                      <a:gd name="T50" fmla="*/ 5 w 193"/>
                      <a:gd name="T51" fmla="*/ 12 h 266"/>
                      <a:gd name="T52" fmla="*/ 7 w 193"/>
                      <a:gd name="T53" fmla="*/ 10 h 266"/>
                      <a:gd name="T54" fmla="*/ 9 w 193"/>
                      <a:gd name="T55" fmla="*/ 8 h 266"/>
                      <a:gd name="T56" fmla="*/ 12 w 193"/>
                      <a:gd name="T57" fmla="*/ 7 h 266"/>
                      <a:gd name="T58" fmla="*/ 14 w 193"/>
                      <a:gd name="T59" fmla="*/ 5 h 266"/>
                      <a:gd name="T60" fmla="*/ 17 w 193"/>
                      <a:gd name="T61" fmla="*/ 3 h 266"/>
                      <a:gd name="T62" fmla="*/ 20 w 193"/>
                      <a:gd name="T63" fmla="*/ 2 h 266"/>
                      <a:gd name="T64" fmla="*/ 22 w 193"/>
                      <a:gd name="T65" fmla="*/ 1 h 266"/>
                      <a:gd name="T66" fmla="*/ 26 w 193"/>
                      <a:gd name="T67" fmla="*/ 1 h 266"/>
                      <a:gd name="T68" fmla="*/ 29 w 193"/>
                      <a:gd name="T69" fmla="*/ 0 h 266"/>
                      <a:gd name="T70" fmla="*/ 32 w 193"/>
                      <a:gd name="T71" fmla="*/ 0 h 26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510"/>
                  <p:cNvSpPr>
                    <a:spLocks noChangeAspect="1"/>
                  </p:cNvSpPr>
                  <p:nvPr/>
                </p:nvSpPr>
                <p:spPr bwMode="auto">
                  <a:xfrm>
                    <a:off x="4048" y="1783"/>
                    <a:ext cx="64" cy="86"/>
                  </a:xfrm>
                  <a:custGeom>
                    <a:avLst/>
                    <a:gdLst>
                      <a:gd name="T0" fmla="*/ 32 w 193"/>
                      <a:gd name="T1" fmla="*/ 0 h 267"/>
                      <a:gd name="T2" fmla="*/ 35 w 193"/>
                      <a:gd name="T3" fmla="*/ 0 h 267"/>
                      <a:gd name="T4" fmla="*/ 38 w 193"/>
                      <a:gd name="T5" fmla="*/ 0 h 267"/>
                      <a:gd name="T6" fmla="*/ 41 w 193"/>
                      <a:gd name="T7" fmla="*/ 1 h 267"/>
                      <a:gd name="T8" fmla="*/ 44 w 193"/>
                      <a:gd name="T9" fmla="*/ 2 h 267"/>
                      <a:gd name="T10" fmla="*/ 47 w 193"/>
                      <a:gd name="T11" fmla="*/ 4 h 267"/>
                      <a:gd name="T12" fmla="*/ 50 w 193"/>
                      <a:gd name="T13" fmla="*/ 5 h 267"/>
                      <a:gd name="T14" fmla="*/ 52 w 193"/>
                      <a:gd name="T15" fmla="*/ 7 h 267"/>
                      <a:gd name="T16" fmla="*/ 54 w 193"/>
                      <a:gd name="T17" fmla="*/ 9 h 267"/>
                      <a:gd name="T18" fmla="*/ 57 w 193"/>
                      <a:gd name="T19" fmla="*/ 11 h 267"/>
                      <a:gd name="T20" fmla="*/ 59 w 193"/>
                      <a:gd name="T21" fmla="*/ 14 h 267"/>
                      <a:gd name="T22" fmla="*/ 60 w 193"/>
                      <a:gd name="T23" fmla="*/ 16 h 267"/>
                      <a:gd name="T24" fmla="*/ 61 w 193"/>
                      <a:gd name="T25" fmla="*/ 19 h 267"/>
                      <a:gd name="T26" fmla="*/ 63 w 193"/>
                      <a:gd name="T27" fmla="*/ 22 h 267"/>
                      <a:gd name="T28" fmla="*/ 63 w 193"/>
                      <a:gd name="T29" fmla="*/ 25 h 267"/>
                      <a:gd name="T30" fmla="*/ 64 w 193"/>
                      <a:gd name="T31" fmla="*/ 28 h 267"/>
                      <a:gd name="T32" fmla="*/ 64 w 193"/>
                      <a:gd name="T33" fmla="*/ 31 h 267"/>
                      <a:gd name="T34" fmla="*/ 64 w 193"/>
                      <a:gd name="T35" fmla="*/ 86 h 267"/>
                      <a:gd name="T36" fmla="*/ 0 w 193"/>
                      <a:gd name="T37" fmla="*/ 86 h 267"/>
                      <a:gd name="T38" fmla="*/ 0 w 193"/>
                      <a:gd name="T39" fmla="*/ 31 h 267"/>
                      <a:gd name="T40" fmla="*/ 0 w 193"/>
                      <a:gd name="T41" fmla="*/ 28 h 267"/>
                      <a:gd name="T42" fmla="*/ 0 w 193"/>
                      <a:gd name="T43" fmla="*/ 25 h 267"/>
                      <a:gd name="T44" fmla="*/ 1 w 193"/>
                      <a:gd name="T45" fmla="*/ 22 h 267"/>
                      <a:gd name="T46" fmla="*/ 2 w 193"/>
                      <a:gd name="T47" fmla="*/ 19 h 267"/>
                      <a:gd name="T48" fmla="*/ 4 w 193"/>
                      <a:gd name="T49" fmla="*/ 16 h 267"/>
                      <a:gd name="T50" fmla="*/ 5 w 193"/>
                      <a:gd name="T51" fmla="*/ 14 h 267"/>
                      <a:gd name="T52" fmla="*/ 7 w 193"/>
                      <a:gd name="T53" fmla="*/ 11 h 267"/>
                      <a:gd name="T54" fmla="*/ 9 w 193"/>
                      <a:gd name="T55" fmla="*/ 9 h 267"/>
                      <a:gd name="T56" fmla="*/ 12 w 193"/>
                      <a:gd name="T57" fmla="*/ 7 h 267"/>
                      <a:gd name="T58" fmla="*/ 14 w 193"/>
                      <a:gd name="T59" fmla="*/ 5 h 267"/>
                      <a:gd name="T60" fmla="*/ 17 w 193"/>
                      <a:gd name="T61" fmla="*/ 4 h 267"/>
                      <a:gd name="T62" fmla="*/ 20 w 193"/>
                      <a:gd name="T63" fmla="*/ 2 h 267"/>
                      <a:gd name="T64" fmla="*/ 22 w 193"/>
                      <a:gd name="T65" fmla="*/ 1 h 267"/>
                      <a:gd name="T66" fmla="*/ 26 w 193"/>
                      <a:gd name="T67" fmla="*/ 0 h 267"/>
                      <a:gd name="T68" fmla="*/ 29 w 193"/>
                      <a:gd name="T69" fmla="*/ 0 h 267"/>
                      <a:gd name="T70" fmla="*/ 32 w 193"/>
                      <a:gd name="T71" fmla="*/ 0 h 26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511"/>
                  <p:cNvSpPr>
                    <a:spLocks noChangeAspect="1"/>
                  </p:cNvSpPr>
                  <p:nvPr/>
                </p:nvSpPr>
                <p:spPr bwMode="auto">
                  <a:xfrm>
                    <a:off x="789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8 w 157"/>
                      <a:gd name="T3" fmla="*/ 0 h 262"/>
                      <a:gd name="T4" fmla="*/ 31 w 157"/>
                      <a:gd name="T5" fmla="*/ 1 h 262"/>
                      <a:gd name="T6" fmla="*/ 34 w 157"/>
                      <a:gd name="T7" fmla="*/ 1 h 262"/>
                      <a:gd name="T8" fmla="*/ 36 w 157"/>
                      <a:gd name="T9" fmla="*/ 2 h 262"/>
                      <a:gd name="T10" fmla="*/ 39 w 157"/>
                      <a:gd name="T11" fmla="*/ 4 h 262"/>
                      <a:gd name="T12" fmla="*/ 40 w 157"/>
                      <a:gd name="T13" fmla="*/ 5 h 262"/>
                      <a:gd name="T14" fmla="*/ 42 w 157"/>
                      <a:gd name="T15" fmla="*/ 7 h 262"/>
                      <a:gd name="T16" fmla="*/ 44 w 157"/>
                      <a:gd name="T17" fmla="*/ 8 h 262"/>
                      <a:gd name="T18" fmla="*/ 45 w 157"/>
                      <a:gd name="T19" fmla="*/ 11 h 262"/>
                      <a:gd name="T20" fmla="*/ 46 w 157"/>
                      <a:gd name="T21" fmla="*/ 13 h 262"/>
                      <a:gd name="T22" fmla="*/ 47 w 157"/>
                      <a:gd name="T23" fmla="*/ 16 h 262"/>
                      <a:gd name="T24" fmla="*/ 49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5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6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512"/>
                  <p:cNvSpPr>
                    <a:spLocks noChangeAspect="1"/>
                  </p:cNvSpPr>
                  <p:nvPr/>
                </p:nvSpPr>
                <p:spPr bwMode="auto">
                  <a:xfrm>
                    <a:off x="3519" y="1947"/>
                    <a:ext cx="50" cy="79"/>
                  </a:xfrm>
                  <a:custGeom>
                    <a:avLst/>
                    <a:gdLst>
                      <a:gd name="T0" fmla="*/ 25 w 158"/>
                      <a:gd name="T1" fmla="*/ 0 h 262"/>
                      <a:gd name="T2" fmla="*/ 28 w 158"/>
                      <a:gd name="T3" fmla="*/ 0 h 262"/>
                      <a:gd name="T4" fmla="*/ 31 w 158"/>
                      <a:gd name="T5" fmla="*/ 1 h 262"/>
                      <a:gd name="T6" fmla="*/ 34 w 158"/>
                      <a:gd name="T7" fmla="*/ 1 h 262"/>
                      <a:gd name="T8" fmla="*/ 36 w 158"/>
                      <a:gd name="T9" fmla="*/ 2 h 262"/>
                      <a:gd name="T10" fmla="*/ 38 w 158"/>
                      <a:gd name="T11" fmla="*/ 4 h 262"/>
                      <a:gd name="T12" fmla="*/ 41 w 158"/>
                      <a:gd name="T13" fmla="*/ 5 h 262"/>
                      <a:gd name="T14" fmla="*/ 42 w 158"/>
                      <a:gd name="T15" fmla="*/ 7 h 262"/>
                      <a:gd name="T16" fmla="*/ 44 w 158"/>
                      <a:gd name="T17" fmla="*/ 8 h 262"/>
                      <a:gd name="T18" fmla="*/ 45 w 158"/>
                      <a:gd name="T19" fmla="*/ 11 h 262"/>
                      <a:gd name="T20" fmla="*/ 47 w 158"/>
                      <a:gd name="T21" fmla="*/ 13 h 262"/>
                      <a:gd name="T22" fmla="*/ 48 w 158"/>
                      <a:gd name="T23" fmla="*/ 16 h 262"/>
                      <a:gd name="T24" fmla="*/ 48 w 158"/>
                      <a:gd name="T25" fmla="*/ 18 h 262"/>
                      <a:gd name="T26" fmla="*/ 49 w 158"/>
                      <a:gd name="T27" fmla="*/ 22 h 262"/>
                      <a:gd name="T28" fmla="*/ 49 w 158"/>
                      <a:gd name="T29" fmla="*/ 25 h 262"/>
                      <a:gd name="T30" fmla="*/ 50 w 158"/>
                      <a:gd name="T31" fmla="*/ 28 h 262"/>
                      <a:gd name="T32" fmla="*/ 50 w 158"/>
                      <a:gd name="T33" fmla="*/ 32 h 262"/>
                      <a:gd name="T34" fmla="*/ 50 w 158"/>
                      <a:gd name="T35" fmla="*/ 79 h 262"/>
                      <a:gd name="T36" fmla="*/ 0 w 158"/>
                      <a:gd name="T37" fmla="*/ 79 h 262"/>
                      <a:gd name="T38" fmla="*/ 0 w 158"/>
                      <a:gd name="T39" fmla="*/ 32 h 262"/>
                      <a:gd name="T40" fmla="*/ 0 w 158"/>
                      <a:gd name="T41" fmla="*/ 28 h 262"/>
                      <a:gd name="T42" fmla="*/ 0 w 158"/>
                      <a:gd name="T43" fmla="*/ 25 h 262"/>
                      <a:gd name="T44" fmla="*/ 1 w 158"/>
                      <a:gd name="T45" fmla="*/ 22 h 262"/>
                      <a:gd name="T46" fmla="*/ 2 w 158"/>
                      <a:gd name="T47" fmla="*/ 18 h 262"/>
                      <a:gd name="T48" fmla="*/ 3 w 158"/>
                      <a:gd name="T49" fmla="*/ 16 h 262"/>
                      <a:gd name="T50" fmla="*/ 4 w 158"/>
                      <a:gd name="T51" fmla="*/ 13 h 262"/>
                      <a:gd name="T52" fmla="*/ 5 w 158"/>
                      <a:gd name="T53" fmla="*/ 11 h 262"/>
                      <a:gd name="T54" fmla="*/ 6 w 158"/>
                      <a:gd name="T55" fmla="*/ 8 h 262"/>
                      <a:gd name="T56" fmla="*/ 8 w 158"/>
                      <a:gd name="T57" fmla="*/ 7 h 262"/>
                      <a:gd name="T58" fmla="*/ 10 w 158"/>
                      <a:gd name="T59" fmla="*/ 5 h 262"/>
                      <a:gd name="T60" fmla="*/ 12 w 158"/>
                      <a:gd name="T61" fmla="*/ 4 h 262"/>
                      <a:gd name="T62" fmla="*/ 14 w 158"/>
                      <a:gd name="T63" fmla="*/ 2 h 262"/>
                      <a:gd name="T64" fmla="*/ 17 w 158"/>
                      <a:gd name="T65" fmla="*/ 1 h 262"/>
                      <a:gd name="T66" fmla="*/ 19 w 158"/>
                      <a:gd name="T67" fmla="*/ 1 h 262"/>
                      <a:gd name="T68" fmla="*/ 22 w 158"/>
                      <a:gd name="T69" fmla="*/ 0 h 262"/>
                      <a:gd name="T70" fmla="*/ 25 w 158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90" y="1"/>
                        </a:lnTo>
                        <a:lnTo>
                          <a:pt x="99" y="2"/>
                        </a:lnTo>
                        <a:lnTo>
                          <a:pt x="107" y="4"/>
                        </a:lnTo>
                        <a:lnTo>
                          <a:pt x="115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4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8" y="43"/>
                        </a:lnTo>
                        <a:lnTo>
                          <a:pt x="151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9" y="52"/>
                        </a:lnTo>
                        <a:lnTo>
                          <a:pt x="12" y="43"/>
                        </a:lnTo>
                        <a:lnTo>
                          <a:pt x="16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2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1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513"/>
                  <p:cNvSpPr>
                    <a:spLocks noChangeAspect="1"/>
                  </p:cNvSpPr>
                  <p:nvPr/>
                </p:nvSpPr>
                <p:spPr bwMode="auto">
                  <a:xfrm>
                    <a:off x="1432" y="1947"/>
                    <a:ext cx="43" cy="79"/>
                  </a:xfrm>
                  <a:custGeom>
                    <a:avLst/>
                    <a:gdLst>
                      <a:gd name="T0" fmla="*/ 22 w 157"/>
                      <a:gd name="T1" fmla="*/ 0 h 262"/>
                      <a:gd name="T2" fmla="*/ 24 w 157"/>
                      <a:gd name="T3" fmla="*/ 0 h 262"/>
                      <a:gd name="T4" fmla="*/ 27 w 157"/>
                      <a:gd name="T5" fmla="*/ 1 h 262"/>
                      <a:gd name="T6" fmla="*/ 29 w 157"/>
                      <a:gd name="T7" fmla="*/ 1 h 262"/>
                      <a:gd name="T8" fmla="*/ 31 w 157"/>
                      <a:gd name="T9" fmla="*/ 2 h 262"/>
                      <a:gd name="T10" fmla="*/ 33 w 157"/>
                      <a:gd name="T11" fmla="*/ 4 h 262"/>
                      <a:gd name="T12" fmla="*/ 35 w 157"/>
                      <a:gd name="T13" fmla="*/ 5 h 262"/>
                      <a:gd name="T14" fmla="*/ 36 w 157"/>
                      <a:gd name="T15" fmla="*/ 7 h 262"/>
                      <a:gd name="T16" fmla="*/ 38 w 157"/>
                      <a:gd name="T17" fmla="*/ 8 h 262"/>
                      <a:gd name="T18" fmla="*/ 39 w 157"/>
                      <a:gd name="T19" fmla="*/ 11 h 262"/>
                      <a:gd name="T20" fmla="*/ 40 w 157"/>
                      <a:gd name="T21" fmla="*/ 13 h 262"/>
                      <a:gd name="T22" fmla="*/ 41 w 157"/>
                      <a:gd name="T23" fmla="*/ 16 h 262"/>
                      <a:gd name="T24" fmla="*/ 42 w 157"/>
                      <a:gd name="T25" fmla="*/ 18 h 262"/>
                      <a:gd name="T26" fmla="*/ 42 w 157"/>
                      <a:gd name="T27" fmla="*/ 22 h 262"/>
                      <a:gd name="T28" fmla="*/ 42 w 157"/>
                      <a:gd name="T29" fmla="*/ 25 h 262"/>
                      <a:gd name="T30" fmla="*/ 43 w 157"/>
                      <a:gd name="T31" fmla="*/ 28 h 262"/>
                      <a:gd name="T32" fmla="*/ 43 w 157"/>
                      <a:gd name="T33" fmla="*/ 32 h 262"/>
                      <a:gd name="T34" fmla="*/ 43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4 w 157"/>
                      <a:gd name="T53" fmla="*/ 11 h 262"/>
                      <a:gd name="T54" fmla="*/ 5 w 157"/>
                      <a:gd name="T55" fmla="*/ 8 h 262"/>
                      <a:gd name="T56" fmla="*/ 7 w 157"/>
                      <a:gd name="T57" fmla="*/ 7 h 262"/>
                      <a:gd name="T58" fmla="*/ 8 w 157"/>
                      <a:gd name="T59" fmla="*/ 5 h 262"/>
                      <a:gd name="T60" fmla="*/ 10 w 157"/>
                      <a:gd name="T61" fmla="*/ 4 h 262"/>
                      <a:gd name="T62" fmla="*/ 12 w 157"/>
                      <a:gd name="T63" fmla="*/ 2 h 262"/>
                      <a:gd name="T64" fmla="*/ 14 w 157"/>
                      <a:gd name="T65" fmla="*/ 1 h 262"/>
                      <a:gd name="T66" fmla="*/ 17 w 157"/>
                      <a:gd name="T67" fmla="*/ 1 h 262"/>
                      <a:gd name="T68" fmla="*/ 19 w 157"/>
                      <a:gd name="T69" fmla="*/ 0 h 262"/>
                      <a:gd name="T70" fmla="*/ 22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7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7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5" y="82"/>
                        </a:lnTo>
                        <a:lnTo>
                          <a:pt x="156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514"/>
                  <p:cNvSpPr>
                    <a:spLocks noChangeAspect="1"/>
                  </p:cNvSpPr>
                  <p:nvPr/>
                </p:nvSpPr>
                <p:spPr bwMode="auto">
                  <a:xfrm>
                    <a:off x="4162" y="1947"/>
                    <a:ext cx="50" cy="79"/>
                  </a:xfrm>
                  <a:custGeom>
                    <a:avLst/>
                    <a:gdLst>
                      <a:gd name="T0" fmla="*/ 25 w 156"/>
                      <a:gd name="T1" fmla="*/ 0 h 262"/>
                      <a:gd name="T2" fmla="*/ 28 w 156"/>
                      <a:gd name="T3" fmla="*/ 0 h 262"/>
                      <a:gd name="T4" fmla="*/ 31 w 156"/>
                      <a:gd name="T5" fmla="*/ 1 h 262"/>
                      <a:gd name="T6" fmla="*/ 33 w 156"/>
                      <a:gd name="T7" fmla="*/ 1 h 262"/>
                      <a:gd name="T8" fmla="*/ 36 w 156"/>
                      <a:gd name="T9" fmla="*/ 2 h 262"/>
                      <a:gd name="T10" fmla="*/ 38 w 156"/>
                      <a:gd name="T11" fmla="*/ 4 h 262"/>
                      <a:gd name="T12" fmla="*/ 40 w 156"/>
                      <a:gd name="T13" fmla="*/ 5 h 262"/>
                      <a:gd name="T14" fmla="*/ 42 w 156"/>
                      <a:gd name="T15" fmla="*/ 7 h 262"/>
                      <a:gd name="T16" fmla="*/ 44 w 156"/>
                      <a:gd name="T17" fmla="*/ 8 h 262"/>
                      <a:gd name="T18" fmla="*/ 45 w 156"/>
                      <a:gd name="T19" fmla="*/ 11 h 262"/>
                      <a:gd name="T20" fmla="*/ 46 w 156"/>
                      <a:gd name="T21" fmla="*/ 13 h 262"/>
                      <a:gd name="T22" fmla="*/ 47 w 156"/>
                      <a:gd name="T23" fmla="*/ 16 h 262"/>
                      <a:gd name="T24" fmla="*/ 48 w 156"/>
                      <a:gd name="T25" fmla="*/ 18 h 262"/>
                      <a:gd name="T26" fmla="*/ 49 w 156"/>
                      <a:gd name="T27" fmla="*/ 22 h 262"/>
                      <a:gd name="T28" fmla="*/ 49 w 156"/>
                      <a:gd name="T29" fmla="*/ 25 h 262"/>
                      <a:gd name="T30" fmla="*/ 50 w 156"/>
                      <a:gd name="T31" fmla="*/ 28 h 262"/>
                      <a:gd name="T32" fmla="*/ 50 w 156"/>
                      <a:gd name="T33" fmla="*/ 32 h 262"/>
                      <a:gd name="T34" fmla="*/ 50 w 156"/>
                      <a:gd name="T35" fmla="*/ 79 h 262"/>
                      <a:gd name="T36" fmla="*/ 0 w 156"/>
                      <a:gd name="T37" fmla="*/ 79 h 262"/>
                      <a:gd name="T38" fmla="*/ 0 w 156"/>
                      <a:gd name="T39" fmla="*/ 32 h 262"/>
                      <a:gd name="T40" fmla="*/ 0 w 156"/>
                      <a:gd name="T41" fmla="*/ 28 h 262"/>
                      <a:gd name="T42" fmla="*/ 0 w 156"/>
                      <a:gd name="T43" fmla="*/ 25 h 262"/>
                      <a:gd name="T44" fmla="*/ 1 w 156"/>
                      <a:gd name="T45" fmla="*/ 22 h 262"/>
                      <a:gd name="T46" fmla="*/ 2 w 156"/>
                      <a:gd name="T47" fmla="*/ 18 h 262"/>
                      <a:gd name="T48" fmla="*/ 2 w 156"/>
                      <a:gd name="T49" fmla="*/ 16 h 262"/>
                      <a:gd name="T50" fmla="*/ 3 w 156"/>
                      <a:gd name="T51" fmla="*/ 13 h 262"/>
                      <a:gd name="T52" fmla="*/ 5 w 156"/>
                      <a:gd name="T53" fmla="*/ 11 h 262"/>
                      <a:gd name="T54" fmla="*/ 6 w 156"/>
                      <a:gd name="T55" fmla="*/ 8 h 262"/>
                      <a:gd name="T56" fmla="*/ 8 w 156"/>
                      <a:gd name="T57" fmla="*/ 7 h 262"/>
                      <a:gd name="T58" fmla="*/ 10 w 156"/>
                      <a:gd name="T59" fmla="*/ 5 h 262"/>
                      <a:gd name="T60" fmla="*/ 12 w 156"/>
                      <a:gd name="T61" fmla="*/ 4 h 262"/>
                      <a:gd name="T62" fmla="*/ 14 w 156"/>
                      <a:gd name="T63" fmla="*/ 2 h 262"/>
                      <a:gd name="T64" fmla="*/ 17 w 156"/>
                      <a:gd name="T65" fmla="*/ 1 h 262"/>
                      <a:gd name="T66" fmla="*/ 19 w 156"/>
                      <a:gd name="T67" fmla="*/ 1 h 262"/>
                      <a:gd name="T68" fmla="*/ 22 w 156"/>
                      <a:gd name="T69" fmla="*/ 0 h 262"/>
                      <a:gd name="T70" fmla="*/ 25 w 156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6" h="262">
                        <a:moveTo>
                          <a:pt x="78" y="0"/>
                        </a:moveTo>
                        <a:lnTo>
                          <a:pt x="87" y="1"/>
                        </a:lnTo>
                        <a:lnTo>
                          <a:pt x="96" y="2"/>
                        </a:lnTo>
                        <a:lnTo>
                          <a:pt x="104" y="4"/>
                        </a:lnTo>
                        <a:lnTo>
                          <a:pt x="113" y="7"/>
                        </a:lnTo>
                        <a:lnTo>
                          <a:pt x="119" y="12"/>
                        </a:lnTo>
                        <a:lnTo>
                          <a:pt x="125" y="16"/>
                        </a:lnTo>
                        <a:lnTo>
                          <a:pt x="132" y="22"/>
                        </a:lnTo>
                        <a:lnTo>
                          <a:pt x="137" y="28"/>
                        </a:lnTo>
                        <a:lnTo>
                          <a:pt x="141" y="36"/>
                        </a:lnTo>
                        <a:lnTo>
                          <a:pt x="145" y="43"/>
                        </a:lnTo>
                        <a:lnTo>
                          <a:pt x="148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4" y="82"/>
                        </a:lnTo>
                        <a:lnTo>
                          <a:pt x="155" y="94"/>
                        </a:lnTo>
                        <a:lnTo>
                          <a:pt x="156" y="105"/>
                        </a:lnTo>
                        <a:lnTo>
                          <a:pt x="156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3" y="7"/>
                        </a:lnTo>
                        <a:lnTo>
                          <a:pt x="52" y="4"/>
                        </a:lnTo>
                        <a:lnTo>
                          <a:pt x="59" y="2"/>
                        </a:lnTo>
                        <a:lnTo>
                          <a:pt x="68" y="1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515"/>
                  <p:cNvSpPr>
                    <a:spLocks noChangeAspect="1"/>
                  </p:cNvSpPr>
                  <p:nvPr/>
                </p:nvSpPr>
                <p:spPr bwMode="auto">
                  <a:xfrm>
                    <a:off x="639" y="1940"/>
                    <a:ext cx="29" cy="86"/>
                  </a:xfrm>
                  <a:custGeom>
                    <a:avLst/>
                    <a:gdLst>
                      <a:gd name="T0" fmla="*/ 14 w 116"/>
                      <a:gd name="T1" fmla="*/ 0 h 277"/>
                      <a:gd name="T2" fmla="*/ 17 w 116"/>
                      <a:gd name="T3" fmla="*/ 0 h 277"/>
                      <a:gd name="T4" fmla="*/ 19 w 116"/>
                      <a:gd name="T5" fmla="*/ 1 h 277"/>
                      <a:gd name="T6" fmla="*/ 21 w 116"/>
                      <a:gd name="T7" fmla="*/ 1 h 277"/>
                      <a:gd name="T8" fmla="*/ 22 w 116"/>
                      <a:gd name="T9" fmla="*/ 2 h 277"/>
                      <a:gd name="T10" fmla="*/ 23 w 116"/>
                      <a:gd name="T11" fmla="*/ 2 h 277"/>
                      <a:gd name="T12" fmla="*/ 24 w 116"/>
                      <a:gd name="T13" fmla="*/ 3 h 277"/>
                      <a:gd name="T14" fmla="*/ 25 w 116"/>
                      <a:gd name="T15" fmla="*/ 5 h 277"/>
                      <a:gd name="T16" fmla="*/ 26 w 116"/>
                      <a:gd name="T17" fmla="*/ 6 h 277"/>
                      <a:gd name="T18" fmla="*/ 27 w 116"/>
                      <a:gd name="T19" fmla="*/ 7 h 277"/>
                      <a:gd name="T20" fmla="*/ 28 w 116"/>
                      <a:gd name="T21" fmla="*/ 9 h 277"/>
                      <a:gd name="T22" fmla="*/ 28 w 116"/>
                      <a:gd name="T23" fmla="*/ 12 h 277"/>
                      <a:gd name="T24" fmla="*/ 29 w 116"/>
                      <a:gd name="T25" fmla="*/ 15 h 277"/>
                      <a:gd name="T26" fmla="*/ 29 w 116"/>
                      <a:gd name="T27" fmla="*/ 18 h 277"/>
                      <a:gd name="T28" fmla="*/ 29 w 116"/>
                      <a:gd name="T29" fmla="*/ 21 h 277"/>
                      <a:gd name="T30" fmla="*/ 29 w 116"/>
                      <a:gd name="T31" fmla="*/ 86 h 277"/>
                      <a:gd name="T32" fmla="*/ 0 w 116"/>
                      <a:gd name="T33" fmla="*/ 86 h 277"/>
                      <a:gd name="T34" fmla="*/ 0 w 116"/>
                      <a:gd name="T35" fmla="*/ 21 h 277"/>
                      <a:gd name="T36" fmla="*/ 0 w 116"/>
                      <a:gd name="T37" fmla="*/ 18 h 277"/>
                      <a:gd name="T38" fmla="*/ 0 w 116"/>
                      <a:gd name="T39" fmla="*/ 15 h 277"/>
                      <a:gd name="T40" fmla="*/ 1 w 116"/>
                      <a:gd name="T41" fmla="*/ 12 h 277"/>
                      <a:gd name="T42" fmla="*/ 1 w 116"/>
                      <a:gd name="T43" fmla="*/ 9 h 277"/>
                      <a:gd name="T44" fmla="*/ 2 w 116"/>
                      <a:gd name="T45" fmla="*/ 7 h 277"/>
                      <a:gd name="T46" fmla="*/ 2 w 116"/>
                      <a:gd name="T47" fmla="*/ 6 h 277"/>
                      <a:gd name="T48" fmla="*/ 3 w 116"/>
                      <a:gd name="T49" fmla="*/ 5 h 277"/>
                      <a:gd name="T50" fmla="*/ 4 w 116"/>
                      <a:gd name="T51" fmla="*/ 3 h 277"/>
                      <a:gd name="T52" fmla="*/ 5 w 116"/>
                      <a:gd name="T53" fmla="*/ 2 h 277"/>
                      <a:gd name="T54" fmla="*/ 6 w 116"/>
                      <a:gd name="T55" fmla="*/ 2 h 277"/>
                      <a:gd name="T56" fmla="*/ 7 w 116"/>
                      <a:gd name="T57" fmla="*/ 1 h 277"/>
                      <a:gd name="T58" fmla="*/ 9 w 116"/>
                      <a:gd name="T59" fmla="*/ 1 h 277"/>
                      <a:gd name="T60" fmla="*/ 11 w 116"/>
                      <a:gd name="T61" fmla="*/ 0 h 277"/>
                      <a:gd name="T62" fmla="*/ 14 w 116"/>
                      <a:gd name="T63" fmla="*/ 0 h 27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16" h="277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7" y="2"/>
                        </a:lnTo>
                        <a:lnTo>
                          <a:pt x="82" y="3"/>
                        </a:lnTo>
                        <a:lnTo>
                          <a:pt x="87" y="5"/>
                        </a:lnTo>
                        <a:lnTo>
                          <a:pt x="91" y="7"/>
                        </a:lnTo>
                        <a:lnTo>
                          <a:pt x="96" y="10"/>
                        </a:lnTo>
                        <a:lnTo>
                          <a:pt x="100" y="15"/>
                        </a:lnTo>
                        <a:lnTo>
                          <a:pt x="104" y="19"/>
                        </a:lnTo>
                        <a:lnTo>
                          <a:pt x="107" y="24"/>
                        </a:lnTo>
                        <a:lnTo>
                          <a:pt x="110" y="30"/>
                        </a:lnTo>
                        <a:lnTo>
                          <a:pt x="113" y="39"/>
                        </a:lnTo>
                        <a:lnTo>
                          <a:pt x="114" y="47"/>
                        </a:lnTo>
                        <a:lnTo>
                          <a:pt x="115" y="57"/>
                        </a:lnTo>
                        <a:lnTo>
                          <a:pt x="116" y="67"/>
                        </a:lnTo>
                        <a:lnTo>
                          <a:pt x="116" y="277"/>
                        </a:lnTo>
                        <a:lnTo>
                          <a:pt x="0" y="277"/>
                        </a:lnTo>
                        <a:lnTo>
                          <a:pt x="0" y="67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39"/>
                        </a:lnTo>
                        <a:lnTo>
                          <a:pt x="4" y="30"/>
                        </a:lnTo>
                        <a:lnTo>
                          <a:pt x="6" y="24"/>
                        </a:lnTo>
                        <a:lnTo>
                          <a:pt x="9" y="19"/>
                        </a:lnTo>
                        <a:lnTo>
                          <a:pt x="12" y="15"/>
                        </a:lnTo>
                        <a:lnTo>
                          <a:pt x="17" y="10"/>
                        </a:lnTo>
                        <a:lnTo>
                          <a:pt x="20" y="7"/>
                        </a:lnTo>
                        <a:lnTo>
                          <a:pt x="24" y="5"/>
                        </a:lnTo>
                        <a:lnTo>
                          <a:pt x="29" y="3"/>
                        </a:lnTo>
                        <a:lnTo>
                          <a:pt x="34" y="2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516"/>
                  <p:cNvSpPr>
                    <a:spLocks noChangeAspect="1"/>
                  </p:cNvSpPr>
                  <p:nvPr/>
                </p:nvSpPr>
                <p:spPr bwMode="auto">
                  <a:xfrm>
                    <a:off x="4863" y="1940"/>
                    <a:ext cx="36" cy="72"/>
                  </a:xfrm>
                  <a:custGeom>
                    <a:avLst/>
                    <a:gdLst>
                      <a:gd name="T0" fmla="*/ 17 w 116"/>
                      <a:gd name="T1" fmla="*/ 0 h 234"/>
                      <a:gd name="T2" fmla="*/ 20 w 116"/>
                      <a:gd name="T3" fmla="*/ 0 h 234"/>
                      <a:gd name="T4" fmla="*/ 24 w 116"/>
                      <a:gd name="T5" fmla="*/ 1 h 234"/>
                      <a:gd name="T6" fmla="*/ 25 w 116"/>
                      <a:gd name="T7" fmla="*/ 2 h 234"/>
                      <a:gd name="T8" fmla="*/ 27 w 116"/>
                      <a:gd name="T9" fmla="*/ 2 h 234"/>
                      <a:gd name="T10" fmla="*/ 29 w 116"/>
                      <a:gd name="T11" fmla="*/ 3 h 234"/>
                      <a:gd name="T12" fmla="*/ 30 w 116"/>
                      <a:gd name="T13" fmla="*/ 4 h 234"/>
                      <a:gd name="T14" fmla="*/ 31 w 116"/>
                      <a:gd name="T15" fmla="*/ 5 h 234"/>
                      <a:gd name="T16" fmla="*/ 32 w 116"/>
                      <a:gd name="T17" fmla="*/ 7 h 234"/>
                      <a:gd name="T18" fmla="*/ 34 w 116"/>
                      <a:gd name="T19" fmla="*/ 8 h 234"/>
                      <a:gd name="T20" fmla="*/ 34 w 116"/>
                      <a:gd name="T21" fmla="*/ 10 h 234"/>
                      <a:gd name="T22" fmla="*/ 35 w 116"/>
                      <a:gd name="T23" fmla="*/ 12 h 234"/>
                      <a:gd name="T24" fmla="*/ 36 w 116"/>
                      <a:gd name="T25" fmla="*/ 14 h 234"/>
                      <a:gd name="T26" fmla="*/ 36 w 116"/>
                      <a:gd name="T27" fmla="*/ 18 h 234"/>
                      <a:gd name="T28" fmla="*/ 36 w 116"/>
                      <a:gd name="T29" fmla="*/ 20 h 234"/>
                      <a:gd name="T30" fmla="*/ 36 w 116"/>
                      <a:gd name="T31" fmla="*/ 72 h 234"/>
                      <a:gd name="T32" fmla="*/ 0 w 116"/>
                      <a:gd name="T33" fmla="*/ 72 h 234"/>
                      <a:gd name="T34" fmla="*/ 0 w 116"/>
                      <a:gd name="T35" fmla="*/ 20 h 234"/>
                      <a:gd name="T36" fmla="*/ 0 w 116"/>
                      <a:gd name="T37" fmla="*/ 18 h 234"/>
                      <a:gd name="T38" fmla="*/ 0 w 116"/>
                      <a:gd name="T39" fmla="*/ 14 h 234"/>
                      <a:gd name="T40" fmla="*/ 1 w 116"/>
                      <a:gd name="T41" fmla="*/ 12 h 234"/>
                      <a:gd name="T42" fmla="*/ 1 w 116"/>
                      <a:gd name="T43" fmla="*/ 10 h 234"/>
                      <a:gd name="T44" fmla="*/ 2 w 116"/>
                      <a:gd name="T45" fmla="*/ 8 h 234"/>
                      <a:gd name="T46" fmla="*/ 3 w 116"/>
                      <a:gd name="T47" fmla="*/ 7 h 234"/>
                      <a:gd name="T48" fmla="*/ 4 w 116"/>
                      <a:gd name="T49" fmla="*/ 5 h 234"/>
                      <a:gd name="T50" fmla="*/ 5 w 116"/>
                      <a:gd name="T51" fmla="*/ 4 h 234"/>
                      <a:gd name="T52" fmla="*/ 7 w 116"/>
                      <a:gd name="T53" fmla="*/ 3 h 234"/>
                      <a:gd name="T54" fmla="*/ 8 w 116"/>
                      <a:gd name="T55" fmla="*/ 2 h 234"/>
                      <a:gd name="T56" fmla="*/ 9 w 116"/>
                      <a:gd name="T57" fmla="*/ 2 h 234"/>
                      <a:gd name="T58" fmla="*/ 11 w 116"/>
                      <a:gd name="T59" fmla="*/ 1 h 234"/>
                      <a:gd name="T60" fmla="*/ 14 w 116"/>
                      <a:gd name="T61" fmla="*/ 0 h 234"/>
                      <a:gd name="T62" fmla="*/ 17 w 116"/>
                      <a:gd name="T63" fmla="*/ 0 h 2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16" h="234">
                        <a:moveTo>
                          <a:pt x="56" y="0"/>
                        </a:moveTo>
                        <a:lnTo>
                          <a:pt x="66" y="1"/>
                        </a:lnTo>
                        <a:lnTo>
                          <a:pt x="77" y="3"/>
                        </a:lnTo>
                        <a:lnTo>
                          <a:pt x="82" y="5"/>
                        </a:lnTo>
                        <a:lnTo>
                          <a:pt x="88" y="7"/>
                        </a:lnTo>
                        <a:lnTo>
                          <a:pt x="92" y="9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4" y="22"/>
                        </a:lnTo>
                        <a:lnTo>
                          <a:pt x="108" y="27"/>
                        </a:lnTo>
                        <a:lnTo>
                          <a:pt x="111" y="34"/>
                        </a:lnTo>
                        <a:lnTo>
                          <a:pt x="113" y="40"/>
                        </a:lnTo>
                        <a:lnTo>
                          <a:pt x="115" y="47"/>
                        </a:lnTo>
                        <a:lnTo>
                          <a:pt x="116" y="57"/>
                        </a:lnTo>
                        <a:lnTo>
                          <a:pt x="116" y="66"/>
                        </a:lnTo>
                        <a:lnTo>
                          <a:pt x="116" y="234"/>
                        </a:lnTo>
                        <a:lnTo>
                          <a:pt x="0" y="234"/>
                        </a:lnTo>
                        <a:lnTo>
                          <a:pt x="0" y="66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40"/>
                        </a:lnTo>
                        <a:lnTo>
                          <a:pt x="4" y="34"/>
                        </a:lnTo>
                        <a:lnTo>
                          <a:pt x="8" y="27"/>
                        </a:lnTo>
                        <a:lnTo>
                          <a:pt x="10" y="22"/>
                        </a:lnTo>
                        <a:lnTo>
                          <a:pt x="13" y="17"/>
                        </a:lnTo>
                        <a:lnTo>
                          <a:pt x="17" y="13"/>
                        </a:lnTo>
                        <a:lnTo>
                          <a:pt x="21" y="9"/>
                        </a:lnTo>
                        <a:lnTo>
                          <a:pt x="25" y="7"/>
                        </a:lnTo>
                        <a:lnTo>
                          <a:pt x="30" y="5"/>
                        </a:lnTo>
                        <a:lnTo>
                          <a:pt x="35" y="3"/>
                        </a:lnTo>
                        <a:lnTo>
                          <a:pt x="44" y="1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517"/>
                  <p:cNvSpPr>
                    <a:spLocks noChangeAspect="1"/>
                  </p:cNvSpPr>
                  <p:nvPr/>
                </p:nvSpPr>
                <p:spPr bwMode="auto">
                  <a:xfrm>
                    <a:off x="4998" y="1940"/>
                    <a:ext cx="36" cy="72"/>
                  </a:xfrm>
                  <a:custGeom>
                    <a:avLst/>
                    <a:gdLst>
                      <a:gd name="T0" fmla="*/ 17 w 115"/>
                      <a:gd name="T1" fmla="*/ 0 h 234"/>
                      <a:gd name="T2" fmla="*/ 21 w 115"/>
                      <a:gd name="T3" fmla="*/ 0 h 234"/>
                      <a:gd name="T4" fmla="*/ 24 w 115"/>
                      <a:gd name="T5" fmla="*/ 1 h 234"/>
                      <a:gd name="T6" fmla="*/ 26 w 115"/>
                      <a:gd name="T7" fmla="*/ 2 h 234"/>
                      <a:gd name="T8" fmla="*/ 27 w 115"/>
                      <a:gd name="T9" fmla="*/ 2 h 234"/>
                      <a:gd name="T10" fmla="*/ 29 w 115"/>
                      <a:gd name="T11" fmla="*/ 3 h 234"/>
                      <a:gd name="T12" fmla="*/ 30 w 115"/>
                      <a:gd name="T13" fmla="*/ 4 h 234"/>
                      <a:gd name="T14" fmla="*/ 32 w 115"/>
                      <a:gd name="T15" fmla="*/ 5 h 234"/>
                      <a:gd name="T16" fmla="*/ 33 w 115"/>
                      <a:gd name="T17" fmla="*/ 7 h 234"/>
                      <a:gd name="T18" fmla="*/ 34 w 115"/>
                      <a:gd name="T19" fmla="*/ 8 h 234"/>
                      <a:gd name="T20" fmla="*/ 34 w 115"/>
                      <a:gd name="T21" fmla="*/ 10 h 234"/>
                      <a:gd name="T22" fmla="*/ 35 w 115"/>
                      <a:gd name="T23" fmla="*/ 12 h 234"/>
                      <a:gd name="T24" fmla="*/ 36 w 115"/>
                      <a:gd name="T25" fmla="*/ 14 h 234"/>
                      <a:gd name="T26" fmla="*/ 36 w 115"/>
                      <a:gd name="T27" fmla="*/ 18 h 234"/>
                      <a:gd name="T28" fmla="*/ 36 w 115"/>
                      <a:gd name="T29" fmla="*/ 20 h 234"/>
                      <a:gd name="T30" fmla="*/ 36 w 115"/>
                      <a:gd name="T31" fmla="*/ 72 h 234"/>
                      <a:gd name="T32" fmla="*/ 0 w 115"/>
                      <a:gd name="T33" fmla="*/ 72 h 234"/>
                      <a:gd name="T34" fmla="*/ 0 w 115"/>
                      <a:gd name="T35" fmla="*/ 20 h 234"/>
                      <a:gd name="T36" fmla="*/ 0 w 115"/>
                      <a:gd name="T37" fmla="*/ 18 h 234"/>
                      <a:gd name="T38" fmla="*/ 0 w 115"/>
                      <a:gd name="T39" fmla="*/ 14 h 234"/>
                      <a:gd name="T40" fmla="*/ 1 w 115"/>
                      <a:gd name="T41" fmla="*/ 12 h 234"/>
                      <a:gd name="T42" fmla="*/ 1 w 115"/>
                      <a:gd name="T43" fmla="*/ 10 h 234"/>
                      <a:gd name="T44" fmla="*/ 2 w 115"/>
                      <a:gd name="T45" fmla="*/ 8 h 234"/>
                      <a:gd name="T46" fmla="*/ 3 w 115"/>
                      <a:gd name="T47" fmla="*/ 7 h 234"/>
                      <a:gd name="T48" fmla="*/ 4 w 115"/>
                      <a:gd name="T49" fmla="*/ 5 h 234"/>
                      <a:gd name="T50" fmla="*/ 5 w 115"/>
                      <a:gd name="T51" fmla="*/ 4 h 234"/>
                      <a:gd name="T52" fmla="*/ 6 w 115"/>
                      <a:gd name="T53" fmla="*/ 3 h 234"/>
                      <a:gd name="T54" fmla="*/ 8 w 115"/>
                      <a:gd name="T55" fmla="*/ 2 h 234"/>
                      <a:gd name="T56" fmla="*/ 9 w 115"/>
                      <a:gd name="T57" fmla="*/ 2 h 234"/>
                      <a:gd name="T58" fmla="*/ 10 w 115"/>
                      <a:gd name="T59" fmla="*/ 1 h 234"/>
                      <a:gd name="T60" fmla="*/ 14 w 115"/>
                      <a:gd name="T61" fmla="*/ 0 h 234"/>
                      <a:gd name="T62" fmla="*/ 17 w 115"/>
                      <a:gd name="T63" fmla="*/ 0 h 2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15" h="234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8" y="3"/>
                        </a:lnTo>
                        <a:lnTo>
                          <a:pt x="82" y="5"/>
                        </a:lnTo>
                        <a:lnTo>
                          <a:pt x="87" y="7"/>
                        </a:lnTo>
                        <a:lnTo>
                          <a:pt x="92" y="9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4" y="22"/>
                        </a:lnTo>
                        <a:lnTo>
                          <a:pt x="108" y="27"/>
                        </a:lnTo>
                        <a:lnTo>
                          <a:pt x="110" y="34"/>
                        </a:lnTo>
                        <a:lnTo>
                          <a:pt x="112" y="40"/>
                        </a:lnTo>
                        <a:lnTo>
                          <a:pt x="114" y="47"/>
                        </a:lnTo>
                        <a:lnTo>
                          <a:pt x="115" y="57"/>
                        </a:lnTo>
                        <a:lnTo>
                          <a:pt x="115" y="66"/>
                        </a:lnTo>
                        <a:lnTo>
                          <a:pt x="115" y="234"/>
                        </a:lnTo>
                        <a:lnTo>
                          <a:pt x="0" y="234"/>
                        </a:lnTo>
                        <a:lnTo>
                          <a:pt x="0" y="66"/>
                        </a:lnTo>
                        <a:lnTo>
                          <a:pt x="1" y="57"/>
                        </a:lnTo>
                        <a:lnTo>
                          <a:pt x="1" y="47"/>
                        </a:lnTo>
                        <a:lnTo>
                          <a:pt x="3" y="40"/>
                        </a:lnTo>
                        <a:lnTo>
                          <a:pt x="4" y="34"/>
                        </a:lnTo>
                        <a:lnTo>
                          <a:pt x="7" y="27"/>
                        </a:lnTo>
                        <a:lnTo>
                          <a:pt x="9" y="22"/>
                        </a:lnTo>
                        <a:lnTo>
                          <a:pt x="12" y="17"/>
                        </a:lnTo>
                        <a:lnTo>
                          <a:pt x="15" y="13"/>
                        </a:lnTo>
                        <a:lnTo>
                          <a:pt x="20" y="9"/>
                        </a:lnTo>
                        <a:lnTo>
                          <a:pt x="24" y="7"/>
                        </a:lnTo>
                        <a:lnTo>
                          <a:pt x="29" y="5"/>
                        </a:lnTo>
                        <a:lnTo>
                          <a:pt x="33" y="3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518"/>
                  <p:cNvSpPr>
                    <a:spLocks noChangeAspect="1"/>
                  </p:cNvSpPr>
                  <p:nvPr/>
                </p:nvSpPr>
                <p:spPr bwMode="auto">
                  <a:xfrm>
                    <a:off x="5134" y="1940"/>
                    <a:ext cx="36" cy="72"/>
                  </a:xfrm>
                  <a:custGeom>
                    <a:avLst/>
                    <a:gdLst>
                      <a:gd name="T0" fmla="*/ 17 w 114"/>
                      <a:gd name="T1" fmla="*/ 0 h 234"/>
                      <a:gd name="T2" fmla="*/ 20 w 114"/>
                      <a:gd name="T3" fmla="*/ 0 h 234"/>
                      <a:gd name="T4" fmla="*/ 24 w 114"/>
                      <a:gd name="T5" fmla="*/ 1 h 234"/>
                      <a:gd name="T6" fmla="*/ 25 w 114"/>
                      <a:gd name="T7" fmla="*/ 2 h 234"/>
                      <a:gd name="T8" fmla="*/ 27 w 114"/>
                      <a:gd name="T9" fmla="*/ 2 h 234"/>
                      <a:gd name="T10" fmla="*/ 28 w 114"/>
                      <a:gd name="T11" fmla="*/ 3 h 234"/>
                      <a:gd name="T12" fmla="*/ 30 w 114"/>
                      <a:gd name="T13" fmla="*/ 4 h 234"/>
                      <a:gd name="T14" fmla="*/ 31 w 114"/>
                      <a:gd name="T15" fmla="*/ 5 h 234"/>
                      <a:gd name="T16" fmla="*/ 32 w 114"/>
                      <a:gd name="T17" fmla="*/ 7 h 234"/>
                      <a:gd name="T18" fmla="*/ 33 w 114"/>
                      <a:gd name="T19" fmla="*/ 8 h 234"/>
                      <a:gd name="T20" fmla="*/ 34 w 114"/>
                      <a:gd name="T21" fmla="*/ 10 h 234"/>
                      <a:gd name="T22" fmla="*/ 35 w 114"/>
                      <a:gd name="T23" fmla="*/ 12 h 234"/>
                      <a:gd name="T24" fmla="*/ 36 w 114"/>
                      <a:gd name="T25" fmla="*/ 14 h 234"/>
                      <a:gd name="T26" fmla="*/ 36 w 114"/>
                      <a:gd name="T27" fmla="*/ 18 h 234"/>
                      <a:gd name="T28" fmla="*/ 36 w 114"/>
                      <a:gd name="T29" fmla="*/ 20 h 234"/>
                      <a:gd name="T30" fmla="*/ 36 w 114"/>
                      <a:gd name="T31" fmla="*/ 72 h 234"/>
                      <a:gd name="T32" fmla="*/ 0 w 114"/>
                      <a:gd name="T33" fmla="*/ 72 h 234"/>
                      <a:gd name="T34" fmla="*/ 0 w 114"/>
                      <a:gd name="T35" fmla="*/ 20 h 234"/>
                      <a:gd name="T36" fmla="*/ 0 w 114"/>
                      <a:gd name="T37" fmla="*/ 18 h 234"/>
                      <a:gd name="T38" fmla="*/ 0 w 114"/>
                      <a:gd name="T39" fmla="*/ 14 h 234"/>
                      <a:gd name="T40" fmla="*/ 1 w 114"/>
                      <a:gd name="T41" fmla="*/ 12 h 234"/>
                      <a:gd name="T42" fmla="*/ 1 w 114"/>
                      <a:gd name="T43" fmla="*/ 10 h 234"/>
                      <a:gd name="T44" fmla="*/ 2 w 114"/>
                      <a:gd name="T45" fmla="*/ 8 h 234"/>
                      <a:gd name="T46" fmla="*/ 3 w 114"/>
                      <a:gd name="T47" fmla="*/ 7 h 234"/>
                      <a:gd name="T48" fmla="*/ 4 w 114"/>
                      <a:gd name="T49" fmla="*/ 5 h 234"/>
                      <a:gd name="T50" fmla="*/ 5 w 114"/>
                      <a:gd name="T51" fmla="*/ 4 h 234"/>
                      <a:gd name="T52" fmla="*/ 6 w 114"/>
                      <a:gd name="T53" fmla="*/ 3 h 234"/>
                      <a:gd name="T54" fmla="*/ 7 w 114"/>
                      <a:gd name="T55" fmla="*/ 2 h 234"/>
                      <a:gd name="T56" fmla="*/ 9 w 114"/>
                      <a:gd name="T57" fmla="*/ 2 h 234"/>
                      <a:gd name="T58" fmla="*/ 10 w 114"/>
                      <a:gd name="T59" fmla="*/ 1 h 234"/>
                      <a:gd name="T60" fmla="*/ 13 w 114"/>
                      <a:gd name="T61" fmla="*/ 0 h 234"/>
                      <a:gd name="T62" fmla="*/ 17 w 114"/>
                      <a:gd name="T63" fmla="*/ 0 h 2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14" h="234">
                        <a:moveTo>
                          <a:pt x="53" y="0"/>
                        </a:moveTo>
                        <a:lnTo>
                          <a:pt x="64" y="1"/>
                        </a:lnTo>
                        <a:lnTo>
                          <a:pt x="75" y="3"/>
                        </a:lnTo>
                        <a:lnTo>
                          <a:pt x="80" y="5"/>
                        </a:lnTo>
                        <a:lnTo>
                          <a:pt x="85" y="7"/>
                        </a:lnTo>
                        <a:lnTo>
                          <a:pt x="90" y="9"/>
                        </a:lnTo>
                        <a:lnTo>
                          <a:pt x="95" y="13"/>
                        </a:lnTo>
                        <a:lnTo>
                          <a:pt x="99" y="17"/>
                        </a:lnTo>
                        <a:lnTo>
                          <a:pt x="102" y="22"/>
                        </a:lnTo>
                        <a:lnTo>
                          <a:pt x="106" y="27"/>
                        </a:lnTo>
                        <a:lnTo>
                          <a:pt x="109" y="34"/>
                        </a:lnTo>
                        <a:lnTo>
                          <a:pt x="111" y="40"/>
                        </a:lnTo>
                        <a:lnTo>
                          <a:pt x="113" y="47"/>
                        </a:lnTo>
                        <a:lnTo>
                          <a:pt x="114" y="57"/>
                        </a:lnTo>
                        <a:lnTo>
                          <a:pt x="114" y="66"/>
                        </a:lnTo>
                        <a:lnTo>
                          <a:pt x="114" y="234"/>
                        </a:lnTo>
                        <a:lnTo>
                          <a:pt x="0" y="234"/>
                        </a:lnTo>
                        <a:lnTo>
                          <a:pt x="0" y="66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40"/>
                        </a:lnTo>
                        <a:lnTo>
                          <a:pt x="4" y="34"/>
                        </a:lnTo>
                        <a:lnTo>
                          <a:pt x="7" y="27"/>
                        </a:lnTo>
                        <a:lnTo>
                          <a:pt x="9" y="22"/>
                        </a:lnTo>
                        <a:lnTo>
                          <a:pt x="12" y="17"/>
                        </a:lnTo>
                        <a:lnTo>
                          <a:pt x="16" y="13"/>
                        </a:lnTo>
                        <a:lnTo>
                          <a:pt x="19" y="9"/>
                        </a:lnTo>
                        <a:lnTo>
                          <a:pt x="23" y="7"/>
                        </a:lnTo>
                        <a:lnTo>
                          <a:pt x="28" y="5"/>
                        </a:lnTo>
                        <a:lnTo>
                          <a:pt x="33" y="3"/>
                        </a:lnTo>
                        <a:lnTo>
                          <a:pt x="42" y="1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519"/>
                  <p:cNvSpPr>
                    <a:spLocks noChangeAspect="1"/>
                  </p:cNvSpPr>
                  <p:nvPr/>
                </p:nvSpPr>
                <p:spPr bwMode="auto">
                  <a:xfrm>
                    <a:off x="503" y="1940"/>
                    <a:ext cx="36" cy="86"/>
                  </a:xfrm>
                  <a:custGeom>
                    <a:avLst/>
                    <a:gdLst>
                      <a:gd name="T0" fmla="*/ 17 w 116"/>
                      <a:gd name="T1" fmla="*/ 0 h 277"/>
                      <a:gd name="T2" fmla="*/ 20 w 116"/>
                      <a:gd name="T3" fmla="*/ 0 h 277"/>
                      <a:gd name="T4" fmla="*/ 24 w 116"/>
                      <a:gd name="T5" fmla="*/ 1 h 277"/>
                      <a:gd name="T6" fmla="*/ 25 w 116"/>
                      <a:gd name="T7" fmla="*/ 1 h 277"/>
                      <a:gd name="T8" fmla="*/ 27 w 116"/>
                      <a:gd name="T9" fmla="*/ 2 h 277"/>
                      <a:gd name="T10" fmla="*/ 29 w 116"/>
                      <a:gd name="T11" fmla="*/ 2 h 277"/>
                      <a:gd name="T12" fmla="*/ 30 w 116"/>
                      <a:gd name="T13" fmla="*/ 3 h 277"/>
                      <a:gd name="T14" fmla="*/ 31 w 116"/>
                      <a:gd name="T15" fmla="*/ 5 h 277"/>
                      <a:gd name="T16" fmla="*/ 32 w 116"/>
                      <a:gd name="T17" fmla="*/ 6 h 277"/>
                      <a:gd name="T18" fmla="*/ 33 w 116"/>
                      <a:gd name="T19" fmla="*/ 7 h 277"/>
                      <a:gd name="T20" fmla="*/ 34 w 116"/>
                      <a:gd name="T21" fmla="*/ 9 h 277"/>
                      <a:gd name="T22" fmla="*/ 35 w 116"/>
                      <a:gd name="T23" fmla="*/ 12 h 277"/>
                      <a:gd name="T24" fmla="*/ 36 w 116"/>
                      <a:gd name="T25" fmla="*/ 15 h 277"/>
                      <a:gd name="T26" fmla="*/ 36 w 116"/>
                      <a:gd name="T27" fmla="*/ 18 h 277"/>
                      <a:gd name="T28" fmla="*/ 36 w 116"/>
                      <a:gd name="T29" fmla="*/ 21 h 277"/>
                      <a:gd name="T30" fmla="*/ 36 w 116"/>
                      <a:gd name="T31" fmla="*/ 86 h 277"/>
                      <a:gd name="T32" fmla="*/ 0 w 116"/>
                      <a:gd name="T33" fmla="*/ 86 h 277"/>
                      <a:gd name="T34" fmla="*/ 0 w 116"/>
                      <a:gd name="T35" fmla="*/ 21 h 277"/>
                      <a:gd name="T36" fmla="*/ 0 w 116"/>
                      <a:gd name="T37" fmla="*/ 18 h 277"/>
                      <a:gd name="T38" fmla="*/ 0 w 116"/>
                      <a:gd name="T39" fmla="*/ 15 h 277"/>
                      <a:gd name="T40" fmla="*/ 1 w 116"/>
                      <a:gd name="T41" fmla="*/ 12 h 277"/>
                      <a:gd name="T42" fmla="*/ 1 w 116"/>
                      <a:gd name="T43" fmla="*/ 9 h 277"/>
                      <a:gd name="T44" fmla="*/ 2 w 116"/>
                      <a:gd name="T45" fmla="*/ 7 h 277"/>
                      <a:gd name="T46" fmla="*/ 3 w 116"/>
                      <a:gd name="T47" fmla="*/ 6 h 277"/>
                      <a:gd name="T48" fmla="*/ 4 w 116"/>
                      <a:gd name="T49" fmla="*/ 5 h 277"/>
                      <a:gd name="T50" fmla="*/ 5 w 116"/>
                      <a:gd name="T51" fmla="*/ 3 h 277"/>
                      <a:gd name="T52" fmla="*/ 6 w 116"/>
                      <a:gd name="T53" fmla="*/ 2 h 277"/>
                      <a:gd name="T54" fmla="*/ 7 w 116"/>
                      <a:gd name="T55" fmla="*/ 2 h 277"/>
                      <a:gd name="T56" fmla="*/ 9 w 116"/>
                      <a:gd name="T57" fmla="*/ 1 h 277"/>
                      <a:gd name="T58" fmla="*/ 10 w 116"/>
                      <a:gd name="T59" fmla="*/ 1 h 277"/>
                      <a:gd name="T60" fmla="*/ 13 w 116"/>
                      <a:gd name="T61" fmla="*/ 0 h 277"/>
                      <a:gd name="T62" fmla="*/ 17 w 116"/>
                      <a:gd name="T63" fmla="*/ 0 h 27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16" h="277">
                        <a:moveTo>
                          <a:pt x="54" y="0"/>
                        </a:moveTo>
                        <a:lnTo>
                          <a:pt x="65" y="1"/>
                        </a:lnTo>
                        <a:lnTo>
                          <a:pt x="77" y="2"/>
                        </a:lnTo>
                        <a:lnTo>
                          <a:pt x="82" y="3"/>
                        </a:lnTo>
                        <a:lnTo>
                          <a:pt x="86" y="5"/>
                        </a:lnTo>
                        <a:lnTo>
                          <a:pt x="92" y="7"/>
                        </a:lnTo>
                        <a:lnTo>
                          <a:pt x="96" y="10"/>
                        </a:lnTo>
                        <a:lnTo>
                          <a:pt x="100" y="15"/>
                        </a:lnTo>
                        <a:lnTo>
                          <a:pt x="104" y="19"/>
                        </a:lnTo>
                        <a:lnTo>
                          <a:pt x="107" y="24"/>
                        </a:lnTo>
                        <a:lnTo>
                          <a:pt x="111" y="30"/>
                        </a:lnTo>
                        <a:lnTo>
                          <a:pt x="113" y="39"/>
                        </a:lnTo>
                        <a:lnTo>
                          <a:pt x="115" y="47"/>
                        </a:lnTo>
                        <a:lnTo>
                          <a:pt x="116" y="57"/>
                        </a:lnTo>
                        <a:lnTo>
                          <a:pt x="116" y="67"/>
                        </a:lnTo>
                        <a:lnTo>
                          <a:pt x="116" y="277"/>
                        </a:lnTo>
                        <a:lnTo>
                          <a:pt x="0" y="277"/>
                        </a:lnTo>
                        <a:lnTo>
                          <a:pt x="0" y="67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39"/>
                        </a:lnTo>
                        <a:lnTo>
                          <a:pt x="4" y="30"/>
                        </a:lnTo>
                        <a:lnTo>
                          <a:pt x="6" y="24"/>
                        </a:lnTo>
                        <a:lnTo>
                          <a:pt x="9" y="19"/>
                        </a:lnTo>
                        <a:lnTo>
                          <a:pt x="13" y="15"/>
                        </a:lnTo>
                        <a:lnTo>
                          <a:pt x="16" y="10"/>
                        </a:lnTo>
                        <a:lnTo>
                          <a:pt x="20" y="7"/>
                        </a:lnTo>
                        <a:lnTo>
                          <a:pt x="23" y="5"/>
                        </a:lnTo>
                        <a:lnTo>
                          <a:pt x="28" y="3"/>
                        </a:lnTo>
                        <a:lnTo>
                          <a:pt x="33" y="2"/>
                        </a:lnTo>
                        <a:lnTo>
                          <a:pt x="43" y="1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520"/>
                  <p:cNvSpPr>
                    <a:spLocks noChangeAspect="1"/>
                  </p:cNvSpPr>
                  <p:nvPr/>
                </p:nvSpPr>
                <p:spPr bwMode="auto">
                  <a:xfrm>
                    <a:off x="368" y="1940"/>
                    <a:ext cx="36" cy="86"/>
                  </a:xfrm>
                  <a:custGeom>
                    <a:avLst/>
                    <a:gdLst>
                      <a:gd name="T0" fmla="*/ 17 w 116"/>
                      <a:gd name="T1" fmla="*/ 0 h 277"/>
                      <a:gd name="T2" fmla="*/ 20 w 116"/>
                      <a:gd name="T3" fmla="*/ 0 h 277"/>
                      <a:gd name="T4" fmla="*/ 24 w 116"/>
                      <a:gd name="T5" fmla="*/ 1 h 277"/>
                      <a:gd name="T6" fmla="*/ 25 w 116"/>
                      <a:gd name="T7" fmla="*/ 1 h 277"/>
                      <a:gd name="T8" fmla="*/ 27 w 116"/>
                      <a:gd name="T9" fmla="*/ 2 h 277"/>
                      <a:gd name="T10" fmla="*/ 29 w 116"/>
                      <a:gd name="T11" fmla="*/ 2 h 277"/>
                      <a:gd name="T12" fmla="*/ 30 w 116"/>
                      <a:gd name="T13" fmla="*/ 4 h 277"/>
                      <a:gd name="T14" fmla="*/ 31 w 116"/>
                      <a:gd name="T15" fmla="*/ 5 h 277"/>
                      <a:gd name="T16" fmla="*/ 32 w 116"/>
                      <a:gd name="T17" fmla="*/ 6 h 277"/>
                      <a:gd name="T18" fmla="*/ 33 w 116"/>
                      <a:gd name="T19" fmla="*/ 8 h 277"/>
                      <a:gd name="T20" fmla="*/ 34 w 116"/>
                      <a:gd name="T21" fmla="*/ 10 h 277"/>
                      <a:gd name="T22" fmla="*/ 35 w 116"/>
                      <a:gd name="T23" fmla="*/ 12 h 277"/>
                      <a:gd name="T24" fmla="*/ 35 w 116"/>
                      <a:gd name="T25" fmla="*/ 15 h 277"/>
                      <a:gd name="T26" fmla="*/ 36 w 116"/>
                      <a:gd name="T27" fmla="*/ 18 h 277"/>
                      <a:gd name="T28" fmla="*/ 36 w 116"/>
                      <a:gd name="T29" fmla="*/ 21 h 277"/>
                      <a:gd name="T30" fmla="*/ 36 w 116"/>
                      <a:gd name="T31" fmla="*/ 86 h 277"/>
                      <a:gd name="T32" fmla="*/ 0 w 116"/>
                      <a:gd name="T33" fmla="*/ 86 h 277"/>
                      <a:gd name="T34" fmla="*/ 0 w 116"/>
                      <a:gd name="T35" fmla="*/ 21 h 277"/>
                      <a:gd name="T36" fmla="*/ 0 w 116"/>
                      <a:gd name="T37" fmla="*/ 18 h 277"/>
                      <a:gd name="T38" fmla="*/ 0 w 116"/>
                      <a:gd name="T39" fmla="*/ 15 h 277"/>
                      <a:gd name="T40" fmla="*/ 1 w 116"/>
                      <a:gd name="T41" fmla="*/ 12 h 277"/>
                      <a:gd name="T42" fmla="*/ 1 w 116"/>
                      <a:gd name="T43" fmla="*/ 10 h 277"/>
                      <a:gd name="T44" fmla="*/ 2 w 116"/>
                      <a:gd name="T45" fmla="*/ 8 h 277"/>
                      <a:gd name="T46" fmla="*/ 3 w 116"/>
                      <a:gd name="T47" fmla="*/ 6 h 277"/>
                      <a:gd name="T48" fmla="*/ 4 w 116"/>
                      <a:gd name="T49" fmla="*/ 5 h 277"/>
                      <a:gd name="T50" fmla="*/ 5 w 116"/>
                      <a:gd name="T51" fmla="*/ 4 h 277"/>
                      <a:gd name="T52" fmla="*/ 6 w 116"/>
                      <a:gd name="T53" fmla="*/ 2 h 277"/>
                      <a:gd name="T54" fmla="*/ 7 w 116"/>
                      <a:gd name="T55" fmla="*/ 2 h 277"/>
                      <a:gd name="T56" fmla="*/ 9 w 116"/>
                      <a:gd name="T57" fmla="*/ 1 h 277"/>
                      <a:gd name="T58" fmla="*/ 11 w 116"/>
                      <a:gd name="T59" fmla="*/ 1 h 277"/>
                      <a:gd name="T60" fmla="*/ 14 w 116"/>
                      <a:gd name="T61" fmla="*/ 0 h 277"/>
                      <a:gd name="T62" fmla="*/ 17 w 116"/>
                      <a:gd name="T63" fmla="*/ 0 h 27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16" h="277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7" y="2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2" y="8"/>
                        </a:lnTo>
                        <a:lnTo>
                          <a:pt x="96" y="12"/>
                        </a:lnTo>
                        <a:lnTo>
                          <a:pt x="100" y="16"/>
                        </a:lnTo>
                        <a:lnTo>
                          <a:pt x="104" y="20"/>
                        </a:lnTo>
                        <a:lnTo>
                          <a:pt x="107" y="26"/>
                        </a:lnTo>
                        <a:lnTo>
                          <a:pt x="110" y="33"/>
                        </a:lnTo>
                        <a:lnTo>
                          <a:pt x="113" y="40"/>
                        </a:lnTo>
                        <a:lnTo>
                          <a:pt x="114" y="48"/>
                        </a:lnTo>
                        <a:lnTo>
                          <a:pt x="115" y="59"/>
                        </a:lnTo>
                        <a:lnTo>
                          <a:pt x="116" y="69"/>
                        </a:lnTo>
                        <a:lnTo>
                          <a:pt x="116" y="277"/>
                        </a:lnTo>
                        <a:lnTo>
                          <a:pt x="0" y="277"/>
                        </a:lnTo>
                        <a:lnTo>
                          <a:pt x="0" y="69"/>
                        </a:lnTo>
                        <a:lnTo>
                          <a:pt x="0" y="59"/>
                        </a:lnTo>
                        <a:lnTo>
                          <a:pt x="1" y="48"/>
                        </a:lnTo>
                        <a:lnTo>
                          <a:pt x="2" y="40"/>
                        </a:lnTo>
                        <a:lnTo>
                          <a:pt x="4" y="33"/>
                        </a:lnTo>
                        <a:lnTo>
                          <a:pt x="6" y="26"/>
                        </a:lnTo>
                        <a:lnTo>
                          <a:pt x="9" y="20"/>
                        </a:lnTo>
                        <a:lnTo>
                          <a:pt x="13" y="16"/>
                        </a:lnTo>
                        <a:lnTo>
                          <a:pt x="17" y="12"/>
                        </a:lnTo>
                        <a:lnTo>
                          <a:pt x="20" y="8"/>
                        </a:lnTo>
                        <a:lnTo>
                          <a:pt x="24" y="6"/>
                        </a:lnTo>
                        <a:lnTo>
                          <a:pt x="29" y="4"/>
                        </a:lnTo>
                        <a:lnTo>
                          <a:pt x="34" y="2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521"/>
                  <p:cNvSpPr>
                    <a:spLocks noChangeAspect="1"/>
                  </p:cNvSpPr>
                  <p:nvPr/>
                </p:nvSpPr>
                <p:spPr bwMode="auto">
                  <a:xfrm>
                    <a:off x="896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8 w 157"/>
                      <a:gd name="T3" fmla="*/ 0 h 262"/>
                      <a:gd name="T4" fmla="*/ 31 w 157"/>
                      <a:gd name="T5" fmla="*/ 1 h 262"/>
                      <a:gd name="T6" fmla="*/ 33 w 157"/>
                      <a:gd name="T7" fmla="*/ 1 h 262"/>
                      <a:gd name="T8" fmla="*/ 36 w 157"/>
                      <a:gd name="T9" fmla="*/ 2 h 262"/>
                      <a:gd name="T10" fmla="*/ 38 w 157"/>
                      <a:gd name="T11" fmla="*/ 4 h 262"/>
                      <a:gd name="T12" fmla="*/ 40 w 157"/>
                      <a:gd name="T13" fmla="*/ 5 h 262"/>
                      <a:gd name="T14" fmla="*/ 42 w 157"/>
                      <a:gd name="T15" fmla="*/ 7 h 262"/>
                      <a:gd name="T16" fmla="*/ 44 w 157"/>
                      <a:gd name="T17" fmla="*/ 8 h 262"/>
                      <a:gd name="T18" fmla="*/ 45 w 157"/>
                      <a:gd name="T19" fmla="*/ 11 h 262"/>
                      <a:gd name="T20" fmla="*/ 46 w 157"/>
                      <a:gd name="T21" fmla="*/ 13 h 262"/>
                      <a:gd name="T22" fmla="*/ 47 w 157"/>
                      <a:gd name="T23" fmla="*/ 16 h 262"/>
                      <a:gd name="T24" fmla="*/ 48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5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6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7" y="2"/>
                        </a:lnTo>
                        <a:lnTo>
                          <a:pt x="105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6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522"/>
                  <p:cNvSpPr>
                    <a:spLocks noChangeAspect="1"/>
                  </p:cNvSpPr>
                  <p:nvPr/>
                </p:nvSpPr>
                <p:spPr bwMode="auto">
                  <a:xfrm>
                    <a:off x="3626" y="1947"/>
                    <a:ext cx="50" cy="79"/>
                  </a:xfrm>
                  <a:custGeom>
                    <a:avLst/>
                    <a:gdLst>
                      <a:gd name="T0" fmla="*/ 25 w 156"/>
                      <a:gd name="T1" fmla="*/ 0 h 262"/>
                      <a:gd name="T2" fmla="*/ 28 w 156"/>
                      <a:gd name="T3" fmla="*/ 0 h 262"/>
                      <a:gd name="T4" fmla="*/ 31 w 156"/>
                      <a:gd name="T5" fmla="*/ 1 h 262"/>
                      <a:gd name="T6" fmla="*/ 34 w 156"/>
                      <a:gd name="T7" fmla="*/ 1 h 262"/>
                      <a:gd name="T8" fmla="*/ 36 w 156"/>
                      <a:gd name="T9" fmla="*/ 2 h 262"/>
                      <a:gd name="T10" fmla="*/ 38 w 156"/>
                      <a:gd name="T11" fmla="*/ 4 h 262"/>
                      <a:gd name="T12" fmla="*/ 41 w 156"/>
                      <a:gd name="T13" fmla="*/ 5 h 262"/>
                      <a:gd name="T14" fmla="*/ 42 w 156"/>
                      <a:gd name="T15" fmla="*/ 7 h 262"/>
                      <a:gd name="T16" fmla="*/ 44 w 156"/>
                      <a:gd name="T17" fmla="*/ 8 h 262"/>
                      <a:gd name="T18" fmla="*/ 45 w 156"/>
                      <a:gd name="T19" fmla="*/ 11 h 262"/>
                      <a:gd name="T20" fmla="*/ 47 w 156"/>
                      <a:gd name="T21" fmla="*/ 13 h 262"/>
                      <a:gd name="T22" fmla="*/ 48 w 156"/>
                      <a:gd name="T23" fmla="*/ 16 h 262"/>
                      <a:gd name="T24" fmla="*/ 49 w 156"/>
                      <a:gd name="T25" fmla="*/ 18 h 262"/>
                      <a:gd name="T26" fmla="*/ 49 w 156"/>
                      <a:gd name="T27" fmla="*/ 22 h 262"/>
                      <a:gd name="T28" fmla="*/ 50 w 156"/>
                      <a:gd name="T29" fmla="*/ 25 h 262"/>
                      <a:gd name="T30" fmla="*/ 50 w 156"/>
                      <a:gd name="T31" fmla="*/ 28 h 262"/>
                      <a:gd name="T32" fmla="*/ 50 w 156"/>
                      <a:gd name="T33" fmla="*/ 32 h 262"/>
                      <a:gd name="T34" fmla="*/ 50 w 156"/>
                      <a:gd name="T35" fmla="*/ 79 h 262"/>
                      <a:gd name="T36" fmla="*/ 0 w 156"/>
                      <a:gd name="T37" fmla="*/ 79 h 262"/>
                      <a:gd name="T38" fmla="*/ 0 w 156"/>
                      <a:gd name="T39" fmla="*/ 32 h 262"/>
                      <a:gd name="T40" fmla="*/ 0 w 156"/>
                      <a:gd name="T41" fmla="*/ 28 h 262"/>
                      <a:gd name="T42" fmla="*/ 0 w 156"/>
                      <a:gd name="T43" fmla="*/ 25 h 262"/>
                      <a:gd name="T44" fmla="*/ 1 w 156"/>
                      <a:gd name="T45" fmla="*/ 22 h 262"/>
                      <a:gd name="T46" fmla="*/ 2 w 156"/>
                      <a:gd name="T47" fmla="*/ 18 h 262"/>
                      <a:gd name="T48" fmla="*/ 3 w 156"/>
                      <a:gd name="T49" fmla="*/ 16 h 262"/>
                      <a:gd name="T50" fmla="*/ 4 w 156"/>
                      <a:gd name="T51" fmla="*/ 13 h 262"/>
                      <a:gd name="T52" fmla="*/ 5 w 156"/>
                      <a:gd name="T53" fmla="*/ 11 h 262"/>
                      <a:gd name="T54" fmla="*/ 6 w 156"/>
                      <a:gd name="T55" fmla="*/ 8 h 262"/>
                      <a:gd name="T56" fmla="*/ 8 w 156"/>
                      <a:gd name="T57" fmla="*/ 7 h 262"/>
                      <a:gd name="T58" fmla="*/ 10 w 156"/>
                      <a:gd name="T59" fmla="*/ 5 h 262"/>
                      <a:gd name="T60" fmla="*/ 12 w 156"/>
                      <a:gd name="T61" fmla="*/ 4 h 262"/>
                      <a:gd name="T62" fmla="*/ 14 w 156"/>
                      <a:gd name="T63" fmla="*/ 2 h 262"/>
                      <a:gd name="T64" fmla="*/ 17 w 156"/>
                      <a:gd name="T65" fmla="*/ 1 h 262"/>
                      <a:gd name="T66" fmla="*/ 19 w 156"/>
                      <a:gd name="T67" fmla="*/ 1 h 262"/>
                      <a:gd name="T68" fmla="*/ 22 w 156"/>
                      <a:gd name="T69" fmla="*/ 0 h 262"/>
                      <a:gd name="T70" fmla="*/ 25 w 156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6" h="262">
                        <a:moveTo>
                          <a:pt x="78" y="0"/>
                        </a:moveTo>
                        <a:lnTo>
                          <a:pt x="88" y="1"/>
                        </a:lnTo>
                        <a:lnTo>
                          <a:pt x="97" y="2"/>
                        </a:lnTo>
                        <a:lnTo>
                          <a:pt x="105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7" y="28"/>
                        </a:lnTo>
                        <a:lnTo>
                          <a:pt x="141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3" y="72"/>
                        </a:lnTo>
                        <a:lnTo>
                          <a:pt x="155" y="82"/>
                        </a:lnTo>
                        <a:lnTo>
                          <a:pt x="156" y="94"/>
                        </a:lnTo>
                        <a:lnTo>
                          <a:pt x="156" y="105"/>
                        </a:lnTo>
                        <a:lnTo>
                          <a:pt x="156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2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523"/>
                  <p:cNvSpPr>
                    <a:spLocks noChangeAspect="1"/>
                  </p:cNvSpPr>
                  <p:nvPr/>
                </p:nvSpPr>
                <p:spPr bwMode="auto">
                  <a:xfrm>
                    <a:off x="1540" y="1947"/>
                    <a:ext cx="43" cy="79"/>
                  </a:xfrm>
                  <a:custGeom>
                    <a:avLst/>
                    <a:gdLst>
                      <a:gd name="T0" fmla="*/ 22 w 157"/>
                      <a:gd name="T1" fmla="*/ 0 h 262"/>
                      <a:gd name="T2" fmla="*/ 24 w 157"/>
                      <a:gd name="T3" fmla="*/ 0 h 262"/>
                      <a:gd name="T4" fmla="*/ 27 w 157"/>
                      <a:gd name="T5" fmla="*/ 1 h 262"/>
                      <a:gd name="T6" fmla="*/ 29 w 157"/>
                      <a:gd name="T7" fmla="*/ 1 h 262"/>
                      <a:gd name="T8" fmla="*/ 31 w 157"/>
                      <a:gd name="T9" fmla="*/ 2 h 262"/>
                      <a:gd name="T10" fmla="*/ 33 w 157"/>
                      <a:gd name="T11" fmla="*/ 4 h 262"/>
                      <a:gd name="T12" fmla="*/ 35 w 157"/>
                      <a:gd name="T13" fmla="*/ 5 h 262"/>
                      <a:gd name="T14" fmla="*/ 36 w 157"/>
                      <a:gd name="T15" fmla="*/ 7 h 262"/>
                      <a:gd name="T16" fmla="*/ 38 w 157"/>
                      <a:gd name="T17" fmla="*/ 8 h 262"/>
                      <a:gd name="T18" fmla="*/ 39 w 157"/>
                      <a:gd name="T19" fmla="*/ 11 h 262"/>
                      <a:gd name="T20" fmla="*/ 40 w 157"/>
                      <a:gd name="T21" fmla="*/ 13 h 262"/>
                      <a:gd name="T22" fmla="*/ 41 w 157"/>
                      <a:gd name="T23" fmla="*/ 16 h 262"/>
                      <a:gd name="T24" fmla="*/ 42 w 157"/>
                      <a:gd name="T25" fmla="*/ 18 h 262"/>
                      <a:gd name="T26" fmla="*/ 42 w 157"/>
                      <a:gd name="T27" fmla="*/ 22 h 262"/>
                      <a:gd name="T28" fmla="*/ 43 w 157"/>
                      <a:gd name="T29" fmla="*/ 25 h 262"/>
                      <a:gd name="T30" fmla="*/ 43 w 157"/>
                      <a:gd name="T31" fmla="*/ 28 h 262"/>
                      <a:gd name="T32" fmla="*/ 43 w 157"/>
                      <a:gd name="T33" fmla="*/ 32 h 262"/>
                      <a:gd name="T34" fmla="*/ 43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4 w 157"/>
                      <a:gd name="T53" fmla="*/ 11 h 262"/>
                      <a:gd name="T54" fmla="*/ 5 w 157"/>
                      <a:gd name="T55" fmla="*/ 8 h 262"/>
                      <a:gd name="T56" fmla="*/ 7 w 157"/>
                      <a:gd name="T57" fmla="*/ 7 h 262"/>
                      <a:gd name="T58" fmla="*/ 8 w 157"/>
                      <a:gd name="T59" fmla="*/ 5 h 262"/>
                      <a:gd name="T60" fmla="*/ 10 w 157"/>
                      <a:gd name="T61" fmla="*/ 4 h 262"/>
                      <a:gd name="T62" fmla="*/ 12 w 157"/>
                      <a:gd name="T63" fmla="*/ 2 h 262"/>
                      <a:gd name="T64" fmla="*/ 14 w 157"/>
                      <a:gd name="T65" fmla="*/ 1 h 262"/>
                      <a:gd name="T66" fmla="*/ 16 w 157"/>
                      <a:gd name="T67" fmla="*/ 1 h 262"/>
                      <a:gd name="T68" fmla="*/ 19 w 157"/>
                      <a:gd name="T69" fmla="*/ 0 h 262"/>
                      <a:gd name="T70" fmla="*/ 22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4" y="7"/>
                        </a:lnTo>
                        <a:lnTo>
                          <a:pt x="122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524"/>
                  <p:cNvSpPr>
                    <a:spLocks noChangeAspect="1"/>
                  </p:cNvSpPr>
                  <p:nvPr/>
                </p:nvSpPr>
                <p:spPr bwMode="auto">
                  <a:xfrm>
                    <a:off x="4269" y="1947"/>
                    <a:ext cx="50" cy="79"/>
                  </a:xfrm>
                  <a:custGeom>
                    <a:avLst/>
                    <a:gdLst>
                      <a:gd name="T0" fmla="*/ 25 w 158"/>
                      <a:gd name="T1" fmla="*/ 0 h 262"/>
                      <a:gd name="T2" fmla="*/ 28 w 158"/>
                      <a:gd name="T3" fmla="*/ 0 h 262"/>
                      <a:gd name="T4" fmla="*/ 31 w 158"/>
                      <a:gd name="T5" fmla="*/ 1 h 262"/>
                      <a:gd name="T6" fmla="*/ 34 w 158"/>
                      <a:gd name="T7" fmla="*/ 1 h 262"/>
                      <a:gd name="T8" fmla="*/ 36 w 158"/>
                      <a:gd name="T9" fmla="*/ 2 h 262"/>
                      <a:gd name="T10" fmla="*/ 38 w 158"/>
                      <a:gd name="T11" fmla="*/ 4 h 262"/>
                      <a:gd name="T12" fmla="*/ 40 w 158"/>
                      <a:gd name="T13" fmla="*/ 5 h 262"/>
                      <a:gd name="T14" fmla="*/ 42 w 158"/>
                      <a:gd name="T15" fmla="*/ 7 h 262"/>
                      <a:gd name="T16" fmla="*/ 44 w 158"/>
                      <a:gd name="T17" fmla="*/ 8 h 262"/>
                      <a:gd name="T18" fmla="*/ 45 w 158"/>
                      <a:gd name="T19" fmla="*/ 11 h 262"/>
                      <a:gd name="T20" fmla="*/ 47 w 158"/>
                      <a:gd name="T21" fmla="*/ 13 h 262"/>
                      <a:gd name="T22" fmla="*/ 47 w 158"/>
                      <a:gd name="T23" fmla="*/ 16 h 262"/>
                      <a:gd name="T24" fmla="*/ 48 w 158"/>
                      <a:gd name="T25" fmla="*/ 18 h 262"/>
                      <a:gd name="T26" fmla="*/ 49 w 158"/>
                      <a:gd name="T27" fmla="*/ 22 h 262"/>
                      <a:gd name="T28" fmla="*/ 49 w 158"/>
                      <a:gd name="T29" fmla="*/ 25 h 262"/>
                      <a:gd name="T30" fmla="*/ 50 w 158"/>
                      <a:gd name="T31" fmla="*/ 28 h 262"/>
                      <a:gd name="T32" fmla="*/ 50 w 158"/>
                      <a:gd name="T33" fmla="*/ 32 h 262"/>
                      <a:gd name="T34" fmla="*/ 50 w 158"/>
                      <a:gd name="T35" fmla="*/ 79 h 262"/>
                      <a:gd name="T36" fmla="*/ 0 w 158"/>
                      <a:gd name="T37" fmla="*/ 79 h 262"/>
                      <a:gd name="T38" fmla="*/ 0 w 158"/>
                      <a:gd name="T39" fmla="*/ 32 h 262"/>
                      <a:gd name="T40" fmla="*/ 0 w 158"/>
                      <a:gd name="T41" fmla="*/ 28 h 262"/>
                      <a:gd name="T42" fmla="*/ 0 w 158"/>
                      <a:gd name="T43" fmla="*/ 25 h 262"/>
                      <a:gd name="T44" fmla="*/ 1 w 158"/>
                      <a:gd name="T45" fmla="*/ 22 h 262"/>
                      <a:gd name="T46" fmla="*/ 2 w 158"/>
                      <a:gd name="T47" fmla="*/ 18 h 262"/>
                      <a:gd name="T48" fmla="*/ 2 w 158"/>
                      <a:gd name="T49" fmla="*/ 16 h 262"/>
                      <a:gd name="T50" fmla="*/ 3 w 158"/>
                      <a:gd name="T51" fmla="*/ 13 h 262"/>
                      <a:gd name="T52" fmla="*/ 5 w 158"/>
                      <a:gd name="T53" fmla="*/ 11 h 262"/>
                      <a:gd name="T54" fmla="*/ 6 w 158"/>
                      <a:gd name="T55" fmla="*/ 8 h 262"/>
                      <a:gd name="T56" fmla="*/ 8 w 158"/>
                      <a:gd name="T57" fmla="*/ 7 h 262"/>
                      <a:gd name="T58" fmla="*/ 9 w 158"/>
                      <a:gd name="T59" fmla="*/ 5 h 262"/>
                      <a:gd name="T60" fmla="*/ 12 w 158"/>
                      <a:gd name="T61" fmla="*/ 4 h 262"/>
                      <a:gd name="T62" fmla="*/ 14 w 158"/>
                      <a:gd name="T63" fmla="*/ 2 h 262"/>
                      <a:gd name="T64" fmla="*/ 16 w 158"/>
                      <a:gd name="T65" fmla="*/ 1 h 262"/>
                      <a:gd name="T66" fmla="*/ 19 w 158"/>
                      <a:gd name="T67" fmla="*/ 1 h 262"/>
                      <a:gd name="T68" fmla="*/ 22 w 158"/>
                      <a:gd name="T69" fmla="*/ 0 h 262"/>
                      <a:gd name="T70" fmla="*/ 25 w 158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5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4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525"/>
                  <p:cNvSpPr>
                    <a:spLocks noChangeAspect="1"/>
                  </p:cNvSpPr>
                  <p:nvPr/>
                </p:nvSpPr>
                <p:spPr bwMode="auto">
                  <a:xfrm>
                    <a:off x="1004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8 w 157"/>
                      <a:gd name="T3" fmla="*/ 0 h 262"/>
                      <a:gd name="T4" fmla="*/ 31 w 157"/>
                      <a:gd name="T5" fmla="*/ 1 h 262"/>
                      <a:gd name="T6" fmla="*/ 34 w 157"/>
                      <a:gd name="T7" fmla="*/ 1 h 262"/>
                      <a:gd name="T8" fmla="*/ 36 w 157"/>
                      <a:gd name="T9" fmla="*/ 2 h 262"/>
                      <a:gd name="T10" fmla="*/ 39 w 157"/>
                      <a:gd name="T11" fmla="*/ 4 h 262"/>
                      <a:gd name="T12" fmla="*/ 40 w 157"/>
                      <a:gd name="T13" fmla="*/ 5 h 262"/>
                      <a:gd name="T14" fmla="*/ 42 w 157"/>
                      <a:gd name="T15" fmla="*/ 7 h 262"/>
                      <a:gd name="T16" fmla="*/ 44 w 157"/>
                      <a:gd name="T17" fmla="*/ 8 h 262"/>
                      <a:gd name="T18" fmla="*/ 46 w 157"/>
                      <a:gd name="T19" fmla="*/ 11 h 262"/>
                      <a:gd name="T20" fmla="*/ 46 w 157"/>
                      <a:gd name="T21" fmla="*/ 13 h 262"/>
                      <a:gd name="T22" fmla="*/ 47 w 157"/>
                      <a:gd name="T23" fmla="*/ 16 h 262"/>
                      <a:gd name="T24" fmla="*/ 48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2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4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7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526"/>
                  <p:cNvSpPr>
                    <a:spLocks noChangeAspect="1"/>
                  </p:cNvSpPr>
                  <p:nvPr/>
                </p:nvSpPr>
                <p:spPr bwMode="auto">
                  <a:xfrm>
                    <a:off x="3733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8 w 157"/>
                      <a:gd name="T3" fmla="*/ 0 h 262"/>
                      <a:gd name="T4" fmla="*/ 31 w 157"/>
                      <a:gd name="T5" fmla="*/ 1 h 262"/>
                      <a:gd name="T6" fmla="*/ 34 w 157"/>
                      <a:gd name="T7" fmla="*/ 1 h 262"/>
                      <a:gd name="T8" fmla="*/ 36 w 157"/>
                      <a:gd name="T9" fmla="*/ 2 h 262"/>
                      <a:gd name="T10" fmla="*/ 39 w 157"/>
                      <a:gd name="T11" fmla="*/ 4 h 262"/>
                      <a:gd name="T12" fmla="*/ 41 w 157"/>
                      <a:gd name="T13" fmla="*/ 5 h 262"/>
                      <a:gd name="T14" fmla="*/ 42 w 157"/>
                      <a:gd name="T15" fmla="*/ 7 h 262"/>
                      <a:gd name="T16" fmla="*/ 44 w 157"/>
                      <a:gd name="T17" fmla="*/ 8 h 262"/>
                      <a:gd name="T18" fmla="*/ 45 w 157"/>
                      <a:gd name="T19" fmla="*/ 11 h 262"/>
                      <a:gd name="T20" fmla="*/ 46 w 157"/>
                      <a:gd name="T21" fmla="*/ 13 h 262"/>
                      <a:gd name="T22" fmla="*/ 48 w 157"/>
                      <a:gd name="T23" fmla="*/ 16 h 262"/>
                      <a:gd name="T24" fmla="*/ 49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4 w 157"/>
                      <a:gd name="T51" fmla="*/ 13 h 262"/>
                      <a:gd name="T52" fmla="*/ 5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7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527"/>
                  <p:cNvSpPr>
                    <a:spLocks noChangeAspect="1"/>
                  </p:cNvSpPr>
                  <p:nvPr/>
                </p:nvSpPr>
                <p:spPr bwMode="auto">
                  <a:xfrm>
                    <a:off x="1647" y="1947"/>
                    <a:ext cx="43" cy="79"/>
                  </a:xfrm>
                  <a:custGeom>
                    <a:avLst/>
                    <a:gdLst>
                      <a:gd name="T0" fmla="*/ 22 w 157"/>
                      <a:gd name="T1" fmla="*/ 0 h 262"/>
                      <a:gd name="T2" fmla="*/ 24 w 157"/>
                      <a:gd name="T3" fmla="*/ 0 h 262"/>
                      <a:gd name="T4" fmla="*/ 27 w 157"/>
                      <a:gd name="T5" fmla="*/ 1 h 262"/>
                      <a:gd name="T6" fmla="*/ 29 w 157"/>
                      <a:gd name="T7" fmla="*/ 1 h 262"/>
                      <a:gd name="T8" fmla="*/ 31 w 157"/>
                      <a:gd name="T9" fmla="*/ 2 h 262"/>
                      <a:gd name="T10" fmla="*/ 33 w 157"/>
                      <a:gd name="T11" fmla="*/ 4 h 262"/>
                      <a:gd name="T12" fmla="*/ 35 w 157"/>
                      <a:gd name="T13" fmla="*/ 5 h 262"/>
                      <a:gd name="T14" fmla="*/ 36 w 157"/>
                      <a:gd name="T15" fmla="*/ 7 h 262"/>
                      <a:gd name="T16" fmla="*/ 38 w 157"/>
                      <a:gd name="T17" fmla="*/ 8 h 262"/>
                      <a:gd name="T18" fmla="*/ 39 w 157"/>
                      <a:gd name="T19" fmla="*/ 11 h 262"/>
                      <a:gd name="T20" fmla="*/ 40 w 157"/>
                      <a:gd name="T21" fmla="*/ 13 h 262"/>
                      <a:gd name="T22" fmla="*/ 41 w 157"/>
                      <a:gd name="T23" fmla="*/ 16 h 262"/>
                      <a:gd name="T24" fmla="*/ 42 w 157"/>
                      <a:gd name="T25" fmla="*/ 18 h 262"/>
                      <a:gd name="T26" fmla="*/ 42 w 157"/>
                      <a:gd name="T27" fmla="*/ 22 h 262"/>
                      <a:gd name="T28" fmla="*/ 43 w 157"/>
                      <a:gd name="T29" fmla="*/ 25 h 262"/>
                      <a:gd name="T30" fmla="*/ 43 w 157"/>
                      <a:gd name="T31" fmla="*/ 28 h 262"/>
                      <a:gd name="T32" fmla="*/ 43 w 157"/>
                      <a:gd name="T33" fmla="*/ 32 h 262"/>
                      <a:gd name="T34" fmla="*/ 43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4 w 157"/>
                      <a:gd name="T53" fmla="*/ 11 h 262"/>
                      <a:gd name="T54" fmla="*/ 5 w 157"/>
                      <a:gd name="T55" fmla="*/ 8 h 262"/>
                      <a:gd name="T56" fmla="*/ 7 w 157"/>
                      <a:gd name="T57" fmla="*/ 7 h 262"/>
                      <a:gd name="T58" fmla="*/ 8 w 157"/>
                      <a:gd name="T59" fmla="*/ 5 h 262"/>
                      <a:gd name="T60" fmla="*/ 10 w 157"/>
                      <a:gd name="T61" fmla="*/ 4 h 262"/>
                      <a:gd name="T62" fmla="*/ 12 w 157"/>
                      <a:gd name="T63" fmla="*/ 2 h 262"/>
                      <a:gd name="T64" fmla="*/ 14 w 157"/>
                      <a:gd name="T65" fmla="*/ 1 h 262"/>
                      <a:gd name="T66" fmla="*/ 16 w 157"/>
                      <a:gd name="T67" fmla="*/ 1 h 262"/>
                      <a:gd name="T68" fmla="*/ 19 w 157"/>
                      <a:gd name="T69" fmla="*/ 0 h 262"/>
                      <a:gd name="T70" fmla="*/ 22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4" y="7"/>
                        </a:lnTo>
                        <a:lnTo>
                          <a:pt x="122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528"/>
                  <p:cNvSpPr>
                    <a:spLocks noChangeAspect="1"/>
                  </p:cNvSpPr>
                  <p:nvPr/>
                </p:nvSpPr>
                <p:spPr bwMode="auto">
                  <a:xfrm>
                    <a:off x="4377" y="1947"/>
                    <a:ext cx="43" cy="79"/>
                  </a:xfrm>
                  <a:custGeom>
                    <a:avLst/>
                    <a:gdLst>
                      <a:gd name="T0" fmla="*/ 22 w 158"/>
                      <a:gd name="T1" fmla="*/ 0 h 262"/>
                      <a:gd name="T2" fmla="*/ 24 w 158"/>
                      <a:gd name="T3" fmla="*/ 0 h 262"/>
                      <a:gd name="T4" fmla="*/ 27 w 158"/>
                      <a:gd name="T5" fmla="*/ 1 h 262"/>
                      <a:gd name="T6" fmla="*/ 29 w 158"/>
                      <a:gd name="T7" fmla="*/ 1 h 262"/>
                      <a:gd name="T8" fmla="*/ 31 w 158"/>
                      <a:gd name="T9" fmla="*/ 2 h 262"/>
                      <a:gd name="T10" fmla="*/ 33 w 158"/>
                      <a:gd name="T11" fmla="*/ 4 h 262"/>
                      <a:gd name="T12" fmla="*/ 35 w 158"/>
                      <a:gd name="T13" fmla="*/ 5 h 262"/>
                      <a:gd name="T14" fmla="*/ 36 w 158"/>
                      <a:gd name="T15" fmla="*/ 7 h 262"/>
                      <a:gd name="T16" fmla="*/ 38 w 158"/>
                      <a:gd name="T17" fmla="*/ 8 h 262"/>
                      <a:gd name="T18" fmla="*/ 39 w 158"/>
                      <a:gd name="T19" fmla="*/ 11 h 262"/>
                      <a:gd name="T20" fmla="*/ 40 w 158"/>
                      <a:gd name="T21" fmla="*/ 13 h 262"/>
                      <a:gd name="T22" fmla="*/ 41 w 158"/>
                      <a:gd name="T23" fmla="*/ 16 h 262"/>
                      <a:gd name="T24" fmla="*/ 41 w 158"/>
                      <a:gd name="T25" fmla="*/ 18 h 262"/>
                      <a:gd name="T26" fmla="*/ 42 w 158"/>
                      <a:gd name="T27" fmla="*/ 22 h 262"/>
                      <a:gd name="T28" fmla="*/ 42 w 158"/>
                      <a:gd name="T29" fmla="*/ 25 h 262"/>
                      <a:gd name="T30" fmla="*/ 43 w 158"/>
                      <a:gd name="T31" fmla="*/ 28 h 262"/>
                      <a:gd name="T32" fmla="*/ 43 w 158"/>
                      <a:gd name="T33" fmla="*/ 32 h 262"/>
                      <a:gd name="T34" fmla="*/ 43 w 158"/>
                      <a:gd name="T35" fmla="*/ 79 h 262"/>
                      <a:gd name="T36" fmla="*/ 0 w 158"/>
                      <a:gd name="T37" fmla="*/ 79 h 262"/>
                      <a:gd name="T38" fmla="*/ 0 w 158"/>
                      <a:gd name="T39" fmla="*/ 32 h 262"/>
                      <a:gd name="T40" fmla="*/ 0 w 158"/>
                      <a:gd name="T41" fmla="*/ 28 h 262"/>
                      <a:gd name="T42" fmla="*/ 0 w 158"/>
                      <a:gd name="T43" fmla="*/ 25 h 262"/>
                      <a:gd name="T44" fmla="*/ 1 w 158"/>
                      <a:gd name="T45" fmla="*/ 22 h 262"/>
                      <a:gd name="T46" fmla="*/ 1 w 158"/>
                      <a:gd name="T47" fmla="*/ 18 h 262"/>
                      <a:gd name="T48" fmla="*/ 2 w 158"/>
                      <a:gd name="T49" fmla="*/ 16 h 262"/>
                      <a:gd name="T50" fmla="*/ 3 w 158"/>
                      <a:gd name="T51" fmla="*/ 13 h 262"/>
                      <a:gd name="T52" fmla="*/ 4 w 158"/>
                      <a:gd name="T53" fmla="*/ 11 h 262"/>
                      <a:gd name="T54" fmla="*/ 5 w 158"/>
                      <a:gd name="T55" fmla="*/ 8 h 262"/>
                      <a:gd name="T56" fmla="*/ 7 w 158"/>
                      <a:gd name="T57" fmla="*/ 7 h 262"/>
                      <a:gd name="T58" fmla="*/ 8 w 158"/>
                      <a:gd name="T59" fmla="*/ 5 h 262"/>
                      <a:gd name="T60" fmla="*/ 10 w 158"/>
                      <a:gd name="T61" fmla="*/ 4 h 262"/>
                      <a:gd name="T62" fmla="*/ 12 w 158"/>
                      <a:gd name="T63" fmla="*/ 2 h 262"/>
                      <a:gd name="T64" fmla="*/ 14 w 158"/>
                      <a:gd name="T65" fmla="*/ 1 h 262"/>
                      <a:gd name="T66" fmla="*/ 17 w 158"/>
                      <a:gd name="T67" fmla="*/ 1 h 262"/>
                      <a:gd name="T68" fmla="*/ 19 w 158"/>
                      <a:gd name="T69" fmla="*/ 0 h 262"/>
                      <a:gd name="T70" fmla="*/ 22 w 158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529"/>
                  <p:cNvSpPr>
                    <a:spLocks noChangeAspect="1"/>
                  </p:cNvSpPr>
                  <p:nvPr/>
                </p:nvSpPr>
                <p:spPr bwMode="auto">
                  <a:xfrm>
                    <a:off x="1111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8 w 157"/>
                      <a:gd name="T3" fmla="*/ 0 h 262"/>
                      <a:gd name="T4" fmla="*/ 31 w 157"/>
                      <a:gd name="T5" fmla="*/ 1 h 262"/>
                      <a:gd name="T6" fmla="*/ 34 w 157"/>
                      <a:gd name="T7" fmla="*/ 1 h 262"/>
                      <a:gd name="T8" fmla="*/ 36 w 157"/>
                      <a:gd name="T9" fmla="*/ 2 h 262"/>
                      <a:gd name="T10" fmla="*/ 38 w 157"/>
                      <a:gd name="T11" fmla="*/ 4 h 262"/>
                      <a:gd name="T12" fmla="*/ 40 w 157"/>
                      <a:gd name="T13" fmla="*/ 5 h 262"/>
                      <a:gd name="T14" fmla="*/ 42 w 157"/>
                      <a:gd name="T15" fmla="*/ 7 h 262"/>
                      <a:gd name="T16" fmla="*/ 44 w 157"/>
                      <a:gd name="T17" fmla="*/ 8 h 262"/>
                      <a:gd name="T18" fmla="*/ 45 w 157"/>
                      <a:gd name="T19" fmla="*/ 11 h 262"/>
                      <a:gd name="T20" fmla="*/ 46 w 157"/>
                      <a:gd name="T21" fmla="*/ 13 h 262"/>
                      <a:gd name="T22" fmla="*/ 47 w 157"/>
                      <a:gd name="T23" fmla="*/ 16 h 262"/>
                      <a:gd name="T24" fmla="*/ 48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2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4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7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6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530"/>
                  <p:cNvSpPr>
                    <a:spLocks noChangeAspect="1"/>
                  </p:cNvSpPr>
                  <p:nvPr/>
                </p:nvSpPr>
                <p:spPr bwMode="auto">
                  <a:xfrm>
                    <a:off x="3841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8 w 157"/>
                      <a:gd name="T3" fmla="*/ 0 h 262"/>
                      <a:gd name="T4" fmla="*/ 31 w 157"/>
                      <a:gd name="T5" fmla="*/ 1 h 262"/>
                      <a:gd name="T6" fmla="*/ 33 w 157"/>
                      <a:gd name="T7" fmla="*/ 1 h 262"/>
                      <a:gd name="T8" fmla="*/ 36 w 157"/>
                      <a:gd name="T9" fmla="*/ 2 h 262"/>
                      <a:gd name="T10" fmla="*/ 38 w 157"/>
                      <a:gd name="T11" fmla="*/ 4 h 262"/>
                      <a:gd name="T12" fmla="*/ 40 w 157"/>
                      <a:gd name="T13" fmla="*/ 5 h 262"/>
                      <a:gd name="T14" fmla="*/ 42 w 157"/>
                      <a:gd name="T15" fmla="*/ 7 h 262"/>
                      <a:gd name="T16" fmla="*/ 44 w 157"/>
                      <a:gd name="T17" fmla="*/ 8 h 262"/>
                      <a:gd name="T18" fmla="*/ 45 w 157"/>
                      <a:gd name="T19" fmla="*/ 11 h 262"/>
                      <a:gd name="T20" fmla="*/ 46 w 157"/>
                      <a:gd name="T21" fmla="*/ 13 h 262"/>
                      <a:gd name="T22" fmla="*/ 48 w 157"/>
                      <a:gd name="T23" fmla="*/ 16 h 262"/>
                      <a:gd name="T24" fmla="*/ 48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4 w 157"/>
                      <a:gd name="T51" fmla="*/ 13 h 262"/>
                      <a:gd name="T52" fmla="*/ 5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7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7" y="2"/>
                        </a:lnTo>
                        <a:lnTo>
                          <a:pt x="105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6" y="16"/>
                        </a:lnTo>
                        <a:lnTo>
                          <a:pt x="133" y="22"/>
                        </a:lnTo>
                        <a:lnTo>
                          <a:pt x="137" y="28"/>
                        </a:lnTo>
                        <a:lnTo>
                          <a:pt x="142" y="36"/>
                        </a:lnTo>
                        <a:lnTo>
                          <a:pt x="145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531"/>
                  <p:cNvSpPr>
                    <a:spLocks noChangeAspect="1"/>
                  </p:cNvSpPr>
                  <p:nvPr/>
                </p:nvSpPr>
                <p:spPr bwMode="auto">
                  <a:xfrm>
                    <a:off x="1754" y="1947"/>
                    <a:ext cx="43" cy="79"/>
                  </a:xfrm>
                  <a:custGeom>
                    <a:avLst/>
                    <a:gdLst>
                      <a:gd name="T0" fmla="*/ 21 w 155"/>
                      <a:gd name="T1" fmla="*/ 0 h 262"/>
                      <a:gd name="T2" fmla="*/ 24 w 155"/>
                      <a:gd name="T3" fmla="*/ 0 h 262"/>
                      <a:gd name="T4" fmla="*/ 27 w 155"/>
                      <a:gd name="T5" fmla="*/ 1 h 262"/>
                      <a:gd name="T6" fmla="*/ 29 w 155"/>
                      <a:gd name="T7" fmla="*/ 1 h 262"/>
                      <a:gd name="T8" fmla="*/ 31 w 155"/>
                      <a:gd name="T9" fmla="*/ 2 h 262"/>
                      <a:gd name="T10" fmla="*/ 33 w 155"/>
                      <a:gd name="T11" fmla="*/ 4 h 262"/>
                      <a:gd name="T12" fmla="*/ 35 w 155"/>
                      <a:gd name="T13" fmla="*/ 5 h 262"/>
                      <a:gd name="T14" fmla="*/ 37 w 155"/>
                      <a:gd name="T15" fmla="*/ 7 h 262"/>
                      <a:gd name="T16" fmla="*/ 38 w 155"/>
                      <a:gd name="T17" fmla="*/ 8 h 262"/>
                      <a:gd name="T18" fmla="*/ 39 w 155"/>
                      <a:gd name="T19" fmla="*/ 11 h 262"/>
                      <a:gd name="T20" fmla="*/ 40 w 155"/>
                      <a:gd name="T21" fmla="*/ 13 h 262"/>
                      <a:gd name="T22" fmla="*/ 41 w 155"/>
                      <a:gd name="T23" fmla="*/ 16 h 262"/>
                      <a:gd name="T24" fmla="*/ 42 w 155"/>
                      <a:gd name="T25" fmla="*/ 18 h 262"/>
                      <a:gd name="T26" fmla="*/ 42 w 155"/>
                      <a:gd name="T27" fmla="*/ 22 h 262"/>
                      <a:gd name="T28" fmla="*/ 43 w 155"/>
                      <a:gd name="T29" fmla="*/ 25 h 262"/>
                      <a:gd name="T30" fmla="*/ 43 w 155"/>
                      <a:gd name="T31" fmla="*/ 28 h 262"/>
                      <a:gd name="T32" fmla="*/ 43 w 155"/>
                      <a:gd name="T33" fmla="*/ 32 h 262"/>
                      <a:gd name="T34" fmla="*/ 43 w 155"/>
                      <a:gd name="T35" fmla="*/ 79 h 262"/>
                      <a:gd name="T36" fmla="*/ 0 w 155"/>
                      <a:gd name="T37" fmla="*/ 79 h 262"/>
                      <a:gd name="T38" fmla="*/ 0 w 155"/>
                      <a:gd name="T39" fmla="*/ 32 h 262"/>
                      <a:gd name="T40" fmla="*/ 0 w 155"/>
                      <a:gd name="T41" fmla="*/ 28 h 262"/>
                      <a:gd name="T42" fmla="*/ 0 w 155"/>
                      <a:gd name="T43" fmla="*/ 25 h 262"/>
                      <a:gd name="T44" fmla="*/ 1 w 155"/>
                      <a:gd name="T45" fmla="*/ 22 h 262"/>
                      <a:gd name="T46" fmla="*/ 1 w 155"/>
                      <a:gd name="T47" fmla="*/ 18 h 262"/>
                      <a:gd name="T48" fmla="*/ 2 w 155"/>
                      <a:gd name="T49" fmla="*/ 16 h 262"/>
                      <a:gd name="T50" fmla="*/ 3 w 155"/>
                      <a:gd name="T51" fmla="*/ 13 h 262"/>
                      <a:gd name="T52" fmla="*/ 4 w 155"/>
                      <a:gd name="T53" fmla="*/ 11 h 262"/>
                      <a:gd name="T54" fmla="*/ 5 w 155"/>
                      <a:gd name="T55" fmla="*/ 8 h 262"/>
                      <a:gd name="T56" fmla="*/ 7 w 155"/>
                      <a:gd name="T57" fmla="*/ 7 h 262"/>
                      <a:gd name="T58" fmla="*/ 8 w 155"/>
                      <a:gd name="T59" fmla="*/ 5 h 262"/>
                      <a:gd name="T60" fmla="*/ 10 w 155"/>
                      <a:gd name="T61" fmla="*/ 4 h 262"/>
                      <a:gd name="T62" fmla="*/ 12 w 155"/>
                      <a:gd name="T63" fmla="*/ 2 h 262"/>
                      <a:gd name="T64" fmla="*/ 14 w 155"/>
                      <a:gd name="T65" fmla="*/ 1 h 262"/>
                      <a:gd name="T66" fmla="*/ 16 w 155"/>
                      <a:gd name="T67" fmla="*/ 1 h 262"/>
                      <a:gd name="T68" fmla="*/ 19 w 155"/>
                      <a:gd name="T69" fmla="*/ 0 h 262"/>
                      <a:gd name="T70" fmla="*/ 21 w 155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5" h="262">
                        <a:moveTo>
                          <a:pt x="77" y="0"/>
                        </a:moveTo>
                        <a:lnTo>
                          <a:pt x="88" y="1"/>
                        </a:lnTo>
                        <a:lnTo>
                          <a:pt x="96" y="2"/>
                        </a:lnTo>
                        <a:lnTo>
                          <a:pt x="105" y="4"/>
                        </a:lnTo>
                        <a:lnTo>
                          <a:pt x="112" y="7"/>
                        </a:lnTo>
                        <a:lnTo>
                          <a:pt x="119" y="12"/>
                        </a:lnTo>
                        <a:lnTo>
                          <a:pt x="126" y="16"/>
                        </a:lnTo>
                        <a:lnTo>
                          <a:pt x="132" y="22"/>
                        </a:lnTo>
                        <a:lnTo>
                          <a:pt x="136" y="28"/>
                        </a:lnTo>
                        <a:lnTo>
                          <a:pt x="142" y="36"/>
                        </a:lnTo>
                        <a:lnTo>
                          <a:pt x="145" y="43"/>
                        </a:lnTo>
                        <a:lnTo>
                          <a:pt x="148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4" y="82"/>
                        </a:lnTo>
                        <a:lnTo>
                          <a:pt x="155" y="94"/>
                        </a:lnTo>
                        <a:lnTo>
                          <a:pt x="155" y="105"/>
                        </a:lnTo>
                        <a:lnTo>
                          <a:pt x="155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6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59" y="2"/>
                        </a:lnTo>
                        <a:lnTo>
                          <a:pt x="68" y="1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532"/>
                  <p:cNvSpPr>
                    <a:spLocks noChangeAspect="1"/>
                  </p:cNvSpPr>
                  <p:nvPr/>
                </p:nvSpPr>
                <p:spPr bwMode="auto">
                  <a:xfrm>
                    <a:off x="4484" y="1947"/>
                    <a:ext cx="43" cy="79"/>
                  </a:xfrm>
                  <a:custGeom>
                    <a:avLst/>
                    <a:gdLst>
                      <a:gd name="T0" fmla="*/ 22 w 157"/>
                      <a:gd name="T1" fmla="*/ 0 h 262"/>
                      <a:gd name="T2" fmla="*/ 24 w 157"/>
                      <a:gd name="T3" fmla="*/ 0 h 262"/>
                      <a:gd name="T4" fmla="*/ 27 w 157"/>
                      <a:gd name="T5" fmla="*/ 1 h 262"/>
                      <a:gd name="T6" fmla="*/ 29 w 157"/>
                      <a:gd name="T7" fmla="*/ 1 h 262"/>
                      <a:gd name="T8" fmla="*/ 31 w 157"/>
                      <a:gd name="T9" fmla="*/ 2 h 262"/>
                      <a:gd name="T10" fmla="*/ 33 w 157"/>
                      <a:gd name="T11" fmla="*/ 4 h 262"/>
                      <a:gd name="T12" fmla="*/ 35 w 157"/>
                      <a:gd name="T13" fmla="*/ 5 h 262"/>
                      <a:gd name="T14" fmla="*/ 36 w 157"/>
                      <a:gd name="T15" fmla="*/ 7 h 262"/>
                      <a:gd name="T16" fmla="*/ 38 w 157"/>
                      <a:gd name="T17" fmla="*/ 8 h 262"/>
                      <a:gd name="T18" fmla="*/ 39 w 157"/>
                      <a:gd name="T19" fmla="*/ 11 h 262"/>
                      <a:gd name="T20" fmla="*/ 40 w 157"/>
                      <a:gd name="T21" fmla="*/ 13 h 262"/>
                      <a:gd name="T22" fmla="*/ 41 w 157"/>
                      <a:gd name="T23" fmla="*/ 16 h 262"/>
                      <a:gd name="T24" fmla="*/ 41 w 157"/>
                      <a:gd name="T25" fmla="*/ 18 h 262"/>
                      <a:gd name="T26" fmla="*/ 42 w 157"/>
                      <a:gd name="T27" fmla="*/ 22 h 262"/>
                      <a:gd name="T28" fmla="*/ 43 w 157"/>
                      <a:gd name="T29" fmla="*/ 25 h 262"/>
                      <a:gd name="T30" fmla="*/ 43 w 157"/>
                      <a:gd name="T31" fmla="*/ 28 h 262"/>
                      <a:gd name="T32" fmla="*/ 43 w 157"/>
                      <a:gd name="T33" fmla="*/ 32 h 262"/>
                      <a:gd name="T34" fmla="*/ 43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4 w 157"/>
                      <a:gd name="T53" fmla="*/ 11 h 262"/>
                      <a:gd name="T54" fmla="*/ 5 w 157"/>
                      <a:gd name="T55" fmla="*/ 8 h 262"/>
                      <a:gd name="T56" fmla="*/ 7 w 157"/>
                      <a:gd name="T57" fmla="*/ 7 h 262"/>
                      <a:gd name="T58" fmla="*/ 8 w 157"/>
                      <a:gd name="T59" fmla="*/ 5 h 262"/>
                      <a:gd name="T60" fmla="*/ 10 w 157"/>
                      <a:gd name="T61" fmla="*/ 4 h 262"/>
                      <a:gd name="T62" fmla="*/ 12 w 157"/>
                      <a:gd name="T63" fmla="*/ 2 h 262"/>
                      <a:gd name="T64" fmla="*/ 14 w 157"/>
                      <a:gd name="T65" fmla="*/ 1 h 262"/>
                      <a:gd name="T66" fmla="*/ 17 w 157"/>
                      <a:gd name="T67" fmla="*/ 1 h 262"/>
                      <a:gd name="T68" fmla="*/ 19 w 157"/>
                      <a:gd name="T69" fmla="*/ 0 h 262"/>
                      <a:gd name="T70" fmla="*/ 22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533"/>
                  <p:cNvSpPr>
                    <a:spLocks noChangeAspect="1"/>
                  </p:cNvSpPr>
                  <p:nvPr/>
                </p:nvSpPr>
                <p:spPr bwMode="auto">
                  <a:xfrm>
                    <a:off x="1218" y="1947"/>
                    <a:ext cx="50" cy="79"/>
                  </a:xfrm>
                  <a:custGeom>
                    <a:avLst/>
                    <a:gdLst>
                      <a:gd name="T0" fmla="*/ 25 w 158"/>
                      <a:gd name="T1" fmla="*/ 0 h 262"/>
                      <a:gd name="T2" fmla="*/ 28 w 158"/>
                      <a:gd name="T3" fmla="*/ 0 h 262"/>
                      <a:gd name="T4" fmla="*/ 31 w 158"/>
                      <a:gd name="T5" fmla="*/ 1 h 262"/>
                      <a:gd name="T6" fmla="*/ 34 w 158"/>
                      <a:gd name="T7" fmla="*/ 1 h 262"/>
                      <a:gd name="T8" fmla="*/ 36 w 158"/>
                      <a:gd name="T9" fmla="*/ 2 h 262"/>
                      <a:gd name="T10" fmla="*/ 38 w 158"/>
                      <a:gd name="T11" fmla="*/ 4 h 262"/>
                      <a:gd name="T12" fmla="*/ 41 w 158"/>
                      <a:gd name="T13" fmla="*/ 5 h 262"/>
                      <a:gd name="T14" fmla="*/ 42 w 158"/>
                      <a:gd name="T15" fmla="*/ 7 h 262"/>
                      <a:gd name="T16" fmla="*/ 44 w 158"/>
                      <a:gd name="T17" fmla="*/ 8 h 262"/>
                      <a:gd name="T18" fmla="*/ 45 w 158"/>
                      <a:gd name="T19" fmla="*/ 11 h 262"/>
                      <a:gd name="T20" fmla="*/ 47 w 158"/>
                      <a:gd name="T21" fmla="*/ 13 h 262"/>
                      <a:gd name="T22" fmla="*/ 47 w 158"/>
                      <a:gd name="T23" fmla="*/ 16 h 262"/>
                      <a:gd name="T24" fmla="*/ 48 w 158"/>
                      <a:gd name="T25" fmla="*/ 18 h 262"/>
                      <a:gd name="T26" fmla="*/ 49 w 158"/>
                      <a:gd name="T27" fmla="*/ 22 h 262"/>
                      <a:gd name="T28" fmla="*/ 49 w 158"/>
                      <a:gd name="T29" fmla="*/ 25 h 262"/>
                      <a:gd name="T30" fmla="*/ 49 w 158"/>
                      <a:gd name="T31" fmla="*/ 28 h 262"/>
                      <a:gd name="T32" fmla="*/ 50 w 158"/>
                      <a:gd name="T33" fmla="*/ 32 h 262"/>
                      <a:gd name="T34" fmla="*/ 50 w 158"/>
                      <a:gd name="T35" fmla="*/ 79 h 262"/>
                      <a:gd name="T36" fmla="*/ 0 w 158"/>
                      <a:gd name="T37" fmla="*/ 79 h 262"/>
                      <a:gd name="T38" fmla="*/ 0 w 158"/>
                      <a:gd name="T39" fmla="*/ 32 h 262"/>
                      <a:gd name="T40" fmla="*/ 0 w 158"/>
                      <a:gd name="T41" fmla="*/ 28 h 262"/>
                      <a:gd name="T42" fmla="*/ 1 w 158"/>
                      <a:gd name="T43" fmla="*/ 25 h 262"/>
                      <a:gd name="T44" fmla="*/ 1 w 158"/>
                      <a:gd name="T45" fmla="*/ 22 h 262"/>
                      <a:gd name="T46" fmla="*/ 2 w 158"/>
                      <a:gd name="T47" fmla="*/ 18 h 262"/>
                      <a:gd name="T48" fmla="*/ 3 w 158"/>
                      <a:gd name="T49" fmla="*/ 16 h 262"/>
                      <a:gd name="T50" fmla="*/ 3 w 158"/>
                      <a:gd name="T51" fmla="*/ 13 h 262"/>
                      <a:gd name="T52" fmla="*/ 5 w 158"/>
                      <a:gd name="T53" fmla="*/ 11 h 262"/>
                      <a:gd name="T54" fmla="*/ 7 w 158"/>
                      <a:gd name="T55" fmla="*/ 8 h 262"/>
                      <a:gd name="T56" fmla="*/ 8 w 158"/>
                      <a:gd name="T57" fmla="*/ 7 h 262"/>
                      <a:gd name="T58" fmla="*/ 10 w 158"/>
                      <a:gd name="T59" fmla="*/ 5 h 262"/>
                      <a:gd name="T60" fmla="*/ 12 w 158"/>
                      <a:gd name="T61" fmla="*/ 4 h 262"/>
                      <a:gd name="T62" fmla="*/ 14 w 158"/>
                      <a:gd name="T63" fmla="*/ 2 h 262"/>
                      <a:gd name="T64" fmla="*/ 17 w 158"/>
                      <a:gd name="T65" fmla="*/ 1 h 262"/>
                      <a:gd name="T66" fmla="*/ 19 w 158"/>
                      <a:gd name="T67" fmla="*/ 1 h 262"/>
                      <a:gd name="T68" fmla="*/ 22 w 158"/>
                      <a:gd name="T69" fmla="*/ 0 h 262"/>
                      <a:gd name="T70" fmla="*/ 25 w 158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9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6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2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1" y="28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534"/>
                  <p:cNvSpPr>
                    <a:spLocks noChangeAspect="1"/>
                  </p:cNvSpPr>
                  <p:nvPr/>
                </p:nvSpPr>
                <p:spPr bwMode="auto">
                  <a:xfrm>
                    <a:off x="3948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8 w 157"/>
                      <a:gd name="T3" fmla="*/ 0 h 262"/>
                      <a:gd name="T4" fmla="*/ 31 w 157"/>
                      <a:gd name="T5" fmla="*/ 1 h 262"/>
                      <a:gd name="T6" fmla="*/ 34 w 157"/>
                      <a:gd name="T7" fmla="*/ 1 h 262"/>
                      <a:gd name="T8" fmla="*/ 36 w 157"/>
                      <a:gd name="T9" fmla="*/ 2 h 262"/>
                      <a:gd name="T10" fmla="*/ 39 w 157"/>
                      <a:gd name="T11" fmla="*/ 4 h 262"/>
                      <a:gd name="T12" fmla="*/ 40 w 157"/>
                      <a:gd name="T13" fmla="*/ 5 h 262"/>
                      <a:gd name="T14" fmla="*/ 43 w 157"/>
                      <a:gd name="T15" fmla="*/ 7 h 262"/>
                      <a:gd name="T16" fmla="*/ 44 w 157"/>
                      <a:gd name="T17" fmla="*/ 8 h 262"/>
                      <a:gd name="T18" fmla="*/ 46 w 157"/>
                      <a:gd name="T19" fmla="*/ 11 h 262"/>
                      <a:gd name="T20" fmla="*/ 46 w 157"/>
                      <a:gd name="T21" fmla="*/ 13 h 262"/>
                      <a:gd name="T22" fmla="*/ 47 w 157"/>
                      <a:gd name="T23" fmla="*/ 16 h 262"/>
                      <a:gd name="T24" fmla="*/ 49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2 w 157"/>
                      <a:gd name="T47" fmla="*/ 18 h 262"/>
                      <a:gd name="T48" fmla="*/ 3 w 157"/>
                      <a:gd name="T49" fmla="*/ 16 h 262"/>
                      <a:gd name="T50" fmla="*/ 4 w 157"/>
                      <a:gd name="T51" fmla="*/ 13 h 262"/>
                      <a:gd name="T52" fmla="*/ 5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7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4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2" y="43"/>
                        </a:lnTo>
                        <a:lnTo>
                          <a:pt x="16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2" y="16"/>
                        </a:lnTo>
                        <a:lnTo>
                          <a:pt x="38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535"/>
                  <p:cNvSpPr>
                    <a:spLocks noChangeAspect="1"/>
                  </p:cNvSpPr>
                  <p:nvPr/>
                </p:nvSpPr>
                <p:spPr bwMode="auto">
                  <a:xfrm>
                    <a:off x="1854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9 w 157"/>
                      <a:gd name="T3" fmla="*/ 0 h 262"/>
                      <a:gd name="T4" fmla="*/ 31 w 157"/>
                      <a:gd name="T5" fmla="*/ 1 h 262"/>
                      <a:gd name="T6" fmla="*/ 34 w 157"/>
                      <a:gd name="T7" fmla="*/ 1 h 262"/>
                      <a:gd name="T8" fmla="*/ 36 w 157"/>
                      <a:gd name="T9" fmla="*/ 2 h 262"/>
                      <a:gd name="T10" fmla="*/ 39 w 157"/>
                      <a:gd name="T11" fmla="*/ 4 h 262"/>
                      <a:gd name="T12" fmla="*/ 41 w 157"/>
                      <a:gd name="T13" fmla="*/ 5 h 262"/>
                      <a:gd name="T14" fmla="*/ 43 w 157"/>
                      <a:gd name="T15" fmla="*/ 7 h 262"/>
                      <a:gd name="T16" fmla="*/ 44 w 157"/>
                      <a:gd name="T17" fmla="*/ 8 h 262"/>
                      <a:gd name="T18" fmla="*/ 46 w 157"/>
                      <a:gd name="T19" fmla="*/ 11 h 262"/>
                      <a:gd name="T20" fmla="*/ 47 w 157"/>
                      <a:gd name="T21" fmla="*/ 13 h 262"/>
                      <a:gd name="T22" fmla="*/ 48 w 157"/>
                      <a:gd name="T23" fmla="*/ 16 h 262"/>
                      <a:gd name="T24" fmla="*/ 49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2 w 157"/>
                      <a:gd name="T47" fmla="*/ 18 h 262"/>
                      <a:gd name="T48" fmla="*/ 3 w 157"/>
                      <a:gd name="T49" fmla="*/ 16 h 262"/>
                      <a:gd name="T50" fmla="*/ 4 w 157"/>
                      <a:gd name="T51" fmla="*/ 13 h 262"/>
                      <a:gd name="T52" fmla="*/ 5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7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90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4" y="22"/>
                        </a:lnTo>
                        <a:lnTo>
                          <a:pt x="138" y="28"/>
                        </a:lnTo>
                        <a:lnTo>
                          <a:pt x="144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6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536"/>
                  <p:cNvSpPr>
                    <a:spLocks noChangeAspect="1"/>
                  </p:cNvSpPr>
                  <p:nvPr/>
                </p:nvSpPr>
                <p:spPr bwMode="auto">
                  <a:xfrm>
                    <a:off x="4591" y="1947"/>
                    <a:ext cx="43" cy="79"/>
                  </a:xfrm>
                  <a:custGeom>
                    <a:avLst/>
                    <a:gdLst>
                      <a:gd name="T0" fmla="*/ 22 w 157"/>
                      <a:gd name="T1" fmla="*/ 0 h 262"/>
                      <a:gd name="T2" fmla="*/ 24 w 157"/>
                      <a:gd name="T3" fmla="*/ 0 h 262"/>
                      <a:gd name="T4" fmla="*/ 27 w 157"/>
                      <a:gd name="T5" fmla="*/ 1 h 262"/>
                      <a:gd name="T6" fmla="*/ 29 w 157"/>
                      <a:gd name="T7" fmla="*/ 1 h 262"/>
                      <a:gd name="T8" fmla="*/ 31 w 157"/>
                      <a:gd name="T9" fmla="*/ 2 h 262"/>
                      <a:gd name="T10" fmla="*/ 33 w 157"/>
                      <a:gd name="T11" fmla="*/ 4 h 262"/>
                      <a:gd name="T12" fmla="*/ 35 w 157"/>
                      <a:gd name="T13" fmla="*/ 5 h 262"/>
                      <a:gd name="T14" fmla="*/ 36 w 157"/>
                      <a:gd name="T15" fmla="*/ 7 h 262"/>
                      <a:gd name="T16" fmla="*/ 38 w 157"/>
                      <a:gd name="T17" fmla="*/ 8 h 262"/>
                      <a:gd name="T18" fmla="*/ 39 w 157"/>
                      <a:gd name="T19" fmla="*/ 11 h 262"/>
                      <a:gd name="T20" fmla="*/ 40 w 157"/>
                      <a:gd name="T21" fmla="*/ 13 h 262"/>
                      <a:gd name="T22" fmla="*/ 41 w 157"/>
                      <a:gd name="T23" fmla="*/ 16 h 262"/>
                      <a:gd name="T24" fmla="*/ 41 w 157"/>
                      <a:gd name="T25" fmla="*/ 18 h 262"/>
                      <a:gd name="T26" fmla="*/ 42 w 157"/>
                      <a:gd name="T27" fmla="*/ 22 h 262"/>
                      <a:gd name="T28" fmla="*/ 43 w 157"/>
                      <a:gd name="T29" fmla="*/ 25 h 262"/>
                      <a:gd name="T30" fmla="*/ 43 w 157"/>
                      <a:gd name="T31" fmla="*/ 28 h 262"/>
                      <a:gd name="T32" fmla="*/ 43 w 157"/>
                      <a:gd name="T33" fmla="*/ 32 h 262"/>
                      <a:gd name="T34" fmla="*/ 43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4 w 157"/>
                      <a:gd name="T53" fmla="*/ 11 h 262"/>
                      <a:gd name="T54" fmla="*/ 5 w 157"/>
                      <a:gd name="T55" fmla="*/ 8 h 262"/>
                      <a:gd name="T56" fmla="*/ 7 w 157"/>
                      <a:gd name="T57" fmla="*/ 7 h 262"/>
                      <a:gd name="T58" fmla="*/ 8 w 157"/>
                      <a:gd name="T59" fmla="*/ 5 h 262"/>
                      <a:gd name="T60" fmla="*/ 10 w 157"/>
                      <a:gd name="T61" fmla="*/ 4 h 262"/>
                      <a:gd name="T62" fmla="*/ 12 w 157"/>
                      <a:gd name="T63" fmla="*/ 2 h 262"/>
                      <a:gd name="T64" fmla="*/ 14 w 157"/>
                      <a:gd name="T65" fmla="*/ 1 h 262"/>
                      <a:gd name="T66" fmla="*/ 16 w 157"/>
                      <a:gd name="T67" fmla="*/ 1 h 262"/>
                      <a:gd name="T68" fmla="*/ 19 w 157"/>
                      <a:gd name="T69" fmla="*/ 0 h 262"/>
                      <a:gd name="T70" fmla="*/ 22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537"/>
                  <p:cNvSpPr>
                    <a:spLocks noChangeAspect="1"/>
                  </p:cNvSpPr>
                  <p:nvPr/>
                </p:nvSpPr>
                <p:spPr bwMode="auto">
                  <a:xfrm>
                    <a:off x="1954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8 w 157"/>
                      <a:gd name="T3" fmla="*/ 0 h 262"/>
                      <a:gd name="T4" fmla="*/ 31 w 157"/>
                      <a:gd name="T5" fmla="*/ 1 h 262"/>
                      <a:gd name="T6" fmla="*/ 34 w 157"/>
                      <a:gd name="T7" fmla="*/ 1 h 262"/>
                      <a:gd name="T8" fmla="*/ 36 w 157"/>
                      <a:gd name="T9" fmla="*/ 2 h 262"/>
                      <a:gd name="T10" fmla="*/ 39 w 157"/>
                      <a:gd name="T11" fmla="*/ 4 h 262"/>
                      <a:gd name="T12" fmla="*/ 41 w 157"/>
                      <a:gd name="T13" fmla="*/ 5 h 262"/>
                      <a:gd name="T14" fmla="*/ 42 w 157"/>
                      <a:gd name="T15" fmla="*/ 7 h 262"/>
                      <a:gd name="T16" fmla="*/ 44 w 157"/>
                      <a:gd name="T17" fmla="*/ 8 h 262"/>
                      <a:gd name="T18" fmla="*/ 45 w 157"/>
                      <a:gd name="T19" fmla="*/ 11 h 262"/>
                      <a:gd name="T20" fmla="*/ 47 w 157"/>
                      <a:gd name="T21" fmla="*/ 13 h 262"/>
                      <a:gd name="T22" fmla="*/ 48 w 157"/>
                      <a:gd name="T23" fmla="*/ 16 h 262"/>
                      <a:gd name="T24" fmla="*/ 49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1 w 157"/>
                      <a:gd name="T47" fmla="*/ 18 h 262"/>
                      <a:gd name="T48" fmla="*/ 2 w 157"/>
                      <a:gd name="T49" fmla="*/ 16 h 262"/>
                      <a:gd name="T50" fmla="*/ 4 w 157"/>
                      <a:gd name="T51" fmla="*/ 13 h 262"/>
                      <a:gd name="T52" fmla="*/ 5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7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2" y="16"/>
                        </a:lnTo>
                        <a:lnTo>
                          <a:pt x="38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538"/>
                  <p:cNvSpPr>
                    <a:spLocks noChangeAspect="1"/>
                  </p:cNvSpPr>
                  <p:nvPr/>
                </p:nvSpPr>
                <p:spPr bwMode="auto">
                  <a:xfrm>
                    <a:off x="4691" y="1947"/>
                    <a:ext cx="43" cy="79"/>
                  </a:xfrm>
                  <a:custGeom>
                    <a:avLst/>
                    <a:gdLst>
                      <a:gd name="T0" fmla="*/ 22 w 157"/>
                      <a:gd name="T1" fmla="*/ 0 h 262"/>
                      <a:gd name="T2" fmla="*/ 25 w 157"/>
                      <a:gd name="T3" fmla="*/ 0 h 262"/>
                      <a:gd name="T4" fmla="*/ 27 w 157"/>
                      <a:gd name="T5" fmla="*/ 1 h 262"/>
                      <a:gd name="T6" fmla="*/ 29 w 157"/>
                      <a:gd name="T7" fmla="*/ 1 h 262"/>
                      <a:gd name="T8" fmla="*/ 31 w 157"/>
                      <a:gd name="T9" fmla="*/ 2 h 262"/>
                      <a:gd name="T10" fmla="*/ 33 w 157"/>
                      <a:gd name="T11" fmla="*/ 4 h 262"/>
                      <a:gd name="T12" fmla="*/ 35 w 157"/>
                      <a:gd name="T13" fmla="*/ 5 h 262"/>
                      <a:gd name="T14" fmla="*/ 37 w 157"/>
                      <a:gd name="T15" fmla="*/ 7 h 262"/>
                      <a:gd name="T16" fmla="*/ 38 w 157"/>
                      <a:gd name="T17" fmla="*/ 8 h 262"/>
                      <a:gd name="T18" fmla="*/ 39 w 157"/>
                      <a:gd name="T19" fmla="*/ 11 h 262"/>
                      <a:gd name="T20" fmla="*/ 41 w 157"/>
                      <a:gd name="T21" fmla="*/ 13 h 262"/>
                      <a:gd name="T22" fmla="*/ 41 w 157"/>
                      <a:gd name="T23" fmla="*/ 16 h 262"/>
                      <a:gd name="T24" fmla="*/ 42 w 157"/>
                      <a:gd name="T25" fmla="*/ 18 h 262"/>
                      <a:gd name="T26" fmla="*/ 42 w 157"/>
                      <a:gd name="T27" fmla="*/ 22 h 262"/>
                      <a:gd name="T28" fmla="*/ 43 w 157"/>
                      <a:gd name="T29" fmla="*/ 25 h 262"/>
                      <a:gd name="T30" fmla="*/ 43 w 157"/>
                      <a:gd name="T31" fmla="*/ 28 h 262"/>
                      <a:gd name="T32" fmla="*/ 43 w 157"/>
                      <a:gd name="T33" fmla="*/ 32 h 262"/>
                      <a:gd name="T34" fmla="*/ 43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1 w 157"/>
                      <a:gd name="T43" fmla="*/ 25 h 262"/>
                      <a:gd name="T44" fmla="*/ 1 w 157"/>
                      <a:gd name="T45" fmla="*/ 22 h 262"/>
                      <a:gd name="T46" fmla="*/ 2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4 w 157"/>
                      <a:gd name="T53" fmla="*/ 11 h 262"/>
                      <a:gd name="T54" fmla="*/ 5 w 157"/>
                      <a:gd name="T55" fmla="*/ 8 h 262"/>
                      <a:gd name="T56" fmla="*/ 7 w 157"/>
                      <a:gd name="T57" fmla="*/ 7 h 262"/>
                      <a:gd name="T58" fmla="*/ 8 w 157"/>
                      <a:gd name="T59" fmla="*/ 5 h 262"/>
                      <a:gd name="T60" fmla="*/ 10 w 157"/>
                      <a:gd name="T61" fmla="*/ 4 h 262"/>
                      <a:gd name="T62" fmla="*/ 12 w 157"/>
                      <a:gd name="T63" fmla="*/ 2 h 262"/>
                      <a:gd name="T64" fmla="*/ 15 w 157"/>
                      <a:gd name="T65" fmla="*/ 1 h 262"/>
                      <a:gd name="T66" fmla="*/ 17 w 157"/>
                      <a:gd name="T67" fmla="*/ 1 h 262"/>
                      <a:gd name="T68" fmla="*/ 19 w 157"/>
                      <a:gd name="T69" fmla="*/ 0 h 262"/>
                      <a:gd name="T70" fmla="*/ 22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80" y="0"/>
                        </a:moveTo>
                        <a:lnTo>
                          <a:pt x="90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5" y="7"/>
                        </a:lnTo>
                        <a:lnTo>
                          <a:pt x="122" y="12"/>
                        </a:lnTo>
                        <a:lnTo>
                          <a:pt x="128" y="16"/>
                        </a:lnTo>
                        <a:lnTo>
                          <a:pt x="134" y="22"/>
                        </a:lnTo>
                        <a:lnTo>
                          <a:pt x="139" y="28"/>
                        </a:lnTo>
                        <a:lnTo>
                          <a:pt x="144" y="36"/>
                        </a:lnTo>
                        <a:lnTo>
                          <a:pt x="148" y="43"/>
                        </a:lnTo>
                        <a:lnTo>
                          <a:pt x="151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2" y="82"/>
                        </a:lnTo>
                        <a:lnTo>
                          <a:pt x="4" y="72"/>
                        </a:lnTo>
                        <a:lnTo>
                          <a:pt x="6" y="61"/>
                        </a:lnTo>
                        <a:lnTo>
                          <a:pt x="8" y="52"/>
                        </a:lnTo>
                        <a:lnTo>
                          <a:pt x="12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8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2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539"/>
                  <p:cNvSpPr>
                    <a:spLocks noChangeAspect="1"/>
                  </p:cNvSpPr>
                  <p:nvPr/>
                </p:nvSpPr>
                <p:spPr bwMode="auto">
                  <a:xfrm>
                    <a:off x="1325" y="1947"/>
                    <a:ext cx="50" cy="79"/>
                  </a:xfrm>
                  <a:custGeom>
                    <a:avLst/>
                    <a:gdLst>
                      <a:gd name="T0" fmla="*/ 25 w 158"/>
                      <a:gd name="T1" fmla="*/ 0 h 262"/>
                      <a:gd name="T2" fmla="*/ 28 w 158"/>
                      <a:gd name="T3" fmla="*/ 0 h 262"/>
                      <a:gd name="T4" fmla="*/ 31 w 158"/>
                      <a:gd name="T5" fmla="*/ 1 h 262"/>
                      <a:gd name="T6" fmla="*/ 34 w 158"/>
                      <a:gd name="T7" fmla="*/ 1 h 262"/>
                      <a:gd name="T8" fmla="*/ 36 w 158"/>
                      <a:gd name="T9" fmla="*/ 2 h 262"/>
                      <a:gd name="T10" fmla="*/ 38 w 158"/>
                      <a:gd name="T11" fmla="*/ 4 h 262"/>
                      <a:gd name="T12" fmla="*/ 40 w 158"/>
                      <a:gd name="T13" fmla="*/ 5 h 262"/>
                      <a:gd name="T14" fmla="*/ 42 w 158"/>
                      <a:gd name="T15" fmla="*/ 7 h 262"/>
                      <a:gd name="T16" fmla="*/ 44 w 158"/>
                      <a:gd name="T17" fmla="*/ 8 h 262"/>
                      <a:gd name="T18" fmla="*/ 45 w 158"/>
                      <a:gd name="T19" fmla="*/ 11 h 262"/>
                      <a:gd name="T20" fmla="*/ 47 w 158"/>
                      <a:gd name="T21" fmla="*/ 13 h 262"/>
                      <a:gd name="T22" fmla="*/ 47 w 158"/>
                      <a:gd name="T23" fmla="*/ 16 h 262"/>
                      <a:gd name="T24" fmla="*/ 48 w 158"/>
                      <a:gd name="T25" fmla="*/ 18 h 262"/>
                      <a:gd name="T26" fmla="*/ 49 w 158"/>
                      <a:gd name="T27" fmla="*/ 22 h 262"/>
                      <a:gd name="T28" fmla="*/ 49 w 158"/>
                      <a:gd name="T29" fmla="*/ 25 h 262"/>
                      <a:gd name="T30" fmla="*/ 49 w 158"/>
                      <a:gd name="T31" fmla="*/ 28 h 262"/>
                      <a:gd name="T32" fmla="*/ 50 w 158"/>
                      <a:gd name="T33" fmla="*/ 32 h 262"/>
                      <a:gd name="T34" fmla="*/ 50 w 158"/>
                      <a:gd name="T35" fmla="*/ 79 h 262"/>
                      <a:gd name="T36" fmla="*/ 0 w 158"/>
                      <a:gd name="T37" fmla="*/ 79 h 262"/>
                      <a:gd name="T38" fmla="*/ 0 w 158"/>
                      <a:gd name="T39" fmla="*/ 32 h 262"/>
                      <a:gd name="T40" fmla="*/ 0 w 158"/>
                      <a:gd name="T41" fmla="*/ 28 h 262"/>
                      <a:gd name="T42" fmla="*/ 0 w 158"/>
                      <a:gd name="T43" fmla="*/ 25 h 262"/>
                      <a:gd name="T44" fmla="*/ 1 w 158"/>
                      <a:gd name="T45" fmla="*/ 22 h 262"/>
                      <a:gd name="T46" fmla="*/ 2 w 158"/>
                      <a:gd name="T47" fmla="*/ 18 h 262"/>
                      <a:gd name="T48" fmla="*/ 3 w 158"/>
                      <a:gd name="T49" fmla="*/ 16 h 262"/>
                      <a:gd name="T50" fmla="*/ 3 w 158"/>
                      <a:gd name="T51" fmla="*/ 13 h 262"/>
                      <a:gd name="T52" fmla="*/ 5 w 158"/>
                      <a:gd name="T53" fmla="*/ 11 h 262"/>
                      <a:gd name="T54" fmla="*/ 6 w 158"/>
                      <a:gd name="T55" fmla="*/ 8 h 262"/>
                      <a:gd name="T56" fmla="*/ 8 w 158"/>
                      <a:gd name="T57" fmla="*/ 7 h 262"/>
                      <a:gd name="T58" fmla="*/ 10 w 158"/>
                      <a:gd name="T59" fmla="*/ 5 h 262"/>
                      <a:gd name="T60" fmla="*/ 12 w 158"/>
                      <a:gd name="T61" fmla="*/ 4 h 262"/>
                      <a:gd name="T62" fmla="*/ 14 w 158"/>
                      <a:gd name="T63" fmla="*/ 2 h 262"/>
                      <a:gd name="T64" fmla="*/ 16 w 158"/>
                      <a:gd name="T65" fmla="*/ 1 h 262"/>
                      <a:gd name="T66" fmla="*/ 19 w 158"/>
                      <a:gd name="T67" fmla="*/ 1 h 262"/>
                      <a:gd name="T68" fmla="*/ 22 w 158"/>
                      <a:gd name="T69" fmla="*/ 0 h 262"/>
                      <a:gd name="T70" fmla="*/ 25 w 158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9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3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6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540"/>
                  <p:cNvSpPr>
                    <a:spLocks noChangeAspect="1"/>
                  </p:cNvSpPr>
                  <p:nvPr/>
                </p:nvSpPr>
                <p:spPr bwMode="auto">
                  <a:xfrm>
                    <a:off x="4055" y="1947"/>
                    <a:ext cx="50" cy="79"/>
                  </a:xfrm>
                  <a:custGeom>
                    <a:avLst/>
                    <a:gdLst>
                      <a:gd name="T0" fmla="*/ 25 w 157"/>
                      <a:gd name="T1" fmla="*/ 0 h 262"/>
                      <a:gd name="T2" fmla="*/ 28 w 157"/>
                      <a:gd name="T3" fmla="*/ 0 h 262"/>
                      <a:gd name="T4" fmla="*/ 31 w 157"/>
                      <a:gd name="T5" fmla="*/ 1 h 262"/>
                      <a:gd name="T6" fmla="*/ 34 w 157"/>
                      <a:gd name="T7" fmla="*/ 1 h 262"/>
                      <a:gd name="T8" fmla="*/ 36 w 157"/>
                      <a:gd name="T9" fmla="*/ 2 h 262"/>
                      <a:gd name="T10" fmla="*/ 39 w 157"/>
                      <a:gd name="T11" fmla="*/ 4 h 262"/>
                      <a:gd name="T12" fmla="*/ 40 w 157"/>
                      <a:gd name="T13" fmla="*/ 5 h 262"/>
                      <a:gd name="T14" fmla="*/ 43 w 157"/>
                      <a:gd name="T15" fmla="*/ 7 h 262"/>
                      <a:gd name="T16" fmla="*/ 44 w 157"/>
                      <a:gd name="T17" fmla="*/ 8 h 262"/>
                      <a:gd name="T18" fmla="*/ 46 w 157"/>
                      <a:gd name="T19" fmla="*/ 11 h 262"/>
                      <a:gd name="T20" fmla="*/ 46 w 157"/>
                      <a:gd name="T21" fmla="*/ 13 h 262"/>
                      <a:gd name="T22" fmla="*/ 47 w 157"/>
                      <a:gd name="T23" fmla="*/ 16 h 262"/>
                      <a:gd name="T24" fmla="*/ 49 w 157"/>
                      <a:gd name="T25" fmla="*/ 18 h 262"/>
                      <a:gd name="T26" fmla="*/ 49 w 157"/>
                      <a:gd name="T27" fmla="*/ 22 h 262"/>
                      <a:gd name="T28" fmla="*/ 50 w 157"/>
                      <a:gd name="T29" fmla="*/ 25 h 262"/>
                      <a:gd name="T30" fmla="*/ 50 w 157"/>
                      <a:gd name="T31" fmla="*/ 28 h 262"/>
                      <a:gd name="T32" fmla="*/ 50 w 157"/>
                      <a:gd name="T33" fmla="*/ 32 h 262"/>
                      <a:gd name="T34" fmla="*/ 50 w 157"/>
                      <a:gd name="T35" fmla="*/ 79 h 262"/>
                      <a:gd name="T36" fmla="*/ 0 w 157"/>
                      <a:gd name="T37" fmla="*/ 79 h 262"/>
                      <a:gd name="T38" fmla="*/ 0 w 157"/>
                      <a:gd name="T39" fmla="*/ 32 h 262"/>
                      <a:gd name="T40" fmla="*/ 0 w 157"/>
                      <a:gd name="T41" fmla="*/ 28 h 262"/>
                      <a:gd name="T42" fmla="*/ 0 w 157"/>
                      <a:gd name="T43" fmla="*/ 25 h 262"/>
                      <a:gd name="T44" fmla="*/ 1 w 157"/>
                      <a:gd name="T45" fmla="*/ 22 h 262"/>
                      <a:gd name="T46" fmla="*/ 2 w 157"/>
                      <a:gd name="T47" fmla="*/ 18 h 262"/>
                      <a:gd name="T48" fmla="*/ 2 w 157"/>
                      <a:gd name="T49" fmla="*/ 16 h 262"/>
                      <a:gd name="T50" fmla="*/ 3 w 157"/>
                      <a:gd name="T51" fmla="*/ 13 h 262"/>
                      <a:gd name="T52" fmla="*/ 5 w 157"/>
                      <a:gd name="T53" fmla="*/ 11 h 262"/>
                      <a:gd name="T54" fmla="*/ 6 w 157"/>
                      <a:gd name="T55" fmla="*/ 8 h 262"/>
                      <a:gd name="T56" fmla="*/ 8 w 157"/>
                      <a:gd name="T57" fmla="*/ 7 h 262"/>
                      <a:gd name="T58" fmla="*/ 10 w 157"/>
                      <a:gd name="T59" fmla="*/ 5 h 262"/>
                      <a:gd name="T60" fmla="*/ 12 w 157"/>
                      <a:gd name="T61" fmla="*/ 4 h 262"/>
                      <a:gd name="T62" fmla="*/ 14 w 157"/>
                      <a:gd name="T63" fmla="*/ 2 h 262"/>
                      <a:gd name="T64" fmla="*/ 17 w 157"/>
                      <a:gd name="T65" fmla="*/ 1 h 262"/>
                      <a:gd name="T66" fmla="*/ 19 w 157"/>
                      <a:gd name="T67" fmla="*/ 1 h 262"/>
                      <a:gd name="T68" fmla="*/ 22 w 157"/>
                      <a:gd name="T69" fmla="*/ 0 h 262"/>
                      <a:gd name="T70" fmla="*/ 25 w 157"/>
                      <a:gd name="T71" fmla="*/ 0 h 2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4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Rectangle 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6" y="1589"/>
                    <a:ext cx="1322" cy="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352" name="Rectangle 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589"/>
                    <a:ext cx="1322" cy="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353" name="Freeform 543"/>
                  <p:cNvSpPr>
                    <a:spLocks noChangeAspect="1"/>
                  </p:cNvSpPr>
                  <p:nvPr/>
                </p:nvSpPr>
                <p:spPr bwMode="auto">
                  <a:xfrm>
                    <a:off x="2297" y="1496"/>
                    <a:ext cx="7" cy="14"/>
                  </a:xfrm>
                  <a:custGeom>
                    <a:avLst/>
                    <a:gdLst>
                      <a:gd name="T0" fmla="*/ 7 w 25"/>
                      <a:gd name="T1" fmla="*/ 0 h 47"/>
                      <a:gd name="T2" fmla="*/ 5 w 25"/>
                      <a:gd name="T3" fmla="*/ 0 h 47"/>
                      <a:gd name="T4" fmla="*/ 4 w 25"/>
                      <a:gd name="T5" fmla="*/ 1 h 47"/>
                      <a:gd name="T6" fmla="*/ 3 w 25"/>
                      <a:gd name="T7" fmla="*/ 1 h 47"/>
                      <a:gd name="T8" fmla="*/ 2 w 25"/>
                      <a:gd name="T9" fmla="*/ 2 h 47"/>
                      <a:gd name="T10" fmla="*/ 1 w 25"/>
                      <a:gd name="T11" fmla="*/ 4 h 47"/>
                      <a:gd name="T12" fmla="*/ 1 w 25"/>
                      <a:gd name="T13" fmla="*/ 4 h 47"/>
                      <a:gd name="T14" fmla="*/ 1 w 25"/>
                      <a:gd name="T15" fmla="*/ 6 h 47"/>
                      <a:gd name="T16" fmla="*/ 0 w 25"/>
                      <a:gd name="T17" fmla="*/ 7 h 47"/>
                      <a:gd name="T18" fmla="*/ 1 w 25"/>
                      <a:gd name="T19" fmla="*/ 9 h 47"/>
                      <a:gd name="T20" fmla="*/ 1 w 25"/>
                      <a:gd name="T21" fmla="*/ 10 h 47"/>
                      <a:gd name="T22" fmla="*/ 1 w 25"/>
                      <a:gd name="T23" fmla="*/ 11 h 47"/>
                      <a:gd name="T24" fmla="*/ 2 w 25"/>
                      <a:gd name="T25" fmla="*/ 12 h 47"/>
                      <a:gd name="T26" fmla="*/ 3 w 25"/>
                      <a:gd name="T27" fmla="*/ 13 h 47"/>
                      <a:gd name="T28" fmla="*/ 4 w 25"/>
                      <a:gd name="T29" fmla="*/ 13 h 47"/>
                      <a:gd name="T30" fmla="*/ 5 w 25"/>
                      <a:gd name="T31" fmla="*/ 14 h 47"/>
                      <a:gd name="T32" fmla="*/ 7 w 25"/>
                      <a:gd name="T33" fmla="*/ 14 h 47"/>
                      <a:gd name="T34" fmla="*/ 7 w 25"/>
                      <a:gd name="T35" fmla="*/ 0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5" h="47">
                        <a:moveTo>
                          <a:pt x="25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5" y="12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0" y="23"/>
                        </a:lnTo>
                        <a:lnTo>
                          <a:pt x="2" y="29"/>
                        </a:lnTo>
                        <a:lnTo>
                          <a:pt x="3" y="33"/>
                        </a:lnTo>
                        <a:lnTo>
                          <a:pt x="5" y="36"/>
                        </a:lnTo>
                        <a:lnTo>
                          <a:pt x="7" y="40"/>
                        </a:lnTo>
                        <a:lnTo>
                          <a:pt x="10" y="42"/>
                        </a:lnTo>
                        <a:lnTo>
                          <a:pt x="14" y="45"/>
                        </a:lnTo>
                        <a:lnTo>
                          <a:pt x="18" y="46"/>
                        </a:lnTo>
                        <a:lnTo>
                          <a:pt x="25" y="47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Rectangle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04" y="1496"/>
                    <a:ext cx="929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355" name="Freeform 545"/>
                  <p:cNvSpPr>
                    <a:spLocks noChangeAspect="1"/>
                  </p:cNvSpPr>
                  <p:nvPr/>
                </p:nvSpPr>
                <p:spPr bwMode="auto">
                  <a:xfrm>
                    <a:off x="3233" y="1496"/>
                    <a:ext cx="7" cy="14"/>
                  </a:xfrm>
                  <a:custGeom>
                    <a:avLst/>
                    <a:gdLst>
                      <a:gd name="T0" fmla="*/ 0 w 23"/>
                      <a:gd name="T1" fmla="*/ 14 h 47"/>
                      <a:gd name="T2" fmla="*/ 2 w 23"/>
                      <a:gd name="T3" fmla="*/ 14 h 47"/>
                      <a:gd name="T4" fmla="*/ 3 w 23"/>
                      <a:gd name="T5" fmla="*/ 13 h 47"/>
                      <a:gd name="T6" fmla="*/ 4 w 23"/>
                      <a:gd name="T7" fmla="*/ 13 h 47"/>
                      <a:gd name="T8" fmla="*/ 5 w 23"/>
                      <a:gd name="T9" fmla="*/ 12 h 47"/>
                      <a:gd name="T10" fmla="*/ 6 w 23"/>
                      <a:gd name="T11" fmla="*/ 11 h 47"/>
                      <a:gd name="T12" fmla="*/ 6 w 23"/>
                      <a:gd name="T13" fmla="*/ 10 h 47"/>
                      <a:gd name="T14" fmla="*/ 7 w 23"/>
                      <a:gd name="T15" fmla="*/ 9 h 47"/>
                      <a:gd name="T16" fmla="*/ 7 w 23"/>
                      <a:gd name="T17" fmla="*/ 7 h 47"/>
                      <a:gd name="T18" fmla="*/ 7 w 23"/>
                      <a:gd name="T19" fmla="*/ 6 h 47"/>
                      <a:gd name="T20" fmla="*/ 6 w 23"/>
                      <a:gd name="T21" fmla="*/ 4 h 47"/>
                      <a:gd name="T22" fmla="*/ 6 w 23"/>
                      <a:gd name="T23" fmla="*/ 4 h 47"/>
                      <a:gd name="T24" fmla="*/ 5 w 23"/>
                      <a:gd name="T25" fmla="*/ 2 h 47"/>
                      <a:gd name="T26" fmla="*/ 4 w 23"/>
                      <a:gd name="T27" fmla="*/ 1 h 47"/>
                      <a:gd name="T28" fmla="*/ 3 w 23"/>
                      <a:gd name="T29" fmla="*/ 1 h 47"/>
                      <a:gd name="T30" fmla="*/ 2 w 23"/>
                      <a:gd name="T31" fmla="*/ 0 h 47"/>
                      <a:gd name="T32" fmla="*/ 0 w 23"/>
                      <a:gd name="T33" fmla="*/ 0 h 47"/>
                      <a:gd name="T34" fmla="*/ 0 w 23"/>
                      <a:gd name="T35" fmla="*/ 14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9" y="45"/>
                        </a:lnTo>
                        <a:lnTo>
                          <a:pt x="13" y="42"/>
                        </a:lnTo>
                        <a:lnTo>
                          <a:pt x="16" y="40"/>
                        </a:lnTo>
                        <a:lnTo>
                          <a:pt x="20" y="36"/>
                        </a:lnTo>
                        <a:lnTo>
                          <a:pt x="21" y="33"/>
                        </a:lnTo>
                        <a:lnTo>
                          <a:pt x="22" y="29"/>
                        </a:lnTo>
                        <a:lnTo>
                          <a:pt x="23" y="23"/>
                        </a:lnTo>
                        <a:lnTo>
                          <a:pt x="22" y="19"/>
                        </a:lnTo>
                        <a:lnTo>
                          <a:pt x="21" y="15"/>
                        </a:lnTo>
                        <a:lnTo>
                          <a:pt x="20" y="12"/>
                        </a:lnTo>
                        <a:lnTo>
                          <a:pt x="16" y="7"/>
                        </a:lnTo>
                        <a:lnTo>
                          <a:pt x="13" y="5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546"/>
                  <p:cNvSpPr>
                    <a:spLocks noChangeAspect="1"/>
                  </p:cNvSpPr>
                  <p:nvPr/>
                </p:nvSpPr>
                <p:spPr bwMode="auto">
                  <a:xfrm>
                    <a:off x="296" y="1425"/>
                    <a:ext cx="43" cy="143"/>
                  </a:xfrm>
                  <a:custGeom>
                    <a:avLst/>
                    <a:gdLst>
                      <a:gd name="T0" fmla="*/ 43 w 144"/>
                      <a:gd name="T1" fmla="*/ 143 h 469"/>
                      <a:gd name="T2" fmla="*/ 43 w 144"/>
                      <a:gd name="T3" fmla="*/ 55 h 469"/>
                      <a:gd name="T4" fmla="*/ 37 w 144"/>
                      <a:gd name="T5" fmla="*/ 52 h 469"/>
                      <a:gd name="T6" fmla="*/ 37 w 144"/>
                      <a:gd name="T7" fmla="*/ 23 h 469"/>
                      <a:gd name="T8" fmla="*/ 37 w 144"/>
                      <a:gd name="T9" fmla="*/ 20 h 469"/>
                      <a:gd name="T10" fmla="*/ 36 w 144"/>
                      <a:gd name="T11" fmla="*/ 16 h 469"/>
                      <a:gd name="T12" fmla="*/ 35 w 144"/>
                      <a:gd name="T13" fmla="*/ 12 h 469"/>
                      <a:gd name="T14" fmla="*/ 34 w 144"/>
                      <a:gd name="T15" fmla="*/ 8 h 469"/>
                      <a:gd name="T16" fmla="*/ 33 w 144"/>
                      <a:gd name="T17" fmla="*/ 7 h 469"/>
                      <a:gd name="T18" fmla="*/ 32 w 144"/>
                      <a:gd name="T19" fmla="*/ 5 h 469"/>
                      <a:gd name="T20" fmla="*/ 30 w 144"/>
                      <a:gd name="T21" fmla="*/ 3 h 469"/>
                      <a:gd name="T22" fmla="*/ 29 w 144"/>
                      <a:gd name="T23" fmla="*/ 2 h 469"/>
                      <a:gd name="T24" fmla="*/ 27 w 144"/>
                      <a:gd name="T25" fmla="*/ 1 h 469"/>
                      <a:gd name="T26" fmla="*/ 26 w 144"/>
                      <a:gd name="T27" fmla="*/ 1 h 469"/>
                      <a:gd name="T28" fmla="*/ 24 w 144"/>
                      <a:gd name="T29" fmla="*/ 0 h 469"/>
                      <a:gd name="T30" fmla="*/ 22 w 144"/>
                      <a:gd name="T31" fmla="*/ 0 h 469"/>
                      <a:gd name="T32" fmla="*/ 19 w 144"/>
                      <a:gd name="T33" fmla="*/ 0 h 469"/>
                      <a:gd name="T34" fmla="*/ 17 w 144"/>
                      <a:gd name="T35" fmla="*/ 1 h 469"/>
                      <a:gd name="T36" fmla="*/ 16 w 144"/>
                      <a:gd name="T37" fmla="*/ 1 h 469"/>
                      <a:gd name="T38" fmla="*/ 14 w 144"/>
                      <a:gd name="T39" fmla="*/ 2 h 469"/>
                      <a:gd name="T40" fmla="*/ 13 w 144"/>
                      <a:gd name="T41" fmla="*/ 3 h 469"/>
                      <a:gd name="T42" fmla="*/ 11 w 144"/>
                      <a:gd name="T43" fmla="*/ 5 h 469"/>
                      <a:gd name="T44" fmla="*/ 10 w 144"/>
                      <a:gd name="T45" fmla="*/ 6 h 469"/>
                      <a:gd name="T46" fmla="*/ 9 w 144"/>
                      <a:gd name="T47" fmla="*/ 8 h 469"/>
                      <a:gd name="T48" fmla="*/ 7 w 144"/>
                      <a:gd name="T49" fmla="*/ 11 h 469"/>
                      <a:gd name="T50" fmla="*/ 7 w 144"/>
                      <a:gd name="T51" fmla="*/ 16 h 469"/>
                      <a:gd name="T52" fmla="*/ 6 w 144"/>
                      <a:gd name="T53" fmla="*/ 20 h 469"/>
                      <a:gd name="T54" fmla="*/ 6 w 144"/>
                      <a:gd name="T55" fmla="*/ 23 h 469"/>
                      <a:gd name="T56" fmla="*/ 6 w 144"/>
                      <a:gd name="T57" fmla="*/ 52 h 469"/>
                      <a:gd name="T58" fmla="*/ 0 w 144"/>
                      <a:gd name="T59" fmla="*/ 54 h 469"/>
                      <a:gd name="T60" fmla="*/ 0 w 144"/>
                      <a:gd name="T61" fmla="*/ 143 h 469"/>
                      <a:gd name="T62" fmla="*/ 43 w 144"/>
                      <a:gd name="T63" fmla="*/ 143 h 46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44" h="469">
                        <a:moveTo>
                          <a:pt x="144" y="469"/>
                        </a:moveTo>
                        <a:lnTo>
                          <a:pt x="144" y="181"/>
                        </a:lnTo>
                        <a:lnTo>
                          <a:pt x="125" y="172"/>
                        </a:lnTo>
                        <a:lnTo>
                          <a:pt x="124" y="76"/>
                        </a:lnTo>
                        <a:lnTo>
                          <a:pt x="123" y="65"/>
                        </a:lnTo>
                        <a:lnTo>
                          <a:pt x="121" y="52"/>
                        </a:lnTo>
                        <a:lnTo>
                          <a:pt x="118" y="40"/>
                        </a:lnTo>
                        <a:lnTo>
                          <a:pt x="113" y="27"/>
                        </a:lnTo>
                        <a:lnTo>
                          <a:pt x="110" y="22"/>
                        </a:lnTo>
                        <a:lnTo>
                          <a:pt x="106" y="16"/>
                        </a:lnTo>
                        <a:lnTo>
                          <a:pt x="102" y="11"/>
                        </a:lnTo>
                        <a:lnTo>
                          <a:pt x="97" y="7"/>
                        </a:lnTo>
                        <a:lnTo>
                          <a:pt x="92" y="4"/>
                        </a:lnTo>
                        <a:lnTo>
                          <a:pt x="86" y="2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65" y="0"/>
                        </a:lnTo>
                        <a:lnTo>
                          <a:pt x="58" y="2"/>
                        </a:lnTo>
                        <a:lnTo>
                          <a:pt x="52" y="4"/>
                        </a:lnTo>
                        <a:lnTo>
                          <a:pt x="46" y="7"/>
                        </a:lnTo>
                        <a:lnTo>
                          <a:pt x="42" y="10"/>
                        </a:lnTo>
                        <a:lnTo>
                          <a:pt x="38" y="15"/>
                        </a:lnTo>
                        <a:lnTo>
                          <a:pt x="34" y="21"/>
                        </a:lnTo>
                        <a:lnTo>
                          <a:pt x="31" y="26"/>
                        </a:lnTo>
                        <a:lnTo>
                          <a:pt x="25" y="37"/>
                        </a:lnTo>
                        <a:lnTo>
                          <a:pt x="22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4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547"/>
                  <p:cNvSpPr>
                    <a:spLocks noChangeAspect="1"/>
                  </p:cNvSpPr>
                  <p:nvPr/>
                </p:nvSpPr>
                <p:spPr bwMode="auto">
                  <a:xfrm>
                    <a:off x="332" y="1475"/>
                    <a:ext cx="21" cy="93"/>
                  </a:xfrm>
                  <a:custGeom>
                    <a:avLst/>
                    <a:gdLst>
                      <a:gd name="T0" fmla="*/ 15 w 48"/>
                      <a:gd name="T1" fmla="*/ 0 h 309"/>
                      <a:gd name="T2" fmla="*/ 0 w 48"/>
                      <a:gd name="T3" fmla="*/ 6 h 309"/>
                      <a:gd name="T4" fmla="*/ 0 w 48"/>
                      <a:gd name="T5" fmla="*/ 93 h 309"/>
                      <a:gd name="T6" fmla="*/ 21 w 48"/>
                      <a:gd name="T7" fmla="*/ 93 h 309"/>
                      <a:gd name="T8" fmla="*/ 21 w 48"/>
                      <a:gd name="T9" fmla="*/ 6 h 309"/>
                      <a:gd name="T10" fmla="*/ 15 w 48"/>
                      <a:gd name="T11" fmla="*/ 0 h 309"/>
                      <a:gd name="T12" fmla="*/ 21 w 48"/>
                      <a:gd name="T13" fmla="*/ 6 h 309"/>
                      <a:gd name="T14" fmla="*/ 21 w 48"/>
                      <a:gd name="T15" fmla="*/ 2 h 309"/>
                      <a:gd name="T16" fmla="*/ 15 w 48"/>
                      <a:gd name="T17" fmla="*/ 0 h 3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8" h="309">
                        <a:moveTo>
                          <a:pt x="3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8" y="309"/>
                        </a:lnTo>
                        <a:lnTo>
                          <a:pt x="48" y="21"/>
                        </a:lnTo>
                        <a:lnTo>
                          <a:pt x="34" y="0"/>
                        </a:lnTo>
                        <a:lnTo>
                          <a:pt x="48" y="21"/>
                        </a:lnTo>
                        <a:lnTo>
                          <a:pt x="48" y="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548"/>
                  <p:cNvSpPr>
                    <a:spLocks noChangeAspect="1"/>
                  </p:cNvSpPr>
                  <p:nvPr/>
                </p:nvSpPr>
                <p:spPr bwMode="auto">
                  <a:xfrm>
                    <a:off x="332" y="1468"/>
                    <a:ext cx="14" cy="14"/>
                  </a:xfrm>
                  <a:custGeom>
                    <a:avLst/>
                    <a:gdLst>
                      <a:gd name="T0" fmla="*/ 0 w 53"/>
                      <a:gd name="T1" fmla="*/ 6 h 51"/>
                      <a:gd name="T2" fmla="*/ 4 w 53"/>
                      <a:gd name="T3" fmla="*/ 12 h 51"/>
                      <a:gd name="T4" fmla="*/ 9 w 53"/>
                      <a:gd name="T5" fmla="*/ 14 h 51"/>
                      <a:gd name="T6" fmla="*/ 14 w 53"/>
                      <a:gd name="T7" fmla="*/ 2 h 51"/>
                      <a:gd name="T8" fmla="*/ 9 w 53"/>
                      <a:gd name="T9" fmla="*/ 0 h 51"/>
                      <a:gd name="T10" fmla="*/ 0 w 53"/>
                      <a:gd name="T11" fmla="*/ 6 h 51"/>
                      <a:gd name="T12" fmla="*/ 0 w 53"/>
                      <a:gd name="T13" fmla="*/ 6 h 51"/>
                      <a:gd name="T14" fmla="*/ 0 w 53"/>
                      <a:gd name="T15" fmla="*/ 10 h 51"/>
                      <a:gd name="T16" fmla="*/ 4 w 53"/>
                      <a:gd name="T17" fmla="*/ 12 h 51"/>
                      <a:gd name="T18" fmla="*/ 0 w 53"/>
                      <a:gd name="T19" fmla="*/ 6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3" h="51">
                        <a:moveTo>
                          <a:pt x="0" y="21"/>
                        </a:moveTo>
                        <a:lnTo>
                          <a:pt x="14" y="42"/>
                        </a:lnTo>
                        <a:lnTo>
                          <a:pt x="33" y="51"/>
                        </a:lnTo>
                        <a:lnTo>
                          <a:pt x="53" y="9"/>
                        </a:lnTo>
                        <a:lnTo>
                          <a:pt x="33" y="0"/>
                        </a:lnTo>
                        <a:lnTo>
                          <a:pt x="0" y="21"/>
                        </a:lnTo>
                        <a:lnTo>
                          <a:pt x="1" y="36"/>
                        </a:lnTo>
                        <a:lnTo>
                          <a:pt x="14" y="4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549"/>
                  <p:cNvSpPr>
                    <a:spLocks noChangeAspect="1"/>
                  </p:cNvSpPr>
                  <p:nvPr/>
                </p:nvSpPr>
                <p:spPr bwMode="auto">
                  <a:xfrm>
                    <a:off x="332" y="1446"/>
                    <a:ext cx="14" cy="29"/>
                  </a:xfrm>
                  <a:custGeom>
                    <a:avLst/>
                    <a:gdLst>
                      <a:gd name="T0" fmla="*/ 0 w 48"/>
                      <a:gd name="T1" fmla="*/ 0 h 96"/>
                      <a:gd name="T2" fmla="*/ 0 w 48"/>
                      <a:gd name="T3" fmla="*/ 0 h 96"/>
                      <a:gd name="T4" fmla="*/ 0 w 48"/>
                      <a:gd name="T5" fmla="*/ 29 h 96"/>
                      <a:gd name="T6" fmla="*/ 14 w 48"/>
                      <a:gd name="T7" fmla="*/ 29 h 96"/>
                      <a:gd name="T8" fmla="*/ 13 w 48"/>
                      <a:gd name="T9" fmla="*/ 0 h 96"/>
                      <a:gd name="T10" fmla="*/ 0 w 48"/>
                      <a:gd name="T11" fmla="*/ 0 h 96"/>
                      <a:gd name="T12" fmla="*/ 0 w 48"/>
                      <a:gd name="T13" fmla="*/ 0 h 96"/>
                      <a:gd name="T14" fmla="*/ 0 w 48"/>
                      <a:gd name="T15" fmla="*/ 0 h 96"/>
                      <a:gd name="T16" fmla="*/ 0 w 48"/>
                      <a:gd name="T17" fmla="*/ 0 h 96"/>
                      <a:gd name="T18" fmla="*/ 0 w 48"/>
                      <a:gd name="T19" fmla="*/ 0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8" h="9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96"/>
                        </a:lnTo>
                        <a:lnTo>
                          <a:pt x="48" y="9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550"/>
                  <p:cNvSpPr>
                    <a:spLocks noChangeAspect="1"/>
                  </p:cNvSpPr>
                  <p:nvPr/>
                </p:nvSpPr>
                <p:spPr bwMode="auto">
                  <a:xfrm>
                    <a:off x="318" y="1417"/>
                    <a:ext cx="21" cy="29"/>
                  </a:xfrm>
                  <a:custGeom>
                    <a:avLst/>
                    <a:gdLst>
                      <a:gd name="T0" fmla="*/ 0 w 74"/>
                      <a:gd name="T1" fmla="*/ 14 h 100"/>
                      <a:gd name="T2" fmla="*/ 0 w 74"/>
                      <a:gd name="T3" fmla="*/ 14 h 100"/>
                      <a:gd name="T4" fmla="*/ 1 w 74"/>
                      <a:gd name="T5" fmla="*/ 14 h 100"/>
                      <a:gd name="T6" fmla="*/ 2 w 74"/>
                      <a:gd name="T7" fmla="*/ 14 h 100"/>
                      <a:gd name="T8" fmla="*/ 2 w 74"/>
                      <a:gd name="T9" fmla="*/ 14 h 100"/>
                      <a:gd name="T10" fmla="*/ 3 w 74"/>
                      <a:gd name="T11" fmla="*/ 14 h 100"/>
                      <a:gd name="T12" fmla="*/ 3 w 74"/>
                      <a:gd name="T13" fmla="*/ 15 h 100"/>
                      <a:gd name="T14" fmla="*/ 5 w 74"/>
                      <a:gd name="T15" fmla="*/ 16 h 100"/>
                      <a:gd name="T16" fmla="*/ 5 w 74"/>
                      <a:gd name="T17" fmla="*/ 17 h 100"/>
                      <a:gd name="T18" fmla="*/ 5 w 74"/>
                      <a:gd name="T19" fmla="*/ 17 h 100"/>
                      <a:gd name="T20" fmla="*/ 7 w 74"/>
                      <a:gd name="T21" fmla="*/ 21 h 100"/>
                      <a:gd name="T22" fmla="*/ 7 w 74"/>
                      <a:gd name="T23" fmla="*/ 23 h 100"/>
                      <a:gd name="T24" fmla="*/ 8 w 74"/>
                      <a:gd name="T25" fmla="*/ 27 h 100"/>
                      <a:gd name="T26" fmla="*/ 8 w 74"/>
                      <a:gd name="T27" fmla="*/ 29 h 100"/>
                      <a:gd name="T28" fmla="*/ 21 w 74"/>
                      <a:gd name="T29" fmla="*/ 29 h 100"/>
                      <a:gd name="T30" fmla="*/ 21 w 74"/>
                      <a:gd name="T31" fmla="*/ 25 h 100"/>
                      <a:gd name="T32" fmla="*/ 20 w 74"/>
                      <a:gd name="T33" fmla="*/ 21 h 100"/>
                      <a:gd name="T34" fmla="*/ 19 w 74"/>
                      <a:gd name="T35" fmla="*/ 16 h 100"/>
                      <a:gd name="T36" fmla="*/ 17 w 74"/>
                      <a:gd name="T37" fmla="*/ 12 h 100"/>
                      <a:gd name="T38" fmla="*/ 16 w 74"/>
                      <a:gd name="T39" fmla="*/ 10 h 100"/>
                      <a:gd name="T40" fmla="*/ 14 w 74"/>
                      <a:gd name="T41" fmla="*/ 8 h 100"/>
                      <a:gd name="T42" fmla="*/ 13 w 74"/>
                      <a:gd name="T43" fmla="*/ 5 h 100"/>
                      <a:gd name="T44" fmla="*/ 11 w 74"/>
                      <a:gd name="T45" fmla="*/ 4 h 100"/>
                      <a:gd name="T46" fmla="*/ 8 w 74"/>
                      <a:gd name="T47" fmla="*/ 2 h 100"/>
                      <a:gd name="T48" fmla="*/ 6 w 74"/>
                      <a:gd name="T49" fmla="*/ 1 h 100"/>
                      <a:gd name="T50" fmla="*/ 3 w 74"/>
                      <a:gd name="T51" fmla="*/ 0 h 100"/>
                      <a:gd name="T52" fmla="*/ 0 w 74"/>
                      <a:gd name="T53" fmla="*/ 0 h 100"/>
                      <a:gd name="T54" fmla="*/ 0 w 74"/>
                      <a:gd name="T55" fmla="*/ 0 h 100"/>
                      <a:gd name="T56" fmla="*/ 0 w 74"/>
                      <a:gd name="T57" fmla="*/ 14 h 100"/>
                      <a:gd name="T58" fmla="*/ 0 w 74"/>
                      <a:gd name="T59" fmla="*/ 14 h 100"/>
                      <a:gd name="T60" fmla="*/ 0 w 74"/>
                      <a:gd name="T61" fmla="*/ 14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4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6" y="48"/>
                        </a:lnTo>
                        <a:lnTo>
                          <a:pt x="8" y="49"/>
                        </a:lnTo>
                        <a:lnTo>
                          <a:pt x="10" y="50"/>
                        </a:lnTo>
                        <a:lnTo>
                          <a:pt x="12" y="52"/>
                        </a:lnTo>
                        <a:lnTo>
                          <a:pt x="16" y="54"/>
                        </a:lnTo>
                        <a:lnTo>
                          <a:pt x="18" y="57"/>
                        </a:lnTo>
                        <a:lnTo>
                          <a:pt x="19" y="60"/>
                        </a:lnTo>
                        <a:lnTo>
                          <a:pt x="23" y="71"/>
                        </a:lnTo>
                        <a:lnTo>
                          <a:pt x="26" y="81"/>
                        </a:lnTo>
                        <a:lnTo>
                          <a:pt x="27" y="92"/>
                        </a:lnTo>
                        <a:lnTo>
                          <a:pt x="28" y="100"/>
                        </a:lnTo>
                        <a:lnTo>
                          <a:pt x="74" y="100"/>
                        </a:lnTo>
                        <a:lnTo>
                          <a:pt x="73" y="87"/>
                        </a:lnTo>
                        <a:lnTo>
                          <a:pt x="71" y="72"/>
                        </a:lnTo>
                        <a:lnTo>
                          <a:pt x="67" y="56"/>
                        </a:lnTo>
                        <a:lnTo>
                          <a:pt x="61" y="41"/>
                        </a:lnTo>
                        <a:lnTo>
                          <a:pt x="57" y="33"/>
                        </a:lnTo>
                        <a:lnTo>
                          <a:pt x="51" y="26"/>
                        </a:lnTo>
                        <a:lnTo>
                          <a:pt x="45" y="18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551"/>
                  <p:cNvSpPr>
                    <a:spLocks noChangeAspect="1"/>
                  </p:cNvSpPr>
                  <p:nvPr/>
                </p:nvSpPr>
                <p:spPr bwMode="auto">
                  <a:xfrm>
                    <a:off x="296" y="1417"/>
                    <a:ext cx="21" cy="29"/>
                  </a:xfrm>
                  <a:custGeom>
                    <a:avLst/>
                    <a:gdLst>
                      <a:gd name="T0" fmla="*/ 13 w 77"/>
                      <a:gd name="T1" fmla="*/ 29 h 100"/>
                      <a:gd name="T2" fmla="*/ 13 w 77"/>
                      <a:gd name="T3" fmla="*/ 29 h 100"/>
                      <a:gd name="T4" fmla="*/ 13 w 77"/>
                      <a:gd name="T5" fmla="*/ 26 h 100"/>
                      <a:gd name="T6" fmla="*/ 13 w 77"/>
                      <a:gd name="T7" fmla="*/ 23 h 100"/>
                      <a:gd name="T8" fmla="*/ 14 w 77"/>
                      <a:gd name="T9" fmla="*/ 20 h 100"/>
                      <a:gd name="T10" fmla="*/ 15 w 77"/>
                      <a:gd name="T11" fmla="*/ 17 h 100"/>
                      <a:gd name="T12" fmla="*/ 16 w 77"/>
                      <a:gd name="T13" fmla="*/ 17 h 100"/>
                      <a:gd name="T14" fmla="*/ 16 w 77"/>
                      <a:gd name="T15" fmla="*/ 16 h 100"/>
                      <a:gd name="T16" fmla="*/ 17 w 77"/>
                      <a:gd name="T17" fmla="*/ 15 h 100"/>
                      <a:gd name="T18" fmla="*/ 17 w 77"/>
                      <a:gd name="T19" fmla="*/ 14 h 100"/>
                      <a:gd name="T20" fmla="*/ 18 w 77"/>
                      <a:gd name="T21" fmla="*/ 14 h 100"/>
                      <a:gd name="T22" fmla="*/ 19 w 77"/>
                      <a:gd name="T23" fmla="*/ 14 h 100"/>
                      <a:gd name="T24" fmla="*/ 20 w 77"/>
                      <a:gd name="T25" fmla="*/ 14 h 100"/>
                      <a:gd name="T26" fmla="*/ 21 w 77"/>
                      <a:gd name="T27" fmla="*/ 14 h 100"/>
                      <a:gd name="T28" fmla="*/ 21 w 77"/>
                      <a:gd name="T29" fmla="*/ 0 h 100"/>
                      <a:gd name="T30" fmla="*/ 18 w 77"/>
                      <a:gd name="T31" fmla="*/ 0 h 100"/>
                      <a:gd name="T32" fmla="*/ 15 w 77"/>
                      <a:gd name="T33" fmla="*/ 1 h 100"/>
                      <a:gd name="T34" fmla="*/ 13 w 77"/>
                      <a:gd name="T35" fmla="*/ 2 h 100"/>
                      <a:gd name="T36" fmla="*/ 10 w 77"/>
                      <a:gd name="T37" fmla="*/ 3 h 100"/>
                      <a:gd name="T38" fmla="*/ 8 w 77"/>
                      <a:gd name="T39" fmla="*/ 5 h 100"/>
                      <a:gd name="T40" fmla="*/ 6 w 77"/>
                      <a:gd name="T41" fmla="*/ 7 h 100"/>
                      <a:gd name="T42" fmla="*/ 5 w 77"/>
                      <a:gd name="T43" fmla="*/ 9 h 100"/>
                      <a:gd name="T44" fmla="*/ 4 w 77"/>
                      <a:gd name="T45" fmla="*/ 11 h 100"/>
                      <a:gd name="T46" fmla="*/ 2 w 77"/>
                      <a:gd name="T47" fmla="*/ 16 h 100"/>
                      <a:gd name="T48" fmla="*/ 1 w 77"/>
                      <a:gd name="T49" fmla="*/ 20 h 100"/>
                      <a:gd name="T50" fmla="*/ 0 w 77"/>
                      <a:gd name="T51" fmla="*/ 25 h 100"/>
                      <a:gd name="T52" fmla="*/ 0 w 77"/>
                      <a:gd name="T53" fmla="*/ 29 h 100"/>
                      <a:gd name="T54" fmla="*/ 0 w 77"/>
                      <a:gd name="T55" fmla="*/ 29 h 100"/>
                      <a:gd name="T56" fmla="*/ 13 w 77"/>
                      <a:gd name="T57" fmla="*/ 29 h 100"/>
                      <a:gd name="T58" fmla="*/ 13 w 77"/>
                      <a:gd name="T59" fmla="*/ 29 h 100"/>
                      <a:gd name="T60" fmla="*/ 13 w 77"/>
                      <a:gd name="T61" fmla="*/ 29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46" y="100"/>
                        </a:moveTo>
                        <a:lnTo>
                          <a:pt x="46" y="100"/>
                        </a:lnTo>
                        <a:lnTo>
                          <a:pt x="46" y="90"/>
                        </a:lnTo>
                        <a:lnTo>
                          <a:pt x="48" y="79"/>
                        </a:lnTo>
                        <a:lnTo>
                          <a:pt x="50" y="70"/>
                        </a:lnTo>
                        <a:lnTo>
                          <a:pt x="55" y="59"/>
                        </a:lnTo>
                        <a:lnTo>
                          <a:pt x="57" y="57"/>
                        </a:lnTo>
                        <a:lnTo>
                          <a:pt x="59" y="54"/>
                        </a:lnTo>
                        <a:lnTo>
                          <a:pt x="61" y="52"/>
                        </a:lnTo>
                        <a:lnTo>
                          <a:pt x="63" y="50"/>
                        </a:lnTo>
                        <a:lnTo>
                          <a:pt x="66" y="49"/>
                        </a:lnTo>
                        <a:lnTo>
                          <a:pt x="68" y="48"/>
                        </a:lnTo>
                        <a:lnTo>
                          <a:pt x="73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6" y="2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0" y="17"/>
                        </a:lnTo>
                        <a:lnTo>
                          <a:pt x="23" y="24"/>
                        </a:lnTo>
                        <a:lnTo>
                          <a:pt x="18" y="31"/>
                        </a:lnTo>
                        <a:lnTo>
                          <a:pt x="14" y="39"/>
                        </a:lnTo>
                        <a:lnTo>
                          <a:pt x="7" y="54"/>
                        </a:lnTo>
                        <a:lnTo>
                          <a:pt x="3" y="70"/>
                        </a:lnTo>
                        <a:lnTo>
                          <a:pt x="0" y="86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552"/>
                  <p:cNvSpPr>
                    <a:spLocks noChangeAspect="1"/>
                  </p:cNvSpPr>
                  <p:nvPr/>
                </p:nvSpPr>
                <p:spPr bwMode="auto">
                  <a:xfrm>
                    <a:off x="296" y="1446"/>
                    <a:ext cx="14" cy="36"/>
                  </a:xfrm>
                  <a:custGeom>
                    <a:avLst/>
                    <a:gdLst>
                      <a:gd name="T0" fmla="*/ 9 w 46"/>
                      <a:gd name="T1" fmla="*/ 36 h 117"/>
                      <a:gd name="T2" fmla="*/ 14 w 46"/>
                      <a:gd name="T3" fmla="*/ 30 h 117"/>
                      <a:gd name="T4" fmla="*/ 14 w 46"/>
                      <a:gd name="T5" fmla="*/ 0 h 117"/>
                      <a:gd name="T6" fmla="*/ 0 w 46"/>
                      <a:gd name="T7" fmla="*/ 0 h 117"/>
                      <a:gd name="T8" fmla="*/ 0 w 46"/>
                      <a:gd name="T9" fmla="*/ 30 h 117"/>
                      <a:gd name="T10" fmla="*/ 9 w 46"/>
                      <a:gd name="T11" fmla="*/ 36 h 117"/>
                      <a:gd name="T12" fmla="*/ 9 w 46"/>
                      <a:gd name="T13" fmla="*/ 36 h 117"/>
                      <a:gd name="T14" fmla="*/ 14 w 46"/>
                      <a:gd name="T15" fmla="*/ 34 h 117"/>
                      <a:gd name="T16" fmla="*/ 14 w 46"/>
                      <a:gd name="T17" fmla="*/ 30 h 117"/>
                      <a:gd name="T18" fmla="*/ 9 w 46"/>
                      <a:gd name="T19" fmla="*/ 36 h 1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117">
                        <a:moveTo>
                          <a:pt x="30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0" y="117"/>
                        </a:lnTo>
                        <a:lnTo>
                          <a:pt x="46" y="112"/>
                        </a:lnTo>
                        <a:lnTo>
                          <a:pt x="46" y="96"/>
                        </a:lnTo>
                        <a:lnTo>
                          <a:pt x="30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553"/>
                  <p:cNvSpPr>
                    <a:spLocks noChangeAspect="1"/>
                  </p:cNvSpPr>
                  <p:nvPr/>
                </p:nvSpPr>
                <p:spPr bwMode="auto">
                  <a:xfrm>
                    <a:off x="289" y="1468"/>
                    <a:ext cx="14" cy="14"/>
                  </a:xfrm>
                  <a:custGeom>
                    <a:avLst/>
                    <a:gdLst>
                      <a:gd name="T0" fmla="*/ 0 w 49"/>
                      <a:gd name="T1" fmla="*/ 8 h 51"/>
                      <a:gd name="T2" fmla="*/ 9 w 49"/>
                      <a:gd name="T3" fmla="*/ 14 h 51"/>
                      <a:gd name="T4" fmla="*/ 14 w 49"/>
                      <a:gd name="T5" fmla="*/ 12 h 51"/>
                      <a:gd name="T6" fmla="*/ 10 w 49"/>
                      <a:gd name="T7" fmla="*/ 0 h 51"/>
                      <a:gd name="T8" fmla="*/ 4 w 49"/>
                      <a:gd name="T9" fmla="*/ 2 h 51"/>
                      <a:gd name="T10" fmla="*/ 0 w 49"/>
                      <a:gd name="T11" fmla="*/ 8 h 51"/>
                      <a:gd name="T12" fmla="*/ 4 w 49"/>
                      <a:gd name="T13" fmla="*/ 2 h 51"/>
                      <a:gd name="T14" fmla="*/ 0 w 49"/>
                      <a:gd name="T15" fmla="*/ 4 h 51"/>
                      <a:gd name="T16" fmla="*/ 0 w 49"/>
                      <a:gd name="T17" fmla="*/ 8 h 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9" h="51">
                        <a:moveTo>
                          <a:pt x="0" y="28"/>
                        </a:moveTo>
                        <a:lnTo>
                          <a:pt x="30" y="51"/>
                        </a:lnTo>
                        <a:lnTo>
                          <a:pt x="49" y="43"/>
                        </a:lnTo>
                        <a:lnTo>
                          <a:pt x="34" y="0"/>
                        </a:lnTo>
                        <a:lnTo>
                          <a:pt x="15" y="7"/>
                        </a:lnTo>
                        <a:lnTo>
                          <a:pt x="0" y="28"/>
                        </a:lnTo>
                        <a:lnTo>
                          <a:pt x="15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554"/>
                  <p:cNvSpPr>
                    <a:spLocks noChangeAspect="1"/>
                  </p:cNvSpPr>
                  <p:nvPr/>
                </p:nvSpPr>
                <p:spPr bwMode="auto">
                  <a:xfrm>
                    <a:off x="289" y="1475"/>
                    <a:ext cx="14" cy="100"/>
                  </a:xfrm>
                  <a:custGeom>
                    <a:avLst/>
                    <a:gdLst>
                      <a:gd name="T0" fmla="*/ 7 w 46"/>
                      <a:gd name="T1" fmla="*/ 100 h 314"/>
                      <a:gd name="T2" fmla="*/ 14 w 46"/>
                      <a:gd name="T3" fmla="*/ 93 h 314"/>
                      <a:gd name="T4" fmla="*/ 14 w 46"/>
                      <a:gd name="T5" fmla="*/ 0 h 314"/>
                      <a:gd name="T6" fmla="*/ 0 w 46"/>
                      <a:gd name="T7" fmla="*/ 0 h 314"/>
                      <a:gd name="T8" fmla="*/ 0 w 46"/>
                      <a:gd name="T9" fmla="*/ 93 h 314"/>
                      <a:gd name="T10" fmla="*/ 7 w 46"/>
                      <a:gd name="T11" fmla="*/ 100 h 314"/>
                      <a:gd name="T12" fmla="*/ 0 w 46"/>
                      <a:gd name="T13" fmla="*/ 93 h 314"/>
                      <a:gd name="T14" fmla="*/ 0 w 46"/>
                      <a:gd name="T15" fmla="*/ 100 h 314"/>
                      <a:gd name="T16" fmla="*/ 7 w 46"/>
                      <a:gd name="T17" fmla="*/ 100 h 3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555"/>
                  <p:cNvSpPr>
                    <a:spLocks noChangeAspect="1"/>
                  </p:cNvSpPr>
                  <p:nvPr/>
                </p:nvSpPr>
                <p:spPr bwMode="auto">
                  <a:xfrm>
                    <a:off x="296" y="1561"/>
                    <a:ext cx="57" cy="14"/>
                  </a:xfrm>
                  <a:custGeom>
                    <a:avLst/>
                    <a:gdLst>
                      <a:gd name="T0" fmla="*/ 57 w 169"/>
                      <a:gd name="T1" fmla="*/ 7 h 46"/>
                      <a:gd name="T2" fmla="*/ 49 w 169"/>
                      <a:gd name="T3" fmla="*/ 0 h 46"/>
                      <a:gd name="T4" fmla="*/ 0 w 169"/>
                      <a:gd name="T5" fmla="*/ 0 h 46"/>
                      <a:gd name="T6" fmla="*/ 0 w 169"/>
                      <a:gd name="T7" fmla="*/ 14 h 46"/>
                      <a:gd name="T8" fmla="*/ 49 w 169"/>
                      <a:gd name="T9" fmla="*/ 14 h 46"/>
                      <a:gd name="T10" fmla="*/ 57 w 169"/>
                      <a:gd name="T11" fmla="*/ 7 h 46"/>
                      <a:gd name="T12" fmla="*/ 49 w 169"/>
                      <a:gd name="T13" fmla="*/ 14 h 46"/>
                      <a:gd name="T14" fmla="*/ 57 w 169"/>
                      <a:gd name="T15" fmla="*/ 14 h 46"/>
                      <a:gd name="T16" fmla="*/ 57 w 169"/>
                      <a:gd name="T17" fmla="*/ 7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69" h="46">
                        <a:moveTo>
                          <a:pt x="169" y="23"/>
                        </a:moveTo>
                        <a:lnTo>
                          <a:pt x="14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4" y="46"/>
                        </a:lnTo>
                        <a:lnTo>
                          <a:pt x="169" y="23"/>
                        </a:lnTo>
                        <a:lnTo>
                          <a:pt x="144" y="46"/>
                        </a:lnTo>
                        <a:lnTo>
                          <a:pt x="169" y="46"/>
                        </a:lnTo>
                        <a:lnTo>
                          <a:pt x="169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556"/>
                  <p:cNvSpPr>
                    <a:spLocks noChangeAspect="1"/>
                  </p:cNvSpPr>
                  <p:nvPr/>
                </p:nvSpPr>
                <p:spPr bwMode="auto">
                  <a:xfrm>
                    <a:off x="5198" y="1425"/>
                    <a:ext cx="43" cy="143"/>
                  </a:xfrm>
                  <a:custGeom>
                    <a:avLst/>
                    <a:gdLst>
                      <a:gd name="T0" fmla="*/ 0 w 143"/>
                      <a:gd name="T1" fmla="*/ 143 h 469"/>
                      <a:gd name="T2" fmla="*/ 0 w 143"/>
                      <a:gd name="T3" fmla="*/ 55 h 469"/>
                      <a:gd name="T4" fmla="*/ 6 w 143"/>
                      <a:gd name="T5" fmla="*/ 52 h 469"/>
                      <a:gd name="T6" fmla="*/ 6 w 143"/>
                      <a:gd name="T7" fmla="*/ 23 h 469"/>
                      <a:gd name="T8" fmla="*/ 6 w 143"/>
                      <a:gd name="T9" fmla="*/ 20 h 469"/>
                      <a:gd name="T10" fmla="*/ 6 w 143"/>
                      <a:gd name="T11" fmla="*/ 16 h 469"/>
                      <a:gd name="T12" fmla="*/ 7 w 143"/>
                      <a:gd name="T13" fmla="*/ 12 h 469"/>
                      <a:gd name="T14" fmla="*/ 9 w 143"/>
                      <a:gd name="T15" fmla="*/ 8 h 469"/>
                      <a:gd name="T16" fmla="*/ 10 w 143"/>
                      <a:gd name="T17" fmla="*/ 7 h 469"/>
                      <a:gd name="T18" fmla="*/ 11 w 143"/>
                      <a:gd name="T19" fmla="*/ 5 h 469"/>
                      <a:gd name="T20" fmla="*/ 12 w 143"/>
                      <a:gd name="T21" fmla="*/ 3 h 469"/>
                      <a:gd name="T22" fmla="*/ 14 w 143"/>
                      <a:gd name="T23" fmla="*/ 2 h 469"/>
                      <a:gd name="T24" fmla="*/ 15 w 143"/>
                      <a:gd name="T25" fmla="*/ 1 h 469"/>
                      <a:gd name="T26" fmla="*/ 17 w 143"/>
                      <a:gd name="T27" fmla="*/ 1 h 469"/>
                      <a:gd name="T28" fmla="*/ 19 w 143"/>
                      <a:gd name="T29" fmla="*/ 0 h 469"/>
                      <a:gd name="T30" fmla="*/ 21 w 143"/>
                      <a:gd name="T31" fmla="*/ 0 h 469"/>
                      <a:gd name="T32" fmla="*/ 24 w 143"/>
                      <a:gd name="T33" fmla="*/ 0 h 469"/>
                      <a:gd name="T34" fmla="*/ 26 w 143"/>
                      <a:gd name="T35" fmla="*/ 1 h 469"/>
                      <a:gd name="T36" fmla="*/ 28 w 143"/>
                      <a:gd name="T37" fmla="*/ 1 h 469"/>
                      <a:gd name="T38" fmla="*/ 29 w 143"/>
                      <a:gd name="T39" fmla="*/ 2 h 469"/>
                      <a:gd name="T40" fmla="*/ 31 w 143"/>
                      <a:gd name="T41" fmla="*/ 3 h 469"/>
                      <a:gd name="T42" fmla="*/ 32 w 143"/>
                      <a:gd name="T43" fmla="*/ 5 h 469"/>
                      <a:gd name="T44" fmla="*/ 33 w 143"/>
                      <a:gd name="T45" fmla="*/ 6 h 469"/>
                      <a:gd name="T46" fmla="*/ 34 w 143"/>
                      <a:gd name="T47" fmla="*/ 8 h 469"/>
                      <a:gd name="T48" fmla="*/ 35 w 143"/>
                      <a:gd name="T49" fmla="*/ 11 h 469"/>
                      <a:gd name="T50" fmla="*/ 36 w 143"/>
                      <a:gd name="T51" fmla="*/ 16 h 469"/>
                      <a:gd name="T52" fmla="*/ 37 w 143"/>
                      <a:gd name="T53" fmla="*/ 20 h 469"/>
                      <a:gd name="T54" fmla="*/ 37 w 143"/>
                      <a:gd name="T55" fmla="*/ 23 h 469"/>
                      <a:gd name="T56" fmla="*/ 37 w 143"/>
                      <a:gd name="T57" fmla="*/ 52 h 469"/>
                      <a:gd name="T58" fmla="*/ 43 w 143"/>
                      <a:gd name="T59" fmla="*/ 54 h 469"/>
                      <a:gd name="T60" fmla="*/ 43 w 143"/>
                      <a:gd name="T61" fmla="*/ 143 h 469"/>
                      <a:gd name="T62" fmla="*/ 0 w 143"/>
                      <a:gd name="T63" fmla="*/ 143 h 46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43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19" y="172"/>
                        </a:lnTo>
                        <a:lnTo>
                          <a:pt x="19" y="76"/>
                        </a:lnTo>
                        <a:lnTo>
                          <a:pt x="19" y="65"/>
                        </a:lnTo>
                        <a:lnTo>
                          <a:pt x="21" y="52"/>
                        </a:lnTo>
                        <a:lnTo>
                          <a:pt x="24" y="40"/>
                        </a:lnTo>
                        <a:lnTo>
                          <a:pt x="29" y="27"/>
                        </a:lnTo>
                        <a:lnTo>
                          <a:pt x="32" y="22"/>
                        </a:lnTo>
                        <a:lnTo>
                          <a:pt x="37" y="16"/>
                        </a:lnTo>
                        <a:lnTo>
                          <a:pt x="41" y="11"/>
                        </a:lnTo>
                        <a:lnTo>
                          <a:pt x="46" y="7"/>
                        </a:lnTo>
                        <a:lnTo>
                          <a:pt x="51" y="4"/>
                        </a:lnTo>
                        <a:lnTo>
                          <a:pt x="58" y="2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6" y="2"/>
                        </a:lnTo>
                        <a:lnTo>
                          <a:pt x="92" y="4"/>
                        </a:lnTo>
                        <a:lnTo>
                          <a:pt x="98" y="7"/>
                        </a:lnTo>
                        <a:lnTo>
                          <a:pt x="102" y="10"/>
                        </a:lnTo>
                        <a:lnTo>
                          <a:pt x="106" y="15"/>
                        </a:lnTo>
                        <a:lnTo>
                          <a:pt x="110" y="21"/>
                        </a:lnTo>
                        <a:lnTo>
                          <a:pt x="113" y="26"/>
                        </a:lnTo>
                        <a:lnTo>
                          <a:pt x="118" y="37"/>
                        </a:lnTo>
                        <a:lnTo>
                          <a:pt x="121" y="51"/>
                        </a:lnTo>
                        <a:lnTo>
                          <a:pt x="123" y="64"/>
                        </a:lnTo>
                        <a:lnTo>
                          <a:pt x="124" y="76"/>
                        </a:lnTo>
                        <a:lnTo>
                          <a:pt x="124" y="172"/>
                        </a:lnTo>
                        <a:lnTo>
                          <a:pt x="143" y="178"/>
                        </a:lnTo>
                        <a:lnTo>
                          <a:pt x="143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557"/>
                  <p:cNvSpPr>
                    <a:spLocks noChangeAspect="1"/>
                  </p:cNvSpPr>
                  <p:nvPr/>
                </p:nvSpPr>
                <p:spPr bwMode="auto">
                  <a:xfrm>
                    <a:off x="5184" y="1475"/>
                    <a:ext cx="21" cy="93"/>
                  </a:xfrm>
                  <a:custGeom>
                    <a:avLst/>
                    <a:gdLst>
                      <a:gd name="T0" fmla="*/ 6 w 48"/>
                      <a:gd name="T1" fmla="*/ 0 h 309"/>
                      <a:gd name="T2" fmla="*/ 0 w 48"/>
                      <a:gd name="T3" fmla="*/ 6 h 309"/>
                      <a:gd name="T4" fmla="*/ 0 w 48"/>
                      <a:gd name="T5" fmla="*/ 93 h 309"/>
                      <a:gd name="T6" fmla="*/ 21 w 48"/>
                      <a:gd name="T7" fmla="*/ 93 h 309"/>
                      <a:gd name="T8" fmla="*/ 21 w 48"/>
                      <a:gd name="T9" fmla="*/ 6 h 309"/>
                      <a:gd name="T10" fmla="*/ 6 w 48"/>
                      <a:gd name="T11" fmla="*/ 0 h 309"/>
                      <a:gd name="T12" fmla="*/ 6 w 48"/>
                      <a:gd name="T13" fmla="*/ 0 h 309"/>
                      <a:gd name="T14" fmla="*/ 0 w 48"/>
                      <a:gd name="T15" fmla="*/ 2 h 309"/>
                      <a:gd name="T16" fmla="*/ 0 w 48"/>
                      <a:gd name="T17" fmla="*/ 6 h 309"/>
                      <a:gd name="T18" fmla="*/ 6 w 48"/>
                      <a:gd name="T19" fmla="*/ 0 h 30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8" h="309">
                        <a:moveTo>
                          <a:pt x="1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8" y="309"/>
                        </a:lnTo>
                        <a:lnTo>
                          <a:pt x="48" y="21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558"/>
                  <p:cNvSpPr>
                    <a:spLocks noChangeAspect="1"/>
                  </p:cNvSpPr>
                  <p:nvPr/>
                </p:nvSpPr>
                <p:spPr bwMode="auto">
                  <a:xfrm>
                    <a:off x="5191" y="1468"/>
                    <a:ext cx="14" cy="14"/>
                  </a:xfrm>
                  <a:custGeom>
                    <a:avLst/>
                    <a:gdLst>
                      <a:gd name="T0" fmla="*/ 14 w 53"/>
                      <a:gd name="T1" fmla="*/ 6 h 51"/>
                      <a:gd name="T2" fmla="*/ 5 w 53"/>
                      <a:gd name="T3" fmla="*/ 0 h 51"/>
                      <a:gd name="T4" fmla="*/ 0 w 53"/>
                      <a:gd name="T5" fmla="*/ 2 h 51"/>
                      <a:gd name="T6" fmla="*/ 5 w 53"/>
                      <a:gd name="T7" fmla="*/ 14 h 51"/>
                      <a:gd name="T8" fmla="*/ 10 w 53"/>
                      <a:gd name="T9" fmla="*/ 12 h 51"/>
                      <a:gd name="T10" fmla="*/ 14 w 53"/>
                      <a:gd name="T11" fmla="*/ 6 h 51"/>
                      <a:gd name="T12" fmla="*/ 10 w 53"/>
                      <a:gd name="T13" fmla="*/ 12 h 51"/>
                      <a:gd name="T14" fmla="*/ 14 w 53"/>
                      <a:gd name="T15" fmla="*/ 10 h 51"/>
                      <a:gd name="T16" fmla="*/ 14 w 53"/>
                      <a:gd name="T17" fmla="*/ 6 h 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3" h="51">
                        <a:moveTo>
                          <a:pt x="53" y="21"/>
                        </a:moveTo>
                        <a:lnTo>
                          <a:pt x="20" y="0"/>
                        </a:lnTo>
                        <a:lnTo>
                          <a:pt x="0" y="9"/>
                        </a:lnTo>
                        <a:lnTo>
                          <a:pt x="20" y="51"/>
                        </a:lnTo>
                        <a:lnTo>
                          <a:pt x="39" y="42"/>
                        </a:lnTo>
                        <a:lnTo>
                          <a:pt x="53" y="21"/>
                        </a:lnTo>
                        <a:lnTo>
                          <a:pt x="39" y="42"/>
                        </a:lnTo>
                        <a:lnTo>
                          <a:pt x="53" y="36"/>
                        </a:lnTo>
                        <a:lnTo>
                          <a:pt x="53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559"/>
                  <p:cNvSpPr>
                    <a:spLocks noChangeAspect="1"/>
                  </p:cNvSpPr>
                  <p:nvPr/>
                </p:nvSpPr>
                <p:spPr bwMode="auto">
                  <a:xfrm>
                    <a:off x="5191" y="1446"/>
                    <a:ext cx="14" cy="29"/>
                  </a:xfrm>
                  <a:custGeom>
                    <a:avLst/>
                    <a:gdLst>
                      <a:gd name="T0" fmla="*/ 14 w 48"/>
                      <a:gd name="T1" fmla="*/ 0 h 96"/>
                      <a:gd name="T2" fmla="*/ 0 w 48"/>
                      <a:gd name="T3" fmla="*/ 0 h 96"/>
                      <a:gd name="T4" fmla="*/ 0 w 48"/>
                      <a:gd name="T5" fmla="*/ 29 h 96"/>
                      <a:gd name="T6" fmla="*/ 14 w 48"/>
                      <a:gd name="T7" fmla="*/ 29 h 96"/>
                      <a:gd name="T8" fmla="*/ 14 w 48"/>
                      <a:gd name="T9" fmla="*/ 0 h 96"/>
                      <a:gd name="T10" fmla="*/ 14 w 48"/>
                      <a:gd name="T11" fmla="*/ 0 h 96"/>
                      <a:gd name="T12" fmla="*/ 0 w 48"/>
                      <a:gd name="T13" fmla="*/ 0 h 96"/>
                      <a:gd name="T14" fmla="*/ 0 w 48"/>
                      <a:gd name="T15" fmla="*/ 0 h 96"/>
                      <a:gd name="T16" fmla="*/ 0 w 48"/>
                      <a:gd name="T17" fmla="*/ 0 h 96"/>
                      <a:gd name="T18" fmla="*/ 14 w 48"/>
                      <a:gd name="T19" fmla="*/ 0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8" h="96">
                        <a:moveTo>
                          <a:pt x="48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560"/>
                  <p:cNvSpPr>
                    <a:spLocks noChangeAspect="1"/>
                  </p:cNvSpPr>
                  <p:nvPr/>
                </p:nvSpPr>
                <p:spPr bwMode="auto">
                  <a:xfrm>
                    <a:off x="5191" y="1417"/>
                    <a:ext cx="29" cy="29"/>
                  </a:xfrm>
                  <a:custGeom>
                    <a:avLst/>
                    <a:gdLst>
                      <a:gd name="T0" fmla="*/ 29 w 77"/>
                      <a:gd name="T1" fmla="*/ 0 h 100"/>
                      <a:gd name="T2" fmla="*/ 29 w 77"/>
                      <a:gd name="T3" fmla="*/ 0 h 100"/>
                      <a:gd name="T4" fmla="*/ 25 w 77"/>
                      <a:gd name="T5" fmla="*/ 0 h 100"/>
                      <a:gd name="T6" fmla="*/ 21 w 77"/>
                      <a:gd name="T7" fmla="*/ 1 h 100"/>
                      <a:gd name="T8" fmla="*/ 18 w 77"/>
                      <a:gd name="T9" fmla="*/ 2 h 100"/>
                      <a:gd name="T10" fmla="*/ 14 w 77"/>
                      <a:gd name="T11" fmla="*/ 3 h 100"/>
                      <a:gd name="T12" fmla="*/ 12 w 77"/>
                      <a:gd name="T13" fmla="*/ 5 h 100"/>
                      <a:gd name="T14" fmla="*/ 9 w 77"/>
                      <a:gd name="T15" fmla="*/ 8 h 100"/>
                      <a:gd name="T16" fmla="*/ 7 w 77"/>
                      <a:gd name="T17" fmla="*/ 10 h 100"/>
                      <a:gd name="T18" fmla="*/ 5 w 77"/>
                      <a:gd name="T19" fmla="*/ 12 h 100"/>
                      <a:gd name="T20" fmla="*/ 3 w 77"/>
                      <a:gd name="T21" fmla="*/ 16 h 100"/>
                      <a:gd name="T22" fmla="*/ 2 w 77"/>
                      <a:gd name="T23" fmla="*/ 21 h 100"/>
                      <a:gd name="T24" fmla="*/ 0 w 77"/>
                      <a:gd name="T25" fmla="*/ 25 h 100"/>
                      <a:gd name="T26" fmla="*/ 0 w 77"/>
                      <a:gd name="T27" fmla="*/ 29 h 100"/>
                      <a:gd name="T28" fmla="*/ 18 w 77"/>
                      <a:gd name="T29" fmla="*/ 29 h 100"/>
                      <a:gd name="T30" fmla="*/ 18 w 77"/>
                      <a:gd name="T31" fmla="*/ 27 h 100"/>
                      <a:gd name="T32" fmla="*/ 18 w 77"/>
                      <a:gd name="T33" fmla="*/ 23 h 100"/>
                      <a:gd name="T34" fmla="*/ 20 w 77"/>
                      <a:gd name="T35" fmla="*/ 21 h 100"/>
                      <a:gd name="T36" fmla="*/ 21 w 77"/>
                      <a:gd name="T37" fmla="*/ 17 h 100"/>
                      <a:gd name="T38" fmla="*/ 22 w 77"/>
                      <a:gd name="T39" fmla="*/ 17 h 100"/>
                      <a:gd name="T40" fmla="*/ 23 w 77"/>
                      <a:gd name="T41" fmla="*/ 16 h 100"/>
                      <a:gd name="T42" fmla="*/ 24 w 77"/>
                      <a:gd name="T43" fmla="*/ 15 h 100"/>
                      <a:gd name="T44" fmla="*/ 25 w 77"/>
                      <a:gd name="T45" fmla="*/ 14 h 100"/>
                      <a:gd name="T46" fmla="*/ 26 w 77"/>
                      <a:gd name="T47" fmla="*/ 14 h 100"/>
                      <a:gd name="T48" fmla="*/ 27 w 77"/>
                      <a:gd name="T49" fmla="*/ 14 h 100"/>
                      <a:gd name="T50" fmla="*/ 28 w 77"/>
                      <a:gd name="T51" fmla="*/ 14 h 100"/>
                      <a:gd name="T52" fmla="*/ 29 w 77"/>
                      <a:gd name="T53" fmla="*/ 14 h 100"/>
                      <a:gd name="T54" fmla="*/ 29 w 77"/>
                      <a:gd name="T55" fmla="*/ 14 h 100"/>
                      <a:gd name="T56" fmla="*/ 29 w 77"/>
                      <a:gd name="T57" fmla="*/ 0 h 100"/>
                      <a:gd name="T58" fmla="*/ 29 w 77"/>
                      <a:gd name="T59" fmla="*/ 0 h 100"/>
                      <a:gd name="T60" fmla="*/ 29 w 77"/>
                      <a:gd name="T61" fmla="*/ 0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7" y="0"/>
                        </a:lnTo>
                        <a:lnTo>
                          <a:pt x="56" y="4"/>
                        </a:lnTo>
                        <a:lnTo>
                          <a:pt x="47" y="7"/>
                        </a:lnTo>
                        <a:lnTo>
                          <a:pt x="38" y="12"/>
                        </a:lnTo>
                        <a:lnTo>
                          <a:pt x="31" y="18"/>
                        </a:lnTo>
                        <a:lnTo>
                          <a:pt x="25" y="26"/>
                        </a:lnTo>
                        <a:lnTo>
                          <a:pt x="19" y="33"/>
                        </a:lnTo>
                        <a:lnTo>
                          <a:pt x="14" y="41"/>
                        </a:lnTo>
                        <a:lnTo>
                          <a:pt x="8" y="56"/>
                        </a:lnTo>
                        <a:lnTo>
                          <a:pt x="4" y="72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8" y="100"/>
                        </a:lnTo>
                        <a:lnTo>
                          <a:pt x="48" y="92"/>
                        </a:lnTo>
                        <a:lnTo>
                          <a:pt x="49" y="81"/>
                        </a:lnTo>
                        <a:lnTo>
                          <a:pt x="52" y="71"/>
                        </a:lnTo>
                        <a:lnTo>
                          <a:pt x="56" y="60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3" y="52"/>
                        </a:lnTo>
                        <a:lnTo>
                          <a:pt x="66" y="50"/>
                        </a:lnTo>
                        <a:lnTo>
                          <a:pt x="68" y="49"/>
                        </a:lnTo>
                        <a:lnTo>
                          <a:pt x="71" y="48"/>
                        </a:lnTo>
                        <a:lnTo>
                          <a:pt x="74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561"/>
                  <p:cNvSpPr>
                    <a:spLocks noChangeAspect="1"/>
                  </p:cNvSpPr>
                  <p:nvPr/>
                </p:nvSpPr>
                <p:spPr bwMode="auto">
                  <a:xfrm>
                    <a:off x="5220" y="1417"/>
                    <a:ext cx="21" cy="29"/>
                  </a:xfrm>
                  <a:custGeom>
                    <a:avLst/>
                    <a:gdLst>
                      <a:gd name="T0" fmla="*/ 21 w 76"/>
                      <a:gd name="T1" fmla="*/ 29 h 100"/>
                      <a:gd name="T2" fmla="*/ 21 w 76"/>
                      <a:gd name="T3" fmla="*/ 29 h 100"/>
                      <a:gd name="T4" fmla="*/ 21 w 76"/>
                      <a:gd name="T5" fmla="*/ 25 h 100"/>
                      <a:gd name="T6" fmla="*/ 20 w 76"/>
                      <a:gd name="T7" fmla="*/ 21 h 100"/>
                      <a:gd name="T8" fmla="*/ 19 w 76"/>
                      <a:gd name="T9" fmla="*/ 16 h 100"/>
                      <a:gd name="T10" fmla="*/ 17 w 76"/>
                      <a:gd name="T11" fmla="*/ 12 h 100"/>
                      <a:gd name="T12" fmla="*/ 16 w 76"/>
                      <a:gd name="T13" fmla="*/ 9 h 100"/>
                      <a:gd name="T14" fmla="*/ 15 w 76"/>
                      <a:gd name="T15" fmla="*/ 7 h 100"/>
                      <a:gd name="T16" fmla="*/ 13 w 76"/>
                      <a:gd name="T17" fmla="*/ 5 h 100"/>
                      <a:gd name="T18" fmla="*/ 11 w 76"/>
                      <a:gd name="T19" fmla="*/ 3 h 100"/>
                      <a:gd name="T20" fmla="*/ 9 w 76"/>
                      <a:gd name="T21" fmla="*/ 2 h 100"/>
                      <a:gd name="T22" fmla="*/ 6 w 76"/>
                      <a:gd name="T23" fmla="*/ 1 h 100"/>
                      <a:gd name="T24" fmla="*/ 3 w 76"/>
                      <a:gd name="T25" fmla="*/ 0 h 100"/>
                      <a:gd name="T26" fmla="*/ 0 w 76"/>
                      <a:gd name="T27" fmla="*/ 0 h 100"/>
                      <a:gd name="T28" fmla="*/ 0 w 76"/>
                      <a:gd name="T29" fmla="*/ 14 h 100"/>
                      <a:gd name="T30" fmla="*/ 1 w 76"/>
                      <a:gd name="T31" fmla="*/ 14 h 100"/>
                      <a:gd name="T32" fmla="*/ 2 w 76"/>
                      <a:gd name="T33" fmla="*/ 14 h 100"/>
                      <a:gd name="T34" fmla="*/ 3 w 76"/>
                      <a:gd name="T35" fmla="*/ 14 h 100"/>
                      <a:gd name="T36" fmla="*/ 4 w 76"/>
                      <a:gd name="T37" fmla="*/ 14 h 100"/>
                      <a:gd name="T38" fmla="*/ 4 w 76"/>
                      <a:gd name="T39" fmla="*/ 15 h 100"/>
                      <a:gd name="T40" fmla="*/ 5 w 76"/>
                      <a:gd name="T41" fmla="*/ 16 h 100"/>
                      <a:gd name="T42" fmla="*/ 5 w 76"/>
                      <a:gd name="T43" fmla="*/ 16 h 100"/>
                      <a:gd name="T44" fmla="*/ 6 w 76"/>
                      <a:gd name="T45" fmla="*/ 17 h 100"/>
                      <a:gd name="T46" fmla="*/ 7 w 76"/>
                      <a:gd name="T47" fmla="*/ 20 h 100"/>
                      <a:gd name="T48" fmla="*/ 8 w 76"/>
                      <a:gd name="T49" fmla="*/ 23 h 100"/>
                      <a:gd name="T50" fmla="*/ 8 w 76"/>
                      <a:gd name="T51" fmla="*/ 26 h 100"/>
                      <a:gd name="T52" fmla="*/ 8 w 76"/>
                      <a:gd name="T53" fmla="*/ 29 h 100"/>
                      <a:gd name="T54" fmla="*/ 8 w 76"/>
                      <a:gd name="T55" fmla="*/ 29 h 100"/>
                      <a:gd name="T56" fmla="*/ 21 w 76"/>
                      <a:gd name="T57" fmla="*/ 29 h 100"/>
                      <a:gd name="T58" fmla="*/ 21 w 76"/>
                      <a:gd name="T59" fmla="*/ 29 h 100"/>
                      <a:gd name="T60" fmla="*/ 21 w 76"/>
                      <a:gd name="T61" fmla="*/ 29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6" h="100">
                        <a:moveTo>
                          <a:pt x="76" y="100"/>
                        </a:moveTo>
                        <a:lnTo>
                          <a:pt x="76" y="100"/>
                        </a:lnTo>
                        <a:lnTo>
                          <a:pt x="75" y="86"/>
                        </a:lnTo>
                        <a:lnTo>
                          <a:pt x="73" y="71"/>
                        </a:lnTo>
                        <a:lnTo>
                          <a:pt x="69" y="55"/>
                        </a:lnTo>
                        <a:lnTo>
                          <a:pt x="63" y="40"/>
                        </a:lnTo>
                        <a:lnTo>
                          <a:pt x="58" y="32"/>
                        </a:lnTo>
                        <a:lnTo>
                          <a:pt x="53" y="25"/>
                        </a:lnTo>
                        <a:lnTo>
                          <a:pt x="47" y="17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1" y="2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8" y="48"/>
                        </a:lnTo>
                        <a:lnTo>
                          <a:pt x="11" y="49"/>
                        </a:lnTo>
                        <a:lnTo>
                          <a:pt x="13" y="50"/>
                        </a:lnTo>
                        <a:lnTo>
                          <a:pt x="15" y="52"/>
                        </a:lnTo>
                        <a:lnTo>
                          <a:pt x="17" y="54"/>
                        </a:lnTo>
                        <a:lnTo>
                          <a:pt x="19" y="56"/>
                        </a:lnTo>
                        <a:lnTo>
                          <a:pt x="21" y="59"/>
                        </a:lnTo>
                        <a:lnTo>
                          <a:pt x="25" y="69"/>
                        </a:lnTo>
                        <a:lnTo>
                          <a:pt x="28" y="79"/>
                        </a:lnTo>
                        <a:lnTo>
                          <a:pt x="29" y="90"/>
                        </a:lnTo>
                        <a:lnTo>
                          <a:pt x="30" y="100"/>
                        </a:lnTo>
                        <a:lnTo>
                          <a:pt x="7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562"/>
                  <p:cNvSpPr>
                    <a:spLocks noChangeAspect="1"/>
                  </p:cNvSpPr>
                  <p:nvPr/>
                </p:nvSpPr>
                <p:spPr bwMode="auto">
                  <a:xfrm>
                    <a:off x="5227" y="1446"/>
                    <a:ext cx="14" cy="36"/>
                  </a:xfrm>
                  <a:custGeom>
                    <a:avLst/>
                    <a:gdLst>
                      <a:gd name="T0" fmla="*/ 5 w 46"/>
                      <a:gd name="T1" fmla="*/ 36 h 117"/>
                      <a:gd name="T2" fmla="*/ 14 w 46"/>
                      <a:gd name="T3" fmla="*/ 30 h 117"/>
                      <a:gd name="T4" fmla="*/ 14 w 46"/>
                      <a:gd name="T5" fmla="*/ 0 h 117"/>
                      <a:gd name="T6" fmla="*/ 0 w 46"/>
                      <a:gd name="T7" fmla="*/ 0 h 117"/>
                      <a:gd name="T8" fmla="*/ 0 w 46"/>
                      <a:gd name="T9" fmla="*/ 30 h 117"/>
                      <a:gd name="T10" fmla="*/ 5 w 46"/>
                      <a:gd name="T11" fmla="*/ 36 h 117"/>
                      <a:gd name="T12" fmla="*/ 0 w 46"/>
                      <a:gd name="T13" fmla="*/ 30 h 117"/>
                      <a:gd name="T14" fmla="*/ 0 w 46"/>
                      <a:gd name="T15" fmla="*/ 34 h 117"/>
                      <a:gd name="T16" fmla="*/ 5 w 46"/>
                      <a:gd name="T17" fmla="*/ 36 h 1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6" h="117">
                        <a:moveTo>
                          <a:pt x="15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5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5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" name="Freeform 563"/>
                  <p:cNvSpPr>
                    <a:spLocks noChangeAspect="1"/>
                  </p:cNvSpPr>
                  <p:nvPr/>
                </p:nvSpPr>
                <p:spPr bwMode="auto">
                  <a:xfrm>
                    <a:off x="5227" y="1468"/>
                    <a:ext cx="21" cy="14"/>
                  </a:xfrm>
                  <a:custGeom>
                    <a:avLst/>
                    <a:gdLst>
                      <a:gd name="T0" fmla="*/ 21 w 50"/>
                      <a:gd name="T1" fmla="*/ 8 h 51"/>
                      <a:gd name="T2" fmla="*/ 14 w 50"/>
                      <a:gd name="T3" fmla="*/ 2 h 51"/>
                      <a:gd name="T4" fmla="*/ 6 w 50"/>
                      <a:gd name="T5" fmla="*/ 0 h 51"/>
                      <a:gd name="T6" fmla="*/ 0 w 50"/>
                      <a:gd name="T7" fmla="*/ 12 h 51"/>
                      <a:gd name="T8" fmla="*/ 8 w 50"/>
                      <a:gd name="T9" fmla="*/ 14 h 51"/>
                      <a:gd name="T10" fmla="*/ 21 w 50"/>
                      <a:gd name="T11" fmla="*/ 8 h 51"/>
                      <a:gd name="T12" fmla="*/ 21 w 50"/>
                      <a:gd name="T13" fmla="*/ 8 h 51"/>
                      <a:gd name="T14" fmla="*/ 21 w 50"/>
                      <a:gd name="T15" fmla="*/ 4 h 51"/>
                      <a:gd name="T16" fmla="*/ 14 w 50"/>
                      <a:gd name="T17" fmla="*/ 2 h 51"/>
                      <a:gd name="T18" fmla="*/ 21 w 50"/>
                      <a:gd name="T19" fmla="*/ 8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0" h="51">
                        <a:moveTo>
                          <a:pt x="50" y="28"/>
                        </a:moveTo>
                        <a:lnTo>
                          <a:pt x="34" y="7"/>
                        </a:lnTo>
                        <a:lnTo>
                          <a:pt x="15" y="0"/>
                        </a:lnTo>
                        <a:lnTo>
                          <a:pt x="0" y="43"/>
                        </a:lnTo>
                        <a:lnTo>
                          <a:pt x="18" y="51"/>
                        </a:lnTo>
                        <a:lnTo>
                          <a:pt x="50" y="28"/>
                        </a:lnTo>
                        <a:lnTo>
                          <a:pt x="50" y="13"/>
                        </a:lnTo>
                        <a:lnTo>
                          <a:pt x="34" y="7"/>
                        </a:lnTo>
                        <a:lnTo>
                          <a:pt x="5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" name="Freeform 564"/>
                  <p:cNvSpPr>
                    <a:spLocks noChangeAspect="1"/>
                  </p:cNvSpPr>
                  <p:nvPr/>
                </p:nvSpPr>
                <p:spPr bwMode="auto">
                  <a:xfrm>
                    <a:off x="5234" y="1475"/>
                    <a:ext cx="14" cy="100"/>
                  </a:xfrm>
                  <a:custGeom>
                    <a:avLst/>
                    <a:gdLst>
                      <a:gd name="T0" fmla="*/ 7 w 46"/>
                      <a:gd name="T1" fmla="*/ 100 h 314"/>
                      <a:gd name="T2" fmla="*/ 14 w 46"/>
                      <a:gd name="T3" fmla="*/ 93 h 314"/>
                      <a:gd name="T4" fmla="*/ 14 w 46"/>
                      <a:gd name="T5" fmla="*/ 0 h 314"/>
                      <a:gd name="T6" fmla="*/ 0 w 46"/>
                      <a:gd name="T7" fmla="*/ 0 h 314"/>
                      <a:gd name="T8" fmla="*/ 0 w 46"/>
                      <a:gd name="T9" fmla="*/ 93 h 314"/>
                      <a:gd name="T10" fmla="*/ 7 w 46"/>
                      <a:gd name="T11" fmla="*/ 100 h 314"/>
                      <a:gd name="T12" fmla="*/ 7 w 46"/>
                      <a:gd name="T13" fmla="*/ 100 h 314"/>
                      <a:gd name="T14" fmla="*/ 14 w 46"/>
                      <a:gd name="T15" fmla="*/ 100 h 314"/>
                      <a:gd name="T16" fmla="*/ 14 w 46"/>
                      <a:gd name="T17" fmla="*/ 93 h 314"/>
                      <a:gd name="T18" fmla="*/ 7 w 46"/>
                      <a:gd name="T19" fmla="*/ 100 h 3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46" y="314"/>
                        </a:lnTo>
                        <a:lnTo>
                          <a:pt x="46" y="291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" name="Freeform 565"/>
                  <p:cNvSpPr>
                    <a:spLocks noChangeAspect="1"/>
                  </p:cNvSpPr>
                  <p:nvPr/>
                </p:nvSpPr>
                <p:spPr bwMode="auto">
                  <a:xfrm>
                    <a:off x="5184" y="1561"/>
                    <a:ext cx="57" cy="14"/>
                  </a:xfrm>
                  <a:custGeom>
                    <a:avLst/>
                    <a:gdLst>
                      <a:gd name="T0" fmla="*/ 0 w 168"/>
                      <a:gd name="T1" fmla="*/ 7 h 46"/>
                      <a:gd name="T2" fmla="*/ 8 w 168"/>
                      <a:gd name="T3" fmla="*/ 14 h 46"/>
                      <a:gd name="T4" fmla="*/ 57 w 168"/>
                      <a:gd name="T5" fmla="*/ 14 h 46"/>
                      <a:gd name="T6" fmla="*/ 57 w 168"/>
                      <a:gd name="T7" fmla="*/ 0 h 46"/>
                      <a:gd name="T8" fmla="*/ 8 w 168"/>
                      <a:gd name="T9" fmla="*/ 0 h 46"/>
                      <a:gd name="T10" fmla="*/ 0 w 168"/>
                      <a:gd name="T11" fmla="*/ 7 h 46"/>
                      <a:gd name="T12" fmla="*/ 0 w 168"/>
                      <a:gd name="T13" fmla="*/ 7 h 46"/>
                      <a:gd name="T14" fmla="*/ 0 w 168"/>
                      <a:gd name="T15" fmla="*/ 14 h 46"/>
                      <a:gd name="T16" fmla="*/ 8 w 168"/>
                      <a:gd name="T17" fmla="*/ 14 h 46"/>
                      <a:gd name="T18" fmla="*/ 0 w 168"/>
                      <a:gd name="T19" fmla="*/ 7 h 4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68" h="46">
                        <a:moveTo>
                          <a:pt x="0" y="23"/>
                        </a:moveTo>
                        <a:lnTo>
                          <a:pt x="25" y="46"/>
                        </a:lnTo>
                        <a:lnTo>
                          <a:pt x="168" y="46"/>
                        </a:lnTo>
                        <a:lnTo>
                          <a:pt x="168" y="0"/>
                        </a:lnTo>
                        <a:lnTo>
                          <a:pt x="25" y="0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5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" name="Freeform 566"/>
                  <p:cNvSpPr>
                    <a:spLocks noChangeAspect="1"/>
                  </p:cNvSpPr>
                  <p:nvPr/>
                </p:nvSpPr>
                <p:spPr bwMode="auto">
                  <a:xfrm>
                    <a:off x="432" y="1425"/>
                    <a:ext cx="43" cy="143"/>
                  </a:xfrm>
                  <a:custGeom>
                    <a:avLst/>
                    <a:gdLst>
                      <a:gd name="T0" fmla="*/ 43 w 145"/>
                      <a:gd name="T1" fmla="*/ 143 h 469"/>
                      <a:gd name="T2" fmla="*/ 43 w 145"/>
                      <a:gd name="T3" fmla="*/ 55 h 469"/>
                      <a:gd name="T4" fmla="*/ 37 w 145"/>
                      <a:gd name="T5" fmla="*/ 52 h 469"/>
                      <a:gd name="T6" fmla="*/ 37 w 145"/>
                      <a:gd name="T7" fmla="*/ 23 h 469"/>
                      <a:gd name="T8" fmla="*/ 37 w 145"/>
                      <a:gd name="T9" fmla="*/ 20 h 469"/>
                      <a:gd name="T10" fmla="*/ 36 w 145"/>
                      <a:gd name="T11" fmla="*/ 16 h 469"/>
                      <a:gd name="T12" fmla="*/ 35 w 145"/>
                      <a:gd name="T13" fmla="*/ 12 h 469"/>
                      <a:gd name="T14" fmla="*/ 34 w 145"/>
                      <a:gd name="T15" fmla="*/ 8 h 469"/>
                      <a:gd name="T16" fmla="*/ 33 w 145"/>
                      <a:gd name="T17" fmla="*/ 7 h 469"/>
                      <a:gd name="T18" fmla="*/ 32 w 145"/>
                      <a:gd name="T19" fmla="*/ 5 h 469"/>
                      <a:gd name="T20" fmla="*/ 31 w 145"/>
                      <a:gd name="T21" fmla="*/ 3 h 469"/>
                      <a:gd name="T22" fmla="*/ 29 w 145"/>
                      <a:gd name="T23" fmla="*/ 2 h 469"/>
                      <a:gd name="T24" fmla="*/ 27 w 145"/>
                      <a:gd name="T25" fmla="*/ 1 h 469"/>
                      <a:gd name="T26" fmla="*/ 26 w 145"/>
                      <a:gd name="T27" fmla="*/ 1 h 469"/>
                      <a:gd name="T28" fmla="*/ 23 w 145"/>
                      <a:gd name="T29" fmla="*/ 0 h 469"/>
                      <a:gd name="T30" fmla="*/ 21 w 145"/>
                      <a:gd name="T31" fmla="*/ 0 h 469"/>
                      <a:gd name="T32" fmla="*/ 19 w 145"/>
                      <a:gd name="T33" fmla="*/ 0 h 469"/>
                      <a:gd name="T34" fmla="*/ 17 w 145"/>
                      <a:gd name="T35" fmla="*/ 1 h 469"/>
                      <a:gd name="T36" fmla="*/ 15 w 145"/>
                      <a:gd name="T37" fmla="*/ 1 h 469"/>
                      <a:gd name="T38" fmla="*/ 14 w 145"/>
                      <a:gd name="T39" fmla="*/ 2 h 469"/>
                      <a:gd name="T40" fmla="*/ 12 w 145"/>
                      <a:gd name="T41" fmla="*/ 3 h 469"/>
                      <a:gd name="T42" fmla="*/ 11 w 145"/>
                      <a:gd name="T43" fmla="*/ 5 h 469"/>
                      <a:gd name="T44" fmla="*/ 10 w 145"/>
                      <a:gd name="T45" fmla="*/ 6 h 469"/>
                      <a:gd name="T46" fmla="*/ 9 w 145"/>
                      <a:gd name="T47" fmla="*/ 8 h 469"/>
                      <a:gd name="T48" fmla="*/ 8 w 145"/>
                      <a:gd name="T49" fmla="*/ 11 h 469"/>
                      <a:gd name="T50" fmla="*/ 7 w 145"/>
                      <a:gd name="T51" fmla="*/ 16 h 469"/>
                      <a:gd name="T52" fmla="*/ 6 w 145"/>
                      <a:gd name="T53" fmla="*/ 20 h 469"/>
                      <a:gd name="T54" fmla="*/ 6 w 145"/>
                      <a:gd name="T55" fmla="*/ 23 h 469"/>
                      <a:gd name="T56" fmla="*/ 6 w 145"/>
                      <a:gd name="T57" fmla="*/ 52 h 469"/>
                      <a:gd name="T58" fmla="*/ 0 w 145"/>
                      <a:gd name="T59" fmla="*/ 54 h 469"/>
                      <a:gd name="T60" fmla="*/ 0 w 145"/>
                      <a:gd name="T61" fmla="*/ 143 h 469"/>
                      <a:gd name="T62" fmla="*/ 43 w 145"/>
                      <a:gd name="T63" fmla="*/ 143 h 46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45" h="469">
                        <a:moveTo>
                          <a:pt x="145" y="469"/>
                        </a:moveTo>
                        <a:lnTo>
                          <a:pt x="145" y="181"/>
                        </a:lnTo>
                        <a:lnTo>
                          <a:pt x="125" y="172"/>
                        </a:lnTo>
                        <a:lnTo>
                          <a:pt x="125" y="76"/>
                        </a:lnTo>
                        <a:lnTo>
                          <a:pt x="125" y="65"/>
                        </a:lnTo>
                        <a:lnTo>
                          <a:pt x="123" y="52"/>
                        </a:lnTo>
                        <a:lnTo>
                          <a:pt x="119" y="40"/>
                        </a:lnTo>
                        <a:lnTo>
                          <a:pt x="114" y="27"/>
                        </a:lnTo>
                        <a:lnTo>
                          <a:pt x="111" y="22"/>
                        </a:lnTo>
                        <a:lnTo>
                          <a:pt x="107" y="16"/>
                        </a:lnTo>
                        <a:lnTo>
                          <a:pt x="103" y="11"/>
                        </a:lnTo>
                        <a:lnTo>
                          <a:pt x="97" y="7"/>
                        </a:lnTo>
                        <a:lnTo>
                          <a:pt x="92" y="4"/>
                        </a:lnTo>
                        <a:lnTo>
                          <a:pt x="86" y="2"/>
                        </a:lnTo>
                        <a:lnTo>
                          <a:pt x="79" y="0"/>
                        </a:lnTo>
                        <a:lnTo>
                          <a:pt x="72" y="0"/>
                        </a:lnTo>
                        <a:lnTo>
                          <a:pt x="65" y="0"/>
                        </a:lnTo>
                        <a:lnTo>
                          <a:pt x="57" y="2"/>
                        </a:lnTo>
                        <a:lnTo>
                          <a:pt x="51" y="4"/>
                        </a:lnTo>
                        <a:lnTo>
                          <a:pt x="46" y="7"/>
                        </a:lnTo>
                        <a:lnTo>
                          <a:pt x="42" y="10"/>
                        </a:lnTo>
                        <a:lnTo>
                          <a:pt x="37" y="15"/>
                        </a:lnTo>
                        <a:lnTo>
                          <a:pt x="33" y="21"/>
                        </a:lnTo>
                        <a:lnTo>
                          <a:pt x="30" y="26"/>
                        </a:lnTo>
                        <a:lnTo>
                          <a:pt x="26" y="37"/>
                        </a:lnTo>
                        <a:lnTo>
                          <a:pt x="23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5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 567"/>
                  <p:cNvSpPr>
                    <a:spLocks noChangeAspect="1"/>
                  </p:cNvSpPr>
                  <p:nvPr/>
                </p:nvSpPr>
                <p:spPr bwMode="auto">
                  <a:xfrm>
                    <a:off x="468" y="1475"/>
                    <a:ext cx="14" cy="93"/>
                  </a:xfrm>
                  <a:custGeom>
                    <a:avLst/>
                    <a:gdLst>
                      <a:gd name="T0" fmla="*/ 10 w 47"/>
                      <a:gd name="T1" fmla="*/ 0 h 309"/>
                      <a:gd name="T2" fmla="*/ 0 w 47"/>
                      <a:gd name="T3" fmla="*/ 6 h 309"/>
                      <a:gd name="T4" fmla="*/ 0 w 47"/>
                      <a:gd name="T5" fmla="*/ 93 h 309"/>
                      <a:gd name="T6" fmla="*/ 14 w 47"/>
                      <a:gd name="T7" fmla="*/ 93 h 309"/>
                      <a:gd name="T8" fmla="*/ 14 w 47"/>
                      <a:gd name="T9" fmla="*/ 6 h 309"/>
                      <a:gd name="T10" fmla="*/ 10 w 47"/>
                      <a:gd name="T11" fmla="*/ 0 h 309"/>
                      <a:gd name="T12" fmla="*/ 14 w 47"/>
                      <a:gd name="T13" fmla="*/ 6 h 309"/>
                      <a:gd name="T14" fmla="*/ 14 w 47"/>
                      <a:gd name="T15" fmla="*/ 2 h 309"/>
                      <a:gd name="T16" fmla="*/ 10 w 47"/>
                      <a:gd name="T17" fmla="*/ 0 h 3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7" h="309">
                        <a:moveTo>
                          <a:pt x="3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33" y="0"/>
                        </a:lnTo>
                        <a:lnTo>
                          <a:pt x="47" y="21"/>
                        </a:lnTo>
                        <a:lnTo>
                          <a:pt x="47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" name="Freeform 568"/>
                  <p:cNvSpPr>
                    <a:spLocks noChangeAspect="1"/>
                  </p:cNvSpPr>
                  <p:nvPr/>
                </p:nvSpPr>
                <p:spPr bwMode="auto">
                  <a:xfrm>
                    <a:off x="460" y="1468"/>
                    <a:ext cx="14" cy="14"/>
                  </a:xfrm>
                  <a:custGeom>
                    <a:avLst/>
                    <a:gdLst>
                      <a:gd name="T0" fmla="*/ 0 w 52"/>
                      <a:gd name="T1" fmla="*/ 6 h 51"/>
                      <a:gd name="T2" fmla="*/ 4 w 52"/>
                      <a:gd name="T3" fmla="*/ 12 h 51"/>
                      <a:gd name="T4" fmla="*/ 9 w 52"/>
                      <a:gd name="T5" fmla="*/ 14 h 51"/>
                      <a:gd name="T6" fmla="*/ 14 w 52"/>
                      <a:gd name="T7" fmla="*/ 2 h 51"/>
                      <a:gd name="T8" fmla="*/ 9 w 52"/>
                      <a:gd name="T9" fmla="*/ 0 h 51"/>
                      <a:gd name="T10" fmla="*/ 0 w 52"/>
                      <a:gd name="T11" fmla="*/ 6 h 51"/>
                      <a:gd name="T12" fmla="*/ 0 w 52"/>
                      <a:gd name="T13" fmla="*/ 6 h 51"/>
                      <a:gd name="T14" fmla="*/ 0 w 52"/>
                      <a:gd name="T15" fmla="*/ 10 h 51"/>
                      <a:gd name="T16" fmla="*/ 4 w 52"/>
                      <a:gd name="T17" fmla="*/ 12 h 51"/>
                      <a:gd name="T18" fmla="*/ 0 w 52"/>
                      <a:gd name="T19" fmla="*/ 6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2" h="51">
                        <a:moveTo>
                          <a:pt x="0" y="21"/>
                        </a:moveTo>
                        <a:lnTo>
                          <a:pt x="13" y="42"/>
                        </a:lnTo>
                        <a:lnTo>
                          <a:pt x="32" y="51"/>
                        </a:lnTo>
                        <a:lnTo>
                          <a:pt x="52" y="9"/>
                        </a:lnTo>
                        <a:lnTo>
                          <a:pt x="33" y="0"/>
                        </a:lnTo>
                        <a:lnTo>
                          <a:pt x="0" y="21"/>
                        </a:lnTo>
                        <a:lnTo>
                          <a:pt x="0" y="36"/>
                        </a:lnTo>
                        <a:lnTo>
                          <a:pt x="13" y="4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 569"/>
                  <p:cNvSpPr>
                    <a:spLocks noChangeAspect="1"/>
                  </p:cNvSpPr>
                  <p:nvPr/>
                </p:nvSpPr>
                <p:spPr bwMode="auto">
                  <a:xfrm>
                    <a:off x="460" y="1446"/>
                    <a:ext cx="14" cy="29"/>
                  </a:xfrm>
                  <a:custGeom>
                    <a:avLst/>
                    <a:gdLst>
                      <a:gd name="T0" fmla="*/ 14 w 47"/>
                      <a:gd name="T1" fmla="*/ 0 h 96"/>
                      <a:gd name="T2" fmla="*/ 0 w 47"/>
                      <a:gd name="T3" fmla="*/ 0 h 96"/>
                      <a:gd name="T4" fmla="*/ 0 w 47"/>
                      <a:gd name="T5" fmla="*/ 29 h 96"/>
                      <a:gd name="T6" fmla="*/ 14 w 47"/>
                      <a:gd name="T7" fmla="*/ 29 h 96"/>
                      <a:gd name="T8" fmla="*/ 14 w 47"/>
                      <a:gd name="T9" fmla="*/ 0 h 96"/>
                      <a:gd name="T10" fmla="*/ 14 w 47"/>
                      <a:gd name="T11" fmla="*/ 0 h 96"/>
                      <a:gd name="T12" fmla="*/ 0 w 47"/>
                      <a:gd name="T13" fmla="*/ 0 h 96"/>
                      <a:gd name="T14" fmla="*/ 0 w 47"/>
                      <a:gd name="T15" fmla="*/ 0 h 96"/>
                      <a:gd name="T16" fmla="*/ 0 w 47"/>
                      <a:gd name="T17" fmla="*/ 0 h 96"/>
                      <a:gd name="T18" fmla="*/ 14 w 47"/>
                      <a:gd name="T19" fmla="*/ 0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0" name="Freeform 570"/>
                  <p:cNvSpPr>
                    <a:spLocks noChangeAspect="1"/>
                  </p:cNvSpPr>
                  <p:nvPr/>
                </p:nvSpPr>
                <p:spPr bwMode="auto">
                  <a:xfrm>
                    <a:off x="453" y="1417"/>
                    <a:ext cx="21" cy="29"/>
                  </a:xfrm>
                  <a:custGeom>
                    <a:avLst/>
                    <a:gdLst>
                      <a:gd name="T0" fmla="*/ 0 w 77"/>
                      <a:gd name="T1" fmla="*/ 14 h 100"/>
                      <a:gd name="T2" fmla="*/ 0 w 77"/>
                      <a:gd name="T3" fmla="*/ 14 h 100"/>
                      <a:gd name="T4" fmla="*/ 1 w 77"/>
                      <a:gd name="T5" fmla="*/ 14 h 100"/>
                      <a:gd name="T6" fmla="*/ 2 w 77"/>
                      <a:gd name="T7" fmla="*/ 14 h 100"/>
                      <a:gd name="T8" fmla="*/ 3 w 77"/>
                      <a:gd name="T9" fmla="*/ 14 h 100"/>
                      <a:gd name="T10" fmla="*/ 3 w 77"/>
                      <a:gd name="T11" fmla="*/ 14 h 100"/>
                      <a:gd name="T12" fmla="*/ 4 w 77"/>
                      <a:gd name="T13" fmla="*/ 15 h 100"/>
                      <a:gd name="T14" fmla="*/ 5 w 77"/>
                      <a:gd name="T15" fmla="*/ 16 h 100"/>
                      <a:gd name="T16" fmla="*/ 5 w 77"/>
                      <a:gd name="T17" fmla="*/ 17 h 100"/>
                      <a:gd name="T18" fmla="*/ 6 w 77"/>
                      <a:gd name="T19" fmla="*/ 17 h 100"/>
                      <a:gd name="T20" fmla="*/ 7 w 77"/>
                      <a:gd name="T21" fmla="*/ 21 h 100"/>
                      <a:gd name="T22" fmla="*/ 8 w 77"/>
                      <a:gd name="T23" fmla="*/ 23 h 100"/>
                      <a:gd name="T24" fmla="*/ 8 w 77"/>
                      <a:gd name="T25" fmla="*/ 27 h 100"/>
                      <a:gd name="T26" fmla="*/ 8 w 77"/>
                      <a:gd name="T27" fmla="*/ 29 h 100"/>
                      <a:gd name="T28" fmla="*/ 21 w 77"/>
                      <a:gd name="T29" fmla="*/ 29 h 100"/>
                      <a:gd name="T30" fmla="*/ 21 w 77"/>
                      <a:gd name="T31" fmla="*/ 25 h 100"/>
                      <a:gd name="T32" fmla="*/ 20 w 77"/>
                      <a:gd name="T33" fmla="*/ 21 h 100"/>
                      <a:gd name="T34" fmla="*/ 19 w 77"/>
                      <a:gd name="T35" fmla="*/ 16 h 100"/>
                      <a:gd name="T36" fmla="*/ 17 w 77"/>
                      <a:gd name="T37" fmla="*/ 12 h 100"/>
                      <a:gd name="T38" fmla="*/ 16 w 77"/>
                      <a:gd name="T39" fmla="*/ 10 h 100"/>
                      <a:gd name="T40" fmla="*/ 14 w 77"/>
                      <a:gd name="T41" fmla="*/ 8 h 100"/>
                      <a:gd name="T42" fmla="*/ 13 w 77"/>
                      <a:gd name="T43" fmla="*/ 5 h 100"/>
                      <a:gd name="T44" fmla="*/ 11 w 77"/>
                      <a:gd name="T45" fmla="*/ 3 h 100"/>
                      <a:gd name="T46" fmla="*/ 8 w 77"/>
                      <a:gd name="T47" fmla="*/ 2 h 100"/>
                      <a:gd name="T48" fmla="*/ 6 w 77"/>
                      <a:gd name="T49" fmla="*/ 1 h 100"/>
                      <a:gd name="T50" fmla="*/ 3 w 77"/>
                      <a:gd name="T51" fmla="*/ 0 h 100"/>
                      <a:gd name="T52" fmla="*/ 0 w 77"/>
                      <a:gd name="T53" fmla="*/ 0 h 100"/>
                      <a:gd name="T54" fmla="*/ 0 w 77"/>
                      <a:gd name="T55" fmla="*/ 0 h 100"/>
                      <a:gd name="T56" fmla="*/ 0 w 77"/>
                      <a:gd name="T57" fmla="*/ 14 h 100"/>
                      <a:gd name="T58" fmla="*/ 0 w 77"/>
                      <a:gd name="T59" fmla="*/ 14 h 100"/>
                      <a:gd name="T60" fmla="*/ 0 w 77"/>
                      <a:gd name="T61" fmla="*/ 14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6" y="48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5" y="52"/>
                        </a:lnTo>
                        <a:lnTo>
                          <a:pt x="17" y="55"/>
                        </a:lnTo>
                        <a:lnTo>
                          <a:pt x="19" y="58"/>
                        </a:lnTo>
                        <a:lnTo>
                          <a:pt x="21" y="60"/>
                        </a:lnTo>
                        <a:lnTo>
                          <a:pt x="25" y="71"/>
                        </a:lnTo>
                        <a:lnTo>
                          <a:pt x="28" y="81"/>
                        </a:lnTo>
                        <a:lnTo>
                          <a:pt x="30" y="92"/>
                        </a:lnTo>
                        <a:lnTo>
                          <a:pt x="30" y="100"/>
                        </a:lnTo>
                        <a:lnTo>
                          <a:pt x="77" y="100"/>
                        </a:lnTo>
                        <a:lnTo>
                          <a:pt x="76" y="87"/>
                        </a:lnTo>
                        <a:lnTo>
                          <a:pt x="74" y="72"/>
                        </a:lnTo>
                        <a:lnTo>
                          <a:pt x="70" y="56"/>
                        </a:lnTo>
                        <a:lnTo>
                          <a:pt x="63" y="41"/>
                        </a:lnTo>
                        <a:lnTo>
                          <a:pt x="58" y="33"/>
                        </a:lnTo>
                        <a:lnTo>
                          <a:pt x="53" y="26"/>
                        </a:lnTo>
                        <a:lnTo>
                          <a:pt x="46" y="18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1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 571"/>
                  <p:cNvSpPr>
                    <a:spLocks noChangeAspect="1"/>
                  </p:cNvSpPr>
                  <p:nvPr/>
                </p:nvSpPr>
                <p:spPr bwMode="auto">
                  <a:xfrm>
                    <a:off x="432" y="1417"/>
                    <a:ext cx="21" cy="29"/>
                  </a:xfrm>
                  <a:custGeom>
                    <a:avLst/>
                    <a:gdLst>
                      <a:gd name="T0" fmla="*/ 13 w 76"/>
                      <a:gd name="T1" fmla="*/ 29 h 100"/>
                      <a:gd name="T2" fmla="*/ 13 w 76"/>
                      <a:gd name="T3" fmla="*/ 29 h 100"/>
                      <a:gd name="T4" fmla="*/ 13 w 76"/>
                      <a:gd name="T5" fmla="*/ 26 h 100"/>
                      <a:gd name="T6" fmla="*/ 14 w 76"/>
                      <a:gd name="T7" fmla="*/ 23 h 100"/>
                      <a:gd name="T8" fmla="*/ 14 w 76"/>
                      <a:gd name="T9" fmla="*/ 20 h 100"/>
                      <a:gd name="T10" fmla="*/ 15 w 76"/>
                      <a:gd name="T11" fmla="*/ 17 h 100"/>
                      <a:gd name="T12" fmla="*/ 16 w 76"/>
                      <a:gd name="T13" fmla="*/ 16 h 100"/>
                      <a:gd name="T14" fmla="*/ 16 w 76"/>
                      <a:gd name="T15" fmla="*/ 16 h 100"/>
                      <a:gd name="T16" fmla="*/ 17 w 76"/>
                      <a:gd name="T17" fmla="*/ 15 h 100"/>
                      <a:gd name="T18" fmla="*/ 17 w 76"/>
                      <a:gd name="T19" fmla="*/ 14 h 100"/>
                      <a:gd name="T20" fmla="*/ 18 w 76"/>
                      <a:gd name="T21" fmla="*/ 14 h 100"/>
                      <a:gd name="T22" fmla="*/ 19 w 76"/>
                      <a:gd name="T23" fmla="*/ 14 h 100"/>
                      <a:gd name="T24" fmla="*/ 20 w 76"/>
                      <a:gd name="T25" fmla="*/ 14 h 100"/>
                      <a:gd name="T26" fmla="*/ 21 w 76"/>
                      <a:gd name="T27" fmla="*/ 14 h 100"/>
                      <a:gd name="T28" fmla="*/ 21 w 76"/>
                      <a:gd name="T29" fmla="*/ 0 h 100"/>
                      <a:gd name="T30" fmla="*/ 18 w 76"/>
                      <a:gd name="T31" fmla="*/ 0 h 100"/>
                      <a:gd name="T32" fmla="*/ 15 w 76"/>
                      <a:gd name="T33" fmla="*/ 1 h 100"/>
                      <a:gd name="T34" fmla="*/ 13 w 76"/>
                      <a:gd name="T35" fmla="*/ 2 h 100"/>
                      <a:gd name="T36" fmla="*/ 10 w 76"/>
                      <a:gd name="T37" fmla="*/ 3 h 100"/>
                      <a:gd name="T38" fmla="*/ 8 w 76"/>
                      <a:gd name="T39" fmla="*/ 5 h 100"/>
                      <a:gd name="T40" fmla="*/ 6 w 76"/>
                      <a:gd name="T41" fmla="*/ 7 h 100"/>
                      <a:gd name="T42" fmla="*/ 5 w 76"/>
                      <a:gd name="T43" fmla="*/ 9 h 100"/>
                      <a:gd name="T44" fmla="*/ 4 w 76"/>
                      <a:gd name="T45" fmla="*/ 12 h 100"/>
                      <a:gd name="T46" fmla="*/ 2 w 76"/>
                      <a:gd name="T47" fmla="*/ 16 h 100"/>
                      <a:gd name="T48" fmla="*/ 1 w 76"/>
                      <a:gd name="T49" fmla="*/ 21 h 100"/>
                      <a:gd name="T50" fmla="*/ 0 w 76"/>
                      <a:gd name="T51" fmla="*/ 25 h 100"/>
                      <a:gd name="T52" fmla="*/ 0 w 76"/>
                      <a:gd name="T53" fmla="*/ 29 h 100"/>
                      <a:gd name="T54" fmla="*/ 0 w 76"/>
                      <a:gd name="T55" fmla="*/ 29 h 100"/>
                      <a:gd name="T56" fmla="*/ 13 w 76"/>
                      <a:gd name="T57" fmla="*/ 29 h 100"/>
                      <a:gd name="T58" fmla="*/ 13 w 76"/>
                      <a:gd name="T59" fmla="*/ 29 h 100"/>
                      <a:gd name="T60" fmla="*/ 13 w 76"/>
                      <a:gd name="T61" fmla="*/ 29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6" h="100">
                        <a:moveTo>
                          <a:pt x="47" y="100"/>
                        </a:moveTo>
                        <a:lnTo>
                          <a:pt x="47" y="100"/>
                        </a:lnTo>
                        <a:lnTo>
                          <a:pt x="48" y="90"/>
                        </a:lnTo>
                        <a:lnTo>
                          <a:pt x="49" y="79"/>
                        </a:lnTo>
                        <a:lnTo>
                          <a:pt x="51" y="69"/>
                        </a:lnTo>
                        <a:lnTo>
                          <a:pt x="55" y="59"/>
                        </a:lnTo>
                        <a:lnTo>
                          <a:pt x="57" y="56"/>
                        </a:lnTo>
                        <a:lnTo>
                          <a:pt x="59" y="54"/>
                        </a:lnTo>
                        <a:lnTo>
                          <a:pt x="61" y="52"/>
                        </a:lnTo>
                        <a:lnTo>
                          <a:pt x="63" y="50"/>
                        </a:lnTo>
                        <a:lnTo>
                          <a:pt x="66" y="49"/>
                        </a:lnTo>
                        <a:lnTo>
                          <a:pt x="69" y="48"/>
                        </a:lnTo>
                        <a:lnTo>
                          <a:pt x="72" y="47"/>
                        </a:lnTo>
                        <a:lnTo>
                          <a:pt x="76" y="47"/>
                        </a:lnTo>
                        <a:lnTo>
                          <a:pt x="76" y="0"/>
                        </a:lnTo>
                        <a:lnTo>
                          <a:pt x="66" y="0"/>
                        </a:lnTo>
                        <a:lnTo>
                          <a:pt x="55" y="2"/>
                        </a:lnTo>
                        <a:lnTo>
                          <a:pt x="46" y="7"/>
                        </a:lnTo>
                        <a:lnTo>
                          <a:pt x="37" y="12"/>
                        </a:lnTo>
                        <a:lnTo>
                          <a:pt x="30" y="17"/>
                        </a:lnTo>
                        <a:lnTo>
                          <a:pt x="23" y="25"/>
                        </a:lnTo>
                        <a:lnTo>
                          <a:pt x="18" y="32"/>
                        </a:lnTo>
                        <a:lnTo>
                          <a:pt x="13" y="40"/>
                        </a:lnTo>
                        <a:lnTo>
                          <a:pt x="8" y="55"/>
                        </a:lnTo>
                        <a:lnTo>
                          <a:pt x="3" y="71"/>
                        </a:lnTo>
                        <a:lnTo>
                          <a:pt x="1" y="86"/>
                        </a:lnTo>
                        <a:lnTo>
                          <a:pt x="0" y="100"/>
                        </a:lnTo>
                        <a:lnTo>
                          <a:pt x="47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 572"/>
                  <p:cNvSpPr>
                    <a:spLocks noChangeAspect="1"/>
                  </p:cNvSpPr>
                  <p:nvPr/>
                </p:nvSpPr>
                <p:spPr bwMode="auto">
                  <a:xfrm>
                    <a:off x="432" y="1446"/>
                    <a:ext cx="14" cy="36"/>
                  </a:xfrm>
                  <a:custGeom>
                    <a:avLst/>
                    <a:gdLst>
                      <a:gd name="T0" fmla="*/ 10 w 47"/>
                      <a:gd name="T1" fmla="*/ 36 h 117"/>
                      <a:gd name="T2" fmla="*/ 14 w 47"/>
                      <a:gd name="T3" fmla="*/ 30 h 117"/>
                      <a:gd name="T4" fmla="*/ 14 w 47"/>
                      <a:gd name="T5" fmla="*/ 0 h 117"/>
                      <a:gd name="T6" fmla="*/ 0 w 47"/>
                      <a:gd name="T7" fmla="*/ 0 h 117"/>
                      <a:gd name="T8" fmla="*/ 0 w 47"/>
                      <a:gd name="T9" fmla="*/ 30 h 117"/>
                      <a:gd name="T10" fmla="*/ 10 w 47"/>
                      <a:gd name="T11" fmla="*/ 36 h 117"/>
                      <a:gd name="T12" fmla="*/ 10 w 47"/>
                      <a:gd name="T13" fmla="*/ 36 h 117"/>
                      <a:gd name="T14" fmla="*/ 14 w 47"/>
                      <a:gd name="T15" fmla="*/ 34 h 117"/>
                      <a:gd name="T16" fmla="*/ 14 w 47"/>
                      <a:gd name="T17" fmla="*/ 30 h 117"/>
                      <a:gd name="T18" fmla="*/ 10 w 47"/>
                      <a:gd name="T19" fmla="*/ 36 h 1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117">
                        <a:moveTo>
                          <a:pt x="32" y="117"/>
                        </a:move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2" y="117"/>
                        </a:lnTo>
                        <a:lnTo>
                          <a:pt x="47" y="112"/>
                        </a:lnTo>
                        <a:lnTo>
                          <a:pt x="47" y="96"/>
                        </a:lnTo>
                        <a:lnTo>
                          <a:pt x="32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" name="Freeform 573"/>
                  <p:cNvSpPr>
                    <a:spLocks noChangeAspect="1"/>
                  </p:cNvSpPr>
                  <p:nvPr/>
                </p:nvSpPr>
                <p:spPr bwMode="auto">
                  <a:xfrm>
                    <a:off x="425" y="1468"/>
                    <a:ext cx="14" cy="14"/>
                  </a:xfrm>
                  <a:custGeom>
                    <a:avLst/>
                    <a:gdLst>
                      <a:gd name="T0" fmla="*/ 0 w 51"/>
                      <a:gd name="T1" fmla="*/ 8 h 51"/>
                      <a:gd name="T2" fmla="*/ 9 w 51"/>
                      <a:gd name="T3" fmla="*/ 14 h 51"/>
                      <a:gd name="T4" fmla="*/ 14 w 51"/>
                      <a:gd name="T5" fmla="*/ 12 h 51"/>
                      <a:gd name="T6" fmla="*/ 10 w 51"/>
                      <a:gd name="T7" fmla="*/ 0 h 51"/>
                      <a:gd name="T8" fmla="*/ 4 w 51"/>
                      <a:gd name="T9" fmla="*/ 2 h 51"/>
                      <a:gd name="T10" fmla="*/ 0 w 51"/>
                      <a:gd name="T11" fmla="*/ 8 h 51"/>
                      <a:gd name="T12" fmla="*/ 4 w 51"/>
                      <a:gd name="T13" fmla="*/ 2 h 51"/>
                      <a:gd name="T14" fmla="*/ 0 w 51"/>
                      <a:gd name="T15" fmla="*/ 4 h 51"/>
                      <a:gd name="T16" fmla="*/ 0 w 51"/>
                      <a:gd name="T17" fmla="*/ 8 h 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0" y="28"/>
                        </a:moveTo>
                        <a:lnTo>
                          <a:pt x="32" y="51"/>
                        </a:lnTo>
                        <a:lnTo>
                          <a:pt x="51" y="43"/>
                        </a:lnTo>
                        <a:lnTo>
                          <a:pt x="35" y="0"/>
                        </a:lnTo>
                        <a:lnTo>
                          <a:pt x="16" y="7"/>
                        </a:lnTo>
                        <a:lnTo>
                          <a:pt x="0" y="28"/>
                        </a:lnTo>
                        <a:lnTo>
                          <a:pt x="16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574"/>
                  <p:cNvSpPr>
                    <a:spLocks noChangeAspect="1"/>
                  </p:cNvSpPr>
                  <p:nvPr/>
                </p:nvSpPr>
                <p:spPr bwMode="auto">
                  <a:xfrm>
                    <a:off x="425" y="1475"/>
                    <a:ext cx="14" cy="100"/>
                  </a:xfrm>
                  <a:custGeom>
                    <a:avLst/>
                    <a:gdLst>
                      <a:gd name="T0" fmla="*/ 7 w 47"/>
                      <a:gd name="T1" fmla="*/ 100 h 314"/>
                      <a:gd name="T2" fmla="*/ 14 w 47"/>
                      <a:gd name="T3" fmla="*/ 93 h 314"/>
                      <a:gd name="T4" fmla="*/ 14 w 47"/>
                      <a:gd name="T5" fmla="*/ 0 h 314"/>
                      <a:gd name="T6" fmla="*/ 0 w 47"/>
                      <a:gd name="T7" fmla="*/ 0 h 314"/>
                      <a:gd name="T8" fmla="*/ 0 w 47"/>
                      <a:gd name="T9" fmla="*/ 93 h 314"/>
                      <a:gd name="T10" fmla="*/ 7 w 47"/>
                      <a:gd name="T11" fmla="*/ 100 h 314"/>
                      <a:gd name="T12" fmla="*/ 0 w 47"/>
                      <a:gd name="T13" fmla="*/ 93 h 314"/>
                      <a:gd name="T14" fmla="*/ 0 w 47"/>
                      <a:gd name="T15" fmla="*/ 100 h 314"/>
                      <a:gd name="T16" fmla="*/ 7 w 47"/>
                      <a:gd name="T17" fmla="*/ 100 h 3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7" h="314">
                        <a:moveTo>
                          <a:pt x="23" y="314"/>
                        </a:moveTo>
                        <a:lnTo>
                          <a:pt x="47" y="291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575"/>
                  <p:cNvSpPr>
                    <a:spLocks noChangeAspect="1"/>
                  </p:cNvSpPr>
                  <p:nvPr/>
                </p:nvSpPr>
                <p:spPr bwMode="auto">
                  <a:xfrm>
                    <a:off x="432" y="1561"/>
                    <a:ext cx="50" cy="14"/>
                  </a:xfrm>
                  <a:custGeom>
                    <a:avLst/>
                    <a:gdLst>
                      <a:gd name="T0" fmla="*/ 50 w 168"/>
                      <a:gd name="T1" fmla="*/ 7 h 46"/>
                      <a:gd name="T2" fmla="*/ 43 w 168"/>
                      <a:gd name="T3" fmla="*/ 0 h 46"/>
                      <a:gd name="T4" fmla="*/ 0 w 168"/>
                      <a:gd name="T5" fmla="*/ 0 h 46"/>
                      <a:gd name="T6" fmla="*/ 0 w 168"/>
                      <a:gd name="T7" fmla="*/ 14 h 46"/>
                      <a:gd name="T8" fmla="*/ 43 w 168"/>
                      <a:gd name="T9" fmla="*/ 14 h 46"/>
                      <a:gd name="T10" fmla="*/ 50 w 168"/>
                      <a:gd name="T11" fmla="*/ 7 h 46"/>
                      <a:gd name="T12" fmla="*/ 43 w 168"/>
                      <a:gd name="T13" fmla="*/ 14 h 46"/>
                      <a:gd name="T14" fmla="*/ 50 w 168"/>
                      <a:gd name="T15" fmla="*/ 14 h 46"/>
                      <a:gd name="T16" fmla="*/ 50 w 168"/>
                      <a:gd name="T17" fmla="*/ 7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68" h="46">
                        <a:moveTo>
                          <a:pt x="168" y="23"/>
                        </a:moveTo>
                        <a:lnTo>
                          <a:pt x="145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5" y="46"/>
                        </a:lnTo>
                        <a:lnTo>
                          <a:pt x="168" y="23"/>
                        </a:lnTo>
                        <a:lnTo>
                          <a:pt x="145" y="46"/>
                        </a:lnTo>
                        <a:lnTo>
                          <a:pt x="168" y="46"/>
                        </a:lnTo>
                        <a:lnTo>
                          <a:pt x="16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" name="Freeform 576"/>
                  <p:cNvSpPr>
                    <a:spLocks noChangeAspect="1"/>
                  </p:cNvSpPr>
                  <p:nvPr/>
                </p:nvSpPr>
                <p:spPr bwMode="auto">
                  <a:xfrm>
                    <a:off x="5063" y="1425"/>
                    <a:ext cx="43" cy="143"/>
                  </a:xfrm>
                  <a:custGeom>
                    <a:avLst/>
                    <a:gdLst>
                      <a:gd name="T0" fmla="*/ 0 w 145"/>
                      <a:gd name="T1" fmla="*/ 143 h 469"/>
                      <a:gd name="T2" fmla="*/ 0 w 145"/>
                      <a:gd name="T3" fmla="*/ 55 h 469"/>
                      <a:gd name="T4" fmla="*/ 6 w 145"/>
                      <a:gd name="T5" fmla="*/ 52 h 469"/>
                      <a:gd name="T6" fmla="*/ 6 w 145"/>
                      <a:gd name="T7" fmla="*/ 23 h 469"/>
                      <a:gd name="T8" fmla="*/ 6 w 145"/>
                      <a:gd name="T9" fmla="*/ 20 h 469"/>
                      <a:gd name="T10" fmla="*/ 7 w 145"/>
                      <a:gd name="T11" fmla="*/ 16 h 469"/>
                      <a:gd name="T12" fmla="*/ 8 w 145"/>
                      <a:gd name="T13" fmla="*/ 12 h 469"/>
                      <a:gd name="T14" fmla="*/ 9 w 145"/>
                      <a:gd name="T15" fmla="*/ 8 h 469"/>
                      <a:gd name="T16" fmla="*/ 10 w 145"/>
                      <a:gd name="T17" fmla="*/ 7 h 469"/>
                      <a:gd name="T18" fmla="*/ 11 w 145"/>
                      <a:gd name="T19" fmla="*/ 5 h 469"/>
                      <a:gd name="T20" fmla="*/ 12 w 145"/>
                      <a:gd name="T21" fmla="*/ 3 h 469"/>
                      <a:gd name="T22" fmla="*/ 14 w 145"/>
                      <a:gd name="T23" fmla="*/ 2 h 469"/>
                      <a:gd name="T24" fmla="*/ 16 w 145"/>
                      <a:gd name="T25" fmla="*/ 1 h 469"/>
                      <a:gd name="T26" fmla="*/ 17 w 145"/>
                      <a:gd name="T27" fmla="*/ 1 h 469"/>
                      <a:gd name="T28" fmla="*/ 20 w 145"/>
                      <a:gd name="T29" fmla="*/ 0 h 469"/>
                      <a:gd name="T30" fmla="*/ 22 w 145"/>
                      <a:gd name="T31" fmla="*/ 0 h 469"/>
                      <a:gd name="T32" fmla="*/ 24 w 145"/>
                      <a:gd name="T33" fmla="*/ 0 h 469"/>
                      <a:gd name="T34" fmla="*/ 26 w 145"/>
                      <a:gd name="T35" fmla="*/ 1 h 469"/>
                      <a:gd name="T36" fmla="*/ 28 w 145"/>
                      <a:gd name="T37" fmla="*/ 1 h 469"/>
                      <a:gd name="T38" fmla="*/ 29 w 145"/>
                      <a:gd name="T39" fmla="*/ 2 h 469"/>
                      <a:gd name="T40" fmla="*/ 31 w 145"/>
                      <a:gd name="T41" fmla="*/ 3 h 469"/>
                      <a:gd name="T42" fmla="*/ 32 w 145"/>
                      <a:gd name="T43" fmla="*/ 5 h 469"/>
                      <a:gd name="T44" fmla="*/ 33 w 145"/>
                      <a:gd name="T45" fmla="*/ 6 h 469"/>
                      <a:gd name="T46" fmla="*/ 34 w 145"/>
                      <a:gd name="T47" fmla="*/ 8 h 469"/>
                      <a:gd name="T48" fmla="*/ 35 w 145"/>
                      <a:gd name="T49" fmla="*/ 11 h 469"/>
                      <a:gd name="T50" fmla="*/ 36 w 145"/>
                      <a:gd name="T51" fmla="*/ 16 h 469"/>
                      <a:gd name="T52" fmla="*/ 37 w 145"/>
                      <a:gd name="T53" fmla="*/ 20 h 469"/>
                      <a:gd name="T54" fmla="*/ 37 w 145"/>
                      <a:gd name="T55" fmla="*/ 23 h 469"/>
                      <a:gd name="T56" fmla="*/ 37 w 145"/>
                      <a:gd name="T57" fmla="*/ 52 h 469"/>
                      <a:gd name="T58" fmla="*/ 43 w 145"/>
                      <a:gd name="T59" fmla="*/ 54 h 469"/>
                      <a:gd name="T60" fmla="*/ 43 w 145"/>
                      <a:gd name="T61" fmla="*/ 143 h 469"/>
                      <a:gd name="T62" fmla="*/ 0 w 145"/>
                      <a:gd name="T63" fmla="*/ 143 h 46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45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20" y="172"/>
                        </a:lnTo>
                        <a:lnTo>
                          <a:pt x="20" y="76"/>
                        </a:lnTo>
                        <a:lnTo>
                          <a:pt x="20" y="65"/>
                        </a:lnTo>
                        <a:lnTo>
                          <a:pt x="22" y="52"/>
                        </a:lnTo>
                        <a:lnTo>
                          <a:pt x="26" y="40"/>
                        </a:lnTo>
                        <a:lnTo>
                          <a:pt x="31" y="27"/>
                        </a:lnTo>
                        <a:lnTo>
                          <a:pt x="34" y="22"/>
                        </a:lnTo>
                        <a:lnTo>
                          <a:pt x="38" y="16"/>
                        </a:lnTo>
                        <a:lnTo>
                          <a:pt x="42" y="11"/>
                        </a:lnTo>
                        <a:lnTo>
                          <a:pt x="48" y="7"/>
                        </a:lnTo>
                        <a:lnTo>
                          <a:pt x="53" y="4"/>
                        </a:lnTo>
                        <a:lnTo>
                          <a:pt x="59" y="2"/>
                        </a:lnTo>
                        <a:lnTo>
                          <a:pt x="66" y="0"/>
                        </a:lnTo>
                        <a:lnTo>
                          <a:pt x="73" y="0"/>
                        </a:lnTo>
                        <a:lnTo>
                          <a:pt x="80" y="0"/>
                        </a:lnTo>
                        <a:lnTo>
                          <a:pt x="87" y="2"/>
                        </a:lnTo>
                        <a:lnTo>
                          <a:pt x="93" y="4"/>
                        </a:lnTo>
                        <a:lnTo>
                          <a:pt x="98" y="7"/>
                        </a:lnTo>
                        <a:lnTo>
                          <a:pt x="103" y="10"/>
                        </a:lnTo>
                        <a:lnTo>
                          <a:pt x="108" y="15"/>
                        </a:lnTo>
                        <a:lnTo>
                          <a:pt x="111" y="21"/>
                        </a:lnTo>
                        <a:lnTo>
                          <a:pt x="114" y="26"/>
                        </a:lnTo>
                        <a:lnTo>
                          <a:pt x="119" y="37"/>
                        </a:lnTo>
                        <a:lnTo>
                          <a:pt x="122" y="51"/>
                        </a:lnTo>
                        <a:lnTo>
                          <a:pt x="125" y="64"/>
                        </a:lnTo>
                        <a:lnTo>
                          <a:pt x="126" y="76"/>
                        </a:lnTo>
                        <a:lnTo>
                          <a:pt x="126" y="172"/>
                        </a:lnTo>
                        <a:lnTo>
                          <a:pt x="145" y="178"/>
                        </a:lnTo>
                        <a:lnTo>
                          <a:pt x="145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 577"/>
                  <p:cNvSpPr>
                    <a:spLocks noChangeAspect="1"/>
                  </p:cNvSpPr>
                  <p:nvPr/>
                </p:nvSpPr>
                <p:spPr bwMode="auto">
                  <a:xfrm>
                    <a:off x="5055" y="1475"/>
                    <a:ext cx="14" cy="93"/>
                  </a:xfrm>
                  <a:custGeom>
                    <a:avLst/>
                    <a:gdLst>
                      <a:gd name="T0" fmla="*/ 4 w 47"/>
                      <a:gd name="T1" fmla="*/ 0 h 309"/>
                      <a:gd name="T2" fmla="*/ 0 w 47"/>
                      <a:gd name="T3" fmla="*/ 6 h 309"/>
                      <a:gd name="T4" fmla="*/ 0 w 47"/>
                      <a:gd name="T5" fmla="*/ 93 h 309"/>
                      <a:gd name="T6" fmla="*/ 14 w 47"/>
                      <a:gd name="T7" fmla="*/ 93 h 309"/>
                      <a:gd name="T8" fmla="*/ 14 w 47"/>
                      <a:gd name="T9" fmla="*/ 6 h 309"/>
                      <a:gd name="T10" fmla="*/ 4 w 47"/>
                      <a:gd name="T11" fmla="*/ 0 h 309"/>
                      <a:gd name="T12" fmla="*/ 4 w 47"/>
                      <a:gd name="T13" fmla="*/ 0 h 309"/>
                      <a:gd name="T14" fmla="*/ 0 w 47"/>
                      <a:gd name="T15" fmla="*/ 2 h 309"/>
                      <a:gd name="T16" fmla="*/ 0 w 47"/>
                      <a:gd name="T17" fmla="*/ 6 h 309"/>
                      <a:gd name="T18" fmla="*/ 4 w 47"/>
                      <a:gd name="T19" fmla="*/ 0 h 30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309">
                        <a:moveTo>
                          <a:pt x="1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 578"/>
                  <p:cNvSpPr>
                    <a:spLocks noChangeAspect="1"/>
                  </p:cNvSpPr>
                  <p:nvPr/>
                </p:nvSpPr>
                <p:spPr bwMode="auto">
                  <a:xfrm>
                    <a:off x="5063" y="1468"/>
                    <a:ext cx="14" cy="14"/>
                  </a:xfrm>
                  <a:custGeom>
                    <a:avLst/>
                    <a:gdLst>
                      <a:gd name="T0" fmla="*/ 14 w 52"/>
                      <a:gd name="T1" fmla="*/ 6 h 51"/>
                      <a:gd name="T2" fmla="*/ 5 w 52"/>
                      <a:gd name="T3" fmla="*/ 0 h 51"/>
                      <a:gd name="T4" fmla="*/ 0 w 52"/>
                      <a:gd name="T5" fmla="*/ 2 h 51"/>
                      <a:gd name="T6" fmla="*/ 5 w 52"/>
                      <a:gd name="T7" fmla="*/ 14 h 51"/>
                      <a:gd name="T8" fmla="*/ 11 w 52"/>
                      <a:gd name="T9" fmla="*/ 12 h 51"/>
                      <a:gd name="T10" fmla="*/ 14 w 52"/>
                      <a:gd name="T11" fmla="*/ 6 h 51"/>
                      <a:gd name="T12" fmla="*/ 11 w 52"/>
                      <a:gd name="T13" fmla="*/ 12 h 51"/>
                      <a:gd name="T14" fmla="*/ 14 w 52"/>
                      <a:gd name="T15" fmla="*/ 10 h 51"/>
                      <a:gd name="T16" fmla="*/ 14 w 52"/>
                      <a:gd name="T17" fmla="*/ 6 h 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52" y="21"/>
                        </a:moveTo>
                        <a:lnTo>
                          <a:pt x="19" y="0"/>
                        </a:lnTo>
                        <a:lnTo>
                          <a:pt x="0" y="9"/>
                        </a:lnTo>
                        <a:lnTo>
                          <a:pt x="20" y="51"/>
                        </a:lnTo>
                        <a:lnTo>
                          <a:pt x="39" y="42"/>
                        </a:lnTo>
                        <a:lnTo>
                          <a:pt x="52" y="21"/>
                        </a:lnTo>
                        <a:lnTo>
                          <a:pt x="39" y="42"/>
                        </a:lnTo>
                        <a:lnTo>
                          <a:pt x="52" y="36"/>
                        </a:lnTo>
                        <a:lnTo>
                          <a:pt x="52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 579"/>
                  <p:cNvSpPr>
                    <a:spLocks noChangeAspect="1"/>
                  </p:cNvSpPr>
                  <p:nvPr/>
                </p:nvSpPr>
                <p:spPr bwMode="auto">
                  <a:xfrm>
                    <a:off x="5063" y="1446"/>
                    <a:ext cx="14" cy="29"/>
                  </a:xfrm>
                  <a:custGeom>
                    <a:avLst/>
                    <a:gdLst>
                      <a:gd name="T0" fmla="*/ 14 w 47"/>
                      <a:gd name="T1" fmla="*/ 0 h 96"/>
                      <a:gd name="T2" fmla="*/ 0 w 47"/>
                      <a:gd name="T3" fmla="*/ 0 h 96"/>
                      <a:gd name="T4" fmla="*/ 0 w 47"/>
                      <a:gd name="T5" fmla="*/ 29 h 96"/>
                      <a:gd name="T6" fmla="*/ 14 w 47"/>
                      <a:gd name="T7" fmla="*/ 29 h 96"/>
                      <a:gd name="T8" fmla="*/ 14 w 47"/>
                      <a:gd name="T9" fmla="*/ 0 h 96"/>
                      <a:gd name="T10" fmla="*/ 14 w 47"/>
                      <a:gd name="T11" fmla="*/ 0 h 96"/>
                      <a:gd name="T12" fmla="*/ 0 w 47"/>
                      <a:gd name="T13" fmla="*/ 0 h 96"/>
                      <a:gd name="T14" fmla="*/ 0 w 47"/>
                      <a:gd name="T15" fmla="*/ 0 h 96"/>
                      <a:gd name="T16" fmla="*/ 0 w 47"/>
                      <a:gd name="T17" fmla="*/ 0 h 96"/>
                      <a:gd name="T18" fmla="*/ 14 w 47"/>
                      <a:gd name="T19" fmla="*/ 0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 580"/>
                  <p:cNvSpPr>
                    <a:spLocks noChangeAspect="1"/>
                  </p:cNvSpPr>
                  <p:nvPr/>
                </p:nvSpPr>
                <p:spPr bwMode="auto">
                  <a:xfrm>
                    <a:off x="5063" y="1417"/>
                    <a:ext cx="21" cy="29"/>
                  </a:xfrm>
                  <a:custGeom>
                    <a:avLst/>
                    <a:gdLst>
                      <a:gd name="T0" fmla="*/ 21 w 77"/>
                      <a:gd name="T1" fmla="*/ 0 h 100"/>
                      <a:gd name="T2" fmla="*/ 21 w 77"/>
                      <a:gd name="T3" fmla="*/ 0 h 100"/>
                      <a:gd name="T4" fmla="*/ 18 w 77"/>
                      <a:gd name="T5" fmla="*/ 0 h 100"/>
                      <a:gd name="T6" fmla="*/ 15 w 77"/>
                      <a:gd name="T7" fmla="*/ 1 h 100"/>
                      <a:gd name="T8" fmla="*/ 13 w 77"/>
                      <a:gd name="T9" fmla="*/ 2 h 100"/>
                      <a:gd name="T10" fmla="*/ 10 w 77"/>
                      <a:gd name="T11" fmla="*/ 3 h 100"/>
                      <a:gd name="T12" fmla="*/ 8 w 77"/>
                      <a:gd name="T13" fmla="*/ 5 h 100"/>
                      <a:gd name="T14" fmla="*/ 7 w 77"/>
                      <a:gd name="T15" fmla="*/ 8 h 100"/>
                      <a:gd name="T16" fmla="*/ 5 w 77"/>
                      <a:gd name="T17" fmla="*/ 10 h 100"/>
                      <a:gd name="T18" fmla="*/ 4 w 77"/>
                      <a:gd name="T19" fmla="*/ 12 h 100"/>
                      <a:gd name="T20" fmla="*/ 2 w 77"/>
                      <a:gd name="T21" fmla="*/ 16 h 100"/>
                      <a:gd name="T22" fmla="*/ 1 w 77"/>
                      <a:gd name="T23" fmla="*/ 21 h 100"/>
                      <a:gd name="T24" fmla="*/ 0 w 77"/>
                      <a:gd name="T25" fmla="*/ 25 h 100"/>
                      <a:gd name="T26" fmla="*/ 0 w 77"/>
                      <a:gd name="T27" fmla="*/ 29 h 100"/>
                      <a:gd name="T28" fmla="*/ 13 w 77"/>
                      <a:gd name="T29" fmla="*/ 29 h 100"/>
                      <a:gd name="T30" fmla="*/ 13 w 77"/>
                      <a:gd name="T31" fmla="*/ 27 h 100"/>
                      <a:gd name="T32" fmla="*/ 13 w 77"/>
                      <a:gd name="T33" fmla="*/ 23 h 100"/>
                      <a:gd name="T34" fmla="*/ 14 w 77"/>
                      <a:gd name="T35" fmla="*/ 21 h 100"/>
                      <a:gd name="T36" fmla="*/ 15 w 77"/>
                      <a:gd name="T37" fmla="*/ 17 h 100"/>
                      <a:gd name="T38" fmla="*/ 16 w 77"/>
                      <a:gd name="T39" fmla="*/ 17 h 100"/>
                      <a:gd name="T40" fmla="*/ 16 w 77"/>
                      <a:gd name="T41" fmla="*/ 16 h 100"/>
                      <a:gd name="T42" fmla="*/ 17 w 77"/>
                      <a:gd name="T43" fmla="*/ 15 h 100"/>
                      <a:gd name="T44" fmla="*/ 18 w 77"/>
                      <a:gd name="T45" fmla="*/ 14 h 100"/>
                      <a:gd name="T46" fmla="*/ 18 w 77"/>
                      <a:gd name="T47" fmla="*/ 14 h 100"/>
                      <a:gd name="T48" fmla="*/ 19 w 77"/>
                      <a:gd name="T49" fmla="*/ 14 h 100"/>
                      <a:gd name="T50" fmla="*/ 20 w 77"/>
                      <a:gd name="T51" fmla="*/ 14 h 100"/>
                      <a:gd name="T52" fmla="*/ 21 w 77"/>
                      <a:gd name="T53" fmla="*/ 14 h 100"/>
                      <a:gd name="T54" fmla="*/ 21 w 77"/>
                      <a:gd name="T55" fmla="*/ 14 h 100"/>
                      <a:gd name="T56" fmla="*/ 21 w 77"/>
                      <a:gd name="T57" fmla="*/ 0 h 100"/>
                      <a:gd name="T58" fmla="*/ 21 w 77"/>
                      <a:gd name="T59" fmla="*/ 0 h 100"/>
                      <a:gd name="T60" fmla="*/ 21 w 77"/>
                      <a:gd name="T61" fmla="*/ 0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6" y="4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1" y="18"/>
                        </a:lnTo>
                        <a:lnTo>
                          <a:pt x="24" y="26"/>
                        </a:lnTo>
                        <a:lnTo>
                          <a:pt x="19" y="33"/>
                        </a:lnTo>
                        <a:lnTo>
                          <a:pt x="14" y="41"/>
                        </a:lnTo>
                        <a:lnTo>
                          <a:pt x="7" y="56"/>
                        </a:lnTo>
                        <a:lnTo>
                          <a:pt x="3" y="72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7" y="100"/>
                        </a:lnTo>
                        <a:lnTo>
                          <a:pt x="47" y="92"/>
                        </a:lnTo>
                        <a:lnTo>
                          <a:pt x="49" y="81"/>
                        </a:lnTo>
                        <a:lnTo>
                          <a:pt x="52" y="71"/>
                        </a:lnTo>
                        <a:lnTo>
                          <a:pt x="56" y="60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2" y="52"/>
                        </a:lnTo>
                        <a:lnTo>
                          <a:pt x="65" y="50"/>
                        </a:lnTo>
                        <a:lnTo>
                          <a:pt x="67" y="49"/>
                        </a:lnTo>
                        <a:lnTo>
                          <a:pt x="71" y="48"/>
                        </a:lnTo>
                        <a:lnTo>
                          <a:pt x="74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 581"/>
                  <p:cNvSpPr>
                    <a:spLocks noChangeAspect="1"/>
                  </p:cNvSpPr>
                  <p:nvPr/>
                </p:nvSpPr>
                <p:spPr bwMode="auto">
                  <a:xfrm>
                    <a:off x="5084" y="1417"/>
                    <a:ext cx="21" cy="29"/>
                  </a:xfrm>
                  <a:custGeom>
                    <a:avLst/>
                    <a:gdLst>
                      <a:gd name="T0" fmla="*/ 21 w 76"/>
                      <a:gd name="T1" fmla="*/ 29 h 100"/>
                      <a:gd name="T2" fmla="*/ 21 w 76"/>
                      <a:gd name="T3" fmla="*/ 29 h 100"/>
                      <a:gd name="T4" fmla="*/ 21 w 76"/>
                      <a:gd name="T5" fmla="*/ 25 h 100"/>
                      <a:gd name="T6" fmla="*/ 20 w 76"/>
                      <a:gd name="T7" fmla="*/ 20 h 100"/>
                      <a:gd name="T8" fmla="*/ 19 w 76"/>
                      <a:gd name="T9" fmla="*/ 16 h 100"/>
                      <a:gd name="T10" fmla="*/ 17 w 76"/>
                      <a:gd name="T11" fmla="*/ 12 h 100"/>
                      <a:gd name="T12" fmla="*/ 16 w 76"/>
                      <a:gd name="T13" fmla="*/ 9 h 100"/>
                      <a:gd name="T14" fmla="*/ 15 w 76"/>
                      <a:gd name="T15" fmla="*/ 7 h 100"/>
                      <a:gd name="T16" fmla="*/ 13 w 76"/>
                      <a:gd name="T17" fmla="*/ 5 h 100"/>
                      <a:gd name="T18" fmla="*/ 11 w 76"/>
                      <a:gd name="T19" fmla="*/ 3 h 100"/>
                      <a:gd name="T20" fmla="*/ 8 w 76"/>
                      <a:gd name="T21" fmla="*/ 2 h 100"/>
                      <a:gd name="T22" fmla="*/ 6 w 76"/>
                      <a:gd name="T23" fmla="*/ 1 h 100"/>
                      <a:gd name="T24" fmla="*/ 3 w 76"/>
                      <a:gd name="T25" fmla="*/ 0 h 100"/>
                      <a:gd name="T26" fmla="*/ 0 w 76"/>
                      <a:gd name="T27" fmla="*/ 0 h 100"/>
                      <a:gd name="T28" fmla="*/ 0 w 76"/>
                      <a:gd name="T29" fmla="*/ 14 h 100"/>
                      <a:gd name="T30" fmla="*/ 1 w 76"/>
                      <a:gd name="T31" fmla="*/ 14 h 100"/>
                      <a:gd name="T32" fmla="*/ 2 w 76"/>
                      <a:gd name="T33" fmla="*/ 14 h 100"/>
                      <a:gd name="T34" fmla="*/ 2 w 76"/>
                      <a:gd name="T35" fmla="*/ 14 h 100"/>
                      <a:gd name="T36" fmla="*/ 3 w 76"/>
                      <a:gd name="T37" fmla="*/ 14 h 100"/>
                      <a:gd name="T38" fmla="*/ 4 w 76"/>
                      <a:gd name="T39" fmla="*/ 15 h 100"/>
                      <a:gd name="T40" fmla="*/ 5 w 76"/>
                      <a:gd name="T41" fmla="*/ 16 h 100"/>
                      <a:gd name="T42" fmla="*/ 5 w 76"/>
                      <a:gd name="T43" fmla="*/ 17 h 100"/>
                      <a:gd name="T44" fmla="*/ 6 w 76"/>
                      <a:gd name="T45" fmla="*/ 17 h 100"/>
                      <a:gd name="T46" fmla="*/ 7 w 76"/>
                      <a:gd name="T47" fmla="*/ 20 h 100"/>
                      <a:gd name="T48" fmla="*/ 7 w 76"/>
                      <a:gd name="T49" fmla="*/ 23 h 100"/>
                      <a:gd name="T50" fmla="*/ 8 w 76"/>
                      <a:gd name="T51" fmla="*/ 26 h 100"/>
                      <a:gd name="T52" fmla="*/ 8 w 76"/>
                      <a:gd name="T53" fmla="*/ 29 h 100"/>
                      <a:gd name="T54" fmla="*/ 8 w 76"/>
                      <a:gd name="T55" fmla="*/ 29 h 100"/>
                      <a:gd name="T56" fmla="*/ 21 w 76"/>
                      <a:gd name="T57" fmla="*/ 29 h 100"/>
                      <a:gd name="T58" fmla="*/ 21 w 76"/>
                      <a:gd name="T59" fmla="*/ 29 h 100"/>
                      <a:gd name="T60" fmla="*/ 21 w 76"/>
                      <a:gd name="T61" fmla="*/ 29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6" h="100">
                        <a:moveTo>
                          <a:pt x="76" y="100"/>
                        </a:moveTo>
                        <a:lnTo>
                          <a:pt x="76" y="100"/>
                        </a:lnTo>
                        <a:lnTo>
                          <a:pt x="75" y="86"/>
                        </a:lnTo>
                        <a:lnTo>
                          <a:pt x="73" y="70"/>
                        </a:lnTo>
                        <a:lnTo>
                          <a:pt x="68" y="54"/>
                        </a:lnTo>
                        <a:lnTo>
                          <a:pt x="62" y="40"/>
                        </a:lnTo>
                        <a:lnTo>
                          <a:pt x="58" y="32"/>
                        </a:lnTo>
                        <a:lnTo>
                          <a:pt x="53" y="25"/>
                        </a:lnTo>
                        <a:lnTo>
                          <a:pt x="46" y="17"/>
                        </a:lnTo>
                        <a:lnTo>
                          <a:pt x="39" y="12"/>
                        </a:lnTo>
                        <a:lnTo>
                          <a:pt x="30" y="7"/>
                        </a:lnTo>
                        <a:lnTo>
                          <a:pt x="21" y="2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7" y="48"/>
                        </a:lnTo>
                        <a:lnTo>
                          <a:pt x="9" y="48"/>
                        </a:lnTo>
                        <a:lnTo>
                          <a:pt x="12" y="50"/>
                        </a:lnTo>
                        <a:lnTo>
                          <a:pt x="14" y="52"/>
                        </a:lnTo>
                        <a:lnTo>
                          <a:pt x="17" y="54"/>
                        </a:lnTo>
                        <a:lnTo>
                          <a:pt x="19" y="57"/>
                        </a:lnTo>
                        <a:lnTo>
                          <a:pt x="20" y="59"/>
                        </a:lnTo>
                        <a:lnTo>
                          <a:pt x="24" y="69"/>
                        </a:lnTo>
                        <a:lnTo>
                          <a:pt x="27" y="79"/>
                        </a:lnTo>
                        <a:lnTo>
                          <a:pt x="28" y="90"/>
                        </a:lnTo>
                        <a:lnTo>
                          <a:pt x="29" y="100"/>
                        </a:lnTo>
                        <a:lnTo>
                          <a:pt x="7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 582"/>
                  <p:cNvSpPr>
                    <a:spLocks noChangeAspect="1"/>
                  </p:cNvSpPr>
                  <p:nvPr/>
                </p:nvSpPr>
                <p:spPr bwMode="auto">
                  <a:xfrm>
                    <a:off x="5091" y="1446"/>
                    <a:ext cx="14" cy="36"/>
                  </a:xfrm>
                  <a:custGeom>
                    <a:avLst/>
                    <a:gdLst>
                      <a:gd name="T0" fmla="*/ 4 w 47"/>
                      <a:gd name="T1" fmla="*/ 36 h 117"/>
                      <a:gd name="T2" fmla="*/ 14 w 47"/>
                      <a:gd name="T3" fmla="*/ 30 h 117"/>
                      <a:gd name="T4" fmla="*/ 14 w 47"/>
                      <a:gd name="T5" fmla="*/ 0 h 117"/>
                      <a:gd name="T6" fmla="*/ 0 w 47"/>
                      <a:gd name="T7" fmla="*/ 0 h 117"/>
                      <a:gd name="T8" fmla="*/ 0 w 47"/>
                      <a:gd name="T9" fmla="*/ 30 h 117"/>
                      <a:gd name="T10" fmla="*/ 4 w 47"/>
                      <a:gd name="T11" fmla="*/ 36 h 117"/>
                      <a:gd name="T12" fmla="*/ 0 w 47"/>
                      <a:gd name="T13" fmla="*/ 30 h 117"/>
                      <a:gd name="T14" fmla="*/ 0 w 47"/>
                      <a:gd name="T15" fmla="*/ 34 h 117"/>
                      <a:gd name="T16" fmla="*/ 4 w 47"/>
                      <a:gd name="T17" fmla="*/ 36 h 1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7" h="117">
                        <a:moveTo>
                          <a:pt x="15" y="117"/>
                        </a:move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5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5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 583"/>
                  <p:cNvSpPr>
                    <a:spLocks noChangeAspect="1"/>
                  </p:cNvSpPr>
                  <p:nvPr/>
                </p:nvSpPr>
                <p:spPr bwMode="auto">
                  <a:xfrm>
                    <a:off x="5098" y="1468"/>
                    <a:ext cx="14" cy="14"/>
                  </a:xfrm>
                  <a:custGeom>
                    <a:avLst/>
                    <a:gdLst>
                      <a:gd name="T0" fmla="*/ 14 w 51"/>
                      <a:gd name="T1" fmla="*/ 8 h 51"/>
                      <a:gd name="T2" fmla="*/ 10 w 51"/>
                      <a:gd name="T3" fmla="*/ 2 h 51"/>
                      <a:gd name="T4" fmla="*/ 4 w 51"/>
                      <a:gd name="T5" fmla="*/ 0 h 51"/>
                      <a:gd name="T6" fmla="*/ 0 w 51"/>
                      <a:gd name="T7" fmla="*/ 12 h 51"/>
                      <a:gd name="T8" fmla="*/ 5 w 51"/>
                      <a:gd name="T9" fmla="*/ 14 h 51"/>
                      <a:gd name="T10" fmla="*/ 14 w 51"/>
                      <a:gd name="T11" fmla="*/ 8 h 51"/>
                      <a:gd name="T12" fmla="*/ 14 w 51"/>
                      <a:gd name="T13" fmla="*/ 8 h 51"/>
                      <a:gd name="T14" fmla="*/ 14 w 51"/>
                      <a:gd name="T15" fmla="*/ 4 h 51"/>
                      <a:gd name="T16" fmla="*/ 10 w 51"/>
                      <a:gd name="T17" fmla="*/ 2 h 51"/>
                      <a:gd name="T18" fmla="*/ 14 w 51"/>
                      <a:gd name="T19" fmla="*/ 8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1" h="51">
                        <a:moveTo>
                          <a:pt x="51" y="28"/>
                        </a:moveTo>
                        <a:lnTo>
                          <a:pt x="35" y="7"/>
                        </a:lnTo>
                        <a:lnTo>
                          <a:pt x="16" y="0"/>
                        </a:lnTo>
                        <a:lnTo>
                          <a:pt x="0" y="43"/>
                        </a:lnTo>
                        <a:lnTo>
                          <a:pt x="19" y="51"/>
                        </a:lnTo>
                        <a:lnTo>
                          <a:pt x="51" y="28"/>
                        </a:lnTo>
                        <a:lnTo>
                          <a:pt x="51" y="13"/>
                        </a:lnTo>
                        <a:lnTo>
                          <a:pt x="35" y="7"/>
                        </a:lnTo>
                        <a:lnTo>
                          <a:pt x="51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 584"/>
                  <p:cNvSpPr>
                    <a:spLocks noChangeAspect="1"/>
                  </p:cNvSpPr>
                  <p:nvPr/>
                </p:nvSpPr>
                <p:spPr bwMode="auto">
                  <a:xfrm>
                    <a:off x="5098" y="1475"/>
                    <a:ext cx="14" cy="100"/>
                  </a:xfrm>
                  <a:custGeom>
                    <a:avLst/>
                    <a:gdLst>
                      <a:gd name="T0" fmla="*/ 7 w 47"/>
                      <a:gd name="T1" fmla="*/ 100 h 314"/>
                      <a:gd name="T2" fmla="*/ 14 w 47"/>
                      <a:gd name="T3" fmla="*/ 93 h 314"/>
                      <a:gd name="T4" fmla="*/ 14 w 47"/>
                      <a:gd name="T5" fmla="*/ 0 h 314"/>
                      <a:gd name="T6" fmla="*/ 0 w 47"/>
                      <a:gd name="T7" fmla="*/ 0 h 314"/>
                      <a:gd name="T8" fmla="*/ 0 w 47"/>
                      <a:gd name="T9" fmla="*/ 93 h 314"/>
                      <a:gd name="T10" fmla="*/ 7 w 47"/>
                      <a:gd name="T11" fmla="*/ 100 h 314"/>
                      <a:gd name="T12" fmla="*/ 7 w 47"/>
                      <a:gd name="T13" fmla="*/ 100 h 314"/>
                      <a:gd name="T14" fmla="*/ 14 w 47"/>
                      <a:gd name="T15" fmla="*/ 100 h 314"/>
                      <a:gd name="T16" fmla="*/ 14 w 47"/>
                      <a:gd name="T17" fmla="*/ 93 h 314"/>
                      <a:gd name="T18" fmla="*/ 7 w 47"/>
                      <a:gd name="T19" fmla="*/ 100 h 3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314">
                        <a:moveTo>
                          <a:pt x="24" y="314"/>
                        </a:moveTo>
                        <a:lnTo>
                          <a:pt x="47" y="291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4" y="314"/>
                        </a:lnTo>
                        <a:lnTo>
                          <a:pt x="47" y="314"/>
                        </a:lnTo>
                        <a:lnTo>
                          <a:pt x="47" y="291"/>
                        </a:lnTo>
                        <a:lnTo>
                          <a:pt x="24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" name="Freeform 585"/>
                  <p:cNvSpPr>
                    <a:spLocks noChangeAspect="1"/>
                  </p:cNvSpPr>
                  <p:nvPr/>
                </p:nvSpPr>
                <p:spPr bwMode="auto">
                  <a:xfrm>
                    <a:off x="5055" y="1561"/>
                    <a:ext cx="50" cy="14"/>
                  </a:xfrm>
                  <a:custGeom>
                    <a:avLst/>
                    <a:gdLst>
                      <a:gd name="T0" fmla="*/ 0 w 168"/>
                      <a:gd name="T1" fmla="*/ 7 h 46"/>
                      <a:gd name="T2" fmla="*/ 7 w 168"/>
                      <a:gd name="T3" fmla="*/ 14 h 46"/>
                      <a:gd name="T4" fmla="*/ 50 w 168"/>
                      <a:gd name="T5" fmla="*/ 14 h 46"/>
                      <a:gd name="T6" fmla="*/ 50 w 168"/>
                      <a:gd name="T7" fmla="*/ 0 h 46"/>
                      <a:gd name="T8" fmla="*/ 7 w 168"/>
                      <a:gd name="T9" fmla="*/ 0 h 46"/>
                      <a:gd name="T10" fmla="*/ 0 w 168"/>
                      <a:gd name="T11" fmla="*/ 7 h 46"/>
                      <a:gd name="T12" fmla="*/ 0 w 168"/>
                      <a:gd name="T13" fmla="*/ 7 h 46"/>
                      <a:gd name="T14" fmla="*/ 0 w 168"/>
                      <a:gd name="T15" fmla="*/ 14 h 46"/>
                      <a:gd name="T16" fmla="*/ 7 w 168"/>
                      <a:gd name="T17" fmla="*/ 14 h 46"/>
                      <a:gd name="T18" fmla="*/ 0 w 168"/>
                      <a:gd name="T19" fmla="*/ 7 h 4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68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168" y="46"/>
                        </a:lnTo>
                        <a:lnTo>
                          <a:pt x="168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" name="Freeform 586"/>
                  <p:cNvSpPr>
                    <a:spLocks noChangeAspect="1"/>
                  </p:cNvSpPr>
                  <p:nvPr/>
                </p:nvSpPr>
                <p:spPr bwMode="auto">
                  <a:xfrm>
                    <a:off x="568" y="1425"/>
                    <a:ext cx="43" cy="143"/>
                  </a:xfrm>
                  <a:custGeom>
                    <a:avLst/>
                    <a:gdLst>
                      <a:gd name="T0" fmla="*/ 43 w 145"/>
                      <a:gd name="T1" fmla="*/ 143 h 469"/>
                      <a:gd name="T2" fmla="*/ 43 w 145"/>
                      <a:gd name="T3" fmla="*/ 55 h 469"/>
                      <a:gd name="T4" fmla="*/ 37 w 145"/>
                      <a:gd name="T5" fmla="*/ 52 h 469"/>
                      <a:gd name="T6" fmla="*/ 37 w 145"/>
                      <a:gd name="T7" fmla="*/ 23 h 469"/>
                      <a:gd name="T8" fmla="*/ 37 w 145"/>
                      <a:gd name="T9" fmla="*/ 20 h 469"/>
                      <a:gd name="T10" fmla="*/ 36 w 145"/>
                      <a:gd name="T11" fmla="*/ 16 h 469"/>
                      <a:gd name="T12" fmla="*/ 36 w 145"/>
                      <a:gd name="T13" fmla="*/ 12 h 469"/>
                      <a:gd name="T14" fmla="*/ 34 w 145"/>
                      <a:gd name="T15" fmla="*/ 8 h 469"/>
                      <a:gd name="T16" fmla="*/ 33 w 145"/>
                      <a:gd name="T17" fmla="*/ 7 h 469"/>
                      <a:gd name="T18" fmla="*/ 32 w 145"/>
                      <a:gd name="T19" fmla="*/ 5 h 469"/>
                      <a:gd name="T20" fmla="*/ 31 w 145"/>
                      <a:gd name="T21" fmla="*/ 3 h 469"/>
                      <a:gd name="T22" fmla="*/ 29 w 145"/>
                      <a:gd name="T23" fmla="*/ 2 h 469"/>
                      <a:gd name="T24" fmla="*/ 27 w 145"/>
                      <a:gd name="T25" fmla="*/ 1 h 469"/>
                      <a:gd name="T26" fmla="*/ 26 w 145"/>
                      <a:gd name="T27" fmla="*/ 1 h 469"/>
                      <a:gd name="T28" fmla="*/ 24 w 145"/>
                      <a:gd name="T29" fmla="*/ 0 h 469"/>
                      <a:gd name="T30" fmla="*/ 21 w 145"/>
                      <a:gd name="T31" fmla="*/ 0 h 469"/>
                      <a:gd name="T32" fmla="*/ 19 w 145"/>
                      <a:gd name="T33" fmla="*/ 0 h 469"/>
                      <a:gd name="T34" fmla="*/ 17 w 145"/>
                      <a:gd name="T35" fmla="*/ 1 h 469"/>
                      <a:gd name="T36" fmla="*/ 15 w 145"/>
                      <a:gd name="T37" fmla="*/ 1 h 469"/>
                      <a:gd name="T38" fmla="*/ 14 w 145"/>
                      <a:gd name="T39" fmla="*/ 2 h 469"/>
                      <a:gd name="T40" fmla="*/ 12 w 145"/>
                      <a:gd name="T41" fmla="*/ 3 h 469"/>
                      <a:gd name="T42" fmla="*/ 11 w 145"/>
                      <a:gd name="T43" fmla="*/ 5 h 469"/>
                      <a:gd name="T44" fmla="*/ 10 w 145"/>
                      <a:gd name="T45" fmla="*/ 6 h 469"/>
                      <a:gd name="T46" fmla="*/ 9 w 145"/>
                      <a:gd name="T47" fmla="*/ 8 h 469"/>
                      <a:gd name="T48" fmla="*/ 7 w 145"/>
                      <a:gd name="T49" fmla="*/ 11 h 469"/>
                      <a:gd name="T50" fmla="*/ 7 w 145"/>
                      <a:gd name="T51" fmla="*/ 16 h 469"/>
                      <a:gd name="T52" fmla="*/ 6 w 145"/>
                      <a:gd name="T53" fmla="*/ 20 h 469"/>
                      <a:gd name="T54" fmla="*/ 6 w 145"/>
                      <a:gd name="T55" fmla="*/ 23 h 469"/>
                      <a:gd name="T56" fmla="*/ 6 w 145"/>
                      <a:gd name="T57" fmla="*/ 52 h 469"/>
                      <a:gd name="T58" fmla="*/ 0 w 145"/>
                      <a:gd name="T59" fmla="*/ 54 h 469"/>
                      <a:gd name="T60" fmla="*/ 0 w 145"/>
                      <a:gd name="T61" fmla="*/ 143 h 469"/>
                      <a:gd name="T62" fmla="*/ 43 w 145"/>
                      <a:gd name="T63" fmla="*/ 143 h 46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45" h="469">
                        <a:moveTo>
                          <a:pt x="145" y="469"/>
                        </a:moveTo>
                        <a:lnTo>
                          <a:pt x="145" y="181"/>
                        </a:lnTo>
                        <a:lnTo>
                          <a:pt x="126" y="172"/>
                        </a:lnTo>
                        <a:lnTo>
                          <a:pt x="126" y="76"/>
                        </a:lnTo>
                        <a:lnTo>
                          <a:pt x="125" y="65"/>
                        </a:lnTo>
                        <a:lnTo>
                          <a:pt x="123" y="52"/>
                        </a:lnTo>
                        <a:lnTo>
                          <a:pt x="120" y="40"/>
                        </a:lnTo>
                        <a:lnTo>
                          <a:pt x="115" y="27"/>
                        </a:lnTo>
                        <a:lnTo>
                          <a:pt x="111" y="22"/>
                        </a:lnTo>
                        <a:lnTo>
                          <a:pt x="107" y="16"/>
                        </a:lnTo>
                        <a:lnTo>
                          <a:pt x="103" y="11"/>
                        </a:lnTo>
                        <a:lnTo>
                          <a:pt x="98" y="7"/>
                        </a:lnTo>
                        <a:lnTo>
                          <a:pt x="92" y="4"/>
                        </a:lnTo>
                        <a:lnTo>
                          <a:pt x="86" y="2"/>
                        </a:lnTo>
                        <a:lnTo>
                          <a:pt x="80" y="0"/>
                        </a:lnTo>
                        <a:lnTo>
                          <a:pt x="72" y="0"/>
                        </a:lnTo>
                        <a:lnTo>
                          <a:pt x="65" y="0"/>
                        </a:lnTo>
                        <a:lnTo>
                          <a:pt x="59" y="2"/>
                        </a:lnTo>
                        <a:lnTo>
                          <a:pt x="52" y="4"/>
                        </a:lnTo>
                        <a:lnTo>
                          <a:pt x="47" y="7"/>
                        </a:lnTo>
                        <a:lnTo>
                          <a:pt x="42" y="10"/>
                        </a:lnTo>
                        <a:lnTo>
                          <a:pt x="38" y="15"/>
                        </a:lnTo>
                        <a:lnTo>
                          <a:pt x="33" y="21"/>
                        </a:lnTo>
                        <a:lnTo>
                          <a:pt x="30" y="26"/>
                        </a:lnTo>
                        <a:lnTo>
                          <a:pt x="25" y="37"/>
                        </a:lnTo>
                        <a:lnTo>
                          <a:pt x="22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5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 587"/>
                  <p:cNvSpPr>
                    <a:spLocks noChangeAspect="1"/>
                  </p:cNvSpPr>
                  <p:nvPr/>
                </p:nvSpPr>
                <p:spPr bwMode="auto">
                  <a:xfrm>
                    <a:off x="603" y="1475"/>
                    <a:ext cx="14" cy="93"/>
                  </a:xfrm>
                  <a:custGeom>
                    <a:avLst/>
                    <a:gdLst>
                      <a:gd name="T0" fmla="*/ 10 w 46"/>
                      <a:gd name="T1" fmla="*/ 0 h 309"/>
                      <a:gd name="T2" fmla="*/ 0 w 46"/>
                      <a:gd name="T3" fmla="*/ 6 h 309"/>
                      <a:gd name="T4" fmla="*/ 0 w 46"/>
                      <a:gd name="T5" fmla="*/ 93 h 309"/>
                      <a:gd name="T6" fmla="*/ 14 w 46"/>
                      <a:gd name="T7" fmla="*/ 93 h 309"/>
                      <a:gd name="T8" fmla="*/ 14 w 46"/>
                      <a:gd name="T9" fmla="*/ 6 h 309"/>
                      <a:gd name="T10" fmla="*/ 10 w 46"/>
                      <a:gd name="T11" fmla="*/ 0 h 309"/>
                      <a:gd name="T12" fmla="*/ 14 w 46"/>
                      <a:gd name="T13" fmla="*/ 6 h 309"/>
                      <a:gd name="T14" fmla="*/ 14 w 46"/>
                      <a:gd name="T15" fmla="*/ 2 h 309"/>
                      <a:gd name="T16" fmla="*/ 10 w 46"/>
                      <a:gd name="T17" fmla="*/ 0 h 3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6" h="309">
                        <a:moveTo>
                          <a:pt x="3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6" y="309"/>
                        </a:lnTo>
                        <a:lnTo>
                          <a:pt x="46" y="21"/>
                        </a:lnTo>
                        <a:lnTo>
                          <a:pt x="33" y="0"/>
                        </a:lnTo>
                        <a:lnTo>
                          <a:pt x="46" y="21"/>
                        </a:lnTo>
                        <a:lnTo>
                          <a:pt x="46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" name="Freeform 588"/>
                  <p:cNvSpPr>
                    <a:spLocks noChangeAspect="1"/>
                  </p:cNvSpPr>
                  <p:nvPr/>
                </p:nvSpPr>
                <p:spPr bwMode="auto">
                  <a:xfrm>
                    <a:off x="596" y="1468"/>
                    <a:ext cx="14" cy="14"/>
                  </a:xfrm>
                  <a:custGeom>
                    <a:avLst/>
                    <a:gdLst>
                      <a:gd name="T0" fmla="*/ 0 w 52"/>
                      <a:gd name="T1" fmla="*/ 6 h 51"/>
                      <a:gd name="T2" fmla="*/ 4 w 52"/>
                      <a:gd name="T3" fmla="*/ 12 h 51"/>
                      <a:gd name="T4" fmla="*/ 9 w 52"/>
                      <a:gd name="T5" fmla="*/ 14 h 51"/>
                      <a:gd name="T6" fmla="*/ 14 w 52"/>
                      <a:gd name="T7" fmla="*/ 2 h 51"/>
                      <a:gd name="T8" fmla="*/ 9 w 52"/>
                      <a:gd name="T9" fmla="*/ 0 h 51"/>
                      <a:gd name="T10" fmla="*/ 0 w 52"/>
                      <a:gd name="T11" fmla="*/ 6 h 51"/>
                      <a:gd name="T12" fmla="*/ 0 w 52"/>
                      <a:gd name="T13" fmla="*/ 6 h 51"/>
                      <a:gd name="T14" fmla="*/ 0 w 52"/>
                      <a:gd name="T15" fmla="*/ 10 h 51"/>
                      <a:gd name="T16" fmla="*/ 4 w 52"/>
                      <a:gd name="T17" fmla="*/ 12 h 51"/>
                      <a:gd name="T18" fmla="*/ 0 w 52"/>
                      <a:gd name="T19" fmla="*/ 6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2" h="51">
                        <a:moveTo>
                          <a:pt x="0" y="21"/>
                        </a:moveTo>
                        <a:lnTo>
                          <a:pt x="14" y="42"/>
                        </a:lnTo>
                        <a:lnTo>
                          <a:pt x="33" y="51"/>
                        </a:lnTo>
                        <a:lnTo>
                          <a:pt x="52" y="9"/>
                        </a:lnTo>
                        <a:lnTo>
                          <a:pt x="33" y="0"/>
                        </a:lnTo>
                        <a:lnTo>
                          <a:pt x="0" y="21"/>
                        </a:lnTo>
                        <a:lnTo>
                          <a:pt x="0" y="36"/>
                        </a:lnTo>
                        <a:lnTo>
                          <a:pt x="14" y="4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 589"/>
                  <p:cNvSpPr>
                    <a:spLocks noChangeAspect="1"/>
                  </p:cNvSpPr>
                  <p:nvPr/>
                </p:nvSpPr>
                <p:spPr bwMode="auto">
                  <a:xfrm>
                    <a:off x="596" y="1446"/>
                    <a:ext cx="14" cy="29"/>
                  </a:xfrm>
                  <a:custGeom>
                    <a:avLst/>
                    <a:gdLst>
                      <a:gd name="T0" fmla="*/ 14 w 46"/>
                      <a:gd name="T1" fmla="*/ 0 h 96"/>
                      <a:gd name="T2" fmla="*/ 0 w 46"/>
                      <a:gd name="T3" fmla="*/ 0 h 96"/>
                      <a:gd name="T4" fmla="*/ 0 w 46"/>
                      <a:gd name="T5" fmla="*/ 29 h 96"/>
                      <a:gd name="T6" fmla="*/ 14 w 46"/>
                      <a:gd name="T7" fmla="*/ 29 h 96"/>
                      <a:gd name="T8" fmla="*/ 14 w 46"/>
                      <a:gd name="T9" fmla="*/ 0 h 96"/>
                      <a:gd name="T10" fmla="*/ 14 w 46"/>
                      <a:gd name="T11" fmla="*/ 0 h 96"/>
                      <a:gd name="T12" fmla="*/ 0 w 46"/>
                      <a:gd name="T13" fmla="*/ 0 h 96"/>
                      <a:gd name="T14" fmla="*/ 0 w 46"/>
                      <a:gd name="T15" fmla="*/ 0 h 96"/>
                      <a:gd name="T16" fmla="*/ 0 w 46"/>
                      <a:gd name="T17" fmla="*/ 0 h 96"/>
                      <a:gd name="T18" fmla="*/ 14 w 46"/>
                      <a:gd name="T19" fmla="*/ 0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96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 590"/>
                  <p:cNvSpPr>
                    <a:spLocks noChangeAspect="1"/>
                  </p:cNvSpPr>
                  <p:nvPr/>
                </p:nvSpPr>
                <p:spPr bwMode="auto">
                  <a:xfrm>
                    <a:off x="589" y="1417"/>
                    <a:ext cx="21" cy="29"/>
                  </a:xfrm>
                  <a:custGeom>
                    <a:avLst/>
                    <a:gdLst>
                      <a:gd name="T0" fmla="*/ 0 w 77"/>
                      <a:gd name="T1" fmla="*/ 14 h 100"/>
                      <a:gd name="T2" fmla="*/ 0 w 77"/>
                      <a:gd name="T3" fmla="*/ 14 h 100"/>
                      <a:gd name="T4" fmla="*/ 1 w 77"/>
                      <a:gd name="T5" fmla="*/ 14 h 100"/>
                      <a:gd name="T6" fmla="*/ 2 w 77"/>
                      <a:gd name="T7" fmla="*/ 14 h 100"/>
                      <a:gd name="T8" fmla="*/ 3 w 77"/>
                      <a:gd name="T9" fmla="*/ 14 h 100"/>
                      <a:gd name="T10" fmla="*/ 3 w 77"/>
                      <a:gd name="T11" fmla="*/ 14 h 100"/>
                      <a:gd name="T12" fmla="*/ 4 w 77"/>
                      <a:gd name="T13" fmla="*/ 15 h 100"/>
                      <a:gd name="T14" fmla="*/ 5 w 77"/>
                      <a:gd name="T15" fmla="*/ 16 h 100"/>
                      <a:gd name="T16" fmla="*/ 5 w 77"/>
                      <a:gd name="T17" fmla="*/ 17 h 100"/>
                      <a:gd name="T18" fmla="*/ 6 w 77"/>
                      <a:gd name="T19" fmla="*/ 18 h 100"/>
                      <a:gd name="T20" fmla="*/ 7 w 77"/>
                      <a:gd name="T21" fmla="*/ 21 h 100"/>
                      <a:gd name="T22" fmla="*/ 8 w 77"/>
                      <a:gd name="T23" fmla="*/ 23 h 100"/>
                      <a:gd name="T24" fmla="*/ 8 w 77"/>
                      <a:gd name="T25" fmla="*/ 27 h 100"/>
                      <a:gd name="T26" fmla="*/ 8 w 77"/>
                      <a:gd name="T27" fmla="*/ 29 h 100"/>
                      <a:gd name="T28" fmla="*/ 21 w 77"/>
                      <a:gd name="T29" fmla="*/ 29 h 100"/>
                      <a:gd name="T30" fmla="*/ 21 w 77"/>
                      <a:gd name="T31" fmla="*/ 25 h 100"/>
                      <a:gd name="T32" fmla="*/ 20 w 77"/>
                      <a:gd name="T33" fmla="*/ 21 h 100"/>
                      <a:gd name="T34" fmla="*/ 19 w 77"/>
                      <a:gd name="T35" fmla="*/ 16 h 100"/>
                      <a:gd name="T36" fmla="*/ 17 w 77"/>
                      <a:gd name="T37" fmla="*/ 12 h 100"/>
                      <a:gd name="T38" fmla="*/ 16 w 77"/>
                      <a:gd name="T39" fmla="*/ 9 h 100"/>
                      <a:gd name="T40" fmla="*/ 14 w 77"/>
                      <a:gd name="T41" fmla="*/ 8 h 100"/>
                      <a:gd name="T42" fmla="*/ 13 w 77"/>
                      <a:gd name="T43" fmla="*/ 5 h 100"/>
                      <a:gd name="T44" fmla="*/ 11 w 77"/>
                      <a:gd name="T45" fmla="*/ 3 h 100"/>
                      <a:gd name="T46" fmla="*/ 8 w 77"/>
                      <a:gd name="T47" fmla="*/ 2 h 100"/>
                      <a:gd name="T48" fmla="*/ 6 w 77"/>
                      <a:gd name="T49" fmla="*/ 1 h 100"/>
                      <a:gd name="T50" fmla="*/ 3 w 77"/>
                      <a:gd name="T51" fmla="*/ 0 h 100"/>
                      <a:gd name="T52" fmla="*/ 0 w 77"/>
                      <a:gd name="T53" fmla="*/ 0 h 100"/>
                      <a:gd name="T54" fmla="*/ 0 w 77"/>
                      <a:gd name="T55" fmla="*/ 0 h 100"/>
                      <a:gd name="T56" fmla="*/ 0 w 77"/>
                      <a:gd name="T57" fmla="*/ 14 h 100"/>
                      <a:gd name="T58" fmla="*/ 0 w 77"/>
                      <a:gd name="T59" fmla="*/ 14 h 100"/>
                      <a:gd name="T60" fmla="*/ 0 w 77"/>
                      <a:gd name="T61" fmla="*/ 14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5" y="47"/>
                        </a:lnTo>
                        <a:lnTo>
                          <a:pt x="7" y="48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5" y="52"/>
                        </a:lnTo>
                        <a:lnTo>
                          <a:pt x="17" y="55"/>
                        </a:lnTo>
                        <a:lnTo>
                          <a:pt x="19" y="58"/>
                        </a:lnTo>
                        <a:lnTo>
                          <a:pt x="22" y="61"/>
                        </a:lnTo>
                        <a:lnTo>
                          <a:pt x="26" y="71"/>
                        </a:lnTo>
                        <a:lnTo>
                          <a:pt x="29" y="81"/>
                        </a:lnTo>
                        <a:lnTo>
                          <a:pt x="31" y="92"/>
                        </a:lnTo>
                        <a:lnTo>
                          <a:pt x="31" y="100"/>
                        </a:lnTo>
                        <a:lnTo>
                          <a:pt x="77" y="100"/>
                        </a:lnTo>
                        <a:lnTo>
                          <a:pt x="76" y="87"/>
                        </a:lnTo>
                        <a:lnTo>
                          <a:pt x="74" y="71"/>
                        </a:lnTo>
                        <a:lnTo>
                          <a:pt x="70" y="55"/>
                        </a:lnTo>
                        <a:lnTo>
                          <a:pt x="64" y="40"/>
                        </a:lnTo>
                        <a:lnTo>
                          <a:pt x="58" y="32"/>
                        </a:lnTo>
                        <a:lnTo>
                          <a:pt x="53" y="26"/>
                        </a:lnTo>
                        <a:lnTo>
                          <a:pt x="47" y="18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2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" name="Freeform 591"/>
                  <p:cNvSpPr>
                    <a:spLocks noChangeAspect="1"/>
                  </p:cNvSpPr>
                  <p:nvPr/>
                </p:nvSpPr>
                <p:spPr bwMode="auto">
                  <a:xfrm>
                    <a:off x="560" y="1417"/>
                    <a:ext cx="29" cy="29"/>
                  </a:xfrm>
                  <a:custGeom>
                    <a:avLst/>
                    <a:gdLst>
                      <a:gd name="T0" fmla="*/ 18 w 76"/>
                      <a:gd name="T1" fmla="*/ 29 h 100"/>
                      <a:gd name="T2" fmla="*/ 18 w 76"/>
                      <a:gd name="T3" fmla="*/ 29 h 100"/>
                      <a:gd name="T4" fmla="*/ 18 w 76"/>
                      <a:gd name="T5" fmla="*/ 26 h 100"/>
                      <a:gd name="T6" fmla="*/ 18 w 76"/>
                      <a:gd name="T7" fmla="*/ 23 h 100"/>
                      <a:gd name="T8" fmla="*/ 19 w 76"/>
                      <a:gd name="T9" fmla="*/ 20 h 100"/>
                      <a:gd name="T10" fmla="*/ 21 w 76"/>
                      <a:gd name="T11" fmla="*/ 17 h 100"/>
                      <a:gd name="T12" fmla="*/ 21 w 76"/>
                      <a:gd name="T13" fmla="*/ 17 h 100"/>
                      <a:gd name="T14" fmla="*/ 23 w 76"/>
                      <a:gd name="T15" fmla="*/ 16 h 100"/>
                      <a:gd name="T16" fmla="*/ 24 w 76"/>
                      <a:gd name="T17" fmla="*/ 15 h 100"/>
                      <a:gd name="T18" fmla="*/ 24 w 76"/>
                      <a:gd name="T19" fmla="*/ 14 h 100"/>
                      <a:gd name="T20" fmla="*/ 25 w 76"/>
                      <a:gd name="T21" fmla="*/ 14 h 100"/>
                      <a:gd name="T22" fmla="*/ 26 w 76"/>
                      <a:gd name="T23" fmla="*/ 14 h 100"/>
                      <a:gd name="T24" fmla="*/ 27 w 76"/>
                      <a:gd name="T25" fmla="*/ 14 h 100"/>
                      <a:gd name="T26" fmla="*/ 29 w 76"/>
                      <a:gd name="T27" fmla="*/ 14 h 100"/>
                      <a:gd name="T28" fmla="*/ 29 w 76"/>
                      <a:gd name="T29" fmla="*/ 0 h 100"/>
                      <a:gd name="T30" fmla="*/ 25 w 76"/>
                      <a:gd name="T31" fmla="*/ 0 h 100"/>
                      <a:gd name="T32" fmla="*/ 21 w 76"/>
                      <a:gd name="T33" fmla="*/ 1 h 100"/>
                      <a:gd name="T34" fmla="*/ 18 w 76"/>
                      <a:gd name="T35" fmla="*/ 2 h 100"/>
                      <a:gd name="T36" fmla="*/ 14 w 76"/>
                      <a:gd name="T37" fmla="*/ 3 h 100"/>
                      <a:gd name="T38" fmla="*/ 11 w 76"/>
                      <a:gd name="T39" fmla="*/ 5 h 100"/>
                      <a:gd name="T40" fmla="*/ 9 w 76"/>
                      <a:gd name="T41" fmla="*/ 7 h 100"/>
                      <a:gd name="T42" fmla="*/ 7 w 76"/>
                      <a:gd name="T43" fmla="*/ 9 h 100"/>
                      <a:gd name="T44" fmla="*/ 5 w 76"/>
                      <a:gd name="T45" fmla="*/ 11 h 100"/>
                      <a:gd name="T46" fmla="*/ 3 w 76"/>
                      <a:gd name="T47" fmla="*/ 16 h 100"/>
                      <a:gd name="T48" fmla="*/ 1 w 76"/>
                      <a:gd name="T49" fmla="*/ 20 h 100"/>
                      <a:gd name="T50" fmla="*/ 0 w 76"/>
                      <a:gd name="T51" fmla="*/ 25 h 100"/>
                      <a:gd name="T52" fmla="*/ 0 w 76"/>
                      <a:gd name="T53" fmla="*/ 29 h 100"/>
                      <a:gd name="T54" fmla="*/ 0 w 76"/>
                      <a:gd name="T55" fmla="*/ 29 h 100"/>
                      <a:gd name="T56" fmla="*/ 18 w 76"/>
                      <a:gd name="T57" fmla="*/ 29 h 100"/>
                      <a:gd name="T58" fmla="*/ 18 w 76"/>
                      <a:gd name="T59" fmla="*/ 29 h 100"/>
                      <a:gd name="T60" fmla="*/ 18 w 76"/>
                      <a:gd name="T61" fmla="*/ 29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6" h="100">
                        <a:moveTo>
                          <a:pt x="46" y="100"/>
                        </a:moveTo>
                        <a:lnTo>
                          <a:pt x="46" y="100"/>
                        </a:lnTo>
                        <a:lnTo>
                          <a:pt x="47" y="90"/>
                        </a:lnTo>
                        <a:lnTo>
                          <a:pt x="48" y="79"/>
                        </a:lnTo>
                        <a:lnTo>
                          <a:pt x="51" y="70"/>
                        </a:lnTo>
                        <a:lnTo>
                          <a:pt x="55" y="59"/>
                        </a:lnTo>
                        <a:lnTo>
                          <a:pt x="56" y="57"/>
                        </a:lnTo>
                        <a:lnTo>
                          <a:pt x="60" y="54"/>
                        </a:lnTo>
                        <a:lnTo>
                          <a:pt x="62" y="52"/>
                        </a:lnTo>
                        <a:lnTo>
                          <a:pt x="64" y="50"/>
                        </a:lnTo>
                        <a:lnTo>
                          <a:pt x="66" y="49"/>
                        </a:lnTo>
                        <a:lnTo>
                          <a:pt x="69" y="48"/>
                        </a:lnTo>
                        <a:lnTo>
                          <a:pt x="72" y="47"/>
                        </a:lnTo>
                        <a:lnTo>
                          <a:pt x="76" y="47"/>
                        </a:lnTo>
                        <a:lnTo>
                          <a:pt x="76" y="0"/>
                        </a:lnTo>
                        <a:lnTo>
                          <a:pt x="66" y="0"/>
                        </a:lnTo>
                        <a:lnTo>
                          <a:pt x="55" y="2"/>
                        </a:lnTo>
                        <a:lnTo>
                          <a:pt x="47" y="7"/>
                        </a:lnTo>
                        <a:lnTo>
                          <a:pt x="37" y="12"/>
                        </a:lnTo>
                        <a:lnTo>
                          <a:pt x="30" y="17"/>
                        </a:lnTo>
                        <a:lnTo>
                          <a:pt x="24" y="24"/>
                        </a:lnTo>
                        <a:lnTo>
                          <a:pt x="19" y="31"/>
                        </a:lnTo>
                        <a:lnTo>
                          <a:pt x="13" y="39"/>
                        </a:lnTo>
                        <a:lnTo>
                          <a:pt x="7" y="54"/>
                        </a:lnTo>
                        <a:lnTo>
                          <a:pt x="3" y="70"/>
                        </a:lnTo>
                        <a:lnTo>
                          <a:pt x="1" y="86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2" name="Freeform 592"/>
                  <p:cNvSpPr>
                    <a:spLocks noChangeAspect="1"/>
                  </p:cNvSpPr>
                  <p:nvPr/>
                </p:nvSpPr>
                <p:spPr bwMode="auto">
                  <a:xfrm>
                    <a:off x="560" y="1446"/>
                    <a:ext cx="14" cy="36"/>
                  </a:xfrm>
                  <a:custGeom>
                    <a:avLst/>
                    <a:gdLst>
                      <a:gd name="T0" fmla="*/ 9 w 46"/>
                      <a:gd name="T1" fmla="*/ 36 h 117"/>
                      <a:gd name="T2" fmla="*/ 14 w 46"/>
                      <a:gd name="T3" fmla="*/ 30 h 117"/>
                      <a:gd name="T4" fmla="*/ 14 w 46"/>
                      <a:gd name="T5" fmla="*/ 0 h 117"/>
                      <a:gd name="T6" fmla="*/ 0 w 46"/>
                      <a:gd name="T7" fmla="*/ 0 h 117"/>
                      <a:gd name="T8" fmla="*/ 0 w 46"/>
                      <a:gd name="T9" fmla="*/ 30 h 117"/>
                      <a:gd name="T10" fmla="*/ 9 w 46"/>
                      <a:gd name="T11" fmla="*/ 36 h 117"/>
                      <a:gd name="T12" fmla="*/ 9 w 46"/>
                      <a:gd name="T13" fmla="*/ 36 h 117"/>
                      <a:gd name="T14" fmla="*/ 14 w 46"/>
                      <a:gd name="T15" fmla="*/ 34 h 117"/>
                      <a:gd name="T16" fmla="*/ 14 w 46"/>
                      <a:gd name="T17" fmla="*/ 30 h 117"/>
                      <a:gd name="T18" fmla="*/ 9 w 46"/>
                      <a:gd name="T19" fmla="*/ 36 h 1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117">
                        <a:moveTo>
                          <a:pt x="31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1" y="117"/>
                        </a:lnTo>
                        <a:lnTo>
                          <a:pt x="46" y="112"/>
                        </a:lnTo>
                        <a:lnTo>
                          <a:pt x="46" y="96"/>
                        </a:lnTo>
                        <a:lnTo>
                          <a:pt x="31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3" name="Freeform 593"/>
                  <p:cNvSpPr>
                    <a:spLocks noChangeAspect="1"/>
                  </p:cNvSpPr>
                  <p:nvPr/>
                </p:nvSpPr>
                <p:spPr bwMode="auto">
                  <a:xfrm>
                    <a:off x="560" y="1468"/>
                    <a:ext cx="14" cy="14"/>
                  </a:xfrm>
                  <a:custGeom>
                    <a:avLst/>
                    <a:gdLst>
                      <a:gd name="T0" fmla="*/ 0 w 50"/>
                      <a:gd name="T1" fmla="*/ 8 h 51"/>
                      <a:gd name="T2" fmla="*/ 9 w 50"/>
                      <a:gd name="T3" fmla="*/ 14 h 51"/>
                      <a:gd name="T4" fmla="*/ 14 w 50"/>
                      <a:gd name="T5" fmla="*/ 12 h 51"/>
                      <a:gd name="T6" fmla="*/ 10 w 50"/>
                      <a:gd name="T7" fmla="*/ 0 h 51"/>
                      <a:gd name="T8" fmla="*/ 4 w 50"/>
                      <a:gd name="T9" fmla="*/ 2 h 51"/>
                      <a:gd name="T10" fmla="*/ 0 w 50"/>
                      <a:gd name="T11" fmla="*/ 8 h 51"/>
                      <a:gd name="T12" fmla="*/ 4 w 50"/>
                      <a:gd name="T13" fmla="*/ 2 h 51"/>
                      <a:gd name="T14" fmla="*/ 0 w 50"/>
                      <a:gd name="T15" fmla="*/ 4 h 51"/>
                      <a:gd name="T16" fmla="*/ 0 w 50"/>
                      <a:gd name="T17" fmla="*/ 8 h 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0" h="51">
                        <a:moveTo>
                          <a:pt x="0" y="28"/>
                        </a:moveTo>
                        <a:lnTo>
                          <a:pt x="31" y="51"/>
                        </a:lnTo>
                        <a:lnTo>
                          <a:pt x="50" y="43"/>
                        </a:lnTo>
                        <a:lnTo>
                          <a:pt x="34" y="0"/>
                        </a:lnTo>
                        <a:lnTo>
                          <a:pt x="15" y="7"/>
                        </a:lnTo>
                        <a:lnTo>
                          <a:pt x="0" y="28"/>
                        </a:lnTo>
                        <a:lnTo>
                          <a:pt x="15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4" name="Freeform 594"/>
                  <p:cNvSpPr>
                    <a:spLocks noChangeAspect="1"/>
                  </p:cNvSpPr>
                  <p:nvPr/>
                </p:nvSpPr>
                <p:spPr bwMode="auto">
                  <a:xfrm>
                    <a:off x="560" y="1475"/>
                    <a:ext cx="7" cy="100"/>
                  </a:xfrm>
                  <a:custGeom>
                    <a:avLst/>
                    <a:gdLst>
                      <a:gd name="T0" fmla="*/ 4 w 46"/>
                      <a:gd name="T1" fmla="*/ 100 h 314"/>
                      <a:gd name="T2" fmla="*/ 7 w 46"/>
                      <a:gd name="T3" fmla="*/ 93 h 314"/>
                      <a:gd name="T4" fmla="*/ 7 w 46"/>
                      <a:gd name="T5" fmla="*/ 0 h 314"/>
                      <a:gd name="T6" fmla="*/ 0 w 46"/>
                      <a:gd name="T7" fmla="*/ 0 h 314"/>
                      <a:gd name="T8" fmla="*/ 0 w 46"/>
                      <a:gd name="T9" fmla="*/ 93 h 314"/>
                      <a:gd name="T10" fmla="*/ 4 w 46"/>
                      <a:gd name="T11" fmla="*/ 100 h 314"/>
                      <a:gd name="T12" fmla="*/ 0 w 46"/>
                      <a:gd name="T13" fmla="*/ 93 h 314"/>
                      <a:gd name="T14" fmla="*/ 0 w 46"/>
                      <a:gd name="T15" fmla="*/ 100 h 314"/>
                      <a:gd name="T16" fmla="*/ 4 w 46"/>
                      <a:gd name="T17" fmla="*/ 100 h 3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" name="Freeform 595"/>
                  <p:cNvSpPr>
                    <a:spLocks noChangeAspect="1"/>
                  </p:cNvSpPr>
                  <p:nvPr/>
                </p:nvSpPr>
                <p:spPr bwMode="auto">
                  <a:xfrm>
                    <a:off x="568" y="1561"/>
                    <a:ext cx="50" cy="14"/>
                  </a:xfrm>
                  <a:custGeom>
                    <a:avLst/>
                    <a:gdLst>
                      <a:gd name="T0" fmla="*/ 50 w 168"/>
                      <a:gd name="T1" fmla="*/ 7 h 46"/>
                      <a:gd name="T2" fmla="*/ 43 w 168"/>
                      <a:gd name="T3" fmla="*/ 0 h 46"/>
                      <a:gd name="T4" fmla="*/ 0 w 168"/>
                      <a:gd name="T5" fmla="*/ 0 h 46"/>
                      <a:gd name="T6" fmla="*/ 0 w 168"/>
                      <a:gd name="T7" fmla="*/ 14 h 46"/>
                      <a:gd name="T8" fmla="*/ 43 w 168"/>
                      <a:gd name="T9" fmla="*/ 14 h 46"/>
                      <a:gd name="T10" fmla="*/ 50 w 168"/>
                      <a:gd name="T11" fmla="*/ 7 h 46"/>
                      <a:gd name="T12" fmla="*/ 43 w 168"/>
                      <a:gd name="T13" fmla="*/ 14 h 46"/>
                      <a:gd name="T14" fmla="*/ 50 w 168"/>
                      <a:gd name="T15" fmla="*/ 14 h 46"/>
                      <a:gd name="T16" fmla="*/ 50 w 168"/>
                      <a:gd name="T17" fmla="*/ 7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68" h="46">
                        <a:moveTo>
                          <a:pt x="168" y="23"/>
                        </a:moveTo>
                        <a:lnTo>
                          <a:pt x="145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5" y="46"/>
                        </a:lnTo>
                        <a:lnTo>
                          <a:pt x="168" y="23"/>
                        </a:lnTo>
                        <a:lnTo>
                          <a:pt x="145" y="46"/>
                        </a:lnTo>
                        <a:lnTo>
                          <a:pt x="168" y="46"/>
                        </a:lnTo>
                        <a:lnTo>
                          <a:pt x="16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6" name="Freeform 596"/>
                  <p:cNvSpPr>
                    <a:spLocks noChangeAspect="1"/>
                  </p:cNvSpPr>
                  <p:nvPr/>
                </p:nvSpPr>
                <p:spPr bwMode="auto">
                  <a:xfrm>
                    <a:off x="4927" y="1425"/>
                    <a:ext cx="43" cy="143"/>
                  </a:xfrm>
                  <a:custGeom>
                    <a:avLst/>
                    <a:gdLst>
                      <a:gd name="T0" fmla="*/ 0 w 143"/>
                      <a:gd name="T1" fmla="*/ 143 h 469"/>
                      <a:gd name="T2" fmla="*/ 0 w 143"/>
                      <a:gd name="T3" fmla="*/ 55 h 469"/>
                      <a:gd name="T4" fmla="*/ 6 w 143"/>
                      <a:gd name="T5" fmla="*/ 52 h 469"/>
                      <a:gd name="T6" fmla="*/ 6 w 143"/>
                      <a:gd name="T7" fmla="*/ 23 h 469"/>
                      <a:gd name="T8" fmla="*/ 6 w 143"/>
                      <a:gd name="T9" fmla="*/ 20 h 469"/>
                      <a:gd name="T10" fmla="*/ 7 w 143"/>
                      <a:gd name="T11" fmla="*/ 16 h 469"/>
                      <a:gd name="T12" fmla="*/ 8 w 143"/>
                      <a:gd name="T13" fmla="*/ 12 h 469"/>
                      <a:gd name="T14" fmla="*/ 9 w 143"/>
                      <a:gd name="T15" fmla="*/ 8 h 469"/>
                      <a:gd name="T16" fmla="*/ 10 w 143"/>
                      <a:gd name="T17" fmla="*/ 7 h 469"/>
                      <a:gd name="T18" fmla="*/ 11 w 143"/>
                      <a:gd name="T19" fmla="*/ 5 h 469"/>
                      <a:gd name="T20" fmla="*/ 13 w 143"/>
                      <a:gd name="T21" fmla="*/ 3 h 469"/>
                      <a:gd name="T22" fmla="*/ 14 w 143"/>
                      <a:gd name="T23" fmla="*/ 2 h 469"/>
                      <a:gd name="T24" fmla="*/ 16 w 143"/>
                      <a:gd name="T25" fmla="*/ 1 h 469"/>
                      <a:gd name="T26" fmla="*/ 18 w 143"/>
                      <a:gd name="T27" fmla="*/ 1 h 469"/>
                      <a:gd name="T28" fmla="*/ 20 w 143"/>
                      <a:gd name="T29" fmla="*/ 0 h 469"/>
                      <a:gd name="T30" fmla="*/ 22 w 143"/>
                      <a:gd name="T31" fmla="*/ 0 h 469"/>
                      <a:gd name="T32" fmla="*/ 24 w 143"/>
                      <a:gd name="T33" fmla="*/ 0 h 469"/>
                      <a:gd name="T34" fmla="*/ 26 w 143"/>
                      <a:gd name="T35" fmla="*/ 1 h 469"/>
                      <a:gd name="T36" fmla="*/ 28 w 143"/>
                      <a:gd name="T37" fmla="*/ 1 h 469"/>
                      <a:gd name="T38" fmla="*/ 29 w 143"/>
                      <a:gd name="T39" fmla="*/ 2 h 469"/>
                      <a:gd name="T40" fmla="*/ 31 w 143"/>
                      <a:gd name="T41" fmla="*/ 3 h 469"/>
                      <a:gd name="T42" fmla="*/ 32 w 143"/>
                      <a:gd name="T43" fmla="*/ 5 h 469"/>
                      <a:gd name="T44" fmla="*/ 33 w 143"/>
                      <a:gd name="T45" fmla="*/ 6 h 469"/>
                      <a:gd name="T46" fmla="*/ 34 w 143"/>
                      <a:gd name="T47" fmla="*/ 8 h 469"/>
                      <a:gd name="T48" fmla="*/ 36 w 143"/>
                      <a:gd name="T49" fmla="*/ 11 h 469"/>
                      <a:gd name="T50" fmla="*/ 37 w 143"/>
                      <a:gd name="T51" fmla="*/ 16 h 469"/>
                      <a:gd name="T52" fmla="*/ 38 w 143"/>
                      <a:gd name="T53" fmla="*/ 20 h 469"/>
                      <a:gd name="T54" fmla="*/ 38 w 143"/>
                      <a:gd name="T55" fmla="*/ 23 h 469"/>
                      <a:gd name="T56" fmla="*/ 38 w 143"/>
                      <a:gd name="T57" fmla="*/ 52 h 469"/>
                      <a:gd name="T58" fmla="*/ 43 w 143"/>
                      <a:gd name="T59" fmla="*/ 54 h 469"/>
                      <a:gd name="T60" fmla="*/ 43 w 143"/>
                      <a:gd name="T61" fmla="*/ 143 h 469"/>
                      <a:gd name="T62" fmla="*/ 0 w 143"/>
                      <a:gd name="T63" fmla="*/ 143 h 46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43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19" y="172"/>
                        </a:lnTo>
                        <a:lnTo>
                          <a:pt x="19" y="76"/>
                        </a:lnTo>
                        <a:lnTo>
                          <a:pt x="20" y="65"/>
                        </a:lnTo>
                        <a:lnTo>
                          <a:pt x="22" y="52"/>
                        </a:lnTo>
                        <a:lnTo>
                          <a:pt x="25" y="40"/>
                        </a:lnTo>
                        <a:lnTo>
                          <a:pt x="30" y="27"/>
                        </a:lnTo>
                        <a:lnTo>
                          <a:pt x="34" y="22"/>
                        </a:lnTo>
                        <a:lnTo>
                          <a:pt x="38" y="16"/>
                        </a:lnTo>
                        <a:lnTo>
                          <a:pt x="42" y="11"/>
                        </a:lnTo>
                        <a:lnTo>
                          <a:pt x="47" y="7"/>
                        </a:lnTo>
                        <a:lnTo>
                          <a:pt x="53" y="4"/>
                        </a:lnTo>
                        <a:lnTo>
                          <a:pt x="59" y="2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0" y="0"/>
                        </a:lnTo>
                        <a:lnTo>
                          <a:pt x="86" y="2"/>
                        </a:lnTo>
                        <a:lnTo>
                          <a:pt x="93" y="4"/>
                        </a:lnTo>
                        <a:lnTo>
                          <a:pt x="98" y="7"/>
                        </a:lnTo>
                        <a:lnTo>
                          <a:pt x="103" y="10"/>
                        </a:lnTo>
                        <a:lnTo>
                          <a:pt x="107" y="15"/>
                        </a:lnTo>
                        <a:lnTo>
                          <a:pt x="110" y="21"/>
                        </a:lnTo>
                        <a:lnTo>
                          <a:pt x="114" y="26"/>
                        </a:lnTo>
                        <a:lnTo>
                          <a:pt x="119" y="37"/>
                        </a:lnTo>
                        <a:lnTo>
                          <a:pt x="122" y="51"/>
                        </a:lnTo>
                        <a:lnTo>
                          <a:pt x="125" y="64"/>
                        </a:lnTo>
                        <a:lnTo>
                          <a:pt x="126" y="76"/>
                        </a:lnTo>
                        <a:lnTo>
                          <a:pt x="126" y="172"/>
                        </a:lnTo>
                        <a:lnTo>
                          <a:pt x="143" y="178"/>
                        </a:lnTo>
                        <a:lnTo>
                          <a:pt x="143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597"/>
                  <p:cNvSpPr>
                    <a:spLocks noChangeAspect="1"/>
                  </p:cNvSpPr>
                  <p:nvPr/>
                </p:nvSpPr>
                <p:spPr bwMode="auto">
                  <a:xfrm>
                    <a:off x="4920" y="1475"/>
                    <a:ext cx="14" cy="93"/>
                  </a:xfrm>
                  <a:custGeom>
                    <a:avLst/>
                    <a:gdLst>
                      <a:gd name="T0" fmla="*/ 4 w 46"/>
                      <a:gd name="T1" fmla="*/ 0 h 309"/>
                      <a:gd name="T2" fmla="*/ 0 w 46"/>
                      <a:gd name="T3" fmla="*/ 6 h 309"/>
                      <a:gd name="T4" fmla="*/ 0 w 46"/>
                      <a:gd name="T5" fmla="*/ 93 h 309"/>
                      <a:gd name="T6" fmla="*/ 14 w 46"/>
                      <a:gd name="T7" fmla="*/ 93 h 309"/>
                      <a:gd name="T8" fmla="*/ 14 w 46"/>
                      <a:gd name="T9" fmla="*/ 6 h 309"/>
                      <a:gd name="T10" fmla="*/ 4 w 46"/>
                      <a:gd name="T11" fmla="*/ 0 h 309"/>
                      <a:gd name="T12" fmla="*/ 4 w 46"/>
                      <a:gd name="T13" fmla="*/ 0 h 309"/>
                      <a:gd name="T14" fmla="*/ 0 w 46"/>
                      <a:gd name="T15" fmla="*/ 2 h 309"/>
                      <a:gd name="T16" fmla="*/ 0 w 46"/>
                      <a:gd name="T17" fmla="*/ 6 h 309"/>
                      <a:gd name="T18" fmla="*/ 4 w 46"/>
                      <a:gd name="T19" fmla="*/ 0 h 30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309">
                        <a:moveTo>
                          <a:pt x="1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6" y="309"/>
                        </a:lnTo>
                        <a:lnTo>
                          <a:pt x="46" y="21"/>
                        </a:lnTo>
                        <a:lnTo>
                          <a:pt x="13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 598"/>
                  <p:cNvSpPr>
                    <a:spLocks noChangeAspect="1"/>
                  </p:cNvSpPr>
                  <p:nvPr/>
                </p:nvSpPr>
                <p:spPr bwMode="auto">
                  <a:xfrm>
                    <a:off x="4927" y="1468"/>
                    <a:ext cx="14" cy="14"/>
                  </a:xfrm>
                  <a:custGeom>
                    <a:avLst/>
                    <a:gdLst>
                      <a:gd name="T0" fmla="*/ 14 w 52"/>
                      <a:gd name="T1" fmla="*/ 6 h 51"/>
                      <a:gd name="T2" fmla="*/ 5 w 52"/>
                      <a:gd name="T3" fmla="*/ 0 h 51"/>
                      <a:gd name="T4" fmla="*/ 0 w 52"/>
                      <a:gd name="T5" fmla="*/ 2 h 51"/>
                      <a:gd name="T6" fmla="*/ 5 w 52"/>
                      <a:gd name="T7" fmla="*/ 14 h 51"/>
                      <a:gd name="T8" fmla="*/ 10 w 52"/>
                      <a:gd name="T9" fmla="*/ 12 h 51"/>
                      <a:gd name="T10" fmla="*/ 14 w 52"/>
                      <a:gd name="T11" fmla="*/ 6 h 51"/>
                      <a:gd name="T12" fmla="*/ 10 w 52"/>
                      <a:gd name="T13" fmla="*/ 12 h 51"/>
                      <a:gd name="T14" fmla="*/ 14 w 52"/>
                      <a:gd name="T15" fmla="*/ 10 h 51"/>
                      <a:gd name="T16" fmla="*/ 14 w 52"/>
                      <a:gd name="T17" fmla="*/ 6 h 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52" y="21"/>
                        </a:moveTo>
                        <a:lnTo>
                          <a:pt x="19" y="0"/>
                        </a:lnTo>
                        <a:lnTo>
                          <a:pt x="0" y="9"/>
                        </a:lnTo>
                        <a:lnTo>
                          <a:pt x="19" y="51"/>
                        </a:lnTo>
                        <a:lnTo>
                          <a:pt x="38" y="42"/>
                        </a:lnTo>
                        <a:lnTo>
                          <a:pt x="52" y="21"/>
                        </a:lnTo>
                        <a:lnTo>
                          <a:pt x="38" y="42"/>
                        </a:lnTo>
                        <a:lnTo>
                          <a:pt x="52" y="36"/>
                        </a:lnTo>
                        <a:lnTo>
                          <a:pt x="52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 599"/>
                  <p:cNvSpPr>
                    <a:spLocks noChangeAspect="1"/>
                  </p:cNvSpPr>
                  <p:nvPr/>
                </p:nvSpPr>
                <p:spPr bwMode="auto">
                  <a:xfrm>
                    <a:off x="4927" y="1446"/>
                    <a:ext cx="14" cy="29"/>
                  </a:xfrm>
                  <a:custGeom>
                    <a:avLst/>
                    <a:gdLst>
                      <a:gd name="T0" fmla="*/ 14 w 46"/>
                      <a:gd name="T1" fmla="*/ 0 h 96"/>
                      <a:gd name="T2" fmla="*/ 0 w 46"/>
                      <a:gd name="T3" fmla="*/ 0 h 96"/>
                      <a:gd name="T4" fmla="*/ 0 w 46"/>
                      <a:gd name="T5" fmla="*/ 29 h 96"/>
                      <a:gd name="T6" fmla="*/ 14 w 46"/>
                      <a:gd name="T7" fmla="*/ 29 h 96"/>
                      <a:gd name="T8" fmla="*/ 14 w 46"/>
                      <a:gd name="T9" fmla="*/ 0 h 96"/>
                      <a:gd name="T10" fmla="*/ 14 w 46"/>
                      <a:gd name="T11" fmla="*/ 0 h 96"/>
                      <a:gd name="T12" fmla="*/ 0 w 46"/>
                      <a:gd name="T13" fmla="*/ 0 h 96"/>
                      <a:gd name="T14" fmla="*/ 0 w 46"/>
                      <a:gd name="T15" fmla="*/ 0 h 96"/>
                      <a:gd name="T16" fmla="*/ 0 w 46"/>
                      <a:gd name="T17" fmla="*/ 0 h 96"/>
                      <a:gd name="T18" fmla="*/ 14 w 46"/>
                      <a:gd name="T19" fmla="*/ 0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96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" name="Freeform 600"/>
                  <p:cNvSpPr>
                    <a:spLocks noChangeAspect="1"/>
                  </p:cNvSpPr>
                  <p:nvPr/>
                </p:nvSpPr>
                <p:spPr bwMode="auto">
                  <a:xfrm>
                    <a:off x="4927" y="1417"/>
                    <a:ext cx="21" cy="29"/>
                  </a:xfrm>
                  <a:custGeom>
                    <a:avLst/>
                    <a:gdLst>
                      <a:gd name="T0" fmla="*/ 21 w 77"/>
                      <a:gd name="T1" fmla="*/ 0 h 100"/>
                      <a:gd name="T2" fmla="*/ 21 w 77"/>
                      <a:gd name="T3" fmla="*/ 0 h 100"/>
                      <a:gd name="T4" fmla="*/ 18 w 77"/>
                      <a:gd name="T5" fmla="*/ 0 h 100"/>
                      <a:gd name="T6" fmla="*/ 15 w 77"/>
                      <a:gd name="T7" fmla="*/ 1 h 100"/>
                      <a:gd name="T8" fmla="*/ 13 w 77"/>
                      <a:gd name="T9" fmla="*/ 2 h 100"/>
                      <a:gd name="T10" fmla="*/ 10 w 77"/>
                      <a:gd name="T11" fmla="*/ 3 h 100"/>
                      <a:gd name="T12" fmla="*/ 8 w 77"/>
                      <a:gd name="T13" fmla="*/ 5 h 100"/>
                      <a:gd name="T14" fmla="*/ 7 w 77"/>
                      <a:gd name="T15" fmla="*/ 8 h 100"/>
                      <a:gd name="T16" fmla="*/ 5 w 77"/>
                      <a:gd name="T17" fmla="*/ 9 h 100"/>
                      <a:gd name="T18" fmla="*/ 4 w 77"/>
                      <a:gd name="T19" fmla="*/ 12 h 100"/>
                      <a:gd name="T20" fmla="*/ 2 w 77"/>
                      <a:gd name="T21" fmla="*/ 16 h 100"/>
                      <a:gd name="T22" fmla="*/ 1 w 77"/>
                      <a:gd name="T23" fmla="*/ 21 h 100"/>
                      <a:gd name="T24" fmla="*/ 0 w 77"/>
                      <a:gd name="T25" fmla="*/ 25 h 100"/>
                      <a:gd name="T26" fmla="*/ 0 w 77"/>
                      <a:gd name="T27" fmla="*/ 29 h 100"/>
                      <a:gd name="T28" fmla="*/ 13 w 77"/>
                      <a:gd name="T29" fmla="*/ 29 h 100"/>
                      <a:gd name="T30" fmla="*/ 13 w 77"/>
                      <a:gd name="T31" fmla="*/ 27 h 100"/>
                      <a:gd name="T32" fmla="*/ 13 w 77"/>
                      <a:gd name="T33" fmla="*/ 23 h 100"/>
                      <a:gd name="T34" fmla="*/ 14 w 77"/>
                      <a:gd name="T35" fmla="*/ 21 h 100"/>
                      <a:gd name="T36" fmla="*/ 15 w 77"/>
                      <a:gd name="T37" fmla="*/ 18 h 100"/>
                      <a:gd name="T38" fmla="*/ 16 w 77"/>
                      <a:gd name="T39" fmla="*/ 17 h 100"/>
                      <a:gd name="T40" fmla="*/ 16 w 77"/>
                      <a:gd name="T41" fmla="*/ 16 h 100"/>
                      <a:gd name="T42" fmla="*/ 17 w 77"/>
                      <a:gd name="T43" fmla="*/ 15 h 100"/>
                      <a:gd name="T44" fmla="*/ 18 w 77"/>
                      <a:gd name="T45" fmla="*/ 14 h 100"/>
                      <a:gd name="T46" fmla="*/ 18 w 77"/>
                      <a:gd name="T47" fmla="*/ 14 h 100"/>
                      <a:gd name="T48" fmla="*/ 19 w 77"/>
                      <a:gd name="T49" fmla="*/ 14 h 100"/>
                      <a:gd name="T50" fmla="*/ 20 w 77"/>
                      <a:gd name="T51" fmla="*/ 14 h 100"/>
                      <a:gd name="T52" fmla="*/ 21 w 77"/>
                      <a:gd name="T53" fmla="*/ 14 h 100"/>
                      <a:gd name="T54" fmla="*/ 21 w 77"/>
                      <a:gd name="T55" fmla="*/ 14 h 100"/>
                      <a:gd name="T56" fmla="*/ 21 w 77"/>
                      <a:gd name="T57" fmla="*/ 0 h 100"/>
                      <a:gd name="T58" fmla="*/ 21 w 77"/>
                      <a:gd name="T59" fmla="*/ 0 h 100"/>
                      <a:gd name="T60" fmla="*/ 21 w 77"/>
                      <a:gd name="T61" fmla="*/ 0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5" y="4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0" y="18"/>
                        </a:lnTo>
                        <a:lnTo>
                          <a:pt x="24" y="26"/>
                        </a:lnTo>
                        <a:lnTo>
                          <a:pt x="19" y="32"/>
                        </a:lnTo>
                        <a:lnTo>
                          <a:pt x="13" y="41"/>
                        </a:lnTo>
                        <a:lnTo>
                          <a:pt x="7" y="55"/>
                        </a:lnTo>
                        <a:lnTo>
                          <a:pt x="3" y="71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46" y="92"/>
                        </a:lnTo>
                        <a:lnTo>
                          <a:pt x="48" y="81"/>
                        </a:lnTo>
                        <a:lnTo>
                          <a:pt x="51" y="71"/>
                        </a:lnTo>
                        <a:lnTo>
                          <a:pt x="55" y="61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2" y="52"/>
                        </a:lnTo>
                        <a:lnTo>
                          <a:pt x="65" y="50"/>
                        </a:lnTo>
                        <a:lnTo>
                          <a:pt x="67" y="49"/>
                        </a:lnTo>
                        <a:lnTo>
                          <a:pt x="70" y="48"/>
                        </a:lnTo>
                        <a:lnTo>
                          <a:pt x="72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" name="Freeform 601"/>
                  <p:cNvSpPr>
                    <a:spLocks noChangeAspect="1"/>
                  </p:cNvSpPr>
                  <p:nvPr/>
                </p:nvSpPr>
                <p:spPr bwMode="auto">
                  <a:xfrm>
                    <a:off x="4948" y="1417"/>
                    <a:ext cx="29" cy="29"/>
                  </a:xfrm>
                  <a:custGeom>
                    <a:avLst/>
                    <a:gdLst>
                      <a:gd name="T0" fmla="*/ 29 w 76"/>
                      <a:gd name="T1" fmla="*/ 29 h 100"/>
                      <a:gd name="T2" fmla="*/ 29 w 76"/>
                      <a:gd name="T3" fmla="*/ 29 h 100"/>
                      <a:gd name="T4" fmla="*/ 29 w 76"/>
                      <a:gd name="T5" fmla="*/ 25 h 100"/>
                      <a:gd name="T6" fmla="*/ 28 w 76"/>
                      <a:gd name="T7" fmla="*/ 20 h 100"/>
                      <a:gd name="T8" fmla="*/ 26 w 76"/>
                      <a:gd name="T9" fmla="*/ 16 h 100"/>
                      <a:gd name="T10" fmla="*/ 24 w 76"/>
                      <a:gd name="T11" fmla="*/ 11 h 100"/>
                      <a:gd name="T12" fmla="*/ 22 w 76"/>
                      <a:gd name="T13" fmla="*/ 9 h 100"/>
                      <a:gd name="T14" fmla="*/ 20 w 76"/>
                      <a:gd name="T15" fmla="*/ 7 h 100"/>
                      <a:gd name="T16" fmla="*/ 18 w 76"/>
                      <a:gd name="T17" fmla="*/ 5 h 100"/>
                      <a:gd name="T18" fmla="*/ 15 w 76"/>
                      <a:gd name="T19" fmla="*/ 3 h 100"/>
                      <a:gd name="T20" fmla="*/ 11 w 76"/>
                      <a:gd name="T21" fmla="*/ 2 h 100"/>
                      <a:gd name="T22" fmla="*/ 8 w 76"/>
                      <a:gd name="T23" fmla="*/ 1 h 100"/>
                      <a:gd name="T24" fmla="*/ 4 w 76"/>
                      <a:gd name="T25" fmla="*/ 0 h 100"/>
                      <a:gd name="T26" fmla="*/ 0 w 76"/>
                      <a:gd name="T27" fmla="*/ 0 h 100"/>
                      <a:gd name="T28" fmla="*/ 0 w 76"/>
                      <a:gd name="T29" fmla="*/ 14 h 100"/>
                      <a:gd name="T30" fmla="*/ 2 w 76"/>
                      <a:gd name="T31" fmla="*/ 14 h 100"/>
                      <a:gd name="T32" fmla="*/ 3 w 76"/>
                      <a:gd name="T33" fmla="*/ 14 h 100"/>
                      <a:gd name="T34" fmla="*/ 4 w 76"/>
                      <a:gd name="T35" fmla="*/ 14 h 100"/>
                      <a:gd name="T36" fmla="*/ 5 w 76"/>
                      <a:gd name="T37" fmla="*/ 14 h 100"/>
                      <a:gd name="T38" fmla="*/ 5 w 76"/>
                      <a:gd name="T39" fmla="*/ 15 h 100"/>
                      <a:gd name="T40" fmla="*/ 6 w 76"/>
                      <a:gd name="T41" fmla="*/ 16 h 100"/>
                      <a:gd name="T42" fmla="*/ 7 w 76"/>
                      <a:gd name="T43" fmla="*/ 17 h 100"/>
                      <a:gd name="T44" fmla="*/ 8 w 76"/>
                      <a:gd name="T45" fmla="*/ 17 h 100"/>
                      <a:gd name="T46" fmla="*/ 10 w 76"/>
                      <a:gd name="T47" fmla="*/ 20 h 100"/>
                      <a:gd name="T48" fmla="*/ 11 w 76"/>
                      <a:gd name="T49" fmla="*/ 23 h 100"/>
                      <a:gd name="T50" fmla="*/ 11 w 76"/>
                      <a:gd name="T51" fmla="*/ 26 h 100"/>
                      <a:gd name="T52" fmla="*/ 11 w 76"/>
                      <a:gd name="T53" fmla="*/ 29 h 100"/>
                      <a:gd name="T54" fmla="*/ 11 w 76"/>
                      <a:gd name="T55" fmla="*/ 29 h 100"/>
                      <a:gd name="T56" fmla="*/ 29 w 76"/>
                      <a:gd name="T57" fmla="*/ 29 h 100"/>
                      <a:gd name="T58" fmla="*/ 29 w 76"/>
                      <a:gd name="T59" fmla="*/ 29 h 100"/>
                      <a:gd name="T60" fmla="*/ 29 w 76"/>
                      <a:gd name="T61" fmla="*/ 29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6" h="100">
                        <a:moveTo>
                          <a:pt x="76" y="100"/>
                        </a:moveTo>
                        <a:lnTo>
                          <a:pt x="76" y="100"/>
                        </a:lnTo>
                        <a:lnTo>
                          <a:pt x="75" y="86"/>
                        </a:lnTo>
                        <a:lnTo>
                          <a:pt x="73" y="70"/>
                        </a:lnTo>
                        <a:lnTo>
                          <a:pt x="69" y="54"/>
                        </a:lnTo>
                        <a:lnTo>
                          <a:pt x="63" y="39"/>
                        </a:lnTo>
                        <a:lnTo>
                          <a:pt x="57" y="31"/>
                        </a:lnTo>
                        <a:lnTo>
                          <a:pt x="52" y="24"/>
                        </a:lnTo>
                        <a:lnTo>
                          <a:pt x="46" y="17"/>
                        </a:lnTo>
                        <a:lnTo>
                          <a:pt x="39" y="12"/>
                        </a:lnTo>
                        <a:lnTo>
                          <a:pt x="29" y="7"/>
                        </a:lnTo>
                        <a:lnTo>
                          <a:pt x="21" y="2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7" y="48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4" y="52"/>
                        </a:lnTo>
                        <a:lnTo>
                          <a:pt x="16" y="54"/>
                        </a:lnTo>
                        <a:lnTo>
                          <a:pt x="19" y="57"/>
                        </a:lnTo>
                        <a:lnTo>
                          <a:pt x="21" y="59"/>
                        </a:lnTo>
                        <a:lnTo>
                          <a:pt x="25" y="70"/>
                        </a:lnTo>
                        <a:lnTo>
                          <a:pt x="28" y="79"/>
                        </a:lnTo>
                        <a:lnTo>
                          <a:pt x="29" y="90"/>
                        </a:lnTo>
                        <a:lnTo>
                          <a:pt x="30" y="100"/>
                        </a:lnTo>
                        <a:lnTo>
                          <a:pt x="7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602"/>
                  <p:cNvSpPr>
                    <a:spLocks noChangeAspect="1"/>
                  </p:cNvSpPr>
                  <p:nvPr/>
                </p:nvSpPr>
                <p:spPr bwMode="auto">
                  <a:xfrm>
                    <a:off x="4963" y="1446"/>
                    <a:ext cx="14" cy="36"/>
                  </a:xfrm>
                  <a:custGeom>
                    <a:avLst/>
                    <a:gdLst>
                      <a:gd name="T0" fmla="*/ 4 w 46"/>
                      <a:gd name="T1" fmla="*/ 36 h 117"/>
                      <a:gd name="T2" fmla="*/ 14 w 46"/>
                      <a:gd name="T3" fmla="*/ 30 h 117"/>
                      <a:gd name="T4" fmla="*/ 14 w 46"/>
                      <a:gd name="T5" fmla="*/ 0 h 117"/>
                      <a:gd name="T6" fmla="*/ 0 w 46"/>
                      <a:gd name="T7" fmla="*/ 0 h 117"/>
                      <a:gd name="T8" fmla="*/ 0 w 46"/>
                      <a:gd name="T9" fmla="*/ 30 h 117"/>
                      <a:gd name="T10" fmla="*/ 4 w 46"/>
                      <a:gd name="T11" fmla="*/ 36 h 117"/>
                      <a:gd name="T12" fmla="*/ 0 w 46"/>
                      <a:gd name="T13" fmla="*/ 30 h 117"/>
                      <a:gd name="T14" fmla="*/ 0 w 46"/>
                      <a:gd name="T15" fmla="*/ 34 h 117"/>
                      <a:gd name="T16" fmla="*/ 4 w 46"/>
                      <a:gd name="T17" fmla="*/ 36 h 1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6" h="117">
                        <a:moveTo>
                          <a:pt x="14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4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4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" name="Freeform 603"/>
                  <p:cNvSpPr>
                    <a:spLocks noChangeAspect="1"/>
                  </p:cNvSpPr>
                  <p:nvPr/>
                </p:nvSpPr>
                <p:spPr bwMode="auto">
                  <a:xfrm>
                    <a:off x="4963" y="1468"/>
                    <a:ext cx="14" cy="14"/>
                  </a:xfrm>
                  <a:custGeom>
                    <a:avLst/>
                    <a:gdLst>
                      <a:gd name="T0" fmla="*/ 14 w 49"/>
                      <a:gd name="T1" fmla="*/ 8 h 51"/>
                      <a:gd name="T2" fmla="*/ 10 w 49"/>
                      <a:gd name="T3" fmla="*/ 2 h 51"/>
                      <a:gd name="T4" fmla="*/ 5 w 49"/>
                      <a:gd name="T5" fmla="*/ 0 h 51"/>
                      <a:gd name="T6" fmla="*/ 0 w 49"/>
                      <a:gd name="T7" fmla="*/ 12 h 51"/>
                      <a:gd name="T8" fmla="*/ 5 w 49"/>
                      <a:gd name="T9" fmla="*/ 14 h 51"/>
                      <a:gd name="T10" fmla="*/ 14 w 49"/>
                      <a:gd name="T11" fmla="*/ 8 h 51"/>
                      <a:gd name="T12" fmla="*/ 14 w 49"/>
                      <a:gd name="T13" fmla="*/ 8 h 51"/>
                      <a:gd name="T14" fmla="*/ 14 w 49"/>
                      <a:gd name="T15" fmla="*/ 4 h 51"/>
                      <a:gd name="T16" fmla="*/ 10 w 49"/>
                      <a:gd name="T17" fmla="*/ 2 h 51"/>
                      <a:gd name="T18" fmla="*/ 14 w 49"/>
                      <a:gd name="T19" fmla="*/ 8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51">
                        <a:moveTo>
                          <a:pt x="49" y="28"/>
                        </a:moveTo>
                        <a:lnTo>
                          <a:pt x="35" y="7"/>
                        </a:lnTo>
                        <a:lnTo>
                          <a:pt x="18" y="0"/>
                        </a:lnTo>
                        <a:lnTo>
                          <a:pt x="0" y="43"/>
                        </a:lnTo>
                        <a:lnTo>
                          <a:pt x="18" y="51"/>
                        </a:lnTo>
                        <a:lnTo>
                          <a:pt x="49" y="28"/>
                        </a:lnTo>
                        <a:lnTo>
                          <a:pt x="49" y="13"/>
                        </a:lnTo>
                        <a:lnTo>
                          <a:pt x="35" y="7"/>
                        </a:lnTo>
                        <a:lnTo>
                          <a:pt x="49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" name="Freeform 604"/>
                  <p:cNvSpPr>
                    <a:spLocks noChangeAspect="1"/>
                  </p:cNvSpPr>
                  <p:nvPr/>
                </p:nvSpPr>
                <p:spPr bwMode="auto">
                  <a:xfrm>
                    <a:off x="4963" y="1475"/>
                    <a:ext cx="14" cy="100"/>
                  </a:xfrm>
                  <a:custGeom>
                    <a:avLst/>
                    <a:gdLst>
                      <a:gd name="T0" fmla="*/ 7 w 46"/>
                      <a:gd name="T1" fmla="*/ 100 h 314"/>
                      <a:gd name="T2" fmla="*/ 14 w 46"/>
                      <a:gd name="T3" fmla="*/ 93 h 314"/>
                      <a:gd name="T4" fmla="*/ 14 w 46"/>
                      <a:gd name="T5" fmla="*/ 0 h 314"/>
                      <a:gd name="T6" fmla="*/ 0 w 46"/>
                      <a:gd name="T7" fmla="*/ 0 h 314"/>
                      <a:gd name="T8" fmla="*/ 0 w 46"/>
                      <a:gd name="T9" fmla="*/ 93 h 314"/>
                      <a:gd name="T10" fmla="*/ 7 w 46"/>
                      <a:gd name="T11" fmla="*/ 100 h 314"/>
                      <a:gd name="T12" fmla="*/ 7 w 46"/>
                      <a:gd name="T13" fmla="*/ 100 h 314"/>
                      <a:gd name="T14" fmla="*/ 14 w 46"/>
                      <a:gd name="T15" fmla="*/ 100 h 314"/>
                      <a:gd name="T16" fmla="*/ 14 w 46"/>
                      <a:gd name="T17" fmla="*/ 93 h 314"/>
                      <a:gd name="T18" fmla="*/ 7 w 46"/>
                      <a:gd name="T19" fmla="*/ 100 h 3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46" y="314"/>
                        </a:lnTo>
                        <a:lnTo>
                          <a:pt x="46" y="291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605"/>
                  <p:cNvSpPr>
                    <a:spLocks noChangeAspect="1"/>
                  </p:cNvSpPr>
                  <p:nvPr/>
                </p:nvSpPr>
                <p:spPr bwMode="auto">
                  <a:xfrm>
                    <a:off x="4920" y="1561"/>
                    <a:ext cx="50" cy="14"/>
                  </a:xfrm>
                  <a:custGeom>
                    <a:avLst/>
                    <a:gdLst>
                      <a:gd name="T0" fmla="*/ 0 w 166"/>
                      <a:gd name="T1" fmla="*/ 7 h 46"/>
                      <a:gd name="T2" fmla="*/ 7 w 166"/>
                      <a:gd name="T3" fmla="*/ 14 h 46"/>
                      <a:gd name="T4" fmla="*/ 50 w 166"/>
                      <a:gd name="T5" fmla="*/ 14 h 46"/>
                      <a:gd name="T6" fmla="*/ 50 w 166"/>
                      <a:gd name="T7" fmla="*/ 0 h 46"/>
                      <a:gd name="T8" fmla="*/ 7 w 166"/>
                      <a:gd name="T9" fmla="*/ 0 h 46"/>
                      <a:gd name="T10" fmla="*/ 0 w 166"/>
                      <a:gd name="T11" fmla="*/ 7 h 46"/>
                      <a:gd name="T12" fmla="*/ 0 w 166"/>
                      <a:gd name="T13" fmla="*/ 7 h 46"/>
                      <a:gd name="T14" fmla="*/ 0 w 166"/>
                      <a:gd name="T15" fmla="*/ 14 h 46"/>
                      <a:gd name="T16" fmla="*/ 7 w 166"/>
                      <a:gd name="T17" fmla="*/ 14 h 46"/>
                      <a:gd name="T18" fmla="*/ 0 w 166"/>
                      <a:gd name="T19" fmla="*/ 7 h 4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66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166" y="46"/>
                        </a:lnTo>
                        <a:lnTo>
                          <a:pt x="166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 606"/>
                  <p:cNvSpPr>
                    <a:spLocks noChangeAspect="1"/>
                  </p:cNvSpPr>
                  <p:nvPr/>
                </p:nvSpPr>
                <p:spPr bwMode="auto">
                  <a:xfrm>
                    <a:off x="696" y="1425"/>
                    <a:ext cx="43" cy="143"/>
                  </a:xfrm>
                  <a:custGeom>
                    <a:avLst/>
                    <a:gdLst>
                      <a:gd name="T0" fmla="*/ 43 w 143"/>
                      <a:gd name="T1" fmla="*/ 143 h 469"/>
                      <a:gd name="T2" fmla="*/ 43 w 143"/>
                      <a:gd name="T3" fmla="*/ 55 h 469"/>
                      <a:gd name="T4" fmla="*/ 38 w 143"/>
                      <a:gd name="T5" fmla="*/ 52 h 469"/>
                      <a:gd name="T6" fmla="*/ 38 w 143"/>
                      <a:gd name="T7" fmla="*/ 23 h 469"/>
                      <a:gd name="T8" fmla="*/ 38 w 143"/>
                      <a:gd name="T9" fmla="*/ 20 h 469"/>
                      <a:gd name="T10" fmla="*/ 37 w 143"/>
                      <a:gd name="T11" fmla="*/ 16 h 469"/>
                      <a:gd name="T12" fmla="*/ 36 w 143"/>
                      <a:gd name="T13" fmla="*/ 12 h 469"/>
                      <a:gd name="T14" fmla="*/ 34 w 143"/>
                      <a:gd name="T15" fmla="*/ 8 h 469"/>
                      <a:gd name="T16" fmla="*/ 33 w 143"/>
                      <a:gd name="T17" fmla="*/ 7 h 469"/>
                      <a:gd name="T18" fmla="*/ 32 w 143"/>
                      <a:gd name="T19" fmla="*/ 5 h 469"/>
                      <a:gd name="T20" fmla="*/ 31 w 143"/>
                      <a:gd name="T21" fmla="*/ 3 h 469"/>
                      <a:gd name="T22" fmla="*/ 29 w 143"/>
                      <a:gd name="T23" fmla="*/ 2 h 469"/>
                      <a:gd name="T24" fmla="*/ 28 w 143"/>
                      <a:gd name="T25" fmla="*/ 1 h 469"/>
                      <a:gd name="T26" fmla="*/ 26 w 143"/>
                      <a:gd name="T27" fmla="*/ 1 h 469"/>
                      <a:gd name="T28" fmla="*/ 24 w 143"/>
                      <a:gd name="T29" fmla="*/ 0 h 469"/>
                      <a:gd name="T30" fmla="*/ 22 w 143"/>
                      <a:gd name="T31" fmla="*/ 0 h 469"/>
                      <a:gd name="T32" fmla="*/ 20 w 143"/>
                      <a:gd name="T33" fmla="*/ 0 h 469"/>
                      <a:gd name="T34" fmla="*/ 17 w 143"/>
                      <a:gd name="T35" fmla="*/ 1 h 469"/>
                      <a:gd name="T36" fmla="*/ 16 w 143"/>
                      <a:gd name="T37" fmla="*/ 1 h 469"/>
                      <a:gd name="T38" fmla="*/ 14 w 143"/>
                      <a:gd name="T39" fmla="*/ 2 h 469"/>
                      <a:gd name="T40" fmla="*/ 13 w 143"/>
                      <a:gd name="T41" fmla="*/ 3 h 469"/>
                      <a:gd name="T42" fmla="*/ 11 w 143"/>
                      <a:gd name="T43" fmla="*/ 5 h 469"/>
                      <a:gd name="T44" fmla="*/ 10 w 143"/>
                      <a:gd name="T45" fmla="*/ 6 h 469"/>
                      <a:gd name="T46" fmla="*/ 9 w 143"/>
                      <a:gd name="T47" fmla="*/ 8 h 469"/>
                      <a:gd name="T48" fmla="*/ 8 w 143"/>
                      <a:gd name="T49" fmla="*/ 11 h 469"/>
                      <a:gd name="T50" fmla="*/ 6 w 143"/>
                      <a:gd name="T51" fmla="*/ 16 h 469"/>
                      <a:gd name="T52" fmla="*/ 6 w 143"/>
                      <a:gd name="T53" fmla="*/ 20 h 469"/>
                      <a:gd name="T54" fmla="*/ 6 w 143"/>
                      <a:gd name="T55" fmla="*/ 23 h 469"/>
                      <a:gd name="T56" fmla="*/ 6 w 143"/>
                      <a:gd name="T57" fmla="*/ 52 h 469"/>
                      <a:gd name="T58" fmla="*/ 0 w 143"/>
                      <a:gd name="T59" fmla="*/ 54 h 469"/>
                      <a:gd name="T60" fmla="*/ 0 w 143"/>
                      <a:gd name="T61" fmla="*/ 143 h 469"/>
                      <a:gd name="T62" fmla="*/ 43 w 143"/>
                      <a:gd name="T63" fmla="*/ 143 h 46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43" h="469">
                        <a:moveTo>
                          <a:pt x="143" y="469"/>
                        </a:moveTo>
                        <a:lnTo>
                          <a:pt x="143" y="181"/>
                        </a:lnTo>
                        <a:lnTo>
                          <a:pt x="127" y="172"/>
                        </a:lnTo>
                        <a:lnTo>
                          <a:pt x="127" y="76"/>
                        </a:lnTo>
                        <a:lnTo>
                          <a:pt x="126" y="65"/>
                        </a:lnTo>
                        <a:lnTo>
                          <a:pt x="123" y="52"/>
                        </a:lnTo>
                        <a:lnTo>
                          <a:pt x="120" y="40"/>
                        </a:lnTo>
                        <a:lnTo>
                          <a:pt x="114" y="27"/>
                        </a:lnTo>
                        <a:lnTo>
                          <a:pt x="111" y="22"/>
                        </a:lnTo>
                        <a:lnTo>
                          <a:pt x="108" y="16"/>
                        </a:lnTo>
                        <a:lnTo>
                          <a:pt x="102" y="11"/>
                        </a:lnTo>
                        <a:lnTo>
                          <a:pt x="98" y="7"/>
                        </a:lnTo>
                        <a:lnTo>
                          <a:pt x="93" y="4"/>
                        </a:lnTo>
                        <a:lnTo>
                          <a:pt x="87" y="2"/>
                        </a:lnTo>
                        <a:lnTo>
                          <a:pt x="80" y="0"/>
                        </a:lnTo>
                        <a:lnTo>
                          <a:pt x="73" y="0"/>
                        </a:lnTo>
                        <a:lnTo>
                          <a:pt x="66" y="0"/>
                        </a:lnTo>
                        <a:lnTo>
                          <a:pt x="58" y="2"/>
                        </a:lnTo>
                        <a:lnTo>
                          <a:pt x="53" y="4"/>
                        </a:lnTo>
                        <a:lnTo>
                          <a:pt x="47" y="7"/>
                        </a:lnTo>
                        <a:lnTo>
                          <a:pt x="42" y="10"/>
                        </a:lnTo>
                        <a:lnTo>
                          <a:pt x="38" y="15"/>
                        </a:lnTo>
                        <a:lnTo>
                          <a:pt x="34" y="21"/>
                        </a:lnTo>
                        <a:lnTo>
                          <a:pt x="31" y="26"/>
                        </a:lnTo>
                        <a:lnTo>
                          <a:pt x="26" y="37"/>
                        </a:lnTo>
                        <a:lnTo>
                          <a:pt x="21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3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 607"/>
                  <p:cNvSpPr>
                    <a:spLocks noChangeAspect="1"/>
                  </p:cNvSpPr>
                  <p:nvPr/>
                </p:nvSpPr>
                <p:spPr bwMode="auto">
                  <a:xfrm>
                    <a:off x="732" y="1475"/>
                    <a:ext cx="14" cy="93"/>
                  </a:xfrm>
                  <a:custGeom>
                    <a:avLst/>
                    <a:gdLst>
                      <a:gd name="T0" fmla="*/ 10 w 47"/>
                      <a:gd name="T1" fmla="*/ 0 h 309"/>
                      <a:gd name="T2" fmla="*/ 0 w 47"/>
                      <a:gd name="T3" fmla="*/ 6 h 309"/>
                      <a:gd name="T4" fmla="*/ 0 w 47"/>
                      <a:gd name="T5" fmla="*/ 93 h 309"/>
                      <a:gd name="T6" fmla="*/ 14 w 47"/>
                      <a:gd name="T7" fmla="*/ 93 h 309"/>
                      <a:gd name="T8" fmla="*/ 14 w 47"/>
                      <a:gd name="T9" fmla="*/ 6 h 309"/>
                      <a:gd name="T10" fmla="*/ 10 w 47"/>
                      <a:gd name="T11" fmla="*/ 0 h 309"/>
                      <a:gd name="T12" fmla="*/ 14 w 47"/>
                      <a:gd name="T13" fmla="*/ 6 h 309"/>
                      <a:gd name="T14" fmla="*/ 14 w 47"/>
                      <a:gd name="T15" fmla="*/ 2 h 309"/>
                      <a:gd name="T16" fmla="*/ 10 w 47"/>
                      <a:gd name="T17" fmla="*/ 0 h 3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7" h="309">
                        <a:moveTo>
                          <a:pt x="3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34" y="0"/>
                        </a:lnTo>
                        <a:lnTo>
                          <a:pt x="47" y="21"/>
                        </a:lnTo>
                        <a:lnTo>
                          <a:pt x="47" y="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 608"/>
                  <p:cNvSpPr>
                    <a:spLocks noChangeAspect="1"/>
                  </p:cNvSpPr>
                  <p:nvPr/>
                </p:nvSpPr>
                <p:spPr bwMode="auto">
                  <a:xfrm>
                    <a:off x="732" y="1468"/>
                    <a:ext cx="14" cy="14"/>
                  </a:xfrm>
                  <a:custGeom>
                    <a:avLst/>
                    <a:gdLst>
                      <a:gd name="T0" fmla="*/ 0 w 51"/>
                      <a:gd name="T1" fmla="*/ 6 h 51"/>
                      <a:gd name="T2" fmla="*/ 4 w 51"/>
                      <a:gd name="T3" fmla="*/ 11 h 51"/>
                      <a:gd name="T4" fmla="*/ 8 w 51"/>
                      <a:gd name="T5" fmla="*/ 14 h 51"/>
                      <a:gd name="T6" fmla="*/ 14 w 51"/>
                      <a:gd name="T7" fmla="*/ 2 h 51"/>
                      <a:gd name="T8" fmla="*/ 9 w 51"/>
                      <a:gd name="T9" fmla="*/ 0 h 51"/>
                      <a:gd name="T10" fmla="*/ 0 w 51"/>
                      <a:gd name="T11" fmla="*/ 6 h 51"/>
                      <a:gd name="T12" fmla="*/ 0 w 51"/>
                      <a:gd name="T13" fmla="*/ 6 h 51"/>
                      <a:gd name="T14" fmla="*/ 0 w 51"/>
                      <a:gd name="T15" fmla="*/ 10 h 51"/>
                      <a:gd name="T16" fmla="*/ 4 w 51"/>
                      <a:gd name="T17" fmla="*/ 11 h 51"/>
                      <a:gd name="T18" fmla="*/ 0 w 51"/>
                      <a:gd name="T19" fmla="*/ 6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1" h="51">
                        <a:moveTo>
                          <a:pt x="0" y="21"/>
                        </a:moveTo>
                        <a:lnTo>
                          <a:pt x="13" y="41"/>
                        </a:lnTo>
                        <a:lnTo>
                          <a:pt x="30" y="51"/>
                        </a:lnTo>
                        <a:lnTo>
                          <a:pt x="51" y="9"/>
                        </a:ln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35"/>
                        </a:lnTo>
                        <a:lnTo>
                          <a:pt x="13" y="4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609"/>
                  <p:cNvSpPr>
                    <a:spLocks noChangeAspect="1"/>
                  </p:cNvSpPr>
                  <p:nvPr/>
                </p:nvSpPr>
                <p:spPr bwMode="auto">
                  <a:xfrm>
                    <a:off x="732" y="1446"/>
                    <a:ext cx="7" cy="29"/>
                  </a:xfrm>
                  <a:custGeom>
                    <a:avLst/>
                    <a:gdLst>
                      <a:gd name="T0" fmla="*/ 7 w 47"/>
                      <a:gd name="T1" fmla="*/ 0 h 96"/>
                      <a:gd name="T2" fmla="*/ 0 w 47"/>
                      <a:gd name="T3" fmla="*/ 0 h 96"/>
                      <a:gd name="T4" fmla="*/ 0 w 47"/>
                      <a:gd name="T5" fmla="*/ 29 h 96"/>
                      <a:gd name="T6" fmla="*/ 7 w 47"/>
                      <a:gd name="T7" fmla="*/ 29 h 96"/>
                      <a:gd name="T8" fmla="*/ 7 w 47"/>
                      <a:gd name="T9" fmla="*/ 0 h 96"/>
                      <a:gd name="T10" fmla="*/ 7 w 47"/>
                      <a:gd name="T11" fmla="*/ 0 h 96"/>
                      <a:gd name="T12" fmla="*/ 0 w 47"/>
                      <a:gd name="T13" fmla="*/ 0 h 96"/>
                      <a:gd name="T14" fmla="*/ 0 w 47"/>
                      <a:gd name="T15" fmla="*/ 0 h 96"/>
                      <a:gd name="T16" fmla="*/ 0 w 47"/>
                      <a:gd name="T17" fmla="*/ 0 h 96"/>
                      <a:gd name="T18" fmla="*/ 7 w 47"/>
                      <a:gd name="T19" fmla="*/ 0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 610"/>
                  <p:cNvSpPr>
                    <a:spLocks noChangeAspect="1"/>
                  </p:cNvSpPr>
                  <p:nvPr/>
                </p:nvSpPr>
                <p:spPr bwMode="auto">
                  <a:xfrm>
                    <a:off x="718" y="1417"/>
                    <a:ext cx="21" cy="29"/>
                  </a:xfrm>
                  <a:custGeom>
                    <a:avLst/>
                    <a:gdLst>
                      <a:gd name="T0" fmla="*/ 0 w 77"/>
                      <a:gd name="T1" fmla="*/ 14 h 100"/>
                      <a:gd name="T2" fmla="*/ 0 w 77"/>
                      <a:gd name="T3" fmla="*/ 14 h 100"/>
                      <a:gd name="T4" fmla="*/ 1 w 77"/>
                      <a:gd name="T5" fmla="*/ 14 h 100"/>
                      <a:gd name="T6" fmla="*/ 2 w 77"/>
                      <a:gd name="T7" fmla="*/ 14 h 100"/>
                      <a:gd name="T8" fmla="*/ 2 w 77"/>
                      <a:gd name="T9" fmla="*/ 14 h 100"/>
                      <a:gd name="T10" fmla="*/ 3 w 77"/>
                      <a:gd name="T11" fmla="*/ 14 h 100"/>
                      <a:gd name="T12" fmla="*/ 4 w 77"/>
                      <a:gd name="T13" fmla="*/ 15 h 100"/>
                      <a:gd name="T14" fmla="*/ 5 w 77"/>
                      <a:gd name="T15" fmla="*/ 16 h 100"/>
                      <a:gd name="T16" fmla="*/ 5 w 77"/>
                      <a:gd name="T17" fmla="*/ 17 h 100"/>
                      <a:gd name="T18" fmla="*/ 6 w 77"/>
                      <a:gd name="T19" fmla="*/ 18 h 100"/>
                      <a:gd name="T20" fmla="*/ 7 w 77"/>
                      <a:gd name="T21" fmla="*/ 21 h 100"/>
                      <a:gd name="T22" fmla="*/ 8 w 77"/>
                      <a:gd name="T23" fmla="*/ 23 h 100"/>
                      <a:gd name="T24" fmla="*/ 8 w 77"/>
                      <a:gd name="T25" fmla="*/ 27 h 100"/>
                      <a:gd name="T26" fmla="*/ 8 w 77"/>
                      <a:gd name="T27" fmla="*/ 29 h 100"/>
                      <a:gd name="T28" fmla="*/ 21 w 77"/>
                      <a:gd name="T29" fmla="*/ 29 h 100"/>
                      <a:gd name="T30" fmla="*/ 21 w 77"/>
                      <a:gd name="T31" fmla="*/ 25 h 100"/>
                      <a:gd name="T32" fmla="*/ 20 w 77"/>
                      <a:gd name="T33" fmla="*/ 21 h 100"/>
                      <a:gd name="T34" fmla="*/ 19 w 77"/>
                      <a:gd name="T35" fmla="*/ 16 h 100"/>
                      <a:gd name="T36" fmla="*/ 17 w 77"/>
                      <a:gd name="T37" fmla="*/ 12 h 100"/>
                      <a:gd name="T38" fmla="*/ 16 w 77"/>
                      <a:gd name="T39" fmla="*/ 9 h 100"/>
                      <a:gd name="T40" fmla="*/ 14 w 77"/>
                      <a:gd name="T41" fmla="*/ 8 h 100"/>
                      <a:gd name="T42" fmla="*/ 13 w 77"/>
                      <a:gd name="T43" fmla="*/ 5 h 100"/>
                      <a:gd name="T44" fmla="*/ 11 w 77"/>
                      <a:gd name="T45" fmla="*/ 3 h 100"/>
                      <a:gd name="T46" fmla="*/ 8 w 77"/>
                      <a:gd name="T47" fmla="*/ 2 h 100"/>
                      <a:gd name="T48" fmla="*/ 6 w 77"/>
                      <a:gd name="T49" fmla="*/ 1 h 100"/>
                      <a:gd name="T50" fmla="*/ 3 w 77"/>
                      <a:gd name="T51" fmla="*/ 0 h 100"/>
                      <a:gd name="T52" fmla="*/ 0 w 77"/>
                      <a:gd name="T53" fmla="*/ 0 h 100"/>
                      <a:gd name="T54" fmla="*/ 0 w 77"/>
                      <a:gd name="T55" fmla="*/ 0 h 100"/>
                      <a:gd name="T56" fmla="*/ 0 w 77"/>
                      <a:gd name="T57" fmla="*/ 14 h 100"/>
                      <a:gd name="T58" fmla="*/ 0 w 77"/>
                      <a:gd name="T59" fmla="*/ 14 h 100"/>
                      <a:gd name="T60" fmla="*/ 0 w 77"/>
                      <a:gd name="T61" fmla="*/ 14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6" y="48"/>
                        </a:lnTo>
                        <a:lnTo>
                          <a:pt x="9" y="49"/>
                        </a:lnTo>
                        <a:lnTo>
                          <a:pt x="11" y="50"/>
                        </a:lnTo>
                        <a:lnTo>
                          <a:pt x="14" y="52"/>
                        </a:lnTo>
                        <a:lnTo>
                          <a:pt x="17" y="55"/>
                        </a:lnTo>
                        <a:lnTo>
                          <a:pt x="19" y="58"/>
                        </a:lnTo>
                        <a:lnTo>
                          <a:pt x="21" y="61"/>
                        </a:lnTo>
                        <a:lnTo>
                          <a:pt x="25" y="71"/>
                        </a:lnTo>
                        <a:lnTo>
                          <a:pt x="28" y="81"/>
                        </a:lnTo>
                        <a:lnTo>
                          <a:pt x="29" y="92"/>
                        </a:lnTo>
                        <a:lnTo>
                          <a:pt x="30" y="100"/>
                        </a:lnTo>
                        <a:lnTo>
                          <a:pt x="77" y="100"/>
                        </a:lnTo>
                        <a:lnTo>
                          <a:pt x="76" y="87"/>
                        </a:lnTo>
                        <a:lnTo>
                          <a:pt x="74" y="71"/>
                        </a:lnTo>
                        <a:lnTo>
                          <a:pt x="68" y="55"/>
                        </a:lnTo>
                        <a:lnTo>
                          <a:pt x="62" y="40"/>
                        </a:lnTo>
                        <a:lnTo>
                          <a:pt x="58" y="32"/>
                        </a:lnTo>
                        <a:lnTo>
                          <a:pt x="53" y="26"/>
                        </a:lnTo>
                        <a:lnTo>
                          <a:pt x="46" y="18"/>
                        </a:lnTo>
                        <a:lnTo>
                          <a:pt x="39" y="12"/>
                        </a:lnTo>
                        <a:lnTo>
                          <a:pt x="30" y="7"/>
                        </a:lnTo>
                        <a:lnTo>
                          <a:pt x="21" y="4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 611"/>
                  <p:cNvSpPr>
                    <a:spLocks noChangeAspect="1"/>
                  </p:cNvSpPr>
                  <p:nvPr/>
                </p:nvSpPr>
                <p:spPr bwMode="auto">
                  <a:xfrm>
                    <a:off x="696" y="1417"/>
                    <a:ext cx="21" cy="29"/>
                  </a:xfrm>
                  <a:custGeom>
                    <a:avLst/>
                    <a:gdLst>
                      <a:gd name="T0" fmla="*/ 13 w 77"/>
                      <a:gd name="T1" fmla="*/ 29 h 100"/>
                      <a:gd name="T2" fmla="*/ 13 w 77"/>
                      <a:gd name="T3" fmla="*/ 29 h 100"/>
                      <a:gd name="T4" fmla="*/ 13 w 77"/>
                      <a:gd name="T5" fmla="*/ 26 h 100"/>
                      <a:gd name="T6" fmla="*/ 13 w 77"/>
                      <a:gd name="T7" fmla="*/ 23 h 100"/>
                      <a:gd name="T8" fmla="*/ 14 w 77"/>
                      <a:gd name="T9" fmla="*/ 20 h 100"/>
                      <a:gd name="T10" fmla="*/ 15 w 77"/>
                      <a:gd name="T11" fmla="*/ 17 h 100"/>
                      <a:gd name="T12" fmla="*/ 16 w 77"/>
                      <a:gd name="T13" fmla="*/ 17 h 100"/>
                      <a:gd name="T14" fmla="*/ 16 w 77"/>
                      <a:gd name="T15" fmla="*/ 16 h 100"/>
                      <a:gd name="T16" fmla="*/ 17 w 77"/>
                      <a:gd name="T17" fmla="*/ 15 h 100"/>
                      <a:gd name="T18" fmla="*/ 17 w 77"/>
                      <a:gd name="T19" fmla="*/ 14 h 100"/>
                      <a:gd name="T20" fmla="*/ 18 w 77"/>
                      <a:gd name="T21" fmla="*/ 14 h 100"/>
                      <a:gd name="T22" fmla="*/ 19 w 77"/>
                      <a:gd name="T23" fmla="*/ 14 h 100"/>
                      <a:gd name="T24" fmla="*/ 20 w 77"/>
                      <a:gd name="T25" fmla="*/ 14 h 100"/>
                      <a:gd name="T26" fmla="*/ 21 w 77"/>
                      <a:gd name="T27" fmla="*/ 14 h 100"/>
                      <a:gd name="T28" fmla="*/ 21 w 77"/>
                      <a:gd name="T29" fmla="*/ 0 h 100"/>
                      <a:gd name="T30" fmla="*/ 18 w 77"/>
                      <a:gd name="T31" fmla="*/ 0 h 100"/>
                      <a:gd name="T32" fmla="*/ 15 w 77"/>
                      <a:gd name="T33" fmla="*/ 1 h 100"/>
                      <a:gd name="T34" fmla="*/ 13 w 77"/>
                      <a:gd name="T35" fmla="*/ 2 h 100"/>
                      <a:gd name="T36" fmla="*/ 10 w 77"/>
                      <a:gd name="T37" fmla="*/ 3 h 100"/>
                      <a:gd name="T38" fmla="*/ 8 w 77"/>
                      <a:gd name="T39" fmla="*/ 5 h 100"/>
                      <a:gd name="T40" fmla="*/ 7 w 77"/>
                      <a:gd name="T41" fmla="*/ 7 h 100"/>
                      <a:gd name="T42" fmla="*/ 5 w 77"/>
                      <a:gd name="T43" fmla="*/ 9 h 100"/>
                      <a:gd name="T44" fmla="*/ 4 w 77"/>
                      <a:gd name="T45" fmla="*/ 11 h 100"/>
                      <a:gd name="T46" fmla="*/ 2 w 77"/>
                      <a:gd name="T47" fmla="*/ 16 h 100"/>
                      <a:gd name="T48" fmla="*/ 1 w 77"/>
                      <a:gd name="T49" fmla="*/ 20 h 100"/>
                      <a:gd name="T50" fmla="*/ 0 w 77"/>
                      <a:gd name="T51" fmla="*/ 25 h 100"/>
                      <a:gd name="T52" fmla="*/ 0 w 77"/>
                      <a:gd name="T53" fmla="*/ 29 h 100"/>
                      <a:gd name="T54" fmla="*/ 0 w 77"/>
                      <a:gd name="T55" fmla="*/ 29 h 100"/>
                      <a:gd name="T56" fmla="*/ 13 w 77"/>
                      <a:gd name="T57" fmla="*/ 29 h 100"/>
                      <a:gd name="T58" fmla="*/ 13 w 77"/>
                      <a:gd name="T59" fmla="*/ 29 h 100"/>
                      <a:gd name="T60" fmla="*/ 13 w 77"/>
                      <a:gd name="T61" fmla="*/ 29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46" y="100"/>
                        </a:moveTo>
                        <a:lnTo>
                          <a:pt x="46" y="100"/>
                        </a:lnTo>
                        <a:lnTo>
                          <a:pt x="47" y="90"/>
                        </a:lnTo>
                        <a:lnTo>
                          <a:pt x="48" y="79"/>
                        </a:lnTo>
                        <a:lnTo>
                          <a:pt x="52" y="70"/>
                        </a:lnTo>
                        <a:lnTo>
                          <a:pt x="56" y="59"/>
                        </a:lnTo>
                        <a:lnTo>
                          <a:pt x="57" y="57"/>
                        </a:lnTo>
                        <a:lnTo>
                          <a:pt x="59" y="54"/>
                        </a:lnTo>
                        <a:lnTo>
                          <a:pt x="61" y="52"/>
                        </a:lnTo>
                        <a:lnTo>
                          <a:pt x="64" y="50"/>
                        </a:lnTo>
                        <a:lnTo>
                          <a:pt x="66" y="49"/>
                        </a:lnTo>
                        <a:lnTo>
                          <a:pt x="70" y="48"/>
                        </a:lnTo>
                        <a:lnTo>
                          <a:pt x="73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6" y="2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1" y="17"/>
                        </a:lnTo>
                        <a:lnTo>
                          <a:pt x="24" y="24"/>
                        </a:lnTo>
                        <a:lnTo>
                          <a:pt x="19" y="31"/>
                        </a:lnTo>
                        <a:lnTo>
                          <a:pt x="14" y="39"/>
                        </a:lnTo>
                        <a:lnTo>
                          <a:pt x="7" y="54"/>
                        </a:lnTo>
                        <a:lnTo>
                          <a:pt x="3" y="70"/>
                        </a:lnTo>
                        <a:lnTo>
                          <a:pt x="1" y="86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 612"/>
                  <p:cNvSpPr>
                    <a:spLocks noChangeAspect="1"/>
                  </p:cNvSpPr>
                  <p:nvPr/>
                </p:nvSpPr>
                <p:spPr bwMode="auto">
                  <a:xfrm>
                    <a:off x="696" y="1446"/>
                    <a:ext cx="14" cy="36"/>
                  </a:xfrm>
                  <a:custGeom>
                    <a:avLst/>
                    <a:gdLst>
                      <a:gd name="T0" fmla="*/ 10 w 46"/>
                      <a:gd name="T1" fmla="*/ 36 h 117"/>
                      <a:gd name="T2" fmla="*/ 14 w 46"/>
                      <a:gd name="T3" fmla="*/ 30 h 117"/>
                      <a:gd name="T4" fmla="*/ 14 w 46"/>
                      <a:gd name="T5" fmla="*/ 0 h 117"/>
                      <a:gd name="T6" fmla="*/ 0 w 46"/>
                      <a:gd name="T7" fmla="*/ 0 h 117"/>
                      <a:gd name="T8" fmla="*/ 0 w 46"/>
                      <a:gd name="T9" fmla="*/ 30 h 117"/>
                      <a:gd name="T10" fmla="*/ 10 w 46"/>
                      <a:gd name="T11" fmla="*/ 36 h 117"/>
                      <a:gd name="T12" fmla="*/ 10 w 46"/>
                      <a:gd name="T13" fmla="*/ 36 h 117"/>
                      <a:gd name="T14" fmla="*/ 14 w 46"/>
                      <a:gd name="T15" fmla="*/ 34 h 117"/>
                      <a:gd name="T16" fmla="*/ 14 w 46"/>
                      <a:gd name="T17" fmla="*/ 30 h 117"/>
                      <a:gd name="T18" fmla="*/ 10 w 46"/>
                      <a:gd name="T19" fmla="*/ 36 h 1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117">
                        <a:moveTo>
                          <a:pt x="32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2" y="117"/>
                        </a:lnTo>
                        <a:lnTo>
                          <a:pt x="46" y="112"/>
                        </a:lnTo>
                        <a:lnTo>
                          <a:pt x="46" y="96"/>
                        </a:lnTo>
                        <a:lnTo>
                          <a:pt x="32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" name="Freeform 613"/>
                  <p:cNvSpPr>
                    <a:spLocks noChangeAspect="1"/>
                  </p:cNvSpPr>
                  <p:nvPr/>
                </p:nvSpPr>
                <p:spPr bwMode="auto">
                  <a:xfrm>
                    <a:off x="689" y="1468"/>
                    <a:ext cx="14" cy="14"/>
                  </a:xfrm>
                  <a:custGeom>
                    <a:avLst/>
                    <a:gdLst>
                      <a:gd name="T0" fmla="*/ 0 w 51"/>
                      <a:gd name="T1" fmla="*/ 8 h 51"/>
                      <a:gd name="T2" fmla="*/ 9 w 51"/>
                      <a:gd name="T3" fmla="*/ 14 h 51"/>
                      <a:gd name="T4" fmla="*/ 14 w 51"/>
                      <a:gd name="T5" fmla="*/ 12 h 51"/>
                      <a:gd name="T6" fmla="*/ 10 w 51"/>
                      <a:gd name="T7" fmla="*/ 0 h 51"/>
                      <a:gd name="T8" fmla="*/ 4 w 51"/>
                      <a:gd name="T9" fmla="*/ 2 h 51"/>
                      <a:gd name="T10" fmla="*/ 0 w 51"/>
                      <a:gd name="T11" fmla="*/ 8 h 51"/>
                      <a:gd name="T12" fmla="*/ 4 w 51"/>
                      <a:gd name="T13" fmla="*/ 2 h 51"/>
                      <a:gd name="T14" fmla="*/ 0 w 51"/>
                      <a:gd name="T15" fmla="*/ 4 h 51"/>
                      <a:gd name="T16" fmla="*/ 0 w 51"/>
                      <a:gd name="T17" fmla="*/ 8 h 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0" y="28"/>
                        </a:moveTo>
                        <a:lnTo>
                          <a:pt x="32" y="51"/>
                        </a:lnTo>
                        <a:lnTo>
                          <a:pt x="51" y="43"/>
                        </a:lnTo>
                        <a:lnTo>
                          <a:pt x="35" y="0"/>
                        </a:lnTo>
                        <a:lnTo>
                          <a:pt x="16" y="7"/>
                        </a:lnTo>
                        <a:lnTo>
                          <a:pt x="0" y="28"/>
                        </a:lnTo>
                        <a:lnTo>
                          <a:pt x="16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 614"/>
                  <p:cNvSpPr>
                    <a:spLocks noChangeAspect="1"/>
                  </p:cNvSpPr>
                  <p:nvPr/>
                </p:nvSpPr>
                <p:spPr bwMode="auto">
                  <a:xfrm>
                    <a:off x="689" y="1475"/>
                    <a:ext cx="14" cy="100"/>
                  </a:xfrm>
                  <a:custGeom>
                    <a:avLst/>
                    <a:gdLst>
                      <a:gd name="T0" fmla="*/ 7 w 46"/>
                      <a:gd name="T1" fmla="*/ 100 h 314"/>
                      <a:gd name="T2" fmla="*/ 14 w 46"/>
                      <a:gd name="T3" fmla="*/ 93 h 314"/>
                      <a:gd name="T4" fmla="*/ 14 w 46"/>
                      <a:gd name="T5" fmla="*/ 0 h 314"/>
                      <a:gd name="T6" fmla="*/ 0 w 46"/>
                      <a:gd name="T7" fmla="*/ 0 h 314"/>
                      <a:gd name="T8" fmla="*/ 0 w 46"/>
                      <a:gd name="T9" fmla="*/ 93 h 314"/>
                      <a:gd name="T10" fmla="*/ 7 w 46"/>
                      <a:gd name="T11" fmla="*/ 100 h 314"/>
                      <a:gd name="T12" fmla="*/ 0 w 46"/>
                      <a:gd name="T13" fmla="*/ 93 h 314"/>
                      <a:gd name="T14" fmla="*/ 0 w 46"/>
                      <a:gd name="T15" fmla="*/ 100 h 314"/>
                      <a:gd name="T16" fmla="*/ 7 w 46"/>
                      <a:gd name="T17" fmla="*/ 100 h 3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 615"/>
                  <p:cNvSpPr>
                    <a:spLocks noChangeAspect="1"/>
                  </p:cNvSpPr>
                  <p:nvPr/>
                </p:nvSpPr>
                <p:spPr bwMode="auto">
                  <a:xfrm>
                    <a:off x="696" y="1561"/>
                    <a:ext cx="50" cy="14"/>
                  </a:xfrm>
                  <a:custGeom>
                    <a:avLst/>
                    <a:gdLst>
                      <a:gd name="T0" fmla="*/ 50 w 167"/>
                      <a:gd name="T1" fmla="*/ 7 h 46"/>
                      <a:gd name="T2" fmla="*/ 43 w 167"/>
                      <a:gd name="T3" fmla="*/ 0 h 46"/>
                      <a:gd name="T4" fmla="*/ 0 w 167"/>
                      <a:gd name="T5" fmla="*/ 0 h 46"/>
                      <a:gd name="T6" fmla="*/ 0 w 167"/>
                      <a:gd name="T7" fmla="*/ 14 h 46"/>
                      <a:gd name="T8" fmla="*/ 43 w 167"/>
                      <a:gd name="T9" fmla="*/ 14 h 46"/>
                      <a:gd name="T10" fmla="*/ 50 w 167"/>
                      <a:gd name="T11" fmla="*/ 7 h 46"/>
                      <a:gd name="T12" fmla="*/ 43 w 167"/>
                      <a:gd name="T13" fmla="*/ 14 h 46"/>
                      <a:gd name="T14" fmla="*/ 50 w 167"/>
                      <a:gd name="T15" fmla="*/ 14 h 46"/>
                      <a:gd name="T16" fmla="*/ 50 w 167"/>
                      <a:gd name="T17" fmla="*/ 7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67" h="46">
                        <a:moveTo>
                          <a:pt x="167" y="23"/>
                        </a:moveTo>
                        <a:lnTo>
                          <a:pt x="14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3" y="46"/>
                        </a:lnTo>
                        <a:lnTo>
                          <a:pt x="167" y="23"/>
                        </a:lnTo>
                        <a:lnTo>
                          <a:pt x="143" y="46"/>
                        </a:lnTo>
                        <a:lnTo>
                          <a:pt x="167" y="46"/>
                        </a:lnTo>
                        <a:lnTo>
                          <a:pt x="16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 616"/>
                  <p:cNvSpPr>
                    <a:spLocks noChangeAspect="1"/>
                  </p:cNvSpPr>
                  <p:nvPr/>
                </p:nvSpPr>
                <p:spPr bwMode="auto">
                  <a:xfrm>
                    <a:off x="4798" y="1425"/>
                    <a:ext cx="43" cy="143"/>
                  </a:xfrm>
                  <a:custGeom>
                    <a:avLst/>
                    <a:gdLst>
                      <a:gd name="T0" fmla="*/ 0 w 143"/>
                      <a:gd name="T1" fmla="*/ 143 h 469"/>
                      <a:gd name="T2" fmla="*/ 0 w 143"/>
                      <a:gd name="T3" fmla="*/ 55 h 469"/>
                      <a:gd name="T4" fmla="*/ 5 w 143"/>
                      <a:gd name="T5" fmla="*/ 52 h 469"/>
                      <a:gd name="T6" fmla="*/ 5 w 143"/>
                      <a:gd name="T7" fmla="*/ 23 h 469"/>
                      <a:gd name="T8" fmla="*/ 5 w 143"/>
                      <a:gd name="T9" fmla="*/ 20 h 469"/>
                      <a:gd name="T10" fmla="*/ 6 w 143"/>
                      <a:gd name="T11" fmla="*/ 16 h 469"/>
                      <a:gd name="T12" fmla="*/ 7 w 143"/>
                      <a:gd name="T13" fmla="*/ 12 h 469"/>
                      <a:gd name="T14" fmla="*/ 8 w 143"/>
                      <a:gd name="T15" fmla="*/ 8 h 469"/>
                      <a:gd name="T16" fmla="*/ 10 w 143"/>
                      <a:gd name="T17" fmla="*/ 7 h 469"/>
                      <a:gd name="T18" fmla="*/ 11 w 143"/>
                      <a:gd name="T19" fmla="*/ 5 h 469"/>
                      <a:gd name="T20" fmla="*/ 12 w 143"/>
                      <a:gd name="T21" fmla="*/ 3 h 469"/>
                      <a:gd name="T22" fmla="*/ 14 w 143"/>
                      <a:gd name="T23" fmla="*/ 2 h 469"/>
                      <a:gd name="T24" fmla="*/ 15 w 143"/>
                      <a:gd name="T25" fmla="*/ 1 h 469"/>
                      <a:gd name="T26" fmla="*/ 17 w 143"/>
                      <a:gd name="T27" fmla="*/ 1 h 469"/>
                      <a:gd name="T28" fmla="*/ 19 w 143"/>
                      <a:gd name="T29" fmla="*/ 0 h 469"/>
                      <a:gd name="T30" fmla="*/ 21 w 143"/>
                      <a:gd name="T31" fmla="*/ 0 h 469"/>
                      <a:gd name="T32" fmla="*/ 23 w 143"/>
                      <a:gd name="T33" fmla="*/ 0 h 469"/>
                      <a:gd name="T34" fmla="*/ 26 w 143"/>
                      <a:gd name="T35" fmla="*/ 1 h 469"/>
                      <a:gd name="T36" fmla="*/ 27 w 143"/>
                      <a:gd name="T37" fmla="*/ 1 h 469"/>
                      <a:gd name="T38" fmla="*/ 29 w 143"/>
                      <a:gd name="T39" fmla="*/ 2 h 469"/>
                      <a:gd name="T40" fmla="*/ 30 w 143"/>
                      <a:gd name="T41" fmla="*/ 3 h 469"/>
                      <a:gd name="T42" fmla="*/ 32 w 143"/>
                      <a:gd name="T43" fmla="*/ 5 h 469"/>
                      <a:gd name="T44" fmla="*/ 33 w 143"/>
                      <a:gd name="T45" fmla="*/ 6 h 469"/>
                      <a:gd name="T46" fmla="*/ 34 w 143"/>
                      <a:gd name="T47" fmla="*/ 8 h 469"/>
                      <a:gd name="T48" fmla="*/ 35 w 143"/>
                      <a:gd name="T49" fmla="*/ 11 h 469"/>
                      <a:gd name="T50" fmla="*/ 37 w 143"/>
                      <a:gd name="T51" fmla="*/ 16 h 469"/>
                      <a:gd name="T52" fmla="*/ 37 w 143"/>
                      <a:gd name="T53" fmla="*/ 20 h 469"/>
                      <a:gd name="T54" fmla="*/ 37 w 143"/>
                      <a:gd name="T55" fmla="*/ 23 h 469"/>
                      <a:gd name="T56" fmla="*/ 37 w 143"/>
                      <a:gd name="T57" fmla="*/ 52 h 469"/>
                      <a:gd name="T58" fmla="*/ 43 w 143"/>
                      <a:gd name="T59" fmla="*/ 54 h 469"/>
                      <a:gd name="T60" fmla="*/ 43 w 143"/>
                      <a:gd name="T61" fmla="*/ 143 h 469"/>
                      <a:gd name="T62" fmla="*/ 0 w 143"/>
                      <a:gd name="T63" fmla="*/ 143 h 46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43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16" y="172"/>
                        </a:lnTo>
                        <a:lnTo>
                          <a:pt x="16" y="76"/>
                        </a:lnTo>
                        <a:lnTo>
                          <a:pt x="17" y="65"/>
                        </a:lnTo>
                        <a:lnTo>
                          <a:pt x="20" y="52"/>
                        </a:lnTo>
                        <a:lnTo>
                          <a:pt x="23" y="40"/>
                        </a:lnTo>
                        <a:lnTo>
                          <a:pt x="28" y="27"/>
                        </a:lnTo>
                        <a:lnTo>
                          <a:pt x="32" y="22"/>
                        </a:lnTo>
                        <a:lnTo>
                          <a:pt x="35" y="16"/>
                        </a:lnTo>
                        <a:lnTo>
                          <a:pt x="41" y="11"/>
                        </a:lnTo>
                        <a:lnTo>
                          <a:pt x="45" y="7"/>
                        </a:lnTo>
                        <a:lnTo>
                          <a:pt x="50" y="4"/>
                        </a:lnTo>
                        <a:lnTo>
                          <a:pt x="56" y="2"/>
                        </a:lnTo>
                        <a:lnTo>
                          <a:pt x="63" y="0"/>
                        </a:lnTo>
                        <a:lnTo>
                          <a:pt x="70" y="0"/>
                        </a:lnTo>
                        <a:lnTo>
                          <a:pt x="77" y="0"/>
                        </a:lnTo>
                        <a:lnTo>
                          <a:pt x="85" y="2"/>
                        </a:lnTo>
                        <a:lnTo>
                          <a:pt x="90" y="4"/>
                        </a:lnTo>
                        <a:lnTo>
                          <a:pt x="96" y="7"/>
                        </a:lnTo>
                        <a:lnTo>
                          <a:pt x="101" y="10"/>
                        </a:lnTo>
                        <a:lnTo>
                          <a:pt x="105" y="15"/>
                        </a:lnTo>
                        <a:lnTo>
                          <a:pt x="109" y="21"/>
                        </a:lnTo>
                        <a:lnTo>
                          <a:pt x="112" y="26"/>
                        </a:lnTo>
                        <a:lnTo>
                          <a:pt x="117" y="37"/>
                        </a:lnTo>
                        <a:lnTo>
                          <a:pt x="122" y="51"/>
                        </a:lnTo>
                        <a:lnTo>
                          <a:pt x="123" y="64"/>
                        </a:lnTo>
                        <a:lnTo>
                          <a:pt x="124" y="76"/>
                        </a:lnTo>
                        <a:lnTo>
                          <a:pt x="124" y="172"/>
                        </a:lnTo>
                        <a:lnTo>
                          <a:pt x="143" y="178"/>
                        </a:lnTo>
                        <a:lnTo>
                          <a:pt x="143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 617"/>
                  <p:cNvSpPr>
                    <a:spLocks noChangeAspect="1"/>
                  </p:cNvSpPr>
                  <p:nvPr/>
                </p:nvSpPr>
                <p:spPr bwMode="auto">
                  <a:xfrm>
                    <a:off x="4791" y="1475"/>
                    <a:ext cx="14" cy="93"/>
                  </a:xfrm>
                  <a:custGeom>
                    <a:avLst/>
                    <a:gdLst>
                      <a:gd name="T0" fmla="*/ 4 w 47"/>
                      <a:gd name="T1" fmla="*/ 0 h 309"/>
                      <a:gd name="T2" fmla="*/ 0 w 47"/>
                      <a:gd name="T3" fmla="*/ 6 h 309"/>
                      <a:gd name="T4" fmla="*/ 0 w 47"/>
                      <a:gd name="T5" fmla="*/ 93 h 309"/>
                      <a:gd name="T6" fmla="*/ 14 w 47"/>
                      <a:gd name="T7" fmla="*/ 93 h 309"/>
                      <a:gd name="T8" fmla="*/ 14 w 47"/>
                      <a:gd name="T9" fmla="*/ 6 h 309"/>
                      <a:gd name="T10" fmla="*/ 4 w 47"/>
                      <a:gd name="T11" fmla="*/ 0 h 309"/>
                      <a:gd name="T12" fmla="*/ 4 w 47"/>
                      <a:gd name="T13" fmla="*/ 0 h 309"/>
                      <a:gd name="T14" fmla="*/ 0 w 47"/>
                      <a:gd name="T15" fmla="*/ 2 h 309"/>
                      <a:gd name="T16" fmla="*/ 0 w 47"/>
                      <a:gd name="T17" fmla="*/ 6 h 309"/>
                      <a:gd name="T18" fmla="*/ 4 w 47"/>
                      <a:gd name="T19" fmla="*/ 0 h 30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309">
                        <a:moveTo>
                          <a:pt x="1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13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 618"/>
                  <p:cNvSpPr>
                    <a:spLocks noChangeAspect="1"/>
                  </p:cNvSpPr>
                  <p:nvPr/>
                </p:nvSpPr>
                <p:spPr bwMode="auto">
                  <a:xfrm>
                    <a:off x="4791" y="1468"/>
                    <a:ext cx="14" cy="14"/>
                  </a:xfrm>
                  <a:custGeom>
                    <a:avLst/>
                    <a:gdLst>
                      <a:gd name="T0" fmla="*/ 14 w 51"/>
                      <a:gd name="T1" fmla="*/ 6 h 51"/>
                      <a:gd name="T2" fmla="*/ 5 w 51"/>
                      <a:gd name="T3" fmla="*/ 0 h 51"/>
                      <a:gd name="T4" fmla="*/ 0 w 51"/>
                      <a:gd name="T5" fmla="*/ 2 h 51"/>
                      <a:gd name="T6" fmla="*/ 6 w 51"/>
                      <a:gd name="T7" fmla="*/ 14 h 51"/>
                      <a:gd name="T8" fmla="*/ 10 w 51"/>
                      <a:gd name="T9" fmla="*/ 11 h 51"/>
                      <a:gd name="T10" fmla="*/ 14 w 51"/>
                      <a:gd name="T11" fmla="*/ 6 h 51"/>
                      <a:gd name="T12" fmla="*/ 10 w 51"/>
                      <a:gd name="T13" fmla="*/ 11 h 51"/>
                      <a:gd name="T14" fmla="*/ 14 w 51"/>
                      <a:gd name="T15" fmla="*/ 10 h 51"/>
                      <a:gd name="T16" fmla="*/ 14 w 51"/>
                      <a:gd name="T17" fmla="*/ 6 h 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1" h="51">
                        <a:moveTo>
                          <a:pt x="51" y="21"/>
                        </a:moveTo>
                        <a:lnTo>
                          <a:pt x="17" y="0"/>
                        </a:lnTo>
                        <a:lnTo>
                          <a:pt x="0" y="9"/>
                        </a:lnTo>
                        <a:lnTo>
                          <a:pt x="21" y="51"/>
                        </a:lnTo>
                        <a:lnTo>
                          <a:pt x="38" y="41"/>
                        </a:lnTo>
                        <a:lnTo>
                          <a:pt x="51" y="21"/>
                        </a:lnTo>
                        <a:lnTo>
                          <a:pt x="38" y="41"/>
                        </a:lnTo>
                        <a:lnTo>
                          <a:pt x="51" y="35"/>
                        </a:lnTo>
                        <a:lnTo>
                          <a:pt x="51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 619"/>
                  <p:cNvSpPr>
                    <a:spLocks noChangeAspect="1"/>
                  </p:cNvSpPr>
                  <p:nvPr/>
                </p:nvSpPr>
                <p:spPr bwMode="auto">
                  <a:xfrm>
                    <a:off x="4798" y="1446"/>
                    <a:ext cx="7" cy="29"/>
                  </a:xfrm>
                  <a:custGeom>
                    <a:avLst/>
                    <a:gdLst>
                      <a:gd name="T0" fmla="*/ 7 w 47"/>
                      <a:gd name="T1" fmla="*/ 0 h 96"/>
                      <a:gd name="T2" fmla="*/ 0 w 47"/>
                      <a:gd name="T3" fmla="*/ 0 h 96"/>
                      <a:gd name="T4" fmla="*/ 0 w 47"/>
                      <a:gd name="T5" fmla="*/ 29 h 96"/>
                      <a:gd name="T6" fmla="*/ 7 w 47"/>
                      <a:gd name="T7" fmla="*/ 29 h 96"/>
                      <a:gd name="T8" fmla="*/ 7 w 47"/>
                      <a:gd name="T9" fmla="*/ 0 h 96"/>
                      <a:gd name="T10" fmla="*/ 7 w 47"/>
                      <a:gd name="T11" fmla="*/ 0 h 96"/>
                      <a:gd name="T12" fmla="*/ 0 w 47"/>
                      <a:gd name="T13" fmla="*/ 0 h 96"/>
                      <a:gd name="T14" fmla="*/ 0 w 47"/>
                      <a:gd name="T15" fmla="*/ 0 h 96"/>
                      <a:gd name="T16" fmla="*/ 0 w 47"/>
                      <a:gd name="T17" fmla="*/ 0 h 96"/>
                      <a:gd name="T18" fmla="*/ 7 w 47"/>
                      <a:gd name="T19" fmla="*/ 0 h 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" name="Freeform 620"/>
                  <p:cNvSpPr>
                    <a:spLocks noChangeAspect="1"/>
                  </p:cNvSpPr>
                  <p:nvPr/>
                </p:nvSpPr>
                <p:spPr bwMode="auto">
                  <a:xfrm>
                    <a:off x="4798" y="1417"/>
                    <a:ext cx="21" cy="29"/>
                  </a:xfrm>
                  <a:custGeom>
                    <a:avLst/>
                    <a:gdLst>
                      <a:gd name="T0" fmla="*/ 21 w 77"/>
                      <a:gd name="T1" fmla="*/ 0 h 100"/>
                      <a:gd name="T2" fmla="*/ 21 w 77"/>
                      <a:gd name="T3" fmla="*/ 0 h 100"/>
                      <a:gd name="T4" fmla="*/ 18 w 77"/>
                      <a:gd name="T5" fmla="*/ 0 h 100"/>
                      <a:gd name="T6" fmla="*/ 15 w 77"/>
                      <a:gd name="T7" fmla="*/ 1 h 100"/>
                      <a:gd name="T8" fmla="*/ 13 w 77"/>
                      <a:gd name="T9" fmla="*/ 2 h 100"/>
                      <a:gd name="T10" fmla="*/ 10 w 77"/>
                      <a:gd name="T11" fmla="*/ 3 h 100"/>
                      <a:gd name="T12" fmla="*/ 8 w 77"/>
                      <a:gd name="T13" fmla="*/ 5 h 100"/>
                      <a:gd name="T14" fmla="*/ 7 w 77"/>
                      <a:gd name="T15" fmla="*/ 8 h 100"/>
                      <a:gd name="T16" fmla="*/ 5 w 77"/>
                      <a:gd name="T17" fmla="*/ 9 h 100"/>
                      <a:gd name="T18" fmla="*/ 4 w 77"/>
                      <a:gd name="T19" fmla="*/ 12 h 100"/>
                      <a:gd name="T20" fmla="*/ 2 w 77"/>
                      <a:gd name="T21" fmla="*/ 16 h 100"/>
                      <a:gd name="T22" fmla="*/ 1 w 77"/>
                      <a:gd name="T23" fmla="*/ 21 h 100"/>
                      <a:gd name="T24" fmla="*/ 0 w 77"/>
                      <a:gd name="T25" fmla="*/ 25 h 100"/>
                      <a:gd name="T26" fmla="*/ 0 w 77"/>
                      <a:gd name="T27" fmla="*/ 29 h 100"/>
                      <a:gd name="T28" fmla="*/ 13 w 77"/>
                      <a:gd name="T29" fmla="*/ 29 h 100"/>
                      <a:gd name="T30" fmla="*/ 13 w 77"/>
                      <a:gd name="T31" fmla="*/ 27 h 100"/>
                      <a:gd name="T32" fmla="*/ 13 w 77"/>
                      <a:gd name="T33" fmla="*/ 23 h 100"/>
                      <a:gd name="T34" fmla="*/ 14 w 77"/>
                      <a:gd name="T35" fmla="*/ 21 h 100"/>
                      <a:gd name="T36" fmla="*/ 15 w 77"/>
                      <a:gd name="T37" fmla="*/ 18 h 100"/>
                      <a:gd name="T38" fmla="*/ 16 w 77"/>
                      <a:gd name="T39" fmla="*/ 17 h 100"/>
                      <a:gd name="T40" fmla="*/ 16 w 77"/>
                      <a:gd name="T41" fmla="*/ 16 h 100"/>
                      <a:gd name="T42" fmla="*/ 17 w 77"/>
                      <a:gd name="T43" fmla="*/ 15 h 100"/>
                      <a:gd name="T44" fmla="*/ 18 w 77"/>
                      <a:gd name="T45" fmla="*/ 14 h 100"/>
                      <a:gd name="T46" fmla="*/ 19 w 77"/>
                      <a:gd name="T47" fmla="*/ 14 h 100"/>
                      <a:gd name="T48" fmla="*/ 19 w 77"/>
                      <a:gd name="T49" fmla="*/ 14 h 100"/>
                      <a:gd name="T50" fmla="*/ 20 w 77"/>
                      <a:gd name="T51" fmla="*/ 14 h 100"/>
                      <a:gd name="T52" fmla="*/ 21 w 77"/>
                      <a:gd name="T53" fmla="*/ 14 h 100"/>
                      <a:gd name="T54" fmla="*/ 21 w 77"/>
                      <a:gd name="T55" fmla="*/ 14 h 100"/>
                      <a:gd name="T56" fmla="*/ 21 w 77"/>
                      <a:gd name="T57" fmla="*/ 0 h 100"/>
                      <a:gd name="T58" fmla="*/ 21 w 77"/>
                      <a:gd name="T59" fmla="*/ 0 h 100"/>
                      <a:gd name="T60" fmla="*/ 21 w 77"/>
                      <a:gd name="T61" fmla="*/ 0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7" y="0"/>
                        </a:lnTo>
                        <a:lnTo>
                          <a:pt x="56" y="4"/>
                        </a:lnTo>
                        <a:lnTo>
                          <a:pt x="47" y="7"/>
                        </a:lnTo>
                        <a:lnTo>
                          <a:pt x="38" y="12"/>
                        </a:lnTo>
                        <a:lnTo>
                          <a:pt x="31" y="18"/>
                        </a:lnTo>
                        <a:lnTo>
                          <a:pt x="24" y="26"/>
                        </a:lnTo>
                        <a:lnTo>
                          <a:pt x="19" y="32"/>
                        </a:lnTo>
                        <a:lnTo>
                          <a:pt x="15" y="41"/>
                        </a:lnTo>
                        <a:lnTo>
                          <a:pt x="9" y="55"/>
                        </a:lnTo>
                        <a:lnTo>
                          <a:pt x="3" y="71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7" y="100"/>
                        </a:lnTo>
                        <a:lnTo>
                          <a:pt x="48" y="92"/>
                        </a:lnTo>
                        <a:lnTo>
                          <a:pt x="49" y="81"/>
                        </a:lnTo>
                        <a:lnTo>
                          <a:pt x="52" y="71"/>
                        </a:lnTo>
                        <a:lnTo>
                          <a:pt x="56" y="61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3" y="52"/>
                        </a:lnTo>
                        <a:lnTo>
                          <a:pt x="66" y="50"/>
                        </a:lnTo>
                        <a:lnTo>
                          <a:pt x="68" y="49"/>
                        </a:lnTo>
                        <a:lnTo>
                          <a:pt x="71" y="48"/>
                        </a:lnTo>
                        <a:lnTo>
                          <a:pt x="74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" name="Freeform 621"/>
                  <p:cNvSpPr>
                    <a:spLocks noChangeAspect="1"/>
                  </p:cNvSpPr>
                  <p:nvPr/>
                </p:nvSpPr>
                <p:spPr bwMode="auto">
                  <a:xfrm>
                    <a:off x="4820" y="1417"/>
                    <a:ext cx="21" cy="29"/>
                  </a:xfrm>
                  <a:custGeom>
                    <a:avLst/>
                    <a:gdLst>
                      <a:gd name="T0" fmla="*/ 21 w 77"/>
                      <a:gd name="T1" fmla="*/ 29 h 100"/>
                      <a:gd name="T2" fmla="*/ 21 w 77"/>
                      <a:gd name="T3" fmla="*/ 29 h 100"/>
                      <a:gd name="T4" fmla="*/ 21 w 77"/>
                      <a:gd name="T5" fmla="*/ 25 h 100"/>
                      <a:gd name="T6" fmla="*/ 20 w 77"/>
                      <a:gd name="T7" fmla="*/ 20 h 100"/>
                      <a:gd name="T8" fmla="*/ 19 w 77"/>
                      <a:gd name="T9" fmla="*/ 16 h 100"/>
                      <a:gd name="T10" fmla="*/ 17 w 77"/>
                      <a:gd name="T11" fmla="*/ 11 h 100"/>
                      <a:gd name="T12" fmla="*/ 16 w 77"/>
                      <a:gd name="T13" fmla="*/ 9 h 100"/>
                      <a:gd name="T14" fmla="*/ 14 w 77"/>
                      <a:gd name="T15" fmla="*/ 7 h 100"/>
                      <a:gd name="T16" fmla="*/ 13 w 77"/>
                      <a:gd name="T17" fmla="*/ 5 h 100"/>
                      <a:gd name="T18" fmla="*/ 11 w 77"/>
                      <a:gd name="T19" fmla="*/ 3 h 100"/>
                      <a:gd name="T20" fmla="*/ 8 w 77"/>
                      <a:gd name="T21" fmla="*/ 2 h 100"/>
                      <a:gd name="T22" fmla="*/ 6 w 77"/>
                      <a:gd name="T23" fmla="*/ 1 h 100"/>
                      <a:gd name="T24" fmla="*/ 3 w 77"/>
                      <a:gd name="T25" fmla="*/ 0 h 100"/>
                      <a:gd name="T26" fmla="*/ 0 w 77"/>
                      <a:gd name="T27" fmla="*/ 0 h 100"/>
                      <a:gd name="T28" fmla="*/ 0 w 77"/>
                      <a:gd name="T29" fmla="*/ 14 h 100"/>
                      <a:gd name="T30" fmla="*/ 1 w 77"/>
                      <a:gd name="T31" fmla="*/ 14 h 100"/>
                      <a:gd name="T32" fmla="*/ 2 w 77"/>
                      <a:gd name="T33" fmla="*/ 14 h 100"/>
                      <a:gd name="T34" fmla="*/ 3 w 77"/>
                      <a:gd name="T35" fmla="*/ 14 h 100"/>
                      <a:gd name="T36" fmla="*/ 4 w 77"/>
                      <a:gd name="T37" fmla="*/ 14 h 100"/>
                      <a:gd name="T38" fmla="*/ 4 w 77"/>
                      <a:gd name="T39" fmla="*/ 15 h 100"/>
                      <a:gd name="T40" fmla="*/ 5 w 77"/>
                      <a:gd name="T41" fmla="*/ 16 h 100"/>
                      <a:gd name="T42" fmla="*/ 5 w 77"/>
                      <a:gd name="T43" fmla="*/ 17 h 100"/>
                      <a:gd name="T44" fmla="*/ 6 w 77"/>
                      <a:gd name="T45" fmla="*/ 17 h 100"/>
                      <a:gd name="T46" fmla="*/ 7 w 77"/>
                      <a:gd name="T47" fmla="*/ 20 h 100"/>
                      <a:gd name="T48" fmla="*/ 8 w 77"/>
                      <a:gd name="T49" fmla="*/ 23 h 100"/>
                      <a:gd name="T50" fmla="*/ 8 w 77"/>
                      <a:gd name="T51" fmla="*/ 26 h 100"/>
                      <a:gd name="T52" fmla="*/ 8 w 77"/>
                      <a:gd name="T53" fmla="*/ 29 h 100"/>
                      <a:gd name="T54" fmla="*/ 8 w 77"/>
                      <a:gd name="T55" fmla="*/ 29 h 100"/>
                      <a:gd name="T56" fmla="*/ 21 w 77"/>
                      <a:gd name="T57" fmla="*/ 29 h 100"/>
                      <a:gd name="T58" fmla="*/ 21 w 77"/>
                      <a:gd name="T59" fmla="*/ 29 h 100"/>
                      <a:gd name="T60" fmla="*/ 21 w 77"/>
                      <a:gd name="T61" fmla="*/ 29 h 1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7" h="100">
                        <a:moveTo>
                          <a:pt x="77" y="100"/>
                        </a:moveTo>
                        <a:lnTo>
                          <a:pt x="77" y="100"/>
                        </a:lnTo>
                        <a:lnTo>
                          <a:pt x="76" y="86"/>
                        </a:lnTo>
                        <a:lnTo>
                          <a:pt x="74" y="70"/>
                        </a:lnTo>
                        <a:lnTo>
                          <a:pt x="70" y="54"/>
                        </a:lnTo>
                        <a:lnTo>
                          <a:pt x="63" y="39"/>
                        </a:lnTo>
                        <a:lnTo>
                          <a:pt x="58" y="31"/>
                        </a:lnTo>
                        <a:lnTo>
                          <a:pt x="53" y="24"/>
                        </a:lnTo>
                        <a:lnTo>
                          <a:pt x="46" y="17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1" y="2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7" y="48"/>
                        </a:lnTo>
                        <a:lnTo>
                          <a:pt x="11" y="49"/>
                        </a:lnTo>
                        <a:lnTo>
                          <a:pt x="13" y="50"/>
                        </a:lnTo>
                        <a:lnTo>
                          <a:pt x="16" y="52"/>
                        </a:lnTo>
                        <a:lnTo>
                          <a:pt x="18" y="54"/>
                        </a:lnTo>
                        <a:lnTo>
                          <a:pt x="20" y="57"/>
                        </a:lnTo>
                        <a:lnTo>
                          <a:pt x="21" y="59"/>
                        </a:lnTo>
                        <a:lnTo>
                          <a:pt x="25" y="70"/>
                        </a:lnTo>
                        <a:lnTo>
                          <a:pt x="29" y="79"/>
                        </a:lnTo>
                        <a:lnTo>
                          <a:pt x="30" y="90"/>
                        </a:lnTo>
                        <a:lnTo>
                          <a:pt x="31" y="100"/>
                        </a:lnTo>
                        <a:lnTo>
                          <a:pt x="77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" name="Freeform 622"/>
                  <p:cNvSpPr>
                    <a:spLocks noChangeAspect="1"/>
                  </p:cNvSpPr>
                  <p:nvPr/>
                </p:nvSpPr>
                <p:spPr bwMode="auto">
                  <a:xfrm>
                    <a:off x="4827" y="1446"/>
                    <a:ext cx="14" cy="36"/>
                  </a:xfrm>
                  <a:custGeom>
                    <a:avLst/>
                    <a:gdLst>
                      <a:gd name="T0" fmla="*/ 4 w 46"/>
                      <a:gd name="T1" fmla="*/ 36 h 117"/>
                      <a:gd name="T2" fmla="*/ 14 w 46"/>
                      <a:gd name="T3" fmla="*/ 30 h 117"/>
                      <a:gd name="T4" fmla="*/ 14 w 46"/>
                      <a:gd name="T5" fmla="*/ 0 h 117"/>
                      <a:gd name="T6" fmla="*/ 0 w 46"/>
                      <a:gd name="T7" fmla="*/ 0 h 117"/>
                      <a:gd name="T8" fmla="*/ 0 w 46"/>
                      <a:gd name="T9" fmla="*/ 30 h 117"/>
                      <a:gd name="T10" fmla="*/ 4 w 46"/>
                      <a:gd name="T11" fmla="*/ 36 h 117"/>
                      <a:gd name="T12" fmla="*/ 0 w 46"/>
                      <a:gd name="T13" fmla="*/ 30 h 117"/>
                      <a:gd name="T14" fmla="*/ 0 w 46"/>
                      <a:gd name="T15" fmla="*/ 34 h 117"/>
                      <a:gd name="T16" fmla="*/ 4 w 46"/>
                      <a:gd name="T17" fmla="*/ 36 h 1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6" h="117">
                        <a:moveTo>
                          <a:pt x="14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4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4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" name="Freeform 623"/>
                  <p:cNvSpPr>
                    <a:spLocks noChangeAspect="1"/>
                  </p:cNvSpPr>
                  <p:nvPr/>
                </p:nvSpPr>
                <p:spPr bwMode="auto">
                  <a:xfrm>
                    <a:off x="4834" y="1468"/>
                    <a:ext cx="14" cy="14"/>
                  </a:xfrm>
                  <a:custGeom>
                    <a:avLst/>
                    <a:gdLst>
                      <a:gd name="T0" fmla="*/ 14 w 51"/>
                      <a:gd name="T1" fmla="*/ 8 h 51"/>
                      <a:gd name="T2" fmla="*/ 10 w 51"/>
                      <a:gd name="T3" fmla="*/ 2 h 51"/>
                      <a:gd name="T4" fmla="*/ 4 w 51"/>
                      <a:gd name="T5" fmla="*/ 0 h 51"/>
                      <a:gd name="T6" fmla="*/ 0 w 51"/>
                      <a:gd name="T7" fmla="*/ 12 h 51"/>
                      <a:gd name="T8" fmla="*/ 5 w 51"/>
                      <a:gd name="T9" fmla="*/ 14 h 51"/>
                      <a:gd name="T10" fmla="*/ 14 w 51"/>
                      <a:gd name="T11" fmla="*/ 8 h 51"/>
                      <a:gd name="T12" fmla="*/ 14 w 51"/>
                      <a:gd name="T13" fmla="*/ 8 h 51"/>
                      <a:gd name="T14" fmla="*/ 14 w 51"/>
                      <a:gd name="T15" fmla="*/ 4 h 51"/>
                      <a:gd name="T16" fmla="*/ 10 w 51"/>
                      <a:gd name="T17" fmla="*/ 2 h 51"/>
                      <a:gd name="T18" fmla="*/ 14 w 51"/>
                      <a:gd name="T19" fmla="*/ 8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1" h="51">
                        <a:moveTo>
                          <a:pt x="51" y="28"/>
                        </a:moveTo>
                        <a:lnTo>
                          <a:pt x="35" y="7"/>
                        </a:lnTo>
                        <a:lnTo>
                          <a:pt x="16" y="0"/>
                        </a:lnTo>
                        <a:lnTo>
                          <a:pt x="0" y="43"/>
                        </a:lnTo>
                        <a:lnTo>
                          <a:pt x="19" y="51"/>
                        </a:lnTo>
                        <a:lnTo>
                          <a:pt x="51" y="28"/>
                        </a:lnTo>
                        <a:lnTo>
                          <a:pt x="51" y="13"/>
                        </a:lnTo>
                        <a:lnTo>
                          <a:pt x="35" y="7"/>
                        </a:lnTo>
                        <a:lnTo>
                          <a:pt x="51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" name="Freeform 624"/>
                  <p:cNvSpPr>
                    <a:spLocks noChangeAspect="1"/>
                  </p:cNvSpPr>
                  <p:nvPr/>
                </p:nvSpPr>
                <p:spPr bwMode="auto">
                  <a:xfrm>
                    <a:off x="4834" y="1475"/>
                    <a:ext cx="14" cy="100"/>
                  </a:xfrm>
                  <a:custGeom>
                    <a:avLst/>
                    <a:gdLst>
                      <a:gd name="T0" fmla="*/ 7 w 46"/>
                      <a:gd name="T1" fmla="*/ 100 h 314"/>
                      <a:gd name="T2" fmla="*/ 14 w 46"/>
                      <a:gd name="T3" fmla="*/ 93 h 314"/>
                      <a:gd name="T4" fmla="*/ 14 w 46"/>
                      <a:gd name="T5" fmla="*/ 0 h 314"/>
                      <a:gd name="T6" fmla="*/ 0 w 46"/>
                      <a:gd name="T7" fmla="*/ 0 h 314"/>
                      <a:gd name="T8" fmla="*/ 0 w 46"/>
                      <a:gd name="T9" fmla="*/ 93 h 314"/>
                      <a:gd name="T10" fmla="*/ 7 w 46"/>
                      <a:gd name="T11" fmla="*/ 100 h 314"/>
                      <a:gd name="T12" fmla="*/ 7 w 46"/>
                      <a:gd name="T13" fmla="*/ 100 h 314"/>
                      <a:gd name="T14" fmla="*/ 14 w 46"/>
                      <a:gd name="T15" fmla="*/ 100 h 314"/>
                      <a:gd name="T16" fmla="*/ 14 w 46"/>
                      <a:gd name="T17" fmla="*/ 93 h 314"/>
                      <a:gd name="T18" fmla="*/ 7 w 46"/>
                      <a:gd name="T19" fmla="*/ 100 h 3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46" y="314"/>
                        </a:lnTo>
                        <a:lnTo>
                          <a:pt x="46" y="291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" name="Freeform 625"/>
                  <p:cNvSpPr>
                    <a:spLocks noChangeAspect="1"/>
                  </p:cNvSpPr>
                  <p:nvPr/>
                </p:nvSpPr>
                <p:spPr bwMode="auto">
                  <a:xfrm>
                    <a:off x="4791" y="1561"/>
                    <a:ext cx="50" cy="14"/>
                  </a:xfrm>
                  <a:custGeom>
                    <a:avLst/>
                    <a:gdLst>
                      <a:gd name="T0" fmla="*/ 0 w 167"/>
                      <a:gd name="T1" fmla="*/ 7 h 46"/>
                      <a:gd name="T2" fmla="*/ 7 w 167"/>
                      <a:gd name="T3" fmla="*/ 14 h 46"/>
                      <a:gd name="T4" fmla="*/ 50 w 167"/>
                      <a:gd name="T5" fmla="*/ 14 h 46"/>
                      <a:gd name="T6" fmla="*/ 50 w 167"/>
                      <a:gd name="T7" fmla="*/ 0 h 46"/>
                      <a:gd name="T8" fmla="*/ 7 w 167"/>
                      <a:gd name="T9" fmla="*/ 0 h 46"/>
                      <a:gd name="T10" fmla="*/ 0 w 167"/>
                      <a:gd name="T11" fmla="*/ 7 h 46"/>
                      <a:gd name="T12" fmla="*/ 0 w 167"/>
                      <a:gd name="T13" fmla="*/ 7 h 46"/>
                      <a:gd name="T14" fmla="*/ 0 w 167"/>
                      <a:gd name="T15" fmla="*/ 14 h 46"/>
                      <a:gd name="T16" fmla="*/ 7 w 167"/>
                      <a:gd name="T17" fmla="*/ 14 h 46"/>
                      <a:gd name="T18" fmla="*/ 0 w 167"/>
                      <a:gd name="T19" fmla="*/ 7 h 4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67" h="46">
                        <a:moveTo>
                          <a:pt x="0" y="23"/>
                        </a:moveTo>
                        <a:lnTo>
                          <a:pt x="24" y="46"/>
                        </a:lnTo>
                        <a:lnTo>
                          <a:pt x="167" y="46"/>
                        </a:lnTo>
                        <a:lnTo>
                          <a:pt x="167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4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" name="Freeform 626"/>
                  <p:cNvSpPr>
                    <a:spLocks noChangeAspect="1"/>
                  </p:cNvSpPr>
                  <p:nvPr/>
                </p:nvSpPr>
                <p:spPr bwMode="auto">
                  <a:xfrm>
                    <a:off x="289" y="1561"/>
                    <a:ext cx="7" cy="14"/>
                  </a:xfrm>
                  <a:custGeom>
                    <a:avLst/>
                    <a:gdLst>
                      <a:gd name="T0" fmla="*/ 0 w 31"/>
                      <a:gd name="T1" fmla="*/ 7 h 46"/>
                      <a:gd name="T2" fmla="*/ 5 w 31"/>
                      <a:gd name="T3" fmla="*/ 14 h 46"/>
                      <a:gd name="T4" fmla="*/ 7 w 31"/>
                      <a:gd name="T5" fmla="*/ 14 h 46"/>
                      <a:gd name="T6" fmla="*/ 7 w 31"/>
                      <a:gd name="T7" fmla="*/ 0 h 46"/>
                      <a:gd name="T8" fmla="*/ 5 w 31"/>
                      <a:gd name="T9" fmla="*/ 0 h 46"/>
                      <a:gd name="T10" fmla="*/ 0 w 31"/>
                      <a:gd name="T11" fmla="*/ 7 h 46"/>
                      <a:gd name="T12" fmla="*/ 5 w 31"/>
                      <a:gd name="T13" fmla="*/ 0 h 46"/>
                      <a:gd name="T14" fmla="*/ 4 w 31"/>
                      <a:gd name="T15" fmla="*/ 0 h 46"/>
                      <a:gd name="T16" fmla="*/ 3 w 31"/>
                      <a:gd name="T17" fmla="*/ 1 h 46"/>
                      <a:gd name="T18" fmla="*/ 2 w 31"/>
                      <a:gd name="T19" fmla="*/ 1 h 46"/>
                      <a:gd name="T20" fmla="*/ 1 w 31"/>
                      <a:gd name="T21" fmla="*/ 2 h 46"/>
                      <a:gd name="T22" fmla="*/ 1 w 31"/>
                      <a:gd name="T23" fmla="*/ 3 h 46"/>
                      <a:gd name="T24" fmla="*/ 0 w 31"/>
                      <a:gd name="T25" fmla="*/ 5 h 46"/>
                      <a:gd name="T26" fmla="*/ 0 w 31"/>
                      <a:gd name="T27" fmla="*/ 6 h 46"/>
                      <a:gd name="T28" fmla="*/ 0 w 31"/>
                      <a:gd name="T29" fmla="*/ 7 h 46"/>
                      <a:gd name="T30" fmla="*/ 0 w 31"/>
                      <a:gd name="T31" fmla="*/ 8 h 46"/>
                      <a:gd name="T32" fmla="*/ 0 w 31"/>
                      <a:gd name="T33" fmla="*/ 10 h 46"/>
                      <a:gd name="T34" fmla="*/ 1 w 31"/>
                      <a:gd name="T35" fmla="*/ 11 h 46"/>
                      <a:gd name="T36" fmla="*/ 1 w 31"/>
                      <a:gd name="T37" fmla="*/ 12 h 46"/>
                      <a:gd name="T38" fmla="*/ 2 w 31"/>
                      <a:gd name="T39" fmla="*/ 13 h 46"/>
                      <a:gd name="T40" fmla="*/ 3 w 31"/>
                      <a:gd name="T41" fmla="*/ 13 h 46"/>
                      <a:gd name="T42" fmla="*/ 4 w 31"/>
                      <a:gd name="T43" fmla="*/ 14 h 46"/>
                      <a:gd name="T44" fmla="*/ 5 w 31"/>
                      <a:gd name="T45" fmla="*/ 14 h 46"/>
                      <a:gd name="T46" fmla="*/ 0 w 3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1" y="46"/>
                        </a:lnTo>
                        <a:lnTo>
                          <a:pt x="3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2" y="44"/>
                        </a:lnTo>
                        <a:lnTo>
                          <a:pt x="17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7" name="Freeform 627"/>
                  <p:cNvSpPr>
                    <a:spLocks noChangeAspect="1"/>
                  </p:cNvSpPr>
                  <p:nvPr/>
                </p:nvSpPr>
                <p:spPr bwMode="auto">
                  <a:xfrm>
                    <a:off x="289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1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4 w 46"/>
                      <a:gd name="T25" fmla="*/ 36 h 123"/>
                      <a:gd name="T26" fmla="*/ 5 w 46"/>
                      <a:gd name="T27" fmla="*/ 36 h 123"/>
                      <a:gd name="T28" fmla="*/ 7 w 46"/>
                      <a:gd name="T29" fmla="*/ 36 h 123"/>
                      <a:gd name="T30" fmla="*/ 8 w 46"/>
                      <a:gd name="T31" fmla="*/ 36 h 123"/>
                      <a:gd name="T32" fmla="*/ 9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8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5" y="120"/>
                        </a:lnTo>
                        <a:lnTo>
                          <a:pt x="38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8" name="Freeform 628"/>
                  <p:cNvSpPr>
                    <a:spLocks noChangeAspect="1"/>
                  </p:cNvSpPr>
                  <p:nvPr/>
                </p:nvSpPr>
                <p:spPr bwMode="auto">
                  <a:xfrm>
                    <a:off x="296" y="1589"/>
                    <a:ext cx="14" cy="14"/>
                  </a:xfrm>
                  <a:custGeom>
                    <a:avLst/>
                    <a:gdLst>
                      <a:gd name="T0" fmla="*/ 14 w 41"/>
                      <a:gd name="T1" fmla="*/ 7 h 46"/>
                      <a:gd name="T2" fmla="*/ 6 w 41"/>
                      <a:gd name="T3" fmla="*/ 0 h 46"/>
                      <a:gd name="T4" fmla="*/ 0 w 41"/>
                      <a:gd name="T5" fmla="*/ 0 h 46"/>
                      <a:gd name="T6" fmla="*/ 0 w 41"/>
                      <a:gd name="T7" fmla="*/ 14 h 46"/>
                      <a:gd name="T8" fmla="*/ 6 w 41"/>
                      <a:gd name="T9" fmla="*/ 14 h 46"/>
                      <a:gd name="T10" fmla="*/ 14 w 41"/>
                      <a:gd name="T11" fmla="*/ 7 h 46"/>
                      <a:gd name="T12" fmla="*/ 6 w 41"/>
                      <a:gd name="T13" fmla="*/ 14 h 46"/>
                      <a:gd name="T14" fmla="*/ 8 w 41"/>
                      <a:gd name="T15" fmla="*/ 14 h 46"/>
                      <a:gd name="T16" fmla="*/ 9 w 41"/>
                      <a:gd name="T17" fmla="*/ 13 h 46"/>
                      <a:gd name="T18" fmla="*/ 11 w 41"/>
                      <a:gd name="T19" fmla="*/ 13 h 46"/>
                      <a:gd name="T20" fmla="*/ 12 w 41"/>
                      <a:gd name="T21" fmla="*/ 12 h 46"/>
                      <a:gd name="T22" fmla="*/ 13 w 41"/>
                      <a:gd name="T23" fmla="*/ 11 h 46"/>
                      <a:gd name="T24" fmla="*/ 13 w 41"/>
                      <a:gd name="T25" fmla="*/ 10 h 46"/>
                      <a:gd name="T26" fmla="*/ 14 w 41"/>
                      <a:gd name="T27" fmla="*/ 8 h 46"/>
                      <a:gd name="T28" fmla="*/ 14 w 41"/>
                      <a:gd name="T29" fmla="*/ 7 h 46"/>
                      <a:gd name="T30" fmla="*/ 14 w 41"/>
                      <a:gd name="T31" fmla="*/ 6 h 46"/>
                      <a:gd name="T32" fmla="*/ 13 w 41"/>
                      <a:gd name="T33" fmla="*/ 5 h 46"/>
                      <a:gd name="T34" fmla="*/ 13 w 41"/>
                      <a:gd name="T35" fmla="*/ 3 h 46"/>
                      <a:gd name="T36" fmla="*/ 12 w 41"/>
                      <a:gd name="T37" fmla="*/ 2 h 46"/>
                      <a:gd name="T38" fmla="*/ 11 w 41"/>
                      <a:gd name="T39" fmla="*/ 1 h 46"/>
                      <a:gd name="T40" fmla="*/ 9 w 41"/>
                      <a:gd name="T41" fmla="*/ 1 h 46"/>
                      <a:gd name="T42" fmla="*/ 8 w 41"/>
                      <a:gd name="T43" fmla="*/ 0 h 46"/>
                      <a:gd name="T44" fmla="*/ 6 w 41"/>
                      <a:gd name="T45" fmla="*/ 0 h 46"/>
                      <a:gd name="T46" fmla="*/ 14 w 4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1" h="46">
                        <a:moveTo>
                          <a:pt x="41" y="23"/>
                        </a:move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8" y="46"/>
                        </a:lnTo>
                        <a:lnTo>
                          <a:pt x="41" y="23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4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1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4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4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9" name="Freeform 629"/>
                  <p:cNvSpPr>
                    <a:spLocks noChangeAspect="1"/>
                  </p:cNvSpPr>
                  <p:nvPr/>
                </p:nvSpPr>
                <p:spPr bwMode="auto">
                  <a:xfrm>
                    <a:off x="296" y="1596"/>
                    <a:ext cx="14" cy="315"/>
                  </a:xfrm>
                  <a:custGeom>
                    <a:avLst/>
                    <a:gdLst>
                      <a:gd name="T0" fmla="*/ 7 w 48"/>
                      <a:gd name="T1" fmla="*/ 315 h 1067"/>
                      <a:gd name="T2" fmla="*/ 14 w 48"/>
                      <a:gd name="T3" fmla="*/ 308 h 1067"/>
                      <a:gd name="T4" fmla="*/ 14 w 48"/>
                      <a:gd name="T5" fmla="*/ 0 h 1067"/>
                      <a:gd name="T6" fmla="*/ 0 w 48"/>
                      <a:gd name="T7" fmla="*/ 0 h 1067"/>
                      <a:gd name="T8" fmla="*/ 0 w 48"/>
                      <a:gd name="T9" fmla="*/ 308 h 1067"/>
                      <a:gd name="T10" fmla="*/ 7 w 48"/>
                      <a:gd name="T11" fmla="*/ 315 h 1067"/>
                      <a:gd name="T12" fmla="*/ 0 w 48"/>
                      <a:gd name="T13" fmla="*/ 308 h 1067"/>
                      <a:gd name="T14" fmla="*/ 0 w 48"/>
                      <a:gd name="T15" fmla="*/ 310 h 1067"/>
                      <a:gd name="T16" fmla="*/ 1 w 48"/>
                      <a:gd name="T17" fmla="*/ 311 h 1067"/>
                      <a:gd name="T18" fmla="*/ 2 w 48"/>
                      <a:gd name="T19" fmla="*/ 312 h 1067"/>
                      <a:gd name="T20" fmla="*/ 2 w 48"/>
                      <a:gd name="T21" fmla="*/ 313 h 1067"/>
                      <a:gd name="T22" fmla="*/ 4 w 48"/>
                      <a:gd name="T23" fmla="*/ 314 h 1067"/>
                      <a:gd name="T24" fmla="*/ 4 w 48"/>
                      <a:gd name="T25" fmla="*/ 315 h 1067"/>
                      <a:gd name="T26" fmla="*/ 6 w 48"/>
                      <a:gd name="T27" fmla="*/ 315 h 1067"/>
                      <a:gd name="T28" fmla="*/ 7 w 48"/>
                      <a:gd name="T29" fmla="*/ 315 h 1067"/>
                      <a:gd name="T30" fmla="*/ 8 w 48"/>
                      <a:gd name="T31" fmla="*/ 315 h 1067"/>
                      <a:gd name="T32" fmla="*/ 10 w 48"/>
                      <a:gd name="T33" fmla="*/ 315 h 1067"/>
                      <a:gd name="T34" fmla="*/ 11 w 48"/>
                      <a:gd name="T35" fmla="*/ 314 h 1067"/>
                      <a:gd name="T36" fmla="*/ 12 w 48"/>
                      <a:gd name="T37" fmla="*/ 313 h 1067"/>
                      <a:gd name="T38" fmla="*/ 12 w 48"/>
                      <a:gd name="T39" fmla="*/ 312 h 1067"/>
                      <a:gd name="T40" fmla="*/ 13 w 48"/>
                      <a:gd name="T41" fmla="*/ 311 h 1067"/>
                      <a:gd name="T42" fmla="*/ 14 w 48"/>
                      <a:gd name="T43" fmla="*/ 310 h 1067"/>
                      <a:gd name="T44" fmla="*/ 14 w 48"/>
                      <a:gd name="T45" fmla="*/ 308 h 1067"/>
                      <a:gd name="T46" fmla="*/ 7 w 48"/>
                      <a:gd name="T47" fmla="*/ 315 h 106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8" h="1067">
                        <a:moveTo>
                          <a:pt x="25" y="1067"/>
                        </a:moveTo>
                        <a:lnTo>
                          <a:pt x="48" y="1044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5" y="1067"/>
                        </a:lnTo>
                        <a:lnTo>
                          <a:pt x="0" y="1044"/>
                        </a:lnTo>
                        <a:lnTo>
                          <a:pt x="1" y="1049"/>
                        </a:lnTo>
                        <a:lnTo>
                          <a:pt x="2" y="1054"/>
                        </a:lnTo>
                        <a:lnTo>
                          <a:pt x="6" y="1057"/>
                        </a:lnTo>
                        <a:lnTo>
                          <a:pt x="8" y="1061"/>
                        </a:lnTo>
                        <a:lnTo>
                          <a:pt x="12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5" y="1067"/>
                        </a:lnTo>
                        <a:lnTo>
                          <a:pt x="29" y="1067"/>
                        </a:lnTo>
                        <a:lnTo>
                          <a:pt x="33" y="1066"/>
                        </a:lnTo>
                        <a:lnTo>
                          <a:pt x="36" y="1064"/>
                        </a:lnTo>
                        <a:lnTo>
                          <a:pt x="40" y="1061"/>
                        </a:lnTo>
                        <a:lnTo>
                          <a:pt x="42" y="1057"/>
                        </a:lnTo>
                        <a:lnTo>
                          <a:pt x="46" y="1054"/>
                        </a:lnTo>
                        <a:lnTo>
                          <a:pt x="47" y="1049"/>
                        </a:lnTo>
                        <a:lnTo>
                          <a:pt x="48" y="1044"/>
                        </a:lnTo>
                        <a:lnTo>
                          <a:pt x="25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" name="Freeform 630"/>
                  <p:cNvSpPr>
                    <a:spLocks noChangeAspect="1"/>
                  </p:cNvSpPr>
                  <p:nvPr/>
                </p:nvSpPr>
                <p:spPr bwMode="auto">
                  <a:xfrm>
                    <a:off x="282" y="1904"/>
                    <a:ext cx="21" cy="7"/>
                  </a:xfrm>
                  <a:custGeom>
                    <a:avLst/>
                    <a:gdLst>
                      <a:gd name="T0" fmla="*/ 0 w 71"/>
                      <a:gd name="T1" fmla="*/ 4 h 47"/>
                      <a:gd name="T2" fmla="*/ 7 w 71"/>
                      <a:gd name="T3" fmla="*/ 7 h 47"/>
                      <a:gd name="T4" fmla="*/ 21 w 71"/>
                      <a:gd name="T5" fmla="*/ 7 h 47"/>
                      <a:gd name="T6" fmla="*/ 21 w 71"/>
                      <a:gd name="T7" fmla="*/ 0 h 47"/>
                      <a:gd name="T8" fmla="*/ 7 w 71"/>
                      <a:gd name="T9" fmla="*/ 0 h 47"/>
                      <a:gd name="T10" fmla="*/ 0 w 71"/>
                      <a:gd name="T11" fmla="*/ 4 h 47"/>
                      <a:gd name="T12" fmla="*/ 7 w 71"/>
                      <a:gd name="T13" fmla="*/ 0 h 47"/>
                      <a:gd name="T14" fmla="*/ 5 w 71"/>
                      <a:gd name="T15" fmla="*/ 0 h 47"/>
                      <a:gd name="T16" fmla="*/ 4 w 71"/>
                      <a:gd name="T17" fmla="*/ 0 h 47"/>
                      <a:gd name="T18" fmla="*/ 3 w 71"/>
                      <a:gd name="T19" fmla="*/ 1 h 47"/>
                      <a:gd name="T20" fmla="*/ 2 w 71"/>
                      <a:gd name="T21" fmla="*/ 1 h 47"/>
                      <a:gd name="T22" fmla="*/ 1 w 71"/>
                      <a:gd name="T23" fmla="*/ 2 h 47"/>
                      <a:gd name="T24" fmla="*/ 1 w 71"/>
                      <a:gd name="T25" fmla="*/ 2 h 47"/>
                      <a:gd name="T26" fmla="*/ 0 w 71"/>
                      <a:gd name="T27" fmla="*/ 3 h 47"/>
                      <a:gd name="T28" fmla="*/ 0 w 71"/>
                      <a:gd name="T29" fmla="*/ 4 h 47"/>
                      <a:gd name="T30" fmla="*/ 0 w 71"/>
                      <a:gd name="T31" fmla="*/ 4 h 47"/>
                      <a:gd name="T32" fmla="*/ 1 w 71"/>
                      <a:gd name="T33" fmla="*/ 5 h 47"/>
                      <a:gd name="T34" fmla="*/ 1 w 71"/>
                      <a:gd name="T35" fmla="*/ 5 h 47"/>
                      <a:gd name="T36" fmla="*/ 2 w 71"/>
                      <a:gd name="T37" fmla="*/ 6 h 47"/>
                      <a:gd name="T38" fmla="*/ 3 w 71"/>
                      <a:gd name="T39" fmla="*/ 6 h 47"/>
                      <a:gd name="T40" fmla="*/ 4 w 71"/>
                      <a:gd name="T41" fmla="*/ 7 h 47"/>
                      <a:gd name="T42" fmla="*/ 5 w 71"/>
                      <a:gd name="T43" fmla="*/ 7 h 47"/>
                      <a:gd name="T44" fmla="*/ 7 w 71"/>
                      <a:gd name="T45" fmla="*/ 7 h 47"/>
                      <a:gd name="T46" fmla="*/ 0 w 71"/>
                      <a:gd name="T47" fmla="*/ 4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1" h="47">
                        <a:moveTo>
                          <a:pt x="0" y="24"/>
                        </a:moveTo>
                        <a:lnTo>
                          <a:pt x="23" y="47"/>
                        </a:lnTo>
                        <a:lnTo>
                          <a:pt x="71" y="47"/>
                        </a:lnTo>
                        <a:lnTo>
                          <a:pt x="71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9" y="5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4" y="45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" name="Freeform 631"/>
                  <p:cNvSpPr>
                    <a:spLocks noChangeAspect="1"/>
                  </p:cNvSpPr>
                  <p:nvPr/>
                </p:nvSpPr>
                <p:spPr bwMode="auto">
                  <a:xfrm>
                    <a:off x="282" y="1911"/>
                    <a:ext cx="14" cy="21"/>
                  </a:xfrm>
                  <a:custGeom>
                    <a:avLst/>
                    <a:gdLst>
                      <a:gd name="T0" fmla="*/ 7 w 46"/>
                      <a:gd name="T1" fmla="*/ 21 h 87"/>
                      <a:gd name="T2" fmla="*/ 14 w 46"/>
                      <a:gd name="T3" fmla="*/ 15 h 87"/>
                      <a:gd name="T4" fmla="*/ 14 w 46"/>
                      <a:gd name="T5" fmla="*/ 0 h 87"/>
                      <a:gd name="T6" fmla="*/ 0 w 46"/>
                      <a:gd name="T7" fmla="*/ 0 h 87"/>
                      <a:gd name="T8" fmla="*/ 0 w 46"/>
                      <a:gd name="T9" fmla="*/ 15 h 87"/>
                      <a:gd name="T10" fmla="*/ 7 w 46"/>
                      <a:gd name="T11" fmla="*/ 21 h 87"/>
                      <a:gd name="T12" fmla="*/ 0 w 46"/>
                      <a:gd name="T13" fmla="*/ 15 h 87"/>
                      <a:gd name="T14" fmla="*/ 0 w 46"/>
                      <a:gd name="T15" fmla="*/ 17 h 87"/>
                      <a:gd name="T16" fmla="*/ 1 w 46"/>
                      <a:gd name="T17" fmla="*/ 18 h 87"/>
                      <a:gd name="T18" fmla="*/ 1 w 46"/>
                      <a:gd name="T19" fmla="*/ 19 h 87"/>
                      <a:gd name="T20" fmla="*/ 2 w 46"/>
                      <a:gd name="T21" fmla="*/ 20 h 87"/>
                      <a:gd name="T22" fmla="*/ 3 w 46"/>
                      <a:gd name="T23" fmla="*/ 20 h 87"/>
                      <a:gd name="T24" fmla="*/ 5 w 46"/>
                      <a:gd name="T25" fmla="*/ 21 h 87"/>
                      <a:gd name="T26" fmla="*/ 6 w 46"/>
                      <a:gd name="T27" fmla="*/ 21 h 87"/>
                      <a:gd name="T28" fmla="*/ 7 w 46"/>
                      <a:gd name="T29" fmla="*/ 21 h 87"/>
                      <a:gd name="T30" fmla="*/ 8 w 46"/>
                      <a:gd name="T31" fmla="*/ 21 h 87"/>
                      <a:gd name="T32" fmla="*/ 10 w 46"/>
                      <a:gd name="T33" fmla="*/ 21 h 87"/>
                      <a:gd name="T34" fmla="*/ 11 w 46"/>
                      <a:gd name="T35" fmla="*/ 20 h 87"/>
                      <a:gd name="T36" fmla="*/ 12 w 46"/>
                      <a:gd name="T37" fmla="*/ 20 h 87"/>
                      <a:gd name="T38" fmla="*/ 13 w 46"/>
                      <a:gd name="T39" fmla="*/ 19 h 87"/>
                      <a:gd name="T40" fmla="*/ 13 w 46"/>
                      <a:gd name="T41" fmla="*/ 18 h 87"/>
                      <a:gd name="T42" fmla="*/ 14 w 46"/>
                      <a:gd name="T43" fmla="*/ 17 h 87"/>
                      <a:gd name="T44" fmla="*/ 14 w 46"/>
                      <a:gd name="T45" fmla="*/ 15 h 87"/>
                      <a:gd name="T46" fmla="*/ 7 w 46"/>
                      <a:gd name="T47" fmla="*/ 21 h 8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87">
                        <a:moveTo>
                          <a:pt x="23" y="87"/>
                        </a:moveTo>
                        <a:lnTo>
                          <a:pt x="46" y="6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3" y="87"/>
                        </a:lnTo>
                        <a:lnTo>
                          <a:pt x="0" y="64"/>
                        </a:lnTo>
                        <a:lnTo>
                          <a:pt x="1" y="69"/>
                        </a:lnTo>
                        <a:lnTo>
                          <a:pt x="2" y="73"/>
                        </a:lnTo>
                        <a:lnTo>
                          <a:pt x="4" y="77"/>
                        </a:lnTo>
                        <a:lnTo>
                          <a:pt x="7" y="81"/>
                        </a:lnTo>
                        <a:lnTo>
                          <a:pt x="11" y="84"/>
                        </a:lnTo>
                        <a:lnTo>
                          <a:pt x="15" y="85"/>
                        </a:lnTo>
                        <a:lnTo>
                          <a:pt x="19" y="86"/>
                        </a:lnTo>
                        <a:lnTo>
                          <a:pt x="23" y="87"/>
                        </a:lnTo>
                        <a:lnTo>
                          <a:pt x="27" y="86"/>
                        </a:lnTo>
                        <a:lnTo>
                          <a:pt x="32" y="85"/>
                        </a:lnTo>
                        <a:lnTo>
                          <a:pt x="36" y="84"/>
                        </a:lnTo>
                        <a:lnTo>
                          <a:pt x="39" y="81"/>
                        </a:lnTo>
                        <a:lnTo>
                          <a:pt x="42" y="77"/>
                        </a:lnTo>
                        <a:lnTo>
                          <a:pt x="44" y="73"/>
                        </a:lnTo>
                        <a:lnTo>
                          <a:pt x="46" y="69"/>
                        </a:lnTo>
                        <a:lnTo>
                          <a:pt x="46" y="64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" name="Freeform 632"/>
                  <p:cNvSpPr>
                    <a:spLocks noChangeAspect="1"/>
                  </p:cNvSpPr>
                  <p:nvPr/>
                </p:nvSpPr>
                <p:spPr bwMode="auto">
                  <a:xfrm>
                    <a:off x="289" y="1919"/>
                    <a:ext cx="21" cy="14"/>
                  </a:xfrm>
                  <a:custGeom>
                    <a:avLst/>
                    <a:gdLst>
                      <a:gd name="T0" fmla="*/ 21 w 65"/>
                      <a:gd name="T1" fmla="*/ 7 h 46"/>
                      <a:gd name="T2" fmla="*/ 14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14 h 46"/>
                      <a:gd name="T8" fmla="*/ 14 w 65"/>
                      <a:gd name="T9" fmla="*/ 14 h 46"/>
                      <a:gd name="T10" fmla="*/ 21 w 65"/>
                      <a:gd name="T11" fmla="*/ 7 h 46"/>
                      <a:gd name="T12" fmla="*/ 14 w 65"/>
                      <a:gd name="T13" fmla="*/ 14 h 46"/>
                      <a:gd name="T14" fmla="*/ 16 w 65"/>
                      <a:gd name="T15" fmla="*/ 14 h 46"/>
                      <a:gd name="T16" fmla="*/ 17 w 65"/>
                      <a:gd name="T17" fmla="*/ 13 h 46"/>
                      <a:gd name="T18" fmla="*/ 18 w 65"/>
                      <a:gd name="T19" fmla="*/ 13 h 46"/>
                      <a:gd name="T20" fmla="*/ 19 w 65"/>
                      <a:gd name="T21" fmla="*/ 12 h 46"/>
                      <a:gd name="T22" fmla="*/ 20 w 65"/>
                      <a:gd name="T23" fmla="*/ 11 h 46"/>
                      <a:gd name="T24" fmla="*/ 20 w 65"/>
                      <a:gd name="T25" fmla="*/ 9 h 46"/>
                      <a:gd name="T26" fmla="*/ 21 w 65"/>
                      <a:gd name="T27" fmla="*/ 8 h 46"/>
                      <a:gd name="T28" fmla="*/ 21 w 65"/>
                      <a:gd name="T29" fmla="*/ 7 h 46"/>
                      <a:gd name="T30" fmla="*/ 21 w 65"/>
                      <a:gd name="T31" fmla="*/ 6 h 46"/>
                      <a:gd name="T32" fmla="*/ 20 w 65"/>
                      <a:gd name="T33" fmla="*/ 4 h 46"/>
                      <a:gd name="T34" fmla="*/ 20 w 65"/>
                      <a:gd name="T35" fmla="*/ 3 h 46"/>
                      <a:gd name="T36" fmla="*/ 19 w 65"/>
                      <a:gd name="T37" fmla="*/ 2 h 46"/>
                      <a:gd name="T38" fmla="*/ 18 w 65"/>
                      <a:gd name="T39" fmla="*/ 1 h 46"/>
                      <a:gd name="T40" fmla="*/ 17 w 65"/>
                      <a:gd name="T41" fmla="*/ 1 h 46"/>
                      <a:gd name="T42" fmla="*/ 16 w 65"/>
                      <a:gd name="T43" fmla="*/ 0 h 46"/>
                      <a:gd name="T44" fmla="*/ 14 w 65"/>
                      <a:gd name="T45" fmla="*/ 0 h 46"/>
                      <a:gd name="T46" fmla="*/ 21 w 65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5" h="46">
                        <a:moveTo>
                          <a:pt x="65" y="23"/>
                        </a:moveTo>
                        <a:lnTo>
                          <a:pt x="42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42" y="46"/>
                        </a:lnTo>
                        <a:lnTo>
                          <a:pt x="65" y="23"/>
                        </a:lnTo>
                        <a:lnTo>
                          <a:pt x="42" y="46"/>
                        </a:lnTo>
                        <a:lnTo>
                          <a:pt x="48" y="45"/>
                        </a:lnTo>
                        <a:lnTo>
                          <a:pt x="52" y="44"/>
                        </a:lnTo>
                        <a:lnTo>
                          <a:pt x="56" y="42"/>
                        </a:lnTo>
                        <a:lnTo>
                          <a:pt x="59" y="39"/>
                        </a:lnTo>
                        <a:lnTo>
                          <a:pt x="62" y="35"/>
                        </a:lnTo>
                        <a:lnTo>
                          <a:pt x="63" y="31"/>
                        </a:lnTo>
                        <a:lnTo>
                          <a:pt x="64" y="27"/>
                        </a:lnTo>
                        <a:lnTo>
                          <a:pt x="65" y="23"/>
                        </a:lnTo>
                        <a:lnTo>
                          <a:pt x="64" y="19"/>
                        </a:lnTo>
                        <a:lnTo>
                          <a:pt x="63" y="14"/>
                        </a:lnTo>
                        <a:lnTo>
                          <a:pt x="62" y="10"/>
                        </a:lnTo>
                        <a:lnTo>
                          <a:pt x="59" y="7"/>
                        </a:lnTo>
                        <a:lnTo>
                          <a:pt x="56" y="4"/>
                        </a:lnTo>
                        <a:lnTo>
                          <a:pt x="52" y="2"/>
                        </a:lnTo>
                        <a:lnTo>
                          <a:pt x="48" y="0"/>
                        </a:lnTo>
                        <a:lnTo>
                          <a:pt x="42" y="0"/>
                        </a:lnTo>
                        <a:lnTo>
                          <a:pt x="65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" name="Freeform 633"/>
                  <p:cNvSpPr>
                    <a:spLocks noChangeAspect="1"/>
                  </p:cNvSpPr>
                  <p:nvPr/>
                </p:nvSpPr>
                <p:spPr bwMode="auto">
                  <a:xfrm>
                    <a:off x="296" y="1926"/>
                    <a:ext cx="14" cy="136"/>
                  </a:xfrm>
                  <a:custGeom>
                    <a:avLst/>
                    <a:gdLst>
                      <a:gd name="T0" fmla="*/ 11 w 46"/>
                      <a:gd name="T1" fmla="*/ 135 h 455"/>
                      <a:gd name="T2" fmla="*/ 14 w 46"/>
                      <a:gd name="T3" fmla="*/ 129 h 455"/>
                      <a:gd name="T4" fmla="*/ 14 w 46"/>
                      <a:gd name="T5" fmla="*/ 0 h 455"/>
                      <a:gd name="T6" fmla="*/ 0 w 46"/>
                      <a:gd name="T7" fmla="*/ 0 h 455"/>
                      <a:gd name="T8" fmla="*/ 0 w 46"/>
                      <a:gd name="T9" fmla="*/ 129 h 455"/>
                      <a:gd name="T10" fmla="*/ 11 w 46"/>
                      <a:gd name="T11" fmla="*/ 135 h 455"/>
                      <a:gd name="T12" fmla="*/ 0 w 46"/>
                      <a:gd name="T13" fmla="*/ 129 h 455"/>
                      <a:gd name="T14" fmla="*/ 0 w 46"/>
                      <a:gd name="T15" fmla="*/ 131 h 455"/>
                      <a:gd name="T16" fmla="*/ 0 w 46"/>
                      <a:gd name="T17" fmla="*/ 132 h 455"/>
                      <a:gd name="T18" fmla="*/ 1 w 46"/>
                      <a:gd name="T19" fmla="*/ 133 h 455"/>
                      <a:gd name="T20" fmla="*/ 2 w 46"/>
                      <a:gd name="T21" fmla="*/ 134 h 455"/>
                      <a:gd name="T22" fmla="*/ 3 w 46"/>
                      <a:gd name="T23" fmla="*/ 135 h 455"/>
                      <a:gd name="T24" fmla="*/ 4 w 46"/>
                      <a:gd name="T25" fmla="*/ 136 h 455"/>
                      <a:gd name="T26" fmla="*/ 5 w 46"/>
                      <a:gd name="T27" fmla="*/ 136 h 455"/>
                      <a:gd name="T28" fmla="*/ 7 w 46"/>
                      <a:gd name="T29" fmla="*/ 136 h 455"/>
                      <a:gd name="T30" fmla="*/ 9 w 46"/>
                      <a:gd name="T31" fmla="*/ 136 h 455"/>
                      <a:gd name="T32" fmla="*/ 10 w 46"/>
                      <a:gd name="T33" fmla="*/ 136 h 455"/>
                      <a:gd name="T34" fmla="*/ 11 w 46"/>
                      <a:gd name="T35" fmla="*/ 135 h 455"/>
                      <a:gd name="T36" fmla="*/ 12 w 46"/>
                      <a:gd name="T37" fmla="*/ 134 h 455"/>
                      <a:gd name="T38" fmla="*/ 13 w 46"/>
                      <a:gd name="T39" fmla="*/ 133 h 455"/>
                      <a:gd name="T40" fmla="*/ 13 w 46"/>
                      <a:gd name="T41" fmla="*/ 132 h 455"/>
                      <a:gd name="T42" fmla="*/ 14 w 46"/>
                      <a:gd name="T43" fmla="*/ 131 h 455"/>
                      <a:gd name="T44" fmla="*/ 14 w 46"/>
                      <a:gd name="T45" fmla="*/ 129 h 455"/>
                      <a:gd name="T46" fmla="*/ 11 w 46"/>
                      <a:gd name="T47" fmla="*/ 135 h 45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455">
                        <a:moveTo>
                          <a:pt x="36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36" y="450"/>
                        </a:lnTo>
                        <a:lnTo>
                          <a:pt x="0" y="431"/>
                        </a:lnTo>
                        <a:lnTo>
                          <a:pt x="0" y="437"/>
                        </a:lnTo>
                        <a:lnTo>
                          <a:pt x="1" y="442"/>
                        </a:lnTo>
                        <a:lnTo>
                          <a:pt x="4" y="445"/>
                        </a:lnTo>
                        <a:lnTo>
                          <a:pt x="6" y="448"/>
                        </a:lnTo>
                        <a:lnTo>
                          <a:pt x="11" y="451"/>
                        </a:lnTo>
                        <a:lnTo>
                          <a:pt x="14" y="454"/>
                        </a:lnTo>
                        <a:lnTo>
                          <a:pt x="18" y="455"/>
                        </a:lnTo>
                        <a:lnTo>
                          <a:pt x="23" y="455"/>
                        </a:lnTo>
                        <a:lnTo>
                          <a:pt x="28" y="455"/>
                        </a:lnTo>
                        <a:lnTo>
                          <a:pt x="32" y="454"/>
                        </a:lnTo>
                        <a:lnTo>
                          <a:pt x="35" y="451"/>
                        </a:lnTo>
                        <a:lnTo>
                          <a:pt x="39" y="448"/>
                        </a:lnTo>
                        <a:lnTo>
                          <a:pt x="42" y="445"/>
                        </a:lnTo>
                        <a:lnTo>
                          <a:pt x="44" y="442"/>
                        </a:lnTo>
                        <a:lnTo>
                          <a:pt x="45" y="437"/>
                        </a:lnTo>
                        <a:lnTo>
                          <a:pt x="46" y="431"/>
                        </a:lnTo>
                        <a:lnTo>
                          <a:pt x="36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 634"/>
                  <p:cNvSpPr>
                    <a:spLocks noChangeAspect="1"/>
                  </p:cNvSpPr>
                  <p:nvPr/>
                </p:nvSpPr>
                <p:spPr bwMode="auto">
                  <a:xfrm>
                    <a:off x="282" y="2055"/>
                    <a:ext cx="21" cy="14"/>
                  </a:xfrm>
                  <a:custGeom>
                    <a:avLst/>
                    <a:gdLst>
                      <a:gd name="T0" fmla="*/ 0 w 67"/>
                      <a:gd name="T1" fmla="*/ 9 h 66"/>
                      <a:gd name="T2" fmla="*/ 11 w 67"/>
                      <a:gd name="T3" fmla="*/ 13 h 66"/>
                      <a:gd name="T4" fmla="*/ 21 w 67"/>
                      <a:gd name="T5" fmla="*/ 8 h 66"/>
                      <a:gd name="T6" fmla="*/ 13 w 67"/>
                      <a:gd name="T7" fmla="*/ 0 h 66"/>
                      <a:gd name="T8" fmla="*/ 3 w 67"/>
                      <a:gd name="T9" fmla="*/ 5 h 66"/>
                      <a:gd name="T10" fmla="*/ 0 w 67"/>
                      <a:gd name="T11" fmla="*/ 9 h 66"/>
                      <a:gd name="T12" fmla="*/ 3 w 67"/>
                      <a:gd name="T13" fmla="*/ 5 h 66"/>
                      <a:gd name="T14" fmla="*/ 2 w 67"/>
                      <a:gd name="T15" fmla="*/ 6 h 66"/>
                      <a:gd name="T16" fmla="*/ 1 w 67"/>
                      <a:gd name="T17" fmla="*/ 7 h 66"/>
                      <a:gd name="T18" fmla="*/ 0 w 67"/>
                      <a:gd name="T19" fmla="*/ 7 h 66"/>
                      <a:gd name="T20" fmla="*/ 0 w 67"/>
                      <a:gd name="T21" fmla="*/ 8 h 66"/>
                      <a:gd name="T22" fmla="*/ 0 w 67"/>
                      <a:gd name="T23" fmla="*/ 9 h 66"/>
                      <a:gd name="T24" fmla="*/ 0 w 67"/>
                      <a:gd name="T25" fmla="*/ 10 h 66"/>
                      <a:gd name="T26" fmla="*/ 1 w 67"/>
                      <a:gd name="T27" fmla="*/ 11 h 66"/>
                      <a:gd name="T28" fmla="*/ 1 w 67"/>
                      <a:gd name="T29" fmla="*/ 12 h 66"/>
                      <a:gd name="T30" fmla="*/ 2 w 67"/>
                      <a:gd name="T31" fmla="*/ 12 h 66"/>
                      <a:gd name="T32" fmla="*/ 3 w 67"/>
                      <a:gd name="T33" fmla="*/ 13 h 66"/>
                      <a:gd name="T34" fmla="*/ 4 w 67"/>
                      <a:gd name="T35" fmla="*/ 14 h 66"/>
                      <a:gd name="T36" fmla="*/ 6 w 67"/>
                      <a:gd name="T37" fmla="*/ 14 h 66"/>
                      <a:gd name="T38" fmla="*/ 7 w 67"/>
                      <a:gd name="T39" fmla="*/ 14 h 66"/>
                      <a:gd name="T40" fmla="*/ 8 w 67"/>
                      <a:gd name="T41" fmla="*/ 14 h 66"/>
                      <a:gd name="T42" fmla="*/ 10 w 67"/>
                      <a:gd name="T43" fmla="*/ 14 h 66"/>
                      <a:gd name="T44" fmla="*/ 11 w 67"/>
                      <a:gd name="T45" fmla="*/ 13 h 66"/>
                      <a:gd name="T46" fmla="*/ 0 w 67"/>
                      <a:gd name="T47" fmla="*/ 9 h 6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7" h="66">
                        <a:moveTo>
                          <a:pt x="0" y="42"/>
                        </a:moveTo>
                        <a:lnTo>
                          <a:pt x="36" y="60"/>
                        </a:lnTo>
                        <a:lnTo>
                          <a:pt x="67" y="38"/>
                        </a:lnTo>
                        <a:lnTo>
                          <a:pt x="41" y="0"/>
                        </a:lnTo>
                        <a:lnTo>
                          <a:pt x="9" y="23"/>
                        </a:lnTo>
                        <a:lnTo>
                          <a:pt x="0" y="42"/>
                        </a:lnTo>
                        <a:lnTo>
                          <a:pt x="9" y="23"/>
                        </a:lnTo>
                        <a:lnTo>
                          <a:pt x="5" y="27"/>
                        </a:lnTo>
                        <a:lnTo>
                          <a:pt x="3" y="31"/>
                        </a:lnTo>
                        <a:lnTo>
                          <a:pt x="1" y="35"/>
                        </a:lnTo>
                        <a:lnTo>
                          <a:pt x="0" y="39"/>
                        </a:lnTo>
                        <a:lnTo>
                          <a:pt x="0" y="44"/>
                        </a:lnTo>
                        <a:lnTo>
                          <a:pt x="1" y="48"/>
                        </a:lnTo>
                        <a:lnTo>
                          <a:pt x="2" y="52"/>
                        </a:lnTo>
                        <a:lnTo>
                          <a:pt x="4" y="55"/>
                        </a:lnTo>
                        <a:lnTo>
                          <a:pt x="7" y="58"/>
                        </a:lnTo>
                        <a:lnTo>
                          <a:pt x="10" y="62"/>
                        </a:lnTo>
                        <a:lnTo>
                          <a:pt x="14" y="64"/>
                        </a:lnTo>
                        <a:lnTo>
                          <a:pt x="19" y="65"/>
                        </a:lnTo>
                        <a:lnTo>
                          <a:pt x="23" y="66"/>
                        </a:lnTo>
                        <a:lnTo>
                          <a:pt x="27" y="65"/>
                        </a:lnTo>
                        <a:lnTo>
                          <a:pt x="31" y="64"/>
                        </a:lnTo>
                        <a:lnTo>
                          <a:pt x="36" y="6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" name="Rectangle 6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46" name="Freeform 636"/>
                  <p:cNvSpPr>
                    <a:spLocks noChangeAspect="1"/>
                  </p:cNvSpPr>
                  <p:nvPr/>
                </p:nvSpPr>
                <p:spPr bwMode="auto">
                  <a:xfrm>
                    <a:off x="5241" y="1561"/>
                    <a:ext cx="7" cy="14"/>
                  </a:xfrm>
                  <a:custGeom>
                    <a:avLst/>
                    <a:gdLst>
                      <a:gd name="T0" fmla="*/ 7 w 31"/>
                      <a:gd name="T1" fmla="*/ 7 h 46"/>
                      <a:gd name="T2" fmla="*/ 2 w 31"/>
                      <a:gd name="T3" fmla="*/ 0 h 46"/>
                      <a:gd name="T4" fmla="*/ 0 w 31"/>
                      <a:gd name="T5" fmla="*/ 0 h 46"/>
                      <a:gd name="T6" fmla="*/ 0 w 31"/>
                      <a:gd name="T7" fmla="*/ 14 h 46"/>
                      <a:gd name="T8" fmla="*/ 2 w 31"/>
                      <a:gd name="T9" fmla="*/ 14 h 46"/>
                      <a:gd name="T10" fmla="*/ 7 w 31"/>
                      <a:gd name="T11" fmla="*/ 7 h 46"/>
                      <a:gd name="T12" fmla="*/ 2 w 31"/>
                      <a:gd name="T13" fmla="*/ 14 h 46"/>
                      <a:gd name="T14" fmla="*/ 3 w 31"/>
                      <a:gd name="T15" fmla="*/ 14 h 46"/>
                      <a:gd name="T16" fmla="*/ 4 w 31"/>
                      <a:gd name="T17" fmla="*/ 13 h 46"/>
                      <a:gd name="T18" fmla="*/ 5 w 31"/>
                      <a:gd name="T19" fmla="*/ 13 h 46"/>
                      <a:gd name="T20" fmla="*/ 6 w 31"/>
                      <a:gd name="T21" fmla="*/ 12 h 46"/>
                      <a:gd name="T22" fmla="*/ 6 w 31"/>
                      <a:gd name="T23" fmla="*/ 11 h 46"/>
                      <a:gd name="T24" fmla="*/ 7 w 31"/>
                      <a:gd name="T25" fmla="*/ 10 h 46"/>
                      <a:gd name="T26" fmla="*/ 7 w 31"/>
                      <a:gd name="T27" fmla="*/ 8 h 46"/>
                      <a:gd name="T28" fmla="*/ 7 w 31"/>
                      <a:gd name="T29" fmla="*/ 7 h 46"/>
                      <a:gd name="T30" fmla="*/ 7 w 31"/>
                      <a:gd name="T31" fmla="*/ 6 h 46"/>
                      <a:gd name="T32" fmla="*/ 7 w 31"/>
                      <a:gd name="T33" fmla="*/ 5 h 46"/>
                      <a:gd name="T34" fmla="*/ 6 w 31"/>
                      <a:gd name="T35" fmla="*/ 3 h 46"/>
                      <a:gd name="T36" fmla="*/ 6 w 31"/>
                      <a:gd name="T37" fmla="*/ 2 h 46"/>
                      <a:gd name="T38" fmla="*/ 5 w 31"/>
                      <a:gd name="T39" fmla="*/ 1 h 46"/>
                      <a:gd name="T40" fmla="*/ 4 w 31"/>
                      <a:gd name="T41" fmla="*/ 1 h 46"/>
                      <a:gd name="T42" fmla="*/ 3 w 31"/>
                      <a:gd name="T43" fmla="*/ 0 h 46"/>
                      <a:gd name="T44" fmla="*/ 2 w 31"/>
                      <a:gd name="T45" fmla="*/ 0 h 46"/>
                      <a:gd name="T46" fmla="*/ 7 w 3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31" y="23"/>
                        </a:lnTo>
                        <a:lnTo>
                          <a:pt x="8" y="46"/>
                        </a:lnTo>
                        <a:lnTo>
                          <a:pt x="14" y="45"/>
                        </a:lnTo>
                        <a:lnTo>
                          <a:pt x="19" y="44"/>
                        </a:lnTo>
                        <a:lnTo>
                          <a:pt x="22" y="42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0" y="32"/>
                        </a:lnTo>
                        <a:lnTo>
                          <a:pt x="31" y="27"/>
                        </a:lnTo>
                        <a:lnTo>
                          <a:pt x="31" y="23"/>
                        </a:lnTo>
                        <a:lnTo>
                          <a:pt x="31" y="19"/>
                        </a:lnTo>
                        <a:lnTo>
                          <a:pt x="30" y="15"/>
                        </a:lnTo>
                        <a:lnTo>
                          <a:pt x="28" y="10"/>
                        </a:lnTo>
                        <a:lnTo>
                          <a:pt x="25" y="7"/>
                        </a:lnTo>
                        <a:lnTo>
                          <a:pt x="22" y="4"/>
                        </a:lnTo>
                        <a:lnTo>
                          <a:pt x="19" y="2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" name="Freeform 637"/>
                  <p:cNvSpPr>
                    <a:spLocks noChangeAspect="1"/>
                  </p:cNvSpPr>
                  <p:nvPr/>
                </p:nvSpPr>
                <p:spPr bwMode="auto">
                  <a:xfrm>
                    <a:off x="5234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1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5 w 46"/>
                      <a:gd name="T25" fmla="*/ 36 h 123"/>
                      <a:gd name="T26" fmla="*/ 6 w 46"/>
                      <a:gd name="T27" fmla="*/ 36 h 123"/>
                      <a:gd name="T28" fmla="*/ 7 w 46"/>
                      <a:gd name="T29" fmla="*/ 36 h 123"/>
                      <a:gd name="T30" fmla="*/ 9 w 46"/>
                      <a:gd name="T31" fmla="*/ 36 h 123"/>
                      <a:gd name="T32" fmla="*/ 10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 638"/>
                  <p:cNvSpPr>
                    <a:spLocks noChangeAspect="1"/>
                  </p:cNvSpPr>
                  <p:nvPr/>
                </p:nvSpPr>
                <p:spPr bwMode="auto">
                  <a:xfrm>
                    <a:off x="5227" y="1589"/>
                    <a:ext cx="14" cy="14"/>
                  </a:xfrm>
                  <a:custGeom>
                    <a:avLst/>
                    <a:gdLst>
                      <a:gd name="T0" fmla="*/ 0 w 41"/>
                      <a:gd name="T1" fmla="*/ 7 h 46"/>
                      <a:gd name="T2" fmla="*/ 8 w 41"/>
                      <a:gd name="T3" fmla="*/ 14 h 46"/>
                      <a:gd name="T4" fmla="*/ 14 w 41"/>
                      <a:gd name="T5" fmla="*/ 14 h 46"/>
                      <a:gd name="T6" fmla="*/ 14 w 41"/>
                      <a:gd name="T7" fmla="*/ 0 h 46"/>
                      <a:gd name="T8" fmla="*/ 8 w 41"/>
                      <a:gd name="T9" fmla="*/ 0 h 46"/>
                      <a:gd name="T10" fmla="*/ 0 w 41"/>
                      <a:gd name="T11" fmla="*/ 7 h 46"/>
                      <a:gd name="T12" fmla="*/ 8 w 41"/>
                      <a:gd name="T13" fmla="*/ 0 h 46"/>
                      <a:gd name="T14" fmla="*/ 6 w 41"/>
                      <a:gd name="T15" fmla="*/ 0 h 46"/>
                      <a:gd name="T16" fmla="*/ 5 w 41"/>
                      <a:gd name="T17" fmla="*/ 1 h 46"/>
                      <a:gd name="T18" fmla="*/ 3 w 41"/>
                      <a:gd name="T19" fmla="*/ 1 h 46"/>
                      <a:gd name="T20" fmla="*/ 2 w 41"/>
                      <a:gd name="T21" fmla="*/ 2 h 46"/>
                      <a:gd name="T22" fmla="*/ 1 w 41"/>
                      <a:gd name="T23" fmla="*/ 3 h 46"/>
                      <a:gd name="T24" fmla="*/ 1 w 41"/>
                      <a:gd name="T25" fmla="*/ 5 h 46"/>
                      <a:gd name="T26" fmla="*/ 0 w 41"/>
                      <a:gd name="T27" fmla="*/ 6 h 46"/>
                      <a:gd name="T28" fmla="*/ 0 w 41"/>
                      <a:gd name="T29" fmla="*/ 7 h 46"/>
                      <a:gd name="T30" fmla="*/ 0 w 41"/>
                      <a:gd name="T31" fmla="*/ 8 h 46"/>
                      <a:gd name="T32" fmla="*/ 1 w 41"/>
                      <a:gd name="T33" fmla="*/ 10 h 46"/>
                      <a:gd name="T34" fmla="*/ 1 w 41"/>
                      <a:gd name="T35" fmla="*/ 11 h 46"/>
                      <a:gd name="T36" fmla="*/ 2 w 41"/>
                      <a:gd name="T37" fmla="*/ 12 h 46"/>
                      <a:gd name="T38" fmla="*/ 3 w 41"/>
                      <a:gd name="T39" fmla="*/ 13 h 46"/>
                      <a:gd name="T40" fmla="*/ 5 w 41"/>
                      <a:gd name="T41" fmla="*/ 13 h 46"/>
                      <a:gd name="T42" fmla="*/ 6 w 41"/>
                      <a:gd name="T43" fmla="*/ 14 h 46"/>
                      <a:gd name="T44" fmla="*/ 8 w 41"/>
                      <a:gd name="T45" fmla="*/ 14 h 46"/>
                      <a:gd name="T46" fmla="*/ 0 w 4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1" y="46"/>
                        </a:lnTo>
                        <a:lnTo>
                          <a:pt x="4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4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 639"/>
                  <p:cNvSpPr>
                    <a:spLocks noChangeAspect="1"/>
                  </p:cNvSpPr>
                  <p:nvPr/>
                </p:nvSpPr>
                <p:spPr bwMode="auto">
                  <a:xfrm>
                    <a:off x="5227" y="1596"/>
                    <a:ext cx="14" cy="315"/>
                  </a:xfrm>
                  <a:custGeom>
                    <a:avLst/>
                    <a:gdLst>
                      <a:gd name="T0" fmla="*/ 7 w 48"/>
                      <a:gd name="T1" fmla="*/ 315 h 1067"/>
                      <a:gd name="T2" fmla="*/ 14 w 48"/>
                      <a:gd name="T3" fmla="*/ 308 h 1067"/>
                      <a:gd name="T4" fmla="*/ 14 w 48"/>
                      <a:gd name="T5" fmla="*/ 0 h 1067"/>
                      <a:gd name="T6" fmla="*/ 0 w 48"/>
                      <a:gd name="T7" fmla="*/ 0 h 1067"/>
                      <a:gd name="T8" fmla="*/ 0 w 48"/>
                      <a:gd name="T9" fmla="*/ 308 h 1067"/>
                      <a:gd name="T10" fmla="*/ 7 w 48"/>
                      <a:gd name="T11" fmla="*/ 315 h 1067"/>
                      <a:gd name="T12" fmla="*/ 0 w 48"/>
                      <a:gd name="T13" fmla="*/ 308 h 1067"/>
                      <a:gd name="T14" fmla="*/ 0 w 48"/>
                      <a:gd name="T15" fmla="*/ 310 h 1067"/>
                      <a:gd name="T16" fmla="*/ 1 w 48"/>
                      <a:gd name="T17" fmla="*/ 311 h 1067"/>
                      <a:gd name="T18" fmla="*/ 1 w 48"/>
                      <a:gd name="T19" fmla="*/ 312 h 1067"/>
                      <a:gd name="T20" fmla="*/ 2 w 48"/>
                      <a:gd name="T21" fmla="*/ 313 h 1067"/>
                      <a:gd name="T22" fmla="*/ 4 w 48"/>
                      <a:gd name="T23" fmla="*/ 314 h 1067"/>
                      <a:gd name="T24" fmla="*/ 4 w 48"/>
                      <a:gd name="T25" fmla="*/ 315 h 1067"/>
                      <a:gd name="T26" fmla="*/ 6 w 48"/>
                      <a:gd name="T27" fmla="*/ 315 h 1067"/>
                      <a:gd name="T28" fmla="*/ 7 w 48"/>
                      <a:gd name="T29" fmla="*/ 315 h 1067"/>
                      <a:gd name="T30" fmla="*/ 8 w 48"/>
                      <a:gd name="T31" fmla="*/ 315 h 1067"/>
                      <a:gd name="T32" fmla="*/ 10 w 48"/>
                      <a:gd name="T33" fmla="*/ 315 h 1067"/>
                      <a:gd name="T34" fmla="*/ 11 w 48"/>
                      <a:gd name="T35" fmla="*/ 314 h 1067"/>
                      <a:gd name="T36" fmla="*/ 12 w 48"/>
                      <a:gd name="T37" fmla="*/ 313 h 1067"/>
                      <a:gd name="T38" fmla="*/ 12 w 48"/>
                      <a:gd name="T39" fmla="*/ 312 h 1067"/>
                      <a:gd name="T40" fmla="*/ 13 w 48"/>
                      <a:gd name="T41" fmla="*/ 311 h 1067"/>
                      <a:gd name="T42" fmla="*/ 14 w 48"/>
                      <a:gd name="T43" fmla="*/ 310 h 1067"/>
                      <a:gd name="T44" fmla="*/ 14 w 48"/>
                      <a:gd name="T45" fmla="*/ 308 h 1067"/>
                      <a:gd name="T46" fmla="*/ 7 w 48"/>
                      <a:gd name="T47" fmla="*/ 315 h 106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8" h="1067">
                        <a:moveTo>
                          <a:pt x="23" y="1067"/>
                        </a:moveTo>
                        <a:lnTo>
                          <a:pt x="48" y="1044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3" y="1067"/>
                        </a:lnTo>
                        <a:lnTo>
                          <a:pt x="0" y="1044"/>
                        </a:lnTo>
                        <a:lnTo>
                          <a:pt x="1" y="1049"/>
                        </a:lnTo>
                        <a:lnTo>
                          <a:pt x="2" y="1054"/>
                        </a:lnTo>
                        <a:lnTo>
                          <a:pt x="4" y="1057"/>
                        </a:lnTo>
                        <a:lnTo>
                          <a:pt x="8" y="1061"/>
                        </a:lnTo>
                        <a:lnTo>
                          <a:pt x="12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3" y="1067"/>
                        </a:lnTo>
                        <a:lnTo>
                          <a:pt x="29" y="1067"/>
                        </a:lnTo>
                        <a:lnTo>
                          <a:pt x="33" y="1066"/>
                        </a:lnTo>
                        <a:lnTo>
                          <a:pt x="36" y="1064"/>
                        </a:lnTo>
                        <a:lnTo>
                          <a:pt x="40" y="1061"/>
                        </a:lnTo>
                        <a:lnTo>
                          <a:pt x="42" y="1057"/>
                        </a:lnTo>
                        <a:lnTo>
                          <a:pt x="46" y="1054"/>
                        </a:lnTo>
                        <a:lnTo>
                          <a:pt x="47" y="1049"/>
                        </a:lnTo>
                        <a:lnTo>
                          <a:pt x="48" y="1044"/>
                        </a:lnTo>
                        <a:lnTo>
                          <a:pt x="23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" name="Freeform 640"/>
                  <p:cNvSpPr>
                    <a:spLocks noChangeAspect="1"/>
                  </p:cNvSpPr>
                  <p:nvPr/>
                </p:nvSpPr>
                <p:spPr bwMode="auto">
                  <a:xfrm>
                    <a:off x="5234" y="1904"/>
                    <a:ext cx="21" cy="7"/>
                  </a:xfrm>
                  <a:custGeom>
                    <a:avLst/>
                    <a:gdLst>
                      <a:gd name="T0" fmla="*/ 21 w 71"/>
                      <a:gd name="T1" fmla="*/ 4 h 47"/>
                      <a:gd name="T2" fmla="*/ 14 w 71"/>
                      <a:gd name="T3" fmla="*/ 0 h 47"/>
                      <a:gd name="T4" fmla="*/ 0 w 71"/>
                      <a:gd name="T5" fmla="*/ 0 h 47"/>
                      <a:gd name="T6" fmla="*/ 0 w 71"/>
                      <a:gd name="T7" fmla="*/ 7 h 47"/>
                      <a:gd name="T8" fmla="*/ 14 w 71"/>
                      <a:gd name="T9" fmla="*/ 7 h 47"/>
                      <a:gd name="T10" fmla="*/ 21 w 71"/>
                      <a:gd name="T11" fmla="*/ 4 h 47"/>
                      <a:gd name="T12" fmla="*/ 14 w 71"/>
                      <a:gd name="T13" fmla="*/ 7 h 47"/>
                      <a:gd name="T14" fmla="*/ 16 w 71"/>
                      <a:gd name="T15" fmla="*/ 7 h 47"/>
                      <a:gd name="T16" fmla="*/ 17 w 71"/>
                      <a:gd name="T17" fmla="*/ 7 h 47"/>
                      <a:gd name="T18" fmla="*/ 18 w 71"/>
                      <a:gd name="T19" fmla="*/ 6 h 47"/>
                      <a:gd name="T20" fmla="*/ 19 w 71"/>
                      <a:gd name="T21" fmla="*/ 6 h 47"/>
                      <a:gd name="T22" fmla="*/ 20 w 71"/>
                      <a:gd name="T23" fmla="*/ 5 h 47"/>
                      <a:gd name="T24" fmla="*/ 20 w 71"/>
                      <a:gd name="T25" fmla="*/ 5 h 47"/>
                      <a:gd name="T26" fmla="*/ 21 w 71"/>
                      <a:gd name="T27" fmla="*/ 4 h 47"/>
                      <a:gd name="T28" fmla="*/ 21 w 71"/>
                      <a:gd name="T29" fmla="*/ 4 h 47"/>
                      <a:gd name="T30" fmla="*/ 21 w 71"/>
                      <a:gd name="T31" fmla="*/ 3 h 47"/>
                      <a:gd name="T32" fmla="*/ 20 w 71"/>
                      <a:gd name="T33" fmla="*/ 2 h 47"/>
                      <a:gd name="T34" fmla="*/ 20 w 71"/>
                      <a:gd name="T35" fmla="*/ 2 h 47"/>
                      <a:gd name="T36" fmla="*/ 19 w 71"/>
                      <a:gd name="T37" fmla="*/ 1 h 47"/>
                      <a:gd name="T38" fmla="*/ 18 w 71"/>
                      <a:gd name="T39" fmla="*/ 1 h 47"/>
                      <a:gd name="T40" fmla="*/ 17 w 71"/>
                      <a:gd name="T41" fmla="*/ 0 h 47"/>
                      <a:gd name="T42" fmla="*/ 16 w 71"/>
                      <a:gd name="T43" fmla="*/ 0 h 47"/>
                      <a:gd name="T44" fmla="*/ 14 w 71"/>
                      <a:gd name="T45" fmla="*/ 0 h 47"/>
                      <a:gd name="T46" fmla="*/ 21 w 71"/>
                      <a:gd name="T47" fmla="*/ 4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1" h="47">
                        <a:moveTo>
                          <a:pt x="71" y="24"/>
                        </a:move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8" y="47"/>
                        </a:lnTo>
                        <a:lnTo>
                          <a:pt x="71" y="24"/>
                        </a:lnTo>
                        <a:lnTo>
                          <a:pt x="48" y="47"/>
                        </a:lnTo>
                        <a:lnTo>
                          <a:pt x="53" y="47"/>
                        </a:lnTo>
                        <a:lnTo>
                          <a:pt x="57" y="45"/>
                        </a:lnTo>
                        <a:lnTo>
                          <a:pt x="62" y="42"/>
                        </a:lnTo>
                        <a:lnTo>
                          <a:pt x="65" y="39"/>
                        </a:lnTo>
                        <a:lnTo>
                          <a:pt x="68" y="36"/>
                        </a:lnTo>
                        <a:lnTo>
                          <a:pt x="69" y="32"/>
                        </a:lnTo>
                        <a:lnTo>
                          <a:pt x="70" y="28"/>
                        </a:lnTo>
                        <a:lnTo>
                          <a:pt x="71" y="24"/>
                        </a:lnTo>
                        <a:lnTo>
                          <a:pt x="70" y="19"/>
                        </a:lnTo>
                        <a:lnTo>
                          <a:pt x="69" y="15"/>
                        </a:lnTo>
                        <a:lnTo>
                          <a:pt x="68" y="11"/>
                        </a:lnTo>
                        <a:lnTo>
                          <a:pt x="65" y="8"/>
                        </a:lnTo>
                        <a:lnTo>
                          <a:pt x="62" y="5"/>
                        </a:lnTo>
                        <a:lnTo>
                          <a:pt x="57" y="2"/>
                        </a:lnTo>
                        <a:lnTo>
                          <a:pt x="53" y="0"/>
                        </a:lnTo>
                        <a:lnTo>
                          <a:pt x="48" y="0"/>
                        </a:lnTo>
                        <a:lnTo>
                          <a:pt x="71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 641"/>
                  <p:cNvSpPr>
                    <a:spLocks noChangeAspect="1"/>
                  </p:cNvSpPr>
                  <p:nvPr/>
                </p:nvSpPr>
                <p:spPr bwMode="auto">
                  <a:xfrm>
                    <a:off x="5241" y="1911"/>
                    <a:ext cx="14" cy="21"/>
                  </a:xfrm>
                  <a:custGeom>
                    <a:avLst/>
                    <a:gdLst>
                      <a:gd name="T0" fmla="*/ 7 w 46"/>
                      <a:gd name="T1" fmla="*/ 21 h 87"/>
                      <a:gd name="T2" fmla="*/ 14 w 46"/>
                      <a:gd name="T3" fmla="*/ 15 h 87"/>
                      <a:gd name="T4" fmla="*/ 14 w 46"/>
                      <a:gd name="T5" fmla="*/ 0 h 87"/>
                      <a:gd name="T6" fmla="*/ 0 w 46"/>
                      <a:gd name="T7" fmla="*/ 0 h 87"/>
                      <a:gd name="T8" fmla="*/ 0 w 46"/>
                      <a:gd name="T9" fmla="*/ 15 h 87"/>
                      <a:gd name="T10" fmla="*/ 7 w 46"/>
                      <a:gd name="T11" fmla="*/ 21 h 87"/>
                      <a:gd name="T12" fmla="*/ 0 w 46"/>
                      <a:gd name="T13" fmla="*/ 15 h 87"/>
                      <a:gd name="T14" fmla="*/ 0 w 46"/>
                      <a:gd name="T15" fmla="*/ 17 h 87"/>
                      <a:gd name="T16" fmla="*/ 1 w 46"/>
                      <a:gd name="T17" fmla="*/ 18 h 87"/>
                      <a:gd name="T18" fmla="*/ 1 w 46"/>
                      <a:gd name="T19" fmla="*/ 19 h 87"/>
                      <a:gd name="T20" fmla="*/ 2 w 46"/>
                      <a:gd name="T21" fmla="*/ 20 h 87"/>
                      <a:gd name="T22" fmla="*/ 3 w 46"/>
                      <a:gd name="T23" fmla="*/ 20 h 87"/>
                      <a:gd name="T24" fmla="*/ 4 w 46"/>
                      <a:gd name="T25" fmla="*/ 21 h 87"/>
                      <a:gd name="T26" fmla="*/ 6 w 46"/>
                      <a:gd name="T27" fmla="*/ 21 h 87"/>
                      <a:gd name="T28" fmla="*/ 7 w 46"/>
                      <a:gd name="T29" fmla="*/ 21 h 87"/>
                      <a:gd name="T30" fmla="*/ 8 w 46"/>
                      <a:gd name="T31" fmla="*/ 21 h 87"/>
                      <a:gd name="T32" fmla="*/ 9 w 46"/>
                      <a:gd name="T33" fmla="*/ 21 h 87"/>
                      <a:gd name="T34" fmla="*/ 11 w 46"/>
                      <a:gd name="T35" fmla="*/ 20 h 87"/>
                      <a:gd name="T36" fmla="*/ 12 w 46"/>
                      <a:gd name="T37" fmla="*/ 20 h 87"/>
                      <a:gd name="T38" fmla="*/ 13 w 46"/>
                      <a:gd name="T39" fmla="*/ 19 h 87"/>
                      <a:gd name="T40" fmla="*/ 13 w 46"/>
                      <a:gd name="T41" fmla="*/ 18 h 87"/>
                      <a:gd name="T42" fmla="*/ 14 w 46"/>
                      <a:gd name="T43" fmla="*/ 17 h 87"/>
                      <a:gd name="T44" fmla="*/ 14 w 46"/>
                      <a:gd name="T45" fmla="*/ 15 h 87"/>
                      <a:gd name="T46" fmla="*/ 7 w 46"/>
                      <a:gd name="T47" fmla="*/ 21 h 8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87">
                        <a:moveTo>
                          <a:pt x="23" y="87"/>
                        </a:moveTo>
                        <a:lnTo>
                          <a:pt x="46" y="6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3" y="87"/>
                        </a:lnTo>
                        <a:lnTo>
                          <a:pt x="0" y="64"/>
                        </a:lnTo>
                        <a:lnTo>
                          <a:pt x="0" y="69"/>
                        </a:lnTo>
                        <a:lnTo>
                          <a:pt x="2" y="73"/>
                        </a:lnTo>
                        <a:lnTo>
                          <a:pt x="4" y="77"/>
                        </a:lnTo>
                        <a:lnTo>
                          <a:pt x="7" y="81"/>
                        </a:lnTo>
                        <a:lnTo>
                          <a:pt x="10" y="84"/>
                        </a:lnTo>
                        <a:lnTo>
                          <a:pt x="14" y="85"/>
                        </a:lnTo>
                        <a:lnTo>
                          <a:pt x="19" y="86"/>
                        </a:lnTo>
                        <a:lnTo>
                          <a:pt x="23" y="87"/>
                        </a:lnTo>
                        <a:lnTo>
                          <a:pt x="27" y="86"/>
                        </a:lnTo>
                        <a:lnTo>
                          <a:pt x="31" y="85"/>
                        </a:lnTo>
                        <a:lnTo>
                          <a:pt x="35" y="84"/>
                        </a:lnTo>
                        <a:lnTo>
                          <a:pt x="39" y="81"/>
                        </a:lnTo>
                        <a:lnTo>
                          <a:pt x="42" y="77"/>
                        </a:lnTo>
                        <a:lnTo>
                          <a:pt x="44" y="73"/>
                        </a:lnTo>
                        <a:lnTo>
                          <a:pt x="45" y="69"/>
                        </a:lnTo>
                        <a:lnTo>
                          <a:pt x="46" y="64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 642"/>
                  <p:cNvSpPr>
                    <a:spLocks noChangeAspect="1"/>
                  </p:cNvSpPr>
                  <p:nvPr/>
                </p:nvSpPr>
                <p:spPr bwMode="auto">
                  <a:xfrm>
                    <a:off x="5227" y="1919"/>
                    <a:ext cx="21" cy="14"/>
                  </a:xfrm>
                  <a:custGeom>
                    <a:avLst/>
                    <a:gdLst>
                      <a:gd name="T0" fmla="*/ 0 w 65"/>
                      <a:gd name="T1" fmla="*/ 7 h 46"/>
                      <a:gd name="T2" fmla="*/ 7 w 65"/>
                      <a:gd name="T3" fmla="*/ 14 h 46"/>
                      <a:gd name="T4" fmla="*/ 21 w 65"/>
                      <a:gd name="T5" fmla="*/ 14 h 46"/>
                      <a:gd name="T6" fmla="*/ 21 w 65"/>
                      <a:gd name="T7" fmla="*/ 0 h 46"/>
                      <a:gd name="T8" fmla="*/ 7 w 65"/>
                      <a:gd name="T9" fmla="*/ 0 h 46"/>
                      <a:gd name="T10" fmla="*/ 0 w 65"/>
                      <a:gd name="T11" fmla="*/ 7 h 46"/>
                      <a:gd name="T12" fmla="*/ 7 w 65"/>
                      <a:gd name="T13" fmla="*/ 0 h 46"/>
                      <a:gd name="T14" fmla="*/ 5 w 65"/>
                      <a:gd name="T15" fmla="*/ 0 h 46"/>
                      <a:gd name="T16" fmla="*/ 4 w 65"/>
                      <a:gd name="T17" fmla="*/ 1 h 46"/>
                      <a:gd name="T18" fmla="*/ 3 w 65"/>
                      <a:gd name="T19" fmla="*/ 1 h 46"/>
                      <a:gd name="T20" fmla="*/ 2 w 65"/>
                      <a:gd name="T21" fmla="*/ 2 h 46"/>
                      <a:gd name="T22" fmla="*/ 1 w 65"/>
                      <a:gd name="T23" fmla="*/ 3 h 46"/>
                      <a:gd name="T24" fmla="*/ 1 w 65"/>
                      <a:gd name="T25" fmla="*/ 4 h 46"/>
                      <a:gd name="T26" fmla="*/ 0 w 65"/>
                      <a:gd name="T27" fmla="*/ 6 h 46"/>
                      <a:gd name="T28" fmla="*/ 0 w 65"/>
                      <a:gd name="T29" fmla="*/ 7 h 46"/>
                      <a:gd name="T30" fmla="*/ 0 w 65"/>
                      <a:gd name="T31" fmla="*/ 8 h 46"/>
                      <a:gd name="T32" fmla="*/ 1 w 65"/>
                      <a:gd name="T33" fmla="*/ 9 h 46"/>
                      <a:gd name="T34" fmla="*/ 1 w 65"/>
                      <a:gd name="T35" fmla="*/ 11 h 46"/>
                      <a:gd name="T36" fmla="*/ 2 w 65"/>
                      <a:gd name="T37" fmla="*/ 12 h 46"/>
                      <a:gd name="T38" fmla="*/ 3 w 65"/>
                      <a:gd name="T39" fmla="*/ 13 h 46"/>
                      <a:gd name="T40" fmla="*/ 4 w 65"/>
                      <a:gd name="T41" fmla="*/ 13 h 46"/>
                      <a:gd name="T42" fmla="*/ 5 w 65"/>
                      <a:gd name="T43" fmla="*/ 14 h 46"/>
                      <a:gd name="T44" fmla="*/ 7 w 65"/>
                      <a:gd name="T45" fmla="*/ 14 h 46"/>
                      <a:gd name="T46" fmla="*/ 0 w 65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5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65" y="46"/>
                        </a:lnTo>
                        <a:lnTo>
                          <a:pt x="65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4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7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 643"/>
                  <p:cNvSpPr>
                    <a:spLocks noChangeAspect="1"/>
                  </p:cNvSpPr>
                  <p:nvPr/>
                </p:nvSpPr>
                <p:spPr bwMode="auto">
                  <a:xfrm>
                    <a:off x="5227" y="1926"/>
                    <a:ext cx="14" cy="136"/>
                  </a:xfrm>
                  <a:custGeom>
                    <a:avLst/>
                    <a:gdLst>
                      <a:gd name="T0" fmla="*/ 3 w 46"/>
                      <a:gd name="T1" fmla="*/ 135 h 455"/>
                      <a:gd name="T2" fmla="*/ 14 w 46"/>
                      <a:gd name="T3" fmla="*/ 129 h 455"/>
                      <a:gd name="T4" fmla="*/ 14 w 46"/>
                      <a:gd name="T5" fmla="*/ 0 h 455"/>
                      <a:gd name="T6" fmla="*/ 0 w 46"/>
                      <a:gd name="T7" fmla="*/ 0 h 455"/>
                      <a:gd name="T8" fmla="*/ 0 w 46"/>
                      <a:gd name="T9" fmla="*/ 129 h 455"/>
                      <a:gd name="T10" fmla="*/ 3 w 46"/>
                      <a:gd name="T11" fmla="*/ 135 h 455"/>
                      <a:gd name="T12" fmla="*/ 0 w 46"/>
                      <a:gd name="T13" fmla="*/ 129 h 455"/>
                      <a:gd name="T14" fmla="*/ 0 w 46"/>
                      <a:gd name="T15" fmla="*/ 131 h 455"/>
                      <a:gd name="T16" fmla="*/ 1 w 46"/>
                      <a:gd name="T17" fmla="*/ 132 h 455"/>
                      <a:gd name="T18" fmla="*/ 1 w 46"/>
                      <a:gd name="T19" fmla="*/ 133 h 455"/>
                      <a:gd name="T20" fmla="*/ 2 w 46"/>
                      <a:gd name="T21" fmla="*/ 134 h 455"/>
                      <a:gd name="T22" fmla="*/ 3 w 46"/>
                      <a:gd name="T23" fmla="*/ 135 h 455"/>
                      <a:gd name="T24" fmla="*/ 4 w 46"/>
                      <a:gd name="T25" fmla="*/ 136 h 455"/>
                      <a:gd name="T26" fmla="*/ 5 w 46"/>
                      <a:gd name="T27" fmla="*/ 136 h 455"/>
                      <a:gd name="T28" fmla="*/ 7 w 46"/>
                      <a:gd name="T29" fmla="*/ 136 h 455"/>
                      <a:gd name="T30" fmla="*/ 9 w 46"/>
                      <a:gd name="T31" fmla="*/ 136 h 455"/>
                      <a:gd name="T32" fmla="*/ 9 w 46"/>
                      <a:gd name="T33" fmla="*/ 136 h 455"/>
                      <a:gd name="T34" fmla="*/ 11 w 46"/>
                      <a:gd name="T35" fmla="*/ 135 h 455"/>
                      <a:gd name="T36" fmla="*/ 12 w 46"/>
                      <a:gd name="T37" fmla="*/ 134 h 455"/>
                      <a:gd name="T38" fmla="*/ 13 w 46"/>
                      <a:gd name="T39" fmla="*/ 133 h 455"/>
                      <a:gd name="T40" fmla="*/ 14 w 46"/>
                      <a:gd name="T41" fmla="*/ 132 h 455"/>
                      <a:gd name="T42" fmla="*/ 14 w 46"/>
                      <a:gd name="T43" fmla="*/ 131 h 455"/>
                      <a:gd name="T44" fmla="*/ 14 w 46"/>
                      <a:gd name="T45" fmla="*/ 129 h 455"/>
                      <a:gd name="T46" fmla="*/ 3 w 46"/>
                      <a:gd name="T47" fmla="*/ 135 h 45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455">
                        <a:moveTo>
                          <a:pt x="10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10" y="450"/>
                        </a:lnTo>
                        <a:lnTo>
                          <a:pt x="0" y="431"/>
                        </a:lnTo>
                        <a:lnTo>
                          <a:pt x="1" y="437"/>
                        </a:lnTo>
                        <a:lnTo>
                          <a:pt x="2" y="442"/>
                        </a:lnTo>
                        <a:lnTo>
                          <a:pt x="4" y="445"/>
                        </a:lnTo>
                        <a:lnTo>
                          <a:pt x="7" y="448"/>
                        </a:lnTo>
                        <a:lnTo>
                          <a:pt x="11" y="451"/>
                        </a:lnTo>
                        <a:lnTo>
                          <a:pt x="14" y="454"/>
                        </a:lnTo>
                        <a:lnTo>
                          <a:pt x="18" y="455"/>
                        </a:lnTo>
                        <a:lnTo>
                          <a:pt x="23" y="455"/>
                        </a:lnTo>
                        <a:lnTo>
                          <a:pt x="28" y="455"/>
                        </a:lnTo>
                        <a:lnTo>
                          <a:pt x="31" y="454"/>
                        </a:lnTo>
                        <a:lnTo>
                          <a:pt x="35" y="451"/>
                        </a:lnTo>
                        <a:lnTo>
                          <a:pt x="40" y="448"/>
                        </a:lnTo>
                        <a:lnTo>
                          <a:pt x="42" y="445"/>
                        </a:lnTo>
                        <a:lnTo>
                          <a:pt x="45" y="442"/>
                        </a:lnTo>
                        <a:lnTo>
                          <a:pt x="46" y="437"/>
                        </a:lnTo>
                        <a:lnTo>
                          <a:pt x="46" y="431"/>
                        </a:lnTo>
                        <a:lnTo>
                          <a:pt x="10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 644"/>
                  <p:cNvSpPr>
                    <a:spLocks noChangeAspect="1"/>
                  </p:cNvSpPr>
                  <p:nvPr/>
                </p:nvSpPr>
                <p:spPr bwMode="auto">
                  <a:xfrm>
                    <a:off x="5234" y="2055"/>
                    <a:ext cx="21" cy="14"/>
                  </a:xfrm>
                  <a:custGeom>
                    <a:avLst/>
                    <a:gdLst>
                      <a:gd name="T0" fmla="*/ 21 w 67"/>
                      <a:gd name="T1" fmla="*/ 9 h 66"/>
                      <a:gd name="T2" fmla="*/ 18 w 67"/>
                      <a:gd name="T3" fmla="*/ 5 h 66"/>
                      <a:gd name="T4" fmla="*/ 8 w 67"/>
                      <a:gd name="T5" fmla="*/ 0 h 66"/>
                      <a:gd name="T6" fmla="*/ 0 w 67"/>
                      <a:gd name="T7" fmla="*/ 8 h 66"/>
                      <a:gd name="T8" fmla="*/ 10 w 67"/>
                      <a:gd name="T9" fmla="*/ 13 h 66"/>
                      <a:gd name="T10" fmla="*/ 21 w 67"/>
                      <a:gd name="T11" fmla="*/ 9 h 66"/>
                      <a:gd name="T12" fmla="*/ 10 w 67"/>
                      <a:gd name="T13" fmla="*/ 13 h 66"/>
                      <a:gd name="T14" fmla="*/ 11 w 67"/>
                      <a:gd name="T15" fmla="*/ 14 h 66"/>
                      <a:gd name="T16" fmla="*/ 13 w 67"/>
                      <a:gd name="T17" fmla="*/ 14 h 66"/>
                      <a:gd name="T18" fmla="*/ 14 w 67"/>
                      <a:gd name="T19" fmla="*/ 14 h 66"/>
                      <a:gd name="T20" fmla="*/ 15 w 67"/>
                      <a:gd name="T21" fmla="*/ 14 h 66"/>
                      <a:gd name="T22" fmla="*/ 17 w 67"/>
                      <a:gd name="T23" fmla="*/ 14 h 66"/>
                      <a:gd name="T24" fmla="*/ 18 w 67"/>
                      <a:gd name="T25" fmla="*/ 13 h 66"/>
                      <a:gd name="T26" fmla="*/ 19 w 67"/>
                      <a:gd name="T27" fmla="*/ 12 h 66"/>
                      <a:gd name="T28" fmla="*/ 20 w 67"/>
                      <a:gd name="T29" fmla="*/ 12 h 66"/>
                      <a:gd name="T30" fmla="*/ 20 w 67"/>
                      <a:gd name="T31" fmla="*/ 11 h 66"/>
                      <a:gd name="T32" fmla="*/ 21 w 67"/>
                      <a:gd name="T33" fmla="*/ 10 h 66"/>
                      <a:gd name="T34" fmla="*/ 21 w 67"/>
                      <a:gd name="T35" fmla="*/ 9 h 66"/>
                      <a:gd name="T36" fmla="*/ 21 w 67"/>
                      <a:gd name="T37" fmla="*/ 8 h 66"/>
                      <a:gd name="T38" fmla="*/ 21 w 67"/>
                      <a:gd name="T39" fmla="*/ 7 h 66"/>
                      <a:gd name="T40" fmla="*/ 20 w 67"/>
                      <a:gd name="T41" fmla="*/ 7 h 66"/>
                      <a:gd name="T42" fmla="*/ 19 w 67"/>
                      <a:gd name="T43" fmla="*/ 6 h 66"/>
                      <a:gd name="T44" fmla="*/ 18 w 67"/>
                      <a:gd name="T45" fmla="*/ 5 h 66"/>
                      <a:gd name="T46" fmla="*/ 21 w 67"/>
                      <a:gd name="T47" fmla="*/ 9 h 6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7" h="66">
                        <a:moveTo>
                          <a:pt x="67" y="42"/>
                        </a:moveTo>
                        <a:lnTo>
                          <a:pt x="58" y="23"/>
                        </a:lnTo>
                        <a:lnTo>
                          <a:pt x="26" y="0"/>
                        </a:lnTo>
                        <a:lnTo>
                          <a:pt x="0" y="38"/>
                        </a:lnTo>
                        <a:lnTo>
                          <a:pt x="31" y="60"/>
                        </a:lnTo>
                        <a:lnTo>
                          <a:pt x="67" y="42"/>
                        </a:lnTo>
                        <a:lnTo>
                          <a:pt x="31" y="60"/>
                        </a:lnTo>
                        <a:lnTo>
                          <a:pt x="36" y="64"/>
                        </a:lnTo>
                        <a:lnTo>
                          <a:pt x="40" y="65"/>
                        </a:lnTo>
                        <a:lnTo>
                          <a:pt x="44" y="66"/>
                        </a:lnTo>
                        <a:lnTo>
                          <a:pt x="48" y="65"/>
                        </a:lnTo>
                        <a:lnTo>
                          <a:pt x="53" y="64"/>
                        </a:lnTo>
                        <a:lnTo>
                          <a:pt x="57" y="62"/>
                        </a:lnTo>
                        <a:lnTo>
                          <a:pt x="60" y="58"/>
                        </a:lnTo>
                        <a:lnTo>
                          <a:pt x="63" y="55"/>
                        </a:lnTo>
                        <a:lnTo>
                          <a:pt x="65" y="52"/>
                        </a:lnTo>
                        <a:lnTo>
                          <a:pt x="66" y="48"/>
                        </a:lnTo>
                        <a:lnTo>
                          <a:pt x="67" y="44"/>
                        </a:lnTo>
                        <a:lnTo>
                          <a:pt x="67" y="39"/>
                        </a:lnTo>
                        <a:lnTo>
                          <a:pt x="66" y="35"/>
                        </a:lnTo>
                        <a:lnTo>
                          <a:pt x="64" y="31"/>
                        </a:lnTo>
                        <a:lnTo>
                          <a:pt x="62" y="27"/>
                        </a:lnTo>
                        <a:lnTo>
                          <a:pt x="58" y="23"/>
                        </a:lnTo>
                        <a:lnTo>
                          <a:pt x="67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" name="Rectangle 6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1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56" name="Freeform 646"/>
                  <p:cNvSpPr>
                    <a:spLocks noChangeAspect="1"/>
                  </p:cNvSpPr>
                  <p:nvPr/>
                </p:nvSpPr>
                <p:spPr bwMode="auto">
                  <a:xfrm>
                    <a:off x="339" y="1561"/>
                    <a:ext cx="14" cy="14"/>
                  </a:xfrm>
                  <a:custGeom>
                    <a:avLst/>
                    <a:gdLst>
                      <a:gd name="T0" fmla="*/ 14 w 31"/>
                      <a:gd name="T1" fmla="*/ 7 h 46"/>
                      <a:gd name="T2" fmla="*/ 4 w 31"/>
                      <a:gd name="T3" fmla="*/ 0 h 46"/>
                      <a:gd name="T4" fmla="*/ 0 w 31"/>
                      <a:gd name="T5" fmla="*/ 0 h 46"/>
                      <a:gd name="T6" fmla="*/ 0 w 31"/>
                      <a:gd name="T7" fmla="*/ 14 h 46"/>
                      <a:gd name="T8" fmla="*/ 4 w 31"/>
                      <a:gd name="T9" fmla="*/ 14 h 46"/>
                      <a:gd name="T10" fmla="*/ 14 w 31"/>
                      <a:gd name="T11" fmla="*/ 7 h 46"/>
                      <a:gd name="T12" fmla="*/ 4 w 31"/>
                      <a:gd name="T13" fmla="*/ 14 h 46"/>
                      <a:gd name="T14" fmla="*/ 6 w 31"/>
                      <a:gd name="T15" fmla="*/ 14 h 46"/>
                      <a:gd name="T16" fmla="*/ 8 w 31"/>
                      <a:gd name="T17" fmla="*/ 13 h 46"/>
                      <a:gd name="T18" fmla="*/ 9 w 31"/>
                      <a:gd name="T19" fmla="*/ 13 h 46"/>
                      <a:gd name="T20" fmla="*/ 12 w 31"/>
                      <a:gd name="T21" fmla="*/ 12 h 46"/>
                      <a:gd name="T22" fmla="*/ 13 w 31"/>
                      <a:gd name="T23" fmla="*/ 11 h 46"/>
                      <a:gd name="T24" fmla="*/ 14 w 31"/>
                      <a:gd name="T25" fmla="*/ 10 h 46"/>
                      <a:gd name="T26" fmla="*/ 14 w 31"/>
                      <a:gd name="T27" fmla="*/ 8 h 46"/>
                      <a:gd name="T28" fmla="*/ 14 w 31"/>
                      <a:gd name="T29" fmla="*/ 7 h 46"/>
                      <a:gd name="T30" fmla="*/ 14 w 31"/>
                      <a:gd name="T31" fmla="*/ 6 h 46"/>
                      <a:gd name="T32" fmla="*/ 14 w 31"/>
                      <a:gd name="T33" fmla="*/ 5 h 46"/>
                      <a:gd name="T34" fmla="*/ 13 w 31"/>
                      <a:gd name="T35" fmla="*/ 3 h 46"/>
                      <a:gd name="T36" fmla="*/ 12 w 31"/>
                      <a:gd name="T37" fmla="*/ 2 h 46"/>
                      <a:gd name="T38" fmla="*/ 9 w 31"/>
                      <a:gd name="T39" fmla="*/ 1 h 46"/>
                      <a:gd name="T40" fmla="*/ 8 w 31"/>
                      <a:gd name="T41" fmla="*/ 1 h 46"/>
                      <a:gd name="T42" fmla="*/ 6 w 31"/>
                      <a:gd name="T43" fmla="*/ 0 h 46"/>
                      <a:gd name="T44" fmla="*/ 4 w 31"/>
                      <a:gd name="T45" fmla="*/ 0 h 46"/>
                      <a:gd name="T46" fmla="*/ 14 w 3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31" y="23"/>
                        </a:lnTo>
                        <a:lnTo>
                          <a:pt x="8" y="46"/>
                        </a:lnTo>
                        <a:lnTo>
                          <a:pt x="13" y="45"/>
                        </a:lnTo>
                        <a:lnTo>
                          <a:pt x="18" y="44"/>
                        </a:lnTo>
                        <a:lnTo>
                          <a:pt x="21" y="42"/>
                        </a:lnTo>
                        <a:lnTo>
                          <a:pt x="26" y="39"/>
                        </a:lnTo>
                        <a:lnTo>
                          <a:pt x="28" y="36"/>
                        </a:lnTo>
                        <a:lnTo>
                          <a:pt x="30" y="32"/>
                        </a:lnTo>
                        <a:lnTo>
                          <a:pt x="31" y="27"/>
                        </a:lnTo>
                        <a:lnTo>
                          <a:pt x="31" y="23"/>
                        </a:lnTo>
                        <a:lnTo>
                          <a:pt x="31" y="19"/>
                        </a:lnTo>
                        <a:lnTo>
                          <a:pt x="30" y="15"/>
                        </a:lnTo>
                        <a:lnTo>
                          <a:pt x="28" y="10"/>
                        </a:lnTo>
                        <a:lnTo>
                          <a:pt x="26" y="7"/>
                        </a:lnTo>
                        <a:lnTo>
                          <a:pt x="21" y="4"/>
                        </a:lnTo>
                        <a:lnTo>
                          <a:pt x="18" y="2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 647"/>
                  <p:cNvSpPr>
                    <a:spLocks noChangeAspect="1"/>
                  </p:cNvSpPr>
                  <p:nvPr/>
                </p:nvSpPr>
                <p:spPr bwMode="auto">
                  <a:xfrm>
                    <a:off x="339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1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4 w 46"/>
                      <a:gd name="T25" fmla="*/ 36 h 123"/>
                      <a:gd name="T26" fmla="*/ 5 w 46"/>
                      <a:gd name="T27" fmla="*/ 36 h 123"/>
                      <a:gd name="T28" fmla="*/ 7 w 46"/>
                      <a:gd name="T29" fmla="*/ 36 h 123"/>
                      <a:gd name="T30" fmla="*/ 8 w 46"/>
                      <a:gd name="T31" fmla="*/ 36 h 123"/>
                      <a:gd name="T32" fmla="*/ 9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8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5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" name="Freeform 648"/>
                  <p:cNvSpPr>
                    <a:spLocks noChangeAspect="1"/>
                  </p:cNvSpPr>
                  <p:nvPr/>
                </p:nvSpPr>
                <p:spPr bwMode="auto">
                  <a:xfrm>
                    <a:off x="332" y="1589"/>
                    <a:ext cx="14" cy="14"/>
                  </a:xfrm>
                  <a:custGeom>
                    <a:avLst/>
                    <a:gdLst>
                      <a:gd name="T0" fmla="*/ 0 w 40"/>
                      <a:gd name="T1" fmla="*/ 7 h 46"/>
                      <a:gd name="T2" fmla="*/ 8 w 40"/>
                      <a:gd name="T3" fmla="*/ 14 h 46"/>
                      <a:gd name="T4" fmla="*/ 14 w 40"/>
                      <a:gd name="T5" fmla="*/ 14 h 46"/>
                      <a:gd name="T6" fmla="*/ 14 w 40"/>
                      <a:gd name="T7" fmla="*/ 0 h 46"/>
                      <a:gd name="T8" fmla="*/ 8 w 40"/>
                      <a:gd name="T9" fmla="*/ 0 h 46"/>
                      <a:gd name="T10" fmla="*/ 0 w 40"/>
                      <a:gd name="T11" fmla="*/ 7 h 46"/>
                      <a:gd name="T12" fmla="*/ 8 w 40"/>
                      <a:gd name="T13" fmla="*/ 0 h 46"/>
                      <a:gd name="T14" fmla="*/ 6 w 40"/>
                      <a:gd name="T15" fmla="*/ 0 h 46"/>
                      <a:gd name="T16" fmla="*/ 4 w 40"/>
                      <a:gd name="T17" fmla="*/ 1 h 46"/>
                      <a:gd name="T18" fmla="*/ 3 w 40"/>
                      <a:gd name="T19" fmla="*/ 1 h 46"/>
                      <a:gd name="T20" fmla="*/ 2 w 40"/>
                      <a:gd name="T21" fmla="*/ 2 h 46"/>
                      <a:gd name="T22" fmla="*/ 1 w 40"/>
                      <a:gd name="T23" fmla="*/ 3 h 46"/>
                      <a:gd name="T24" fmla="*/ 0 w 40"/>
                      <a:gd name="T25" fmla="*/ 5 h 46"/>
                      <a:gd name="T26" fmla="*/ 0 w 40"/>
                      <a:gd name="T27" fmla="*/ 6 h 46"/>
                      <a:gd name="T28" fmla="*/ 0 w 40"/>
                      <a:gd name="T29" fmla="*/ 7 h 46"/>
                      <a:gd name="T30" fmla="*/ 0 w 40"/>
                      <a:gd name="T31" fmla="*/ 8 h 46"/>
                      <a:gd name="T32" fmla="*/ 0 w 40"/>
                      <a:gd name="T33" fmla="*/ 10 h 46"/>
                      <a:gd name="T34" fmla="*/ 1 w 40"/>
                      <a:gd name="T35" fmla="*/ 11 h 46"/>
                      <a:gd name="T36" fmla="*/ 2 w 40"/>
                      <a:gd name="T37" fmla="*/ 12 h 46"/>
                      <a:gd name="T38" fmla="*/ 3 w 40"/>
                      <a:gd name="T39" fmla="*/ 13 h 46"/>
                      <a:gd name="T40" fmla="*/ 4 w 40"/>
                      <a:gd name="T41" fmla="*/ 13 h 46"/>
                      <a:gd name="T42" fmla="*/ 6 w 40"/>
                      <a:gd name="T43" fmla="*/ 14 h 46"/>
                      <a:gd name="T44" fmla="*/ 8 w 40"/>
                      <a:gd name="T45" fmla="*/ 14 h 46"/>
                      <a:gd name="T46" fmla="*/ 0 w 4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9" name="Rectangle 6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60" name="Freeform 650"/>
                  <p:cNvSpPr>
                    <a:spLocks noChangeAspect="1"/>
                  </p:cNvSpPr>
                  <p:nvPr/>
                </p:nvSpPr>
                <p:spPr bwMode="auto">
                  <a:xfrm>
                    <a:off x="5184" y="1561"/>
                    <a:ext cx="14" cy="14"/>
                  </a:xfrm>
                  <a:custGeom>
                    <a:avLst/>
                    <a:gdLst>
                      <a:gd name="T0" fmla="*/ 0 w 31"/>
                      <a:gd name="T1" fmla="*/ 7 h 46"/>
                      <a:gd name="T2" fmla="*/ 10 w 31"/>
                      <a:gd name="T3" fmla="*/ 14 h 46"/>
                      <a:gd name="T4" fmla="*/ 14 w 31"/>
                      <a:gd name="T5" fmla="*/ 14 h 46"/>
                      <a:gd name="T6" fmla="*/ 14 w 31"/>
                      <a:gd name="T7" fmla="*/ 0 h 46"/>
                      <a:gd name="T8" fmla="*/ 10 w 31"/>
                      <a:gd name="T9" fmla="*/ 0 h 46"/>
                      <a:gd name="T10" fmla="*/ 0 w 31"/>
                      <a:gd name="T11" fmla="*/ 7 h 46"/>
                      <a:gd name="T12" fmla="*/ 10 w 31"/>
                      <a:gd name="T13" fmla="*/ 0 h 46"/>
                      <a:gd name="T14" fmla="*/ 8 w 31"/>
                      <a:gd name="T15" fmla="*/ 0 h 46"/>
                      <a:gd name="T16" fmla="*/ 6 w 31"/>
                      <a:gd name="T17" fmla="*/ 1 h 46"/>
                      <a:gd name="T18" fmla="*/ 4 w 31"/>
                      <a:gd name="T19" fmla="*/ 1 h 46"/>
                      <a:gd name="T20" fmla="*/ 2 w 31"/>
                      <a:gd name="T21" fmla="*/ 2 h 46"/>
                      <a:gd name="T22" fmla="*/ 1 w 31"/>
                      <a:gd name="T23" fmla="*/ 3 h 46"/>
                      <a:gd name="T24" fmla="*/ 0 w 31"/>
                      <a:gd name="T25" fmla="*/ 5 h 46"/>
                      <a:gd name="T26" fmla="*/ 0 w 31"/>
                      <a:gd name="T27" fmla="*/ 6 h 46"/>
                      <a:gd name="T28" fmla="*/ 0 w 31"/>
                      <a:gd name="T29" fmla="*/ 7 h 46"/>
                      <a:gd name="T30" fmla="*/ 0 w 31"/>
                      <a:gd name="T31" fmla="*/ 8 h 46"/>
                      <a:gd name="T32" fmla="*/ 0 w 31"/>
                      <a:gd name="T33" fmla="*/ 10 h 46"/>
                      <a:gd name="T34" fmla="*/ 1 w 31"/>
                      <a:gd name="T35" fmla="*/ 11 h 46"/>
                      <a:gd name="T36" fmla="*/ 2 w 31"/>
                      <a:gd name="T37" fmla="*/ 12 h 46"/>
                      <a:gd name="T38" fmla="*/ 4 w 31"/>
                      <a:gd name="T39" fmla="*/ 13 h 46"/>
                      <a:gd name="T40" fmla="*/ 6 w 31"/>
                      <a:gd name="T41" fmla="*/ 13 h 46"/>
                      <a:gd name="T42" fmla="*/ 8 w 31"/>
                      <a:gd name="T43" fmla="*/ 14 h 46"/>
                      <a:gd name="T44" fmla="*/ 10 w 31"/>
                      <a:gd name="T45" fmla="*/ 14 h 46"/>
                      <a:gd name="T46" fmla="*/ 0 w 3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1" y="46"/>
                        </a:lnTo>
                        <a:lnTo>
                          <a:pt x="3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 651"/>
                  <p:cNvSpPr>
                    <a:spLocks noChangeAspect="1"/>
                  </p:cNvSpPr>
                  <p:nvPr/>
                </p:nvSpPr>
                <p:spPr bwMode="auto">
                  <a:xfrm>
                    <a:off x="5184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1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5 w 46"/>
                      <a:gd name="T25" fmla="*/ 36 h 123"/>
                      <a:gd name="T26" fmla="*/ 6 w 46"/>
                      <a:gd name="T27" fmla="*/ 36 h 123"/>
                      <a:gd name="T28" fmla="*/ 7 w 46"/>
                      <a:gd name="T29" fmla="*/ 36 h 123"/>
                      <a:gd name="T30" fmla="*/ 9 w 46"/>
                      <a:gd name="T31" fmla="*/ 36 h 123"/>
                      <a:gd name="T32" fmla="*/ 10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 652"/>
                  <p:cNvSpPr>
                    <a:spLocks noChangeAspect="1"/>
                  </p:cNvSpPr>
                  <p:nvPr/>
                </p:nvSpPr>
                <p:spPr bwMode="auto">
                  <a:xfrm>
                    <a:off x="5191" y="1589"/>
                    <a:ext cx="14" cy="14"/>
                  </a:xfrm>
                  <a:custGeom>
                    <a:avLst/>
                    <a:gdLst>
                      <a:gd name="T0" fmla="*/ 14 w 40"/>
                      <a:gd name="T1" fmla="*/ 7 h 46"/>
                      <a:gd name="T2" fmla="*/ 6 w 40"/>
                      <a:gd name="T3" fmla="*/ 0 h 46"/>
                      <a:gd name="T4" fmla="*/ 0 w 40"/>
                      <a:gd name="T5" fmla="*/ 0 h 46"/>
                      <a:gd name="T6" fmla="*/ 0 w 40"/>
                      <a:gd name="T7" fmla="*/ 14 h 46"/>
                      <a:gd name="T8" fmla="*/ 6 w 40"/>
                      <a:gd name="T9" fmla="*/ 14 h 46"/>
                      <a:gd name="T10" fmla="*/ 14 w 40"/>
                      <a:gd name="T11" fmla="*/ 7 h 46"/>
                      <a:gd name="T12" fmla="*/ 6 w 40"/>
                      <a:gd name="T13" fmla="*/ 14 h 46"/>
                      <a:gd name="T14" fmla="*/ 8 w 40"/>
                      <a:gd name="T15" fmla="*/ 14 h 46"/>
                      <a:gd name="T16" fmla="*/ 10 w 40"/>
                      <a:gd name="T17" fmla="*/ 13 h 46"/>
                      <a:gd name="T18" fmla="*/ 11 w 40"/>
                      <a:gd name="T19" fmla="*/ 13 h 46"/>
                      <a:gd name="T20" fmla="*/ 12 w 40"/>
                      <a:gd name="T21" fmla="*/ 12 h 46"/>
                      <a:gd name="T22" fmla="*/ 13 w 40"/>
                      <a:gd name="T23" fmla="*/ 11 h 46"/>
                      <a:gd name="T24" fmla="*/ 14 w 40"/>
                      <a:gd name="T25" fmla="*/ 10 h 46"/>
                      <a:gd name="T26" fmla="*/ 14 w 40"/>
                      <a:gd name="T27" fmla="*/ 8 h 46"/>
                      <a:gd name="T28" fmla="*/ 14 w 40"/>
                      <a:gd name="T29" fmla="*/ 7 h 46"/>
                      <a:gd name="T30" fmla="*/ 14 w 40"/>
                      <a:gd name="T31" fmla="*/ 6 h 46"/>
                      <a:gd name="T32" fmla="*/ 14 w 40"/>
                      <a:gd name="T33" fmla="*/ 5 h 46"/>
                      <a:gd name="T34" fmla="*/ 13 w 40"/>
                      <a:gd name="T35" fmla="*/ 3 h 46"/>
                      <a:gd name="T36" fmla="*/ 12 w 40"/>
                      <a:gd name="T37" fmla="*/ 2 h 46"/>
                      <a:gd name="T38" fmla="*/ 11 w 40"/>
                      <a:gd name="T39" fmla="*/ 1 h 46"/>
                      <a:gd name="T40" fmla="*/ 10 w 40"/>
                      <a:gd name="T41" fmla="*/ 1 h 46"/>
                      <a:gd name="T42" fmla="*/ 8 w 40"/>
                      <a:gd name="T43" fmla="*/ 0 h 46"/>
                      <a:gd name="T44" fmla="*/ 6 w 40"/>
                      <a:gd name="T45" fmla="*/ 0 h 46"/>
                      <a:gd name="T46" fmla="*/ 14 w 4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8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8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" name="Rectangle 6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1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64" name="Freeform 654"/>
                  <p:cNvSpPr>
                    <a:spLocks noChangeAspect="1"/>
                  </p:cNvSpPr>
                  <p:nvPr/>
                </p:nvSpPr>
                <p:spPr bwMode="auto">
                  <a:xfrm>
                    <a:off x="475" y="1561"/>
                    <a:ext cx="7" cy="14"/>
                  </a:xfrm>
                  <a:custGeom>
                    <a:avLst/>
                    <a:gdLst>
                      <a:gd name="T0" fmla="*/ 7 w 29"/>
                      <a:gd name="T1" fmla="*/ 7 h 46"/>
                      <a:gd name="T2" fmla="*/ 1 w 29"/>
                      <a:gd name="T3" fmla="*/ 0 h 46"/>
                      <a:gd name="T4" fmla="*/ 0 w 29"/>
                      <a:gd name="T5" fmla="*/ 0 h 46"/>
                      <a:gd name="T6" fmla="*/ 0 w 29"/>
                      <a:gd name="T7" fmla="*/ 14 h 46"/>
                      <a:gd name="T8" fmla="*/ 1 w 29"/>
                      <a:gd name="T9" fmla="*/ 14 h 46"/>
                      <a:gd name="T10" fmla="*/ 7 w 29"/>
                      <a:gd name="T11" fmla="*/ 7 h 46"/>
                      <a:gd name="T12" fmla="*/ 1 w 29"/>
                      <a:gd name="T13" fmla="*/ 14 h 46"/>
                      <a:gd name="T14" fmla="*/ 3 w 29"/>
                      <a:gd name="T15" fmla="*/ 14 h 46"/>
                      <a:gd name="T16" fmla="*/ 4 w 29"/>
                      <a:gd name="T17" fmla="*/ 13 h 46"/>
                      <a:gd name="T18" fmla="*/ 5 w 29"/>
                      <a:gd name="T19" fmla="*/ 13 h 46"/>
                      <a:gd name="T20" fmla="*/ 6 w 29"/>
                      <a:gd name="T21" fmla="*/ 12 h 46"/>
                      <a:gd name="T22" fmla="*/ 6 w 29"/>
                      <a:gd name="T23" fmla="*/ 11 h 46"/>
                      <a:gd name="T24" fmla="*/ 7 w 29"/>
                      <a:gd name="T25" fmla="*/ 10 h 46"/>
                      <a:gd name="T26" fmla="*/ 7 w 29"/>
                      <a:gd name="T27" fmla="*/ 8 h 46"/>
                      <a:gd name="T28" fmla="*/ 7 w 29"/>
                      <a:gd name="T29" fmla="*/ 7 h 46"/>
                      <a:gd name="T30" fmla="*/ 7 w 29"/>
                      <a:gd name="T31" fmla="*/ 6 h 46"/>
                      <a:gd name="T32" fmla="*/ 7 w 29"/>
                      <a:gd name="T33" fmla="*/ 5 h 46"/>
                      <a:gd name="T34" fmla="*/ 6 w 29"/>
                      <a:gd name="T35" fmla="*/ 3 h 46"/>
                      <a:gd name="T36" fmla="*/ 6 w 29"/>
                      <a:gd name="T37" fmla="*/ 2 h 46"/>
                      <a:gd name="T38" fmla="*/ 5 w 29"/>
                      <a:gd name="T39" fmla="*/ 1 h 46"/>
                      <a:gd name="T40" fmla="*/ 4 w 29"/>
                      <a:gd name="T41" fmla="*/ 1 h 46"/>
                      <a:gd name="T42" fmla="*/ 3 w 29"/>
                      <a:gd name="T43" fmla="*/ 0 h 46"/>
                      <a:gd name="T44" fmla="*/ 1 w 29"/>
                      <a:gd name="T45" fmla="*/ 0 h 46"/>
                      <a:gd name="T46" fmla="*/ 7 w 29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9" h="46">
                        <a:moveTo>
                          <a:pt x="29" y="23"/>
                        </a:move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6" y="46"/>
                        </a:lnTo>
                        <a:lnTo>
                          <a:pt x="29" y="23"/>
                        </a:lnTo>
                        <a:lnTo>
                          <a:pt x="6" y="46"/>
                        </a:lnTo>
                        <a:lnTo>
                          <a:pt x="11" y="45"/>
                        </a:lnTo>
                        <a:lnTo>
                          <a:pt x="17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6" y="36"/>
                        </a:lnTo>
                        <a:lnTo>
                          <a:pt x="28" y="32"/>
                        </a:lnTo>
                        <a:lnTo>
                          <a:pt x="29" y="27"/>
                        </a:lnTo>
                        <a:lnTo>
                          <a:pt x="29" y="23"/>
                        </a:lnTo>
                        <a:lnTo>
                          <a:pt x="29" y="19"/>
                        </a:lnTo>
                        <a:lnTo>
                          <a:pt x="28" y="15"/>
                        </a:lnTo>
                        <a:lnTo>
                          <a:pt x="26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7" y="2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29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" name="Freeform 655"/>
                  <p:cNvSpPr>
                    <a:spLocks noChangeAspect="1"/>
                  </p:cNvSpPr>
                  <p:nvPr/>
                </p:nvSpPr>
                <p:spPr bwMode="auto">
                  <a:xfrm>
                    <a:off x="468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1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5 w 46"/>
                      <a:gd name="T25" fmla="*/ 36 h 123"/>
                      <a:gd name="T26" fmla="*/ 6 w 46"/>
                      <a:gd name="T27" fmla="*/ 36 h 123"/>
                      <a:gd name="T28" fmla="*/ 7 w 46"/>
                      <a:gd name="T29" fmla="*/ 36 h 123"/>
                      <a:gd name="T30" fmla="*/ 8 w 46"/>
                      <a:gd name="T31" fmla="*/ 36 h 123"/>
                      <a:gd name="T32" fmla="*/ 9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" name="Freeform 656"/>
                  <p:cNvSpPr>
                    <a:spLocks noChangeAspect="1"/>
                  </p:cNvSpPr>
                  <p:nvPr/>
                </p:nvSpPr>
                <p:spPr bwMode="auto">
                  <a:xfrm>
                    <a:off x="468" y="1589"/>
                    <a:ext cx="7" cy="14"/>
                  </a:xfrm>
                  <a:custGeom>
                    <a:avLst/>
                    <a:gdLst>
                      <a:gd name="T0" fmla="*/ 0 w 40"/>
                      <a:gd name="T1" fmla="*/ 7 h 46"/>
                      <a:gd name="T2" fmla="*/ 4 w 40"/>
                      <a:gd name="T3" fmla="*/ 14 h 46"/>
                      <a:gd name="T4" fmla="*/ 7 w 40"/>
                      <a:gd name="T5" fmla="*/ 14 h 46"/>
                      <a:gd name="T6" fmla="*/ 7 w 40"/>
                      <a:gd name="T7" fmla="*/ 0 h 46"/>
                      <a:gd name="T8" fmla="*/ 4 w 40"/>
                      <a:gd name="T9" fmla="*/ 0 h 46"/>
                      <a:gd name="T10" fmla="*/ 0 w 40"/>
                      <a:gd name="T11" fmla="*/ 7 h 46"/>
                      <a:gd name="T12" fmla="*/ 4 w 40"/>
                      <a:gd name="T13" fmla="*/ 0 h 46"/>
                      <a:gd name="T14" fmla="*/ 3 w 40"/>
                      <a:gd name="T15" fmla="*/ 0 h 46"/>
                      <a:gd name="T16" fmla="*/ 2 w 40"/>
                      <a:gd name="T17" fmla="*/ 1 h 46"/>
                      <a:gd name="T18" fmla="*/ 1 w 40"/>
                      <a:gd name="T19" fmla="*/ 1 h 46"/>
                      <a:gd name="T20" fmla="*/ 1 w 40"/>
                      <a:gd name="T21" fmla="*/ 2 h 46"/>
                      <a:gd name="T22" fmla="*/ 1 w 40"/>
                      <a:gd name="T23" fmla="*/ 3 h 46"/>
                      <a:gd name="T24" fmla="*/ 0 w 40"/>
                      <a:gd name="T25" fmla="*/ 5 h 46"/>
                      <a:gd name="T26" fmla="*/ 0 w 40"/>
                      <a:gd name="T27" fmla="*/ 6 h 46"/>
                      <a:gd name="T28" fmla="*/ 0 w 40"/>
                      <a:gd name="T29" fmla="*/ 7 h 46"/>
                      <a:gd name="T30" fmla="*/ 0 w 40"/>
                      <a:gd name="T31" fmla="*/ 8 h 46"/>
                      <a:gd name="T32" fmla="*/ 0 w 40"/>
                      <a:gd name="T33" fmla="*/ 10 h 46"/>
                      <a:gd name="T34" fmla="*/ 1 w 40"/>
                      <a:gd name="T35" fmla="*/ 11 h 46"/>
                      <a:gd name="T36" fmla="*/ 1 w 40"/>
                      <a:gd name="T37" fmla="*/ 12 h 46"/>
                      <a:gd name="T38" fmla="*/ 1 w 40"/>
                      <a:gd name="T39" fmla="*/ 13 h 46"/>
                      <a:gd name="T40" fmla="*/ 2 w 40"/>
                      <a:gd name="T41" fmla="*/ 13 h 46"/>
                      <a:gd name="T42" fmla="*/ 3 w 40"/>
                      <a:gd name="T43" fmla="*/ 14 h 46"/>
                      <a:gd name="T44" fmla="*/ 4 w 40"/>
                      <a:gd name="T45" fmla="*/ 14 h 46"/>
                      <a:gd name="T46" fmla="*/ 0 w 4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3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" name="Rectangle 6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" y="1596"/>
                    <a:ext cx="7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68" name="Freeform 658"/>
                  <p:cNvSpPr>
                    <a:spLocks noChangeAspect="1"/>
                  </p:cNvSpPr>
                  <p:nvPr/>
                </p:nvSpPr>
                <p:spPr bwMode="auto">
                  <a:xfrm>
                    <a:off x="5055" y="1561"/>
                    <a:ext cx="7" cy="14"/>
                  </a:xfrm>
                  <a:custGeom>
                    <a:avLst/>
                    <a:gdLst>
                      <a:gd name="T0" fmla="*/ 0 w 29"/>
                      <a:gd name="T1" fmla="*/ 7 h 46"/>
                      <a:gd name="T2" fmla="*/ 6 w 29"/>
                      <a:gd name="T3" fmla="*/ 14 h 46"/>
                      <a:gd name="T4" fmla="*/ 7 w 29"/>
                      <a:gd name="T5" fmla="*/ 14 h 46"/>
                      <a:gd name="T6" fmla="*/ 7 w 29"/>
                      <a:gd name="T7" fmla="*/ 0 h 46"/>
                      <a:gd name="T8" fmla="*/ 6 w 29"/>
                      <a:gd name="T9" fmla="*/ 0 h 46"/>
                      <a:gd name="T10" fmla="*/ 0 w 29"/>
                      <a:gd name="T11" fmla="*/ 7 h 46"/>
                      <a:gd name="T12" fmla="*/ 6 w 29"/>
                      <a:gd name="T13" fmla="*/ 0 h 46"/>
                      <a:gd name="T14" fmla="*/ 4 w 29"/>
                      <a:gd name="T15" fmla="*/ 0 h 46"/>
                      <a:gd name="T16" fmla="*/ 3 w 29"/>
                      <a:gd name="T17" fmla="*/ 1 h 46"/>
                      <a:gd name="T18" fmla="*/ 2 w 29"/>
                      <a:gd name="T19" fmla="*/ 1 h 46"/>
                      <a:gd name="T20" fmla="*/ 1 w 29"/>
                      <a:gd name="T21" fmla="*/ 2 h 46"/>
                      <a:gd name="T22" fmla="*/ 1 w 29"/>
                      <a:gd name="T23" fmla="*/ 3 h 46"/>
                      <a:gd name="T24" fmla="*/ 0 w 29"/>
                      <a:gd name="T25" fmla="*/ 5 h 46"/>
                      <a:gd name="T26" fmla="*/ 0 w 29"/>
                      <a:gd name="T27" fmla="*/ 6 h 46"/>
                      <a:gd name="T28" fmla="*/ 0 w 29"/>
                      <a:gd name="T29" fmla="*/ 7 h 46"/>
                      <a:gd name="T30" fmla="*/ 0 w 29"/>
                      <a:gd name="T31" fmla="*/ 8 h 46"/>
                      <a:gd name="T32" fmla="*/ 0 w 29"/>
                      <a:gd name="T33" fmla="*/ 10 h 46"/>
                      <a:gd name="T34" fmla="*/ 1 w 29"/>
                      <a:gd name="T35" fmla="*/ 11 h 46"/>
                      <a:gd name="T36" fmla="*/ 1 w 29"/>
                      <a:gd name="T37" fmla="*/ 12 h 46"/>
                      <a:gd name="T38" fmla="*/ 2 w 29"/>
                      <a:gd name="T39" fmla="*/ 13 h 46"/>
                      <a:gd name="T40" fmla="*/ 3 w 29"/>
                      <a:gd name="T41" fmla="*/ 13 h 46"/>
                      <a:gd name="T42" fmla="*/ 4 w 29"/>
                      <a:gd name="T43" fmla="*/ 14 h 46"/>
                      <a:gd name="T44" fmla="*/ 6 w 29"/>
                      <a:gd name="T45" fmla="*/ 14 h 46"/>
                      <a:gd name="T46" fmla="*/ 0 w 29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9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29" y="46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 659"/>
                  <p:cNvSpPr>
                    <a:spLocks noChangeAspect="1"/>
                  </p:cNvSpPr>
                  <p:nvPr/>
                </p:nvSpPr>
                <p:spPr bwMode="auto">
                  <a:xfrm>
                    <a:off x="5055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1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5 w 46"/>
                      <a:gd name="T25" fmla="*/ 36 h 123"/>
                      <a:gd name="T26" fmla="*/ 6 w 46"/>
                      <a:gd name="T27" fmla="*/ 36 h 123"/>
                      <a:gd name="T28" fmla="*/ 7 w 46"/>
                      <a:gd name="T29" fmla="*/ 36 h 123"/>
                      <a:gd name="T30" fmla="*/ 8 w 46"/>
                      <a:gd name="T31" fmla="*/ 36 h 123"/>
                      <a:gd name="T32" fmla="*/ 9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 660"/>
                  <p:cNvSpPr>
                    <a:spLocks noChangeAspect="1"/>
                  </p:cNvSpPr>
                  <p:nvPr/>
                </p:nvSpPr>
                <p:spPr bwMode="auto">
                  <a:xfrm>
                    <a:off x="5063" y="1589"/>
                    <a:ext cx="7" cy="14"/>
                  </a:xfrm>
                  <a:custGeom>
                    <a:avLst/>
                    <a:gdLst>
                      <a:gd name="T0" fmla="*/ 7 w 40"/>
                      <a:gd name="T1" fmla="*/ 7 h 46"/>
                      <a:gd name="T2" fmla="*/ 3 w 40"/>
                      <a:gd name="T3" fmla="*/ 0 h 46"/>
                      <a:gd name="T4" fmla="*/ 0 w 40"/>
                      <a:gd name="T5" fmla="*/ 0 h 46"/>
                      <a:gd name="T6" fmla="*/ 0 w 40"/>
                      <a:gd name="T7" fmla="*/ 14 h 46"/>
                      <a:gd name="T8" fmla="*/ 3 w 40"/>
                      <a:gd name="T9" fmla="*/ 14 h 46"/>
                      <a:gd name="T10" fmla="*/ 7 w 40"/>
                      <a:gd name="T11" fmla="*/ 7 h 46"/>
                      <a:gd name="T12" fmla="*/ 3 w 40"/>
                      <a:gd name="T13" fmla="*/ 14 h 46"/>
                      <a:gd name="T14" fmla="*/ 4 w 40"/>
                      <a:gd name="T15" fmla="*/ 14 h 46"/>
                      <a:gd name="T16" fmla="*/ 5 w 40"/>
                      <a:gd name="T17" fmla="*/ 13 h 46"/>
                      <a:gd name="T18" fmla="*/ 6 w 40"/>
                      <a:gd name="T19" fmla="*/ 13 h 46"/>
                      <a:gd name="T20" fmla="*/ 6 w 40"/>
                      <a:gd name="T21" fmla="*/ 12 h 46"/>
                      <a:gd name="T22" fmla="*/ 6 w 40"/>
                      <a:gd name="T23" fmla="*/ 11 h 46"/>
                      <a:gd name="T24" fmla="*/ 7 w 40"/>
                      <a:gd name="T25" fmla="*/ 10 h 46"/>
                      <a:gd name="T26" fmla="*/ 7 w 40"/>
                      <a:gd name="T27" fmla="*/ 8 h 46"/>
                      <a:gd name="T28" fmla="*/ 7 w 40"/>
                      <a:gd name="T29" fmla="*/ 7 h 46"/>
                      <a:gd name="T30" fmla="*/ 7 w 40"/>
                      <a:gd name="T31" fmla="*/ 6 h 46"/>
                      <a:gd name="T32" fmla="*/ 7 w 40"/>
                      <a:gd name="T33" fmla="*/ 5 h 46"/>
                      <a:gd name="T34" fmla="*/ 6 w 40"/>
                      <a:gd name="T35" fmla="*/ 3 h 46"/>
                      <a:gd name="T36" fmla="*/ 6 w 40"/>
                      <a:gd name="T37" fmla="*/ 2 h 46"/>
                      <a:gd name="T38" fmla="*/ 6 w 40"/>
                      <a:gd name="T39" fmla="*/ 1 h 46"/>
                      <a:gd name="T40" fmla="*/ 5 w 40"/>
                      <a:gd name="T41" fmla="*/ 1 h 46"/>
                      <a:gd name="T42" fmla="*/ 4 w 40"/>
                      <a:gd name="T43" fmla="*/ 0 h 46"/>
                      <a:gd name="T44" fmla="*/ 3 w 40"/>
                      <a:gd name="T45" fmla="*/ 0 h 46"/>
                      <a:gd name="T46" fmla="*/ 7 w 4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2" y="46"/>
                        </a:lnTo>
                        <a:lnTo>
                          <a:pt x="27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7" y="2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" name="Rectangle 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3" y="1596"/>
                    <a:ext cx="7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72" name="Freeform 662"/>
                  <p:cNvSpPr>
                    <a:spLocks noChangeAspect="1"/>
                  </p:cNvSpPr>
                  <p:nvPr/>
                </p:nvSpPr>
                <p:spPr bwMode="auto">
                  <a:xfrm>
                    <a:off x="611" y="1561"/>
                    <a:ext cx="7" cy="14"/>
                  </a:xfrm>
                  <a:custGeom>
                    <a:avLst/>
                    <a:gdLst>
                      <a:gd name="T0" fmla="*/ 7 w 31"/>
                      <a:gd name="T1" fmla="*/ 7 h 46"/>
                      <a:gd name="T2" fmla="*/ 2 w 31"/>
                      <a:gd name="T3" fmla="*/ 0 h 46"/>
                      <a:gd name="T4" fmla="*/ 0 w 31"/>
                      <a:gd name="T5" fmla="*/ 0 h 46"/>
                      <a:gd name="T6" fmla="*/ 0 w 31"/>
                      <a:gd name="T7" fmla="*/ 14 h 46"/>
                      <a:gd name="T8" fmla="*/ 2 w 31"/>
                      <a:gd name="T9" fmla="*/ 14 h 46"/>
                      <a:gd name="T10" fmla="*/ 7 w 31"/>
                      <a:gd name="T11" fmla="*/ 7 h 46"/>
                      <a:gd name="T12" fmla="*/ 2 w 31"/>
                      <a:gd name="T13" fmla="*/ 14 h 46"/>
                      <a:gd name="T14" fmla="*/ 3 w 31"/>
                      <a:gd name="T15" fmla="*/ 14 h 46"/>
                      <a:gd name="T16" fmla="*/ 4 w 31"/>
                      <a:gd name="T17" fmla="*/ 13 h 46"/>
                      <a:gd name="T18" fmla="*/ 5 w 31"/>
                      <a:gd name="T19" fmla="*/ 13 h 46"/>
                      <a:gd name="T20" fmla="*/ 5 w 31"/>
                      <a:gd name="T21" fmla="*/ 12 h 46"/>
                      <a:gd name="T22" fmla="*/ 6 w 31"/>
                      <a:gd name="T23" fmla="*/ 11 h 46"/>
                      <a:gd name="T24" fmla="*/ 7 w 31"/>
                      <a:gd name="T25" fmla="*/ 10 h 46"/>
                      <a:gd name="T26" fmla="*/ 7 w 31"/>
                      <a:gd name="T27" fmla="*/ 8 h 46"/>
                      <a:gd name="T28" fmla="*/ 7 w 31"/>
                      <a:gd name="T29" fmla="*/ 7 h 46"/>
                      <a:gd name="T30" fmla="*/ 7 w 31"/>
                      <a:gd name="T31" fmla="*/ 6 h 46"/>
                      <a:gd name="T32" fmla="*/ 7 w 31"/>
                      <a:gd name="T33" fmla="*/ 5 h 46"/>
                      <a:gd name="T34" fmla="*/ 6 w 31"/>
                      <a:gd name="T35" fmla="*/ 3 h 46"/>
                      <a:gd name="T36" fmla="*/ 5 w 31"/>
                      <a:gd name="T37" fmla="*/ 2 h 46"/>
                      <a:gd name="T38" fmla="*/ 5 w 31"/>
                      <a:gd name="T39" fmla="*/ 1 h 46"/>
                      <a:gd name="T40" fmla="*/ 4 w 31"/>
                      <a:gd name="T41" fmla="*/ 1 h 46"/>
                      <a:gd name="T42" fmla="*/ 3 w 31"/>
                      <a:gd name="T43" fmla="*/ 0 h 46"/>
                      <a:gd name="T44" fmla="*/ 2 w 31"/>
                      <a:gd name="T45" fmla="*/ 0 h 46"/>
                      <a:gd name="T46" fmla="*/ 7 w 3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" y="46"/>
                        </a:lnTo>
                        <a:lnTo>
                          <a:pt x="31" y="23"/>
                        </a:lnTo>
                        <a:lnTo>
                          <a:pt x="7" y="46"/>
                        </a:lnTo>
                        <a:lnTo>
                          <a:pt x="13" y="45"/>
                        </a:lnTo>
                        <a:lnTo>
                          <a:pt x="17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8" y="36"/>
                        </a:lnTo>
                        <a:lnTo>
                          <a:pt x="29" y="32"/>
                        </a:lnTo>
                        <a:lnTo>
                          <a:pt x="30" y="27"/>
                        </a:lnTo>
                        <a:lnTo>
                          <a:pt x="31" y="23"/>
                        </a:lnTo>
                        <a:lnTo>
                          <a:pt x="30" y="19"/>
                        </a:lnTo>
                        <a:lnTo>
                          <a:pt x="29" y="15"/>
                        </a:lnTo>
                        <a:lnTo>
                          <a:pt x="28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7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 663"/>
                  <p:cNvSpPr>
                    <a:spLocks noChangeAspect="1"/>
                  </p:cNvSpPr>
                  <p:nvPr/>
                </p:nvSpPr>
                <p:spPr bwMode="auto">
                  <a:xfrm>
                    <a:off x="603" y="1568"/>
                    <a:ext cx="14" cy="36"/>
                  </a:xfrm>
                  <a:custGeom>
                    <a:avLst/>
                    <a:gdLst>
                      <a:gd name="T0" fmla="*/ 7 w 47"/>
                      <a:gd name="T1" fmla="*/ 36 h 123"/>
                      <a:gd name="T2" fmla="*/ 14 w 47"/>
                      <a:gd name="T3" fmla="*/ 29 h 123"/>
                      <a:gd name="T4" fmla="*/ 14 w 47"/>
                      <a:gd name="T5" fmla="*/ 0 h 123"/>
                      <a:gd name="T6" fmla="*/ 0 w 47"/>
                      <a:gd name="T7" fmla="*/ 0 h 123"/>
                      <a:gd name="T8" fmla="*/ 0 w 47"/>
                      <a:gd name="T9" fmla="*/ 29 h 123"/>
                      <a:gd name="T10" fmla="*/ 7 w 47"/>
                      <a:gd name="T11" fmla="*/ 36 h 123"/>
                      <a:gd name="T12" fmla="*/ 0 w 47"/>
                      <a:gd name="T13" fmla="*/ 29 h 123"/>
                      <a:gd name="T14" fmla="*/ 0 w 47"/>
                      <a:gd name="T15" fmla="*/ 31 h 123"/>
                      <a:gd name="T16" fmla="*/ 1 w 47"/>
                      <a:gd name="T17" fmla="*/ 32 h 123"/>
                      <a:gd name="T18" fmla="*/ 1 w 47"/>
                      <a:gd name="T19" fmla="*/ 34 h 123"/>
                      <a:gd name="T20" fmla="*/ 2 w 47"/>
                      <a:gd name="T21" fmla="*/ 35 h 123"/>
                      <a:gd name="T22" fmla="*/ 3 w 47"/>
                      <a:gd name="T23" fmla="*/ 35 h 123"/>
                      <a:gd name="T24" fmla="*/ 4 w 47"/>
                      <a:gd name="T25" fmla="*/ 36 h 123"/>
                      <a:gd name="T26" fmla="*/ 6 w 47"/>
                      <a:gd name="T27" fmla="*/ 36 h 123"/>
                      <a:gd name="T28" fmla="*/ 7 w 47"/>
                      <a:gd name="T29" fmla="*/ 36 h 123"/>
                      <a:gd name="T30" fmla="*/ 8 w 47"/>
                      <a:gd name="T31" fmla="*/ 36 h 123"/>
                      <a:gd name="T32" fmla="*/ 10 w 47"/>
                      <a:gd name="T33" fmla="*/ 36 h 123"/>
                      <a:gd name="T34" fmla="*/ 11 w 47"/>
                      <a:gd name="T35" fmla="*/ 35 h 123"/>
                      <a:gd name="T36" fmla="*/ 12 w 47"/>
                      <a:gd name="T37" fmla="*/ 35 h 123"/>
                      <a:gd name="T38" fmla="*/ 13 w 47"/>
                      <a:gd name="T39" fmla="*/ 34 h 123"/>
                      <a:gd name="T40" fmla="*/ 13 w 47"/>
                      <a:gd name="T41" fmla="*/ 32 h 123"/>
                      <a:gd name="T42" fmla="*/ 14 w 47"/>
                      <a:gd name="T43" fmla="*/ 31 h 123"/>
                      <a:gd name="T44" fmla="*/ 14 w 47"/>
                      <a:gd name="T45" fmla="*/ 29 h 123"/>
                      <a:gd name="T46" fmla="*/ 7 w 47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123">
                        <a:moveTo>
                          <a:pt x="23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 664"/>
                  <p:cNvSpPr>
                    <a:spLocks noChangeAspect="1"/>
                  </p:cNvSpPr>
                  <p:nvPr/>
                </p:nvSpPr>
                <p:spPr bwMode="auto">
                  <a:xfrm>
                    <a:off x="596" y="1589"/>
                    <a:ext cx="14" cy="14"/>
                  </a:xfrm>
                  <a:custGeom>
                    <a:avLst/>
                    <a:gdLst>
                      <a:gd name="T0" fmla="*/ 0 w 41"/>
                      <a:gd name="T1" fmla="*/ 7 h 46"/>
                      <a:gd name="T2" fmla="*/ 8 w 41"/>
                      <a:gd name="T3" fmla="*/ 14 h 46"/>
                      <a:gd name="T4" fmla="*/ 14 w 41"/>
                      <a:gd name="T5" fmla="*/ 14 h 46"/>
                      <a:gd name="T6" fmla="*/ 14 w 41"/>
                      <a:gd name="T7" fmla="*/ 0 h 46"/>
                      <a:gd name="T8" fmla="*/ 8 w 41"/>
                      <a:gd name="T9" fmla="*/ 0 h 46"/>
                      <a:gd name="T10" fmla="*/ 0 w 41"/>
                      <a:gd name="T11" fmla="*/ 7 h 46"/>
                      <a:gd name="T12" fmla="*/ 8 w 41"/>
                      <a:gd name="T13" fmla="*/ 0 h 46"/>
                      <a:gd name="T14" fmla="*/ 6 w 41"/>
                      <a:gd name="T15" fmla="*/ 0 h 46"/>
                      <a:gd name="T16" fmla="*/ 5 w 41"/>
                      <a:gd name="T17" fmla="*/ 1 h 46"/>
                      <a:gd name="T18" fmla="*/ 3 w 41"/>
                      <a:gd name="T19" fmla="*/ 1 h 46"/>
                      <a:gd name="T20" fmla="*/ 2 w 41"/>
                      <a:gd name="T21" fmla="*/ 2 h 46"/>
                      <a:gd name="T22" fmla="*/ 1 w 41"/>
                      <a:gd name="T23" fmla="*/ 3 h 46"/>
                      <a:gd name="T24" fmla="*/ 1 w 41"/>
                      <a:gd name="T25" fmla="*/ 5 h 46"/>
                      <a:gd name="T26" fmla="*/ 0 w 41"/>
                      <a:gd name="T27" fmla="*/ 6 h 46"/>
                      <a:gd name="T28" fmla="*/ 0 w 41"/>
                      <a:gd name="T29" fmla="*/ 7 h 46"/>
                      <a:gd name="T30" fmla="*/ 0 w 41"/>
                      <a:gd name="T31" fmla="*/ 8 h 46"/>
                      <a:gd name="T32" fmla="*/ 1 w 41"/>
                      <a:gd name="T33" fmla="*/ 10 h 46"/>
                      <a:gd name="T34" fmla="*/ 1 w 41"/>
                      <a:gd name="T35" fmla="*/ 11 h 46"/>
                      <a:gd name="T36" fmla="*/ 2 w 41"/>
                      <a:gd name="T37" fmla="*/ 12 h 46"/>
                      <a:gd name="T38" fmla="*/ 3 w 41"/>
                      <a:gd name="T39" fmla="*/ 13 h 46"/>
                      <a:gd name="T40" fmla="*/ 5 w 41"/>
                      <a:gd name="T41" fmla="*/ 13 h 46"/>
                      <a:gd name="T42" fmla="*/ 6 w 41"/>
                      <a:gd name="T43" fmla="*/ 14 h 46"/>
                      <a:gd name="T44" fmla="*/ 8 w 41"/>
                      <a:gd name="T45" fmla="*/ 14 h 46"/>
                      <a:gd name="T46" fmla="*/ 0 w 4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1" h="46">
                        <a:moveTo>
                          <a:pt x="0" y="23"/>
                        </a:moveTo>
                        <a:lnTo>
                          <a:pt x="24" y="46"/>
                        </a:lnTo>
                        <a:lnTo>
                          <a:pt x="41" y="46"/>
                        </a:lnTo>
                        <a:lnTo>
                          <a:pt x="41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3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3" y="32"/>
                        </a:lnTo>
                        <a:lnTo>
                          <a:pt x="4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4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" name="Rectangle 6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6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76" name="Freeform 666"/>
                  <p:cNvSpPr>
                    <a:spLocks noChangeAspect="1"/>
                  </p:cNvSpPr>
                  <p:nvPr/>
                </p:nvSpPr>
                <p:spPr bwMode="auto">
                  <a:xfrm>
                    <a:off x="4920" y="1561"/>
                    <a:ext cx="7" cy="14"/>
                  </a:xfrm>
                  <a:custGeom>
                    <a:avLst/>
                    <a:gdLst>
                      <a:gd name="T0" fmla="*/ 0 w 31"/>
                      <a:gd name="T1" fmla="*/ 7 h 46"/>
                      <a:gd name="T2" fmla="*/ 5 w 31"/>
                      <a:gd name="T3" fmla="*/ 14 h 46"/>
                      <a:gd name="T4" fmla="*/ 7 w 31"/>
                      <a:gd name="T5" fmla="*/ 14 h 46"/>
                      <a:gd name="T6" fmla="*/ 7 w 31"/>
                      <a:gd name="T7" fmla="*/ 0 h 46"/>
                      <a:gd name="T8" fmla="*/ 5 w 31"/>
                      <a:gd name="T9" fmla="*/ 0 h 46"/>
                      <a:gd name="T10" fmla="*/ 0 w 31"/>
                      <a:gd name="T11" fmla="*/ 7 h 46"/>
                      <a:gd name="T12" fmla="*/ 5 w 31"/>
                      <a:gd name="T13" fmla="*/ 0 h 46"/>
                      <a:gd name="T14" fmla="*/ 4 w 31"/>
                      <a:gd name="T15" fmla="*/ 0 h 46"/>
                      <a:gd name="T16" fmla="*/ 3 w 31"/>
                      <a:gd name="T17" fmla="*/ 1 h 46"/>
                      <a:gd name="T18" fmla="*/ 2 w 31"/>
                      <a:gd name="T19" fmla="*/ 1 h 46"/>
                      <a:gd name="T20" fmla="*/ 2 w 31"/>
                      <a:gd name="T21" fmla="*/ 2 h 46"/>
                      <a:gd name="T22" fmla="*/ 1 w 31"/>
                      <a:gd name="T23" fmla="*/ 3 h 46"/>
                      <a:gd name="T24" fmla="*/ 0 w 31"/>
                      <a:gd name="T25" fmla="*/ 5 h 46"/>
                      <a:gd name="T26" fmla="*/ 0 w 31"/>
                      <a:gd name="T27" fmla="*/ 6 h 46"/>
                      <a:gd name="T28" fmla="*/ 0 w 31"/>
                      <a:gd name="T29" fmla="*/ 7 h 46"/>
                      <a:gd name="T30" fmla="*/ 0 w 31"/>
                      <a:gd name="T31" fmla="*/ 8 h 46"/>
                      <a:gd name="T32" fmla="*/ 0 w 31"/>
                      <a:gd name="T33" fmla="*/ 10 h 46"/>
                      <a:gd name="T34" fmla="*/ 1 w 31"/>
                      <a:gd name="T35" fmla="*/ 11 h 46"/>
                      <a:gd name="T36" fmla="*/ 2 w 31"/>
                      <a:gd name="T37" fmla="*/ 12 h 46"/>
                      <a:gd name="T38" fmla="*/ 2 w 31"/>
                      <a:gd name="T39" fmla="*/ 13 h 46"/>
                      <a:gd name="T40" fmla="*/ 3 w 31"/>
                      <a:gd name="T41" fmla="*/ 13 h 46"/>
                      <a:gd name="T42" fmla="*/ 4 w 31"/>
                      <a:gd name="T43" fmla="*/ 14 h 46"/>
                      <a:gd name="T44" fmla="*/ 5 w 31"/>
                      <a:gd name="T45" fmla="*/ 14 h 46"/>
                      <a:gd name="T46" fmla="*/ 0 w 3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1" h="46">
                        <a:moveTo>
                          <a:pt x="0" y="23"/>
                        </a:moveTo>
                        <a:lnTo>
                          <a:pt x="24" y="46"/>
                        </a:lnTo>
                        <a:lnTo>
                          <a:pt x="31" y="46"/>
                        </a:lnTo>
                        <a:lnTo>
                          <a:pt x="31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3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5"/>
                        </a:lnTo>
                        <a:lnTo>
                          <a:pt x="24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 667"/>
                  <p:cNvSpPr>
                    <a:spLocks noChangeAspect="1"/>
                  </p:cNvSpPr>
                  <p:nvPr/>
                </p:nvSpPr>
                <p:spPr bwMode="auto">
                  <a:xfrm>
                    <a:off x="4920" y="1568"/>
                    <a:ext cx="14" cy="36"/>
                  </a:xfrm>
                  <a:custGeom>
                    <a:avLst/>
                    <a:gdLst>
                      <a:gd name="T0" fmla="*/ 7 w 47"/>
                      <a:gd name="T1" fmla="*/ 36 h 123"/>
                      <a:gd name="T2" fmla="*/ 14 w 47"/>
                      <a:gd name="T3" fmla="*/ 29 h 123"/>
                      <a:gd name="T4" fmla="*/ 14 w 47"/>
                      <a:gd name="T5" fmla="*/ 0 h 123"/>
                      <a:gd name="T6" fmla="*/ 0 w 47"/>
                      <a:gd name="T7" fmla="*/ 0 h 123"/>
                      <a:gd name="T8" fmla="*/ 0 w 47"/>
                      <a:gd name="T9" fmla="*/ 29 h 123"/>
                      <a:gd name="T10" fmla="*/ 7 w 47"/>
                      <a:gd name="T11" fmla="*/ 36 h 123"/>
                      <a:gd name="T12" fmla="*/ 0 w 47"/>
                      <a:gd name="T13" fmla="*/ 29 h 123"/>
                      <a:gd name="T14" fmla="*/ 0 w 47"/>
                      <a:gd name="T15" fmla="*/ 31 h 123"/>
                      <a:gd name="T16" fmla="*/ 1 w 47"/>
                      <a:gd name="T17" fmla="*/ 32 h 123"/>
                      <a:gd name="T18" fmla="*/ 1 w 47"/>
                      <a:gd name="T19" fmla="*/ 34 h 123"/>
                      <a:gd name="T20" fmla="*/ 2 w 47"/>
                      <a:gd name="T21" fmla="*/ 35 h 123"/>
                      <a:gd name="T22" fmla="*/ 3 w 47"/>
                      <a:gd name="T23" fmla="*/ 35 h 123"/>
                      <a:gd name="T24" fmla="*/ 4 w 47"/>
                      <a:gd name="T25" fmla="*/ 36 h 123"/>
                      <a:gd name="T26" fmla="*/ 6 w 47"/>
                      <a:gd name="T27" fmla="*/ 36 h 123"/>
                      <a:gd name="T28" fmla="*/ 7 w 47"/>
                      <a:gd name="T29" fmla="*/ 36 h 123"/>
                      <a:gd name="T30" fmla="*/ 8 w 47"/>
                      <a:gd name="T31" fmla="*/ 36 h 123"/>
                      <a:gd name="T32" fmla="*/ 10 w 47"/>
                      <a:gd name="T33" fmla="*/ 36 h 123"/>
                      <a:gd name="T34" fmla="*/ 11 w 47"/>
                      <a:gd name="T35" fmla="*/ 35 h 123"/>
                      <a:gd name="T36" fmla="*/ 12 w 47"/>
                      <a:gd name="T37" fmla="*/ 35 h 123"/>
                      <a:gd name="T38" fmla="*/ 13 w 47"/>
                      <a:gd name="T39" fmla="*/ 34 h 123"/>
                      <a:gd name="T40" fmla="*/ 13 w 47"/>
                      <a:gd name="T41" fmla="*/ 32 h 123"/>
                      <a:gd name="T42" fmla="*/ 14 w 47"/>
                      <a:gd name="T43" fmla="*/ 31 h 123"/>
                      <a:gd name="T44" fmla="*/ 14 w 47"/>
                      <a:gd name="T45" fmla="*/ 29 h 123"/>
                      <a:gd name="T46" fmla="*/ 7 w 47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123">
                        <a:moveTo>
                          <a:pt x="24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4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4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7" y="105"/>
                        </a:lnTo>
                        <a:lnTo>
                          <a:pt x="47" y="100"/>
                        </a:lnTo>
                        <a:lnTo>
                          <a:pt x="24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 668"/>
                  <p:cNvSpPr>
                    <a:spLocks noChangeAspect="1"/>
                  </p:cNvSpPr>
                  <p:nvPr/>
                </p:nvSpPr>
                <p:spPr bwMode="auto">
                  <a:xfrm>
                    <a:off x="4927" y="1589"/>
                    <a:ext cx="14" cy="14"/>
                  </a:xfrm>
                  <a:custGeom>
                    <a:avLst/>
                    <a:gdLst>
                      <a:gd name="T0" fmla="*/ 14 w 41"/>
                      <a:gd name="T1" fmla="*/ 7 h 46"/>
                      <a:gd name="T2" fmla="*/ 6 w 41"/>
                      <a:gd name="T3" fmla="*/ 0 h 46"/>
                      <a:gd name="T4" fmla="*/ 0 w 41"/>
                      <a:gd name="T5" fmla="*/ 0 h 46"/>
                      <a:gd name="T6" fmla="*/ 0 w 41"/>
                      <a:gd name="T7" fmla="*/ 14 h 46"/>
                      <a:gd name="T8" fmla="*/ 6 w 41"/>
                      <a:gd name="T9" fmla="*/ 14 h 46"/>
                      <a:gd name="T10" fmla="*/ 14 w 41"/>
                      <a:gd name="T11" fmla="*/ 7 h 46"/>
                      <a:gd name="T12" fmla="*/ 6 w 41"/>
                      <a:gd name="T13" fmla="*/ 14 h 46"/>
                      <a:gd name="T14" fmla="*/ 8 w 41"/>
                      <a:gd name="T15" fmla="*/ 14 h 46"/>
                      <a:gd name="T16" fmla="*/ 9 w 41"/>
                      <a:gd name="T17" fmla="*/ 13 h 46"/>
                      <a:gd name="T18" fmla="*/ 11 w 41"/>
                      <a:gd name="T19" fmla="*/ 13 h 46"/>
                      <a:gd name="T20" fmla="*/ 12 w 41"/>
                      <a:gd name="T21" fmla="*/ 12 h 46"/>
                      <a:gd name="T22" fmla="*/ 13 w 41"/>
                      <a:gd name="T23" fmla="*/ 11 h 46"/>
                      <a:gd name="T24" fmla="*/ 13 w 41"/>
                      <a:gd name="T25" fmla="*/ 10 h 46"/>
                      <a:gd name="T26" fmla="*/ 14 w 41"/>
                      <a:gd name="T27" fmla="*/ 8 h 46"/>
                      <a:gd name="T28" fmla="*/ 14 w 41"/>
                      <a:gd name="T29" fmla="*/ 7 h 46"/>
                      <a:gd name="T30" fmla="*/ 14 w 41"/>
                      <a:gd name="T31" fmla="*/ 6 h 46"/>
                      <a:gd name="T32" fmla="*/ 13 w 41"/>
                      <a:gd name="T33" fmla="*/ 5 h 46"/>
                      <a:gd name="T34" fmla="*/ 13 w 41"/>
                      <a:gd name="T35" fmla="*/ 3 h 46"/>
                      <a:gd name="T36" fmla="*/ 12 w 41"/>
                      <a:gd name="T37" fmla="*/ 2 h 46"/>
                      <a:gd name="T38" fmla="*/ 11 w 41"/>
                      <a:gd name="T39" fmla="*/ 1 h 46"/>
                      <a:gd name="T40" fmla="*/ 9 w 41"/>
                      <a:gd name="T41" fmla="*/ 1 h 46"/>
                      <a:gd name="T42" fmla="*/ 8 w 41"/>
                      <a:gd name="T43" fmla="*/ 0 h 46"/>
                      <a:gd name="T44" fmla="*/ 6 w 41"/>
                      <a:gd name="T45" fmla="*/ 0 h 46"/>
                      <a:gd name="T46" fmla="*/ 14 w 4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1" h="46">
                        <a:moveTo>
                          <a:pt x="41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1" y="23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4" y="39"/>
                        </a:lnTo>
                        <a:lnTo>
                          <a:pt x="37" y="36"/>
                        </a:lnTo>
                        <a:lnTo>
                          <a:pt x="38" y="32"/>
                        </a:lnTo>
                        <a:lnTo>
                          <a:pt x="40" y="27"/>
                        </a:lnTo>
                        <a:lnTo>
                          <a:pt x="41" y="23"/>
                        </a:lnTo>
                        <a:lnTo>
                          <a:pt x="40" y="19"/>
                        </a:lnTo>
                        <a:lnTo>
                          <a:pt x="38" y="15"/>
                        </a:lnTo>
                        <a:lnTo>
                          <a:pt x="37" y="10"/>
                        </a:lnTo>
                        <a:lnTo>
                          <a:pt x="34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4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" name="Rectangle 6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7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80" name="Freeform 670"/>
                  <p:cNvSpPr>
                    <a:spLocks noChangeAspect="1"/>
                  </p:cNvSpPr>
                  <p:nvPr/>
                </p:nvSpPr>
                <p:spPr bwMode="auto">
                  <a:xfrm>
                    <a:off x="425" y="1561"/>
                    <a:ext cx="7" cy="14"/>
                  </a:xfrm>
                  <a:custGeom>
                    <a:avLst/>
                    <a:gdLst>
                      <a:gd name="T0" fmla="*/ 0 w 29"/>
                      <a:gd name="T1" fmla="*/ 7 h 46"/>
                      <a:gd name="T2" fmla="*/ 6 w 29"/>
                      <a:gd name="T3" fmla="*/ 14 h 46"/>
                      <a:gd name="T4" fmla="*/ 7 w 29"/>
                      <a:gd name="T5" fmla="*/ 14 h 46"/>
                      <a:gd name="T6" fmla="*/ 7 w 29"/>
                      <a:gd name="T7" fmla="*/ 0 h 46"/>
                      <a:gd name="T8" fmla="*/ 6 w 29"/>
                      <a:gd name="T9" fmla="*/ 0 h 46"/>
                      <a:gd name="T10" fmla="*/ 0 w 29"/>
                      <a:gd name="T11" fmla="*/ 7 h 46"/>
                      <a:gd name="T12" fmla="*/ 6 w 29"/>
                      <a:gd name="T13" fmla="*/ 0 h 46"/>
                      <a:gd name="T14" fmla="*/ 4 w 29"/>
                      <a:gd name="T15" fmla="*/ 0 h 46"/>
                      <a:gd name="T16" fmla="*/ 3 w 29"/>
                      <a:gd name="T17" fmla="*/ 1 h 46"/>
                      <a:gd name="T18" fmla="*/ 2 w 29"/>
                      <a:gd name="T19" fmla="*/ 1 h 46"/>
                      <a:gd name="T20" fmla="*/ 1 w 29"/>
                      <a:gd name="T21" fmla="*/ 2 h 46"/>
                      <a:gd name="T22" fmla="*/ 1 w 29"/>
                      <a:gd name="T23" fmla="*/ 3 h 46"/>
                      <a:gd name="T24" fmla="*/ 0 w 29"/>
                      <a:gd name="T25" fmla="*/ 5 h 46"/>
                      <a:gd name="T26" fmla="*/ 0 w 29"/>
                      <a:gd name="T27" fmla="*/ 6 h 46"/>
                      <a:gd name="T28" fmla="*/ 0 w 29"/>
                      <a:gd name="T29" fmla="*/ 7 h 46"/>
                      <a:gd name="T30" fmla="*/ 0 w 29"/>
                      <a:gd name="T31" fmla="*/ 8 h 46"/>
                      <a:gd name="T32" fmla="*/ 0 w 29"/>
                      <a:gd name="T33" fmla="*/ 10 h 46"/>
                      <a:gd name="T34" fmla="*/ 1 w 29"/>
                      <a:gd name="T35" fmla="*/ 11 h 46"/>
                      <a:gd name="T36" fmla="*/ 1 w 29"/>
                      <a:gd name="T37" fmla="*/ 12 h 46"/>
                      <a:gd name="T38" fmla="*/ 2 w 29"/>
                      <a:gd name="T39" fmla="*/ 13 h 46"/>
                      <a:gd name="T40" fmla="*/ 3 w 29"/>
                      <a:gd name="T41" fmla="*/ 13 h 46"/>
                      <a:gd name="T42" fmla="*/ 4 w 29"/>
                      <a:gd name="T43" fmla="*/ 14 h 46"/>
                      <a:gd name="T44" fmla="*/ 6 w 29"/>
                      <a:gd name="T45" fmla="*/ 14 h 46"/>
                      <a:gd name="T46" fmla="*/ 0 w 29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9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29" y="46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 671"/>
                  <p:cNvSpPr>
                    <a:spLocks noChangeAspect="1"/>
                  </p:cNvSpPr>
                  <p:nvPr/>
                </p:nvSpPr>
                <p:spPr bwMode="auto">
                  <a:xfrm>
                    <a:off x="425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1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5 w 46"/>
                      <a:gd name="T25" fmla="*/ 36 h 123"/>
                      <a:gd name="T26" fmla="*/ 6 w 46"/>
                      <a:gd name="T27" fmla="*/ 36 h 123"/>
                      <a:gd name="T28" fmla="*/ 7 w 46"/>
                      <a:gd name="T29" fmla="*/ 36 h 123"/>
                      <a:gd name="T30" fmla="*/ 8 w 46"/>
                      <a:gd name="T31" fmla="*/ 36 h 123"/>
                      <a:gd name="T32" fmla="*/ 10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" name="Freeform 672"/>
                  <p:cNvSpPr>
                    <a:spLocks noChangeAspect="1"/>
                  </p:cNvSpPr>
                  <p:nvPr/>
                </p:nvSpPr>
                <p:spPr bwMode="auto">
                  <a:xfrm>
                    <a:off x="432" y="1589"/>
                    <a:ext cx="7" cy="14"/>
                  </a:xfrm>
                  <a:custGeom>
                    <a:avLst/>
                    <a:gdLst>
                      <a:gd name="T0" fmla="*/ 7 w 40"/>
                      <a:gd name="T1" fmla="*/ 7 h 46"/>
                      <a:gd name="T2" fmla="*/ 3 w 40"/>
                      <a:gd name="T3" fmla="*/ 0 h 46"/>
                      <a:gd name="T4" fmla="*/ 0 w 40"/>
                      <a:gd name="T5" fmla="*/ 0 h 46"/>
                      <a:gd name="T6" fmla="*/ 0 w 40"/>
                      <a:gd name="T7" fmla="*/ 14 h 46"/>
                      <a:gd name="T8" fmla="*/ 3 w 40"/>
                      <a:gd name="T9" fmla="*/ 14 h 46"/>
                      <a:gd name="T10" fmla="*/ 7 w 40"/>
                      <a:gd name="T11" fmla="*/ 7 h 46"/>
                      <a:gd name="T12" fmla="*/ 3 w 40"/>
                      <a:gd name="T13" fmla="*/ 14 h 46"/>
                      <a:gd name="T14" fmla="*/ 4 w 40"/>
                      <a:gd name="T15" fmla="*/ 14 h 46"/>
                      <a:gd name="T16" fmla="*/ 5 w 40"/>
                      <a:gd name="T17" fmla="*/ 13 h 46"/>
                      <a:gd name="T18" fmla="*/ 6 w 40"/>
                      <a:gd name="T19" fmla="*/ 13 h 46"/>
                      <a:gd name="T20" fmla="*/ 6 w 40"/>
                      <a:gd name="T21" fmla="*/ 12 h 46"/>
                      <a:gd name="T22" fmla="*/ 6 w 40"/>
                      <a:gd name="T23" fmla="*/ 11 h 46"/>
                      <a:gd name="T24" fmla="*/ 7 w 40"/>
                      <a:gd name="T25" fmla="*/ 10 h 46"/>
                      <a:gd name="T26" fmla="*/ 7 w 40"/>
                      <a:gd name="T27" fmla="*/ 8 h 46"/>
                      <a:gd name="T28" fmla="*/ 7 w 40"/>
                      <a:gd name="T29" fmla="*/ 7 h 46"/>
                      <a:gd name="T30" fmla="*/ 7 w 40"/>
                      <a:gd name="T31" fmla="*/ 6 h 46"/>
                      <a:gd name="T32" fmla="*/ 7 w 40"/>
                      <a:gd name="T33" fmla="*/ 5 h 46"/>
                      <a:gd name="T34" fmla="*/ 6 w 40"/>
                      <a:gd name="T35" fmla="*/ 3 h 46"/>
                      <a:gd name="T36" fmla="*/ 6 w 40"/>
                      <a:gd name="T37" fmla="*/ 2 h 46"/>
                      <a:gd name="T38" fmla="*/ 6 w 40"/>
                      <a:gd name="T39" fmla="*/ 1 h 46"/>
                      <a:gd name="T40" fmla="*/ 5 w 40"/>
                      <a:gd name="T41" fmla="*/ 1 h 46"/>
                      <a:gd name="T42" fmla="*/ 4 w 40"/>
                      <a:gd name="T43" fmla="*/ 0 h 46"/>
                      <a:gd name="T44" fmla="*/ 3 w 40"/>
                      <a:gd name="T45" fmla="*/ 0 h 46"/>
                      <a:gd name="T46" fmla="*/ 7 w 4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2" y="46"/>
                        </a:lnTo>
                        <a:lnTo>
                          <a:pt x="28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" name="Rectangle 6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84" name="Freeform 674"/>
                  <p:cNvSpPr>
                    <a:spLocks noChangeAspect="1"/>
                  </p:cNvSpPr>
                  <p:nvPr/>
                </p:nvSpPr>
                <p:spPr bwMode="auto">
                  <a:xfrm>
                    <a:off x="5105" y="1561"/>
                    <a:ext cx="7" cy="14"/>
                  </a:xfrm>
                  <a:custGeom>
                    <a:avLst/>
                    <a:gdLst>
                      <a:gd name="T0" fmla="*/ 7 w 29"/>
                      <a:gd name="T1" fmla="*/ 7 h 46"/>
                      <a:gd name="T2" fmla="*/ 1 w 29"/>
                      <a:gd name="T3" fmla="*/ 0 h 46"/>
                      <a:gd name="T4" fmla="*/ 0 w 29"/>
                      <a:gd name="T5" fmla="*/ 0 h 46"/>
                      <a:gd name="T6" fmla="*/ 0 w 29"/>
                      <a:gd name="T7" fmla="*/ 14 h 46"/>
                      <a:gd name="T8" fmla="*/ 1 w 29"/>
                      <a:gd name="T9" fmla="*/ 14 h 46"/>
                      <a:gd name="T10" fmla="*/ 7 w 29"/>
                      <a:gd name="T11" fmla="*/ 7 h 46"/>
                      <a:gd name="T12" fmla="*/ 1 w 29"/>
                      <a:gd name="T13" fmla="*/ 14 h 46"/>
                      <a:gd name="T14" fmla="*/ 3 w 29"/>
                      <a:gd name="T15" fmla="*/ 14 h 46"/>
                      <a:gd name="T16" fmla="*/ 4 w 29"/>
                      <a:gd name="T17" fmla="*/ 13 h 46"/>
                      <a:gd name="T18" fmla="*/ 5 w 29"/>
                      <a:gd name="T19" fmla="*/ 13 h 46"/>
                      <a:gd name="T20" fmla="*/ 6 w 29"/>
                      <a:gd name="T21" fmla="*/ 12 h 46"/>
                      <a:gd name="T22" fmla="*/ 6 w 29"/>
                      <a:gd name="T23" fmla="*/ 11 h 46"/>
                      <a:gd name="T24" fmla="*/ 7 w 29"/>
                      <a:gd name="T25" fmla="*/ 10 h 46"/>
                      <a:gd name="T26" fmla="*/ 7 w 29"/>
                      <a:gd name="T27" fmla="*/ 8 h 46"/>
                      <a:gd name="T28" fmla="*/ 7 w 29"/>
                      <a:gd name="T29" fmla="*/ 7 h 46"/>
                      <a:gd name="T30" fmla="*/ 7 w 29"/>
                      <a:gd name="T31" fmla="*/ 6 h 46"/>
                      <a:gd name="T32" fmla="*/ 7 w 29"/>
                      <a:gd name="T33" fmla="*/ 5 h 46"/>
                      <a:gd name="T34" fmla="*/ 6 w 29"/>
                      <a:gd name="T35" fmla="*/ 3 h 46"/>
                      <a:gd name="T36" fmla="*/ 6 w 29"/>
                      <a:gd name="T37" fmla="*/ 2 h 46"/>
                      <a:gd name="T38" fmla="*/ 5 w 29"/>
                      <a:gd name="T39" fmla="*/ 1 h 46"/>
                      <a:gd name="T40" fmla="*/ 4 w 29"/>
                      <a:gd name="T41" fmla="*/ 1 h 46"/>
                      <a:gd name="T42" fmla="*/ 3 w 29"/>
                      <a:gd name="T43" fmla="*/ 0 h 46"/>
                      <a:gd name="T44" fmla="*/ 1 w 29"/>
                      <a:gd name="T45" fmla="*/ 0 h 46"/>
                      <a:gd name="T46" fmla="*/ 7 w 29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9" h="46">
                        <a:moveTo>
                          <a:pt x="29" y="23"/>
                        </a:move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6" y="46"/>
                        </a:lnTo>
                        <a:lnTo>
                          <a:pt x="29" y="23"/>
                        </a:lnTo>
                        <a:lnTo>
                          <a:pt x="6" y="46"/>
                        </a:lnTo>
                        <a:lnTo>
                          <a:pt x="11" y="45"/>
                        </a:lnTo>
                        <a:lnTo>
                          <a:pt x="16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6" y="36"/>
                        </a:lnTo>
                        <a:lnTo>
                          <a:pt x="28" y="32"/>
                        </a:lnTo>
                        <a:lnTo>
                          <a:pt x="29" y="27"/>
                        </a:lnTo>
                        <a:lnTo>
                          <a:pt x="29" y="23"/>
                        </a:lnTo>
                        <a:lnTo>
                          <a:pt x="29" y="19"/>
                        </a:lnTo>
                        <a:lnTo>
                          <a:pt x="28" y="15"/>
                        </a:lnTo>
                        <a:lnTo>
                          <a:pt x="26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6" y="2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29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5" name="Freeform 675"/>
                  <p:cNvSpPr>
                    <a:spLocks noChangeAspect="1"/>
                  </p:cNvSpPr>
                  <p:nvPr/>
                </p:nvSpPr>
                <p:spPr bwMode="auto">
                  <a:xfrm>
                    <a:off x="5098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1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4 w 46"/>
                      <a:gd name="T25" fmla="*/ 36 h 123"/>
                      <a:gd name="T26" fmla="*/ 6 w 46"/>
                      <a:gd name="T27" fmla="*/ 36 h 123"/>
                      <a:gd name="T28" fmla="*/ 7 w 46"/>
                      <a:gd name="T29" fmla="*/ 36 h 123"/>
                      <a:gd name="T30" fmla="*/ 8 w 46"/>
                      <a:gd name="T31" fmla="*/ 36 h 123"/>
                      <a:gd name="T32" fmla="*/ 9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6" name="Freeform 676"/>
                  <p:cNvSpPr>
                    <a:spLocks noChangeAspect="1"/>
                  </p:cNvSpPr>
                  <p:nvPr/>
                </p:nvSpPr>
                <p:spPr bwMode="auto">
                  <a:xfrm>
                    <a:off x="5098" y="1589"/>
                    <a:ext cx="7" cy="14"/>
                  </a:xfrm>
                  <a:custGeom>
                    <a:avLst/>
                    <a:gdLst>
                      <a:gd name="T0" fmla="*/ 0 w 40"/>
                      <a:gd name="T1" fmla="*/ 7 h 46"/>
                      <a:gd name="T2" fmla="*/ 4 w 40"/>
                      <a:gd name="T3" fmla="*/ 14 h 46"/>
                      <a:gd name="T4" fmla="*/ 7 w 40"/>
                      <a:gd name="T5" fmla="*/ 14 h 46"/>
                      <a:gd name="T6" fmla="*/ 7 w 40"/>
                      <a:gd name="T7" fmla="*/ 0 h 46"/>
                      <a:gd name="T8" fmla="*/ 4 w 40"/>
                      <a:gd name="T9" fmla="*/ 0 h 46"/>
                      <a:gd name="T10" fmla="*/ 0 w 40"/>
                      <a:gd name="T11" fmla="*/ 7 h 46"/>
                      <a:gd name="T12" fmla="*/ 4 w 40"/>
                      <a:gd name="T13" fmla="*/ 0 h 46"/>
                      <a:gd name="T14" fmla="*/ 3 w 40"/>
                      <a:gd name="T15" fmla="*/ 0 h 46"/>
                      <a:gd name="T16" fmla="*/ 2 w 40"/>
                      <a:gd name="T17" fmla="*/ 1 h 46"/>
                      <a:gd name="T18" fmla="*/ 1 w 40"/>
                      <a:gd name="T19" fmla="*/ 1 h 46"/>
                      <a:gd name="T20" fmla="*/ 1 w 40"/>
                      <a:gd name="T21" fmla="*/ 2 h 46"/>
                      <a:gd name="T22" fmla="*/ 1 w 40"/>
                      <a:gd name="T23" fmla="*/ 3 h 46"/>
                      <a:gd name="T24" fmla="*/ 0 w 40"/>
                      <a:gd name="T25" fmla="*/ 5 h 46"/>
                      <a:gd name="T26" fmla="*/ 0 w 40"/>
                      <a:gd name="T27" fmla="*/ 6 h 46"/>
                      <a:gd name="T28" fmla="*/ 0 w 40"/>
                      <a:gd name="T29" fmla="*/ 7 h 46"/>
                      <a:gd name="T30" fmla="*/ 0 w 40"/>
                      <a:gd name="T31" fmla="*/ 8 h 46"/>
                      <a:gd name="T32" fmla="*/ 0 w 40"/>
                      <a:gd name="T33" fmla="*/ 10 h 46"/>
                      <a:gd name="T34" fmla="*/ 1 w 40"/>
                      <a:gd name="T35" fmla="*/ 11 h 46"/>
                      <a:gd name="T36" fmla="*/ 1 w 40"/>
                      <a:gd name="T37" fmla="*/ 12 h 46"/>
                      <a:gd name="T38" fmla="*/ 1 w 40"/>
                      <a:gd name="T39" fmla="*/ 13 h 46"/>
                      <a:gd name="T40" fmla="*/ 2 w 40"/>
                      <a:gd name="T41" fmla="*/ 13 h 46"/>
                      <a:gd name="T42" fmla="*/ 3 w 40"/>
                      <a:gd name="T43" fmla="*/ 14 h 46"/>
                      <a:gd name="T44" fmla="*/ 4 w 40"/>
                      <a:gd name="T45" fmla="*/ 14 h 46"/>
                      <a:gd name="T46" fmla="*/ 0 w 4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" name="Rectangle 6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98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88" name="Freeform 678"/>
                  <p:cNvSpPr>
                    <a:spLocks noChangeAspect="1"/>
                  </p:cNvSpPr>
                  <p:nvPr/>
                </p:nvSpPr>
                <p:spPr bwMode="auto">
                  <a:xfrm>
                    <a:off x="553" y="1561"/>
                    <a:ext cx="14" cy="14"/>
                  </a:xfrm>
                  <a:custGeom>
                    <a:avLst/>
                    <a:gdLst>
                      <a:gd name="T0" fmla="*/ 0 w 32"/>
                      <a:gd name="T1" fmla="*/ 7 h 46"/>
                      <a:gd name="T2" fmla="*/ 10 w 32"/>
                      <a:gd name="T3" fmla="*/ 14 h 46"/>
                      <a:gd name="T4" fmla="*/ 14 w 32"/>
                      <a:gd name="T5" fmla="*/ 14 h 46"/>
                      <a:gd name="T6" fmla="*/ 14 w 32"/>
                      <a:gd name="T7" fmla="*/ 0 h 46"/>
                      <a:gd name="T8" fmla="*/ 10 w 32"/>
                      <a:gd name="T9" fmla="*/ 0 h 46"/>
                      <a:gd name="T10" fmla="*/ 0 w 32"/>
                      <a:gd name="T11" fmla="*/ 7 h 46"/>
                      <a:gd name="T12" fmla="*/ 10 w 32"/>
                      <a:gd name="T13" fmla="*/ 0 h 46"/>
                      <a:gd name="T14" fmla="*/ 8 w 32"/>
                      <a:gd name="T15" fmla="*/ 0 h 46"/>
                      <a:gd name="T16" fmla="*/ 6 w 32"/>
                      <a:gd name="T17" fmla="*/ 1 h 46"/>
                      <a:gd name="T18" fmla="*/ 4 w 32"/>
                      <a:gd name="T19" fmla="*/ 1 h 46"/>
                      <a:gd name="T20" fmla="*/ 3 w 32"/>
                      <a:gd name="T21" fmla="*/ 2 h 46"/>
                      <a:gd name="T22" fmla="*/ 1 w 32"/>
                      <a:gd name="T23" fmla="*/ 3 h 46"/>
                      <a:gd name="T24" fmla="*/ 0 w 32"/>
                      <a:gd name="T25" fmla="*/ 5 h 46"/>
                      <a:gd name="T26" fmla="*/ 0 w 32"/>
                      <a:gd name="T27" fmla="*/ 6 h 46"/>
                      <a:gd name="T28" fmla="*/ 0 w 32"/>
                      <a:gd name="T29" fmla="*/ 7 h 46"/>
                      <a:gd name="T30" fmla="*/ 0 w 32"/>
                      <a:gd name="T31" fmla="*/ 8 h 46"/>
                      <a:gd name="T32" fmla="*/ 0 w 32"/>
                      <a:gd name="T33" fmla="*/ 10 h 46"/>
                      <a:gd name="T34" fmla="*/ 1 w 32"/>
                      <a:gd name="T35" fmla="*/ 11 h 46"/>
                      <a:gd name="T36" fmla="*/ 3 w 32"/>
                      <a:gd name="T37" fmla="*/ 12 h 46"/>
                      <a:gd name="T38" fmla="*/ 4 w 32"/>
                      <a:gd name="T39" fmla="*/ 13 h 46"/>
                      <a:gd name="T40" fmla="*/ 6 w 32"/>
                      <a:gd name="T41" fmla="*/ 13 h 46"/>
                      <a:gd name="T42" fmla="*/ 8 w 32"/>
                      <a:gd name="T43" fmla="*/ 14 h 46"/>
                      <a:gd name="T44" fmla="*/ 10 w 32"/>
                      <a:gd name="T45" fmla="*/ 14 h 46"/>
                      <a:gd name="T46" fmla="*/ 0 w 32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2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2" y="46"/>
                        </a:lnTo>
                        <a:lnTo>
                          <a:pt x="32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 679"/>
                  <p:cNvSpPr>
                    <a:spLocks noChangeAspect="1"/>
                  </p:cNvSpPr>
                  <p:nvPr/>
                </p:nvSpPr>
                <p:spPr bwMode="auto">
                  <a:xfrm>
                    <a:off x="553" y="1568"/>
                    <a:ext cx="14" cy="36"/>
                  </a:xfrm>
                  <a:custGeom>
                    <a:avLst/>
                    <a:gdLst>
                      <a:gd name="T0" fmla="*/ 7 w 47"/>
                      <a:gd name="T1" fmla="*/ 36 h 123"/>
                      <a:gd name="T2" fmla="*/ 14 w 47"/>
                      <a:gd name="T3" fmla="*/ 29 h 123"/>
                      <a:gd name="T4" fmla="*/ 14 w 47"/>
                      <a:gd name="T5" fmla="*/ 0 h 123"/>
                      <a:gd name="T6" fmla="*/ 0 w 47"/>
                      <a:gd name="T7" fmla="*/ 0 h 123"/>
                      <a:gd name="T8" fmla="*/ 0 w 47"/>
                      <a:gd name="T9" fmla="*/ 29 h 123"/>
                      <a:gd name="T10" fmla="*/ 7 w 47"/>
                      <a:gd name="T11" fmla="*/ 36 h 123"/>
                      <a:gd name="T12" fmla="*/ 0 w 47"/>
                      <a:gd name="T13" fmla="*/ 29 h 123"/>
                      <a:gd name="T14" fmla="*/ 0 w 47"/>
                      <a:gd name="T15" fmla="*/ 31 h 123"/>
                      <a:gd name="T16" fmla="*/ 1 w 47"/>
                      <a:gd name="T17" fmla="*/ 32 h 123"/>
                      <a:gd name="T18" fmla="*/ 1 w 47"/>
                      <a:gd name="T19" fmla="*/ 34 h 123"/>
                      <a:gd name="T20" fmla="*/ 2 w 47"/>
                      <a:gd name="T21" fmla="*/ 35 h 123"/>
                      <a:gd name="T22" fmla="*/ 3 w 47"/>
                      <a:gd name="T23" fmla="*/ 35 h 123"/>
                      <a:gd name="T24" fmla="*/ 4 w 47"/>
                      <a:gd name="T25" fmla="*/ 36 h 123"/>
                      <a:gd name="T26" fmla="*/ 6 w 47"/>
                      <a:gd name="T27" fmla="*/ 36 h 123"/>
                      <a:gd name="T28" fmla="*/ 7 w 47"/>
                      <a:gd name="T29" fmla="*/ 36 h 123"/>
                      <a:gd name="T30" fmla="*/ 8 w 47"/>
                      <a:gd name="T31" fmla="*/ 36 h 123"/>
                      <a:gd name="T32" fmla="*/ 10 w 47"/>
                      <a:gd name="T33" fmla="*/ 36 h 123"/>
                      <a:gd name="T34" fmla="*/ 11 w 47"/>
                      <a:gd name="T35" fmla="*/ 35 h 123"/>
                      <a:gd name="T36" fmla="*/ 12 w 47"/>
                      <a:gd name="T37" fmla="*/ 35 h 123"/>
                      <a:gd name="T38" fmla="*/ 13 w 47"/>
                      <a:gd name="T39" fmla="*/ 34 h 123"/>
                      <a:gd name="T40" fmla="*/ 13 w 47"/>
                      <a:gd name="T41" fmla="*/ 32 h 123"/>
                      <a:gd name="T42" fmla="*/ 14 w 47"/>
                      <a:gd name="T43" fmla="*/ 31 h 123"/>
                      <a:gd name="T44" fmla="*/ 14 w 47"/>
                      <a:gd name="T45" fmla="*/ 29 h 123"/>
                      <a:gd name="T46" fmla="*/ 7 w 47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123">
                        <a:moveTo>
                          <a:pt x="23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 680"/>
                  <p:cNvSpPr>
                    <a:spLocks noChangeAspect="1"/>
                  </p:cNvSpPr>
                  <p:nvPr/>
                </p:nvSpPr>
                <p:spPr bwMode="auto">
                  <a:xfrm>
                    <a:off x="560" y="1589"/>
                    <a:ext cx="14" cy="14"/>
                  </a:xfrm>
                  <a:custGeom>
                    <a:avLst/>
                    <a:gdLst>
                      <a:gd name="T0" fmla="*/ 14 w 40"/>
                      <a:gd name="T1" fmla="*/ 7 h 46"/>
                      <a:gd name="T2" fmla="*/ 6 w 40"/>
                      <a:gd name="T3" fmla="*/ 0 h 46"/>
                      <a:gd name="T4" fmla="*/ 0 w 40"/>
                      <a:gd name="T5" fmla="*/ 0 h 46"/>
                      <a:gd name="T6" fmla="*/ 0 w 40"/>
                      <a:gd name="T7" fmla="*/ 14 h 46"/>
                      <a:gd name="T8" fmla="*/ 6 w 40"/>
                      <a:gd name="T9" fmla="*/ 14 h 46"/>
                      <a:gd name="T10" fmla="*/ 14 w 40"/>
                      <a:gd name="T11" fmla="*/ 7 h 46"/>
                      <a:gd name="T12" fmla="*/ 6 w 40"/>
                      <a:gd name="T13" fmla="*/ 14 h 46"/>
                      <a:gd name="T14" fmla="*/ 8 w 40"/>
                      <a:gd name="T15" fmla="*/ 14 h 46"/>
                      <a:gd name="T16" fmla="*/ 10 w 40"/>
                      <a:gd name="T17" fmla="*/ 13 h 46"/>
                      <a:gd name="T18" fmla="*/ 11 w 40"/>
                      <a:gd name="T19" fmla="*/ 13 h 46"/>
                      <a:gd name="T20" fmla="*/ 12 w 40"/>
                      <a:gd name="T21" fmla="*/ 12 h 46"/>
                      <a:gd name="T22" fmla="*/ 13 w 40"/>
                      <a:gd name="T23" fmla="*/ 11 h 46"/>
                      <a:gd name="T24" fmla="*/ 14 w 40"/>
                      <a:gd name="T25" fmla="*/ 10 h 46"/>
                      <a:gd name="T26" fmla="*/ 14 w 40"/>
                      <a:gd name="T27" fmla="*/ 8 h 46"/>
                      <a:gd name="T28" fmla="*/ 14 w 40"/>
                      <a:gd name="T29" fmla="*/ 7 h 46"/>
                      <a:gd name="T30" fmla="*/ 14 w 40"/>
                      <a:gd name="T31" fmla="*/ 6 h 46"/>
                      <a:gd name="T32" fmla="*/ 14 w 40"/>
                      <a:gd name="T33" fmla="*/ 5 h 46"/>
                      <a:gd name="T34" fmla="*/ 13 w 40"/>
                      <a:gd name="T35" fmla="*/ 3 h 46"/>
                      <a:gd name="T36" fmla="*/ 12 w 40"/>
                      <a:gd name="T37" fmla="*/ 2 h 46"/>
                      <a:gd name="T38" fmla="*/ 11 w 40"/>
                      <a:gd name="T39" fmla="*/ 1 h 46"/>
                      <a:gd name="T40" fmla="*/ 10 w 40"/>
                      <a:gd name="T41" fmla="*/ 1 h 46"/>
                      <a:gd name="T42" fmla="*/ 8 w 40"/>
                      <a:gd name="T43" fmla="*/ 0 h 46"/>
                      <a:gd name="T44" fmla="*/ 6 w 40"/>
                      <a:gd name="T45" fmla="*/ 0 h 46"/>
                      <a:gd name="T46" fmla="*/ 14 w 4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8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8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" name="Rectangle 6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92" name="Freeform 682"/>
                  <p:cNvSpPr>
                    <a:spLocks noChangeAspect="1"/>
                  </p:cNvSpPr>
                  <p:nvPr/>
                </p:nvSpPr>
                <p:spPr bwMode="auto">
                  <a:xfrm>
                    <a:off x="4970" y="1561"/>
                    <a:ext cx="14" cy="14"/>
                  </a:xfrm>
                  <a:custGeom>
                    <a:avLst/>
                    <a:gdLst>
                      <a:gd name="T0" fmla="*/ 14 w 32"/>
                      <a:gd name="T1" fmla="*/ 7 h 46"/>
                      <a:gd name="T2" fmla="*/ 4 w 32"/>
                      <a:gd name="T3" fmla="*/ 0 h 46"/>
                      <a:gd name="T4" fmla="*/ 0 w 32"/>
                      <a:gd name="T5" fmla="*/ 0 h 46"/>
                      <a:gd name="T6" fmla="*/ 0 w 32"/>
                      <a:gd name="T7" fmla="*/ 14 h 46"/>
                      <a:gd name="T8" fmla="*/ 4 w 32"/>
                      <a:gd name="T9" fmla="*/ 14 h 46"/>
                      <a:gd name="T10" fmla="*/ 14 w 32"/>
                      <a:gd name="T11" fmla="*/ 7 h 46"/>
                      <a:gd name="T12" fmla="*/ 4 w 32"/>
                      <a:gd name="T13" fmla="*/ 14 h 46"/>
                      <a:gd name="T14" fmla="*/ 6 w 32"/>
                      <a:gd name="T15" fmla="*/ 14 h 46"/>
                      <a:gd name="T16" fmla="*/ 8 w 32"/>
                      <a:gd name="T17" fmla="*/ 13 h 46"/>
                      <a:gd name="T18" fmla="*/ 10 w 32"/>
                      <a:gd name="T19" fmla="*/ 13 h 46"/>
                      <a:gd name="T20" fmla="*/ 11 w 32"/>
                      <a:gd name="T21" fmla="*/ 12 h 46"/>
                      <a:gd name="T22" fmla="*/ 13 w 32"/>
                      <a:gd name="T23" fmla="*/ 11 h 46"/>
                      <a:gd name="T24" fmla="*/ 14 w 32"/>
                      <a:gd name="T25" fmla="*/ 10 h 46"/>
                      <a:gd name="T26" fmla="*/ 14 w 32"/>
                      <a:gd name="T27" fmla="*/ 8 h 46"/>
                      <a:gd name="T28" fmla="*/ 14 w 32"/>
                      <a:gd name="T29" fmla="*/ 7 h 46"/>
                      <a:gd name="T30" fmla="*/ 14 w 32"/>
                      <a:gd name="T31" fmla="*/ 6 h 46"/>
                      <a:gd name="T32" fmla="*/ 14 w 32"/>
                      <a:gd name="T33" fmla="*/ 5 h 46"/>
                      <a:gd name="T34" fmla="*/ 13 w 32"/>
                      <a:gd name="T35" fmla="*/ 3 h 46"/>
                      <a:gd name="T36" fmla="*/ 11 w 32"/>
                      <a:gd name="T37" fmla="*/ 2 h 46"/>
                      <a:gd name="T38" fmla="*/ 10 w 32"/>
                      <a:gd name="T39" fmla="*/ 1 h 46"/>
                      <a:gd name="T40" fmla="*/ 8 w 32"/>
                      <a:gd name="T41" fmla="*/ 1 h 46"/>
                      <a:gd name="T42" fmla="*/ 6 w 32"/>
                      <a:gd name="T43" fmla="*/ 0 h 46"/>
                      <a:gd name="T44" fmla="*/ 4 w 32"/>
                      <a:gd name="T45" fmla="*/ 0 h 46"/>
                      <a:gd name="T46" fmla="*/ 14 w 32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2" h="46">
                        <a:moveTo>
                          <a:pt x="32" y="23"/>
                        </a:move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9" y="46"/>
                        </a:lnTo>
                        <a:lnTo>
                          <a:pt x="32" y="23"/>
                        </a:lnTo>
                        <a:lnTo>
                          <a:pt x="9" y="46"/>
                        </a:lnTo>
                        <a:lnTo>
                          <a:pt x="14" y="45"/>
                        </a:lnTo>
                        <a:lnTo>
                          <a:pt x="19" y="44"/>
                        </a:lnTo>
                        <a:lnTo>
                          <a:pt x="23" y="42"/>
                        </a:lnTo>
                        <a:lnTo>
                          <a:pt x="26" y="39"/>
                        </a:lnTo>
                        <a:lnTo>
                          <a:pt x="29" y="36"/>
                        </a:lnTo>
                        <a:lnTo>
                          <a:pt x="31" y="32"/>
                        </a:lnTo>
                        <a:lnTo>
                          <a:pt x="32" y="27"/>
                        </a:lnTo>
                        <a:lnTo>
                          <a:pt x="32" y="23"/>
                        </a:lnTo>
                        <a:lnTo>
                          <a:pt x="32" y="19"/>
                        </a:lnTo>
                        <a:lnTo>
                          <a:pt x="31" y="15"/>
                        </a:lnTo>
                        <a:lnTo>
                          <a:pt x="29" y="10"/>
                        </a:lnTo>
                        <a:lnTo>
                          <a:pt x="26" y="7"/>
                        </a:lnTo>
                        <a:lnTo>
                          <a:pt x="23" y="4"/>
                        </a:lnTo>
                        <a:lnTo>
                          <a:pt x="19" y="2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32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 683"/>
                  <p:cNvSpPr>
                    <a:spLocks noChangeAspect="1"/>
                  </p:cNvSpPr>
                  <p:nvPr/>
                </p:nvSpPr>
                <p:spPr bwMode="auto">
                  <a:xfrm>
                    <a:off x="4970" y="1568"/>
                    <a:ext cx="14" cy="36"/>
                  </a:xfrm>
                  <a:custGeom>
                    <a:avLst/>
                    <a:gdLst>
                      <a:gd name="T0" fmla="*/ 7 w 47"/>
                      <a:gd name="T1" fmla="*/ 36 h 123"/>
                      <a:gd name="T2" fmla="*/ 14 w 47"/>
                      <a:gd name="T3" fmla="*/ 29 h 123"/>
                      <a:gd name="T4" fmla="*/ 14 w 47"/>
                      <a:gd name="T5" fmla="*/ 0 h 123"/>
                      <a:gd name="T6" fmla="*/ 0 w 47"/>
                      <a:gd name="T7" fmla="*/ 0 h 123"/>
                      <a:gd name="T8" fmla="*/ 0 w 47"/>
                      <a:gd name="T9" fmla="*/ 29 h 123"/>
                      <a:gd name="T10" fmla="*/ 7 w 47"/>
                      <a:gd name="T11" fmla="*/ 36 h 123"/>
                      <a:gd name="T12" fmla="*/ 0 w 47"/>
                      <a:gd name="T13" fmla="*/ 29 h 123"/>
                      <a:gd name="T14" fmla="*/ 0 w 47"/>
                      <a:gd name="T15" fmla="*/ 31 h 123"/>
                      <a:gd name="T16" fmla="*/ 1 w 47"/>
                      <a:gd name="T17" fmla="*/ 32 h 123"/>
                      <a:gd name="T18" fmla="*/ 1 w 47"/>
                      <a:gd name="T19" fmla="*/ 34 h 123"/>
                      <a:gd name="T20" fmla="*/ 2 w 47"/>
                      <a:gd name="T21" fmla="*/ 35 h 123"/>
                      <a:gd name="T22" fmla="*/ 3 w 47"/>
                      <a:gd name="T23" fmla="*/ 35 h 123"/>
                      <a:gd name="T24" fmla="*/ 4 w 47"/>
                      <a:gd name="T25" fmla="*/ 36 h 123"/>
                      <a:gd name="T26" fmla="*/ 6 w 47"/>
                      <a:gd name="T27" fmla="*/ 36 h 123"/>
                      <a:gd name="T28" fmla="*/ 7 w 47"/>
                      <a:gd name="T29" fmla="*/ 36 h 123"/>
                      <a:gd name="T30" fmla="*/ 8 w 47"/>
                      <a:gd name="T31" fmla="*/ 36 h 123"/>
                      <a:gd name="T32" fmla="*/ 10 w 47"/>
                      <a:gd name="T33" fmla="*/ 36 h 123"/>
                      <a:gd name="T34" fmla="*/ 11 w 47"/>
                      <a:gd name="T35" fmla="*/ 35 h 123"/>
                      <a:gd name="T36" fmla="*/ 12 w 47"/>
                      <a:gd name="T37" fmla="*/ 35 h 123"/>
                      <a:gd name="T38" fmla="*/ 13 w 47"/>
                      <a:gd name="T39" fmla="*/ 34 h 123"/>
                      <a:gd name="T40" fmla="*/ 13 w 47"/>
                      <a:gd name="T41" fmla="*/ 32 h 123"/>
                      <a:gd name="T42" fmla="*/ 14 w 47"/>
                      <a:gd name="T43" fmla="*/ 31 h 123"/>
                      <a:gd name="T44" fmla="*/ 14 w 47"/>
                      <a:gd name="T45" fmla="*/ 29 h 123"/>
                      <a:gd name="T46" fmla="*/ 7 w 47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123">
                        <a:moveTo>
                          <a:pt x="24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4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4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7" y="105"/>
                        </a:lnTo>
                        <a:lnTo>
                          <a:pt x="47" y="100"/>
                        </a:lnTo>
                        <a:lnTo>
                          <a:pt x="24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 684"/>
                  <p:cNvSpPr>
                    <a:spLocks noChangeAspect="1"/>
                  </p:cNvSpPr>
                  <p:nvPr/>
                </p:nvSpPr>
                <p:spPr bwMode="auto">
                  <a:xfrm>
                    <a:off x="4963" y="1589"/>
                    <a:ext cx="14" cy="14"/>
                  </a:xfrm>
                  <a:custGeom>
                    <a:avLst/>
                    <a:gdLst>
                      <a:gd name="T0" fmla="*/ 0 w 40"/>
                      <a:gd name="T1" fmla="*/ 7 h 46"/>
                      <a:gd name="T2" fmla="*/ 8 w 40"/>
                      <a:gd name="T3" fmla="*/ 14 h 46"/>
                      <a:gd name="T4" fmla="*/ 14 w 40"/>
                      <a:gd name="T5" fmla="*/ 14 h 46"/>
                      <a:gd name="T6" fmla="*/ 14 w 40"/>
                      <a:gd name="T7" fmla="*/ 0 h 46"/>
                      <a:gd name="T8" fmla="*/ 8 w 40"/>
                      <a:gd name="T9" fmla="*/ 0 h 46"/>
                      <a:gd name="T10" fmla="*/ 0 w 40"/>
                      <a:gd name="T11" fmla="*/ 7 h 46"/>
                      <a:gd name="T12" fmla="*/ 8 w 40"/>
                      <a:gd name="T13" fmla="*/ 0 h 46"/>
                      <a:gd name="T14" fmla="*/ 6 w 40"/>
                      <a:gd name="T15" fmla="*/ 0 h 46"/>
                      <a:gd name="T16" fmla="*/ 4 w 40"/>
                      <a:gd name="T17" fmla="*/ 1 h 46"/>
                      <a:gd name="T18" fmla="*/ 3 w 40"/>
                      <a:gd name="T19" fmla="*/ 1 h 46"/>
                      <a:gd name="T20" fmla="*/ 2 w 40"/>
                      <a:gd name="T21" fmla="*/ 2 h 46"/>
                      <a:gd name="T22" fmla="*/ 1 w 40"/>
                      <a:gd name="T23" fmla="*/ 3 h 46"/>
                      <a:gd name="T24" fmla="*/ 0 w 40"/>
                      <a:gd name="T25" fmla="*/ 5 h 46"/>
                      <a:gd name="T26" fmla="*/ 0 w 40"/>
                      <a:gd name="T27" fmla="*/ 6 h 46"/>
                      <a:gd name="T28" fmla="*/ 0 w 40"/>
                      <a:gd name="T29" fmla="*/ 7 h 46"/>
                      <a:gd name="T30" fmla="*/ 0 w 40"/>
                      <a:gd name="T31" fmla="*/ 8 h 46"/>
                      <a:gd name="T32" fmla="*/ 0 w 40"/>
                      <a:gd name="T33" fmla="*/ 10 h 46"/>
                      <a:gd name="T34" fmla="*/ 1 w 40"/>
                      <a:gd name="T35" fmla="*/ 11 h 46"/>
                      <a:gd name="T36" fmla="*/ 2 w 40"/>
                      <a:gd name="T37" fmla="*/ 12 h 46"/>
                      <a:gd name="T38" fmla="*/ 3 w 40"/>
                      <a:gd name="T39" fmla="*/ 13 h 46"/>
                      <a:gd name="T40" fmla="*/ 4 w 40"/>
                      <a:gd name="T41" fmla="*/ 13 h 46"/>
                      <a:gd name="T42" fmla="*/ 6 w 40"/>
                      <a:gd name="T43" fmla="*/ 14 h 46"/>
                      <a:gd name="T44" fmla="*/ 8 w 40"/>
                      <a:gd name="T45" fmla="*/ 14 h 46"/>
                      <a:gd name="T46" fmla="*/ 0 w 4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" name="Rectangle 6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3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496" name="Freeform 686"/>
                  <p:cNvSpPr>
                    <a:spLocks noChangeAspect="1"/>
                  </p:cNvSpPr>
                  <p:nvPr/>
                </p:nvSpPr>
                <p:spPr bwMode="auto">
                  <a:xfrm>
                    <a:off x="689" y="1561"/>
                    <a:ext cx="7" cy="14"/>
                  </a:xfrm>
                  <a:custGeom>
                    <a:avLst/>
                    <a:gdLst>
                      <a:gd name="T0" fmla="*/ 0 w 30"/>
                      <a:gd name="T1" fmla="*/ 7 h 46"/>
                      <a:gd name="T2" fmla="*/ 5 w 30"/>
                      <a:gd name="T3" fmla="*/ 14 h 46"/>
                      <a:gd name="T4" fmla="*/ 7 w 30"/>
                      <a:gd name="T5" fmla="*/ 14 h 46"/>
                      <a:gd name="T6" fmla="*/ 7 w 30"/>
                      <a:gd name="T7" fmla="*/ 0 h 46"/>
                      <a:gd name="T8" fmla="*/ 5 w 30"/>
                      <a:gd name="T9" fmla="*/ 0 h 46"/>
                      <a:gd name="T10" fmla="*/ 0 w 30"/>
                      <a:gd name="T11" fmla="*/ 7 h 46"/>
                      <a:gd name="T12" fmla="*/ 5 w 30"/>
                      <a:gd name="T13" fmla="*/ 0 h 46"/>
                      <a:gd name="T14" fmla="*/ 4 w 30"/>
                      <a:gd name="T15" fmla="*/ 0 h 46"/>
                      <a:gd name="T16" fmla="*/ 3 w 30"/>
                      <a:gd name="T17" fmla="*/ 1 h 46"/>
                      <a:gd name="T18" fmla="*/ 2 w 30"/>
                      <a:gd name="T19" fmla="*/ 1 h 46"/>
                      <a:gd name="T20" fmla="*/ 1 w 30"/>
                      <a:gd name="T21" fmla="*/ 2 h 46"/>
                      <a:gd name="T22" fmla="*/ 1 w 30"/>
                      <a:gd name="T23" fmla="*/ 3 h 46"/>
                      <a:gd name="T24" fmla="*/ 0 w 30"/>
                      <a:gd name="T25" fmla="*/ 5 h 46"/>
                      <a:gd name="T26" fmla="*/ 0 w 30"/>
                      <a:gd name="T27" fmla="*/ 6 h 46"/>
                      <a:gd name="T28" fmla="*/ 0 w 30"/>
                      <a:gd name="T29" fmla="*/ 7 h 46"/>
                      <a:gd name="T30" fmla="*/ 0 w 30"/>
                      <a:gd name="T31" fmla="*/ 8 h 46"/>
                      <a:gd name="T32" fmla="*/ 0 w 30"/>
                      <a:gd name="T33" fmla="*/ 10 h 46"/>
                      <a:gd name="T34" fmla="*/ 1 w 30"/>
                      <a:gd name="T35" fmla="*/ 11 h 46"/>
                      <a:gd name="T36" fmla="*/ 1 w 30"/>
                      <a:gd name="T37" fmla="*/ 12 h 46"/>
                      <a:gd name="T38" fmla="*/ 2 w 30"/>
                      <a:gd name="T39" fmla="*/ 13 h 46"/>
                      <a:gd name="T40" fmla="*/ 3 w 30"/>
                      <a:gd name="T41" fmla="*/ 13 h 46"/>
                      <a:gd name="T42" fmla="*/ 4 w 30"/>
                      <a:gd name="T43" fmla="*/ 14 h 46"/>
                      <a:gd name="T44" fmla="*/ 5 w 30"/>
                      <a:gd name="T45" fmla="*/ 14 h 46"/>
                      <a:gd name="T46" fmla="*/ 0 w 3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0" y="46"/>
                        </a:lnTo>
                        <a:lnTo>
                          <a:pt x="3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 687"/>
                  <p:cNvSpPr>
                    <a:spLocks noChangeAspect="1"/>
                  </p:cNvSpPr>
                  <p:nvPr/>
                </p:nvSpPr>
                <p:spPr bwMode="auto">
                  <a:xfrm>
                    <a:off x="689" y="1568"/>
                    <a:ext cx="14" cy="36"/>
                  </a:xfrm>
                  <a:custGeom>
                    <a:avLst/>
                    <a:gdLst>
                      <a:gd name="T0" fmla="*/ 7 w 47"/>
                      <a:gd name="T1" fmla="*/ 36 h 123"/>
                      <a:gd name="T2" fmla="*/ 14 w 47"/>
                      <a:gd name="T3" fmla="*/ 29 h 123"/>
                      <a:gd name="T4" fmla="*/ 14 w 47"/>
                      <a:gd name="T5" fmla="*/ 0 h 123"/>
                      <a:gd name="T6" fmla="*/ 0 w 47"/>
                      <a:gd name="T7" fmla="*/ 0 h 123"/>
                      <a:gd name="T8" fmla="*/ 0 w 47"/>
                      <a:gd name="T9" fmla="*/ 29 h 123"/>
                      <a:gd name="T10" fmla="*/ 7 w 47"/>
                      <a:gd name="T11" fmla="*/ 36 h 123"/>
                      <a:gd name="T12" fmla="*/ 0 w 47"/>
                      <a:gd name="T13" fmla="*/ 29 h 123"/>
                      <a:gd name="T14" fmla="*/ 0 w 47"/>
                      <a:gd name="T15" fmla="*/ 31 h 123"/>
                      <a:gd name="T16" fmla="*/ 1 w 47"/>
                      <a:gd name="T17" fmla="*/ 32 h 123"/>
                      <a:gd name="T18" fmla="*/ 1 w 47"/>
                      <a:gd name="T19" fmla="*/ 34 h 123"/>
                      <a:gd name="T20" fmla="*/ 2 w 47"/>
                      <a:gd name="T21" fmla="*/ 35 h 123"/>
                      <a:gd name="T22" fmla="*/ 3 w 47"/>
                      <a:gd name="T23" fmla="*/ 35 h 123"/>
                      <a:gd name="T24" fmla="*/ 4 w 47"/>
                      <a:gd name="T25" fmla="*/ 36 h 123"/>
                      <a:gd name="T26" fmla="*/ 6 w 47"/>
                      <a:gd name="T27" fmla="*/ 36 h 123"/>
                      <a:gd name="T28" fmla="*/ 7 w 47"/>
                      <a:gd name="T29" fmla="*/ 36 h 123"/>
                      <a:gd name="T30" fmla="*/ 8 w 47"/>
                      <a:gd name="T31" fmla="*/ 36 h 123"/>
                      <a:gd name="T32" fmla="*/ 10 w 47"/>
                      <a:gd name="T33" fmla="*/ 36 h 123"/>
                      <a:gd name="T34" fmla="*/ 10 w 47"/>
                      <a:gd name="T35" fmla="*/ 35 h 123"/>
                      <a:gd name="T36" fmla="*/ 12 w 47"/>
                      <a:gd name="T37" fmla="*/ 35 h 123"/>
                      <a:gd name="T38" fmla="*/ 13 w 47"/>
                      <a:gd name="T39" fmla="*/ 34 h 123"/>
                      <a:gd name="T40" fmla="*/ 13 w 47"/>
                      <a:gd name="T41" fmla="*/ 32 h 123"/>
                      <a:gd name="T42" fmla="*/ 14 w 47"/>
                      <a:gd name="T43" fmla="*/ 31 h 123"/>
                      <a:gd name="T44" fmla="*/ 14 w 47"/>
                      <a:gd name="T45" fmla="*/ 29 h 123"/>
                      <a:gd name="T46" fmla="*/ 7 w 47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123">
                        <a:moveTo>
                          <a:pt x="23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1" y="120"/>
                        </a:lnTo>
                        <a:lnTo>
                          <a:pt x="14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5" y="120"/>
                        </a:lnTo>
                        <a:lnTo>
                          <a:pt x="40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 688"/>
                  <p:cNvSpPr>
                    <a:spLocks noChangeAspect="1"/>
                  </p:cNvSpPr>
                  <p:nvPr/>
                </p:nvSpPr>
                <p:spPr bwMode="auto">
                  <a:xfrm>
                    <a:off x="696" y="1589"/>
                    <a:ext cx="14" cy="14"/>
                  </a:xfrm>
                  <a:custGeom>
                    <a:avLst/>
                    <a:gdLst>
                      <a:gd name="T0" fmla="*/ 14 w 41"/>
                      <a:gd name="T1" fmla="*/ 7 h 46"/>
                      <a:gd name="T2" fmla="*/ 6 w 41"/>
                      <a:gd name="T3" fmla="*/ 0 h 46"/>
                      <a:gd name="T4" fmla="*/ 0 w 41"/>
                      <a:gd name="T5" fmla="*/ 0 h 46"/>
                      <a:gd name="T6" fmla="*/ 0 w 41"/>
                      <a:gd name="T7" fmla="*/ 14 h 46"/>
                      <a:gd name="T8" fmla="*/ 6 w 41"/>
                      <a:gd name="T9" fmla="*/ 14 h 46"/>
                      <a:gd name="T10" fmla="*/ 14 w 41"/>
                      <a:gd name="T11" fmla="*/ 7 h 46"/>
                      <a:gd name="T12" fmla="*/ 6 w 41"/>
                      <a:gd name="T13" fmla="*/ 14 h 46"/>
                      <a:gd name="T14" fmla="*/ 8 w 41"/>
                      <a:gd name="T15" fmla="*/ 14 h 46"/>
                      <a:gd name="T16" fmla="*/ 9 w 41"/>
                      <a:gd name="T17" fmla="*/ 13 h 46"/>
                      <a:gd name="T18" fmla="*/ 11 w 41"/>
                      <a:gd name="T19" fmla="*/ 13 h 46"/>
                      <a:gd name="T20" fmla="*/ 12 w 41"/>
                      <a:gd name="T21" fmla="*/ 12 h 46"/>
                      <a:gd name="T22" fmla="*/ 13 w 41"/>
                      <a:gd name="T23" fmla="*/ 11 h 46"/>
                      <a:gd name="T24" fmla="*/ 14 w 41"/>
                      <a:gd name="T25" fmla="*/ 10 h 46"/>
                      <a:gd name="T26" fmla="*/ 14 w 41"/>
                      <a:gd name="T27" fmla="*/ 8 h 46"/>
                      <a:gd name="T28" fmla="*/ 14 w 41"/>
                      <a:gd name="T29" fmla="*/ 7 h 46"/>
                      <a:gd name="T30" fmla="*/ 14 w 41"/>
                      <a:gd name="T31" fmla="*/ 6 h 46"/>
                      <a:gd name="T32" fmla="*/ 14 w 41"/>
                      <a:gd name="T33" fmla="*/ 5 h 46"/>
                      <a:gd name="T34" fmla="*/ 13 w 41"/>
                      <a:gd name="T35" fmla="*/ 3 h 46"/>
                      <a:gd name="T36" fmla="*/ 12 w 41"/>
                      <a:gd name="T37" fmla="*/ 2 h 46"/>
                      <a:gd name="T38" fmla="*/ 11 w 41"/>
                      <a:gd name="T39" fmla="*/ 1 h 46"/>
                      <a:gd name="T40" fmla="*/ 9 w 41"/>
                      <a:gd name="T41" fmla="*/ 1 h 46"/>
                      <a:gd name="T42" fmla="*/ 8 w 41"/>
                      <a:gd name="T43" fmla="*/ 0 h 46"/>
                      <a:gd name="T44" fmla="*/ 6 w 41"/>
                      <a:gd name="T45" fmla="*/ 0 h 46"/>
                      <a:gd name="T46" fmla="*/ 14 w 4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1" h="46">
                        <a:moveTo>
                          <a:pt x="41" y="23"/>
                        </a:move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8" y="46"/>
                        </a:lnTo>
                        <a:lnTo>
                          <a:pt x="41" y="23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5" y="39"/>
                        </a:lnTo>
                        <a:lnTo>
                          <a:pt x="38" y="36"/>
                        </a:lnTo>
                        <a:lnTo>
                          <a:pt x="40" y="32"/>
                        </a:lnTo>
                        <a:lnTo>
                          <a:pt x="41" y="27"/>
                        </a:lnTo>
                        <a:lnTo>
                          <a:pt x="41" y="23"/>
                        </a:lnTo>
                        <a:lnTo>
                          <a:pt x="41" y="19"/>
                        </a:lnTo>
                        <a:lnTo>
                          <a:pt x="40" y="15"/>
                        </a:lnTo>
                        <a:lnTo>
                          <a:pt x="38" y="10"/>
                        </a:lnTo>
                        <a:lnTo>
                          <a:pt x="35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4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" name="Rectangle 6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6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00" name="Freeform 690"/>
                  <p:cNvSpPr>
                    <a:spLocks noChangeAspect="1"/>
                  </p:cNvSpPr>
                  <p:nvPr/>
                </p:nvSpPr>
                <p:spPr bwMode="auto">
                  <a:xfrm>
                    <a:off x="4841" y="1561"/>
                    <a:ext cx="7" cy="14"/>
                  </a:xfrm>
                  <a:custGeom>
                    <a:avLst/>
                    <a:gdLst>
                      <a:gd name="T0" fmla="*/ 7 w 30"/>
                      <a:gd name="T1" fmla="*/ 7 h 46"/>
                      <a:gd name="T2" fmla="*/ 2 w 30"/>
                      <a:gd name="T3" fmla="*/ 0 h 46"/>
                      <a:gd name="T4" fmla="*/ 0 w 30"/>
                      <a:gd name="T5" fmla="*/ 0 h 46"/>
                      <a:gd name="T6" fmla="*/ 0 w 30"/>
                      <a:gd name="T7" fmla="*/ 14 h 46"/>
                      <a:gd name="T8" fmla="*/ 2 w 30"/>
                      <a:gd name="T9" fmla="*/ 14 h 46"/>
                      <a:gd name="T10" fmla="*/ 7 w 30"/>
                      <a:gd name="T11" fmla="*/ 7 h 46"/>
                      <a:gd name="T12" fmla="*/ 2 w 30"/>
                      <a:gd name="T13" fmla="*/ 14 h 46"/>
                      <a:gd name="T14" fmla="*/ 3 w 30"/>
                      <a:gd name="T15" fmla="*/ 14 h 46"/>
                      <a:gd name="T16" fmla="*/ 4 w 30"/>
                      <a:gd name="T17" fmla="*/ 13 h 46"/>
                      <a:gd name="T18" fmla="*/ 5 w 30"/>
                      <a:gd name="T19" fmla="*/ 13 h 46"/>
                      <a:gd name="T20" fmla="*/ 6 w 30"/>
                      <a:gd name="T21" fmla="*/ 12 h 46"/>
                      <a:gd name="T22" fmla="*/ 6 w 30"/>
                      <a:gd name="T23" fmla="*/ 11 h 46"/>
                      <a:gd name="T24" fmla="*/ 7 w 30"/>
                      <a:gd name="T25" fmla="*/ 10 h 46"/>
                      <a:gd name="T26" fmla="*/ 7 w 30"/>
                      <a:gd name="T27" fmla="*/ 8 h 46"/>
                      <a:gd name="T28" fmla="*/ 7 w 30"/>
                      <a:gd name="T29" fmla="*/ 7 h 46"/>
                      <a:gd name="T30" fmla="*/ 7 w 30"/>
                      <a:gd name="T31" fmla="*/ 6 h 46"/>
                      <a:gd name="T32" fmla="*/ 7 w 30"/>
                      <a:gd name="T33" fmla="*/ 5 h 46"/>
                      <a:gd name="T34" fmla="*/ 6 w 30"/>
                      <a:gd name="T35" fmla="*/ 3 h 46"/>
                      <a:gd name="T36" fmla="*/ 6 w 30"/>
                      <a:gd name="T37" fmla="*/ 2 h 46"/>
                      <a:gd name="T38" fmla="*/ 5 w 30"/>
                      <a:gd name="T39" fmla="*/ 1 h 46"/>
                      <a:gd name="T40" fmla="*/ 4 w 30"/>
                      <a:gd name="T41" fmla="*/ 1 h 46"/>
                      <a:gd name="T42" fmla="*/ 3 w 30"/>
                      <a:gd name="T43" fmla="*/ 0 h 46"/>
                      <a:gd name="T44" fmla="*/ 2 w 30"/>
                      <a:gd name="T45" fmla="*/ 0 h 46"/>
                      <a:gd name="T46" fmla="*/ 7 w 3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0" h="46">
                        <a:moveTo>
                          <a:pt x="30" y="23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" y="46"/>
                        </a:lnTo>
                        <a:lnTo>
                          <a:pt x="30" y="23"/>
                        </a:lnTo>
                        <a:lnTo>
                          <a:pt x="7" y="46"/>
                        </a:lnTo>
                        <a:lnTo>
                          <a:pt x="12" y="45"/>
                        </a:lnTo>
                        <a:lnTo>
                          <a:pt x="17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6" y="36"/>
                        </a:lnTo>
                        <a:lnTo>
                          <a:pt x="28" y="32"/>
                        </a:lnTo>
                        <a:lnTo>
                          <a:pt x="29" y="27"/>
                        </a:lnTo>
                        <a:lnTo>
                          <a:pt x="30" y="23"/>
                        </a:lnTo>
                        <a:lnTo>
                          <a:pt x="29" y="19"/>
                        </a:lnTo>
                        <a:lnTo>
                          <a:pt x="28" y="15"/>
                        </a:lnTo>
                        <a:lnTo>
                          <a:pt x="26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7" y="2"/>
                        </a:lnTo>
                        <a:lnTo>
                          <a:pt x="12" y="0"/>
                        </a:lnTo>
                        <a:lnTo>
                          <a:pt x="7" y="0"/>
                        </a:lnTo>
                        <a:lnTo>
                          <a:pt x="3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 691"/>
                  <p:cNvSpPr>
                    <a:spLocks noChangeAspect="1"/>
                  </p:cNvSpPr>
                  <p:nvPr/>
                </p:nvSpPr>
                <p:spPr bwMode="auto">
                  <a:xfrm>
                    <a:off x="4834" y="1568"/>
                    <a:ext cx="14" cy="36"/>
                  </a:xfrm>
                  <a:custGeom>
                    <a:avLst/>
                    <a:gdLst>
                      <a:gd name="T0" fmla="*/ 7 w 47"/>
                      <a:gd name="T1" fmla="*/ 36 h 123"/>
                      <a:gd name="T2" fmla="*/ 14 w 47"/>
                      <a:gd name="T3" fmla="*/ 29 h 123"/>
                      <a:gd name="T4" fmla="*/ 14 w 47"/>
                      <a:gd name="T5" fmla="*/ 0 h 123"/>
                      <a:gd name="T6" fmla="*/ 0 w 47"/>
                      <a:gd name="T7" fmla="*/ 0 h 123"/>
                      <a:gd name="T8" fmla="*/ 0 w 47"/>
                      <a:gd name="T9" fmla="*/ 29 h 123"/>
                      <a:gd name="T10" fmla="*/ 7 w 47"/>
                      <a:gd name="T11" fmla="*/ 36 h 123"/>
                      <a:gd name="T12" fmla="*/ 0 w 47"/>
                      <a:gd name="T13" fmla="*/ 29 h 123"/>
                      <a:gd name="T14" fmla="*/ 0 w 47"/>
                      <a:gd name="T15" fmla="*/ 31 h 123"/>
                      <a:gd name="T16" fmla="*/ 1 w 47"/>
                      <a:gd name="T17" fmla="*/ 32 h 123"/>
                      <a:gd name="T18" fmla="*/ 1 w 47"/>
                      <a:gd name="T19" fmla="*/ 34 h 123"/>
                      <a:gd name="T20" fmla="*/ 2 w 47"/>
                      <a:gd name="T21" fmla="*/ 35 h 123"/>
                      <a:gd name="T22" fmla="*/ 4 w 47"/>
                      <a:gd name="T23" fmla="*/ 35 h 123"/>
                      <a:gd name="T24" fmla="*/ 4 w 47"/>
                      <a:gd name="T25" fmla="*/ 36 h 123"/>
                      <a:gd name="T26" fmla="*/ 6 w 47"/>
                      <a:gd name="T27" fmla="*/ 36 h 123"/>
                      <a:gd name="T28" fmla="*/ 7 w 47"/>
                      <a:gd name="T29" fmla="*/ 36 h 123"/>
                      <a:gd name="T30" fmla="*/ 8 w 47"/>
                      <a:gd name="T31" fmla="*/ 36 h 123"/>
                      <a:gd name="T32" fmla="*/ 10 w 47"/>
                      <a:gd name="T33" fmla="*/ 36 h 123"/>
                      <a:gd name="T34" fmla="*/ 11 w 47"/>
                      <a:gd name="T35" fmla="*/ 35 h 123"/>
                      <a:gd name="T36" fmla="*/ 12 w 47"/>
                      <a:gd name="T37" fmla="*/ 35 h 123"/>
                      <a:gd name="T38" fmla="*/ 13 w 47"/>
                      <a:gd name="T39" fmla="*/ 34 h 123"/>
                      <a:gd name="T40" fmla="*/ 13 w 47"/>
                      <a:gd name="T41" fmla="*/ 32 h 123"/>
                      <a:gd name="T42" fmla="*/ 14 w 47"/>
                      <a:gd name="T43" fmla="*/ 31 h 123"/>
                      <a:gd name="T44" fmla="*/ 14 w 47"/>
                      <a:gd name="T45" fmla="*/ 29 h 123"/>
                      <a:gd name="T46" fmla="*/ 7 w 47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123">
                        <a:moveTo>
                          <a:pt x="24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4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7" y="118"/>
                        </a:lnTo>
                        <a:lnTo>
                          <a:pt x="12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4" y="123"/>
                        </a:lnTo>
                        <a:lnTo>
                          <a:pt x="28" y="123"/>
                        </a:lnTo>
                        <a:lnTo>
                          <a:pt x="33" y="122"/>
                        </a:lnTo>
                        <a:lnTo>
                          <a:pt x="36" y="120"/>
                        </a:lnTo>
                        <a:lnTo>
                          <a:pt x="40" y="118"/>
                        </a:lnTo>
                        <a:lnTo>
                          <a:pt x="43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4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 692"/>
                  <p:cNvSpPr>
                    <a:spLocks noChangeAspect="1"/>
                  </p:cNvSpPr>
                  <p:nvPr/>
                </p:nvSpPr>
                <p:spPr bwMode="auto">
                  <a:xfrm>
                    <a:off x="4827" y="1589"/>
                    <a:ext cx="14" cy="14"/>
                  </a:xfrm>
                  <a:custGeom>
                    <a:avLst/>
                    <a:gdLst>
                      <a:gd name="T0" fmla="*/ 0 w 41"/>
                      <a:gd name="T1" fmla="*/ 7 h 46"/>
                      <a:gd name="T2" fmla="*/ 8 w 41"/>
                      <a:gd name="T3" fmla="*/ 14 h 46"/>
                      <a:gd name="T4" fmla="*/ 14 w 41"/>
                      <a:gd name="T5" fmla="*/ 14 h 46"/>
                      <a:gd name="T6" fmla="*/ 14 w 41"/>
                      <a:gd name="T7" fmla="*/ 0 h 46"/>
                      <a:gd name="T8" fmla="*/ 8 w 41"/>
                      <a:gd name="T9" fmla="*/ 0 h 46"/>
                      <a:gd name="T10" fmla="*/ 0 w 41"/>
                      <a:gd name="T11" fmla="*/ 7 h 46"/>
                      <a:gd name="T12" fmla="*/ 8 w 41"/>
                      <a:gd name="T13" fmla="*/ 0 h 46"/>
                      <a:gd name="T14" fmla="*/ 6 w 41"/>
                      <a:gd name="T15" fmla="*/ 0 h 46"/>
                      <a:gd name="T16" fmla="*/ 4 w 41"/>
                      <a:gd name="T17" fmla="*/ 1 h 46"/>
                      <a:gd name="T18" fmla="*/ 3 w 41"/>
                      <a:gd name="T19" fmla="*/ 1 h 46"/>
                      <a:gd name="T20" fmla="*/ 2 w 41"/>
                      <a:gd name="T21" fmla="*/ 2 h 46"/>
                      <a:gd name="T22" fmla="*/ 1 w 41"/>
                      <a:gd name="T23" fmla="*/ 3 h 46"/>
                      <a:gd name="T24" fmla="*/ 0 w 41"/>
                      <a:gd name="T25" fmla="*/ 5 h 46"/>
                      <a:gd name="T26" fmla="*/ 0 w 41"/>
                      <a:gd name="T27" fmla="*/ 6 h 46"/>
                      <a:gd name="T28" fmla="*/ 0 w 41"/>
                      <a:gd name="T29" fmla="*/ 7 h 46"/>
                      <a:gd name="T30" fmla="*/ 0 w 41"/>
                      <a:gd name="T31" fmla="*/ 8 h 46"/>
                      <a:gd name="T32" fmla="*/ 0 w 41"/>
                      <a:gd name="T33" fmla="*/ 10 h 46"/>
                      <a:gd name="T34" fmla="*/ 1 w 41"/>
                      <a:gd name="T35" fmla="*/ 11 h 46"/>
                      <a:gd name="T36" fmla="*/ 2 w 41"/>
                      <a:gd name="T37" fmla="*/ 12 h 46"/>
                      <a:gd name="T38" fmla="*/ 3 w 41"/>
                      <a:gd name="T39" fmla="*/ 13 h 46"/>
                      <a:gd name="T40" fmla="*/ 4 w 41"/>
                      <a:gd name="T41" fmla="*/ 13 h 46"/>
                      <a:gd name="T42" fmla="*/ 6 w 41"/>
                      <a:gd name="T43" fmla="*/ 14 h 46"/>
                      <a:gd name="T44" fmla="*/ 8 w 41"/>
                      <a:gd name="T45" fmla="*/ 14 h 46"/>
                      <a:gd name="T46" fmla="*/ 0 w 4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1" y="46"/>
                        </a:lnTo>
                        <a:lnTo>
                          <a:pt x="4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" name="Rectangle 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7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04" name="Freeform 694"/>
                  <p:cNvSpPr>
                    <a:spLocks noChangeAspect="1"/>
                  </p:cNvSpPr>
                  <p:nvPr/>
                </p:nvSpPr>
                <p:spPr bwMode="auto">
                  <a:xfrm>
                    <a:off x="739" y="1561"/>
                    <a:ext cx="14" cy="14"/>
                  </a:xfrm>
                  <a:custGeom>
                    <a:avLst/>
                    <a:gdLst>
                      <a:gd name="T0" fmla="*/ 14 w 31"/>
                      <a:gd name="T1" fmla="*/ 7 h 46"/>
                      <a:gd name="T2" fmla="*/ 4 w 31"/>
                      <a:gd name="T3" fmla="*/ 0 h 46"/>
                      <a:gd name="T4" fmla="*/ 0 w 31"/>
                      <a:gd name="T5" fmla="*/ 0 h 46"/>
                      <a:gd name="T6" fmla="*/ 0 w 31"/>
                      <a:gd name="T7" fmla="*/ 14 h 46"/>
                      <a:gd name="T8" fmla="*/ 4 w 31"/>
                      <a:gd name="T9" fmla="*/ 14 h 46"/>
                      <a:gd name="T10" fmla="*/ 14 w 31"/>
                      <a:gd name="T11" fmla="*/ 7 h 46"/>
                      <a:gd name="T12" fmla="*/ 4 w 31"/>
                      <a:gd name="T13" fmla="*/ 14 h 46"/>
                      <a:gd name="T14" fmla="*/ 6 w 31"/>
                      <a:gd name="T15" fmla="*/ 14 h 46"/>
                      <a:gd name="T16" fmla="*/ 8 w 31"/>
                      <a:gd name="T17" fmla="*/ 13 h 46"/>
                      <a:gd name="T18" fmla="*/ 10 w 31"/>
                      <a:gd name="T19" fmla="*/ 13 h 46"/>
                      <a:gd name="T20" fmla="*/ 11 w 31"/>
                      <a:gd name="T21" fmla="*/ 12 h 46"/>
                      <a:gd name="T22" fmla="*/ 13 w 31"/>
                      <a:gd name="T23" fmla="*/ 11 h 46"/>
                      <a:gd name="T24" fmla="*/ 13 w 31"/>
                      <a:gd name="T25" fmla="*/ 10 h 46"/>
                      <a:gd name="T26" fmla="*/ 14 w 31"/>
                      <a:gd name="T27" fmla="*/ 8 h 46"/>
                      <a:gd name="T28" fmla="*/ 14 w 31"/>
                      <a:gd name="T29" fmla="*/ 7 h 46"/>
                      <a:gd name="T30" fmla="*/ 14 w 31"/>
                      <a:gd name="T31" fmla="*/ 6 h 46"/>
                      <a:gd name="T32" fmla="*/ 13 w 31"/>
                      <a:gd name="T33" fmla="*/ 5 h 46"/>
                      <a:gd name="T34" fmla="*/ 13 w 31"/>
                      <a:gd name="T35" fmla="*/ 3 h 46"/>
                      <a:gd name="T36" fmla="*/ 11 w 31"/>
                      <a:gd name="T37" fmla="*/ 2 h 46"/>
                      <a:gd name="T38" fmla="*/ 10 w 31"/>
                      <a:gd name="T39" fmla="*/ 1 h 46"/>
                      <a:gd name="T40" fmla="*/ 8 w 31"/>
                      <a:gd name="T41" fmla="*/ 1 h 46"/>
                      <a:gd name="T42" fmla="*/ 6 w 31"/>
                      <a:gd name="T43" fmla="*/ 0 h 46"/>
                      <a:gd name="T44" fmla="*/ 4 w 31"/>
                      <a:gd name="T45" fmla="*/ 0 h 46"/>
                      <a:gd name="T46" fmla="*/ 14 w 31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31" y="23"/>
                        </a:lnTo>
                        <a:lnTo>
                          <a:pt x="8" y="46"/>
                        </a:lnTo>
                        <a:lnTo>
                          <a:pt x="13" y="45"/>
                        </a:lnTo>
                        <a:lnTo>
                          <a:pt x="17" y="44"/>
                        </a:lnTo>
                        <a:lnTo>
                          <a:pt x="22" y="42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29" y="32"/>
                        </a:lnTo>
                        <a:lnTo>
                          <a:pt x="30" y="27"/>
                        </a:lnTo>
                        <a:lnTo>
                          <a:pt x="31" y="23"/>
                        </a:lnTo>
                        <a:lnTo>
                          <a:pt x="30" y="19"/>
                        </a:lnTo>
                        <a:lnTo>
                          <a:pt x="29" y="15"/>
                        </a:lnTo>
                        <a:lnTo>
                          <a:pt x="28" y="10"/>
                        </a:lnTo>
                        <a:lnTo>
                          <a:pt x="25" y="7"/>
                        </a:lnTo>
                        <a:lnTo>
                          <a:pt x="22" y="4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5" name="Freeform 695"/>
                  <p:cNvSpPr>
                    <a:spLocks noChangeAspect="1"/>
                  </p:cNvSpPr>
                  <p:nvPr/>
                </p:nvSpPr>
                <p:spPr bwMode="auto">
                  <a:xfrm>
                    <a:off x="739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1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4 w 46"/>
                      <a:gd name="T25" fmla="*/ 36 h 123"/>
                      <a:gd name="T26" fmla="*/ 6 w 46"/>
                      <a:gd name="T27" fmla="*/ 36 h 123"/>
                      <a:gd name="T28" fmla="*/ 7 w 46"/>
                      <a:gd name="T29" fmla="*/ 36 h 123"/>
                      <a:gd name="T30" fmla="*/ 8 w 46"/>
                      <a:gd name="T31" fmla="*/ 36 h 123"/>
                      <a:gd name="T32" fmla="*/ 9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5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6" name="Freeform 696"/>
                  <p:cNvSpPr>
                    <a:spLocks noChangeAspect="1"/>
                  </p:cNvSpPr>
                  <p:nvPr/>
                </p:nvSpPr>
                <p:spPr bwMode="auto">
                  <a:xfrm>
                    <a:off x="732" y="1589"/>
                    <a:ext cx="7" cy="14"/>
                  </a:xfrm>
                  <a:custGeom>
                    <a:avLst/>
                    <a:gdLst>
                      <a:gd name="T0" fmla="*/ 0 w 39"/>
                      <a:gd name="T1" fmla="*/ 7 h 46"/>
                      <a:gd name="T2" fmla="*/ 4 w 39"/>
                      <a:gd name="T3" fmla="*/ 14 h 46"/>
                      <a:gd name="T4" fmla="*/ 7 w 39"/>
                      <a:gd name="T5" fmla="*/ 14 h 46"/>
                      <a:gd name="T6" fmla="*/ 7 w 39"/>
                      <a:gd name="T7" fmla="*/ 0 h 46"/>
                      <a:gd name="T8" fmla="*/ 4 w 39"/>
                      <a:gd name="T9" fmla="*/ 0 h 46"/>
                      <a:gd name="T10" fmla="*/ 0 w 39"/>
                      <a:gd name="T11" fmla="*/ 7 h 46"/>
                      <a:gd name="T12" fmla="*/ 4 w 39"/>
                      <a:gd name="T13" fmla="*/ 0 h 46"/>
                      <a:gd name="T14" fmla="*/ 3 w 39"/>
                      <a:gd name="T15" fmla="*/ 0 h 46"/>
                      <a:gd name="T16" fmla="*/ 2 w 39"/>
                      <a:gd name="T17" fmla="*/ 1 h 46"/>
                      <a:gd name="T18" fmla="*/ 2 w 39"/>
                      <a:gd name="T19" fmla="*/ 1 h 46"/>
                      <a:gd name="T20" fmla="*/ 1 w 39"/>
                      <a:gd name="T21" fmla="*/ 2 h 46"/>
                      <a:gd name="T22" fmla="*/ 1 w 39"/>
                      <a:gd name="T23" fmla="*/ 3 h 46"/>
                      <a:gd name="T24" fmla="*/ 0 w 39"/>
                      <a:gd name="T25" fmla="*/ 5 h 46"/>
                      <a:gd name="T26" fmla="*/ 0 w 39"/>
                      <a:gd name="T27" fmla="*/ 6 h 46"/>
                      <a:gd name="T28" fmla="*/ 0 w 39"/>
                      <a:gd name="T29" fmla="*/ 7 h 46"/>
                      <a:gd name="T30" fmla="*/ 0 w 39"/>
                      <a:gd name="T31" fmla="*/ 8 h 46"/>
                      <a:gd name="T32" fmla="*/ 0 w 39"/>
                      <a:gd name="T33" fmla="*/ 10 h 46"/>
                      <a:gd name="T34" fmla="*/ 1 w 39"/>
                      <a:gd name="T35" fmla="*/ 11 h 46"/>
                      <a:gd name="T36" fmla="*/ 1 w 39"/>
                      <a:gd name="T37" fmla="*/ 12 h 46"/>
                      <a:gd name="T38" fmla="*/ 2 w 39"/>
                      <a:gd name="T39" fmla="*/ 13 h 46"/>
                      <a:gd name="T40" fmla="*/ 2 w 39"/>
                      <a:gd name="T41" fmla="*/ 13 h 46"/>
                      <a:gd name="T42" fmla="*/ 3 w 39"/>
                      <a:gd name="T43" fmla="*/ 14 h 46"/>
                      <a:gd name="T44" fmla="*/ 4 w 39"/>
                      <a:gd name="T45" fmla="*/ 14 h 46"/>
                      <a:gd name="T46" fmla="*/ 0 w 39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9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9" y="46"/>
                        </a:lnTo>
                        <a:lnTo>
                          <a:pt x="39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" name="Freeform 697"/>
                  <p:cNvSpPr>
                    <a:spLocks noChangeAspect="1"/>
                  </p:cNvSpPr>
                  <p:nvPr/>
                </p:nvSpPr>
                <p:spPr bwMode="auto">
                  <a:xfrm>
                    <a:off x="732" y="1596"/>
                    <a:ext cx="14" cy="315"/>
                  </a:xfrm>
                  <a:custGeom>
                    <a:avLst/>
                    <a:gdLst>
                      <a:gd name="T0" fmla="*/ 7 w 46"/>
                      <a:gd name="T1" fmla="*/ 315 h 1067"/>
                      <a:gd name="T2" fmla="*/ 14 w 46"/>
                      <a:gd name="T3" fmla="*/ 308 h 1067"/>
                      <a:gd name="T4" fmla="*/ 14 w 46"/>
                      <a:gd name="T5" fmla="*/ 0 h 1067"/>
                      <a:gd name="T6" fmla="*/ 0 w 46"/>
                      <a:gd name="T7" fmla="*/ 0 h 1067"/>
                      <a:gd name="T8" fmla="*/ 0 w 46"/>
                      <a:gd name="T9" fmla="*/ 308 h 1067"/>
                      <a:gd name="T10" fmla="*/ 7 w 46"/>
                      <a:gd name="T11" fmla="*/ 315 h 1067"/>
                      <a:gd name="T12" fmla="*/ 0 w 46"/>
                      <a:gd name="T13" fmla="*/ 308 h 1067"/>
                      <a:gd name="T14" fmla="*/ 0 w 46"/>
                      <a:gd name="T15" fmla="*/ 310 h 1067"/>
                      <a:gd name="T16" fmla="*/ 1 w 46"/>
                      <a:gd name="T17" fmla="*/ 311 h 1067"/>
                      <a:gd name="T18" fmla="*/ 1 w 46"/>
                      <a:gd name="T19" fmla="*/ 312 h 1067"/>
                      <a:gd name="T20" fmla="*/ 2 w 46"/>
                      <a:gd name="T21" fmla="*/ 313 h 1067"/>
                      <a:gd name="T22" fmla="*/ 3 w 46"/>
                      <a:gd name="T23" fmla="*/ 314 h 1067"/>
                      <a:gd name="T24" fmla="*/ 5 w 46"/>
                      <a:gd name="T25" fmla="*/ 315 h 1067"/>
                      <a:gd name="T26" fmla="*/ 6 w 46"/>
                      <a:gd name="T27" fmla="*/ 315 h 1067"/>
                      <a:gd name="T28" fmla="*/ 7 w 46"/>
                      <a:gd name="T29" fmla="*/ 315 h 1067"/>
                      <a:gd name="T30" fmla="*/ 8 w 46"/>
                      <a:gd name="T31" fmla="*/ 315 h 1067"/>
                      <a:gd name="T32" fmla="*/ 9 w 46"/>
                      <a:gd name="T33" fmla="*/ 315 h 1067"/>
                      <a:gd name="T34" fmla="*/ 11 w 46"/>
                      <a:gd name="T35" fmla="*/ 314 h 1067"/>
                      <a:gd name="T36" fmla="*/ 12 w 46"/>
                      <a:gd name="T37" fmla="*/ 313 h 1067"/>
                      <a:gd name="T38" fmla="*/ 13 w 46"/>
                      <a:gd name="T39" fmla="*/ 312 h 1067"/>
                      <a:gd name="T40" fmla="*/ 13 w 46"/>
                      <a:gd name="T41" fmla="*/ 311 h 1067"/>
                      <a:gd name="T42" fmla="*/ 14 w 46"/>
                      <a:gd name="T43" fmla="*/ 310 h 1067"/>
                      <a:gd name="T44" fmla="*/ 14 w 46"/>
                      <a:gd name="T45" fmla="*/ 308 h 1067"/>
                      <a:gd name="T46" fmla="*/ 7 w 46"/>
                      <a:gd name="T47" fmla="*/ 315 h 106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067">
                        <a:moveTo>
                          <a:pt x="23" y="1067"/>
                        </a:moveTo>
                        <a:lnTo>
                          <a:pt x="46" y="104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3" y="1067"/>
                        </a:lnTo>
                        <a:lnTo>
                          <a:pt x="0" y="1044"/>
                        </a:lnTo>
                        <a:lnTo>
                          <a:pt x="0" y="1049"/>
                        </a:lnTo>
                        <a:lnTo>
                          <a:pt x="2" y="1054"/>
                        </a:lnTo>
                        <a:lnTo>
                          <a:pt x="4" y="1057"/>
                        </a:lnTo>
                        <a:lnTo>
                          <a:pt x="7" y="1061"/>
                        </a:lnTo>
                        <a:lnTo>
                          <a:pt x="10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3" y="1067"/>
                        </a:lnTo>
                        <a:lnTo>
                          <a:pt x="27" y="1067"/>
                        </a:lnTo>
                        <a:lnTo>
                          <a:pt x="31" y="1066"/>
                        </a:lnTo>
                        <a:lnTo>
                          <a:pt x="36" y="1064"/>
                        </a:lnTo>
                        <a:lnTo>
                          <a:pt x="39" y="1061"/>
                        </a:lnTo>
                        <a:lnTo>
                          <a:pt x="42" y="1057"/>
                        </a:lnTo>
                        <a:lnTo>
                          <a:pt x="44" y="1054"/>
                        </a:lnTo>
                        <a:lnTo>
                          <a:pt x="46" y="1049"/>
                        </a:lnTo>
                        <a:lnTo>
                          <a:pt x="46" y="1044"/>
                        </a:lnTo>
                        <a:lnTo>
                          <a:pt x="23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 698"/>
                  <p:cNvSpPr>
                    <a:spLocks noChangeAspect="1"/>
                  </p:cNvSpPr>
                  <p:nvPr/>
                </p:nvSpPr>
                <p:spPr bwMode="auto">
                  <a:xfrm>
                    <a:off x="739" y="1904"/>
                    <a:ext cx="21" cy="7"/>
                  </a:xfrm>
                  <a:custGeom>
                    <a:avLst/>
                    <a:gdLst>
                      <a:gd name="T0" fmla="*/ 21 w 68"/>
                      <a:gd name="T1" fmla="*/ 4 h 47"/>
                      <a:gd name="T2" fmla="*/ 14 w 68"/>
                      <a:gd name="T3" fmla="*/ 0 h 47"/>
                      <a:gd name="T4" fmla="*/ 0 w 68"/>
                      <a:gd name="T5" fmla="*/ 0 h 47"/>
                      <a:gd name="T6" fmla="*/ 0 w 68"/>
                      <a:gd name="T7" fmla="*/ 7 h 47"/>
                      <a:gd name="T8" fmla="*/ 14 w 68"/>
                      <a:gd name="T9" fmla="*/ 7 h 47"/>
                      <a:gd name="T10" fmla="*/ 21 w 68"/>
                      <a:gd name="T11" fmla="*/ 4 h 47"/>
                      <a:gd name="T12" fmla="*/ 14 w 68"/>
                      <a:gd name="T13" fmla="*/ 7 h 47"/>
                      <a:gd name="T14" fmla="*/ 16 w 68"/>
                      <a:gd name="T15" fmla="*/ 7 h 47"/>
                      <a:gd name="T16" fmla="*/ 17 w 68"/>
                      <a:gd name="T17" fmla="*/ 7 h 47"/>
                      <a:gd name="T18" fmla="*/ 18 w 68"/>
                      <a:gd name="T19" fmla="*/ 6 h 47"/>
                      <a:gd name="T20" fmla="*/ 19 w 68"/>
                      <a:gd name="T21" fmla="*/ 6 h 47"/>
                      <a:gd name="T22" fmla="*/ 20 w 68"/>
                      <a:gd name="T23" fmla="*/ 5 h 47"/>
                      <a:gd name="T24" fmla="*/ 20 w 68"/>
                      <a:gd name="T25" fmla="*/ 5 h 47"/>
                      <a:gd name="T26" fmla="*/ 21 w 68"/>
                      <a:gd name="T27" fmla="*/ 4 h 47"/>
                      <a:gd name="T28" fmla="*/ 21 w 68"/>
                      <a:gd name="T29" fmla="*/ 4 h 47"/>
                      <a:gd name="T30" fmla="*/ 21 w 68"/>
                      <a:gd name="T31" fmla="*/ 3 h 47"/>
                      <a:gd name="T32" fmla="*/ 20 w 68"/>
                      <a:gd name="T33" fmla="*/ 2 h 47"/>
                      <a:gd name="T34" fmla="*/ 20 w 68"/>
                      <a:gd name="T35" fmla="*/ 2 h 47"/>
                      <a:gd name="T36" fmla="*/ 19 w 68"/>
                      <a:gd name="T37" fmla="*/ 1 h 47"/>
                      <a:gd name="T38" fmla="*/ 18 w 68"/>
                      <a:gd name="T39" fmla="*/ 1 h 47"/>
                      <a:gd name="T40" fmla="*/ 17 w 68"/>
                      <a:gd name="T41" fmla="*/ 0 h 47"/>
                      <a:gd name="T42" fmla="*/ 16 w 68"/>
                      <a:gd name="T43" fmla="*/ 0 h 47"/>
                      <a:gd name="T44" fmla="*/ 14 w 68"/>
                      <a:gd name="T45" fmla="*/ 0 h 47"/>
                      <a:gd name="T46" fmla="*/ 21 w 68"/>
                      <a:gd name="T47" fmla="*/ 4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47">
                        <a:moveTo>
                          <a:pt x="68" y="24"/>
                        </a:move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5" y="47"/>
                        </a:lnTo>
                        <a:lnTo>
                          <a:pt x="68" y="24"/>
                        </a:lnTo>
                        <a:lnTo>
                          <a:pt x="45" y="47"/>
                        </a:lnTo>
                        <a:lnTo>
                          <a:pt x="51" y="47"/>
                        </a:lnTo>
                        <a:lnTo>
                          <a:pt x="55" y="45"/>
                        </a:lnTo>
                        <a:lnTo>
                          <a:pt x="59" y="42"/>
                        </a:lnTo>
                        <a:lnTo>
                          <a:pt x="62" y="39"/>
                        </a:lnTo>
                        <a:lnTo>
                          <a:pt x="65" y="36"/>
                        </a:lnTo>
                        <a:lnTo>
                          <a:pt x="66" y="32"/>
                        </a:lnTo>
                        <a:lnTo>
                          <a:pt x="67" y="28"/>
                        </a:lnTo>
                        <a:lnTo>
                          <a:pt x="68" y="24"/>
                        </a:lnTo>
                        <a:lnTo>
                          <a:pt x="67" y="19"/>
                        </a:lnTo>
                        <a:lnTo>
                          <a:pt x="66" y="15"/>
                        </a:lnTo>
                        <a:lnTo>
                          <a:pt x="65" y="11"/>
                        </a:lnTo>
                        <a:lnTo>
                          <a:pt x="62" y="8"/>
                        </a:lnTo>
                        <a:lnTo>
                          <a:pt x="59" y="5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5" y="0"/>
                        </a:lnTo>
                        <a:lnTo>
                          <a:pt x="68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" name="Freeform 699"/>
                  <p:cNvSpPr>
                    <a:spLocks noChangeAspect="1"/>
                  </p:cNvSpPr>
                  <p:nvPr/>
                </p:nvSpPr>
                <p:spPr bwMode="auto">
                  <a:xfrm>
                    <a:off x="746" y="1911"/>
                    <a:ext cx="14" cy="21"/>
                  </a:xfrm>
                  <a:custGeom>
                    <a:avLst/>
                    <a:gdLst>
                      <a:gd name="T0" fmla="*/ 7 w 46"/>
                      <a:gd name="T1" fmla="*/ 21 h 87"/>
                      <a:gd name="T2" fmla="*/ 14 w 46"/>
                      <a:gd name="T3" fmla="*/ 15 h 87"/>
                      <a:gd name="T4" fmla="*/ 14 w 46"/>
                      <a:gd name="T5" fmla="*/ 0 h 87"/>
                      <a:gd name="T6" fmla="*/ 0 w 46"/>
                      <a:gd name="T7" fmla="*/ 0 h 87"/>
                      <a:gd name="T8" fmla="*/ 0 w 46"/>
                      <a:gd name="T9" fmla="*/ 15 h 87"/>
                      <a:gd name="T10" fmla="*/ 7 w 46"/>
                      <a:gd name="T11" fmla="*/ 21 h 87"/>
                      <a:gd name="T12" fmla="*/ 0 w 46"/>
                      <a:gd name="T13" fmla="*/ 15 h 87"/>
                      <a:gd name="T14" fmla="*/ 0 w 46"/>
                      <a:gd name="T15" fmla="*/ 17 h 87"/>
                      <a:gd name="T16" fmla="*/ 0 w 46"/>
                      <a:gd name="T17" fmla="*/ 18 h 87"/>
                      <a:gd name="T18" fmla="*/ 1 w 46"/>
                      <a:gd name="T19" fmla="*/ 19 h 87"/>
                      <a:gd name="T20" fmla="*/ 2 w 46"/>
                      <a:gd name="T21" fmla="*/ 20 h 87"/>
                      <a:gd name="T22" fmla="*/ 3 w 46"/>
                      <a:gd name="T23" fmla="*/ 20 h 87"/>
                      <a:gd name="T24" fmla="*/ 5 w 46"/>
                      <a:gd name="T25" fmla="*/ 21 h 87"/>
                      <a:gd name="T26" fmla="*/ 6 w 46"/>
                      <a:gd name="T27" fmla="*/ 21 h 87"/>
                      <a:gd name="T28" fmla="*/ 7 w 46"/>
                      <a:gd name="T29" fmla="*/ 21 h 87"/>
                      <a:gd name="T30" fmla="*/ 9 w 46"/>
                      <a:gd name="T31" fmla="*/ 21 h 87"/>
                      <a:gd name="T32" fmla="*/ 10 w 46"/>
                      <a:gd name="T33" fmla="*/ 21 h 87"/>
                      <a:gd name="T34" fmla="*/ 11 w 46"/>
                      <a:gd name="T35" fmla="*/ 20 h 87"/>
                      <a:gd name="T36" fmla="*/ 12 w 46"/>
                      <a:gd name="T37" fmla="*/ 20 h 87"/>
                      <a:gd name="T38" fmla="*/ 13 w 46"/>
                      <a:gd name="T39" fmla="*/ 19 h 87"/>
                      <a:gd name="T40" fmla="*/ 13 w 46"/>
                      <a:gd name="T41" fmla="*/ 18 h 87"/>
                      <a:gd name="T42" fmla="*/ 14 w 46"/>
                      <a:gd name="T43" fmla="*/ 17 h 87"/>
                      <a:gd name="T44" fmla="*/ 14 w 46"/>
                      <a:gd name="T45" fmla="*/ 15 h 87"/>
                      <a:gd name="T46" fmla="*/ 7 w 46"/>
                      <a:gd name="T47" fmla="*/ 21 h 8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87">
                        <a:moveTo>
                          <a:pt x="23" y="87"/>
                        </a:moveTo>
                        <a:lnTo>
                          <a:pt x="46" y="6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3" y="87"/>
                        </a:lnTo>
                        <a:lnTo>
                          <a:pt x="0" y="64"/>
                        </a:lnTo>
                        <a:lnTo>
                          <a:pt x="0" y="69"/>
                        </a:lnTo>
                        <a:lnTo>
                          <a:pt x="1" y="73"/>
                        </a:lnTo>
                        <a:lnTo>
                          <a:pt x="4" y="77"/>
                        </a:lnTo>
                        <a:lnTo>
                          <a:pt x="6" y="81"/>
                        </a:lnTo>
                        <a:lnTo>
                          <a:pt x="11" y="84"/>
                        </a:lnTo>
                        <a:lnTo>
                          <a:pt x="15" y="85"/>
                        </a:lnTo>
                        <a:lnTo>
                          <a:pt x="19" y="86"/>
                        </a:lnTo>
                        <a:lnTo>
                          <a:pt x="23" y="87"/>
                        </a:lnTo>
                        <a:lnTo>
                          <a:pt x="28" y="86"/>
                        </a:lnTo>
                        <a:lnTo>
                          <a:pt x="32" y="85"/>
                        </a:lnTo>
                        <a:lnTo>
                          <a:pt x="35" y="84"/>
                        </a:lnTo>
                        <a:lnTo>
                          <a:pt x="39" y="81"/>
                        </a:lnTo>
                        <a:lnTo>
                          <a:pt x="42" y="77"/>
                        </a:lnTo>
                        <a:lnTo>
                          <a:pt x="44" y="73"/>
                        </a:lnTo>
                        <a:lnTo>
                          <a:pt x="45" y="69"/>
                        </a:lnTo>
                        <a:lnTo>
                          <a:pt x="46" y="64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 700"/>
                  <p:cNvSpPr>
                    <a:spLocks noChangeAspect="1"/>
                  </p:cNvSpPr>
                  <p:nvPr/>
                </p:nvSpPr>
                <p:spPr bwMode="auto">
                  <a:xfrm>
                    <a:off x="732" y="1919"/>
                    <a:ext cx="21" cy="14"/>
                  </a:xfrm>
                  <a:custGeom>
                    <a:avLst/>
                    <a:gdLst>
                      <a:gd name="T0" fmla="*/ 0 w 63"/>
                      <a:gd name="T1" fmla="*/ 7 h 46"/>
                      <a:gd name="T2" fmla="*/ 8 w 63"/>
                      <a:gd name="T3" fmla="*/ 14 h 46"/>
                      <a:gd name="T4" fmla="*/ 21 w 63"/>
                      <a:gd name="T5" fmla="*/ 14 h 46"/>
                      <a:gd name="T6" fmla="*/ 21 w 63"/>
                      <a:gd name="T7" fmla="*/ 0 h 46"/>
                      <a:gd name="T8" fmla="*/ 8 w 63"/>
                      <a:gd name="T9" fmla="*/ 0 h 46"/>
                      <a:gd name="T10" fmla="*/ 0 w 63"/>
                      <a:gd name="T11" fmla="*/ 7 h 46"/>
                      <a:gd name="T12" fmla="*/ 8 w 63"/>
                      <a:gd name="T13" fmla="*/ 0 h 46"/>
                      <a:gd name="T14" fmla="*/ 6 w 63"/>
                      <a:gd name="T15" fmla="*/ 0 h 46"/>
                      <a:gd name="T16" fmla="*/ 4 w 63"/>
                      <a:gd name="T17" fmla="*/ 1 h 46"/>
                      <a:gd name="T18" fmla="*/ 3 w 63"/>
                      <a:gd name="T19" fmla="*/ 1 h 46"/>
                      <a:gd name="T20" fmla="*/ 2 w 63"/>
                      <a:gd name="T21" fmla="*/ 2 h 46"/>
                      <a:gd name="T22" fmla="*/ 1 w 63"/>
                      <a:gd name="T23" fmla="*/ 3 h 46"/>
                      <a:gd name="T24" fmla="*/ 0 w 63"/>
                      <a:gd name="T25" fmla="*/ 4 h 46"/>
                      <a:gd name="T26" fmla="*/ 0 w 63"/>
                      <a:gd name="T27" fmla="*/ 6 h 46"/>
                      <a:gd name="T28" fmla="*/ 0 w 63"/>
                      <a:gd name="T29" fmla="*/ 7 h 46"/>
                      <a:gd name="T30" fmla="*/ 0 w 63"/>
                      <a:gd name="T31" fmla="*/ 8 h 46"/>
                      <a:gd name="T32" fmla="*/ 0 w 63"/>
                      <a:gd name="T33" fmla="*/ 9 h 46"/>
                      <a:gd name="T34" fmla="*/ 1 w 63"/>
                      <a:gd name="T35" fmla="*/ 11 h 46"/>
                      <a:gd name="T36" fmla="*/ 2 w 63"/>
                      <a:gd name="T37" fmla="*/ 12 h 46"/>
                      <a:gd name="T38" fmla="*/ 3 w 63"/>
                      <a:gd name="T39" fmla="*/ 13 h 46"/>
                      <a:gd name="T40" fmla="*/ 4 w 63"/>
                      <a:gd name="T41" fmla="*/ 13 h 46"/>
                      <a:gd name="T42" fmla="*/ 6 w 63"/>
                      <a:gd name="T43" fmla="*/ 14 h 46"/>
                      <a:gd name="T44" fmla="*/ 8 w 63"/>
                      <a:gd name="T45" fmla="*/ 14 h 46"/>
                      <a:gd name="T46" fmla="*/ 0 w 63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3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63" y="46"/>
                        </a:lnTo>
                        <a:lnTo>
                          <a:pt x="63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1" name="Freeform 701"/>
                  <p:cNvSpPr>
                    <a:spLocks noChangeAspect="1"/>
                  </p:cNvSpPr>
                  <p:nvPr/>
                </p:nvSpPr>
                <p:spPr bwMode="auto">
                  <a:xfrm>
                    <a:off x="732" y="1926"/>
                    <a:ext cx="14" cy="136"/>
                  </a:xfrm>
                  <a:custGeom>
                    <a:avLst/>
                    <a:gdLst>
                      <a:gd name="T0" fmla="*/ 3 w 46"/>
                      <a:gd name="T1" fmla="*/ 135 h 455"/>
                      <a:gd name="T2" fmla="*/ 14 w 46"/>
                      <a:gd name="T3" fmla="*/ 129 h 455"/>
                      <a:gd name="T4" fmla="*/ 14 w 46"/>
                      <a:gd name="T5" fmla="*/ 0 h 455"/>
                      <a:gd name="T6" fmla="*/ 0 w 46"/>
                      <a:gd name="T7" fmla="*/ 0 h 455"/>
                      <a:gd name="T8" fmla="*/ 0 w 46"/>
                      <a:gd name="T9" fmla="*/ 129 h 455"/>
                      <a:gd name="T10" fmla="*/ 3 w 46"/>
                      <a:gd name="T11" fmla="*/ 135 h 455"/>
                      <a:gd name="T12" fmla="*/ 0 w 46"/>
                      <a:gd name="T13" fmla="*/ 129 h 455"/>
                      <a:gd name="T14" fmla="*/ 0 w 46"/>
                      <a:gd name="T15" fmla="*/ 131 h 455"/>
                      <a:gd name="T16" fmla="*/ 1 w 46"/>
                      <a:gd name="T17" fmla="*/ 132 h 455"/>
                      <a:gd name="T18" fmla="*/ 1 w 46"/>
                      <a:gd name="T19" fmla="*/ 133 h 455"/>
                      <a:gd name="T20" fmla="*/ 2 w 46"/>
                      <a:gd name="T21" fmla="*/ 134 h 455"/>
                      <a:gd name="T22" fmla="*/ 3 w 46"/>
                      <a:gd name="T23" fmla="*/ 135 h 455"/>
                      <a:gd name="T24" fmla="*/ 5 w 46"/>
                      <a:gd name="T25" fmla="*/ 136 h 455"/>
                      <a:gd name="T26" fmla="*/ 6 w 46"/>
                      <a:gd name="T27" fmla="*/ 136 h 455"/>
                      <a:gd name="T28" fmla="*/ 7 w 46"/>
                      <a:gd name="T29" fmla="*/ 136 h 455"/>
                      <a:gd name="T30" fmla="*/ 9 w 46"/>
                      <a:gd name="T31" fmla="*/ 136 h 455"/>
                      <a:gd name="T32" fmla="*/ 10 w 46"/>
                      <a:gd name="T33" fmla="*/ 136 h 455"/>
                      <a:gd name="T34" fmla="*/ 11 w 46"/>
                      <a:gd name="T35" fmla="*/ 135 h 455"/>
                      <a:gd name="T36" fmla="*/ 12 w 46"/>
                      <a:gd name="T37" fmla="*/ 134 h 455"/>
                      <a:gd name="T38" fmla="*/ 13 w 46"/>
                      <a:gd name="T39" fmla="*/ 133 h 455"/>
                      <a:gd name="T40" fmla="*/ 13 w 46"/>
                      <a:gd name="T41" fmla="*/ 132 h 455"/>
                      <a:gd name="T42" fmla="*/ 14 w 46"/>
                      <a:gd name="T43" fmla="*/ 131 h 455"/>
                      <a:gd name="T44" fmla="*/ 14 w 46"/>
                      <a:gd name="T45" fmla="*/ 129 h 455"/>
                      <a:gd name="T46" fmla="*/ 3 w 46"/>
                      <a:gd name="T47" fmla="*/ 135 h 45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455">
                        <a:moveTo>
                          <a:pt x="10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10" y="450"/>
                        </a:lnTo>
                        <a:lnTo>
                          <a:pt x="0" y="431"/>
                        </a:lnTo>
                        <a:lnTo>
                          <a:pt x="0" y="437"/>
                        </a:lnTo>
                        <a:lnTo>
                          <a:pt x="2" y="442"/>
                        </a:lnTo>
                        <a:lnTo>
                          <a:pt x="4" y="445"/>
                        </a:lnTo>
                        <a:lnTo>
                          <a:pt x="8" y="448"/>
                        </a:lnTo>
                        <a:lnTo>
                          <a:pt x="11" y="451"/>
                        </a:lnTo>
                        <a:lnTo>
                          <a:pt x="15" y="454"/>
                        </a:lnTo>
                        <a:lnTo>
                          <a:pt x="19" y="455"/>
                        </a:lnTo>
                        <a:lnTo>
                          <a:pt x="23" y="455"/>
                        </a:lnTo>
                        <a:lnTo>
                          <a:pt x="28" y="455"/>
                        </a:lnTo>
                        <a:lnTo>
                          <a:pt x="32" y="454"/>
                        </a:lnTo>
                        <a:lnTo>
                          <a:pt x="36" y="451"/>
                        </a:lnTo>
                        <a:lnTo>
                          <a:pt x="39" y="448"/>
                        </a:lnTo>
                        <a:lnTo>
                          <a:pt x="42" y="445"/>
                        </a:lnTo>
                        <a:lnTo>
                          <a:pt x="44" y="442"/>
                        </a:lnTo>
                        <a:lnTo>
                          <a:pt x="45" y="437"/>
                        </a:lnTo>
                        <a:lnTo>
                          <a:pt x="46" y="431"/>
                        </a:lnTo>
                        <a:lnTo>
                          <a:pt x="10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702"/>
                  <p:cNvSpPr>
                    <a:spLocks noChangeAspect="1"/>
                  </p:cNvSpPr>
                  <p:nvPr/>
                </p:nvSpPr>
                <p:spPr bwMode="auto">
                  <a:xfrm>
                    <a:off x="739" y="2055"/>
                    <a:ext cx="14" cy="14"/>
                  </a:xfrm>
                  <a:custGeom>
                    <a:avLst/>
                    <a:gdLst>
                      <a:gd name="T0" fmla="*/ 14 w 68"/>
                      <a:gd name="T1" fmla="*/ 9 h 66"/>
                      <a:gd name="T2" fmla="*/ 12 w 68"/>
                      <a:gd name="T3" fmla="*/ 5 h 66"/>
                      <a:gd name="T4" fmla="*/ 6 w 68"/>
                      <a:gd name="T5" fmla="*/ 0 h 66"/>
                      <a:gd name="T6" fmla="*/ 0 w 68"/>
                      <a:gd name="T7" fmla="*/ 8 h 66"/>
                      <a:gd name="T8" fmla="*/ 6 w 68"/>
                      <a:gd name="T9" fmla="*/ 13 h 66"/>
                      <a:gd name="T10" fmla="*/ 14 w 68"/>
                      <a:gd name="T11" fmla="*/ 9 h 66"/>
                      <a:gd name="T12" fmla="*/ 6 w 68"/>
                      <a:gd name="T13" fmla="*/ 13 h 66"/>
                      <a:gd name="T14" fmla="*/ 7 w 68"/>
                      <a:gd name="T15" fmla="*/ 14 h 66"/>
                      <a:gd name="T16" fmla="*/ 8 w 68"/>
                      <a:gd name="T17" fmla="*/ 14 h 66"/>
                      <a:gd name="T18" fmla="*/ 9 w 68"/>
                      <a:gd name="T19" fmla="*/ 14 h 66"/>
                      <a:gd name="T20" fmla="*/ 10 w 68"/>
                      <a:gd name="T21" fmla="*/ 14 h 66"/>
                      <a:gd name="T22" fmla="*/ 11 w 68"/>
                      <a:gd name="T23" fmla="*/ 14 h 66"/>
                      <a:gd name="T24" fmla="*/ 12 w 68"/>
                      <a:gd name="T25" fmla="*/ 13 h 66"/>
                      <a:gd name="T26" fmla="*/ 13 w 68"/>
                      <a:gd name="T27" fmla="*/ 12 h 66"/>
                      <a:gd name="T28" fmla="*/ 13 w 68"/>
                      <a:gd name="T29" fmla="*/ 12 h 66"/>
                      <a:gd name="T30" fmla="*/ 13 w 68"/>
                      <a:gd name="T31" fmla="*/ 11 h 66"/>
                      <a:gd name="T32" fmla="*/ 14 w 68"/>
                      <a:gd name="T33" fmla="*/ 10 h 66"/>
                      <a:gd name="T34" fmla="*/ 14 w 68"/>
                      <a:gd name="T35" fmla="*/ 9 h 66"/>
                      <a:gd name="T36" fmla="*/ 14 w 68"/>
                      <a:gd name="T37" fmla="*/ 8 h 66"/>
                      <a:gd name="T38" fmla="*/ 14 w 68"/>
                      <a:gd name="T39" fmla="*/ 7 h 66"/>
                      <a:gd name="T40" fmla="*/ 13 w 68"/>
                      <a:gd name="T41" fmla="*/ 7 h 66"/>
                      <a:gd name="T42" fmla="*/ 13 w 68"/>
                      <a:gd name="T43" fmla="*/ 6 h 66"/>
                      <a:gd name="T44" fmla="*/ 12 w 68"/>
                      <a:gd name="T45" fmla="*/ 5 h 66"/>
                      <a:gd name="T46" fmla="*/ 14 w 68"/>
                      <a:gd name="T47" fmla="*/ 9 h 6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66">
                        <a:moveTo>
                          <a:pt x="67" y="42"/>
                        </a:moveTo>
                        <a:lnTo>
                          <a:pt x="58" y="23"/>
                        </a:lnTo>
                        <a:lnTo>
                          <a:pt x="27" y="0"/>
                        </a:lnTo>
                        <a:lnTo>
                          <a:pt x="0" y="38"/>
                        </a:lnTo>
                        <a:lnTo>
                          <a:pt x="31" y="60"/>
                        </a:lnTo>
                        <a:lnTo>
                          <a:pt x="67" y="42"/>
                        </a:lnTo>
                        <a:lnTo>
                          <a:pt x="31" y="60"/>
                        </a:lnTo>
                        <a:lnTo>
                          <a:pt x="35" y="64"/>
                        </a:lnTo>
                        <a:lnTo>
                          <a:pt x="40" y="65"/>
                        </a:lnTo>
                        <a:lnTo>
                          <a:pt x="45" y="66"/>
                        </a:lnTo>
                        <a:lnTo>
                          <a:pt x="49" y="65"/>
                        </a:lnTo>
                        <a:lnTo>
                          <a:pt x="53" y="64"/>
                        </a:lnTo>
                        <a:lnTo>
                          <a:pt x="56" y="62"/>
                        </a:lnTo>
                        <a:lnTo>
                          <a:pt x="61" y="58"/>
                        </a:lnTo>
                        <a:lnTo>
                          <a:pt x="63" y="55"/>
                        </a:lnTo>
                        <a:lnTo>
                          <a:pt x="65" y="52"/>
                        </a:lnTo>
                        <a:lnTo>
                          <a:pt x="67" y="48"/>
                        </a:lnTo>
                        <a:lnTo>
                          <a:pt x="68" y="44"/>
                        </a:lnTo>
                        <a:lnTo>
                          <a:pt x="68" y="39"/>
                        </a:lnTo>
                        <a:lnTo>
                          <a:pt x="67" y="35"/>
                        </a:lnTo>
                        <a:lnTo>
                          <a:pt x="65" y="31"/>
                        </a:lnTo>
                        <a:lnTo>
                          <a:pt x="62" y="27"/>
                        </a:lnTo>
                        <a:lnTo>
                          <a:pt x="58" y="23"/>
                        </a:lnTo>
                        <a:lnTo>
                          <a:pt x="67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" name="Rectangl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9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14" name="Freeform 704"/>
                  <p:cNvSpPr>
                    <a:spLocks noChangeAspect="1"/>
                  </p:cNvSpPr>
                  <p:nvPr/>
                </p:nvSpPr>
                <p:spPr bwMode="auto">
                  <a:xfrm>
                    <a:off x="4784" y="1561"/>
                    <a:ext cx="14" cy="14"/>
                  </a:xfrm>
                  <a:custGeom>
                    <a:avLst/>
                    <a:gdLst>
                      <a:gd name="T0" fmla="*/ 0 w 32"/>
                      <a:gd name="T1" fmla="*/ 7 h 46"/>
                      <a:gd name="T2" fmla="*/ 10 w 32"/>
                      <a:gd name="T3" fmla="*/ 14 h 46"/>
                      <a:gd name="T4" fmla="*/ 14 w 32"/>
                      <a:gd name="T5" fmla="*/ 14 h 46"/>
                      <a:gd name="T6" fmla="*/ 14 w 32"/>
                      <a:gd name="T7" fmla="*/ 0 h 46"/>
                      <a:gd name="T8" fmla="*/ 10 w 32"/>
                      <a:gd name="T9" fmla="*/ 0 h 46"/>
                      <a:gd name="T10" fmla="*/ 0 w 32"/>
                      <a:gd name="T11" fmla="*/ 7 h 46"/>
                      <a:gd name="T12" fmla="*/ 10 w 32"/>
                      <a:gd name="T13" fmla="*/ 0 h 46"/>
                      <a:gd name="T14" fmla="*/ 7 w 32"/>
                      <a:gd name="T15" fmla="*/ 0 h 46"/>
                      <a:gd name="T16" fmla="*/ 6 w 32"/>
                      <a:gd name="T17" fmla="*/ 1 h 46"/>
                      <a:gd name="T18" fmla="*/ 4 w 32"/>
                      <a:gd name="T19" fmla="*/ 1 h 46"/>
                      <a:gd name="T20" fmla="*/ 2 w 32"/>
                      <a:gd name="T21" fmla="*/ 2 h 46"/>
                      <a:gd name="T22" fmla="*/ 1 w 32"/>
                      <a:gd name="T23" fmla="*/ 3 h 46"/>
                      <a:gd name="T24" fmla="*/ 0 w 32"/>
                      <a:gd name="T25" fmla="*/ 5 h 46"/>
                      <a:gd name="T26" fmla="*/ 0 w 32"/>
                      <a:gd name="T27" fmla="*/ 6 h 46"/>
                      <a:gd name="T28" fmla="*/ 0 w 32"/>
                      <a:gd name="T29" fmla="*/ 7 h 46"/>
                      <a:gd name="T30" fmla="*/ 0 w 32"/>
                      <a:gd name="T31" fmla="*/ 8 h 46"/>
                      <a:gd name="T32" fmla="*/ 0 w 32"/>
                      <a:gd name="T33" fmla="*/ 10 h 46"/>
                      <a:gd name="T34" fmla="*/ 1 w 32"/>
                      <a:gd name="T35" fmla="*/ 11 h 46"/>
                      <a:gd name="T36" fmla="*/ 2 w 32"/>
                      <a:gd name="T37" fmla="*/ 12 h 46"/>
                      <a:gd name="T38" fmla="*/ 4 w 32"/>
                      <a:gd name="T39" fmla="*/ 13 h 46"/>
                      <a:gd name="T40" fmla="*/ 6 w 32"/>
                      <a:gd name="T41" fmla="*/ 13 h 46"/>
                      <a:gd name="T42" fmla="*/ 7 w 32"/>
                      <a:gd name="T43" fmla="*/ 14 h 46"/>
                      <a:gd name="T44" fmla="*/ 10 w 32"/>
                      <a:gd name="T45" fmla="*/ 14 h 46"/>
                      <a:gd name="T46" fmla="*/ 0 w 32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2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2" y="46"/>
                        </a:lnTo>
                        <a:lnTo>
                          <a:pt x="32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3" y="44"/>
                        </a:lnTo>
                        <a:lnTo>
                          <a:pt x="17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" name="Freeform 705"/>
                  <p:cNvSpPr>
                    <a:spLocks noChangeAspect="1"/>
                  </p:cNvSpPr>
                  <p:nvPr/>
                </p:nvSpPr>
                <p:spPr bwMode="auto">
                  <a:xfrm>
                    <a:off x="4784" y="1568"/>
                    <a:ext cx="14" cy="36"/>
                  </a:xfrm>
                  <a:custGeom>
                    <a:avLst/>
                    <a:gdLst>
                      <a:gd name="T0" fmla="*/ 7 w 46"/>
                      <a:gd name="T1" fmla="*/ 36 h 123"/>
                      <a:gd name="T2" fmla="*/ 14 w 46"/>
                      <a:gd name="T3" fmla="*/ 29 h 123"/>
                      <a:gd name="T4" fmla="*/ 14 w 46"/>
                      <a:gd name="T5" fmla="*/ 0 h 123"/>
                      <a:gd name="T6" fmla="*/ 0 w 46"/>
                      <a:gd name="T7" fmla="*/ 0 h 123"/>
                      <a:gd name="T8" fmla="*/ 0 w 46"/>
                      <a:gd name="T9" fmla="*/ 29 h 123"/>
                      <a:gd name="T10" fmla="*/ 7 w 46"/>
                      <a:gd name="T11" fmla="*/ 36 h 123"/>
                      <a:gd name="T12" fmla="*/ 0 w 46"/>
                      <a:gd name="T13" fmla="*/ 29 h 123"/>
                      <a:gd name="T14" fmla="*/ 0 w 46"/>
                      <a:gd name="T15" fmla="*/ 31 h 123"/>
                      <a:gd name="T16" fmla="*/ 0 w 46"/>
                      <a:gd name="T17" fmla="*/ 32 h 123"/>
                      <a:gd name="T18" fmla="*/ 1 w 46"/>
                      <a:gd name="T19" fmla="*/ 34 h 123"/>
                      <a:gd name="T20" fmla="*/ 2 w 46"/>
                      <a:gd name="T21" fmla="*/ 35 h 123"/>
                      <a:gd name="T22" fmla="*/ 3 w 46"/>
                      <a:gd name="T23" fmla="*/ 35 h 123"/>
                      <a:gd name="T24" fmla="*/ 4 w 46"/>
                      <a:gd name="T25" fmla="*/ 36 h 123"/>
                      <a:gd name="T26" fmla="*/ 5 w 46"/>
                      <a:gd name="T27" fmla="*/ 36 h 123"/>
                      <a:gd name="T28" fmla="*/ 7 w 46"/>
                      <a:gd name="T29" fmla="*/ 36 h 123"/>
                      <a:gd name="T30" fmla="*/ 8 w 46"/>
                      <a:gd name="T31" fmla="*/ 36 h 123"/>
                      <a:gd name="T32" fmla="*/ 10 w 46"/>
                      <a:gd name="T33" fmla="*/ 36 h 123"/>
                      <a:gd name="T34" fmla="*/ 11 w 46"/>
                      <a:gd name="T35" fmla="*/ 35 h 123"/>
                      <a:gd name="T36" fmla="*/ 12 w 46"/>
                      <a:gd name="T37" fmla="*/ 35 h 123"/>
                      <a:gd name="T38" fmla="*/ 13 w 46"/>
                      <a:gd name="T39" fmla="*/ 34 h 123"/>
                      <a:gd name="T40" fmla="*/ 13 w 46"/>
                      <a:gd name="T41" fmla="*/ 32 h 123"/>
                      <a:gd name="T42" fmla="*/ 14 w 46"/>
                      <a:gd name="T43" fmla="*/ 31 h 123"/>
                      <a:gd name="T44" fmla="*/ 14 w 46"/>
                      <a:gd name="T45" fmla="*/ 29 h 123"/>
                      <a:gd name="T46" fmla="*/ 7 w 46"/>
                      <a:gd name="T47" fmla="*/ 36 h 1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1" y="111"/>
                        </a:lnTo>
                        <a:lnTo>
                          <a:pt x="4" y="115"/>
                        </a:lnTo>
                        <a:lnTo>
                          <a:pt x="6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8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2" y="122"/>
                        </a:lnTo>
                        <a:lnTo>
                          <a:pt x="35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" name="Freeform 706"/>
                  <p:cNvSpPr>
                    <a:spLocks noChangeAspect="1"/>
                  </p:cNvSpPr>
                  <p:nvPr/>
                </p:nvSpPr>
                <p:spPr bwMode="auto">
                  <a:xfrm>
                    <a:off x="4798" y="1589"/>
                    <a:ext cx="7" cy="14"/>
                  </a:xfrm>
                  <a:custGeom>
                    <a:avLst/>
                    <a:gdLst>
                      <a:gd name="T0" fmla="*/ 7 w 40"/>
                      <a:gd name="T1" fmla="*/ 7 h 46"/>
                      <a:gd name="T2" fmla="*/ 3 w 40"/>
                      <a:gd name="T3" fmla="*/ 0 h 46"/>
                      <a:gd name="T4" fmla="*/ 0 w 40"/>
                      <a:gd name="T5" fmla="*/ 0 h 46"/>
                      <a:gd name="T6" fmla="*/ 0 w 40"/>
                      <a:gd name="T7" fmla="*/ 14 h 46"/>
                      <a:gd name="T8" fmla="*/ 3 w 40"/>
                      <a:gd name="T9" fmla="*/ 14 h 46"/>
                      <a:gd name="T10" fmla="*/ 7 w 40"/>
                      <a:gd name="T11" fmla="*/ 7 h 46"/>
                      <a:gd name="T12" fmla="*/ 3 w 40"/>
                      <a:gd name="T13" fmla="*/ 14 h 46"/>
                      <a:gd name="T14" fmla="*/ 4 w 40"/>
                      <a:gd name="T15" fmla="*/ 14 h 46"/>
                      <a:gd name="T16" fmla="*/ 5 w 40"/>
                      <a:gd name="T17" fmla="*/ 13 h 46"/>
                      <a:gd name="T18" fmla="*/ 5 w 40"/>
                      <a:gd name="T19" fmla="*/ 13 h 46"/>
                      <a:gd name="T20" fmla="*/ 6 w 40"/>
                      <a:gd name="T21" fmla="*/ 12 h 46"/>
                      <a:gd name="T22" fmla="*/ 6 w 40"/>
                      <a:gd name="T23" fmla="*/ 11 h 46"/>
                      <a:gd name="T24" fmla="*/ 7 w 40"/>
                      <a:gd name="T25" fmla="*/ 10 h 46"/>
                      <a:gd name="T26" fmla="*/ 7 w 40"/>
                      <a:gd name="T27" fmla="*/ 8 h 46"/>
                      <a:gd name="T28" fmla="*/ 7 w 40"/>
                      <a:gd name="T29" fmla="*/ 7 h 46"/>
                      <a:gd name="T30" fmla="*/ 7 w 40"/>
                      <a:gd name="T31" fmla="*/ 6 h 46"/>
                      <a:gd name="T32" fmla="*/ 7 w 40"/>
                      <a:gd name="T33" fmla="*/ 5 h 46"/>
                      <a:gd name="T34" fmla="*/ 6 w 40"/>
                      <a:gd name="T35" fmla="*/ 3 h 46"/>
                      <a:gd name="T36" fmla="*/ 6 w 40"/>
                      <a:gd name="T37" fmla="*/ 2 h 46"/>
                      <a:gd name="T38" fmla="*/ 5 w 40"/>
                      <a:gd name="T39" fmla="*/ 1 h 46"/>
                      <a:gd name="T40" fmla="*/ 5 w 40"/>
                      <a:gd name="T41" fmla="*/ 1 h 46"/>
                      <a:gd name="T42" fmla="*/ 4 w 40"/>
                      <a:gd name="T43" fmla="*/ 0 h 46"/>
                      <a:gd name="T44" fmla="*/ 3 w 40"/>
                      <a:gd name="T45" fmla="*/ 0 h 46"/>
                      <a:gd name="T46" fmla="*/ 7 w 40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2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" name="Freeform 707"/>
                  <p:cNvSpPr>
                    <a:spLocks noChangeAspect="1"/>
                  </p:cNvSpPr>
                  <p:nvPr/>
                </p:nvSpPr>
                <p:spPr bwMode="auto">
                  <a:xfrm>
                    <a:off x="4791" y="1596"/>
                    <a:ext cx="14" cy="315"/>
                  </a:xfrm>
                  <a:custGeom>
                    <a:avLst/>
                    <a:gdLst>
                      <a:gd name="T0" fmla="*/ 7 w 46"/>
                      <a:gd name="T1" fmla="*/ 315 h 1067"/>
                      <a:gd name="T2" fmla="*/ 14 w 46"/>
                      <a:gd name="T3" fmla="*/ 308 h 1067"/>
                      <a:gd name="T4" fmla="*/ 14 w 46"/>
                      <a:gd name="T5" fmla="*/ 0 h 1067"/>
                      <a:gd name="T6" fmla="*/ 0 w 46"/>
                      <a:gd name="T7" fmla="*/ 0 h 1067"/>
                      <a:gd name="T8" fmla="*/ 0 w 46"/>
                      <a:gd name="T9" fmla="*/ 308 h 1067"/>
                      <a:gd name="T10" fmla="*/ 7 w 46"/>
                      <a:gd name="T11" fmla="*/ 315 h 1067"/>
                      <a:gd name="T12" fmla="*/ 0 w 46"/>
                      <a:gd name="T13" fmla="*/ 308 h 1067"/>
                      <a:gd name="T14" fmla="*/ 0 w 46"/>
                      <a:gd name="T15" fmla="*/ 310 h 1067"/>
                      <a:gd name="T16" fmla="*/ 1 w 46"/>
                      <a:gd name="T17" fmla="*/ 311 h 1067"/>
                      <a:gd name="T18" fmla="*/ 1 w 46"/>
                      <a:gd name="T19" fmla="*/ 312 h 1067"/>
                      <a:gd name="T20" fmla="*/ 2 w 46"/>
                      <a:gd name="T21" fmla="*/ 313 h 1067"/>
                      <a:gd name="T22" fmla="*/ 3 w 46"/>
                      <a:gd name="T23" fmla="*/ 314 h 1067"/>
                      <a:gd name="T24" fmla="*/ 5 w 46"/>
                      <a:gd name="T25" fmla="*/ 315 h 1067"/>
                      <a:gd name="T26" fmla="*/ 6 w 46"/>
                      <a:gd name="T27" fmla="*/ 315 h 1067"/>
                      <a:gd name="T28" fmla="*/ 7 w 46"/>
                      <a:gd name="T29" fmla="*/ 315 h 1067"/>
                      <a:gd name="T30" fmla="*/ 8 w 46"/>
                      <a:gd name="T31" fmla="*/ 315 h 1067"/>
                      <a:gd name="T32" fmla="*/ 9 w 46"/>
                      <a:gd name="T33" fmla="*/ 315 h 1067"/>
                      <a:gd name="T34" fmla="*/ 11 w 46"/>
                      <a:gd name="T35" fmla="*/ 314 h 1067"/>
                      <a:gd name="T36" fmla="*/ 12 w 46"/>
                      <a:gd name="T37" fmla="*/ 313 h 1067"/>
                      <a:gd name="T38" fmla="*/ 13 w 46"/>
                      <a:gd name="T39" fmla="*/ 312 h 1067"/>
                      <a:gd name="T40" fmla="*/ 13 w 46"/>
                      <a:gd name="T41" fmla="*/ 311 h 1067"/>
                      <a:gd name="T42" fmla="*/ 14 w 46"/>
                      <a:gd name="T43" fmla="*/ 310 h 1067"/>
                      <a:gd name="T44" fmla="*/ 14 w 46"/>
                      <a:gd name="T45" fmla="*/ 308 h 1067"/>
                      <a:gd name="T46" fmla="*/ 7 w 46"/>
                      <a:gd name="T47" fmla="*/ 315 h 106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067">
                        <a:moveTo>
                          <a:pt x="23" y="1067"/>
                        </a:moveTo>
                        <a:lnTo>
                          <a:pt x="46" y="104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3" y="1067"/>
                        </a:lnTo>
                        <a:lnTo>
                          <a:pt x="0" y="1044"/>
                        </a:lnTo>
                        <a:lnTo>
                          <a:pt x="0" y="1049"/>
                        </a:lnTo>
                        <a:lnTo>
                          <a:pt x="2" y="1054"/>
                        </a:lnTo>
                        <a:lnTo>
                          <a:pt x="4" y="1057"/>
                        </a:lnTo>
                        <a:lnTo>
                          <a:pt x="7" y="1061"/>
                        </a:lnTo>
                        <a:lnTo>
                          <a:pt x="10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3" y="1067"/>
                        </a:lnTo>
                        <a:lnTo>
                          <a:pt x="27" y="1067"/>
                        </a:lnTo>
                        <a:lnTo>
                          <a:pt x="31" y="1066"/>
                        </a:lnTo>
                        <a:lnTo>
                          <a:pt x="36" y="1064"/>
                        </a:lnTo>
                        <a:lnTo>
                          <a:pt x="39" y="1061"/>
                        </a:lnTo>
                        <a:lnTo>
                          <a:pt x="42" y="1057"/>
                        </a:lnTo>
                        <a:lnTo>
                          <a:pt x="44" y="1054"/>
                        </a:lnTo>
                        <a:lnTo>
                          <a:pt x="46" y="1049"/>
                        </a:lnTo>
                        <a:lnTo>
                          <a:pt x="46" y="1044"/>
                        </a:lnTo>
                        <a:lnTo>
                          <a:pt x="23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" name="Freeform 708"/>
                  <p:cNvSpPr>
                    <a:spLocks noChangeAspect="1"/>
                  </p:cNvSpPr>
                  <p:nvPr/>
                </p:nvSpPr>
                <p:spPr bwMode="auto">
                  <a:xfrm>
                    <a:off x="4777" y="1904"/>
                    <a:ext cx="21" cy="7"/>
                  </a:xfrm>
                  <a:custGeom>
                    <a:avLst/>
                    <a:gdLst>
                      <a:gd name="T0" fmla="*/ 0 w 70"/>
                      <a:gd name="T1" fmla="*/ 4 h 47"/>
                      <a:gd name="T2" fmla="*/ 7 w 70"/>
                      <a:gd name="T3" fmla="*/ 7 h 47"/>
                      <a:gd name="T4" fmla="*/ 21 w 70"/>
                      <a:gd name="T5" fmla="*/ 7 h 47"/>
                      <a:gd name="T6" fmla="*/ 21 w 70"/>
                      <a:gd name="T7" fmla="*/ 0 h 47"/>
                      <a:gd name="T8" fmla="*/ 7 w 70"/>
                      <a:gd name="T9" fmla="*/ 0 h 47"/>
                      <a:gd name="T10" fmla="*/ 0 w 70"/>
                      <a:gd name="T11" fmla="*/ 4 h 47"/>
                      <a:gd name="T12" fmla="*/ 7 w 70"/>
                      <a:gd name="T13" fmla="*/ 0 h 47"/>
                      <a:gd name="T14" fmla="*/ 5 w 70"/>
                      <a:gd name="T15" fmla="*/ 0 h 47"/>
                      <a:gd name="T16" fmla="*/ 4 w 70"/>
                      <a:gd name="T17" fmla="*/ 0 h 47"/>
                      <a:gd name="T18" fmla="*/ 3 w 70"/>
                      <a:gd name="T19" fmla="*/ 1 h 47"/>
                      <a:gd name="T20" fmla="*/ 2 w 70"/>
                      <a:gd name="T21" fmla="*/ 1 h 47"/>
                      <a:gd name="T22" fmla="*/ 1 w 70"/>
                      <a:gd name="T23" fmla="*/ 2 h 47"/>
                      <a:gd name="T24" fmla="*/ 1 w 70"/>
                      <a:gd name="T25" fmla="*/ 2 h 47"/>
                      <a:gd name="T26" fmla="*/ 0 w 70"/>
                      <a:gd name="T27" fmla="*/ 3 h 47"/>
                      <a:gd name="T28" fmla="*/ 0 w 70"/>
                      <a:gd name="T29" fmla="*/ 4 h 47"/>
                      <a:gd name="T30" fmla="*/ 0 w 70"/>
                      <a:gd name="T31" fmla="*/ 4 h 47"/>
                      <a:gd name="T32" fmla="*/ 1 w 70"/>
                      <a:gd name="T33" fmla="*/ 5 h 47"/>
                      <a:gd name="T34" fmla="*/ 1 w 70"/>
                      <a:gd name="T35" fmla="*/ 5 h 47"/>
                      <a:gd name="T36" fmla="*/ 2 w 70"/>
                      <a:gd name="T37" fmla="*/ 6 h 47"/>
                      <a:gd name="T38" fmla="*/ 3 w 70"/>
                      <a:gd name="T39" fmla="*/ 6 h 47"/>
                      <a:gd name="T40" fmla="*/ 4 w 70"/>
                      <a:gd name="T41" fmla="*/ 7 h 47"/>
                      <a:gd name="T42" fmla="*/ 5 w 70"/>
                      <a:gd name="T43" fmla="*/ 7 h 47"/>
                      <a:gd name="T44" fmla="*/ 7 w 70"/>
                      <a:gd name="T45" fmla="*/ 7 h 47"/>
                      <a:gd name="T46" fmla="*/ 0 w 70"/>
                      <a:gd name="T47" fmla="*/ 4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0" h="47">
                        <a:moveTo>
                          <a:pt x="0" y="24"/>
                        </a:moveTo>
                        <a:lnTo>
                          <a:pt x="24" y="47"/>
                        </a:lnTo>
                        <a:lnTo>
                          <a:pt x="70" y="47"/>
                        </a:lnTo>
                        <a:lnTo>
                          <a:pt x="70" y="0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5"/>
                        </a:lnTo>
                        <a:lnTo>
                          <a:pt x="6" y="8"/>
                        </a:lnTo>
                        <a:lnTo>
                          <a:pt x="4" y="11"/>
                        </a:lnTo>
                        <a:lnTo>
                          <a:pt x="2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2" y="32"/>
                        </a:lnTo>
                        <a:lnTo>
                          <a:pt x="4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5"/>
                        </a:lnTo>
                        <a:lnTo>
                          <a:pt x="18" y="47"/>
                        </a:lnTo>
                        <a:lnTo>
                          <a:pt x="24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9" name="Freeform 709"/>
                  <p:cNvSpPr>
                    <a:spLocks noChangeAspect="1"/>
                  </p:cNvSpPr>
                  <p:nvPr/>
                </p:nvSpPr>
                <p:spPr bwMode="auto">
                  <a:xfrm>
                    <a:off x="4777" y="1911"/>
                    <a:ext cx="14" cy="21"/>
                  </a:xfrm>
                  <a:custGeom>
                    <a:avLst/>
                    <a:gdLst>
                      <a:gd name="T0" fmla="*/ 7 w 47"/>
                      <a:gd name="T1" fmla="*/ 21 h 87"/>
                      <a:gd name="T2" fmla="*/ 14 w 47"/>
                      <a:gd name="T3" fmla="*/ 15 h 87"/>
                      <a:gd name="T4" fmla="*/ 14 w 47"/>
                      <a:gd name="T5" fmla="*/ 0 h 87"/>
                      <a:gd name="T6" fmla="*/ 0 w 47"/>
                      <a:gd name="T7" fmla="*/ 0 h 87"/>
                      <a:gd name="T8" fmla="*/ 0 w 47"/>
                      <a:gd name="T9" fmla="*/ 15 h 87"/>
                      <a:gd name="T10" fmla="*/ 7 w 47"/>
                      <a:gd name="T11" fmla="*/ 21 h 87"/>
                      <a:gd name="T12" fmla="*/ 0 w 47"/>
                      <a:gd name="T13" fmla="*/ 15 h 87"/>
                      <a:gd name="T14" fmla="*/ 0 w 47"/>
                      <a:gd name="T15" fmla="*/ 17 h 87"/>
                      <a:gd name="T16" fmla="*/ 1 w 47"/>
                      <a:gd name="T17" fmla="*/ 18 h 87"/>
                      <a:gd name="T18" fmla="*/ 1 w 47"/>
                      <a:gd name="T19" fmla="*/ 19 h 87"/>
                      <a:gd name="T20" fmla="*/ 2 w 47"/>
                      <a:gd name="T21" fmla="*/ 20 h 87"/>
                      <a:gd name="T22" fmla="*/ 3 w 47"/>
                      <a:gd name="T23" fmla="*/ 20 h 87"/>
                      <a:gd name="T24" fmla="*/ 4 w 47"/>
                      <a:gd name="T25" fmla="*/ 21 h 87"/>
                      <a:gd name="T26" fmla="*/ 6 w 47"/>
                      <a:gd name="T27" fmla="*/ 21 h 87"/>
                      <a:gd name="T28" fmla="*/ 7 w 47"/>
                      <a:gd name="T29" fmla="*/ 21 h 87"/>
                      <a:gd name="T30" fmla="*/ 8 w 47"/>
                      <a:gd name="T31" fmla="*/ 21 h 87"/>
                      <a:gd name="T32" fmla="*/ 10 w 47"/>
                      <a:gd name="T33" fmla="*/ 21 h 87"/>
                      <a:gd name="T34" fmla="*/ 11 w 47"/>
                      <a:gd name="T35" fmla="*/ 20 h 87"/>
                      <a:gd name="T36" fmla="*/ 12 w 47"/>
                      <a:gd name="T37" fmla="*/ 20 h 87"/>
                      <a:gd name="T38" fmla="*/ 13 w 47"/>
                      <a:gd name="T39" fmla="*/ 19 h 87"/>
                      <a:gd name="T40" fmla="*/ 13 w 47"/>
                      <a:gd name="T41" fmla="*/ 18 h 87"/>
                      <a:gd name="T42" fmla="*/ 14 w 47"/>
                      <a:gd name="T43" fmla="*/ 17 h 87"/>
                      <a:gd name="T44" fmla="*/ 14 w 47"/>
                      <a:gd name="T45" fmla="*/ 15 h 87"/>
                      <a:gd name="T46" fmla="*/ 7 w 47"/>
                      <a:gd name="T47" fmla="*/ 21 h 8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87">
                        <a:moveTo>
                          <a:pt x="24" y="87"/>
                        </a:moveTo>
                        <a:lnTo>
                          <a:pt x="47" y="64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4" y="87"/>
                        </a:lnTo>
                        <a:lnTo>
                          <a:pt x="0" y="64"/>
                        </a:lnTo>
                        <a:lnTo>
                          <a:pt x="0" y="69"/>
                        </a:lnTo>
                        <a:lnTo>
                          <a:pt x="3" y="73"/>
                        </a:lnTo>
                        <a:lnTo>
                          <a:pt x="5" y="77"/>
                        </a:lnTo>
                        <a:lnTo>
                          <a:pt x="8" y="81"/>
                        </a:lnTo>
                        <a:lnTo>
                          <a:pt x="11" y="84"/>
                        </a:lnTo>
                        <a:lnTo>
                          <a:pt x="15" y="85"/>
                        </a:lnTo>
                        <a:lnTo>
                          <a:pt x="19" y="86"/>
                        </a:lnTo>
                        <a:lnTo>
                          <a:pt x="24" y="87"/>
                        </a:lnTo>
                        <a:lnTo>
                          <a:pt x="28" y="86"/>
                        </a:lnTo>
                        <a:lnTo>
                          <a:pt x="32" y="85"/>
                        </a:lnTo>
                        <a:lnTo>
                          <a:pt x="36" y="84"/>
                        </a:lnTo>
                        <a:lnTo>
                          <a:pt x="39" y="81"/>
                        </a:lnTo>
                        <a:lnTo>
                          <a:pt x="43" y="77"/>
                        </a:lnTo>
                        <a:lnTo>
                          <a:pt x="45" y="73"/>
                        </a:lnTo>
                        <a:lnTo>
                          <a:pt x="46" y="69"/>
                        </a:lnTo>
                        <a:lnTo>
                          <a:pt x="47" y="64"/>
                        </a:lnTo>
                        <a:lnTo>
                          <a:pt x="24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" name="Freeform 710"/>
                  <p:cNvSpPr>
                    <a:spLocks noChangeAspect="1"/>
                  </p:cNvSpPr>
                  <p:nvPr/>
                </p:nvSpPr>
                <p:spPr bwMode="auto">
                  <a:xfrm>
                    <a:off x="4784" y="1919"/>
                    <a:ext cx="21" cy="14"/>
                  </a:xfrm>
                  <a:custGeom>
                    <a:avLst/>
                    <a:gdLst>
                      <a:gd name="T0" fmla="*/ 21 w 64"/>
                      <a:gd name="T1" fmla="*/ 7 h 46"/>
                      <a:gd name="T2" fmla="*/ 13 w 64"/>
                      <a:gd name="T3" fmla="*/ 0 h 46"/>
                      <a:gd name="T4" fmla="*/ 0 w 64"/>
                      <a:gd name="T5" fmla="*/ 0 h 46"/>
                      <a:gd name="T6" fmla="*/ 0 w 64"/>
                      <a:gd name="T7" fmla="*/ 14 h 46"/>
                      <a:gd name="T8" fmla="*/ 13 w 64"/>
                      <a:gd name="T9" fmla="*/ 14 h 46"/>
                      <a:gd name="T10" fmla="*/ 21 w 64"/>
                      <a:gd name="T11" fmla="*/ 7 h 46"/>
                      <a:gd name="T12" fmla="*/ 13 w 64"/>
                      <a:gd name="T13" fmla="*/ 14 h 46"/>
                      <a:gd name="T14" fmla="*/ 15 w 64"/>
                      <a:gd name="T15" fmla="*/ 14 h 46"/>
                      <a:gd name="T16" fmla="*/ 17 w 64"/>
                      <a:gd name="T17" fmla="*/ 13 h 46"/>
                      <a:gd name="T18" fmla="*/ 18 w 64"/>
                      <a:gd name="T19" fmla="*/ 13 h 46"/>
                      <a:gd name="T20" fmla="*/ 19 w 64"/>
                      <a:gd name="T21" fmla="*/ 12 h 46"/>
                      <a:gd name="T22" fmla="*/ 20 w 64"/>
                      <a:gd name="T23" fmla="*/ 11 h 46"/>
                      <a:gd name="T24" fmla="*/ 21 w 64"/>
                      <a:gd name="T25" fmla="*/ 9 h 46"/>
                      <a:gd name="T26" fmla="*/ 21 w 64"/>
                      <a:gd name="T27" fmla="*/ 8 h 46"/>
                      <a:gd name="T28" fmla="*/ 21 w 64"/>
                      <a:gd name="T29" fmla="*/ 7 h 46"/>
                      <a:gd name="T30" fmla="*/ 21 w 64"/>
                      <a:gd name="T31" fmla="*/ 6 h 46"/>
                      <a:gd name="T32" fmla="*/ 21 w 64"/>
                      <a:gd name="T33" fmla="*/ 4 h 46"/>
                      <a:gd name="T34" fmla="*/ 20 w 64"/>
                      <a:gd name="T35" fmla="*/ 3 h 46"/>
                      <a:gd name="T36" fmla="*/ 19 w 64"/>
                      <a:gd name="T37" fmla="*/ 2 h 46"/>
                      <a:gd name="T38" fmla="*/ 18 w 64"/>
                      <a:gd name="T39" fmla="*/ 1 h 46"/>
                      <a:gd name="T40" fmla="*/ 17 w 64"/>
                      <a:gd name="T41" fmla="*/ 1 h 46"/>
                      <a:gd name="T42" fmla="*/ 15 w 64"/>
                      <a:gd name="T43" fmla="*/ 0 h 46"/>
                      <a:gd name="T44" fmla="*/ 13 w 64"/>
                      <a:gd name="T45" fmla="*/ 0 h 46"/>
                      <a:gd name="T46" fmla="*/ 21 w 64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4" h="46">
                        <a:moveTo>
                          <a:pt x="64" y="23"/>
                        </a:moveTo>
                        <a:lnTo>
                          <a:pt x="41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41" y="46"/>
                        </a:lnTo>
                        <a:lnTo>
                          <a:pt x="64" y="23"/>
                        </a:lnTo>
                        <a:lnTo>
                          <a:pt x="41" y="46"/>
                        </a:lnTo>
                        <a:lnTo>
                          <a:pt x="46" y="45"/>
                        </a:lnTo>
                        <a:lnTo>
                          <a:pt x="51" y="44"/>
                        </a:lnTo>
                        <a:lnTo>
                          <a:pt x="55" y="42"/>
                        </a:lnTo>
                        <a:lnTo>
                          <a:pt x="59" y="39"/>
                        </a:lnTo>
                        <a:lnTo>
                          <a:pt x="61" y="35"/>
                        </a:lnTo>
                        <a:lnTo>
                          <a:pt x="63" y="31"/>
                        </a:lnTo>
                        <a:lnTo>
                          <a:pt x="64" y="27"/>
                        </a:lnTo>
                        <a:lnTo>
                          <a:pt x="64" y="23"/>
                        </a:lnTo>
                        <a:lnTo>
                          <a:pt x="64" y="19"/>
                        </a:lnTo>
                        <a:lnTo>
                          <a:pt x="63" y="14"/>
                        </a:lnTo>
                        <a:lnTo>
                          <a:pt x="61" y="10"/>
                        </a:lnTo>
                        <a:lnTo>
                          <a:pt x="59" y="7"/>
                        </a:lnTo>
                        <a:lnTo>
                          <a:pt x="55" y="4"/>
                        </a:lnTo>
                        <a:lnTo>
                          <a:pt x="51" y="2"/>
                        </a:lnTo>
                        <a:lnTo>
                          <a:pt x="46" y="0"/>
                        </a:lnTo>
                        <a:lnTo>
                          <a:pt x="41" y="0"/>
                        </a:lnTo>
                        <a:lnTo>
                          <a:pt x="64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" name="Freeform 711"/>
                  <p:cNvSpPr>
                    <a:spLocks noChangeAspect="1"/>
                  </p:cNvSpPr>
                  <p:nvPr/>
                </p:nvSpPr>
                <p:spPr bwMode="auto">
                  <a:xfrm>
                    <a:off x="4791" y="1926"/>
                    <a:ext cx="14" cy="136"/>
                  </a:xfrm>
                  <a:custGeom>
                    <a:avLst/>
                    <a:gdLst>
                      <a:gd name="T0" fmla="*/ 11 w 46"/>
                      <a:gd name="T1" fmla="*/ 135 h 455"/>
                      <a:gd name="T2" fmla="*/ 14 w 46"/>
                      <a:gd name="T3" fmla="*/ 129 h 455"/>
                      <a:gd name="T4" fmla="*/ 14 w 46"/>
                      <a:gd name="T5" fmla="*/ 0 h 455"/>
                      <a:gd name="T6" fmla="*/ 0 w 46"/>
                      <a:gd name="T7" fmla="*/ 0 h 455"/>
                      <a:gd name="T8" fmla="*/ 0 w 46"/>
                      <a:gd name="T9" fmla="*/ 129 h 455"/>
                      <a:gd name="T10" fmla="*/ 11 w 46"/>
                      <a:gd name="T11" fmla="*/ 135 h 455"/>
                      <a:gd name="T12" fmla="*/ 0 w 46"/>
                      <a:gd name="T13" fmla="*/ 129 h 455"/>
                      <a:gd name="T14" fmla="*/ 0 w 46"/>
                      <a:gd name="T15" fmla="*/ 131 h 455"/>
                      <a:gd name="T16" fmla="*/ 1 w 46"/>
                      <a:gd name="T17" fmla="*/ 132 h 455"/>
                      <a:gd name="T18" fmla="*/ 1 w 46"/>
                      <a:gd name="T19" fmla="*/ 133 h 455"/>
                      <a:gd name="T20" fmla="*/ 2 w 46"/>
                      <a:gd name="T21" fmla="*/ 134 h 455"/>
                      <a:gd name="T22" fmla="*/ 3 w 46"/>
                      <a:gd name="T23" fmla="*/ 135 h 455"/>
                      <a:gd name="T24" fmla="*/ 4 w 46"/>
                      <a:gd name="T25" fmla="*/ 136 h 455"/>
                      <a:gd name="T26" fmla="*/ 5 w 46"/>
                      <a:gd name="T27" fmla="*/ 136 h 455"/>
                      <a:gd name="T28" fmla="*/ 7 w 46"/>
                      <a:gd name="T29" fmla="*/ 136 h 455"/>
                      <a:gd name="T30" fmla="*/ 8 w 46"/>
                      <a:gd name="T31" fmla="*/ 136 h 455"/>
                      <a:gd name="T32" fmla="*/ 9 w 46"/>
                      <a:gd name="T33" fmla="*/ 136 h 455"/>
                      <a:gd name="T34" fmla="*/ 11 w 46"/>
                      <a:gd name="T35" fmla="*/ 135 h 455"/>
                      <a:gd name="T36" fmla="*/ 12 w 46"/>
                      <a:gd name="T37" fmla="*/ 134 h 455"/>
                      <a:gd name="T38" fmla="*/ 13 w 46"/>
                      <a:gd name="T39" fmla="*/ 133 h 455"/>
                      <a:gd name="T40" fmla="*/ 13 w 46"/>
                      <a:gd name="T41" fmla="*/ 132 h 455"/>
                      <a:gd name="T42" fmla="*/ 14 w 46"/>
                      <a:gd name="T43" fmla="*/ 131 h 455"/>
                      <a:gd name="T44" fmla="*/ 14 w 46"/>
                      <a:gd name="T45" fmla="*/ 129 h 455"/>
                      <a:gd name="T46" fmla="*/ 11 w 46"/>
                      <a:gd name="T47" fmla="*/ 135 h 45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455">
                        <a:moveTo>
                          <a:pt x="36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36" y="450"/>
                        </a:lnTo>
                        <a:lnTo>
                          <a:pt x="0" y="431"/>
                        </a:lnTo>
                        <a:lnTo>
                          <a:pt x="1" y="437"/>
                        </a:lnTo>
                        <a:lnTo>
                          <a:pt x="2" y="442"/>
                        </a:lnTo>
                        <a:lnTo>
                          <a:pt x="4" y="445"/>
                        </a:lnTo>
                        <a:lnTo>
                          <a:pt x="7" y="448"/>
                        </a:lnTo>
                        <a:lnTo>
                          <a:pt x="10" y="451"/>
                        </a:lnTo>
                        <a:lnTo>
                          <a:pt x="14" y="454"/>
                        </a:lnTo>
                        <a:lnTo>
                          <a:pt x="18" y="455"/>
                        </a:lnTo>
                        <a:lnTo>
                          <a:pt x="23" y="455"/>
                        </a:lnTo>
                        <a:lnTo>
                          <a:pt x="27" y="455"/>
                        </a:lnTo>
                        <a:lnTo>
                          <a:pt x="31" y="454"/>
                        </a:lnTo>
                        <a:lnTo>
                          <a:pt x="35" y="451"/>
                        </a:lnTo>
                        <a:lnTo>
                          <a:pt x="38" y="448"/>
                        </a:lnTo>
                        <a:lnTo>
                          <a:pt x="42" y="445"/>
                        </a:lnTo>
                        <a:lnTo>
                          <a:pt x="44" y="442"/>
                        </a:lnTo>
                        <a:lnTo>
                          <a:pt x="46" y="437"/>
                        </a:lnTo>
                        <a:lnTo>
                          <a:pt x="46" y="431"/>
                        </a:lnTo>
                        <a:lnTo>
                          <a:pt x="36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 712"/>
                  <p:cNvSpPr>
                    <a:spLocks noChangeAspect="1"/>
                  </p:cNvSpPr>
                  <p:nvPr/>
                </p:nvSpPr>
                <p:spPr bwMode="auto">
                  <a:xfrm>
                    <a:off x="4784" y="2055"/>
                    <a:ext cx="14" cy="14"/>
                  </a:xfrm>
                  <a:custGeom>
                    <a:avLst/>
                    <a:gdLst>
                      <a:gd name="T0" fmla="*/ 0 w 68"/>
                      <a:gd name="T1" fmla="*/ 9 h 66"/>
                      <a:gd name="T2" fmla="*/ 8 w 68"/>
                      <a:gd name="T3" fmla="*/ 13 h 66"/>
                      <a:gd name="T4" fmla="*/ 14 w 68"/>
                      <a:gd name="T5" fmla="*/ 8 h 66"/>
                      <a:gd name="T6" fmla="*/ 8 w 68"/>
                      <a:gd name="T7" fmla="*/ 0 h 66"/>
                      <a:gd name="T8" fmla="*/ 2 w 68"/>
                      <a:gd name="T9" fmla="*/ 5 h 66"/>
                      <a:gd name="T10" fmla="*/ 0 w 68"/>
                      <a:gd name="T11" fmla="*/ 9 h 66"/>
                      <a:gd name="T12" fmla="*/ 2 w 68"/>
                      <a:gd name="T13" fmla="*/ 5 h 66"/>
                      <a:gd name="T14" fmla="*/ 1 w 68"/>
                      <a:gd name="T15" fmla="*/ 6 h 66"/>
                      <a:gd name="T16" fmla="*/ 1 w 68"/>
                      <a:gd name="T17" fmla="*/ 7 h 66"/>
                      <a:gd name="T18" fmla="*/ 0 w 68"/>
                      <a:gd name="T19" fmla="*/ 7 h 66"/>
                      <a:gd name="T20" fmla="*/ 0 w 68"/>
                      <a:gd name="T21" fmla="*/ 8 h 66"/>
                      <a:gd name="T22" fmla="*/ 0 w 68"/>
                      <a:gd name="T23" fmla="*/ 9 h 66"/>
                      <a:gd name="T24" fmla="*/ 0 w 68"/>
                      <a:gd name="T25" fmla="*/ 10 h 66"/>
                      <a:gd name="T26" fmla="*/ 1 w 68"/>
                      <a:gd name="T27" fmla="*/ 11 h 66"/>
                      <a:gd name="T28" fmla="*/ 1 w 68"/>
                      <a:gd name="T29" fmla="*/ 12 h 66"/>
                      <a:gd name="T30" fmla="*/ 1 w 68"/>
                      <a:gd name="T31" fmla="*/ 12 h 66"/>
                      <a:gd name="T32" fmla="*/ 2 w 68"/>
                      <a:gd name="T33" fmla="*/ 13 h 66"/>
                      <a:gd name="T34" fmla="*/ 3 w 68"/>
                      <a:gd name="T35" fmla="*/ 14 h 66"/>
                      <a:gd name="T36" fmla="*/ 4 w 68"/>
                      <a:gd name="T37" fmla="*/ 14 h 66"/>
                      <a:gd name="T38" fmla="*/ 5 w 68"/>
                      <a:gd name="T39" fmla="*/ 14 h 66"/>
                      <a:gd name="T40" fmla="*/ 6 w 68"/>
                      <a:gd name="T41" fmla="*/ 14 h 66"/>
                      <a:gd name="T42" fmla="*/ 7 w 68"/>
                      <a:gd name="T43" fmla="*/ 14 h 66"/>
                      <a:gd name="T44" fmla="*/ 8 w 68"/>
                      <a:gd name="T45" fmla="*/ 13 h 66"/>
                      <a:gd name="T46" fmla="*/ 0 w 68"/>
                      <a:gd name="T47" fmla="*/ 9 h 6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66">
                        <a:moveTo>
                          <a:pt x="1" y="42"/>
                        </a:moveTo>
                        <a:lnTo>
                          <a:pt x="37" y="60"/>
                        </a:lnTo>
                        <a:lnTo>
                          <a:pt x="68" y="38"/>
                        </a:lnTo>
                        <a:lnTo>
                          <a:pt x="41" y="0"/>
                        </a:lnTo>
                        <a:lnTo>
                          <a:pt x="10" y="23"/>
                        </a:lnTo>
                        <a:lnTo>
                          <a:pt x="1" y="42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31"/>
                        </a:lnTo>
                        <a:lnTo>
                          <a:pt x="1" y="35"/>
                        </a:lnTo>
                        <a:lnTo>
                          <a:pt x="0" y="39"/>
                        </a:lnTo>
                        <a:lnTo>
                          <a:pt x="0" y="44"/>
                        </a:lnTo>
                        <a:lnTo>
                          <a:pt x="1" y="48"/>
                        </a:lnTo>
                        <a:lnTo>
                          <a:pt x="3" y="52"/>
                        </a:lnTo>
                        <a:lnTo>
                          <a:pt x="5" y="55"/>
                        </a:lnTo>
                        <a:lnTo>
                          <a:pt x="7" y="58"/>
                        </a:lnTo>
                        <a:lnTo>
                          <a:pt x="12" y="62"/>
                        </a:lnTo>
                        <a:lnTo>
                          <a:pt x="15" y="64"/>
                        </a:lnTo>
                        <a:lnTo>
                          <a:pt x="19" y="65"/>
                        </a:lnTo>
                        <a:lnTo>
                          <a:pt x="23" y="66"/>
                        </a:lnTo>
                        <a:lnTo>
                          <a:pt x="27" y="65"/>
                        </a:lnTo>
                        <a:lnTo>
                          <a:pt x="33" y="64"/>
                        </a:lnTo>
                        <a:lnTo>
                          <a:pt x="37" y="60"/>
                        </a:lnTo>
                        <a:lnTo>
                          <a:pt x="1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" name="Rectangle 7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4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24" name="Rectangle 7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3" y="1496"/>
                    <a:ext cx="14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25" name="Rectangle 7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41" y="1496"/>
                    <a:ext cx="14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26" name="Rectangle 7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77" y="1496"/>
                    <a:ext cx="14" cy="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27" name="Freeform 717"/>
                  <p:cNvSpPr>
                    <a:spLocks noChangeAspect="1"/>
                  </p:cNvSpPr>
                  <p:nvPr/>
                </p:nvSpPr>
                <p:spPr bwMode="auto">
                  <a:xfrm>
                    <a:off x="2111" y="1410"/>
                    <a:ext cx="14" cy="93"/>
                  </a:xfrm>
                  <a:custGeom>
                    <a:avLst/>
                    <a:gdLst>
                      <a:gd name="T0" fmla="*/ 14 w 46"/>
                      <a:gd name="T1" fmla="*/ 7 h 315"/>
                      <a:gd name="T2" fmla="*/ 0 w 46"/>
                      <a:gd name="T3" fmla="*/ 7 h 315"/>
                      <a:gd name="T4" fmla="*/ 0 w 46"/>
                      <a:gd name="T5" fmla="*/ 93 h 315"/>
                      <a:gd name="T6" fmla="*/ 14 w 46"/>
                      <a:gd name="T7" fmla="*/ 93 h 315"/>
                      <a:gd name="T8" fmla="*/ 14 w 46"/>
                      <a:gd name="T9" fmla="*/ 7 h 315"/>
                      <a:gd name="T10" fmla="*/ 14 w 46"/>
                      <a:gd name="T11" fmla="*/ 7 h 315"/>
                      <a:gd name="T12" fmla="*/ 14 w 46"/>
                      <a:gd name="T13" fmla="*/ 7 h 315"/>
                      <a:gd name="T14" fmla="*/ 14 w 46"/>
                      <a:gd name="T15" fmla="*/ 5 h 315"/>
                      <a:gd name="T16" fmla="*/ 13 w 46"/>
                      <a:gd name="T17" fmla="*/ 4 h 315"/>
                      <a:gd name="T18" fmla="*/ 13 w 46"/>
                      <a:gd name="T19" fmla="*/ 3 h 315"/>
                      <a:gd name="T20" fmla="*/ 12 w 46"/>
                      <a:gd name="T21" fmla="*/ 2 h 315"/>
                      <a:gd name="T22" fmla="*/ 11 w 46"/>
                      <a:gd name="T23" fmla="*/ 1 h 315"/>
                      <a:gd name="T24" fmla="*/ 9 w 46"/>
                      <a:gd name="T25" fmla="*/ 1 h 315"/>
                      <a:gd name="T26" fmla="*/ 8 w 46"/>
                      <a:gd name="T27" fmla="*/ 0 h 315"/>
                      <a:gd name="T28" fmla="*/ 7 w 46"/>
                      <a:gd name="T29" fmla="*/ 0 h 315"/>
                      <a:gd name="T30" fmla="*/ 6 w 46"/>
                      <a:gd name="T31" fmla="*/ 0 h 315"/>
                      <a:gd name="T32" fmla="*/ 4 w 46"/>
                      <a:gd name="T33" fmla="*/ 1 h 315"/>
                      <a:gd name="T34" fmla="*/ 3 w 46"/>
                      <a:gd name="T35" fmla="*/ 1 h 315"/>
                      <a:gd name="T36" fmla="*/ 2 w 46"/>
                      <a:gd name="T37" fmla="*/ 2 h 315"/>
                      <a:gd name="T38" fmla="*/ 1 w 46"/>
                      <a:gd name="T39" fmla="*/ 3 h 315"/>
                      <a:gd name="T40" fmla="*/ 1 w 46"/>
                      <a:gd name="T41" fmla="*/ 4 h 315"/>
                      <a:gd name="T42" fmla="*/ 0 w 46"/>
                      <a:gd name="T43" fmla="*/ 5 h 315"/>
                      <a:gd name="T44" fmla="*/ 0 w 46"/>
                      <a:gd name="T45" fmla="*/ 7 h 315"/>
                      <a:gd name="T46" fmla="*/ 14 w 46"/>
                      <a:gd name="T47" fmla="*/ 7 h 31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315">
                        <a:moveTo>
                          <a:pt x="46" y="24"/>
                        </a:moveTo>
                        <a:lnTo>
                          <a:pt x="0" y="24"/>
                        </a:lnTo>
                        <a:lnTo>
                          <a:pt x="0" y="315"/>
                        </a:lnTo>
                        <a:lnTo>
                          <a:pt x="46" y="315"/>
                        </a:lnTo>
                        <a:lnTo>
                          <a:pt x="46" y="24"/>
                        </a:lnTo>
                        <a:lnTo>
                          <a:pt x="46" y="18"/>
                        </a:lnTo>
                        <a:lnTo>
                          <a:pt x="44" y="14"/>
                        </a:lnTo>
                        <a:lnTo>
                          <a:pt x="42" y="10"/>
                        </a:lnTo>
                        <a:lnTo>
                          <a:pt x="39" y="7"/>
                        </a:lnTo>
                        <a:lnTo>
                          <a:pt x="36" y="4"/>
                        </a:lnTo>
                        <a:lnTo>
                          <a:pt x="31" y="3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3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46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 718"/>
                  <p:cNvSpPr>
                    <a:spLocks noChangeAspect="1"/>
                  </p:cNvSpPr>
                  <p:nvPr/>
                </p:nvSpPr>
                <p:spPr bwMode="auto">
                  <a:xfrm>
                    <a:off x="2090" y="1360"/>
                    <a:ext cx="36" cy="57"/>
                  </a:xfrm>
                  <a:custGeom>
                    <a:avLst/>
                    <a:gdLst>
                      <a:gd name="T0" fmla="*/ 12 w 122"/>
                      <a:gd name="T1" fmla="*/ 12 h 191"/>
                      <a:gd name="T2" fmla="*/ 2 w 122"/>
                      <a:gd name="T3" fmla="*/ 12 h 191"/>
                      <a:gd name="T4" fmla="*/ 5 w 122"/>
                      <a:gd name="T5" fmla="*/ 15 h 191"/>
                      <a:gd name="T6" fmla="*/ 8 w 122"/>
                      <a:gd name="T7" fmla="*/ 18 h 191"/>
                      <a:gd name="T8" fmla="*/ 10 w 122"/>
                      <a:gd name="T9" fmla="*/ 21 h 191"/>
                      <a:gd name="T10" fmla="*/ 12 w 122"/>
                      <a:gd name="T11" fmla="*/ 24 h 191"/>
                      <a:gd name="T12" fmla="*/ 14 w 122"/>
                      <a:gd name="T13" fmla="*/ 27 h 191"/>
                      <a:gd name="T14" fmla="*/ 16 w 122"/>
                      <a:gd name="T15" fmla="*/ 29 h 191"/>
                      <a:gd name="T16" fmla="*/ 17 w 122"/>
                      <a:gd name="T17" fmla="*/ 32 h 191"/>
                      <a:gd name="T18" fmla="*/ 18 w 122"/>
                      <a:gd name="T19" fmla="*/ 35 h 191"/>
                      <a:gd name="T20" fmla="*/ 19 w 122"/>
                      <a:gd name="T21" fmla="*/ 37 h 191"/>
                      <a:gd name="T22" fmla="*/ 20 w 122"/>
                      <a:gd name="T23" fmla="*/ 40 h 191"/>
                      <a:gd name="T24" fmla="*/ 21 w 122"/>
                      <a:gd name="T25" fmla="*/ 43 h 191"/>
                      <a:gd name="T26" fmla="*/ 22 w 122"/>
                      <a:gd name="T27" fmla="*/ 45 h 191"/>
                      <a:gd name="T28" fmla="*/ 22 w 122"/>
                      <a:gd name="T29" fmla="*/ 51 h 191"/>
                      <a:gd name="T30" fmla="*/ 22 w 122"/>
                      <a:gd name="T31" fmla="*/ 57 h 191"/>
                      <a:gd name="T32" fmla="*/ 36 w 122"/>
                      <a:gd name="T33" fmla="*/ 57 h 191"/>
                      <a:gd name="T34" fmla="*/ 36 w 122"/>
                      <a:gd name="T35" fmla="*/ 50 h 191"/>
                      <a:gd name="T36" fmla="*/ 35 w 122"/>
                      <a:gd name="T37" fmla="*/ 43 h 191"/>
                      <a:gd name="T38" fmla="*/ 34 w 122"/>
                      <a:gd name="T39" fmla="*/ 40 h 191"/>
                      <a:gd name="T40" fmla="*/ 33 w 122"/>
                      <a:gd name="T41" fmla="*/ 36 h 191"/>
                      <a:gd name="T42" fmla="*/ 32 w 122"/>
                      <a:gd name="T43" fmla="*/ 33 h 191"/>
                      <a:gd name="T44" fmla="*/ 31 w 122"/>
                      <a:gd name="T45" fmla="*/ 29 h 191"/>
                      <a:gd name="T46" fmla="*/ 30 w 122"/>
                      <a:gd name="T47" fmla="*/ 26 h 191"/>
                      <a:gd name="T48" fmla="*/ 28 w 122"/>
                      <a:gd name="T49" fmla="*/ 22 h 191"/>
                      <a:gd name="T50" fmla="*/ 26 w 122"/>
                      <a:gd name="T51" fmla="*/ 19 h 191"/>
                      <a:gd name="T52" fmla="*/ 24 w 122"/>
                      <a:gd name="T53" fmla="*/ 16 h 191"/>
                      <a:gd name="T54" fmla="*/ 21 w 122"/>
                      <a:gd name="T55" fmla="*/ 12 h 191"/>
                      <a:gd name="T56" fmla="*/ 18 w 122"/>
                      <a:gd name="T57" fmla="*/ 9 h 191"/>
                      <a:gd name="T58" fmla="*/ 15 w 122"/>
                      <a:gd name="T59" fmla="*/ 5 h 191"/>
                      <a:gd name="T60" fmla="*/ 12 w 122"/>
                      <a:gd name="T61" fmla="*/ 2 h 191"/>
                      <a:gd name="T62" fmla="*/ 2 w 122"/>
                      <a:gd name="T63" fmla="*/ 2 h 191"/>
                      <a:gd name="T64" fmla="*/ 12 w 122"/>
                      <a:gd name="T65" fmla="*/ 2 h 191"/>
                      <a:gd name="T66" fmla="*/ 10 w 122"/>
                      <a:gd name="T67" fmla="*/ 1 h 191"/>
                      <a:gd name="T68" fmla="*/ 9 w 122"/>
                      <a:gd name="T69" fmla="*/ 0 h 191"/>
                      <a:gd name="T70" fmla="*/ 7 w 122"/>
                      <a:gd name="T71" fmla="*/ 0 h 191"/>
                      <a:gd name="T72" fmla="*/ 6 w 122"/>
                      <a:gd name="T73" fmla="*/ 0 h 191"/>
                      <a:gd name="T74" fmla="*/ 5 w 122"/>
                      <a:gd name="T75" fmla="*/ 0 h 191"/>
                      <a:gd name="T76" fmla="*/ 4 w 122"/>
                      <a:gd name="T77" fmla="*/ 1 h 191"/>
                      <a:gd name="T78" fmla="*/ 3 w 122"/>
                      <a:gd name="T79" fmla="*/ 1 h 191"/>
                      <a:gd name="T80" fmla="*/ 2 w 122"/>
                      <a:gd name="T81" fmla="*/ 3 h 191"/>
                      <a:gd name="T82" fmla="*/ 1 w 122"/>
                      <a:gd name="T83" fmla="*/ 4 h 191"/>
                      <a:gd name="T84" fmla="*/ 0 w 122"/>
                      <a:gd name="T85" fmla="*/ 5 h 191"/>
                      <a:gd name="T86" fmla="*/ 0 w 122"/>
                      <a:gd name="T87" fmla="*/ 6 h 191"/>
                      <a:gd name="T88" fmla="*/ 0 w 122"/>
                      <a:gd name="T89" fmla="*/ 7 h 191"/>
                      <a:gd name="T90" fmla="*/ 0 w 122"/>
                      <a:gd name="T91" fmla="*/ 9 h 191"/>
                      <a:gd name="T92" fmla="*/ 1 w 122"/>
                      <a:gd name="T93" fmla="*/ 10 h 191"/>
                      <a:gd name="T94" fmla="*/ 1 w 122"/>
                      <a:gd name="T95" fmla="*/ 11 h 191"/>
                      <a:gd name="T96" fmla="*/ 2 w 122"/>
                      <a:gd name="T97" fmla="*/ 12 h 191"/>
                      <a:gd name="T98" fmla="*/ 12 w 122"/>
                      <a:gd name="T99" fmla="*/ 12 h 19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22" h="191">
                        <a:moveTo>
                          <a:pt x="40" y="40"/>
                        </a:moveTo>
                        <a:lnTo>
                          <a:pt x="7" y="41"/>
                        </a:lnTo>
                        <a:lnTo>
                          <a:pt x="18" y="51"/>
                        </a:lnTo>
                        <a:lnTo>
                          <a:pt x="27" y="60"/>
                        </a:lnTo>
                        <a:lnTo>
                          <a:pt x="35" y="70"/>
                        </a:lnTo>
                        <a:lnTo>
                          <a:pt x="42" y="79"/>
                        </a:lnTo>
                        <a:lnTo>
                          <a:pt x="48" y="89"/>
                        </a:lnTo>
                        <a:lnTo>
                          <a:pt x="54" y="97"/>
                        </a:lnTo>
                        <a:lnTo>
                          <a:pt x="59" y="106"/>
                        </a:lnTo>
                        <a:lnTo>
                          <a:pt x="62" y="116"/>
                        </a:lnTo>
                        <a:lnTo>
                          <a:pt x="65" y="124"/>
                        </a:lnTo>
                        <a:lnTo>
                          <a:pt x="68" y="134"/>
                        </a:lnTo>
                        <a:lnTo>
                          <a:pt x="70" y="143"/>
                        </a:lnTo>
                        <a:lnTo>
                          <a:pt x="73" y="152"/>
                        </a:lnTo>
                        <a:lnTo>
                          <a:pt x="75" y="172"/>
                        </a:lnTo>
                        <a:lnTo>
                          <a:pt x="76" y="191"/>
                        </a:lnTo>
                        <a:lnTo>
                          <a:pt x="122" y="190"/>
                        </a:lnTo>
                        <a:lnTo>
                          <a:pt x="121" y="167"/>
                        </a:lnTo>
                        <a:lnTo>
                          <a:pt x="118" y="145"/>
                        </a:lnTo>
                        <a:lnTo>
                          <a:pt x="116" y="133"/>
                        </a:lnTo>
                        <a:lnTo>
                          <a:pt x="113" y="121"/>
                        </a:lnTo>
                        <a:lnTo>
                          <a:pt x="109" y="110"/>
                        </a:lnTo>
                        <a:lnTo>
                          <a:pt x="105" y="98"/>
                        </a:lnTo>
                        <a:lnTo>
                          <a:pt x="100" y="86"/>
                        </a:lnTo>
                        <a:lnTo>
                          <a:pt x="95" y="75"/>
                        </a:lnTo>
                        <a:lnTo>
                          <a:pt x="87" y="63"/>
                        </a:lnTo>
                        <a:lnTo>
                          <a:pt x="80" y="52"/>
                        </a:lnTo>
                        <a:lnTo>
                          <a:pt x="71" y="40"/>
                        </a:lnTo>
                        <a:lnTo>
                          <a:pt x="61" y="30"/>
                        </a:lnTo>
                        <a:lnTo>
                          <a:pt x="50" y="18"/>
                        </a:lnTo>
                        <a:lnTo>
                          <a:pt x="39" y="6"/>
                        </a:lnTo>
                        <a:lnTo>
                          <a:pt x="7" y="7"/>
                        </a:lnTo>
                        <a:lnTo>
                          <a:pt x="39" y="6"/>
                        </a:lnTo>
                        <a:lnTo>
                          <a:pt x="35" y="3"/>
                        </a:lnTo>
                        <a:lnTo>
                          <a:pt x="29" y="1"/>
                        </a:ln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17" y="1"/>
                        </a:lnTo>
                        <a:lnTo>
                          <a:pt x="13" y="3"/>
                        </a:lnTo>
                        <a:lnTo>
                          <a:pt x="9" y="5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2" y="33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4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 719"/>
                  <p:cNvSpPr>
                    <a:spLocks noChangeAspect="1"/>
                  </p:cNvSpPr>
                  <p:nvPr/>
                </p:nvSpPr>
                <p:spPr bwMode="auto">
                  <a:xfrm>
                    <a:off x="2068" y="1360"/>
                    <a:ext cx="29" cy="64"/>
                  </a:xfrm>
                  <a:custGeom>
                    <a:avLst/>
                    <a:gdLst>
                      <a:gd name="T0" fmla="*/ 12 w 115"/>
                      <a:gd name="T1" fmla="*/ 57 h 206"/>
                      <a:gd name="T2" fmla="*/ 12 w 115"/>
                      <a:gd name="T3" fmla="*/ 57 h 206"/>
                      <a:gd name="T4" fmla="*/ 12 w 115"/>
                      <a:gd name="T5" fmla="*/ 51 h 206"/>
                      <a:gd name="T6" fmla="*/ 13 w 115"/>
                      <a:gd name="T7" fmla="*/ 45 h 206"/>
                      <a:gd name="T8" fmla="*/ 13 w 115"/>
                      <a:gd name="T9" fmla="*/ 42 h 206"/>
                      <a:gd name="T10" fmla="*/ 14 w 115"/>
                      <a:gd name="T11" fmla="*/ 40 h 206"/>
                      <a:gd name="T12" fmla="*/ 15 w 115"/>
                      <a:gd name="T13" fmla="*/ 37 h 206"/>
                      <a:gd name="T14" fmla="*/ 15 w 115"/>
                      <a:gd name="T15" fmla="*/ 34 h 206"/>
                      <a:gd name="T16" fmla="*/ 16 w 115"/>
                      <a:gd name="T17" fmla="*/ 31 h 206"/>
                      <a:gd name="T18" fmla="*/ 18 w 115"/>
                      <a:gd name="T19" fmla="*/ 28 h 206"/>
                      <a:gd name="T20" fmla="*/ 19 w 115"/>
                      <a:gd name="T21" fmla="*/ 25 h 206"/>
                      <a:gd name="T22" fmla="*/ 21 w 115"/>
                      <a:gd name="T23" fmla="*/ 22 h 206"/>
                      <a:gd name="T24" fmla="*/ 23 w 115"/>
                      <a:gd name="T25" fmla="*/ 20 h 206"/>
                      <a:gd name="T26" fmla="*/ 24 w 115"/>
                      <a:gd name="T27" fmla="*/ 16 h 206"/>
                      <a:gd name="T28" fmla="*/ 26 w 115"/>
                      <a:gd name="T29" fmla="*/ 13 h 206"/>
                      <a:gd name="T30" fmla="*/ 29 w 115"/>
                      <a:gd name="T31" fmla="*/ 10 h 206"/>
                      <a:gd name="T32" fmla="*/ 21 w 115"/>
                      <a:gd name="T33" fmla="*/ 0 h 206"/>
                      <a:gd name="T34" fmla="*/ 18 w 115"/>
                      <a:gd name="T35" fmla="*/ 4 h 206"/>
                      <a:gd name="T36" fmla="*/ 15 w 115"/>
                      <a:gd name="T37" fmla="*/ 7 h 206"/>
                      <a:gd name="T38" fmla="*/ 13 w 115"/>
                      <a:gd name="T39" fmla="*/ 11 h 206"/>
                      <a:gd name="T40" fmla="*/ 11 w 115"/>
                      <a:gd name="T41" fmla="*/ 14 h 206"/>
                      <a:gd name="T42" fmla="*/ 9 w 115"/>
                      <a:gd name="T43" fmla="*/ 17 h 206"/>
                      <a:gd name="T44" fmla="*/ 8 w 115"/>
                      <a:gd name="T45" fmla="*/ 21 h 206"/>
                      <a:gd name="T46" fmla="*/ 6 w 115"/>
                      <a:gd name="T47" fmla="*/ 25 h 206"/>
                      <a:gd name="T48" fmla="*/ 5 w 115"/>
                      <a:gd name="T49" fmla="*/ 28 h 206"/>
                      <a:gd name="T50" fmla="*/ 4 w 115"/>
                      <a:gd name="T51" fmla="*/ 32 h 206"/>
                      <a:gd name="T52" fmla="*/ 3 w 115"/>
                      <a:gd name="T53" fmla="*/ 35 h 206"/>
                      <a:gd name="T54" fmla="*/ 2 w 115"/>
                      <a:gd name="T55" fmla="*/ 39 h 206"/>
                      <a:gd name="T56" fmla="*/ 1 w 115"/>
                      <a:gd name="T57" fmla="*/ 43 h 206"/>
                      <a:gd name="T58" fmla="*/ 1 w 115"/>
                      <a:gd name="T59" fmla="*/ 50 h 206"/>
                      <a:gd name="T60" fmla="*/ 0 w 115"/>
                      <a:gd name="T61" fmla="*/ 57 h 206"/>
                      <a:gd name="T62" fmla="*/ 0 w 115"/>
                      <a:gd name="T63" fmla="*/ 57 h 206"/>
                      <a:gd name="T64" fmla="*/ 0 w 115"/>
                      <a:gd name="T65" fmla="*/ 57 h 206"/>
                      <a:gd name="T66" fmla="*/ 0 w 115"/>
                      <a:gd name="T67" fmla="*/ 58 h 206"/>
                      <a:gd name="T68" fmla="*/ 1 w 115"/>
                      <a:gd name="T69" fmla="*/ 60 h 206"/>
                      <a:gd name="T70" fmla="*/ 1 w 115"/>
                      <a:gd name="T71" fmla="*/ 61 h 206"/>
                      <a:gd name="T72" fmla="*/ 2 w 115"/>
                      <a:gd name="T73" fmla="*/ 62 h 206"/>
                      <a:gd name="T74" fmla="*/ 3 w 115"/>
                      <a:gd name="T75" fmla="*/ 63 h 206"/>
                      <a:gd name="T76" fmla="*/ 4 w 115"/>
                      <a:gd name="T77" fmla="*/ 64 h 206"/>
                      <a:gd name="T78" fmla="*/ 5 w 115"/>
                      <a:gd name="T79" fmla="*/ 64 h 206"/>
                      <a:gd name="T80" fmla="*/ 6 w 115"/>
                      <a:gd name="T81" fmla="*/ 64 h 206"/>
                      <a:gd name="T82" fmla="*/ 7 w 115"/>
                      <a:gd name="T83" fmla="*/ 64 h 206"/>
                      <a:gd name="T84" fmla="*/ 8 w 115"/>
                      <a:gd name="T85" fmla="*/ 64 h 206"/>
                      <a:gd name="T86" fmla="*/ 9 w 115"/>
                      <a:gd name="T87" fmla="*/ 63 h 206"/>
                      <a:gd name="T88" fmla="*/ 10 w 115"/>
                      <a:gd name="T89" fmla="*/ 62 h 206"/>
                      <a:gd name="T90" fmla="*/ 11 w 115"/>
                      <a:gd name="T91" fmla="*/ 61 h 206"/>
                      <a:gd name="T92" fmla="*/ 11 w 115"/>
                      <a:gd name="T93" fmla="*/ 60 h 206"/>
                      <a:gd name="T94" fmla="*/ 12 w 115"/>
                      <a:gd name="T95" fmla="*/ 58 h 206"/>
                      <a:gd name="T96" fmla="*/ 12 w 115"/>
                      <a:gd name="T97" fmla="*/ 57 h 20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115" h="206">
                        <a:moveTo>
                          <a:pt x="47" y="183"/>
                        </a:moveTo>
                        <a:lnTo>
                          <a:pt x="47" y="183"/>
                        </a:lnTo>
                        <a:lnTo>
                          <a:pt x="47" y="165"/>
                        </a:lnTo>
                        <a:lnTo>
                          <a:pt x="51" y="145"/>
                        </a:lnTo>
                        <a:lnTo>
                          <a:pt x="53" y="136"/>
                        </a:lnTo>
                        <a:lnTo>
                          <a:pt x="55" y="128"/>
                        </a:lnTo>
                        <a:lnTo>
                          <a:pt x="58" y="118"/>
                        </a:lnTo>
                        <a:lnTo>
                          <a:pt x="61" y="109"/>
                        </a:lnTo>
                        <a:lnTo>
                          <a:pt x="65" y="99"/>
                        </a:lnTo>
                        <a:lnTo>
                          <a:pt x="71" y="90"/>
                        </a:lnTo>
                        <a:lnTo>
                          <a:pt x="76" y="82"/>
                        </a:lnTo>
                        <a:lnTo>
                          <a:pt x="82" y="72"/>
                        </a:lnTo>
                        <a:lnTo>
                          <a:pt x="90" y="63"/>
                        </a:lnTo>
                        <a:lnTo>
                          <a:pt x="97" y="53"/>
                        </a:lnTo>
                        <a:lnTo>
                          <a:pt x="105" y="43"/>
                        </a:lnTo>
                        <a:lnTo>
                          <a:pt x="115" y="33"/>
                        </a:lnTo>
                        <a:lnTo>
                          <a:pt x="82" y="0"/>
                        </a:lnTo>
                        <a:lnTo>
                          <a:pt x="71" y="12"/>
                        </a:lnTo>
                        <a:lnTo>
                          <a:pt x="61" y="23"/>
                        </a:lnTo>
                        <a:lnTo>
                          <a:pt x="53" y="34"/>
                        </a:lnTo>
                        <a:lnTo>
                          <a:pt x="44" y="46"/>
                        </a:lnTo>
                        <a:lnTo>
                          <a:pt x="37" y="56"/>
                        </a:lnTo>
                        <a:lnTo>
                          <a:pt x="30" y="68"/>
                        </a:lnTo>
                        <a:lnTo>
                          <a:pt x="24" y="79"/>
                        </a:lnTo>
                        <a:lnTo>
                          <a:pt x="19" y="91"/>
                        </a:lnTo>
                        <a:lnTo>
                          <a:pt x="15" y="103"/>
                        </a:lnTo>
                        <a:lnTo>
                          <a:pt x="11" y="114"/>
                        </a:lnTo>
                        <a:lnTo>
                          <a:pt x="7" y="126"/>
                        </a:lnTo>
                        <a:lnTo>
                          <a:pt x="4" y="137"/>
                        </a:lnTo>
                        <a:lnTo>
                          <a:pt x="2" y="160"/>
                        </a:lnTo>
                        <a:lnTo>
                          <a:pt x="0" y="183"/>
                        </a:lnTo>
                        <a:lnTo>
                          <a:pt x="1" y="188"/>
                        </a:lnTo>
                        <a:lnTo>
                          <a:pt x="2" y="193"/>
                        </a:lnTo>
                        <a:lnTo>
                          <a:pt x="5" y="197"/>
                        </a:lnTo>
                        <a:lnTo>
                          <a:pt x="7" y="201"/>
                        </a:lnTo>
                        <a:lnTo>
                          <a:pt x="12" y="203"/>
                        </a:lnTo>
                        <a:lnTo>
                          <a:pt x="15" y="205"/>
                        </a:lnTo>
                        <a:lnTo>
                          <a:pt x="19" y="206"/>
                        </a:lnTo>
                        <a:lnTo>
                          <a:pt x="24" y="206"/>
                        </a:lnTo>
                        <a:lnTo>
                          <a:pt x="29" y="206"/>
                        </a:lnTo>
                        <a:lnTo>
                          <a:pt x="33" y="205"/>
                        </a:lnTo>
                        <a:lnTo>
                          <a:pt x="36" y="203"/>
                        </a:lnTo>
                        <a:lnTo>
                          <a:pt x="40" y="201"/>
                        </a:lnTo>
                        <a:lnTo>
                          <a:pt x="43" y="197"/>
                        </a:lnTo>
                        <a:lnTo>
                          <a:pt x="45" y="193"/>
                        </a:lnTo>
                        <a:lnTo>
                          <a:pt x="46" y="188"/>
                        </a:lnTo>
                        <a:lnTo>
                          <a:pt x="47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 720"/>
                  <p:cNvSpPr>
                    <a:spLocks noChangeAspect="1"/>
                  </p:cNvSpPr>
                  <p:nvPr/>
                </p:nvSpPr>
                <p:spPr bwMode="auto">
                  <a:xfrm>
                    <a:off x="2068" y="1417"/>
                    <a:ext cx="7" cy="93"/>
                  </a:xfrm>
                  <a:custGeom>
                    <a:avLst/>
                    <a:gdLst>
                      <a:gd name="T0" fmla="*/ 4 w 47"/>
                      <a:gd name="T1" fmla="*/ 93 h 315"/>
                      <a:gd name="T2" fmla="*/ 7 w 47"/>
                      <a:gd name="T3" fmla="*/ 86 h 315"/>
                      <a:gd name="T4" fmla="*/ 7 w 47"/>
                      <a:gd name="T5" fmla="*/ 0 h 315"/>
                      <a:gd name="T6" fmla="*/ 0 w 47"/>
                      <a:gd name="T7" fmla="*/ 0 h 315"/>
                      <a:gd name="T8" fmla="*/ 0 w 47"/>
                      <a:gd name="T9" fmla="*/ 86 h 315"/>
                      <a:gd name="T10" fmla="*/ 4 w 47"/>
                      <a:gd name="T11" fmla="*/ 93 h 315"/>
                      <a:gd name="T12" fmla="*/ 0 w 47"/>
                      <a:gd name="T13" fmla="*/ 86 h 315"/>
                      <a:gd name="T14" fmla="*/ 0 w 47"/>
                      <a:gd name="T15" fmla="*/ 88 h 315"/>
                      <a:gd name="T16" fmla="*/ 0 w 47"/>
                      <a:gd name="T17" fmla="*/ 89 h 315"/>
                      <a:gd name="T18" fmla="*/ 1 w 47"/>
                      <a:gd name="T19" fmla="*/ 90 h 315"/>
                      <a:gd name="T20" fmla="*/ 1 w 47"/>
                      <a:gd name="T21" fmla="*/ 91 h 315"/>
                      <a:gd name="T22" fmla="*/ 2 w 47"/>
                      <a:gd name="T23" fmla="*/ 92 h 315"/>
                      <a:gd name="T24" fmla="*/ 2 w 47"/>
                      <a:gd name="T25" fmla="*/ 92 h 315"/>
                      <a:gd name="T26" fmla="*/ 3 w 47"/>
                      <a:gd name="T27" fmla="*/ 93 h 315"/>
                      <a:gd name="T28" fmla="*/ 4 w 47"/>
                      <a:gd name="T29" fmla="*/ 93 h 315"/>
                      <a:gd name="T30" fmla="*/ 4 w 47"/>
                      <a:gd name="T31" fmla="*/ 93 h 315"/>
                      <a:gd name="T32" fmla="*/ 5 w 47"/>
                      <a:gd name="T33" fmla="*/ 92 h 315"/>
                      <a:gd name="T34" fmla="*/ 5 w 47"/>
                      <a:gd name="T35" fmla="*/ 92 h 315"/>
                      <a:gd name="T36" fmla="*/ 6 w 47"/>
                      <a:gd name="T37" fmla="*/ 91 h 315"/>
                      <a:gd name="T38" fmla="*/ 6 w 47"/>
                      <a:gd name="T39" fmla="*/ 90 h 315"/>
                      <a:gd name="T40" fmla="*/ 7 w 47"/>
                      <a:gd name="T41" fmla="*/ 89 h 315"/>
                      <a:gd name="T42" fmla="*/ 7 w 47"/>
                      <a:gd name="T43" fmla="*/ 88 h 315"/>
                      <a:gd name="T44" fmla="*/ 7 w 47"/>
                      <a:gd name="T45" fmla="*/ 86 h 315"/>
                      <a:gd name="T46" fmla="*/ 4 w 47"/>
                      <a:gd name="T47" fmla="*/ 93 h 31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315">
                        <a:moveTo>
                          <a:pt x="29" y="314"/>
                        </a:moveTo>
                        <a:lnTo>
                          <a:pt x="47" y="291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9" y="314"/>
                        </a:lnTo>
                        <a:lnTo>
                          <a:pt x="0" y="291"/>
                        </a:lnTo>
                        <a:lnTo>
                          <a:pt x="1" y="298"/>
                        </a:lnTo>
                        <a:lnTo>
                          <a:pt x="2" y="302"/>
                        </a:lnTo>
                        <a:lnTo>
                          <a:pt x="5" y="306"/>
                        </a:lnTo>
                        <a:lnTo>
                          <a:pt x="7" y="309"/>
                        </a:lnTo>
                        <a:lnTo>
                          <a:pt x="12" y="311"/>
                        </a:lnTo>
                        <a:lnTo>
                          <a:pt x="15" y="313"/>
                        </a:lnTo>
                        <a:lnTo>
                          <a:pt x="19" y="314"/>
                        </a:lnTo>
                        <a:lnTo>
                          <a:pt x="24" y="315"/>
                        </a:lnTo>
                        <a:lnTo>
                          <a:pt x="29" y="314"/>
                        </a:lnTo>
                        <a:lnTo>
                          <a:pt x="33" y="313"/>
                        </a:lnTo>
                        <a:lnTo>
                          <a:pt x="36" y="311"/>
                        </a:lnTo>
                        <a:lnTo>
                          <a:pt x="40" y="309"/>
                        </a:lnTo>
                        <a:lnTo>
                          <a:pt x="43" y="306"/>
                        </a:lnTo>
                        <a:lnTo>
                          <a:pt x="45" y="302"/>
                        </a:lnTo>
                        <a:lnTo>
                          <a:pt x="46" y="298"/>
                        </a:lnTo>
                        <a:lnTo>
                          <a:pt x="47" y="291"/>
                        </a:lnTo>
                        <a:lnTo>
                          <a:pt x="29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 721"/>
                  <p:cNvSpPr>
                    <a:spLocks noChangeAspect="1"/>
                  </p:cNvSpPr>
                  <p:nvPr/>
                </p:nvSpPr>
                <p:spPr bwMode="auto">
                  <a:xfrm>
                    <a:off x="2040" y="1496"/>
                    <a:ext cx="36" cy="21"/>
                  </a:xfrm>
                  <a:custGeom>
                    <a:avLst/>
                    <a:gdLst>
                      <a:gd name="T0" fmla="*/ 0 w 119"/>
                      <a:gd name="T1" fmla="*/ 14 h 66"/>
                      <a:gd name="T2" fmla="*/ 8 w 119"/>
                      <a:gd name="T3" fmla="*/ 21 h 66"/>
                      <a:gd name="T4" fmla="*/ 36 w 119"/>
                      <a:gd name="T5" fmla="*/ 14 h 66"/>
                      <a:gd name="T6" fmla="*/ 33 w 119"/>
                      <a:gd name="T7" fmla="*/ 0 h 66"/>
                      <a:gd name="T8" fmla="*/ 5 w 119"/>
                      <a:gd name="T9" fmla="*/ 7 h 66"/>
                      <a:gd name="T10" fmla="*/ 0 w 119"/>
                      <a:gd name="T11" fmla="*/ 14 h 66"/>
                      <a:gd name="T12" fmla="*/ 5 w 119"/>
                      <a:gd name="T13" fmla="*/ 7 h 66"/>
                      <a:gd name="T14" fmla="*/ 4 w 119"/>
                      <a:gd name="T15" fmla="*/ 7 h 66"/>
                      <a:gd name="T16" fmla="*/ 2 w 119"/>
                      <a:gd name="T17" fmla="*/ 8 h 66"/>
                      <a:gd name="T18" fmla="*/ 2 w 119"/>
                      <a:gd name="T19" fmla="*/ 9 h 66"/>
                      <a:gd name="T20" fmla="*/ 1 w 119"/>
                      <a:gd name="T21" fmla="*/ 10 h 66"/>
                      <a:gd name="T22" fmla="*/ 0 w 119"/>
                      <a:gd name="T23" fmla="*/ 11 h 66"/>
                      <a:gd name="T24" fmla="*/ 0 w 119"/>
                      <a:gd name="T25" fmla="*/ 13 h 66"/>
                      <a:gd name="T26" fmla="*/ 0 w 119"/>
                      <a:gd name="T27" fmla="*/ 14 h 66"/>
                      <a:gd name="T28" fmla="*/ 0 w 119"/>
                      <a:gd name="T29" fmla="*/ 16 h 66"/>
                      <a:gd name="T30" fmla="*/ 0 w 119"/>
                      <a:gd name="T31" fmla="*/ 17 h 66"/>
                      <a:gd name="T32" fmla="*/ 1 w 119"/>
                      <a:gd name="T33" fmla="*/ 18 h 66"/>
                      <a:gd name="T34" fmla="*/ 2 w 119"/>
                      <a:gd name="T35" fmla="*/ 19 h 66"/>
                      <a:gd name="T36" fmla="*/ 3 w 119"/>
                      <a:gd name="T37" fmla="*/ 20 h 66"/>
                      <a:gd name="T38" fmla="*/ 4 w 119"/>
                      <a:gd name="T39" fmla="*/ 21 h 66"/>
                      <a:gd name="T40" fmla="*/ 5 w 119"/>
                      <a:gd name="T41" fmla="*/ 21 h 66"/>
                      <a:gd name="T42" fmla="*/ 7 w 119"/>
                      <a:gd name="T43" fmla="*/ 21 h 66"/>
                      <a:gd name="T44" fmla="*/ 8 w 119"/>
                      <a:gd name="T45" fmla="*/ 21 h 66"/>
                      <a:gd name="T46" fmla="*/ 0 w 119"/>
                      <a:gd name="T47" fmla="*/ 14 h 6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19" h="66">
                        <a:moveTo>
                          <a:pt x="0" y="43"/>
                        </a:moveTo>
                        <a:lnTo>
                          <a:pt x="27" y="66"/>
                        </a:lnTo>
                        <a:lnTo>
                          <a:pt x="119" y="45"/>
                        </a:lnTo>
                        <a:lnTo>
                          <a:pt x="109" y="0"/>
                        </a:lnTo>
                        <a:lnTo>
                          <a:pt x="17" y="21"/>
                        </a:lnTo>
                        <a:lnTo>
                          <a:pt x="0" y="43"/>
                        </a:lnTo>
                        <a:lnTo>
                          <a:pt x="17" y="21"/>
                        </a:lnTo>
                        <a:lnTo>
                          <a:pt x="12" y="22"/>
                        </a:lnTo>
                        <a:lnTo>
                          <a:pt x="8" y="25"/>
                        </a:lnTo>
                        <a:lnTo>
                          <a:pt x="5" y="29"/>
                        </a:lnTo>
                        <a:lnTo>
                          <a:pt x="2" y="32"/>
                        </a:lnTo>
                        <a:lnTo>
                          <a:pt x="1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9"/>
                        </a:lnTo>
                        <a:lnTo>
                          <a:pt x="1" y="53"/>
                        </a:lnTo>
                        <a:lnTo>
                          <a:pt x="3" y="57"/>
                        </a:lnTo>
                        <a:lnTo>
                          <a:pt x="6" y="60"/>
                        </a:lnTo>
                        <a:lnTo>
                          <a:pt x="9" y="63"/>
                        </a:lnTo>
                        <a:lnTo>
                          <a:pt x="12" y="65"/>
                        </a:lnTo>
                        <a:lnTo>
                          <a:pt x="17" y="66"/>
                        </a:lnTo>
                        <a:lnTo>
                          <a:pt x="22" y="66"/>
                        </a:lnTo>
                        <a:lnTo>
                          <a:pt x="27" y="66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 722"/>
                  <p:cNvSpPr>
                    <a:spLocks noChangeAspect="1"/>
                  </p:cNvSpPr>
                  <p:nvPr/>
                </p:nvSpPr>
                <p:spPr bwMode="auto">
                  <a:xfrm>
                    <a:off x="2040" y="1511"/>
                    <a:ext cx="14" cy="36"/>
                  </a:xfrm>
                  <a:custGeom>
                    <a:avLst/>
                    <a:gdLst>
                      <a:gd name="T0" fmla="*/ 7 w 46"/>
                      <a:gd name="T1" fmla="*/ 36 h 112"/>
                      <a:gd name="T2" fmla="*/ 14 w 46"/>
                      <a:gd name="T3" fmla="*/ 29 h 112"/>
                      <a:gd name="T4" fmla="*/ 14 w 46"/>
                      <a:gd name="T5" fmla="*/ 0 h 112"/>
                      <a:gd name="T6" fmla="*/ 0 w 46"/>
                      <a:gd name="T7" fmla="*/ 0 h 112"/>
                      <a:gd name="T8" fmla="*/ 0 w 46"/>
                      <a:gd name="T9" fmla="*/ 29 h 112"/>
                      <a:gd name="T10" fmla="*/ 7 w 46"/>
                      <a:gd name="T11" fmla="*/ 36 h 112"/>
                      <a:gd name="T12" fmla="*/ 0 w 46"/>
                      <a:gd name="T13" fmla="*/ 29 h 112"/>
                      <a:gd name="T14" fmla="*/ 0 w 46"/>
                      <a:gd name="T15" fmla="*/ 30 h 112"/>
                      <a:gd name="T16" fmla="*/ 0 w 46"/>
                      <a:gd name="T17" fmla="*/ 32 h 112"/>
                      <a:gd name="T18" fmla="*/ 1 w 46"/>
                      <a:gd name="T19" fmla="*/ 33 h 112"/>
                      <a:gd name="T20" fmla="*/ 2 w 46"/>
                      <a:gd name="T21" fmla="*/ 34 h 112"/>
                      <a:gd name="T22" fmla="*/ 3 w 46"/>
                      <a:gd name="T23" fmla="*/ 35 h 112"/>
                      <a:gd name="T24" fmla="*/ 4 w 46"/>
                      <a:gd name="T25" fmla="*/ 36 h 112"/>
                      <a:gd name="T26" fmla="*/ 5 w 46"/>
                      <a:gd name="T27" fmla="*/ 36 h 112"/>
                      <a:gd name="T28" fmla="*/ 7 w 46"/>
                      <a:gd name="T29" fmla="*/ 36 h 112"/>
                      <a:gd name="T30" fmla="*/ 8 w 46"/>
                      <a:gd name="T31" fmla="*/ 36 h 112"/>
                      <a:gd name="T32" fmla="*/ 9 w 46"/>
                      <a:gd name="T33" fmla="*/ 36 h 112"/>
                      <a:gd name="T34" fmla="*/ 10 w 46"/>
                      <a:gd name="T35" fmla="*/ 35 h 112"/>
                      <a:gd name="T36" fmla="*/ 12 w 46"/>
                      <a:gd name="T37" fmla="*/ 34 h 112"/>
                      <a:gd name="T38" fmla="*/ 13 w 46"/>
                      <a:gd name="T39" fmla="*/ 33 h 112"/>
                      <a:gd name="T40" fmla="*/ 13 w 46"/>
                      <a:gd name="T41" fmla="*/ 32 h 112"/>
                      <a:gd name="T42" fmla="*/ 14 w 46"/>
                      <a:gd name="T43" fmla="*/ 30 h 112"/>
                      <a:gd name="T44" fmla="*/ 14 w 46"/>
                      <a:gd name="T45" fmla="*/ 29 h 112"/>
                      <a:gd name="T46" fmla="*/ 7 w 46"/>
                      <a:gd name="T47" fmla="*/ 36 h 11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12">
                        <a:moveTo>
                          <a:pt x="23" y="112"/>
                        </a:moveTo>
                        <a:lnTo>
                          <a:pt x="46" y="89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23" y="112"/>
                        </a:lnTo>
                        <a:lnTo>
                          <a:pt x="0" y="89"/>
                        </a:lnTo>
                        <a:lnTo>
                          <a:pt x="0" y="94"/>
                        </a:lnTo>
                        <a:lnTo>
                          <a:pt x="1" y="99"/>
                        </a:lnTo>
                        <a:lnTo>
                          <a:pt x="4" y="102"/>
                        </a:lnTo>
                        <a:lnTo>
                          <a:pt x="6" y="106"/>
                        </a:lnTo>
                        <a:lnTo>
                          <a:pt x="10" y="109"/>
                        </a:lnTo>
                        <a:lnTo>
                          <a:pt x="13" y="111"/>
                        </a:lnTo>
                        <a:lnTo>
                          <a:pt x="17" y="112"/>
                        </a:lnTo>
                        <a:lnTo>
                          <a:pt x="23" y="112"/>
                        </a:lnTo>
                        <a:lnTo>
                          <a:pt x="27" y="112"/>
                        </a:lnTo>
                        <a:lnTo>
                          <a:pt x="31" y="111"/>
                        </a:lnTo>
                        <a:lnTo>
                          <a:pt x="34" y="109"/>
                        </a:lnTo>
                        <a:lnTo>
                          <a:pt x="38" y="106"/>
                        </a:lnTo>
                        <a:lnTo>
                          <a:pt x="42" y="102"/>
                        </a:lnTo>
                        <a:lnTo>
                          <a:pt x="44" y="99"/>
                        </a:lnTo>
                        <a:lnTo>
                          <a:pt x="45" y="94"/>
                        </a:lnTo>
                        <a:lnTo>
                          <a:pt x="46" y="89"/>
                        </a:lnTo>
                        <a:lnTo>
                          <a:pt x="23" y="1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 723"/>
                  <p:cNvSpPr>
                    <a:spLocks noChangeAspect="1"/>
                  </p:cNvSpPr>
                  <p:nvPr/>
                </p:nvSpPr>
                <p:spPr bwMode="auto">
                  <a:xfrm>
                    <a:off x="2047" y="1532"/>
                    <a:ext cx="29" cy="14"/>
                  </a:xfrm>
                  <a:custGeom>
                    <a:avLst/>
                    <a:gdLst>
                      <a:gd name="T0" fmla="*/ 29 w 102"/>
                      <a:gd name="T1" fmla="*/ 7 h 46"/>
                      <a:gd name="T2" fmla="*/ 22 w 102"/>
                      <a:gd name="T3" fmla="*/ 0 h 46"/>
                      <a:gd name="T4" fmla="*/ 0 w 102"/>
                      <a:gd name="T5" fmla="*/ 0 h 46"/>
                      <a:gd name="T6" fmla="*/ 0 w 102"/>
                      <a:gd name="T7" fmla="*/ 14 h 46"/>
                      <a:gd name="T8" fmla="*/ 22 w 102"/>
                      <a:gd name="T9" fmla="*/ 14 h 46"/>
                      <a:gd name="T10" fmla="*/ 29 w 102"/>
                      <a:gd name="T11" fmla="*/ 7 h 46"/>
                      <a:gd name="T12" fmla="*/ 22 w 102"/>
                      <a:gd name="T13" fmla="*/ 14 h 46"/>
                      <a:gd name="T14" fmla="*/ 24 w 102"/>
                      <a:gd name="T15" fmla="*/ 14 h 46"/>
                      <a:gd name="T16" fmla="*/ 25 w 102"/>
                      <a:gd name="T17" fmla="*/ 13 h 46"/>
                      <a:gd name="T18" fmla="*/ 26 w 102"/>
                      <a:gd name="T19" fmla="*/ 13 h 46"/>
                      <a:gd name="T20" fmla="*/ 28 w 102"/>
                      <a:gd name="T21" fmla="*/ 12 h 46"/>
                      <a:gd name="T22" fmla="*/ 28 w 102"/>
                      <a:gd name="T23" fmla="*/ 11 h 46"/>
                      <a:gd name="T24" fmla="*/ 29 w 102"/>
                      <a:gd name="T25" fmla="*/ 9 h 46"/>
                      <a:gd name="T26" fmla="*/ 29 w 102"/>
                      <a:gd name="T27" fmla="*/ 8 h 46"/>
                      <a:gd name="T28" fmla="*/ 29 w 102"/>
                      <a:gd name="T29" fmla="*/ 7 h 46"/>
                      <a:gd name="T30" fmla="*/ 29 w 102"/>
                      <a:gd name="T31" fmla="*/ 6 h 46"/>
                      <a:gd name="T32" fmla="*/ 29 w 102"/>
                      <a:gd name="T33" fmla="*/ 4 h 46"/>
                      <a:gd name="T34" fmla="*/ 28 w 102"/>
                      <a:gd name="T35" fmla="*/ 3 h 46"/>
                      <a:gd name="T36" fmla="*/ 28 w 102"/>
                      <a:gd name="T37" fmla="*/ 2 h 46"/>
                      <a:gd name="T38" fmla="*/ 26 w 102"/>
                      <a:gd name="T39" fmla="*/ 1 h 46"/>
                      <a:gd name="T40" fmla="*/ 25 w 102"/>
                      <a:gd name="T41" fmla="*/ 1 h 46"/>
                      <a:gd name="T42" fmla="*/ 24 w 102"/>
                      <a:gd name="T43" fmla="*/ 0 h 46"/>
                      <a:gd name="T44" fmla="*/ 22 w 102"/>
                      <a:gd name="T45" fmla="*/ 0 h 46"/>
                      <a:gd name="T46" fmla="*/ 29 w 102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02" h="46">
                        <a:moveTo>
                          <a:pt x="102" y="23"/>
                        </a:moveTo>
                        <a:lnTo>
                          <a:pt x="79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9" y="46"/>
                        </a:lnTo>
                        <a:lnTo>
                          <a:pt x="102" y="23"/>
                        </a:lnTo>
                        <a:lnTo>
                          <a:pt x="79" y="46"/>
                        </a:lnTo>
                        <a:lnTo>
                          <a:pt x="84" y="45"/>
                        </a:lnTo>
                        <a:lnTo>
                          <a:pt x="89" y="44"/>
                        </a:lnTo>
                        <a:lnTo>
                          <a:pt x="92" y="42"/>
                        </a:lnTo>
                        <a:lnTo>
                          <a:pt x="97" y="39"/>
                        </a:lnTo>
                        <a:lnTo>
                          <a:pt x="99" y="35"/>
                        </a:lnTo>
                        <a:lnTo>
                          <a:pt x="101" y="31"/>
                        </a:lnTo>
                        <a:lnTo>
                          <a:pt x="102" y="27"/>
                        </a:lnTo>
                        <a:lnTo>
                          <a:pt x="102" y="23"/>
                        </a:lnTo>
                        <a:lnTo>
                          <a:pt x="102" y="19"/>
                        </a:lnTo>
                        <a:lnTo>
                          <a:pt x="101" y="14"/>
                        </a:lnTo>
                        <a:lnTo>
                          <a:pt x="99" y="10"/>
                        </a:lnTo>
                        <a:lnTo>
                          <a:pt x="97" y="7"/>
                        </a:lnTo>
                        <a:lnTo>
                          <a:pt x="92" y="4"/>
                        </a:lnTo>
                        <a:lnTo>
                          <a:pt x="89" y="2"/>
                        </a:lnTo>
                        <a:lnTo>
                          <a:pt x="84" y="0"/>
                        </a:lnTo>
                        <a:lnTo>
                          <a:pt x="79" y="0"/>
                        </a:lnTo>
                        <a:lnTo>
                          <a:pt x="102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 724"/>
                  <p:cNvSpPr>
                    <a:spLocks noChangeAspect="1"/>
                  </p:cNvSpPr>
                  <p:nvPr/>
                </p:nvSpPr>
                <p:spPr bwMode="auto">
                  <a:xfrm>
                    <a:off x="2061" y="1539"/>
                    <a:ext cx="14" cy="336"/>
                  </a:xfrm>
                  <a:custGeom>
                    <a:avLst/>
                    <a:gdLst>
                      <a:gd name="T0" fmla="*/ 7 w 46"/>
                      <a:gd name="T1" fmla="*/ 336 h 1116"/>
                      <a:gd name="T2" fmla="*/ 14 w 46"/>
                      <a:gd name="T3" fmla="*/ 329 h 1116"/>
                      <a:gd name="T4" fmla="*/ 14 w 46"/>
                      <a:gd name="T5" fmla="*/ 0 h 1116"/>
                      <a:gd name="T6" fmla="*/ 0 w 46"/>
                      <a:gd name="T7" fmla="*/ 0 h 1116"/>
                      <a:gd name="T8" fmla="*/ 0 w 46"/>
                      <a:gd name="T9" fmla="*/ 329 h 1116"/>
                      <a:gd name="T10" fmla="*/ 7 w 46"/>
                      <a:gd name="T11" fmla="*/ 336 h 1116"/>
                      <a:gd name="T12" fmla="*/ 0 w 46"/>
                      <a:gd name="T13" fmla="*/ 329 h 1116"/>
                      <a:gd name="T14" fmla="*/ 0 w 46"/>
                      <a:gd name="T15" fmla="*/ 331 h 1116"/>
                      <a:gd name="T16" fmla="*/ 1 w 46"/>
                      <a:gd name="T17" fmla="*/ 332 h 1116"/>
                      <a:gd name="T18" fmla="*/ 1 w 46"/>
                      <a:gd name="T19" fmla="*/ 333 h 1116"/>
                      <a:gd name="T20" fmla="*/ 2 w 46"/>
                      <a:gd name="T21" fmla="*/ 334 h 1116"/>
                      <a:gd name="T22" fmla="*/ 3 w 46"/>
                      <a:gd name="T23" fmla="*/ 335 h 1116"/>
                      <a:gd name="T24" fmla="*/ 4 w 46"/>
                      <a:gd name="T25" fmla="*/ 336 h 1116"/>
                      <a:gd name="T26" fmla="*/ 5 w 46"/>
                      <a:gd name="T27" fmla="*/ 336 h 1116"/>
                      <a:gd name="T28" fmla="*/ 7 w 46"/>
                      <a:gd name="T29" fmla="*/ 336 h 1116"/>
                      <a:gd name="T30" fmla="*/ 8 w 46"/>
                      <a:gd name="T31" fmla="*/ 336 h 1116"/>
                      <a:gd name="T32" fmla="*/ 9 w 46"/>
                      <a:gd name="T33" fmla="*/ 336 h 1116"/>
                      <a:gd name="T34" fmla="*/ 11 w 46"/>
                      <a:gd name="T35" fmla="*/ 335 h 1116"/>
                      <a:gd name="T36" fmla="*/ 12 w 46"/>
                      <a:gd name="T37" fmla="*/ 334 h 1116"/>
                      <a:gd name="T38" fmla="*/ 13 w 46"/>
                      <a:gd name="T39" fmla="*/ 333 h 1116"/>
                      <a:gd name="T40" fmla="*/ 13 w 46"/>
                      <a:gd name="T41" fmla="*/ 332 h 1116"/>
                      <a:gd name="T42" fmla="*/ 14 w 46"/>
                      <a:gd name="T43" fmla="*/ 331 h 1116"/>
                      <a:gd name="T44" fmla="*/ 14 w 46"/>
                      <a:gd name="T45" fmla="*/ 329 h 1116"/>
                      <a:gd name="T46" fmla="*/ 7 w 46"/>
                      <a:gd name="T47" fmla="*/ 336 h 111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116">
                        <a:moveTo>
                          <a:pt x="23" y="1116"/>
                        </a:moveTo>
                        <a:lnTo>
                          <a:pt x="46" y="1093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3"/>
                        </a:lnTo>
                        <a:lnTo>
                          <a:pt x="23" y="1116"/>
                        </a:lnTo>
                        <a:lnTo>
                          <a:pt x="0" y="1093"/>
                        </a:lnTo>
                        <a:lnTo>
                          <a:pt x="1" y="1099"/>
                        </a:lnTo>
                        <a:lnTo>
                          <a:pt x="2" y="1103"/>
                        </a:lnTo>
                        <a:lnTo>
                          <a:pt x="4" y="1107"/>
                        </a:lnTo>
                        <a:lnTo>
                          <a:pt x="7" y="1111"/>
                        </a:lnTo>
                        <a:lnTo>
                          <a:pt x="10" y="1113"/>
                        </a:lnTo>
                        <a:lnTo>
                          <a:pt x="14" y="1115"/>
                        </a:lnTo>
                        <a:lnTo>
                          <a:pt x="18" y="1116"/>
                        </a:lnTo>
                        <a:lnTo>
                          <a:pt x="23" y="1116"/>
                        </a:lnTo>
                        <a:lnTo>
                          <a:pt x="27" y="1116"/>
                        </a:lnTo>
                        <a:lnTo>
                          <a:pt x="31" y="1115"/>
                        </a:lnTo>
                        <a:lnTo>
                          <a:pt x="35" y="1113"/>
                        </a:lnTo>
                        <a:lnTo>
                          <a:pt x="38" y="1111"/>
                        </a:lnTo>
                        <a:lnTo>
                          <a:pt x="42" y="1107"/>
                        </a:lnTo>
                        <a:lnTo>
                          <a:pt x="44" y="1103"/>
                        </a:lnTo>
                        <a:lnTo>
                          <a:pt x="46" y="1099"/>
                        </a:lnTo>
                        <a:lnTo>
                          <a:pt x="46" y="1093"/>
                        </a:lnTo>
                        <a:lnTo>
                          <a:pt x="23" y="11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 725"/>
                  <p:cNvSpPr>
                    <a:spLocks noChangeAspect="1"/>
                  </p:cNvSpPr>
                  <p:nvPr/>
                </p:nvSpPr>
                <p:spPr bwMode="auto">
                  <a:xfrm>
                    <a:off x="2054" y="1861"/>
                    <a:ext cx="14" cy="14"/>
                  </a:xfrm>
                  <a:custGeom>
                    <a:avLst/>
                    <a:gdLst>
                      <a:gd name="T0" fmla="*/ 0 w 56"/>
                      <a:gd name="T1" fmla="*/ 7 h 47"/>
                      <a:gd name="T2" fmla="*/ 6 w 56"/>
                      <a:gd name="T3" fmla="*/ 14 h 47"/>
                      <a:gd name="T4" fmla="*/ 14 w 56"/>
                      <a:gd name="T5" fmla="*/ 14 h 47"/>
                      <a:gd name="T6" fmla="*/ 14 w 56"/>
                      <a:gd name="T7" fmla="*/ 0 h 47"/>
                      <a:gd name="T8" fmla="*/ 6 w 56"/>
                      <a:gd name="T9" fmla="*/ 0 h 47"/>
                      <a:gd name="T10" fmla="*/ 0 w 56"/>
                      <a:gd name="T11" fmla="*/ 7 h 47"/>
                      <a:gd name="T12" fmla="*/ 6 w 56"/>
                      <a:gd name="T13" fmla="*/ 0 h 47"/>
                      <a:gd name="T14" fmla="*/ 5 w 56"/>
                      <a:gd name="T15" fmla="*/ 1 h 47"/>
                      <a:gd name="T16" fmla="*/ 3 w 56"/>
                      <a:gd name="T17" fmla="*/ 1 h 47"/>
                      <a:gd name="T18" fmla="*/ 2 w 56"/>
                      <a:gd name="T19" fmla="*/ 1 h 47"/>
                      <a:gd name="T20" fmla="*/ 1 w 56"/>
                      <a:gd name="T21" fmla="*/ 2 h 47"/>
                      <a:gd name="T22" fmla="*/ 1 w 56"/>
                      <a:gd name="T23" fmla="*/ 4 h 47"/>
                      <a:gd name="T24" fmla="*/ 0 w 56"/>
                      <a:gd name="T25" fmla="*/ 4 h 47"/>
                      <a:gd name="T26" fmla="*/ 0 w 56"/>
                      <a:gd name="T27" fmla="*/ 6 h 47"/>
                      <a:gd name="T28" fmla="*/ 0 w 56"/>
                      <a:gd name="T29" fmla="*/ 7 h 47"/>
                      <a:gd name="T30" fmla="*/ 0 w 56"/>
                      <a:gd name="T31" fmla="*/ 9 h 47"/>
                      <a:gd name="T32" fmla="*/ 0 w 56"/>
                      <a:gd name="T33" fmla="*/ 10 h 47"/>
                      <a:gd name="T34" fmla="*/ 1 w 56"/>
                      <a:gd name="T35" fmla="*/ 11 h 47"/>
                      <a:gd name="T36" fmla="*/ 1 w 56"/>
                      <a:gd name="T37" fmla="*/ 12 h 47"/>
                      <a:gd name="T38" fmla="*/ 2 w 56"/>
                      <a:gd name="T39" fmla="*/ 13 h 47"/>
                      <a:gd name="T40" fmla="*/ 3 w 56"/>
                      <a:gd name="T41" fmla="*/ 14 h 47"/>
                      <a:gd name="T42" fmla="*/ 5 w 56"/>
                      <a:gd name="T43" fmla="*/ 14 h 47"/>
                      <a:gd name="T44" fmla="*/ 6 w 56"/>
                      <a:gd name="T45" fmla="*/ 14 h 47"/>
                      <a:gd name="T46" fmla="*/ 0 w 56"/>
                      <a:gd name="T47" fmla="*/ 7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6" h="47">
                        <a:moveTo>
                          <a:pt x="0" y="24"/>
                        </a:moveTo>
                        <a:lnTo>
                          <a:pt x="23" y="47"/>
                        </a:lnTo>
                        <a:lnTo>
                          <a:pt x="56" y="47"/>
                        </a:lnTo>
                        <a:lnTo>
                          <a:pt x="56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6"/>
                        </a:lnTo>
                        <a:lnTo>
                          <a:pt x="5" y="40"/>
                        </a:lnTo>
                        <a:lnTo>
                          <a:pt x="8" y="43"/>
                        </a:lnTo>
                        <a:lnTo>
                          <a:pt x="13" y="46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 726"/>
                  <p:cNvSpPr>
                    <a:spLocks noChangeAspect="1"/>
                  </p:cNvSpPr>
                  <p:nvPr/>
                </p:nvSpPr>
                <p:spPr bwMode="auto">
                  <a:xfrm>
                    <a:off x="2054" y="1868"/>
                    <a:ext cx="14" cy="64"/>
                  </a:xfrm>
                  <a:custGeom>
                    <a:avLst/>
                    <a:gdLst>
                      <a:gd name="T0" fmla="*/ 7 w 46"/>
                      <a:gd name="T1" fmla="*/ 64 h 221"/>
                      <a:gd name="T2" fmla="*/ 14 w 46"/>
                      <a:gd name="T3" fmla="*/ 57 h 221"/>
                      <a:gd name="T4" fmla="*/ 14 w 46"/>
                      <a:gd name="T5" fmla="*/ 0 h 221"/>
                      <a:gd name="T6" fmla="*/ 0 w 46"/>
                      <a:gd name="T7" fmla="*/ 0 h 221"/>
                      <a:gd name="T8" fmla="*/ 0 w 46"/>
                      <a:gd name="T9" fmla="*/ 57 h 221"/>
                      <a:gd name="T10" fmla="*/ 7 w 46"/>
                      <a:gd name="T11" fmla="*/ 64 h 221"/>
                      <a:gd name="T12" fmla="*/ 0 w 46"/>
                      <a:gd name="T13" fmla="*/ 57 h 221"/>
                      <a:gd name="T14" fmla="*/ 0 w 46"/>
                      <a:gd name="T15" fmla="*/ 59 h 221"/>
                      <a:gd name="T16" fmla="*/ 1 w 46"/>
                      <a:gd name="T17" fmla="*/ 60 h 221"/>
                      <a:gd name="T18" fmla="*/ 1 w 46"/>
                      <a:gd name="T19" fmla="*/ 61 h 221"/>
                      <a:gd name="T20" fmla="*/ 2 w 46"/>
                      <a:gd name="T21" fmla="*/ 62 h 221"/>
                      <a:gd name="T22" fmla="*/ 3 w 46"/>
                      <a:gd name="T23" fmla="*/ 63 h 221"/>
                      <a:gd name="T24" fmla="*/ 5 w 46"/>
                      <a:gd name="T25" fmla="*/ 63 h 221"/>
                      <a:gd name="T26" fmla="*/ 6 w 46"/>
                      <a:gd name="T27" fmla="*/ 64 h 221"/>
                      <a:gd name="T28" fmla="*/ 7 w 46"/>
                      <a:gd name="T29" fmla="*/ 64 h 221"/>
                      <a:gd name="T30" fmla="*/ 8 w 46"/>
                      <a:gd name="T31" fmla="*/ 64 h 221"/>
                      <a:gd name="T32" fmla="*/ 9 w 46"/>
                      <a:gd name="T33" fmla="*/ 63 h 221"/>
                      <a:gd name="T34" fmla="*/ 11 w 46"/>
                      <a:gd name="T35" fmla="*/ 63 h 221"/>
                      <a:gd name="T36" fmla="*/ 12 w 46"/>
                      <a:gd name="T37" fmla="*/ 62 h 221"/>
                      <a:gd name="T38" fmla="*/ 13 w 46"/>
                      <a:gd name="T39" fmla="*/ 61 h 221"/>
                      <a:gd name="T40" fmla="*/ 13 w 46"/>
                      <a:gd name="T41" fmla="*/ 60 h 221"/>
                      <a:gd name="T42" fmla="*/ 14 w 46"/>
                      <a:gd name="T43" fmla="*/ 59 h 221"/>
                      <a:gd name="T44" fmla="*/ 14 w 46"/>
                      <a:gd name="T45" fmla="*/ 57 h 221"/>
                      <a:gd name="T46" fmla="*/ 7 w 46"/>
                      <a:gd name="T47" fmla="*/ 64 h 22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221">
                        <a:moveTo>
                          <a:pt x="23" y="221"/>
                        </a:moveTo>
                        <a:lnTo>
                          <a:pt x="46" y="197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97"/>
                        </a:lnTo>
                        <a:lnTo>
                          <a:pt x="23" y="221"/>
                        </a:lnTo>
                        <a:lnTo>
                          <a:pt x="0" y="197"/>
                        </a:lnTo>
                        <a:lnTo>
                          <a:pt x="0" y="203"/>
                        </a:lnTo>
                        <a:lnTo>
                          <a:pt x="2" y="207"/>
                        </a:lnTo>
                        <a:lnTo>
                          <a:pt x="4" y="211"/>
                        </a:lnTo>
                        <a:lnTo>
                          <a:pt x="7" y="214"/>
                        </a:lnTo>
                        <a:lnTo>
                          <a:pt x="10" y="217"/>
                        </a:lnTo>
                        <a:lnTo>
                          <a:pt x="15" y="219"/>
                        </a:lnTo>
                        <a:lnTo>
                          <a:pt x="19" y="220"/>
                        </a:lnTo>
                        <a:lnTo>
                          <a:pt x="23" y="221"/>
                        </a:lnTo>
                        <a:lnTo>
                          <a:pt x="27" y="220"/>
                        </a:lnTo>
                        <a:lnTo>
                          <a:pt x="31" y="219"/>
                        </a:lnTo>
                        <a:lnTo>
                          <a:pt x="36" y="217"/>
                        </a:lnTo>
                        <a:lnTo>
                          <a:pt x="39" y="214"/>
                        </a:lnTo>
                        <a:lnTo>
                          <a:pt x="42" y="211"/>
                        </a:lnTo>
                        <a:lnTo>
                          <a:pt x="44" y="207"/>
                        </a:lnTo>
                        <a:lnTo>
                          <a:pt x="45" y="203"/>
                        </a:lnTo>
                        <a:lnTo>
                          <a:pt x="46" y="197"/>
                        </a:lnTo>
                        <a:lnTo>
                          <a:pt x="23" y="2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 727"/>
                  <p:cNvSpPr>
                    <a:spLocks noChangeAspect="1"/>
                  </p:cNvSpPr>
                  <p:nvPr/>
                </p:nvSpPr>
                <p:spPr bwMode="auto">
                  <a:xfrm>
                    <a:off x="2061" y="1919"/>
                    <a:ext cx="14" cy="14"/>
                  </a:xfrm>
                  <a:custGeom>
                    <a:avLst/>
                    <a:gdLst>
                      <a:gd name="T0" fmla="*/ 14 w 44"/>
                      <a:gd name="T1" fmla="*/ 7 h 48"/>
                      <a:gd name="T2" fmla="*/ 7 w 44"/>
                      <a:gd name="T3" fmla="*/ 0 h 48"/>
                      <a:gd name="T4" fmla="*/ 0 w 44"/>
                      <a:gd name="T5" fmla="*/ 0 h 48"/>
                      <a:gd name="T6" fmla="*/ 0 w 44"/>
                      <a:gd name="T7" fmla="*/ 14 h 48"/>
                      <a:gd name="T8" fmla="*/ 7 w 44"/>
                      <a:gd name="T9" fmla="*/ 14 h 48"/>
                      <a:gd name="T10" fmla="*/ 14 w 44"/>
                      <a:gd name="T11" fmla="*/ 7 h 48"/>
                      <a:gd name="T12" fmla="*/ 7 w 44"/>
                      <a:gd name="T13" fmla="*/ 14 h 48"/>
                      <a:gd name="T14" fmla="*/ 8 w 44"/>
                      <a:gd name="T15" fmla="*/ 14 h 48"/>
                      <a:gd name="T16" fmla="*/ 10 w 44"/>
                      <a:gd name="T17" fmla="*/ 13 h 48"/>
                      <a:gd name="T18" fmla="*/ 11 w 44"/>
                      <a:gd name="T19" fmla="*/ 12 h 48"/>
                      <a:gd name="T20" fmla="*/ 12 w 44"/>
                      <a:gd name="T21" fmla="*/ 12 h 48"/>
                      <a:gd name="T22" fmla="*/ 13 w 44"/>
                      <a:gd name="T23" fmla="*/ 11 h 48"/>
                      <a:gd name="T24" fmla="*/ 13 w 44"/>
                      <a:gd name="T25" fmla="*/ 10 h 48"/>
                      <a:gd name="T26" fmla="*/ 14 w 44"/>
                      <a:gd name="T27" fmla="*/ 8 h 48"/>
                      <a:gd name="T28" fmla="*/ 14 w 44"/>
                      <a:gd name="T29" fmla="*/ 7 h 48"/>
                      <a:gd name="T30" fmla="*/ 14 w 44"/>
                      <a:gd name="T31" fmla="*/ 6 h 48"/>
                      <a:gd name="T32" fmla="*/ 13 w 44"/>
                      <a:gd name="T33" fmla="*/ 4 h 48"/>
                      <a:gd name="T34" fmla="*/ 13 w 44"/>
                      <a:gd name="T35" fmla="*/ 4 h 48"/>
                      <a:gd name="T36" fmla="*/ 12 w 44"/>
                      <a:gd name="T37" fmla="*/ 2 h 48"/>
                      <a:gd name="T38" fmla="*/ 11 w 44"/>
                      <a:gd name="T39" fmla="*/ 1 h 48"/>
                      <a:gd name="T40" fmla="*/ 10 w 44"/>
                      <a:gd name="T41" fmla="*/ 1 h 48"/>
                      <a:gd name="T42" fmla="*/ 8 w 44"/>
                      <a:gd name="T43" fmla="*/ 0 h 48"/>
                      <a:gd name="T44" fmla="*/ 7 w 44"/>
                      <a:gd name="T45" fmla="*/ 0 h 48"/>
                      <a:gd name="T46" fmla="*/ 14 w 44"/>
                      <a:gd name="T47" fmla="*/ 7 h 4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4" h="48">
                        <a:moveTo>
                          <a:pt x="44" y="24"/>
                        </a:move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21" y="48"/>
                        </a:lnTo>
                        <a:lnTo>
                          <a:pt x="44" y="24"/>
                        </a:lnTo>
                        <a:lnTo>
                          <a:pt x="21" y="48"/>
                        </a:lnTo>
                        <a:lnTo>
                          <a:pt x="26" y="47"/>
                        </a:lnTo>
                        <a:lnTo>
                          <a:pt x="31" y="46"/>
                        </a:lnTo>
                        <a:lnTo>
                          <a:pt x="35" y="42"/>
                        </a:lnTo>
                        <a:lnTo>
                          <a:pt x="38" y="40"/>
                        </a:lnTo>
                        <a:lnTo>
                          <a:pt x="41" y="36"/>
                        </a:lnTo>
                        <a:lnTo>
                          <a:pt x="42" y="33"/>
                        </a:lnTo>
                        <a:lnTo>
                          <a:pt x="43" y="29"/>
                        </a:lnTo>
                        <a:lnTo>
                          <a:pt x="44" y="24"/>
                        </a:lnTo>
                        <a:lnTo>
                          <a:pt x="43" y="19"/>
                        </a:lnTo>
                        <a:lnTo>
                          <a:pt x="42" y="15"/>
                        </a:lnTo>
                        <a:lnTo>
                          <a:pt x="41" y="12"/>
                        </a:lnTo>
                        <a:lnTo>
                          <a:pt x="38" y="8"/>
                        </a:lnTo>
                        <a:lnTo>
                          <a:pt x="35" y="5"/>
                        </a:lnTo>
                        <a:lnTo>
                          <a:pt x="31" y="2"/>
                        </a:lnTo>
                        <a:lnTo>
                          <a:pt x="26" y="1"/>
                        </a:lnTo>
                        <a:lnTo>
                          <a:pt x="21" y="0"/>
                        </a:lnTo>
                        <a:lnTo>
                          <a:pt x="44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 728"/>
                  <p:cNvSpPr>
                    <a:spLocks noChangeAspect="1"/>
                  </p:cNvSpPr>
                  <p:nvPr/>
                </p:nvSpPr>
                <p:spPr bwMode="auto">
                  <a:xfrm>
                    <a:off x="2054" y="1926"/>
                    <a:ext cx="21" cy="136"/>
                  </a:xfrm>
                  <a:custGeom>
                    <a:avLst/>
                    <a:gdLst>
                      <a:gd name="T0" fmla="*/ 19 w 46"/>
                      <a:gd name="T1" fmla="*/ 133 h 442"/>
                      <a:gd name="T2" fmla="*/ 21 w 46"/>
                      <a:gd name="T3" fmla="*/ 129 h 442"/>
                      <a:gd name="T4" fmla="*/ 21 w 46"/>
                      <a:gd name="T5" fmla="*/ 0 h 442"/>
                      <a:gd name="T6" fmla="*/ 0 w 46"/>
                      <a:gd name="T7" fmla="*/ 0 h 442"/>
                      <a:gd name="T8" fmla="*/ 0 w 46"/>
                      <a:gd name="T9" fmla="*/ 129 h 442"/>
                      <a:gd name="T10" fmla="*/ 19 w 46"/>
                      <a:gd name="T11" fmla="*/ 133 h 442"/>
                      <a:gd name="T12" fmla="*/ 0 w 46"/>
                      <a:gd name="T13" fmla="*/ 129 h 442"/>
                      <a:gd name="T14" fmla="*/ 0 w 46"/>
                      <a:gd name="T15" fmla="*/ 130 h 442"/>
                      <a:gd name="T16" fmla="*/ 0 w 46"/>
                      <a:gd name="T17" fmla="*/ 132 h 442"/>
                      <a:gd name="T18" fmla="*/ 2 w 46"/>
                      <a:gd name="T19" fmla="*/ 133 h 442"/>
                      <a:gd name="T20" fmla="*/ 3 w 46"/>
                      <a:gd name="T21" fmla="*/ 134 h 442"/>
                      <a:gd name="T22" fmla="*/ 5 w 46"/>
                      <a:gd name="T23" fmla="*/ 135 h 442"/>
                      <a:gd name="T24" fmla="*/ 6 w 46"/>
                      <a:gd name="T25" fmla="*/ 135 h 442"/>
                      <a:gd name="T26" fmla="*/ 8 w 46"/>
                      <a:gd name="T27" fmla="*/ 136 h 442"/>
                      <a:gd name="T28" fmla="*/ 11 w 46"/>
                      <a:gd name="T29" fmla="*/ 136 h 442"/>
                      <a:gd name="T30" fmla="*/ 12 w 46"/>
                      <a:gd name="T31" fmla="*/ 136 h 442"/>
                      <a:gd name="T32" fmla="*/ 15 w 46"/>
                      <a:gd name="T33" fmla="*/ 135 h 442"/>
                      <a:gd name="T34" fmla="*/ 16 w 46"/>
                      <a:gd name="T35" fmla="*/ 135 h 442"/>
                      <a:gd name="T36" fmla="*/ 18 w 46"/>
                      <a:gd name="T37" fmla="*/ 134 h 442"/>
                      <a:gd name="T38" fmla="*/ 19 w 46"/>
                      <a:gd name="T39" fmla="*/ 133 h 442"/>
                      <a:gd name="T40" fmla="*/ 20 w 46"/>
                      <a:gd name="T41" fmla="*/ 132 h 442"/>
                      <a:gd name="T42" fmla="*/ 21 w 46"/>
                      <a:gd name="T43" fmla="*/ 130 h 442"/>
                      <a:gd name="T44" fmla="*/ 21 w 46"/>
                      <a:gd name="T45" fmla="*/ 129 h 442"/>
                      <a:gd name="T46" fmla="*/ 19 w 46"/>
                      <a:gd name="T47" fmla="*/ 133 h 44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442">
                        <a:moveTo>
                          <a:pt x="41" y="431"/>
                        </a:moveTo>
                        <a:lnTo>
                          <a:pt x="46" y="418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1" y="431"/>
                        </a:lnTo>
                        <a:lnTo>
                          <a:pt x="0" y="418"/>
                        </a:lnTo>
                        <a:lnTo>
                          <a:pt x="0" y="424"/>
                        </a:lnTo>
                        <a:lnTo>
                          <a:pt x="1" y="428"/>
                        </a:lnTo>
                        <a:lnTo>
                          <a:pt x="4" y="432"/>
                        </a:lnTo>
                        <a:lnTo>
                          <a:pt x="6" y="435"/>
                        </a:lnTo>
                        <a:lnTo>
                          <a:pt x="10" y="438"/>
                        </a:lnTo>
                        <a:lnTo>
                          <a:pt x="14" y="440"/>
                        </a:lnTo>
                        <a:lnTo>
                          <a:pt x="18" y="441"/>
                        </a:lnTo>
                        <a:lnTo>
                          <a:pt x="23" y="442"/>
                        </a:lnTo>
                        <a:lnTo>
                          <a:pt x="27" y="441"/>
                        </a:lnTo>
                        <a:lnTo>
                          <a:pt x="32" y="440"/>
                        </a:lnTo>
                        <a:lnTo>
                          <a:pt x="35" y="438"/>
                        </a:lnTo>
                        <a:lnTo>
                          <a:pt x="39" y="435"/>
                        </a:lnTo>
                        <a:lnTo>
                          <a:pt x="42" y="432"/>
                        </a:lnTo>
                        <a:lnTo>
                          <a:pt x="44" y="428"/>
                        </a:lnTo>
                        <a:lnTo>
                          <a:pt x="45" y="424"/>
                        </a:lnTo>
                        <a:lnTo>
                          <a:pt x="46" y="418"/>
                        </a:lnTo>
                        <a:lnTo>
                          <a:pt x="41" y="4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 729"/>
                  <p:cNvSpPr>
                    <a:spLocks noChangeAspect="1"/>
                  </p:cNvSpPr>
                  <p:nvPr/>
                </p:nvSpPr>
                <p:spPr bwMode="auto">
                  <a:xfrm>
                    <a:off x="2047" y="2047"/>
                    <a:ext cx="21" cy="21"/>
                  </a:xfrm>
                  <a:custGeom>
                    <a:avLst/>
                    <a:gdLst>
                      <a:gd name="T0" fmla="*/ 0 w 70"/>
                      <a:gd name="T1" fmla="*/ 14 h 75"/>
                      <a:gd name="T2" fmla="*/ 13 w 70"/>
                      <a:gd name="T3" fmla="*/ 18 h 75"/>
                      <a:gd name="T4" fmla="*/ 21 w 70"/>
                      <a:gd name="T5" fmla="*/ 7 h 75"/>
                      <a:gd name="T6" fmla="*/ 10 w 70"/>
                      <a:gd name="T7" fmla="*/ 0 h 75"/>
                      <a:gd name="T8" fmla="*/ 2 w 70"/>
                      <a:gd name="T9" fmla="*/ 11 h 75"/>
                      <a:gd name="T10" fmla="*/ 0 w 70"/>
                      <a:gd name="T11" fmla="*/ 14 h 75"/>
                      <a:gd name="T12" fmla="*/ 2 w 70"/>
                      <a:gd name="T13" fmla="*/ 11 h 75"/>
                      <a:gd name="T14" fmla="*/ 1 w 70"/>
                      <a:gd name="T15" fmla="*/ 12 h 75"/>
                      <a:gd name="T16" fmla="*/ 0 w 70"/>
                      <a:gd name="T17" fmla="*/ 13 h 75"/>
                      <a:gd name="T18" fmla="*/ 0 w 70"/>
                      <a:gd name="T19" fmla="*/ 14 h 75"/>
                      <a:gd name="T20" fmla="*/ 0 w 70"/>
                      <a:gd name="T21" fmla="*/ 16 h 75"/>
                      <a:gd name="T22" fmla="*/ 1 w 70"/>
                      <a:gd name="T23" fmla="*/ 17 h 75"/>
                      <a:gd name="T24" fmla="*/ 2 w 70"/>
                      <a:gd name="T25" fmla="*/ 18 h 75"/>
                      <a:gd name="T26" fmla="*/ 2 w 70"/>
                      <a:gd name="T27" fmla="*/ 19 h 75"/>
                      <a:gd name="T28" fmla="*/ 3 w 70"/>
                      <a:gd name="T29" fmla="*/ 19 h 75"/>
                      <a:gd name="T30" fmla="*/ 4 w 70"/>
                      <a:gd name="T31" fmla="*/ 20 h 75"/>
                      <a:gd name="T32" fmla="*/ 5 w 70"/>
                      <a:gd name="T33" fmla="*/ 21 h 75"/>
                      <a:gd name="T34" fmla="*/ 7 w 70"/>
                      <a:gd name="T35" fmla="*/ 21 h 75"/>
                      <a:gd name="T36" fmla="*/ 8 w 70"/>
                      <a:gd name="T37" fmla="*/ 21 h 75"/>
                      <a:gd name="T38" fmla="*/ 9 w 70"/>
                      <a:gd name="T39" fmla="*/ 21 h 75"/>
                      <a:gd name="T40" fmla="*/ 11 w 70"/>
                      <a:gd name="T41" fmla="*/ 20 h 75"/>
                      <a:gd name="T42" fmla="*/ 12 w 70"/>
                      <a:gd name="T43" fmla="*/ 19 h 75"/>
                      <a:gd name="T44" fmla="*/ 13 w 70"/>
                      <a:gd name="T45" fmla="*/ 18 h 75"/>
                      <a:gd name="T46" fmla="*/ 0 w 70"/>
                      <a:gd name="T47" fmla="*/ 14 h 7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0" h="75">
                        <a:moveTo>
                          <a:pt x="0" y="51"/>
                        </a:moveTo>
                        <a:lnTo>
                          <a:pt x="43" y="65"/>
                        </a:lnTo>
                        <a:lnTo>
                          <a:pt x="70" y="26"/>
                        </a:lnTo>
                        <a:lnTo>
                          <a:pt x="33" y="0"/>
                        </a:lnTo>
                        <a:lnTo>
                          <a:pt x="5" y="38"/>
                        </a:lnTo>
                        <a:lnTo>
                          <a:pt x="0" y="51"/>
                        </a:lnTo>
                        <a:lnTo>
                          <a:pt x="5" y="38"/>
                        </a:lnTo>
                        <a:lnTo>
                          <a:pt x="3" y="42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0" y="56"/>
                        </a:lnTo>
                        <a:lnTo>
                          <a:pt x="3" y="60"/>
                        </a:lnTo>
                        <a:lnTo>
                          <a:pt x="5" y="64"/>
                        </a:lnTo>
                        <a:lnTo>
                          <a:pt x="7" y="67"/>
                        </a:lnTo>
                        <a:lnTo>
                          <a:pt x="10" y="69"/>
                        </a:lnTo>
                        <a:lnTo>
                          <a:pt x="14" y="73"/>
                        </a:lnTo>
                        <a:lnTo>
                          <a:pt x="18" y="74"/>
                        </a:lnTo>
                        <a:lnTo>
                          <a:pt x="23" y="75"/>
                        </a:lnTo>
                        <a:lnTo>
                          <a:pt x="27" y="75"/>
                        </a:lnTo>
                        <a:lnTo>
                          <a:pt x="31" y="74"/>
                        </a:lnTo>
                        <a:lnTo>
                          <a:pt x="35" y="71"/>
                        </a:lnTo>
                        <a:lnTo>
                          <a:pt x="39" y="68"/>
                        </a:lnTo>
                        <a:lnTo>
                          <a:pt x="43" y="65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0" name="Rectangle 7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47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41" name="Freeform 731"/>
                  <p:cNvSpPr>
                    <a:spLocks noChangeAspect="1"/>
                  </p:cNvSpPr>
                  <p:nvPr/>
                </p:nvSpPr>
                <p:spPr bwMode="auto">
                  <a:xfrm>
                    <a:off x="3269" y="1410"/>
                    <a:ext cx="14" cy="93"/>
                  </a:xfrm>
                  <a:custGeom>
                    <a:avLst/>
                    <a:gdLst>
                      <a:gd name="T0" fmla="*/ 14 w 47"/>
                      <a:gd name="T1" fmla="*/ 6 h 316"/>
                      <a:gd name="T2" fmla="*/ 0 w 47"/>
                      <a:gd name="T3" fmla="*/ 7 h 316"/>
                      <a:gd name="T4" fmla="*/ 0 w 47"/>
                      <a:gd name="T5" fmla="*/ 93 h 316"/>
                      <a:gd name="T6" fmla="*/ 14 w 47"/>
                      <a:gd name="T7" fmla="*/ 93 h 316"/>
                      <a:gd name="T8" fmla="*/ 14 w 47"/>
                      <a:gd name="T9" fmla="*/ 7 h 316"/>
                      <a:gd name="T10" fmla="*/ 14 w 47"/>
                      <a:gd name="T11" fmla="*/ 6 h 316"/>
                      <a:gd name="T12" fmla="*/ 14 w 47"/>
                      <a:gd name="T13" fmla="*/ 7 h 316"/>
                      <a:gd name="T14" fmla="*/ 14 w 47"/>
                      <a:gd name="T15" fmla="*/ 5 h 316"/>
                      <a:gd name="T16" fmla="*/ 13 w 47"/>
                      <a:gd name="T17" fmla="*/ 4 h 316"/>
                      <a:gd name="T18" fmla="*/ 13 w 47"/>
                      <a:gd name="T19" fmla="*/ 3 h 316"/>
                      <a:gd name="T20" fmla="*/ 12 w 47"/>
                      <a:gd name="T21" fmla="*/ 2 h 316"/>
                      <a:gd name="T22" fmla="*/ 11 w 47"/>
                      <a:gd name="T23" fmla="*/ 1 h 316"/>
                      <a:gd name="T24" fmla="*/ 10 w 47"/>
                      <a:gd name="T25" fmla="*/ 0 h 316"/>
                      <a:gd name="T26" fmla="*/ 9 w 47"/>
                      <a:gd name="T27" fmla="*/ 0 h 316"/>
                      <a:gd name="T28" fmla="*/ 7 w 47"/>
                      <a:gd name="T29" fmla="*/ 0 h 316"/>
                      <a:gd name="T30" fmla="*/ 6 w 47"/>
                      <a:gd name="T31" fmla="*/ 0 h 316"/>
                      <a:gd name="T32" fmla="*/ 4 w 47"/>
                      <a:gd name="T33" fmla="*/ 0 h 316"/>
                      <a:gd name="T34" fmla="*/ 4 w 47"/>
                      <a:gd name="T35" fmla="*/ 1 h 316"/>
                      <a:gd name="T36" fmla="*/ 2 w 47"/>
                      <a:gd name="T37" fmla="*/ 2 h 316"/>
                      <a:gd name="T38" fmla="*/ 1 w 47"/>
                      <a:gd name="T39" fmla="*/ 3 h 316"/>
                      <a:gd name="T40" fmla="*/ 1 w 47"/>
                      <a:gd name="T41" fmla="*/ 4 h 316"/>
                      <a:gd name="T42" fmla="*/ 0 w 47"/>
                      <a:gd name="T43" fmla="*/ 5 h 316"/>
                      <a:gd name="T44" fmla="*/ 0 w 47"/>
                      <a:gd name="T45" fmla="*/ 7 h 316"/>
                      <a:gd name="T46" fmla="*/ 14 w 47"/>
                      <a:gd name="T47" fmla="*/ 6 h 31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316">
                        <a:moveTo>
                          <a:pt x="47" y="21"/>
                        </a:moveTo>
                        <a:lnTo>
                          <a:pt x="0" y="24"/>
                        </a:lnTo>
                        <a:lnTo>
                          <a:pt x="0" y="316"/>
                        </a:lnTo>
                        <a:lnTo>
                          <a:pt x="47" y="316"/>
                        </a:lnTo>
                        <a:lnTo>
                          <a:pt x="47" y="24"/>
                        </a:lnTo>
                        <a:lnTo>
                          <a:pt x="47" y="21"/>
                        </a:lnTo>
                        <a:lnTo>
                          <a:pt x="47" y="24"/>
                        </a:lnTo>
                        <a:lnTo>
                          <a:pt x="47" y="17"/>
                        </a:lnTo>
                        <a:lnTo>
                          <a:pt x="45" y="13"/>
                        </a:lnTo>
                        <a:lnTo>
                          <a:pt x="42" y="9"/>
                        </a:lnTo>
                        <a:lnTo>
                          <a:pt x="40" y="6"/>
                        </a:lnTo>
                        <a:lnTo>
                          <a:pt x="36" y="4"/>
                        </a:lnTo>
                        <a:lnTo>
                          <a:pt x="33" y="1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2" y="4"/>
                        </a:lnTo>
                        <a:lnTo>
                          <a:pt x="8" y="6"/>
                        </a:lnTo>
                        <a:lnTo>
                          <a:pt x="4" y="9"/>
                        </a:lnTo>
                        <a:lnTo>
                          <a:pt x="2" y="13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lnTo>
                          <a:pt x="47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 732"/>
                  <p:cNvSpPr>
                    <a:spLocks noChangeAspect="1"/>
                  </p:cNvSpPr>
                  <p:nvPr/>
                </p:nvSpPr>
                <p:spPr bwMode="auto">
                  <a:xfrm>
                    <a:off x="3247" y="1360"/>
                    <a:ext cx="36" cy="57"/>
                  </a:xfrm>
                  <a:custGeom>
                    <a:avLst/>
                    <a:gdLst>
                      <a:gd name="T0" fmla="*/ 12 w 123"/>
                      <a:gd name="T1" fmla="*/ 12 h 191"/>
                      <a:gd name="T2" fmla="*/ 3 w 123"/>
                      <a:gd name="T3" fmla="*/ 12 h 191"/>
                      <a:gd name="T4" fmla="*/ 5 w 123"/>
                      <a:gd name="T5" fmla="*/ 15 h 191"/>
                      <a:gd name="T6" fmla="*/ 8 w 123"/>
                      <a:gd name="T7" fmla="*/ 18 h 191"/>
                      <a:gd name="T8" fmla="*/ 10 w 123"/>
                      <a:gd name="T9" fmla="*/ 20 h 191"/>
                      <a:gd name="T10" fmla="*/ 12 w 123"/>
                      <a:gd name="T11" fmla="*/ 23 h 191"/>
                      <a:gd name="T12" fmla="*/ 14 w 123"/>
                      <a:gd name="T13" fmla="*/ 26 h 191"/>
                      <a:gd name="T14" fmla="*/ 16 w 123"/>
                      <a:gd name="T15" fmla="*/ 29 h 191"/>
                      <a:gd name="T16" fmla="*/ 17 w 123"/>
                      <a:gd name="T17" fmla="*/ 31 h 191"/>
                      <a:gd name="T18" fmla="*/ 18 w 123"/>
                      <a:gd name="T19" fmla="*/ 34 h 191"/>
                      <a:gd name="T20" fmla="*/ 19 w 123"/>
                      <a:gd name="T21" fmla="*/ 37 h 191"/>
                      <a:gd name="T22" fmla="*/ 20 w 123"/>
                      <a:gd name="T23" fmla="*/ 40 h 191"/>
                      <a:gd name="T24" fmla="*/ 21 w 123"/>
                      <a:gd name="T25" fmla="*/ 42 h 191"/>
                      <a:gd name="T26" fmla="*/ 21 w 123"/>
                      <a:gd name="T27" fmla="*/ 45 h 191"/>
                      <a:gd name="T28" fmla="*/ 22 w 123"/>
                      <a:gd name="T29" fmla="*/ 51 h 191"/>
                      <a:gd name="T30" fmla="*/ 22 w 123"/>
                      <a:gd name="T31" fmla="*/ 57 h 191"/>
                      <a:gd name="T32" fmla="*/ 36 w 123"/>
                      <a:gd name="T33" fmla="*/ 56 h 191"/>
                      <a:gd name="T34" fmla="*/ 35 w 123"/>
                      <a:gd name="T35" fmla="*/ 49 h 191"/>
                      <a:gd name="T36" fmla="*/ 35 w 123"/>
                      <a:gd name="T37" fmla="*/ 43 h 191"/>
                      <a:gd name="T38" fmla="*/ 34 w 123"/>
                      <a:gd name="T39" fmla="*/ 40 h 191"/>
                      <a:gd name="T40" fmla="*/ 33 w 123"/>
                      <a:gd name="T41" fmla="*/ 36 h 191"/>
                      <a:gd name="T42" fmla="*/ 32 w 123"/>
                      <a:gd name="T43" fmla="*/ 33 h 191"/>
                      <a:gd name="T44" fmla="*/ 31 w 123"/>
                      <a:gd name="T45" fmla="*/ 29 h 191"/>
                      <a:gd name="T46" fmla="*/ 29 w 123"/>
                      <a:gd name="T47" fmla="*/ 26 h 191"/>
                      <a:gd name="T48" fmla="*/ 28 w 123"/>
                      <a:gd name="T49" fmla="*/ 22 h 191"/>
                      <a:gd name="T50" fmla="*/ 26 w 123"/>
                      <a:gd name="T51" fmla="*/ 19 h 191"/>
                      <a:gd name="T52" fmla="*/ 23 w 123"/>
                      <a:gd name="T53" fmla="*/ 16 h 191"/>
                      <a:gd name="T54" fmla="*/ 21 w 123"/>
                      <a:gd name="T55" fmla="*/ 12 h 191"/>
                      <a:gd name="T56" fmla="*/ 18 w 123"/>
                      <a:gd name="T57" fmla="*/ 8 h 191"/>
                      <a:gd name="T58" fmla="*/ 15 w 123"/>
                      <a:gd name="T59" fmla="*/ 5 h 191"/>
                      <a:gd name="T60" fmla="*/ 11 w 123"/>
                      <a:gd name="T61" fmla="*/ 2 h 191"/>
                      <a:gd name="T62" fmla="*/ 2 w 123"/>
                      <a:gd name="T63" fmla="*/ 2 h 191"/>
                      <a:gd name="T64" fmla="*/ 11 w 123"/>
                      <a:gd name="T65" fmla="*/ 2 h 191"/>
                      <a:gd name="T66" fmla="*/ 10 w 123"/>
                      <a:gd name="T67" fmla="*/ 1 h 191"/>
                      <a:gd name="T68" fmla="*/ 9 w 123"/>
                      <a:gd name="T69" fmla="*/ 0 h 191"/>
                      <a:gd name="T70" fmla="*/ 8 w 123"/>
                      <a:gd name="T71" fmla="*/ 0 h 191"/>
                      <a:gd name="T72" fmla="*/ 6 w 123"/>
                      <a:gd name="T73" fmla="*/ 0 h 191"/>
                      <a:gd name="T74" fmla="*/ 5 w 123"/>
                      <a:gd name="T75" fmla="*/ 0 h 191"/>
                      <a:gd name="T76" fmla="*/ 4 w 123"/>
                      <a:gd name="T77" fmla="*/ 1 h 191"/>
                      <a:gd name="T78" fmla="*/ 3 w 123"/>
                      <a:gd name="T79" fmla="*/ 1 h 191"/>
                      <a:gd name="T80" fmla="*/ 2 w 123"/>
                      <a:gd name="T81" fmla="*/ 2 h 191"/>
                      <a:gd name="T82" fmla="*/ 1 w 123"/>
                      <a:gd name="T83" fmla="*/ 4 h 191"/>
                      <a:gd name="T84" fmla="*/ 0 w 123"/>
                      <a:gd name="T85" fmla="*/ 4 h 191"/>
                      <a:gd name="T86" fmla="*/ 0 w 123"/>
                      <a:gd name="T87" fmla="*/ 6 h 191"/>
                      <a:gd name="T88" fmla="*/ 0 w 123"/>
                      <a:gd name="T89" fmla="*/ 7 h 191"/>
                      <a:gd name="T90" fmla="*/ 0 w 123"/>
                      <a:gd name="T91" fmla="*/ 8 h 191"/>
                      <a:gd name="T92" fmla="*/ 1 w 123"/>
                      <a:gd name="T93" fmla="*/ 10 h 191"/>
                      <a:gd name="T94" fmla="*/ 1 w 123"/>
                      <a:gd name="T95" fmla="*/ 11 h 191"/>
                      <a:gd name="T96" fmla="*/ 3 w 123"/>
                      <a:gd name="T97" fmla="*/ 12 h 191"/>
                      <a:gd name="T98" fmla="*/ 12 w 123"/>
                      <a:gd name="T99" fmla="*/ 12 h 19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23" h="191">
                        <a:moveTo>
                          <a:pt x="40" y="40"/>
                        </a:moveTo>
                        <a:lnTo>
                          <a:pt x="9" y="41"/>
                        </a:lnTo>
                        <a:lnTo>
                          <a:pt x="18" y="51"/>
                        </a:lnTo>
                        <a:lnTo>
                          <a:pt x="28" y="59"/>
                        </a:lnTo>
                        <a:lnTo>
                          <a:pt x="35" y="68"/>
                        </a:lnTo>
                        <a:lnTo>
                          <a:pt x="42" y="78"/>
                        </a:lnTo>
                        <a:lnTo>
                          <a:pt x="49" y="87"/>
                        </a:lnTo>
                        <a:lnTo>
                          <a:pt x="54" y="97"/>
                        </a:lnTo>
                        <a:lnTo>
                          <a:pt x="58" y="105"/>
                        </a:lnTo>
                        <a:lnTo>
                          <a:pt x="62" y="115"/>
                        </a:lnTo>
                        <a:lnTo>
                          <a:pt x="66" y="123"/>
                        </a:lnTo>
                        <a:lnTo>
                          <a:pt x="68" y="133"/>
                        </a:lnTo>
                        <a:lnTo>
                          <a:pt x="71" y="142"/>
                        </a:lnTo>
                        <a:lnTo>
                          <a:pt x="72" y="152"/>
                        </a:lnTo>
                        <a:lnTo>
                          <a:pt x="75" y="171"/>
                        </a:lnTo>
                        <a:lnTo>
                          <a:pt x="76" y="191"/>
                        </a:lnTo>
                        <a:lnTo>
                          <a:pt x="123" y="187"/>
                        </a:lnTo>
                        <a:lnTo>
                          <a:pt x="121" y="165"/>
                        </a:lnTo>
                        <a:lnTo>
                          <a:pt x="118" y="144"/>
                        </a:lnTo>
                        <a:lnTo>
                          <a:pt x="116" y="133"/>
                        </a:lnTo>
                        <a:lnTo>
                          <a:pt x="113" y="121"/>
                        </a:lnTo>
                        <a:lnTo>
                          <a:pt x="110" y="110"/>
                        </a:lnTo>
                        <a:lnTo>
                          <a:pt x="106" y="98"/>
                        </a:lnTo>
                        <a:lnTo>
                          <a:pt x="100" y="86"/>
                        </a:lnTo>
                        <a:lnTo>
                          <a:pt x="95" y="75"/>
                        </a:lnTo>
                        <a:lnTo>
                          <a:pt x="88" y="63"/>
                        </a:lnTo>
                        <a:lnTo>
                          <a:pt x="80" y="52"/>
                        </a:lnTo>
                        <a:lnTo>
                          <a:pt x="72" y="40"/>
                        </a:lnTo>
                        <a:lnTo>
                          <a:pt x="61" y="28"/>
                        </a:lnTo>
                        <a:lnTo>
                          <a:pt x="51" y="17"/>
                        </a:lnTo>
                        <a:lnTo>
                          <a:pt x="39" y="6"/>
                        </a:lnTo>
                        <a:lnTo>
                          <a:pt x="8" y="6"/>
                        </a:lnTo>
                        <a:lnTo>
                          <a:pt x="39" y="6"/>
                        </a:lnTo>
                        <a:lnTo>
                          <a:pt x="35" y="3"/>
                        </a:lnTo>
                        <a:lnTo>
                          <a:pt x="30" y="1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1"/>
                        </a:lnTo>
                        <a:lnTo>
                          <a:pt x="13" y="2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4" y="12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2" y="33"/>
                        </a:lnTo>
                        <a:lnTo>
                          <a:pt x="5" y="37"/>
                        </a:lnTo>
                        <a:lnTo>
                          <a:pt x="9" y="41"/>
                        </a:lnTo>
                        <a:lnTo>
                          <a:pt x="4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 733"/>
                  <p:cNvSpPr>
                    <a:spLocks noChangeAspect="1"/>
                  </p:cNvSpPr>
                  <p:nvPr/>
                </p:nvSpPr>
                <p:spPr bwMode="auto">
                  <a:xfrm>
                    <a:off x="3226" y="1360"/>
                    <a:ext cx="36" cy="64"/>
                  </a:xfrm>
                  <a:custGeom>
                    <a:avLst/>
                    <a:gdLst>
                      <a:gd name="T0" fmla="*/ 15 w 113"/>
                      <a:gd name="T1" fmla="*/ 57 h 207"/>
                      <a:gd name="T2" fmla="*/ 15 w 113"/>
                      <a:gd name="T3" fmla="*/ 57 h 207"/>
                      <a:gd name="T4" fmla="*/ 15 w 113"/>
                      <a:gd name="T5" fmla="*/ 51 h 207"/>
                      <a:gd name="T6" fmla="*/ 16 w 113"/>
                      <a:gd name="T7" fmla="*/ 45 h 207"/>
                      <a:gd name="T8" fmla="*/ 16 w 113"/>
                      <a:gd name="T9" fmla="*/ 42 h 207"/>
                      <a:gd name="T10" fmla="*/ 17 w 113"/>
                      <a:gd name="T11" fmla="*/ 40 h 207"/>
                      <a:gd name="T12" fmla="*/ 18 w 113"/>
                      <a:gd name="T13" fmla="*/ 36 h 207"/>
                      <a:gd name="T14" fmla="*/ 19 w 113"/>
                      <a:gd name="T15" fmla="*/ 34 h 207"/>
                      <a:gd name="T16" fmla="*/ 21 w 113"/>
                      <a:gd name="T17" fmla="*/ 31 h 207"/>
                      <a:gd name="T18" fmla="*/ 22 w 113"/>
                      <a:gd name="T19" fmla="*/ 28 h 207"/>
                      <a:gd name="T20" fmla="*/ 24 w 113"/>
                      <a:gd name="T21" fmla="*/ 25 h 207"/>
                      <a:gd name="T22" fmla="*/ 26 w 113"/>
                      <a:gd name="T23" fmla="*/ 22 h 207"/>
                      <a:gd name="T24" fmla="*/ 28 w 113"/>
                      <a:gd name="T25" fmla="*/ 19 h 207"/>
                      <a:gd name="T26" fmla="*/ 30 w 113"/>
                      <a:gd name="T27" fmla="*/ 16 h 207"/>
                      <a:gd name="T28" fmla="*/ 33 w 113"/>
                      <a:gd name="T29" fmla="*/ 14 h 207"/>
                      <a:gd name="T30" fmla="*/ 36 w 113"/>
                      <a:gd name="T31" fmla="*/ 11 h 207"/>
                      <a:gd name="T32" fmla="*/ 26 w 113"/>
                      <a:gd name="T33" fmla="*/ 0 h 207"/>
                      <a:gd name="T34" fmla="*/ 22 w 113"/>
                      <a:gd name="T35" fmla="*/ 4 h 207"/>
                      <a:gd name="T36" fmla="*/ 19 w 113"/>
                      <a:gd name="T37" fmla="*/ 7 h 207"/>
                      <a:gd name="T38" fmla="*/ 16 w 113"/>
                      <a:gd name="T39" fmla="*/ 11 h 207"/>
                      <a:gd name="T40" fmla="*/ 14 w 113"/>
                      <a:gd name="T41" fmla="*/ 14 h 207"/>
                      <a:gd name="T42" fmla="*/ 11 w 113"/>
                      <a:gd name="T43" fmla="*/ 18 h 207"/>
                      <a:gd name="T44" fmla="*/ 9 w 113"/>
                      <a:gd name="T45" fmla="*/ 21 h 207"/>
                      <a:gd name="T46" fmla="*/ 7 w 113"/>
                      <a:gd name="T47" fmla="*/ 24 h 207"/>
                      <a:gd name="T48" fmla="*/ 6 w 113"/>
                      <a:gd name="T49" fmla="*/ 28 h 207"/>
                      <a:gd name="T50" fmla="*/ 4 w 113"/>
                      <a:gd name="T51" fmla="*/ 32 h 207"/>
                      <a:gd name="T52" fmla="*/ 3 w 113"/>
                      <a:gd name="T53" fmla="*/ 35 h 207"/>
                      <a:gd name="T54" fmla="*/ 2 w 113"/>
                      <a:gd name="T55" fmla="*/ 39 h 207"/>
                      <a:gd name="T56" fmla="*/ 1 w 113"/>
                      <a:gd name="T57" fmla="*/ 43 h 207"/>
                      <a:gd name="T58" fmla="*/ 0 w 113"/>
                      <a:gd name="T59" fmla="*/ 49 h 207"/>
                      <a:gd name="T60" fmla="*/ 0 w 113"/>
                      <a:gd name="T61" fmla="*/ 57 h 207"/>
                      <a:gd name="T62" fmla="*/ 0 w 113"/>
                      <a:gd name="T63" fmla="*/ 57 h 207"/>
                      <a:gd name="T64" fmla="*/ 0 w 113"/>
                      <a:gd name="T65" fmla="*/ 57 h 207"/>
                      <a:gd name="T66" fmla="*/ 0 w 113"/>
                      <a:gd name="T67" fmla="*/ 58 h 207"/>
                      <a:gd name="T68" fmla="*/ 1 w 113"/>
                      <a:gd name="T69" fmla="*/ 60 h 207"/>
                      <a:gd name="T70" fmla="*/ 1 w 113"/>
                      <a:gd name="T71" fmla="*/ 61 h 207"/>
                      <a:gd name="T72" fmla="*/ 2 w 113"/>
                      <a:gd name="T73" fmla="*/ 62 h 207"/>
                      <a:gd name="T74" fmla="*/ 3 w 113"/>
                      <a:gd name="T75" fmla="*/ 63 h 207"/>
                      <a:gd name="T76" fmla="*/ 4 w 113"/>
                      <a:gd name="T77" fmla="*/ 63 h 207"/>
                      <a:gd name="T78" fmla="*/ 6 w 113"/>
                      <a:gd name="T79" fmla="*/ 64 h 207"/>
                      <a:gd name="T80" fmla="*/ 7 w 113"/>
                      <a:gd name="T81" fmla="*/ 64 h 207"/>
                      <a:gd name="T82" fmla="*/ 9 w 113"/>
                      <a:gd name="T83" fmla="*/ 64 h 207"/>
                      <a:gd name="T84" fmla="*/ 10 w 113"/>
                      <a:gd name="T85" fmla="*/ 63 h 207"/>
                      <a:gd name="T86" fmla="*/ 11 w 113"/>
                      <a:gd name="T87" fmla="*/ 63 h 207"/>
                      <a:gd name="T88" fmla="*/ 12 w 113"/>
                      <a:gd name="T89" fmla="*/ 62 h 207"/>
                      <a:gd name="T90" fmla="*/ 13 w 113"/>
                      <a:gd name="T91" fmla="*/ 61 h 207"/>
                      <a:gd name="T92" fmla="*/ 14 w 113"/>
                      <a:gd name="T93" fmla="*/ 60 h 207"/>
                      <a:gd name="T94" fmla="*/ 14 w 113"/>
                      <a:gd name="T95" fmla="*/ 58 h 207"/>
                      <a:gd name="T96" fmla="*/ 15 w 113"/>
                      <a:gd name="T97" fmla="*/ 57 h 20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113" h="207">
                        <a:moveTo>
                          <a:pt x="46" y="184"/>
                        </a:moveTo>
                        <a:lnTo>
                          <a:pt x="46" y="184"/>
                        </a:lnTo>
                        <a:lnTo>
                          <a:pt x="46" y="165"/>
                        </a:lnTo>
                        <a:lnTo>
                          <a:pt x="49" y="146"/>
                        </a:lnTo>
                        <a:lnTo>
                          <a:pt x="51" y="137"/>
                        </a:lnTo>
                        <a:lnTo>
                          <a:pt x="53" y="128"/>
                        </a:lnTo>
                        <a:lnTo>
                          <a:pt x="56" y="118"/>
                        </a:lnTo>
                        <a:lnTo>
                          <a:pt x="61" y="109"/>
                        </a:lnTo>
                        <a:lnTo>
                          <a:pt x="65" y="100"/>
                        </a:lnTo>
                        <a:lnTo>
                          <a:pt x="69" y="91"/>
                        </a:lnTo>
                        <a:lnTo>
                          <a:pt x="74" y="81"/>
                        </a:lnTo>
                        <a:lnTo>
                          <a:pt x="81" y="72"/>
                        </a:lnTo>
                        <a:lnTo>
                          <a:pt x="88" y="62"/>
                        </a:lnTo>
                        <a:lnTo>
                          <a:pt x="95" y="53"/>
                        </a:lnTo>
                        <a:lnTo>
                          <a:pt x="104" y="44"/>
                        </a:lnTo>
                        <a:lnTo>
                          <a:pt x="113" y="34"/>
                        </a:lnTo>
                        <a:lnTo>
                          <a:pt x="81" y="0"/>
                        </a:lnTo>
                        <a:lnTo>
                          <a:pt x="70" y="12"/>
                        </a:lnTo>
                        <a:lnTo>
                          <a:pt x="60" y="24"/>
                        </a:lnTo>
                        <a:lnTo>
                          <a:pt x="51" y="34"/>
                        </a:lnTo>
                        <a:lnTo>
                          <a:pt x="43" y="46"/>
                        </a:lnTo>
                        <a:lnTo>
                          <a:pt x="35" y="57"/>
                        </a:lnTo>
                        <a:lnTo>
                          <a:pt x="29" y="69"/>
                        </a:lnTo>
                        <a:lnTo>
                          <a:pt x="23" y="79"/>
                        </a:lnTo>
                        <a:lnTo>
                          <a:pt x="18" y="91"/>
                        </a:lnTo>
                        <a:lnTo>
                          <a:pt x="13" y="102"/>
                        </a:lnTo>
                        <a:lnTo>
                          <a:pt x="9" y="114"/>
                        </a:lnTo>
                        <a:lnTo>
                          <a:pt x="6" y="126"/>
                        </a:lnTo>
                        <a:lnTo>
                          <a:pt x="4" y="138"/>
                        </a:lnTo>
                        <a:lnTo>
                          <a:pt x="1" y="160"/>
                        </a:lnTo>
                        <a:lnTo>
                          <a:pt x="0" y="184"/>
                        </a:lnTo>
                        <a:lnTo>
                          <a:pt x="0" y="189"/>
                        </a:lnTo>
                        <a:lnTo>
                          <a:pt x="2" y="193"/>
                        </a:lnTo>
                        <a:lnTo>
                          <a:pt x="4" y="197"/>
                        </a:lnTo>
                        <a:lnTo>
                          <a:pt x="7" y="200"/>
                        </a:lnTo>
                        <a:lnTo>
                          <a:pt x="10" y="204"/>
                        </a:lnTo>
                        <a:lnTo>
                          <a:pt x="14" y="205"/>
                        </a:lnTo>
                        <a:lnTo>
                          <a:pt x="19" y="206"/>
                        </a:lnTo>
                        <a:lnTo>
                          <a:pt x="23" y="207"/>
                        </a:lnTo>
                        <a:lnTo>
                          <a:pt x="27" y="206"/>
                        </a:lnTo>
                        <a:lnTo>
                          <a:pt x="31" y="205"/>
                        </a:lnTo>
                        <a:lnTo>
                          <a:pt x="35" y="204"/>
                        </a:lnTo>
                        <a:lnTo>
                          <a:pt x="39" y="200"/>
                        </a:lnTo>
                        <a:lnTo>
                          <a:pt x="42" y="197"/>
                        </a:lnTo>
                        <a:lnTo>
                          <a:pt x="44" y="193"/>
                        </a:lnTo>
                        <a:lnTo>
                          <a:pt x="45" y="189"/>
                        </a:lnTo>
                        <a:lnTo>
                          <a:pt x="46" y="18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 734"/>
                  <p:cNvSpPr>
                    <a:spLocks noChangeAspect="1"/>
                  </p:cNvSpPr>
                  <p:nvPr/>
                </p:nvSpPr>
                <p:spPr bwMode="auto">
                  <a:xfrm>
                    <a:off x="3226" y="1417"/>
                    <a:ext cx="14" cy="93"/>
                  </a:xfrm>
                  <a:custGeom>
                    <a:avLst/>
                    <a:gdLst>
                      <a:gd name="T0" fmla="*/ 8 w 46"/>
                      <a:gd name="T1" fmla="*/ 93 h 316"/>
                      <a:gd name="T2" fmla="*/ 14 w 46"/>
                      <a:gd name="T3" fmla="*/ 86 h 316"/>
                      <a:gd name="T4" fmla="*/ 14 w 46"/>
                      <a:gd name="T5" fmla="*/ 0 h 316"/>
                      <a:gd name="T6" fmla="*/ 0 w 46"/>
                      <a:gd name="T7" fmla="*/ 0 h 316"/>
                      <a:gd name="T8" fmla="*/ 0 w 46"/>
                      <a:gd name="T9" fmla="*/ 86 h 316"/>
                      <a:gd name="T10" fmla="*/ 8 w 46"/>
                      <a:gd name="T11" fmla="*/ 93 h 316"/>
                      <a:gd name="T12" fmla="*/ 0 w 46"/>
                      <a:gd name="T13" fmla="*/ 86 h 316"/>
                      <a:gd name="T14" fmla="*/ 0 w 46"/>
                      <a:gd name="T15" fmla="*/ 88 h 316"/>
                      <a:gd name="T16" fmla="*/ 1 w 46"/>
                      <a:gd name="T17" fmla="*/ 89 h 316"/>
                      <a:gd name="T18" fmla="*/ 1 w 46"/>
                      <a:gd name="T19" fmla="*/ 90 h 316"/>
                      <a:gd name="T20" fmla="*/ 2 w 46"/>
                      <a:gd name="T21" fmla="*/ 91 h 316"/>
                      <a:gd name="T22" fmla="*/ 3 w 46"/>
                      <a:gd name="T23" fmla="*/ 92 h 316"/>
                      <a:gd name="T24" fmla="*/ 4 w 46"/>
                      <a:gd name="T25" fmla="*/ 92 h 316"/>
                      <a:gd name="T26" fmla="*/ 6 w 46"/>
                      <a:gd name="T27" fmla="*/ 93 h 316"/>
                      <a:gd name="T28" fmla="*/ 7 w 46"/>
                      <a:gd name="T29" fmla="*/ 93 h 316"/>
                      <a:gd name="T30" fmla="*/ 8 w 46"/>
                      <a:gd name="T31" fmla="*/ 93 h 316"/>
                      <a:gd name="T32" fmla="*/ 9 w 46"/>
                      <a:gd name="T33" fmla="*/ 92 h 316"/>
                      <a:gd name="T34" fmla="*/ 11 w 46"/>
                      <a:gd name="T35" fmla="*/ 92 h 316"/>
                      <a:gd name="T36" fmla="*/ 12 w 46"/>
                      <a:gd name="T37" fmla="*/ 91 h 316"/>
                      <a:gd name="T38" fmla="*/ 13 w 46"/>
                      <a:gd name="T39" fmla="*/ 90 h 316"/>
                      <a:gd name="T40" fmla="*/ 13 w 46"/>
                      <a:gd name="T41" fmla="*/ 89 h 316"/>
                      <a:gd name="T42" fmla="*/ 14 w 46"/>
                      <a:gd name="T43" fmla="*/ 88 h 316"/>
                      <a:gd name="T44" fmla="*/ 14 w 46"/>
                      <a:gd name="T45" fmla="*/ 86 h 316"/>
                      <a:gd name="T46" fmla="*/ 8 w 46"/>
                      <a:gd name="T47" fmla="*/ 93 h 31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316">
                        <a:moveTo>
                          <a:pt x="27" y="315"/>
                        </a:moveTo>
                        <a:lnTo>
                          <a:pt x="46" y="292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2"/>
                        </a:lnTo>
                        <a:lnTo>
                          <a:pt x="27" y="315"/>
                        </a:lnTo>
                        <a:lnTo>
                          <a:pt x="0" y="292"/>
                        </a:lnTo>
                        <a:lnTo>
                          <a:pt x="0" y="299"/>
                        </a:lnTo>
                        <a:lnTo>
                          <a:pt x="2" y="303"/>
                        </a:lnTo>
                        <a:lnTo>
                          <a:pt x="4" y="307"/>
                        </a:lnTo>
                        <a:lnTo>
                          <a:pt x="7" y="310"/>
                        </a:lnTo>
                        <a:lnTo>
                          <a:pt x="10" y="312"/>
                        </a:lnTo>
                        <a:lnTo>
                          <a:pt x="14" y="314"/>
                        </a:lnTo>
                        <a:lnTo>
                          <a:pt x="19" y="315"/>
                        </a:lnTo>
                        <a:lnTo>
                          <a:pt x="23" y="316"/>
                        </a:lnTo>
                        <a:lnTo>
                          <a:pt x="27" y="315"/>
                        </a:lnTo>
                        <a:lnTo>
                          <a:pt x="31" y="314"/>
                        </a:lnTo>
                        <a:lnTo>
                          <a:pt x="35" y="312"/>
                        </a:lnTo>
                        <a:lnTo>
                          <a:pt x="39" y="310"/>
                        </a:lnTo>
                        <a:lnTo>
                          <a:pt x="42" y="307"/>
                        </a:lnTo>
                        <a:lnTo>
                          <a:pt x="44" y="303"/>
                        </a:lnTo>
                        <a:lnTo>
                          <a:pt x="45" y="299"/>
                        </a:lnTo>
                        <a:lnTo>
                          <a:pt x="46" y="292"/>
                        </a:lnTo>
                        <a:lnTo>
                          <a:pt x="27" y="3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 735"/>
                  <p:cNvSpPr>
                    <a:spLocks noChangeAspect="1"/>
                  </p:cNvSpPr>
                  <p:nvPr/>
                </p:nvSpPr>
                <p:spPr bwMode="auto">
                  <a:xfrm>
                    <a:off x="3197" y="1496"/>
                    <a:ext cx="36" cy="21"/>
                  </a:xfrm>
                  <a:custGeom>
                    <a:avLst/>
                    <a:gdLst>
                      <a:gd name="T0" fmla="*/ 0 w 119"/>
                      <a:gd name="T1" fmla="*/ 14 h 65"/>
                      <a:gd name="T2" fmla="*/ 8 w 119"/>
                      <a:gd name="T3" fmla="*/ 21 h 65"/>
                      <a:gd name="T4" fmla="*/ 36 w 119"/>
                      <a:gd name="T5" fmla="*/ 15 h 65"/>
                      <a:gd name="T6" fmla="*/ 33 w 119"/>
                      <a:gd name="T7" fmla="*/ 0 h 65"/>
                      <a:gd name="T8" fmla="*/ 5 w 119"/>
                      <a:gd name="T9" fmla="*/ 6 h 65"/>
                      <a:gd name="T10" fmla="*/ 0 w 119"/>
                      <a:gd name="T11" fmla="*/ 14 h 65"/>
                      <a:gd name="T12" fmla="*/ 5 w 119"/>
                      <a:gd name="T13" fmla="*/ 6 h 65"/>
                      <a:gd name="T14" fmla="*/ 4 w 119"/>
                      <a:gd name="T15" fmla="*/ 7 h 65"/>
                      <a:gd name="T16" fmla="*/ 2 w 119"/>
                      <a:gd name="T17" fmla="*/ 7 h 65"/>
                      <a:gd name="T18" fmla="*/ 2 w 119"/>
                      <a:gd name="T19" fmla="*/ 8 h 65"/>
                      <a:gd name="T20" fmla="*/ 1 w 119"/>
                      <a:gd name="T21" fmla="*/ 10 h 65"/>
                      <a:gd name="T22" fmla="*/ 0 w 119"/>
                      <a:gd name="T23" fmla="*/ 11 h 65"/>
                      <a:gd name="T24" fmla="*/ 0 w 119"/>
                      <a:gd name="T25" fmla="*/ 12 h 65"/>
                      <a:gd name="T26" fmla="*/ 0 w 119"/>
                      <a:gd name="T27" fmla="*/ 14 h 65"/>
                      <a:gd name="T28" fmla="*/ 0 w 119"/>
                      <a:gd name="T29" fmla="*/ 15 h 65"/>
                      <a:gd name="T30" fmla="*/ 0 w 119"/>
                      <a:gd name="T31" fmla="*/ 16 h 65"/>
                      <a:gd name="T32" fmla="*/ 1 w 119"/>
                      <a:gd name="T33" fmla="*/ 18 h 65"/>
                      <a:gd name="T34" fmla="*/ 2 w 119"/>
                      <a:gd name="T35" fmla="*/ 19 h 65"/>
                      <a:gd name="T36" fmla="*/ 3 w 119"/>
                      <a:gd name="T37" fmla="*/ 20 h 65"/>
                      <a:gd name="T38" fmla="*/ 4 w 119"/>
                      <a:gd name="T39" fmla="*/ 20 h 65"/>
                      <a:gd name="T40" fmla="*/ 5 w 119"/>
                      <a:gd name="T41" fmla="*/ 21 h 65"/>
                      <a:gd name="T42" fmla="*/ 7 w 119"/>
                      <a:gd name="T43" fmla="*/ 21 h 65"/>
                      <a:gd name="T44" fmla="*/ 8 w 119"/>
                      <a:gd name="T45" fmla="*/ 21 h 65"/>
                      <a:gd name="T46" fmla="*/ 0 w 119"/>
                      <a:gd name="T47" fmla="*/ 14 h 6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19" h="65">
                        <a:moveTo>
                          <a:pt x="0" y="42"/>
                        </a:moveTo>
                        <a:lnTo>
                          <a:pt x="27" y="64"/>
                        </a:lnTo>
                        <a:lnTo>
                          <a:pt x="119" y="45"/>
                        </a:lnTo>
                        <a:lnTo>
                          <a:pt x="110" y="0"/>
                        </a:lnTo>
                        <a:lnTo>
                          <a:pt x="18" y="19"/>
                        </a:lnTo>
                        <a:lnTo>
                          <a:pt x="0" y="42"/>
                        </a:lnTo>
                        <a:lnTo>
                          <a:pt x="18" y="19"/>
                        </a:lnTo>
                        <a:lnTo>
                          <a:pt x="13" y="21"/>
                        </a:lnTo>
                        <a:lnTo>
                          <a:pt x="8" y="23"/>
                        </a:lnTo>
                        <a:lnTo>
                          <a:pt x="5" y="26"/>
                        </a:lnTo>
                        <a:lnTo>
                          <a:pt x="2" y="30"/>
                        </a:lnTo>
                        <a:lnTo>
                          <a:pt x="1" y="34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3" y="63"/>
                        </a:lnTo>
                        <a:lnTo>
                          <a:pt x="17" y="64"/>
                        </a:lnTo>
                        <a:lnTo>
                          <a:pt x="22" y="65"/>
                        </a:lnTo>
                        <a:lnTo>
                          <a:pt x="27" y="64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6" name="Freeform 736"/>
                  <p:cNvSpPr>
                    <a:spLocks noChangeAspect="1"/>
                  </p:cNvSpPr>
                  <p:nvPr/>
                </p:nvSpPr>
                <p:spPr bwMode="auto">
                  <a:xfrm>
                    <a:off x="3197" y="1511"/>
                    <a:ext cx="14" cy="36"/>
                  </a:xfrm>
                  <a:custGeom>
                    <a:avLst/>
                    <a:gdLst>
                      <a:gd name="T0" fmla="*/ 7 w 46"/>
                      <a:gd name="T1" fmla="*/ 36 h 113"/>
                      <a:gd name="T2" fmla="*/ 14 w 46"/>
                      <a:gd name="T3" fmla="*/ 29 h 113"/>
                      <a:gd name="T4" fmla="*/ 14 w 46"/>
                      <a:gd name="T5" fmla="*/ 0 h 113"/>
                      <a:gd name="T6" fmla="*/ 0 w 46"/>
                      <a:gd name="T7" fmla="*/ 0 h 113"/>
                      <a:gd name="T8" fmla="*/ 0 w 46"/>
                      <a:gd name="T9" fmla="*/ 29 h 113"/>
                      <a:gd name="T10" fmla="*/ 7 w 46"/>
                      <a:gd name="T11" fmla="*/ 36 h 113"/>
                      <a:gd name="T12" fmla="*/ 0 w 46"/>
                      <a:gd name="T13" fmla="*/ 29 h 113"/>
                      <a:gd name="T14" fmla="*/ 0 w 46"/>
                      <a:gd name="T15" fmla="*/ 30 h 113"/>
                      <a:gd name="T16" fmla="*/ 1 w 46"/>
                      <a:gd name="T17" fmla="*/ 32 h 113"/>
                      <a:gd name="T18" fmla="*/ 1 w 46"/>
                      <a:gd name="T19" fmla="*/ 33 h 113"/>
                      <a:gd name="T20" fmla="*/ 2 w 46"/>
                      <a:gd name="T21" fmla="*/ 34 h 113"/>
                      <a:gd name="T22" fmla="*/ 3 w 46"/>
                      <a:gd name="T23" fmla="*/ 35 h 113"/>
                      <a:gd name="T24" fmla="*/ 5 w 46"/>
                      <a:gd name="T25" fmla="*/ 36 h 113"/>
                      <a:gd name="T26" fmla="*/ 6 w 46"/>
                      <a:gd name="T27" fmla="*/ 36 h 113"/>
                      <a:gd name="T28" fmla="*/ 7 w 46"/>
                      <a:gd name="T29" fmla="*/ 36 h 113"/>
                      <a:gd name="T30" fmla="*/ 8 w 46"/>
                      <a:gd name="T31" fmla="*/ 36 h 113"/>
                      <a:gd name="T32" fmla="*/ 10 w 46"/>
                      <a:gd name="T33" fmla="*/ 36 h 113"/>
                      <a:gd name="T34" fmla="*/ 11 w 46"/>
                      <a:gd name="T35" fmla="*/ 35 h 113"/>
                      <a:gd name="T36" fmla="*/ 12 w 46"/>
                      <a:gd name="T37" fmla="*/ 34 h 113"/>
                      <a:gd name="T38" fmla="*/ 13 w 46"/>
                      <a:gd name="T39" fmla="*/ 33 h 113"/>
                      <a:gd name="T40" fmla="*/ 13 w 46"/>
                      <a:gd name="T41" fmla="*/ 32 h 113"/>
                      <a:gd name="T42" fmla="*/ 14 w 46"/>
                      <a:gd name="T43" fmla="*/ 30 h 113"/>
                      <a:gd name="T44" fmla="*/ 14 w 46"/>
                      <a:gd name="T45" fmla="*/ 29 h 113"/>
                      <a:gd name="T46" fmla="*/ 7 w 46"/>
                      <a:gd name="T47" fmla="*/ 36 h 11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13">
                        <a:moveTo>
                          <a:pt x="23" y="113"/>
                        </a:moveTo>
                        <a:lnTo>
                          <a:pt x="46" y="9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0"/>
                        </a:lnTo>
                        <a:lnTo>
                          <a:pt x="23" y="113"/>
                        </a:lnTo>
                        <a:lnTo>
                          <a:pt x="0" y="90"/>
                        </a:lnTo>
                        <a:lnTo>
                          <a:pt x="0" y="95"/>
                        </a:lnTo>
                        <a:lnTo>
                          <a:pt x="2" y="100"/>
                        </a:lnTo>
                        <a:lnTo>
                          <a:pt x="4" y="103"/>
                        </a:lnTo>
                        <a:lnTo>
                          <a:pt x="7" y="107"/>
                        </a:lnTo>
                        <a:lnTo>
                          <a:pt x="11" y="110"/>
                        </a:lnTo>
                        <a:lnTo>
                          <a:pt x="15" y="112"/>
                        </a:lnTo>
                        <a:lnTo>
                          <a:pt x="19" y="113"/>
                        </a:lnTo>
                        <a:lnTo>
                          <a:pt x="23" y="113"/>
                        </a:lnTo>
                        <a:lnTo>
                          <a:pt x="27" y="113"/>
                        </a:lnTo>
                        <a:lnTo>
                          <a:pt x="32" y="112"/>
                        </a:lnTo>
                        <a:lnTo>
                          <a:pt x="36" y="110"/>
                        </a:lnTo>
                        <a:lnTo>
                          <a:pt x="39" y="107"/>
                        </a:lnTo>
                        <a:lnTo>
                          <a:pt x="42" y="103"/>
                        </a:lnTo>
                        <a:lnTo>
                          <a:pt x="44" y="100"/>
                        </a:lnTo>
                        <a:lnTo>
                          <a:pt x="45" y="95"/>
                        </a:lnTo>
                        <a:lnTo>
                          <a:pt x="46" y="90"/>
                        </a:lnTo>
                        <a:lnTo>
                          <a:pt x="23" y="11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7" name="Freeform 737"/>
                  <p:cNvSpPr>
                    <a:spLocks noChangeAspect="1"/>
                  </p:cNvSpPr>
                  <p:nvPr/>
                </p:nvSpPr>
                <p:spPr bwMode="auto">
                  <a:xfrm>
                    <a:off x="3205" y="1532"/>
                    <a:ext cx="36" cy="14"/>
                  </a:xfrm>
                  <a:custGeom>
                    <a:avLst/>
                    <a:gdLst>
                      <a:gd name="T0" fmla="*/ 36 w 102"/>
                      <a:gd name="T1" fmla="*/ 7 h 46"/>
                      <a:gd name="T2" fmla="*/ 28 w 102"/>
                      <a:gd name="T3" fmla="*/ 0 h 46"/>
                      <a:gd name="T4" fmla="*/ 0 w 102"/>
                      <a:gd name="T5" fmla="*/ 0 h 46"/>
                      <a:gd name="T6" fmla="*/ 0 w 102"/>
                      <a:gd name="T7" fmla="*/ 14 h 46"/>
                      <a:gd name="T8" fmla="*/ 28 w 102"/>
                      <a:gd name="T9" fmla="*/ 14 h 46"/>
                      <a:gd name="T10" fmla="*/ 36 w 102"/>
                      <a:gd name="T11" fmla="*/ 7 h 46"/>
                      <a:gd name="T12" fmla="*/ 28 w 102"/>
                      <a:gd name="T13" fmla="*/ 14 h 46"/>
                      <a:gd name="T14" fmla="*/ 30 w 102"/>
                      <a:gd name="T15" fmla="*/ 14 h 46"/>
                      <a:gd name="T16" fmla="*/ 32 w 102"/>
                      <a:gd name="T17" fmla="*/ 13 h 46"/>
                      <a:gd name="T18" fmla="*/ 33 w 102"/>
                      <a:gd name="T19" fmla="*/ 13 h 46"/>
                      <a:gd name="T20" fmla="*/ 34 w 102"/>
                      <a:gd name="T21" fmla="*/ 12 h 46"/>
                      <a:gd name="T22" fmla="*/ 35 w 102"/>
                      <a:gd name="T23" fmla="*/ 11 h 46"/>
                      <a:gd name="T24" fmla="*/ 36 w 102"/>
                      <a:gd name="T25" fmla="*/ 9 h 46"/>
                      <a:gd name="T26" fmla="*/ 36 w 102"/>
                      <a:gd name="T27" fmla="*/ 8 h 46"/>
                      <a:gd name="T28" fmla="*/ 36 w 102"/>
                      <a:gd name="T29" fmla="*/ 7 h 46"/>
                      <a:gd name="T30" fmla="*/ 36 w 102"/>
                      <a:gd name="T31" fmla="*/ 6 h 46"/>
                      <a:gd name="T32" fmla="*/ 36 w 102"/>
                      <a:gd name="T33" fmla="*/ 4 h 46"/>
                      <a:gd name="T34" fmla="*/ 35 w 102"/>
                      <a:gd name="T35" fmla="*/ 3 h 46"/>
                      <a:gd name="T36" fmla="*/ 34 w 102"/>
                      <a:gd name="T37" fmla="*/ 2 h 46"/>
                      <a:gd name="T38" fmla="*/ 33 w 102"/>
                      <a:gd name="T39" fmla="*/ 1 h 46"/>
                      <a:gd name="T40" fmla="*/ 32 w 102"/>
                      <a:gd name="T41" fmla="*/ 1 h 46"/>
                      <a:gd name="T42" fmla="*/ 30 w 102"/>
                      <a:gd name="T43" fmla="*/ 0 h 46"/>
                      <a:gd name="T44" fmla="*/ 28 w 102"/>
                      <a:gd name="T45" fmla="*/ 0 h 46"/>
                      <a:gd name="T46" fmla="*/ 36 w 102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02" h="46">
                        <a:moveTo>
                          <a:pt x="102" y="23"/>
                        </a:moveTo>
                        <a:lnTo>
                          <a:pt x="79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9" y="46"/>
                        </a:lnTo>
                        <a:lnTo>
                          <a:pt x="102" y="23"/>
                        </a:lnTo>
                        <a:lnTo>
                          <a:pt x="79" y="46"/>
                        </a:lnTo>
                        <a:lnTo>
                          <a:pt x="84" y="45"/>
                        </a:lnTo>
                        <a:lnTo>
                          <a:pt x="90" y="44"/>
                        </a:lnTo>
                        <a:lnTo>
                          <a:pt x="94" y="42"/>
                        </a:lnTo>
                        <a:lnTo>
                          <a:pt x="97" y="39"/>
                        </a:lnTo>
                        <a:lnTo>
                          <a:pt x="99" y="35"/>
                        </a:lnTo>
                        <a:lnTo>
                          <a:pt x="101" y="31"/>
                        </a:lnTo>
                        <a:lnTo>
                          <a:pt x="102" y="27"/>
                        </a:lnTo>
                        <a:lnTo>
                          <a:pt x="102" y="23"/>
                        </a:lnTo>
                        <a:lnTo>
                          <a:pt x="102" y="19"/>
                        </a:lnTo>
                        <a:lnTo>
                          <a:pt x="101" y="14"/>
                        </a:lnTo>
                        <a:lnTo>
                          <a:pt x="99" y="10"/>
                        </a:lnTo>
                        <a:lnTo>
                          <a:pt x="97" y="7"/>
                        </a:lnTo>
                        <a:lnTo>
                          <a:pt x="94" y="4"/>
                        </a:lnTo>
                        <a:lnTo>
                          <a:pt x="90" y="2"/>
                        </a:lnTo>
                        <a:lnTo>
                          <a:pt x="84" y="0"/>
                        </a:lnTo>
                        <a:lnTo>
                          <a:pt x="79" y="0"/>
                        </a:lnTo>
                        <a:lnTo>
                          <a:pt x="102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" name="Freeform 738"/>
                  <p:cNvSpPr>
                    <a:spLocks noChangeAspect="1"/>
                  </p:cNvSpPr>
                  <p:nvPr/>
                </p:nvSpPr>
                <p:spPr bwMode="auto">
                  <a:xfrm>
                    <a:off x="3226" y="1539"/>
                    <a:ext cx="14" cy="336"/>
                  </a:xfrm>
                  <a:custGeom>
                    <a:avLst/>
                    <a:gdLst>
                      <a:gd name="T0" fmla="*/ 7 w 46"/>
                      <a:gd name="T1" fmla="*/ 336 h 1115"/>
                      <a:gd name="T2" fmla="*/ 14 w 46"/>
                      <a:gd name="T3" fmla="*/ 329 h 1115"/>
                      <a:gd name="T4" fmla="*/ 14 w 46"/>
                      <a:gd name="T5" fmla="*/ 0 h 1115"/>
                      <a:gd name="T6" fmla="*/ 0 w 46"/>
                      <a:gd name="T7" fmla="*/ 0 h 1115"/>
                      <a:gd name="T8" fmla="*/ 0 w 46"/>
                      <a:gd name="T9" fmla="*/ 329 h 1115"/>
                      <a:gd name="T10" fmla="*/ 7 w 46"/>
                      <a:gd name="T11" fmla="*/ 336 h 1115"/>
                      <a:gd name="T12" fmla="*/ 0 w 46"/>
                      <a:gd name="T13" fmla="*/ 329 h 1115"/>
                      <a:gd name="T14" fmla="*/ 0 w 46"/>
                      <a:gd name="T15" fmla="*/ 331 h 1115"/>
                      <a:gd name="T16" fmla="*/ 1 w 46"/>
                      <a:gd name="T17" fmla="*/ 332 h 1115"/>
                      <a:gd name="T18" fmla="*/ 1 w 46"/>
                      <a:gd name="T19" fmla="*/ 333 h 1115"/>
                      <a:gd name="T20" fmla="*/ 2 w 46"/>
                      <a:gd name="T21" fmla="*/ 334 h 1115"/>
                      <a:gd name="T22" fmla="*/ 3 w 46"/>
                      <a:gd name="T23" fmla="*/ 335 h 1115"/>
                      <a:gd name="T24" fmla="*/ 5 w 46"/>
                      <a:gd name="T25" fmla="*/ 335 h 1115"/>
                      <a:gd name="T26" fmla="*/ 6 w 46"/>
                      <a:gd name="T27" fmla="*/ 336 h 1115"/>
                      <a:gd name="T28" fmla="*/ 7 w 46"/>
                      <a:gd name="T29" fmla="*/ 336 h 1115"/>
                      <a:gd name="T30" fmla="*/ 8 w 46"/>
                      <a:gd name="T31" fmla="*/ 336 h 1115"/>
                      <a:gd name="T32" fmla="*/ 10 w 46"/>
                      <a:gd name="T33" fmla="*/ 335 h 1115"/>
                      <a:gd name="T34" fmla="*/ 11 w 46"/>
                      <a:gd name="T35" fmla="*/ 335 h 1115"/>
                      <a:gd name="T36" fmla="*/ 12 w 46"/>
                      <a:gd name="T37" fmla="*/ 334 h 1115"/>
                      <a:gd name="T38" fmla="*/ 13 w 46"/>
                      <a:gd name="T39" fmla="*/ 333 h 1115"/>
                      <a:gd name="T40" fmla="*/ 13 w 46"/>
                      <a:gd name="T41" fmla="*/ 332 h 1115"/>
                      <a:gd name="T42" fmla="*/ 14 w 46"/>
                      <a:gd name="T43" fmla="*/ 331 h 1115"/>
                      <a:gd name="T44" fmla="*/ 14 w 46"/>
                      <a:gd name="T45" fmla="*/ 329 h 1115"/>
                      <a:gd name="T46" fmla="*/ 7 w 46"/>
                      <a:gd name="T47" fmla="*/ 336 h 111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115">
                        <a:moveTo>
                          <a:pt x="23" y="1115"/>
                        </a:moveTo>
                        <a:lnTo>
                          <a:pt x="46" y="1092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2"/>
                        </a:lnTo>
                        <a:lnTo>
                          <a:pt x="23" y="1115"/>
                        </a:lnTo>
                        <a:lnTo>
                          <a:pt x="0" y="1092"/>
                        </a:lnTo>
                        <a:lnTo>
                          <a:pt x="1" y="1097"/>
                        </a:lnTo>
                        <a:lnTo>
                          <a:pt x="2" y="1101"/>
                        </a:lnTo>
                        <a:lnTo>
                          <a:pt x="4" y="1105"/>
                        </a:lnTo>
                        <a:lnTo>
                          <a:pt x="7" y="1108"/>
                        </a:lnTo>
                        <a:lnTo>
                          <a:pt x="11" y="1112"/>
                        </a:lnTo>
                        <a:lnTo>
                          <a:pt x="15" y="1113"/>
                        </a:lnTo>
                        <a:lnTo>
                          <a:pt x="19" y="1114"/>
                        </a:lnTo>
                        <a:lnTo>
                          <a:pt x="23" y="1115"/>
                        </a:lnTo>
                        <a:lnTo>
                          <a:pt x="27" y="1114"/>
                        </a:lnTo>
                        <a:lnTo>
                          <a:pt x="32" y="1113"/>
                        </a:lnTo>
                        <a:lnTo>
                          <a:pt x="36" y="1112"/>
                        </a:lnTo>
                        <a:lnTo>
                          <a:pt x="39" y="1108"/>
                        </a:lnTo>
                        <a:lnTo>
                          <a:pt x="42" y="1105"/>
                        </a:lnTo>
                        <a:lnTo>
                          <a:pt x="44" y="1101"/>
                        </a:lnTo>
                        <a:lnTo>
                          <a:pt x="46" y="1097"/>
                        </a:lnTo>
                        <a:lnTo>
                          <a:pt x="46" y="1092"/>
                        </a:lnTo>
                        <a:lnTo>
                          <a:pt x="23" y="11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9" name="Freeform 739"/>
                  <p:cNvSpPr>
                    <a:spLocks noChangeAspect="1"/>
                  </p:cNvSpPr>
                  <p:nvPr/>
                </p:nvSpPr>
                <p:spPr bwMode="auto">
                  <a:xfrm>
                    <a:off x="3212" y="1861"/>
                    <a:ext cx="21" cy="14"/>
                  </a:xfrm>
                  <a:custGeom>
                    <a:avLst/>
                    <a:gdLst>
                      <a:gd name="T0" fmla="*/ 0 w 56"/>
                      <a:gd name="T1" fmla="*/ 7 h 47"/>
                      <a:gd name="T2" fmla="*/ 9 w 56"/>
                      <a:gd name="T3" fmla="*/ 14 h 47"/>
                      <a:gd name="T4" fmla="*/ 21 w 56"/>
                      <a:gd name="T5" fmla="*/ 14 h 47"/>
                      <a:gd name="T6" fmla="*/ 21 w 56"/>
                      <a:gd name="T7" fmla="*/ 0 h 47"/>
                      <a:gd name="T8" fmla="*/ 9 w 56"/>
                      <a:gd name="T9" fmla="*/ 0 h 47"/>
                      <a:gd name="T10" fmla="*/ 0 w 56"/>
                      <a:gd name="T11" fmla="*/ 7 h 47"/>
                      <a:gd name="T12" fmla="*/ 9 w 56"/>
                      <a:gd name="T13" fmla="*/ 0 h 47"/>
                      <a:gd name="T14" fmla="*/ 7 w 56"/>
                      <a:gd name="T15" fmla="*/ 0 h 47"/>
                      <a:gd name="T16" fmla="*/ 5 w 56"/>
                      <a:gd name="T17" fmla="*/ 1 h 47"/>
                      <a:gd name="T18" fmla="*/ 4 w 56"/>
                      <a:gd name="T19" fmla="*/ 1 h 47"/>
                      <a:gd name="T20" fmla="*/ 2 w 56"/>
                      <a:gd name="T21" fmla="*/ 2 h 47"/>
                      <a:gd name="T22" fmla="*/ 1 w 56"/>
                      <a:gd name="T23" fmla="*/ 3 h 47"/>
                      <a:gd name="T24" fmla="*/ 0 w 56"/>
                      <a:gd name="T25" fmla="*/ 4 h 47"/>
                      <a:gd name="T26" fmla="*/ 0 w 56"/>
                      <a:gd name="T27" fmla="*/ 6 h 47"/>
                      <a:gd name="T28" fmla="*/ 0 w 56"/>
                      <a:gd name="T29" fmla="*/ 7 h 47"/>
                      <a:gd name="T30" fmla="*/ 0 w 56"/>
                      <a:gd name="T31" fmla="*/ 8 h 47"/>
                      <a:gd name="T32" fmla="*/ 0 w 56"/>
                      <a:gd name="T33" fmla="*/ 10 h 47"/>
                      <a:gd name="T34" fmla="*/ 1 w 56"/>
                      <a:gd name="T35" fmla="*/ 11 h 47"/>
                      <a:gd name="T36" fmla="*/ 2 w 56"/>
                      <a:gd name="T37" fmla="*/ 12 h 47"/>
                      <a:gd name="T38" fmla="*/ 4 w 56"/>
                      <a:gd name="T39" fmla="*/ 13 h 47"/>
                      <a:gd name="T40" fmla="*/ 5 w 56"/>
                      <a:gd name="T41" fmla="*/ 13 h 47"/>
                      <a:gd name="T42" fmla="*/ 7 w 56"/>
                      <a:gd name="T43" fmla="*/ 14 h 47"/>
                      <a:gd name="T44" fmla="*/ 9 w 56"/>
                      <a:gd name="T45" fmla="*/ 14 h 47"/>
                      <a:gd name="T46" fmla="*/ 0 w 56"/>
                      <a:gd name="T47" fmla="*/ 7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6" h="47">
                        <a:moveTo>
                          <a:pt x="0" y="24"/>
                        </a:moveTo>
                        <a:lnTo>
                          <a:pt x="24" y="47"/>
                        </a:lnTo>
                        <a:lnTo>
                          <a:pt x="56" y="47"/>
                        </a:lnTo>
                        <a:lnTo>
                          <a:pt x="56" y="0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3" y="3"/>
                        </a:lnTo>
                        <a:lnTo>
                          <a:pt x="10" y="5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3"/>
                        </a:lnTo>
                        <a:lnTo>
                          <a:pt x="13" y="45"/>
                        </a:lnTo>
                        <a:lnTo>
                          <a:pt x="18" y="46"/>
                        </a:lnTo>
                        <a:lnTo>
                          <a:pt x="24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0" name="Freeform 740"/>
                  <p:cNvSpPr>
                    <a:spLocks noChangeAspect="1"/>
                  </p:cNvSpPr>
                  <p:nvPr/>
                </p:nvSpPr>
                <p:spPr bwMode="auto">
                  <a:xfrm>
                    <a:off x="3212" y="1868"/>
                    <a:ext cx="14" cy="64"/>
                  </a:xfrm>
                  <a:custGeom>
                    <a:avLst/>
                    <a:gdLst>
                      <a:gd name="T0" fmla="*/ 7 w 47"/>
                      <a:gd name="T1" fmla="*/ 64 h 220"/>
                      <a:gd name="T2" fmla="*/ 14 w 47"/>
                      <a:gd name="T3" fmla="*/ 57 h 220"/>
                      <a:gd name="T4" fmla="*/ 14 w 47"/>
                      <a:gd name="T5" fmla="*/ 0 h 220"/>
                      <a:gd name="T6" fmla="*/ 0 w 47"/>
                      <a:gd name="T7" fmla="*/ 0 h 220"/>
                      <a:gd name="T8" fmla="*/ 0 w 47"/>
                      <a:gd name="T9" fmla="*/ 57 h 220"/>
                      <a:gd name="T10" fmla="*/ 7 w 47"/>
                      <a:gd name="T11" fmla="*/ 64 h 220"/>
                      <a:gd name="T12" fmla="*/ 0 w 47"/>
                      <a:gd name="T13" fmla="*/ 57 h 220"/>
                      <a:gd name="T14" fmla="*/ 0 w 47"/>
                      <a:gd name="T15" fmla="*/ 59 h 220"/>
                      <a:gd name="T16" fmla="*/ 1 w 47"/>
                      <a:gd name="T17" fmla="*/ 60 h 220"/>
                      <a:gd name="T18" fmla="*/ 1 w 47"/>
                      <a:gd name="T19" fmla="*/ 61 h 220"/>
                      <a:gd name="T20" fmla="*/ 2 w 47"/>
                      <a:gd name="T21" fmla="*/ 62 h 220"/>
                      <a:gd name="T22" fmla="*/ 3 w 47"/>
                      <a:gd name="T23" fmla="*/ 63 h 220"/>
                      <a:gd name="T24" fmla="*/ 4 w 47"/>
                      <a:gd name="T25" fmla="*/ 63 h 220"/>
                      <a:gd name="T26" fmla="*/ 6 w 47"/>
                      <a:gd name="T27" fmla="*/ 64 h 220"/>
                      <a:gd name="T28" fmla="*/ 7 w 47"/>
                      <a:gd name="T29" fmla="*/ 64 h 220"/>
                      <a:gd name="T30" fmla="*/ 8 w 47"/>
                      <a:gd name="T31" fmla="*/ 64 h 220"/>
                      <a:gd name="T32" fmla="*/ 10 w 47"/>
                      <a:gd name="T33" fmla="*/ 63 h 220"/>
                      <a:gd name="T34" fmla="*/ 11 w 47"/>
                      <a:gd name="T35" fmla="*/ 63 h 220"/>
                      <a:gd name="T36" fmla="*/ 12 w 47"/>
                      <a:gd name="T37" fmla="*/ 62 h 220"/>
                      <a:gd name="T38" fmla="*/ 13 w 47"/>
                      <a:gd name="T39" fmla="*/ 61 h 220"/>
                      <a:gd name="T40" fmla="*/ 13 w 47"/>
                      <a:gd name="T41" fmla="*/ 60 h 220"/>
                      <a:gd name="T42" fmla="*/ 14 w 47"/>
                      <a:gd name="T43" fmla="*/ 59 h 220"/>
                      <a:gd name="T44" fmla="*/ 14 w 47"/>
                      <a:gd name="T45" fmla="*/ 57 h 220"/>
                      <a:gd name="T46" fmla="*/ 7 w 47"/>
                      <a:gd name="T47" fmla="*/ 64 h 22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220">
                        <a:moveTo>
                          <a:pt x="24" y="220"/>
                        </a:moveTo>
                        <a:lnTo>
                          <a:pt x="47" y="1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96"/>
                        </a:lnTo>
                        <a:lnTo>
                          <a:pt x="24" y="220"/>
                        </a:lnTo>
                        <a:lnTo>
                          <a:pt x="0" y="196"/>
                        </a:lnTo>
                        <a:lnTo>
                          <a:pt x="0" y="202"/>
                        </a:lnTo>
                        <a:lnTo>
                          <a:pt x="2" y="206"/>
                        </a:lnTo>
                        <a:lnTo>
                          <a:pt x="5" y="210"/>
                        </a:lnTo>
                        <a:lnTo>
                          <a:pt x="8" y="213"/>
                        </a:lnTo>
                        <a:lnTo>
                          <a:pt x="11" y="216"/>
                        </a:lnTo>
                        <a:lnTo>
                          <a:pt x="15" y="218"/>
                        </a:lnTo>
                        <a:lnTo>
                          <a:pt x="19" y="220"/>
                        </a:lnTo>
                        <a:lnTo>
                          <a:pt x="24" y="220"/>
                        </a:lnTo>
                        <a:lnTo>
                          <a:pt x="28" y="220"/>
                        </a:lnTo>
                        <a:lnTo>
                          <a:pt x="32" y="218"/>
                        </a:lnTo>
                        <a:lnTo>
                          <a:pt x="36" y="216"/>
                        </a:lnTo>
                        <a:lnTo>
                          <a:pt x="39" y="213"/>
                        </a:lnTo>
                        <a:lnTo>
                          <a:pt x="42" y="210"/>
                        </a:lnTo>
                        <a:lnTo>
                          <a:pt x="45" y="206"/>
                        </a:lnTo>
                        <a:lnTo>
                          <a:pt x="47" y="202"/>
                        </a:lnTo>
                        <a:lnTo>
                          <a:pt x="47" y="196"/>
                        </a:lnTo>
                        <a:lnTo>
                          <a:pt x="24" y="2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1" name="Freeform 741"/>
                  <p:cNvSpPr>
                    <a:spLocks noChangeAspect="1"/>
                  </p:cNvSpPr>
                  <p:nvPr/>
                </p:nvSpPr>
                <p:spPr bwMode="auto">
                  <a:xfrm>
                    <a:off x="3219" y="1919"/>
                    <a:ext cx="14" cy="14"/>
                  </a:xfrm>
                  <a:custGeom>
                    <a:avLst/>
                    <a:gdLst>
                      <a:gd name="T0" fmla="*/ 14 w 44"/>
                      <a:gd name="T1" fmla="*/ 7 h 47"/>
                      <a:gd name="T2" fmla="*/ 7 w 44"/>
                      <a:gd name="T3" fmla="*/ 0 h 47"/>
                      <a:gd name="T4" fmla="*/ 0 w 44"/>
                      <a:gd name="T5" fmla="*/ 0 h 47"/>
                      <a:gd name="T6" fmla="*/ 0 w 44"/>
                      <a:gd name="T7" fmla="*/ 14 h 47"/>
                      <a:gd name="T8" fmla="*/ 7 w 44"/>
                      <a:gd name="T9" fmla="*/ 14 h 47"/>
                      <a:gd name="T10" fmla="*/ 14 w 44"/>
                      <a:gd name="T11" fmla="*/ 7 h 47"/>
                      <a:gd name="T12" fmla="*/ 7 w 44"/>
                      <a:gd name="T13" fmla="*/ 14 h 47"/>
                      <a:gd name="T14" fmla="*/ 8 w 44"/>
                      <a:gd name="T15" fmla="*/ 14 h 47"/>
                      <a:gd name="T16" fmla="*/ 10 w 44"/>
                      <a:gd name="T17" fmla="*/ 13 h 47"/>
                      <a:gd name="T18" fmla="*/ 11 w 44"/>
                      <a:gd name="T19" fmla="*/ 13 h 47"/>
                      <a:gd name="T20" fmla="*/ 12 w 44"/>
                      <a:gd name="T21" fmla="*/ 12 h 47"/>
                      <a:gd name="T22" fmla="*/ 13 w 44"/>
                      <a:gd name="T23" fmla="*/ 11 h 47"/>
                      <a:gd name="T24" fmla="*/ 13 w 44"/>
                      <a:gd name="T25" fmla="*/ 10 h 47"/>
                      <a:gd name="T26" fmla="*/ 14 w 44"/>
                      <a:gd name="T27" fmla="*/ 8 h 47"/>
                      <a:gd name="T28" fmla="*/ 14 w 44"/>
                      <a:gd name="T29" fmla="*/ 7 h 47"/>
                      <a:gd name="T30" fmla="*/ 14 w 44"/>
                      <a:gd name="T31" fmla="*/ 6 h 47"/>
                      <a:gd name="T32" fmla="*/ 13 w 44"/>
                      <a:gd name="T33" fmla="*/ 4 h 47"/>
                      <a:gd name="T34" fmla="*/ 13 w 44"/>
                      <a:gd name="T35" fmla="*/ 3 h 47"/>
                      <a:gd name="T36" fmla="*/ 12 w 44"/>
                      <a:gd name="T37" fmla="*/ 2 h 47"/>
                      <a:gd name="T38" fmla="*/ 11 w 44"/>
                      <a:gd name="T39" fmla="*/ 1 h 47"/>
                      <a:gd name="T40" fmla="*/ 10 w 44"/>
                      <a:gd name="T41" fmla="*/ 1 h 47"/>
                      <a:gd name="T42" fmla="*/ 8 w 44"/>
                      <a:gd name="T43" fmla="*/ 0 h 47"/>
                      <a:gd name="T44" fmla="*/ 7 w 44"/>
                      <a:gd name="T45" fmla="*/ 0 h 47"/>
                      <a:gd name="T46" fmla="*/ 14 w 44"/>
                      <a:gd name="T47" fmla="*/ 7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4" h="47">
                        <a:moveTo>
                          <a:pt x="44" y="23"/>
                        </a:move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21" y="47"/>
                        </a:lnTo>
                        <a:lnTo>
                          <a:pt x="44" y="23"/>
                        </a:lnTo>
                        <a:lnTo>
                          <a:pt x="21" y="47"/>
                        </a:lnTo>
                        <a:lnTo>
                          <a:pt x="26" y="46"/>
                        </a:lnTo>
                        <a:lnTo>
                          <a:pt x="30" y="45"/>
                        </a:lnTo>
                        <a:lnTo>
                          <a:pt x="34" y="42"/>
                        </a:lnTo>
                        <a:lnTo>
                          <a:pt x="37" y="39"/>
                        </a:lnTo>
                        <a:lnTo>
                          <a:pt x="41" y="36"/>
                        </a:lnTo>
                        <a:lnTo>
                          <a:pt x="42" y="32"/>
                        </a:lnTo>
                        <a:lnTo>
                          <a:pt x="43" y="28"/>
                        </a:lnTo>
                        <a:lnTo>
                          <a:pt x="44" y="23"/>
                        </a:lnTo>
                        <a:lnTo>
                          <a:pt x="43" y="19"/>
                        </a:lnTo>
                        <a:lnTo>
                          <a:pt x="42" y="15"/>
                        </a:lnTo>
                        <a:lnTo>
                          <a:pt x="41" y="11"/>
                        </a:lnTo>
                        <a:lnTo>
                          <a:pt x="37" y="8"/>
                        </a:lnTo>
                        <a:lnTo>
                          <a:pt x="34" y="5"/>
                        </a:lnTo>
                        <a:lnTo>
                          <a:pt x="30" y="2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44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2" name="Freeform 742"/>
                  <p:cNvSpPr>
                    <a:spLocks noChangeAspect="1"/>
                  </p:cNvSpPr>
                  <p:nvPr/>
                </p:nvSpPr>
                <p:spPr bwMode="auto">
                  <a:xfrm>
                    <a:off x="3219" y="1926"/>
                    <a:ext cx="14" cy="136"/>
                  </a:xfrm>
                  <a:custGeom>
                    <a:avLst/>
                    <a:gdLst>
                      <a:gd name="T0" fmla="*/ 13 w 47"/>
                      <a:gd name="T1" fmla="*/ 133 h 442"/>
                      <a:gd name="T2" fmla="*/ 14 w 47"/>
                      <a:gd name="T3" fmla="*/ 129 h 442"/>
                      <a:gd name="T4" fmla="*/ 14 w 47"/>
                      <a:gd name="T5" fmla="*/ 0 h 442"/>
                      <a:gd name="T6" fmla="*/ 0 w 47"/>
                      <a:gd name="T7" fmla="*/ 0 h 442"/>
                      <a:gd name="T8" fmla="*/ 0 w 47"/>
                      <a:gd name="T9" fmla="*/ 129 h 442"/>
                      <a:gd name="T10" fmla="*/ 13 w 47"/>
                      <a:gd name="T11" fmla="*/ 133 h 442"/>
                      <a:gd name="T12" fmla="*/ 0 w 47"/>
                      <a:gd name="T13" fmla="*/ 129 h 442"/>
                      <a:gd name="T14" fmla="*/ 0 w 47"/>
                      <a:gd name="T15" fmla="*/ 130 h 442"/>
                      <a:gd name="T16" fmla="*/ 1 w 47"/>
                      <a:gd name="T17" fmla="*/ 132 h 442"/>
                      <a:gd name="T18" fmla="*/ 1 w 47"/>
                      <a:gd name="T19" fmla="*/ 133 h 442"/>
                      <a:gd name="T20" fmla="*/ 2 w 47"/>
                      <a:gd name="T21" fmla="*/ 134 h 442"/>
                      <a:gd name="T22" fmla="*/ 3 w 47"/>
                      <a:gd name="T23" fmla="*/ 135 h 442"/>
                      <a:gd name="T24" fmla="*/ 4 w 47"/>
                      <a:gd name="T25" fmla="*/ 136 h 442"/>
                      <a:gd name="T26" fmla="*/ 6 w 47"/>
                      <a:gd name="T27" fmla="*/ 136 h 442"/>
                      <a:gd name="T28" fmla="*/ 7 w 47"/>
                      <a:gd name="T29" fmla="*/ 136 h 442"/>
                      <a:gd name="T30" fmla="*/ 8 w 47"/>
                      <a:gd name="T31" fmla="*/ 136 h 442"/>
                      <a:gd name="T32" fmla="*/ 10 w 47"/>
                      <a:gd name="T33" fmla="*/ 136 h 442"/>
                      <a:gd name="T34" fmla="*/ 11 w 47"/>
                      <a:gd name="T35" fmla="*/ 135 h 442"/>
                      <a:gd name="T36" fmla="*/ 12 w 47"/>
                      <a:gd name="T37" fmla="*/ 134 h 442"/>
                      <a:gd name="T38" fmla="*/ 13 w 47"/>
                      <a:gd name="T39" fmla="*/ 133 h 442"/>
                      <a:gd name="T40" fmla="*/ 13 w 47"/>
                      <a:gd name="T41" fmla="*/ 132 h 442"/>
                      <a:gd name="T42" fmla="*/ 14 w 47"/>
                      <a:gd name="T43" fmla="*/ 130 h 442"/>
                      <a:gd name="T44" fmla="*/ 14 w 47"/>
                      <a:gd name="T45" fmla="*/ 129 h 442"/>
                      <a:gd name="T46" fmla="*/ 13 w 47"/>
                      <a:gd name="T47" fmla="*/ 133 h 44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442">
                        <a:moveTo>
                          <a:pt x="43" y="432"/>
                        </a:moveTo>
                        <a:lnTo>
                          <a:pt x="47" y="418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3" y="432"/>
                        </a:lnTo>
                        <a:lnTo>
                          <a:pt x="0" y="418"/>
                        </a:lnTo>
                        <a:lnTo>
                          <a:pt x="0" y="424"/>
                        </a:lnTo>
                        <a:lnTo>
                          <a:pt x="3" y="429"/>
                        </a:lnTo>
                        <a:lnTo>
                          <a:pt x="5" y="432"/>
                        </a:lnTo>
                        <a:lnTo>
                          <a:pt x="8" y="435"/>
                        </a:lnTo>
                        <a:lnTo>
                          <a:pt x="11" y="438"/>
                        </a:lnTo>
                        <a:lnTo>
                          <a:pt x="15" y="441"/>
                        </a:lnTo>
                        <a:lnTo>
                          <a:pt x="19" y="442"/>
                        </a:lnTo>
                        <a:lnTo>
                          <a:pt x="24" y="442"/>
                        </a:lnTo>
                        <a:lnTo>
                          <a:pt x="28" y="442"/>
                        </a:lnTo>
                        <a:lnTo>
                          <a:pt x="32" y="441"/>
                        </a:lnTo>
                        <a:lnTo>
                          <a:pt x="36" y="438"/>
                        </a:lnTo>
                        <a:lnTo>
                          <a:pt x="39" y="435"/>
                        </a:lnTo>
                        <a:lnTo>
                          <a:pt x="43" y="432"/>
                        </a:lnTo>
                        <a:lnTo>
                          <a:pt x="45" y="429"/>
                        </a:lnTo>
                        <a:lnTo>
                          <a:pt x="46" y="424"/>
                        </a:lnTo>
                        <a:lnTo>
                          <a:pt x="47" y="418"/>
                        </a:lnTo>
                        <a:lnTo>
                          <a:pt x="43" y="43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" name="Freeform 743"/>
                  <p:cNvSpPr>
                    <a:spLocks noChangeAspect="1"/>
                  </p:cNvSpPr>
                  <p:nvPr/>
                </p:nvSpPr>
                <p:spPr bwMode="auto">
                  <a:xfrm>
                    <a:off x="3212" y="2047"/>
                    <a:ext cx="21" cy="21"/>
                  </a:xfrm>
                  <a:custGeom>
                    <a:avLst/>
                    <a:gdLst>
                      <a:gd name="T0" fmla="*/ 0 w 71"/>
                      <a:gd name="T1" fmla="*/ 14 h 75"/>
                      <a:gd name="T2" fmla="*/ 12 w 71"/>
                      <a:gd name="T3" fmla="*/ 18 h 75"/>
                      <a:gd name="T4" fmla="*/ 21 w 71"/>
                      <a:gd name="T5" fmla="*/ 8 h 75"/>
                      <a:gd name="T6" fmla="*/ 10 w 71"/>
                      <a:gd name="T7" fmla="*/ 0 h 75"/>
                      <a:gd name="T8" fmla="*/ 1 w 71"/>
                      <a:gd name="T9" fmla="*/ 11 h 75"/>
                      <a:gd name="T10" fmla="*/ 0 w 71"/>
                      <a:gd name="T11" fmla="*/ 14 h 75"/>
                      <a:gd name="T12" fmla="*/ 1 w 71"/>
                      <a:gd name="T13" fmla="*/ 11 h 75"/>
                      <a:gd name="T14" fmla="*/ 1 w 71"/>
                      <a:gd name="T15" fmla="*/ 12 h 75"/>
                      <a:gd name="T16" fmla="*/ 0 w 71"/>
                      <a:gd name="T17" fmla="*/ 13 h 75"/>
                      <a:gd name="T18" fmla="*/ 0 w 71"/>
                      <a:gd name="T19" fmla="*/ 14 h 75"/>
                      <a:gd name="T20" fmla="*/ 0 w 71"/>
                      <a:gd name="T21" fmla="*/ 16 h 75"/>
                      <a:gd name="T22" fmla="*/ 1 w 71"/>
                      <a:gd name="T23" fmla="*/ 17 h 75"/>
                      <a:gd name="T24" fmla="*/ 1 w 71"/>
                      <a:gd name="T25" fmla="*/ 18 h 75"/>
                      <a:gd name="T26" fmla="*/ 2 w 71"/>
                      <a:gd name="T27" fmla="*/ 19 h 75"/>
                      <a:gd name="T28" fmla="*/ 3 w 71"/>
                      <a:gd name="T29" fmla="*/ 20 h 75"/>
                      <a:gd name="T30" fmla="*/ 4 w 71"/>
                      <a:gd name="T31" fmla="*/ 20 h 75"/>
                      <a:gd name="T32" fmla="*/ 5 w 71"/>
                      <a:gd name="T33" fmla="*/ 20 h 75"/>
                      <a:gd name="T34" fmla="*/ 7 w 71"/>
                      <a:gd name="T35" fmla="*/ 21 h 75"/>
                      <a:gd name="T36" fmla="*/ 8 w 71"/>
                      <a:gd name="T37" fmla="*/ 21 h 75"/>
                      <a:gd name="T38" fmla="*/ 9 w 71"/>
                      <a:gd name="T39" fmla="*/ 20 h 75"/>
                      <a:gd name="T40" fmla="*/ 10 w 71"/>
                      <a:gd name="T41" fmla="*/ 20 h 75"/>
                      <a:gd name="T42" fmla="*/ 12 w 71"/>
                      <a:gd name="T43" fmla="*/ 19 h 75"/>
                      <a:gd name="T44" fmla="*/ 12 w 71"/>
                      <a:gd name="T45" fmla="*/ 18 h 75"/>
                      <a:gd name="T46" fmla="*/ 0 w 71"/>
                      <a:gd name="T47" fmla="*/ 14 h 7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1" h="75">
                        <a:moveTo>
                          <a:pt x="0" y="51"/>
                        </a:moveTo>
                        <a:lnTo>
                          <a:pt x="42" y="65"/>
                        </a:lnTo>
                        <a:lnTo>
                          <a:pt x="71" y="27"/>
                        </a:lnTo>
                        <a:lnTo>
                          <a:pt x="33" y="0"/>
                        </a:lnTo>
                        <a:lnTo>
                          <a:pt x="5" y="38"/>
                        </a:lnTo>
                        <a:lnTo>
                          <a:pt x="0" y="51"/>
                        </a:lnTo>
                        <a:lnTo>
                          <a:pt x="5" y="38"/>
                        </a:lnTo>
                        <a:lnTo>
                          <a:pt x="2" y="43"/>
                        </a:lnTo>
                        <a:lnTo>
                          <a:pt x="1" y="47"/>
                        </a:lnTo>
                        <a:lnTo>
                          <a:pt x="0" y="51"/>
                        </a:lnTo>
                        <a:lnTo>
                          <a:pt x="1" y="56"/>
                        </a:lnTo>
                        <a:lnTo>
                          <a:pt x="2" y="60"/>
                        </a:lnTo>
                        <a:lnTo>
                          <a:pt x="4" y="64"/>
                        </a:lnTo>
                        <a:lnTo>
                          <a:pt x="6" y="67"/>
                        </a:lnTo>
                        <a:lnTo>
                          <a:pt x="10" y="70"/>
                        </a:lnTo>
                        <a:lnTo>
                          <a:pt x="14" y="72"/>
                        </a:lnTo>
                        <a:lnTo>
                          <a:pt x="18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3"/>
                        </a:lnTo>
                        <a:lnTo>
                          <a:pt x="35" y="72"/>
                        </a:lnTo>
                        <a:lnTo>
                          <a:pt x="39" y="69"/>
                        </a:lnTo>
                        <a:lnTo>
                          <a:pt x="42" y="65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4" name="Rectangle 7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2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55" name="Freeform 745"/>
                  <p:cNvSpPr>
                    <a:spLocks noChangeAspect="1"/>
                  </p:cNvSpPr>
                  <p:nvPr/>
                </p:nvSpPr>
                <p:spPr bwMode="auto">
                  <a:xfrm>
                    <a:off x="2254" y="1410"/>
                    <a:ext cx="14" cy="93"/>
                  </a:xfrm>
                  <a:custGeom>
                    <a:avLst/>
                    <a:gdLst>
                      <a:gd name="T0" fmla="*/ 0 w 47"/>
                      <a:gd name="T1" fmla="*/ 7 h 315"/>
                      <a:gd name="T2" fmla="*/ 0 w 47"/>
                      <a:gd name="T3" fmla="*/ 7 h 315"/>
                      <a:gd name="T4" fmla="*/ 0 w 47"/>
                      <a:gd name="T5" fmla="*/ 93 h 315"/>
                      <a:gd name="T6" fmla="*/ 14 w 47"/>
                      <a:gd name="T7" fmla="*/ 93 h 315"/>
                      <a:gd name="T8" fmla="*/ 14 w 47"/>
                      <a:gd name="T9" fmla="*/ 7 h 315"/>
                      <a:gd name="T10" fmla="*/ 0 w 47"/>
                      <a:gd name="T11" fmla="*/ 7 h 315"/>
                      <a:gd name="T12" fmla="*/ 14 w 47"/>
                      <a:gd name="T13" fmla="*/ 7 h 315"/>
                      <a:gd name="T14" fmla="*/ 14 w 47"/>
                      <a:gd name="T15" fmla="*/ 5 h 315"/>
                      <a:gd name="T16" fmla="*/ 13 w 47"/>
                      <a:gd name="T17" fmla="*/ 4 h 315"/>
                      <a:gd name="T18" fmla="*/ 13 w 47"/>
                      <a:gd name="T19" fmla="*/ 3 h 315"/>
                      <a:gd name="T20" fmla="*/ 12 w 47"/>
                      <a:gd name="T21" fmla="*/ 2 h 315"/>
                      <a:gd name="T22" fmla="*/ 10 w 47"/>
                      <a:gd name="T23" fmla="*/ 1 h 315"/>
                      <a:gd name="T24" fmla="*/ 10 w 47"/>
                      <a:gd name="T25" fmla="*/ 1 h 315"/>
                      <a:gd name="T26" fmla="*/ 8 w 47"/>
                      <a:gd name="T27" fmla="*/ 0 h 315"/>
                      <a:gd name="T28" fmla="*/ 7 w 47"/>
                      <a:gd name="T29" fmla="*/ 0 h 315"/>
                      <a:gd name="T30" fmla="*/ 5 w 47"/>
                      <a:gd name="T31" fmla="*/ 0 h 315"/>
                      <a:gd name="T32" fmla="*/ 4 w 47"/>
                      <a:gd name="T33" fmla="*/ 1 h 315"/>
                      <a:gd name="T34" fmla="*/ 3 w 47"/>
                      <a:gd name="T35" fmla="*/ 1 h 315"/>
                      <a:gd name="T36" fmla="*/ 2 w 47"/>
                      <a:gd name="T37" fmla="*/ 2 h 315"/>
                      <a:gd name="T38" fmla="*/ 1 w 47"/>
                      <a:gd name="T39" fmla="*/ 3 h 315"/>
                      <a:gd name="T40" fmla="*/ 1 w 47"/>
                      <a:gd name="T41" fmla="*/ 4 h 315"/>
                      <a:gd name="T42" fmla="*/ 0 w 47"/>
                      <a:gd name="T43" fmla="*/ 5 h 315"/>
                      <a:gd name="T44" fmla="*/ 0 w 47"/>
                      <a:gd name="T45" fmla="*/ 7 h 315"/>
                      <a:gd name="T46" fmla="*/ 0 w 47"/>
                      <a:gd name="T47" fmla="*/ 7 h 31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315">
                        <a:moveTo>
                          <a:pt x="0" y="23"/>
                        </a:moveTo>
                        <a:lnTo>
                          <a:pt x="0" y="24"/>
                        </a:lnTo>
                        <a:lnTo>
                          <a:pt x="0" y="315"/>
                        </a:lnTo>
                        <a:lnTo>
                          <a:pt x="47" y="315"/>
                        </a:lnTo>
                        <a:lnTo>
                          <a:pt x="47" y="24"/>
                        </a:lnTo>
                        <a:lnTo>
                          <a:pt x="0" y="23"/>
                        </a:lnTo>
                        <a:lnTo>
                          <a:pt x="47" y="24"/>
                        </a:lnTo>
                        <a:lnTo>
                          <a:pt x="46" y="18"/>
                        </a:lnTo>
                        <a:lnTo>
                          <a:pt x="45" y="14"/>
                        </a:lnTo>
                        <a:lnTo>
                          <a:pt x="43" y="10"/>
                        </a:lnTo>
                        <a:lnTo>
                          <a:pt x="39" y="7"/>
                        </a:lnTo>
                        <a:lnTo>
                          <a:pt x="35" y="4"/>
                        </a:lnTo>
                        <a:lnTo>
                          <a:pt x="32" y="3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4" y="3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5" y="10"/>
                        </a:lnTo>
                        <a:lnTo>
                          <a:pt x="2" y="14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6" name="Freeform 746"/>
                  <p:cNvSpPr>
                    <a:spLocks noChangeAspect="1"/>
                  </p:cNvSpPr>
                  <p:nvPr/>
                </p:nvSpPr>
                <p:spPr bwMode="auto">
                  <a:xfrm>
                    <a:off x="2254" y="1360"/>
                    <a:ext cx="36" cy="57"/>
                  </a:xfrm>
                  <a:custGeom>
                    <a:avLst/>
                    <a:gdLst>
                      <a:gd name="T0" fmla="*/ 34 w 123"/>
                      <a:gd name="T1" fmla="*/ 2 h 192"/>
                      <a:gd name="T2" fmla="*/ 25 w 123"/>
                      <a:gd name="T3" fmla="*/ 2 h 192"/>
                      <a:gd name="T4" fmla="*/ 21 w 123"/>
                      <a:gd name="T5" fmla="*/ 5 h 192"/>
                      <a:gd name="T6" fmla="*/ 18 w 123"/>
                      <a:gd name="T7" fmla="*/ 9 h 192"/>
                      <a:gd name="T8" fmla="*/ 15 w 123"/>
                      <a:gd name="T9" fmla="*/ 12 h 192"/>
                      <a:gd name="T10" fmla="*/ 13 w 123"/>
                      <a:gd name="T11" fmla="*/ 15 h 192"/>
                      <a:gd name="T12" fmla="*/ 10 w 123"/>
                      <a:gd name="T13" fmla="*/ 19 h 192"/>
                      <a:gd name="T14" fmla="*/ 8 w 123"/>
                      <a:gd name="T15" fmla="*/ 22 h 192"/>
                      <a:gd name="T16" fmla="*/ 7 w 123"/>
                      <a:gd name="T17" fmla="*/ 26 h 192"/>
                      <a:gd name="T18" fmla="*/ 5 w 123"/>
                      <a:gd name="T19" fmla="*/ 29 h 192"/>
                      <a:gd name="T20" fmla="*/ 4 w 123"/>
                      <a:gd name="T21" fmla="*/ 33 h 192"/>
                      <a:gd name="T22" fmla="*/ 3 w 123"/>
                      <a:gd name="T23" fmla="*/ 36 h 192"/>
                      <a:gd name="T24" fmla="*/ 2 w 123"/>
                      <a:gd name="T25" fmla="*/ 39 h 192"/>
                      <a:gd name="T26" fmla="*/ 1 w 123"/>
                      <a:gd name="T27" fmla="*/ 43 h 192"/>
                      <a:gd name="T28" fmla="*/ 1 w 123"/>
                      <a:gd name="T29" fmla="*/ 49 h 192"/>
                      <a:gd name="T30" fmla="*/ 0 w 123"/>
                      <a:gd name="T31" fmla="*/ 56 h 192"/>
                      <a:gd name="T32" fmla="*/ 14 w 123"/>
                      <a:gd name="T33" fmla="*/ 57 h 192"/>
                      <a:gd name="T34" fmla="*/ 14 w 123"/>
                      <a:gd name="T35" fmla="*/ 51 h 192"/>
                      <a:gd name="T36" fmla="*/ 15 w 123"/>
                      <a:gd name="T37" fmla="*/ 45 h 192"/>
                      <a:gd name="T38" fmla="*/ 15 w 123"/>
                      <a:gd name="T39" fmla="*/ 42 h 192"/>
                      <a:gd name="T40" fmla="*/ 16 w 123"/>
                      <a:gd name="T41" fmla="*/ 40 h 192"/>
                      <a:gd name="T42" fmla="*/ 17 w 123"/>
                      <a:gd name="T43" fmla="*/ 37 h 192"/>
                      <a:gd name="T44" fmla="*/ 18 w 123"/>
                      <a:gd name="T45" fmla="*/ 34 h 192"/>
                      <a:gd name="T46" fmla="*/ 19 w 123"/>
                      <a:gd name="T47" fmla="*/ 31 h 192"/>
                      <a:gd name="T48" fmla="*/ 20 w 123"/>
                      <a:gd name="T49" fmla="*/ 29 h 192"/>
                      <a:gd name="T50" fmla="*/ 22 w 123"/>
                      <a:gd name="T51" fmla="*/ 26 h 192"/>
                      <a:gd name="T52" fmla="*/ 24 w 123"/>
                      <a:gd name="T53" fmla="*/ 23 h 192"/>
                      <a:gd name="T54" fmla="*/ 26 w 123"/>
                      <a:gd name="T55" fmla="*/ 21 h 192"/>
                      <a:gd name="T56" fmla="*/ 28 w 123"/>
                      <a:gd name="T57" fmla="*/ 18 h 192"/>
                      <a:gd name="T58" fmla="*/ 31 w 123"/>
                      <a:gd name="T59" fmla="*/ 15 h 192"/>
                      <a:gd name="T60" fmla="*/ 33 w 123"/>
                      <a:gd name="T61" fmla="*/ 12 h 192"/>
                      <a:gd name="T62" fmla="*/ 24 w 123"/>
                      <a:gd name="T63" fmla="*/ 12 h 192"/>
                      <a:gd name="T64" fmla="*/ 33 w 123"/>
                      <a:gd name="T65" fmla="*/ 12 h 192"/>
                      <a:gd name="T66" fmla="*/ 35 w 123"/>
                      <a:gd name="T67" fmla="*/ 11 h 192"/>
                      <a:gd name="T68" fmla="*/ 35 w 123"/>
                      <a:gd name="T69" fmla="*/ 10 h 192"/>
                      <a:gd name="T70" fmla="*/ 36 w 123"/>
                      <a:gd name="T71" fmla="*/ 9 h 192"/>
                      <a:gd name="T72" fmla="*/ 36 w 123"/>
                      <a:gd name="T73" fmla="*/ 7 h 192"/>
                      <a:gd name="T74" fmla="*/ 36 w 123"/>
                      <a:gd name="T75" fmla="*/ 6 h 192"/>
                      <a:gd name="T76" fmla="*/ 36 w 123"/>
                      <a:gd name="T77" fmla="*/ 5 h 192"/>
                      <a:gd name="T78" fmla="*/ 35 w 123"/>
                      <a:gd name="T79" fmla="*/ 4 h 192"/>
                      <a:gd name="T80" fmla="*/ 34 w 123"/>
                      <a:gd name="T81" fmla="*/ 3 h 192"/>
                      <a:gd name="T82" fmla="*/ 33 w 123"/>
                      <a:gd name="T83" fmla="*/ 1 h 192"/>
                      <a:gd name="T84" fmla="*/ 32 w 123"/>
                      <a:gd name="T85" fmla="*/ 1 h 192"/>
                      <a:gd name="T86" fmla="*/ 31 w 123"/>
                      <a:gd name="T87" fmla="*/ 0 h 192"/>
                      <a:gd name="T88" fmla="*/ 30 w 123"/>
                      <a:gd name="T89" fmla="*/ 0 h 192"/>
                      <a:gd name="T90" fmla="*/ 28 w 123"/>
                      <a:gd name="T91" fmla="*/ 0 h 192"/>
                      <a:gd name="T92" fmla="*/ 27 w 123"/>
                      <a:gd name="T93" fmla="*/ 0 h 192"/>
                      <a:gd name="T94" fmla="*/ 26 w 123"/>
                      <a:gd name="T95" fmla="*/ 1 h 192"/>
                      <a:gd name="T96" fmla="*/ 25 w 123"/>
                      <a:gd name="T97" fmla="*/ 2 h 192"/>
                      <a:gd name="T98" fmla="*/ 34 w 123"/>
                      <a:gd name="T99" fmla="*/ 2 h 19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23" h="192">
                        <a:moveTo>
                          <a:pt x="115" y="7"/>
                        </a:moveTo>
                        <a:lnTo>
                          <a:pt x="84" y="6"/>
                        </a:lnTo>
                        <a:lnTo>
                          <a:pt x="72" y="18"/>
                        </a:lnTo>
                        <a:lnTo>
                          <a:pt x="62" y="30"/>
                        </a:lnTo>
                        <a:lnTo>
                          <a:pt x="51" y="40"/>
                        </a:lnTo>
                        <a:lnTo>
                          <a:pt x="43" y="52"/>
                        </a:lnTo>
                        <a:lnTo>
                          <a:pt x="35" y="63"/>
                        </a:lnTo>
                        <a:lnTo>
                          <a:pt x="28" y="75"/>
                        </a:lnTo>
                        <a:lnTo>
                          <a:pt x="23" y="86"/>
                        </a:lnTo>
                        <a:lnTo>
                          <a:pt x="17" y="98"/>
                        </a:lnTo>
                        <a:lnTo>
                          <a:pt x="13" y="110"/>
                        </a:lnTo>
                        <a:lnTo>
                          <a:pt x="10" y="121"/>
                        </a:lnTo>
                        <a:lnTo>
                          <a:pt x="7" y="133"/>
                        </a:lnTo>
                        <a:lnTo>
                          <a:pt x="5" y="144"/>
                        </a:lnTo>
                        <a:lnTo>
                          <a:pt x="2" y="166"/>
                        </a:lnTo>
                        <a:lnTo>
                          <a:pt x="0" y="189"/>
                        </a:lnTo>
                        <a:lnTo>
                          <a:pt x="47" y="192"/>
                        </a:lnTo>
                        <a:lnTo>
                          <a:pt x="48" y="172"/>
                        </a:lnTo>
                        <a:lnTo>
                          <a:pt x="51" y="152"/>
                        </a:lnTo>
                        <a:lnTo>
                          <a:pt x="52" y="143"/>
                        </a:lnTo>
                        <a:lnTo>
                          <a:pt x="55" y="134"/>
                        </a:lnTo>
                        <a:lnTo>
                          <a:pt x="57" y="124"/>
                        </a:lnTo>
                        <a:lnTo>
                          <a:pt x="61" y="115"/>
                        </a:lnTo>
                        <a:lnTo>
                          <a:pt x="65" y="106"/>
                        </a:lnTo>
                        <a:lnTo>
                          <a:pt x="69" y="97"/>
                        </a:lnTo>
                        <a:lnTo>
                          <a:pt x="74" y="87"/>
                        </a:lnTo>
                        <a:lnTo>
                          <a:pt x="81" y="79"/>
                        </a:lnTo>
                        <a:lnTo>
                          <a:pt x="88" y="70"/>
                        </a:lnTo>
                        <a:lnTo>
                          <a:pt x="95" y="60"/>
                        </a:lnTo>
                        <a:lnTo>
                          <a:pt x="105" y="51"/>
                        </a:lnTo>
                        <a:lnTo>
                          <a:pt x="114" y="41"/>
                        </a:lnTo>
                        <a:lnTo>
                          <a:pt x="83" y="40"/>
                        </a:lnTo>
                        <a:lnTo>
                          <a:pt x="114" y="41"/>
                        </a:lnTo>
                        <a:lnTo>
                          <a:pt x="118" y="37"/>
                        </a:lnTo>
                        <a:lnTo>
                          <a:pt x="121" y="33"/>
                        </a:lnTo>
                        <a:lnTo>
                          <a:pt x="123" y="29"/>
                        </a:lnTo>
                        <a:lnTo>
                          <a:pt x="123" y="24"/>
                        </a:lnTo>
                        <a:lnTo>
                          <a:pt x="123" y="20"/>
                        </a:lnTo>
                        <a:lnTo>
                          <a:pt x="122" y="16"/>
                        </a:lnTo>
                        <a:lnTo>
                          <a:pt x="119" y="12"/>
                        </a:lnTo>
                        <a:lnTo>
                          <a:pt x="116" y="9"/>
                        </a:lnTo>
                        <a:lnTo>
                          <a:pt x="113" y="5"/>
                        </a:lnTo>
                        <a:lnTo>
                          <a:pt x="110" y="3"/>
                        </a:lnTo>
                        <a:lnTo>
                          <a:pt x="106" y="1"/>
                        </a:lnTo>
                        <a:lnTo>
                          <a:pt x="102" y="0"/>
                        </a:lnTo>
                        <a:lnTo>
                          <a:pt x="97" y="0"/>
                        </a:lnTo>
                        <a:lnTo>
                          <a:pt x="93" y="1"/>
                        </a:lnTo>
                        <a:lnTo>
                          <a:pt x="88" y="3"/>
                        </a:lnTo>
                        <a:lnTo>
                          <a:pt x="84" y="6"/>
                        </a:lnTo>
                        <a:lnTo>
                          <a:pt x="115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7" name="Freeform 747"/>
                  <p:cNvSpPr>
                    <a:spLocks noChangeAspect="1"/>
                  </p:cNvSpPr>
                  <p:nvPr/>
                </p:nvSpPr>
                <p:spPr bwMode="auto">
                  <a:xfrm>
                    <a:off x="2276" y="1360"/>
                    <a:ext cx="36" cy="64"/>
                  </a:xfrm>
                  <a:custGeom>
                    <a:avLst/>
                    <a:gdLst>
                      <a:gd name="T0" fmla="*/ 36 w 113"/>
                      <a:gd name="T1" fmla="*/ 57 h 206"/>
                      <a:gd name="T2" fmla="*/ 36 w 113"/>
                      <a:gd name="T3" fmla="*/ 57 h 206"/>
                      <a:gd name="T4" fmla="*/ 36 w 113"/>
                      <a:gd name="T5" fmla="*/ 50 h 206"/>
                      <a:gd name="T6" fmla="*/ 35 w 113"/>
                      <a:gd name="T7" fmla="*/ 43 h 206"/>
                      <a:gd name="T8" fmla="*/ 34 w 113"/>
                      <a:gd name="T9" fmla="*/ 39 h 206"/>
                      <a:gd name="T10" fmla="*/ 33 w 113"/>
                      <a:gd name="T11" fmla="*/ 35 h 206"/>
                      <a:gd name="T12" fmla="*/ 32 w 113"/>
                      <a:gd name="T13" fmla="*/ 32 h 206"/>
                      <a:gd name="T14" fmla="*/ 30 w 113"/>
                      <a:gd name="T15" fmla="*/ 28 h 206"/>
                      <a:gd name="T16" fmla="*/ 29 w 113"/>
                      <a:gd name="T17" fmla="*/ 25 h 206"/>
                      <a:gd name="T18" fmla="*/ 27 w 113"/>
                      <a:gd name="T19" fmla="*/ 21 h 206"/>
                      <a:gd name="T20" fmla="*/ 25 w 113"/>
                      <a:gd name="T21" fmla="*/ 17 h 206"/>
                      <a:gd name="T22" fmla="*/ 22 w 113"/>
                      <a:gd name="T23" fmla="*/ 14 h 206"/>
                      <a:gd name="T24" fmla="*/ 20 w 113"/>
                      <a:gd name="T25" fmla="*/ 11 h 206"/>
                      <a:gd name="T26" fmla="*/ 17 w 113"/>
                      <a:gd name="T27" fmla="*/ 7 h 206"/>
                      <a:gd name="T28" fmla="*/ 14 w 113"/>
                      <a:gd name="T29" fmla="*/ 4 h 206"/>
                      <a:gd name="T30" fmla="*/ 10 w 113"/>
                      <a:gd name="T31" fmla="*/ 0 h 206"/>
                      <a:gd name="T32" fmla="*/ 0 w 113"/>
                      <a:gd name="T33" fmla="*/ 10 h 206"/>
                      <a:gd name="T34" fmla="*/ 3 w 113"/>
                      <a:gd name="T35" fmla="*/ 13 h 206"/>
                      <a:gd name="T36" fmla="*/ 6 w 113"/>
                      <a:gd name="T37" fmla="*/ 16 h 206"/>
                      <a:gd name="T38" fmla="*/ 8 w 113"/>
                      <a:gd name="T39" fmla="*/ 20 h 206"/>
                      <a:gd name="T40" fmla="*/ 10 w 113"/>
                      <a:gd name="T41" fmla="*/ 22 h 206"/>
                      <a:gd name="T42" fmla="*/ 12 w 113"/>
                      <a:gd name="T43" fmla="*/ 25 h 206"/>
                      <a:gd name="T44" fmla="*/ 14 w 113"/>
                      <a:gd name="T45" fmla="*/ 28 h 206"/>
                      <a:gd name="T46" fmla="*/ 15 w 113"/>
                      <a:gd name="T47" fmla="*/ 31 h 206"/>
                      <a:gd name="T48" fmla="*/ 17 w 113"/>
                      <a:gd name="T49" fmla="*/ 34 h 206"/>
                      <a:gd name="T50" fmla="*/ 18 w 113"/>
                      <a:gd name="T51" fmla="*/ 37 h 206"/>
                      <a:gd name="T52" fmla="*/ 19 w 113"/>
                      <a:gd name="T53" fmla="*/ 39 h 206"/>
                      <a:gd name="T54" fmla="*/ 20 w 113"/>
                      <a:gd name="T55" fmla="*/ 42 h 206"/>
                      <a:gd name="T56" fmla="*/ 20 w 113"/>
                      <a:gd name="T57" fmla="*/ 45 h 206"/>
                      <a:gd name="T58" fmla="*/ 21 w 113"/>
                      <a:gd name="T59" fmla="*/ 51 h 206"/>
                      <a:gd name="T60" fmla="*/ 21 w 113"/>
                      <a:gd name="T61" fmla="*/ 57 h 206"/>
                      <a:gd name="T62" fmla="*/ 21 w 113"/>
                      <a:gd name="T63" fmla="*/ 57 h 206"/>
                      <a:gd name="T64" fmla="*/ 21 w 113"/>
                      <a:gd name="T65" fmla="*/ 57 h 206"/>
                      <a:gd name="T66" fmla="*/ 22 w 113"/>
                      <a:gd name="T67" fmla="*/ 58 h 206"/>
                      <a:gd name="T68" fmla="*/ 22 w 113"/>
                      <a:gd name="T69" fmla="*/ 60 h 206"/>
                      <a:gd name="T70" fmla="*/ 23 w 113"/>
                      <a:gd name="T71" fmla="*/ 61 h 206"/>
                      <a:gd name="T72" fmla="*/ 24 w 113"/>
                      <a:gd name="T73" fmla="*/ 62 h 206"/>
                      <a:gd name="T74" fmla="*/ 25 w 113"/>
                      <a:gd name="T75" fmla="*/ 63 h 206"/>
                      <a:gd name="T76" fmla="*/ 26 w 113"/>
                      <a:gd name="T77" fmla="*/ 64 h 206"/>
                      <a:gd name="T78" fmla="*/ 27 w 113"/>
                      <a:gd name="T79" fmla="*/ 64 h 206"/>
                      <a:gd name="T80" fmla="*/ 29 w 113"/>
                      <a:gd name="T81" fmla="*/ 64 h 206"/>
                      <a:gd name="T82" fmla="*/ 30 w 113"/>
                      <a:gd name="T83" fmla="*/ 64 h 206"/>
                      <a:gd name="T84" fmla="*/ 32 w 113"/>
                      <a:gd name="T85" fmla="*/ 64 h 206"/>
                      <a:gd name="T86" fmla="*/ 33 w 113"/>
                      <a:gd name="T87" fmla="*/ 63 h 206"/>
                      <a:gd name="T88" fmla="*/ 34 w 113"/>
                      <a:gd name="T89" fmla="*/ 62 h 206"/>
                      <a:gd name="T90" fmla="*/ 35 w 113"/>
                      <a:gd name="T91" fmla="*/ 61 h 206"/>
                      <a:gd name="T92" fmla="*/ 35 w 113"/>
                      <a:gd name="T93" fmla="*/ 60 h 206"/>
                      <a:gd name="T94" fmla="*/ 36 w 113"/>
                      <a:gd name="T95" fmla="*/ 58 h 206"/>
                      <a:gd name="T96" fmla="*/ 36 w 113"/>
                      <a:gd name="T97" fmla="*/ 57 h 20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113" h="206">
                        <a:moveTo>
                          <a:pt x="113" y="183"/>
                        </a:moveTo>
                        <a:lnTo>
                          <a:pt x="113" y="183"/>
                        </a:lnTo>
                        <a:lnTo>
                          <a:pt x="112" y="160"/>
                        </a:lnTo>
                        <a:lnTo>
                          <a:pt x="109" y="137"/>
                        </a:lnTo>
                        <a:lnTo>
                          <a:pt x="107" y="126"/>
                        </a:lnTo>
                        <a:lnTo>
                          <a:pt x="104" y="114"/>
                        </a:lnTo>
                        <a:lnTo>
                          <a:pt x="100" y="103"/>
                        </a:lnTo>
                        <a:lnTo>
                          <a:pt x="95" y="91"/>
                        </a:lnTo>
                        <a:lnTo>
                          <a:pt x="90" y="79"/>
                        </a:lnTo>
                        <a:lnTo>
                          <a:pt x="84" y="68"/>
                        </a:lnTo>
                        <a:lnTo>
                          <a:pt x="78" y="56"/>
                        </a:lnTo>
                        <a:lnTo>
                          <a:pt x="70" y="46"/>
                        </a:lnTo>
                        <a:lnTo>
                          <a:pt x="62" y="34"/>
                        </a:lnTo>
                        <a:lnTo>
                          <a:pt x="53" y="23"/>
                        </a:lnTo>
                        <a:lnTo>
                          <a:pt x="43" y="12"/>
                        </a:lnTo>
                        <a:lnTo>
                          <a:pt x="32" y="0"/>
                        </a:lnTo>
                        <a:lnTo>
                          <a:pt x="0" y="33"/>
                        </a:lnTo>
                        <a:lnTo>
                          <a:pt x="9" y="43"/>
                        </a:lnTo>
                        <a:lnTo>
                          <a:pt x="18" y="53"/>
                        </a:lnTo>
                        <a:lnTo>
                          <a:pt x="25" y="63"/>
                        </a:lnTo>
                        <a:lnTo>
                          <a:pt x="32" y="72"/>
                        </a:lnTo>
                        <a:lnTo>
                          <a:pt x="39" y="80"/>
                        </a:lnTo>
                        <a:lnTo>
                          <a:pt x="44" y="90"/>
                        </a:lnTo>
                        <a:lnTo>
                          <a:pt x="48" y="99"/>
                        </a:lnTo>
                        <a:lnTo>
                          <a:pt x="52" y="109"/>
                        </a:lnTo>
                        <a:lnTo>
                          <a:pt x="57" y="118"/>
                        </a:lnTo>
                        <a:lnTo>
                          <a:pt x="60" y="127"/>
                        </a:lnTo>
                        <a:lnTo>
                          <a:pt x="62" y="136"/>
                        </a:lnTo>
                        <a:lnTo>
                          <a:pt x="64" y="145"/>
                        </a:lnTo>
                        <a:lnTo>
                          <a:pt x="67" y="165"/>
                        </a:lnTo>
                        <a:lnTo>
                          <a:pt x="67" y="183"/>
                        </a:lnTo>
                        <a:lnTo>
                          <a:pt x="68" y="188"/>
                        </a:lnTo>
                        <a:lnTo>
                          <a:pt x="69" y="193"/>
                        </a:lnTo>
                        <a:lnTo>
                          <a:pt x="71" y="197"/>
                        </a:lnTo>
                        <a:lnTo>
                          <a:pt x="74" y="201"/>
                        </a:lnTo>
                        <a:lnTo>
                          <a:pt x="78" y="203"/>
                        </a:lnTo>
                        <a:lnTo>
                          <a:pt x="82" y="205"/>
                        </a:lnTo>
                        <a:lnTo>
                          <a:pt x="86" y="206"/>
                        </a:lnTo>
                        <a:lnTo>
                          <a:pt x="90" y="206"/>
                        </a:lnTo>
                        <a:lnTo>
                          <a:pt x="94" y="206"/>
                        </a:lnTo>
                        <a:lnTo>
                          <a:pt x="99" y="205"/>
                        </a:lnTo>
                        <a:lnTo>
                          <a:pt x="103" y="203"/>
                        </a:lnTo>
                        <a:lnTo>
                          <a:pt x="106" y="201"/>
                        </a:lnTo>
                        <a:lnTo>
                          <a:pt x="109" y="197"/>
                        </a:lnTo>
                        <a:lnTo>
                          <a:pt x="111" y="193"/>
                        </a:lnTo>
                        <a:lnTo>
                          <a:pt x="113" y="188"/>
                        </a:lnTo>
                        <a:lnTo>
                          <a:pt x="113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8" name="Freeform 748"/>
                  <p:cNvSpPr>
                    <a:spLocks noChangeAspect="1"/>
                  </p:cNvSpPr>
                  <p:nvPr/>
                </p:nvSpPr>
                <p:spPr bwMode="auto">
                  <a:xfrm>
                    <a:off x="2297" y="1417"/>
                    <a:ext cx="14" cy="93"/>
                  </a:xfrm>
                  <a:custGeom>
                    <a:avLst/>
                    <a:gdLst>
                      <a:gd name="T0" fmla="*/ 5 w 46"/>
                      <a:gd name="T1" fmla="*/ 93 h 315"/>
                      <a:gd name="T2" fmla="*/ 14 w 46"/>
                      <a:gd name="T3" fmla="*/ 86 h 315"/>
                      <a:gd name="T4" fmla="*/ 14 w 46"/>
                      <a:gd name="T5" fmla="*/ 0 h 315"/>
                      <a:gd name="T6" fmla="*/ 0 w 46"/>
                      <a:gd name="T7" fmla="*/ 0 h 315"/>
                      <a:gd name="T8" fmla="*/ 0 w 46"/>
                      <a:gd name="T9" fmla="*/ 86 h 315"/>
                      <a:gd name="T10" fmla="*/ 5 w 46"/>
                      <a:gd name="T11" fmla="*/ 93 h 315"/>
                      <a:gd name="T12" fmla="*/ 0 w 46"/>
                      <a:gd name="T13" fmla="*/ 86 h 315"/>
                      <a:gd name="T14" fmla="*/ 0 w 46"/>
                      <a:gd name="T15" fmla="*/ 88 h 315"/>
                      <a:gd name="T16" fmla="*/ 1 w 46"/>
                      <a:gd name="T17" fmla="*/ 89 h 315"/>
                      <a:gd name="T18" fmla="*/ 1 w 46"/>
                      <a:gd name="T19" fmla="*/ 90 h 315"/>
                      <a:gd name="T20" fmla="*/ 2 w 46"/>
                      <a:gd name="T21" fmla="*/ 91 h 315"/>
                      <a:gd name="T22" fmla="*/ 3 w 46"/>
                      <a:gd name="T23" fmla="*/ 92 h 315"/>
                      <a:gd name="T24" fmla="*/ 5 w 46"/>
                      <a:gd name="T25" fmla="*/ 92 h 315"/>
                      <a:gd name="T26" fmla="*/ 6 w 46"/>
                      <a:gd name="T27" fmla="*/ 93 h 315"/>
                      <a:gd name="T28" fmla="*/ 7 w 46"/>
                      <a:gd name="T29" fmla="*/ 93 h 315"/>
                      <a:gd name="T30" fmla="*/ 8 w 46"/>
                      <a:gd name="T31" fmla="*/ 93 h 315"/>
                      <a:gd name="T32" fmla="*/ 10 w 46"/>
                      <a:gd name="T33" fmla="*/ 92 h 315"/>
                      <a:gd name="T34" fmla="*/ 11 w 46"/>
                      <a:gd name="T35" fmla="*/ 92 h 315"/>
                      <a:gd name="T36" fmla="*/ 12 w 46"/>
                      <a:gd name="T37" fmla="*/ 91 h 315"/>
                      <a:gd name="T38" fmla="*/ 13 w 46"/>
                      <a:gd name="T39" fmla="*/ 90 h 315"/>
                      <a:gd name="T40" fmla="*/ 13 w 46"/>
                      <a:gd name="T41" fmla="*/ 89 h 315"/>
                      <a:gd name="T42" fmla="*/ 14 w 46"/>
                      <a:gd name="T43" fmla="*/ 88 h 315"/>
                      <a:gd name="T44" fmla="*/ 14 w 46"/>
                      <a:gd name="T45" fmla="*/ 86 h 315"/>
                      <a:gd name="T46" fmla="*/ 5 w 46"/>
                      <a:gd name="T47" fmla="*/ 93 h 31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315">
                        <a:moveTo>
                          <a:pt x="18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18" y="314"/>
                        </a:lnTo>
                        <a:lnTo>
                          <a:pt x="0" y="291"/>
                        </a:lnTo>
                        <a:lnTo>
                          <a:pt x="1" y="298"/>
                        </a:lnTo>
                        <a:lnTo>
                          <a:pt x="2" y="302"/>
                        </a:lnTo>
                        <a:lnTo>
                          <a:pt x="4" y="306"/>
                        </a:lnTo>
                        <a:lnTo>
                          <a:pt x="7" y="309"/>
                        </a:lnTo>
                        <a:lnTo>
                          <a:pt x="11" y="311"/>
                        </a:lnTo>
                        <a:lnTo>
                          <a:pt x="15" y="313"/>
                        </a:lnTo>
                        <a:lnTo>
                          <a:pt x="19" y="314"/>
                        </a:lnTo>
                        <a:lnTo>
                          <a:pt x="23" y="315"/>
                        </a:lnTo>
                        <a:lnTo>
                          <a:pt x="27" y="314"/>
                        </a:lnTo>
                        <a:lnTo>
                          <a:pt x="32" y="313"/>
                        </a:lnTo>
                        <a:lnTo>
                          <a:pt x="36" y="311"/>
                        </a:lnTo>
                        <a:lnTo>
                          <a:pt x="39" y="309"/>
                        </a:lnTo>
                        <a:lnTo>
                          <a:pt x="42" y="306"/>
                        </a:lnTo>
                        <a:lnTo>
                          <a:pt x="44" y="302"/>
                        </a:lnTo>
                        <a:lnTo>
                          <a:pt x="46" y="298"/>
                        </a:lnTo>
                        <a:lnTo>
                          <a:pt x="46" y="291"/>
                        </a:lnTo>
                        <a:lnTo>
                          <a:pt x="18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9" name="Freeform 749"/>
                  <p:cNvSpPr>
                    <a:spLocks noChangeAspect="1"/>
                  </p:cNvSpPr>
                  <p:nvPr/>
                </p:nvSpPr>
                <p:spPr bwMode="auto">
                  <a:xfrm>
                    <a:off x="2304" y="1496"/>
                    <a:ext cx="36" cy="21"/>
                  </a:xfrm>
                  <a:custGeom>
                    <a:avLst/>
                    <a:gdLst>
                      <a:gd name="T0" fmla="*/ 36 w 120"/>
                      <a:gd name="T1" fmla="*/ 14 h 66"/>
                      <a:gd name="T2" fmla="*/ 31 w 120"/>
                      <a:gd name="T3" fmla="*/ 7 h 66"/>
                      <a:gd name="T4" fmla="*/ 3 w 120"/>
                      <a:gd name="T5" fmla="*/ 0 h 66"/>
                      <a:gd name="T6" fmla="*/ 0 w 120"/>
                      <a:gd name="T7" fmla="*/ 14 h 66"/>
                      <a:gd name="T8" fmla="*/ 28 w 120"/>
                      <a:gd name="T9" fmla="*/ 21 h 66"/>
                      <a:gd name="T10" fmla="*/ 36 w 120"/>
                      <a:gd name="T11" fmla="*/ 14 h 66"/>
                      <a:gd name="T12" fmla="*/ 28 w 120"/>
                      <a:gd name="T13" fmla="*/ 21 h 66"/>
                      <a:gd name="T14" fmla="*/ 29 w 120"/>
                      <a:gd name="T15" fmla="*/ 21 h 66"/>
                      <a:gd name="T16" fmla="*/ 31 w 120"/>
                      <a:gd name="T17" fmla="*/ 21 h 66"/>
                      <a:gd name="T18" fmla="*/ 32 w 120"/>
                      <a:gd name="T19" fmla="*/ 21 h 66"/>
                      <a:gd name="T20" fmla="*/ 33 w 120"/>
                      <a:gd name="T21" fmla="*/ 20 h 66"/>
                      <a:gd name="T22" fmla="*/ 34 w 120"/>
                      <a:gd name="T23" fmla="*/ 19 h 66"/>
                      <a:gd name="T24" fmla="*/ 35 w 120"/>
                      <a:gd name="T25" fmla="*/ 18 h 66"/>
                      <a:gd name="T26" fmla="*/ 35 w 120"/>
                      <a:gd name="T27" fmla="*/ 17 h 66"/>
                      <a:gd name="T28" fmla="*/ 36 w 120"/>
                      <a:gd name="T29" fmla="*/ 16 h 66"/>
                      <a:gd name="T30" fmla="*/ 36 w 120"/>
                      <a:gd name="T31" fmla="*/ 14 h 66"/>
                      <a:gd name="T32" fmla="*/ 36 w 120"/>
                      <a:gd name="T33" fmla="*/ 13 h 66"/>
                      <a:gd name="T34" fmla="*/ 36 w 120"/>
                      <a:gd name="T35" fmla="*/ 11 h 66"/>
                      <a:gd name="T36" fmla="*/ 35 w 120"/>
                      <a:gd name="T37" fmla="*/ 10 h 66"/>
                      <a:gd name="T38" fmla="*/ 35 w 120"/>
                      <a:gd name="T39" fmla="*/ 9 h 66"/>
                      <a:gd name="T40" fmla="*/ 34 w 120"/>
                      <a:gd name="T41" fmla="*/ 8 h 66"/>
                      <a:gd name="T42" fmla="*/ 32 w 120"/>
                      <a:gd name="T43" fmla="*/ 7 h 66"/>
                      <a:gd name="T44" fmla="*/ 31 w 120"/>
                      <a:gd name="T45" fmla="*/ 7 h 66"/>
                      <a:gd name="T46" fmla="*/ 36 w 120"/>
                      <a:gd name="T47" fmla="*/ 14 h 6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20" h="66">
                        <a:moveTo>
                          <a:pt x="120" y="43"/>
                        </a:moveTo>
                        <a:lnTo>
                          <a:pt x="102" y="21"/>
                        </a:lnTo>
                        <a:lnTo>
                          <a:pt x="10" y="0"/>
                        </a:lnTo>
                        <a:lnTo>
                          <a:pt x="0" y="45"/>
                        </a:lnTo>
                        <a:lnTo>
                          <a:pt x="92" y="66"/>
                        </a:lnTo>
                        <a:lnTo>
                          <a:pt x="120" y="43"/>
                        </a:lnTo>
                        <a:lnTo>
                          <a:pt x="92" y="66"/>
                        </a:lnTo>
                        <a:lnTo>
                          <a:pt x="98" y="66"/>
                        </a:lnTo>
                        <a:lnTo>
                          <a:pt x="102" y="66"/>
                        </a:lnTo>
                        <a:lnTo>
                          <a:pt x="106" y="65"/>
                        </a:lnTo>
                        <a:lnTo>
                          <a:pt x="111" y="63"/>
                        </a:lnTo>
                        <a:lnTo>
                          <a:pt x="114" y="60"/>
                        </a:lnTo>
                        <a:lnTo>
                          <a:pt x="117" y="57"/>
                        </a:lnTo>
                        <a:lnTo>
                          <a:pt x="118" y="53"/>
                        </a:lnTo>
                        <a:lnTo>
                          <a:pt x="120" y="49"/>
                        </a:lnTo>
                        <a:lnTo>
                          <a:pt x="120" y="44"/>
                        </a:lnTo>
                        <a:lnTo>
                          <a:pt x="120" y="40"/>
                        </a:lnTo>
                        <a:lnTo>
                          <a:pt x="119" y="36"/>
                        </a:lnTo>
                        <a:lnTo>
                          <a:pt x="118" y="32"/>
                        </a:lnTo>
                        <a:lnTo>
                          <a:pt x="115" y="29"/>
                        </a:lnTo>
                        <a:lnTo>
                          <a:pt x="112" y="25"/>
                        </a:lnTo>
                        <a:lnTo>
                          <a:pt x="107" y="22"/>
                        </a:lnTo>
                        <a:lnTo>
                          <a:pt x="102" y="21"/>
                        </a:lnTo>
                        <a:lnTo>
                          <a:pt x="120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0" name="Freeform 750"/>
                  <p:cNvSpPr>
                    <a:spLocks noChangeAspect="1"/>
                  </p:cNvSpPr>
                  <p:nvPr/>
                </p:nvSpPr>
                <p:spPr bwMode="auto">
                  <a:xfrm>
                    <a:off x="2326" y="1511"/>
                    <a:ext cx="14" cy="36"/>
                  </a:xfrm>
                  <a:custGeom>
                    <a:avLst/>
                    <a:gdLst>
                      <a:gd name="T0" fmla="*/ 7 w 46"/>
                      <a:gd name="T1" fmla="*/ 36 h 112"/>
                      <a:gd name="T2" fmla="*/ 14 w 46"/>
                      <a:gd name="T3" fmla="*/ 29 h 112"/>
                      <a:gd name="T4" fmla="*/ 14 w 46"/>
                      <a:gd name="T5" fmla="*/ 0 h 112"/>
                      <a:gd name="T6" fmla="*/ 0 w 46"/>
                      <a:gd name="T7" fmla="*/ 0 h 112"/>
                      <a:gd name="T8" fmla="*/ 0 w 46"/>
                      <a:gd name="T9" fmla="*/ 29 h 112"/>
                      <a:gd name="T10" fmla="*/ 7 w 46"/>
                      <a:gd name="T11" fmla="*/ 36 h 112"/>
                      <a:gd name="T12" fmla="*/ 0 w 46"/>
                      <a:gd name="T13" fmla="*/ 29 h 112"/>
                      <a:gd name="T14" fmla="*/ 0 w 46"/>
                      <a:gd name="T15" fmla="*/ 30 h 112"/>
                      <a:gd name="T16" fmla="*/ 1 w 46"/>
                      <a:gd name="T17" fmla="*/ 32 h 112"/>
                      <a:gd name="T18" fmla="*/ 1 w 46"/>
                      <a:gd name="T19" fmla="*/ 33 h 112"/>
                      <a:gd name="T20" fmla="*/ 2 w 46"/>
                      <a:gd name="T21" fmla="*/ 34 h 112"/>
                      <a:gd name="T22" fmla="*/ 3 w 46"/>
                      <a:gd name="T23" fmla="*/ 35 h 112"/>
                      <a:gd name="T24" fmla="*/ 4 w 46"/>
                      <a:gd name="T25" fmla="*/ 36 h 112"/>
                      <a:gd name="T26" fmla="*/ 6 w 46"/>
                      <a:gd name="T27" fmla="*/ 36 h 112"/>
                      <a:gd name="T28" fmla="*/ 7 w 46"/>
                      <a:gd name="T29" fmla="*/ 36 h 112"/>
                      <a:gd name="T30" fmla="*/ 8 w 46"/>
                      <a:gd name="T31" fmla="*/ 36 h 112"/>
                      <a:gd name="T32" fmla="*/ 9 w 46"/>
                      <a:gd name="T33" fmla="*/ 36 h 112"/>
                      <a:gd name="T34" fmla="*/ 11 w 46"/>
                      <a:gd name="T35" fmla="*/ 35 h 112"/>
                      <a:gd name="T36" fmla="*/ 12 w 46"/>
                      <a:gd name="T37" fmla="*/ 34 h 112"/>
                      <a:gd name="T38" fmla="*/ 13 w 46"/>
                      <a:gd name="T39" fmla="*/ 33 h 112"/>
                      <a:gd name="T40" fmla="*/ 13 w 46"/>
                      <a:gd name="T41" fmla="*/ 32 h 112"/>
                      <a:gd name="T42" fmla="*/ 14 w 46"/>
                      <a:gd name="T43" fmla="*/ 30 h 112"/>
                      <a:gd name="T44" fmla="*/ 14 w 46"/>
                      <a:gd name="T45" fmla="*/ 29 h 112"/>
                      <a:gd name="T46" fmla="*/ 7 w 46"/>
                      <a:gd name="T47" fmla="*/ 36 h 11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12">
                        <a:moveTo>
                          <a:pt x="23" y="112"/>
                        </a:moveTo>
                        <a:lnTo>
                          <a:pt x="46" y="89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23" y="112"/>
                        </a:lnTo>
                        <a:lnTo>
                          <a:pt x="0" y="89"/>
                        </a:lnTo>
                        <a:lnTo>
                          <a:pt x="1" y="94"/>
                        </a:lnTo>
                        <a:lnTo>
                          <a:pt x="2" y="99"/>
                        </a:lnTo>
                        <a:lnTo>
                          <a:pt x="4" y="102"/>
                        </a:lnTo>
                        <a:lnTo>
                          <a:pt x="7" y="106"/>
                        </a:lnTo>
                        <a:lnTo>
                          <a:pt x="10" y="109"/>
                        </a:lnTo>
                        <a:lnTo>
                          <a:pt x="14" y="111"/>
                        </a:lnTo>
                        <a:lnTo>
                          <a:pt x="19" y="112"/>
                        </a:lnTo>
                        <a:lnTo>
                          <a:pt x="23" y="112"/>
                        </a:lnTo>
                        <a:lnTo>
                          <a:pt x="27" y="112"/>
                        </a:lnTo>
                        <a:lnTo>
                          <a:pt x="31" y="111"/>
                        </a:lnTo>
                        <a:lnTo>
                          <a:pt x="35" y="109"/>
                        </a:lnTo>
                        <a:lnTo>
                          <a:pt x="39" y="106"/>
                        </a:lnTo>
                        <a:lnTo>
                          <a:pt x="42" y="102"/>
                        </a:lnTo>
                        <a:lnTo>
                          <a:pt x="44" y="99"/>
                        </a:lnTo>
                        <a:lnTo>
                          <a:pt x="46" y="94"/>
                        </a:lnTo>
                        <a:lnTo>
                          <a:pt x="46" y="89"/>
                        </a:lnTo>
                        <a:lnTo>
                          <a:pt x="23" y="1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1" name="Freeform 751"/>
                  <p:cNvSpPr>
                    <a:spLocks noChangeAspect="1"/>
                  </p:cNvSpPr>
                  <p:nvPr/>
                </p:nvSpPr>
                <p:spPr bwMode="auto">
                  <a:xfrm>
                    <a:off x="2297" y="1532"/>
                    <a:ext cx="36" cy="14"/>
                  </a:xfrm>
                  <a:custGeom>
                    <a:avLst/>
                    <a:gdLst>
                      <a:gd name="T0" fmla="*/ 0 w 102"/>
                      <a:gd name="T1" fmla="*/ 7 h 46"/>
                      <a:gd name="T2" fmla="*/ 8 w 102"/>
                      <a:gd name="T3" fmla="*/ 14 h 46"/>
                      <a:gd name="T4" fmla="*/ 36 w 102"/>
                      <a:gd name="T5" fmla="*/ 14 h 46"/>
                      <a:gd name="T6" fmla="*/ 36 w 102"/>
                      <a:gd name="T7" fmla="*/ 0 h 46"/>
                      <a:gd name="T8" fmla="*/ 8 w 102"/>
                      <a:gd name="T9" fmla="*/ 0 h 46"/>
                      <a:gd name="T10" fmla="*/ 0 w 102"/>
                      <a:gd name="T11" fmla="*/ 7 h 46"/>
                      <a:gd name="T12" fmla="*/ 8 w 102"/>
                      <a:gd name="T13" fmla="*/ 0 h 46"/>
                      <a:gd name="T14" fmla="*/ 6 w 102"/>
                      <a:gd name="T15" fmla="*/ 0 h 46"/>
                      <a:gd name="T16" fmla="*/ 4 w 102"/>
                      <a:gd name="T17" fmla="*/ 1 h 46"/>
                      <a:gd name="T18" fmla="*/ 3 w 102"/>
                      <a:gd name="T19" fmla="*/ 1 h 46"/>
                      <a:gd name="T20" fmla="*/ 2 w 102"/>
                      <a:gd name="T21" fmla="*/ 2 h 46"/>
                      <a:gd name="T22" fmla="*/ 1 w 102"/>
                      <a:gd name="T23" fmla="*/ 3 h 46"/>
                      <a:gd name="T24" fmla="*/ 0 w 102"/>
                      <a:gd name="T25" fmla="*/ 4 h 46"/>
                      <a:gd name="T26" fmla="*/ 0 w 102"/>
                      <a:gd name="T27" fmla="*/ 6 h 46"/>
                      <a:gd name="T28" fmla="*/ 0 w 102"/>
                      <a:gd name="T29" fmla="*/ 7 h 46"/>
                      <a:gd name="T30" fmla="*/ 0 w 102"/>
                      <a:gd name="T31" fmla="*/ 8 h 46"/>
                      <a:gd name="T32" fmla="*/ 0 w 102"/>
                      <a:gd name="T33" fmla="*/ 9 h 46"/>
                      <a:gd name="T34" fmla="*/ 1 w 102"/>
                      <a:gd name="T35" fmla="*/ 11 h 46"/>
                      <a:gd name="T36" fmla="*/ 2 w 102"/>
                      <a:gd name="T37" fmla="*/ 12 h 46"/>
                      <a:gd name="T38" fmla="*/ 3 w 102"/>
                      <a:gd name="T39" fmla="*/ 13 h 46"/>
                      <a:gd name="T40" fmla="*/ 4 w 102"/>
                      <a:gd name="T41" fmla="*/ 13 h 46"/>
                      <a:gd name="T42" fmla="*/ 6 w 102"/>
                      <a:gd name="T43" fmla="*/ 14 h 46"/>
                      <a:gd name="T44" fmla="*/ 8 w 102"/>
                      <a:gd name="T45" fmla="*/ 14 h 46"/>
                      <a:gd name="T46" fmla="*/ 0 w 102"/>
                      <a:gd name="T47" fmla="*/ 7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02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102" y="46"/>
                        </a:lnTo>
                        <a:lnTo>
                          <a:pt x="102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2" name="Freeform 752"/>
                  <p:cNvSpPr>
                    <a:spLocks noChangeAspect="1"/>
                  </p:cNvSpPr>
                  <p:nvPr/>
                </p:nvSpPr>
                <p:spPr bwMode="auto">
                  <a:xfrm>
                    <a:off x="2297" y="1539"/>
                    <a:ext cx="14" cy="336"/>
                  </a:xfrm>
                  <a:custGeom>
                    <a:avLst/>
                    <a:gdLst>
                      <a:gd name="T0" fmla="*/ 7 w 46"/>
                      <a:gd name="T1" fmla="*/ 336 h 1116"/>
                      <a:gd name="T2" fmla="*/ 14 w 46"/>
                      <a:gd name="T3" fmla="*/ 329 h 1116"/>
                      <a:gd name="T4" fmla="*/ 14 w 46"/>
                      <a:gd name="T5" fmla="*/ 0 h 1116"/>
                      <a:gd name="T6" fmla="*/ 0 w 46"/>
                      <a:gd name="T7" fmla="*/ 0 h 1116"/>
                      <a:gd name="T8" fmla="*/ 0 w 46"/>
                      <a:gd name="T9" fmla="*/ 329 h 1116"/>
                      <a:gd name="T10" fmla="*/ 7 w 46"/>
                      <a:gd name="T11" fmla="*/ 336 h 1116"/>
                      <a:gd name="T12" fmla="*/ 0 w 46"/>
                      <a:gd name="T13" fmla="*/ 329 h 1116"/>
                      <a:gd name="T14" fmla="*/ 0 w 46"/>
                      <a:gd name="T15" fmla="*/ 331 h 1116"/>
                      <a:gd name="T16" fmla="*/ 1 w 46"/>
                      <a:gd name="T17" fmla="*/ 332 h 1116"/>
                      <a:gd name="T18" fmla="*/ 1 w 46"/>
                      <a:gd name="T19" fmla="*/ 333 h 1116"/>
                      <a:gd name="T20" fmla="*/ 2 w 46"/>
                      <a:gd name="T21" fmla="*/ 334 h 1116"/>
                      <a:gd name="T22" fmla="*/ 3 w 46"/>
                      <a:gd name="T23" fmla="*/ 335 h 1116"/>
                      <a:gd name="T24" fmla="*/ 4 w 46"/>
                      <a:gd name="T25" fmla="*/ 336 h 1116"/>
                      <a:gd name="T26" fmla="*/ 6 w 46"/>
                      <a:gd name="T27" fmla="*/ 336 h 1116"/>
                      <a:gd name="T28" fmla="*/ 7 w 46"/>
                      <a:gd name="T29" fmla="*/ 336 h 1116"/>
                      <a:gd name="T30" fmla="*/ 8 w 46"/>
                      <a:gd name="T31" fmla="*/ 336 h 1116"/>
                      <a:gd name="T32" fmla="*/ 9 w 46"/>
                      <a:gd name="T33" fmla="*/ 336 h 1116"/>
                      <a:gd name="T34" fmla="*/ 11 w 46"/>
                      <a:gd name="T35" fmla="*/ 335 h 1116"/>
                      <a:gd name="T36" fmla="*/ 12 w 46"/>
                      <a:gd name="T37" fmla="*/ 334 h 1116"/>
                      <a:gd name="T38" fmla="*/ 13 w 46"/>
                      <a:gd name="T39" fmla="*/ 333 h 1116"/>
                      <a:gd name="T40" fmla="*/ 13 w 46"/>
                      <a:gd name="T41" fmla="*/ 332 h 1116"/>
                      <a:gd name="T42" fmla="*/ 14 w 46"/>
                      <a:gd name="T43" fmla="*/ 331 h 1116"/>
                      <a:gd name="T44" fmla="*/ 14 w 46"/>
                      <a:gd name="T45" fmla="*/ 329 h 1116"/>
                      <a:gd name="T46" fmla="*/ 7 w 46"/>
                      <a:gd name="T47" fmla="*/ 336 h 111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116">
                        <a:moveTo>
                          <a:pt x="23" y="1116"/>
                        </a:moveTo>
                        <a:lnTo>
                          <a:pt x="46" y="1093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3"/>
                        </a:lnTo>
                        <a:lnTo>
                          <a:pt x="23" y="1116"/>
                        </a:lnTo>
                        <a:lnTo>
                          <a:pt x="0" y="1093"/>
                        </a:lnTo>
                        <a:lnTo>
                          <a:pt x="0" y="1099"/>
                        </a:lnTo>
                        <a:lnTo>
                          <a:pt x="2" y="1103"/>
                        </a:lnTo>
                        <a:lnTo>
                          <a:pt x="4" y="1107"/>
                        </a:lnTo>
                        <a:lnTo>
                          <a:pt x="7" y="1111"/>
                        </a:lnTo>
                        <a:lnTo>
                          <a:pt x="10" y="1113"/>
                        </a:lnTo>
                        <a:lnTo>
                          <a:pt x="14" y="1115"/>
                        </a:lnTo>
                        <a:lnTo>
                          <a:pt x="19" y="1116"/>
                        </a:lnTo>
                        <a:lnTo>
                          <a:pt x="23" y="1116"/>
                        </a:lnTo>
                        <a:lnTo>
                          <a:pt x="27" y="1116"/>
                        </a:lnTo>
                        <a:lnTo>
                          <a:pt x="31" y="1115"/>
                        </a:lnTo>
                        <a:lnTo>
                          <a:pt x="35" y="1113"/>
                        </a:lnTo>
                        <a:lnTo>
                          <a:pt x="39" y="1111"/>
                        </a:lnTo>
                        <a:lnTo>
                          <a:pt x="42" y="1107"/>
                        </a:lnTo>
                        <a:lnTo>
                          <a:pt x="44" y="1103"/>
                        </a:lnTo>
                        <a:lnTo>
                          <a:pt x="45" y="1099"/>
                        </a:lnTo>
                        <a:lnTo>
                          <a:pt x="46" y="1093"/>
                        </a:lnTo>
                        <a:lnTo>
                          <a:pt x="23" y="11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" name="Freeform 753"/>
                  <p:cNvSpPr>
                    <a:spLocks noChangeAspect="1"/>
                  </p:cNvSpPr>
                  <p:nvPr/>
                </p:nvSpPr>
                <p:spPr bwMode="auto">
                  <a:xfrm>
                    <a:off x="2304" y="1861"/>
                    <a:ext cx="21" cy="14"/>
                  </a:xfrm>
                  <a:custGeom>
                    <a:avLst/>
                    <a:gdLst>
                      <a:gd name="T0" fmla="*/ 21 w 56"/>
                      <a:gd name="T1" fmla="*/ 7 h 47"/>
                      <a:gd name="T2" fmla="*/ 12 w 56"/>
                      <a:gd name="T3" fmla="*/ 0 h 47"/>
                      <a:gd name="T4" fmla="*/ 0 w 56"/>
                      <a:gd name="T5" fmla="*/ 0 h 47"/>
                      <a:gd name="T6" fmla="*/ 0 w 56"/>
                      <a:gd name="T7" fmla="*/ 14 h 47"/>
                      <a:gd name="T8" fmla="*/ 12 w 56"/>
                      <a:gd name="T9" fmla="*/ 14 h 47"/>
                      <a:gd name="T10" fmla="*/ 21 w 56"/>
                      <a:gd name="T11" fmla="*/ 7 h 47"/>
                      <a:gd name="T12" fmla="*/ 12 w 56"/>
                      <a:gd name="T13" fmla="*/ 14 h 47"/>
                      <a:gd name="T14" fmla="*/ 14 w 56"/>
                      <a:gd name="T15" fmla="*/ 14 h 47"/>
                      <a:gd name="T16" fmla="*/ 16 w 56"/>
                      <a:gd name="T17" fmla="*/ 14 h 47"/>
                      <a:gd name="T18" fmla="*/ 17 w 56"/>
                      <a:gd name="T19" fmla="*/ 13 h 47"/>
                      <a:gd name="T20" fmla="*/ 18 w 56"/>
                      <a:gd name="T21" fmla="*/ 12 h 47"/>
                      <a:gd name="T22" fmla="*/ 20 w 56"/>
                      <a:gd name="T23" fmla="*/ 11 h 47"/>
                      <a:gd name="T24" fmla="*/ 21 w 56"/>
                      <a:gd name="T25" fmla="*/ 10 h 47"/>
                      <a:gd name="T26" fmla="*/ 21 w 56"/>
                      <a:gd name="T27" fmla="*/ 9 h 47"/>
                      <a:gd name="T28" fmla="*/ 21 w 56"/>
                      <a:gd name="T29" fmla="*/ 7 h 47"/>
                      <a:gd name="T30" fmla="*/ 21 w 56"/>
                      <a:gd name="T31" fmla="*/ 6 h 47"/>
                      <a:gd name="T32" fmla="*/ 21 w 56"/>
                      <a:gd name="T33" fmla="*/ 4 h 47"/>
                      <a:gd name="T34" fmla="*/ 20 w 56"/>
                      <a:gd name="T35" fmla="*/ 4 h 47"/>
                      <a:gd name="T36" fmla="*/ 18 w 56"/>
                      <a:gd name="T37" fmla="*/ 2 h 47"/>
                      <a:gd name="T38" fmla="*/ 17 w 56"/>
                      <a:gd name="T39" fmla="*/ 1 h 47"/>
                      <a:gd name="T40" fmla="*/ 16 w 56"/>
                      <a:gd name="T41" fmla="*/ 1 h 47"/>
                      <a:gd name="T42" fmla="*/ 14 w 56"/>
                      <a:gd name="T43" fmla="*/ 1 h 47"/>
                      <a:gd name="T44" fmla="*/ 12 w 56"/>
                      <a:gd name="T45" fmla="*/ 0 h 47"/>
                      <a:gd name="T46" fmla="*/ 21 w 56"/>
                      <a:gd name="T47" fmla="*/ 7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6" h="47">
                        <a:moveTo>
                          <a:pt x="56" y="24"/>
                        </a:moveTo>
                        <a:lnTo>
                          <a:pt x="32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32" y="47"/>
                        </a:lnTo>
                        <a:lnTo>
                          <a:pt x="56" y="24"/>
                        </a:lnTo>
                        <a:lnTo>
                          <a:pt x="32" y="47"/>
                        </a:lnTo>
                        <a:lnTo>
                          <a:pt x="38" y="47"/>
                        </a:lnTo>
                        <a:lnTo>
                          <a:pt x="43" y="46"/>
                        </a:lnTo>
                        <a:lnTo>
                          <a:pt x="46" y="43"/>
                        </a:lnTo>
                        <a:lnTo>
                          <a:pt x="49" y="40"/>
                        </a:lnTo>
                        <a:lnTo>
                          <a:pt x="53" y="36"/>
                        </a:lnTo>
                        <a:lnTo>
                          <a:pt x="55" y="33"/>
                        </a:lnTo>
                        <a:lnTo>
                          <a:pt x="56" y="29"/>
                        </a:lnTo>
                        <a:lnTo>
                          <a:pt x="56" y="24"/>
                        </a:lnTo>
                        <a:lnTo>
                          <a:pt x="56" y="19"/>
                        </a:lnTo>
                        <a:lnTo>
                          <a:pt x="55" y="15"/>
                        </a:lnTo>
                        <a:lnTo>
                          <a:pt x="53" y="12"/>
                        </a:lnTo>
                        <a:lnTo>
                          <a:pt x="49" y="8"/>
                        </a:lnTo>
                        <a:lnTo>
                          <a:pt x="46" y="5"/>
                        </a:lnTo>
                        <a:lnTo>
                          <a:pt x="43" y="3"/>
                        </a:lnTo>
                        <a:lnTo>
                          <a:pt x="38" y="2"/>
                        </a:lnTo>
                        <a:lnTo>
                          <a:pt x="32" y="0"/>
                        </a:lnTo>
                        <a:lnTo>
                          <a:pt x="56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4" name="Freeform 754"/>
                  <p:cNvSpPr>
                    <a:spLocks noChangeAspect="1"/>
                  </p:cNvSpPr>
                  <p:nvPr/>
                </p:nvSpPr>
                <p:spPr bwMode="auto">
                  <a:xfrm>
                    <a:off x="2311" y="1868"/>
                    <a:ext cx="14" cy="64"/>
                  </a:xfrm>
                  <a:custGeom>
                    <a:avLst/>
                    <a:gdLst>
                      <a:gd name="T0" fmla="*/ 7 w 47"/>
                      <a:gd name="T1" fmla="*/ 64 h 221"/>
                      <a:gd name="T2" fmla="*/ 14 w 47"/>
                      <a:gd name="T3" fmla="*/ 57 h 221"/>
                      <a:gd name="T4" fmla="*/ 14 w 47"/>
                      <a:gd name="T5" fmla="*/ 0 h 221"/>
                      <a:gd name="T6" fmla="*/ 0 w 47"/>
                      <a:gd name="T7" fmla="*/ 0 h 221"/>
                      <a:gd name="T8" fmla="*/ 0 w 47"/>
                      <a:gd name="T9" fmla="*/ 57 h 221"/>
                      <a:gd name="T10" fmla="*/ 7 w 47"/>
                      <a:gd name="T11" fmla="*/ 64 h 221"/>
                      <a:gd name="T12" fmla="*/ 0 w 47"/>
                      <a:gd name="T13" fmla="*/ 57 h 221"/>
                      <a:gd name="T14" fmla="*/ 0 w 47"/>
                      <a:gd name="T15" fmla="*/ 59 h 221"/>
                      <a:gd name="T16" fmla="*/ 1 w 47"/>
                      <a:gd name="T17" fmla="*/ 60 h 221"/>
                      <a:gd name="T18" fmla="*/ 1 w 47"/>
                      <a:gd name="T19" fmla="*/ 61 h 221"/>
                      <a:gd name="T20" fmla="*/ 2 w 47"/>
                      <a:gd name="T21" fmla="*/ 62 h 221"/>
                      <a:gd name="T22" fmla="*/ 3 w 47"/>
                      <a:gd name="T23" fmla="*/ 63 h 221"/>
                      <a:gd name="T24" fmla="*/ 4 w 47"/>
                      <a:gd name="T25" fmla="*/ 63 h 221"/>
                      <a:gd name="T26" fmla="*/ 6 w 47"/>
                      <a:gd name="T27" fmla="*/ 64 h 221"/>
                      <a:gd name="T28" fmla="*/ 7 w 47"/>
                      <a:gd name="T29" fmla="*/ 64 h 221"/>
                      <a:gd name="T30" fmla="*/ 8 w 47"/>
                      <a:gd name="T31" fmla="*/ 64 h 221"/>
                      <a:gd name="T32" fmla="*/ 10 w 47"/>
                      <a:gd name="T33" fmla="*/ 63 h 221"/>
                      <a:gd name="T34" fmla="*/ 11 w 47"/>
                      <a:gd name="T35" fmla="*/ 63 h 221"/>
                      <a:gd name="T36" fmla="*/ 12 w 47"/>
                      <a:gd name="T37" fmla="*/ 62 h 221"/>
                      <a:gd name="T38" fmla="*/ 13 w 47"/>
                      <a:gd name="T39" fmla="*/ 61 h 221"/>
                      <a:gd name="T40" fmla="*/ 13 w 47"/>
                      <a:gd name="T41" fmla="*/ 60 h 221"/>
                      <a:gd name="T42" fmla="*/ 14 w 47"/>
                      <a:gd name="T43" fmla="*/ 59 h 221"/>
                      <a:gd name="T44" fmla="*/ 14 w 47"/>
                      <a:gd name="T45" fmla="*/ 57 h 221"/>
                      <a:gd name="T46" fmla="*/ 7 w 47"/>
                      <a:gd name="T47" fmla="*/ 64 h 22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221">
                        <a:moveTo>
                          <a:pt x="23" y="221"/>
                        </a:moveTo>
                        <a:lnTo>
                          <a:pt x="47" y="197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97"/>
                        </a:lnTo>
                        <a:lnTo>
                          <a:pt x="23" y="221"/>
                        </a:lnTo>
                        <a:lnTo>
                          <a:pt x="0" y="197"/>
                        </a:lnTo>
                        <a:lnTo>
                          <a:pt x="0" y="203"/>
                        </a:lnTo>
                        <a:lnTo>
                          <a:pt x="2" y="207"/>
                        </a:lnTo>
                        <a:lnTo>
                          <a:pt x="5" y="211"/>
                        </a:lnTo>
                        <a:lnTo>
                          <a:pt x="8" y="214"/>
                        </a:lnTo>
                        <a:lnTo>
                          <a:pt x="11" y="217"/>
                        </a:lnTo>
                        <a:lnTo>
                          <a:pt x="15" y="219"/>
                        </a:lnTo>
                        <a:lnTo>
                          <a:pt x="19" y="220"/>
                        </a:lnTo>
                        <a:lnTo>
                          <a:pt x="23" y="221"/>
                        </a:lnTo>
                        <a:lnTo>
                          <a:pt x="28" y="220"/>
                        </a:lnTo>
                        <a:lnTo>
                          <a:pt x="32" y="219"/>
                        </a:lnTo>
                        <a:lnTo>
                          <a:pt x="36" y="217"/>
                        </a:lnTo>
                        <a:lnTo>
                          <a:pt x="39" y="214"/>
                        </a:lnTo>
                        <a:lnTo>
                          <a:pt x="42" y="211"/>
                        </a:lnTo>
                        <a:lnTo>
                          <a:pt x="45" y="207"/>
                        </a:lnTo>
                        <a:lnTo>
                          <a:pt x="47" y="203"/>
                        </a:lnTo>
                        <a:lnTo>
                          <a:pt x="47" y="197"/>
                        </a:lnTo>
                        <a:lnTo>
                          <a:pt x="23" y="2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5" name="Freeform 755"/>
                  <p:cNvSpPr>
                    <a:spLocks noChangeAspect="1"/>
                  </p:cNvSpPr>
                  <p:nvPr/>
                </p:nvSpPr>
                <p:spPr bwMode="auto">
                  <a:xfrm>
                    <a:off x="2304" y="1919"/>
                    <a:ext cx="14" cy="14"/>
                  </a:xfrm>
                  <a:custGeom>
                    <a:avLst/>
                    <a:gdLst>
                      <a:gd name="T0" fmla="*/ 0 w 44"/>
                      <a:gd name="T1" fmla="*/ 7 h 48"/>
                      <a:gd name="T2" fmla="*/ 7 w 44"/>
                      <a:gd name="T3" fmla="*/ 14 h 48"/>
                      <a:gd name="T4" fmla="*/ 14 w 44"/>
                      <a:gd name="T5" fmla="*/ 14 h 48"/>
                      <a:gd name="T6" fmla="*/ 14 w 44"/>
                      <a:gd name="T7" fmla="*/ 0 h 48"/>
                      <a:gd name="T8" fmla="*/ 7 w 44"/>
                      <a:gd name="T9" fmla="*/ 0 h 48"/>
                      <a:gd name="T10" fmla="*/ 0 w 44"/>
                      <a:gd name="T11" fmla="*/ 7 h 48"/>
                      <a:gd name="T12" fmla="*/ 7 w 44"/>
                      <a:gd name="T13" fmla="*/ 0 h 48"/>
                      <a:gd name="T14" fmla="*/ 6 w 44"/>
                      <a:gd name="T15" fmla="*/ 0 h 48"/>
                      <a:gd name="T16" fmla="*/ 4 w 44"/>
                      <a:gd name="T17" fmla="*/ 1 h 48"/>
                      <a:gd name="T18" fmla="*/ 3 w 44"/>
                      <a:gd name="T19" fmla="*/ 1 h 48"/>
                      <a:gd name="T20" fmla="*/ 2 w 44"/>
                      <a:gd name="T21" fmla="*/ 2 h 48"/>
                      <a:gd name="T22" fmla="*/ 1 w 44"/>
                      <a:gd name="T23" fmla="*/ 4 h 48"/>
                      <a:gd name="T24" fmla="*/ 1 w 44"/>
                      <a:gd name="T25" fmla="*/ 4 h 48"/>
                      <a:gd name="T26" fmla="*/ 0 w 44"/>
                      <a:gd name="T27" fmla="*/ 6 h 48"/>
                      <a:gd name="T28" fmla="*/ 0 w 44"/>
                      <a:gd name="T29" fmla="*/ 7 h 48"/>
                      <a:gd name="T30" fmla="*/ 0 w 44"/>
                      <a:gd name="T31" fmla="*/ 8 h 48"/>
                      <a:gd name="T32" fmla="*/ 1 w 44"/>
                      <a:gd name="T33" fmla="*/ 10 h 48"/>
                      <a:gd name="T34" fmla="*/ 1 w 44"/>
                      <a:gd name="T35" fmla="*/ 11 h 48"/>
                      <a:gd name="T36" fmla="*/ 2 w 44"/>
                      <a:gd name="T37" fmla="*/ 12 h 48"/>
                      <a:gd name="T38" fmla="*/ 3 w 44"/>
                      <a:gd name="T39" fmla="*/ 12 h 48"/>
                      <a:gd name="T40" fmla="*/ 4 w 44"/>
                      <a:gd name="T41" fmla="*/ 13 h 48"/>
                      <a:gd name="T42" fmla="*/ 6 w 44"/>
                      <a:gd name="T43" fmla="*/ 14 h 48"/>
                      <a:gd name="T44" fmla="*/ 7 w 44"/>
                      <a:gd name="T45" fmla="*/ 14 h 48"/>
                      <a:gd name="T46" fmla="*/ 0 w 44"/>
                      <a:gd name="T47" fmla="*/ 7 h 4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4" h="48">
                        <a:moveTo>
                          <a:pt x="0" y="24"/>
                        </a:moveTo>
                        <a:lnTo>
                          <a:pt x="23" y="48"/>
                        </a:lnTo>
                        <a:lnTo>
                          <a:pt x="44" y="48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lnTo>
                          <a:pt x="7" y="8"/>
                        </a:lnTo>
                        <a:lnTo>
                          <a:pt x="3" y="12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6"/>
                        </a:lnTo>
                        <a:lnTo>
                          <a:pt x="7" y="40"/>
                        </a:lnTo>
                        <a:lnTo>
                          <a:pt x="10" y="42"/>
                        </a:lnTo>
                        <a:lnTo>
                          <a:pt x="14" y="46"/>
                        </a:lnTo>
                        <a:lnTo>
                          <a:pt x="18" y="47"/>
                        </a:lnTo>
                        <a:lnTo>
                          <a:pt x="23" y="48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6" name="Freeform 756"/>
                  <p:cNvSpPr>
                    <a:spLocks noChangeAspect="1"/>
                  </p:cNvSpPr>
                  <p:nvPr/>
                </p:nvSpPr>
                <p:spPr bwMode="auto">
                  <a:xfrm>
                    <a:off x="2304" y="1926"/>
                    <a:ext cx="14" cy="136"/>
                  </a:xfrm>
                  <a:custGeom>
                    <a:avLst/>
                    <a:gdLst>
                      <a:gd name="T0" fmla="*/ 1 w 47"/>
                      <a:gd name="T1" fmla="*/ 133 h 442"/>
                      <a:gd name="T2" fmla="*/ 14 w 47"/>
                      <a:gd name="T3" fmla="*/ 129 h 442"/>
                      <a:gd name="T4" fmla="*/ 14 w 47"/>
                      <a:gd name="T5" fmla="*/ 0 h 442"/>
                      <a:gd name="T6" fmla="*/ 0 w 47"/>
                      <a:gd name="T7" fmla="*/ 0 h 442"/>
                      <a:gd name="T8" fmla="*/ 0 w 47"/>
                      <a:gd name="T9" fmla="*/ 129 h 442"/>
                      <a:gd name="T10" fmla="*/ 1 w 47"/>
                      <a:gd name="T11" fmla="*/ 133 h 442"/>
                      <a:gd name="T12" fmla="*/ 0 w 47"/>
                      <a:gd name="T13" fmla="*/ 129 h 442"/>
                      <a:gd name="T14" fmla="*/ 0 w 47"/>
                      <a:gd name="T15" fmla="*/ 130 h 442"/>
                      <a:gd name="T16" fmla="*/ 1 w 47"/>
                      <a:gd name="T17" fmla="*/ 132 h 442"/>
                      <a:gd name="T18" fmla="*/ 1 w 47"/>
                      <a:gd name="T19" fmla="*/ 133 h 442"/>
                      <a:gd name="T20" fmla="*/ 2 w 47"/>
                      <a:gd name="T21" fmla="*/ 134 h 442"/>
                      <a:gd name="T22" fmla="*/ 3 w 47"/>
                      <a:gd name="T23" fmla="*/ 135 h 442"/>
                      <a:gd name="T24" fmla="*/ 4 w 47"/>
                      <a:gd name="T25" fmla="*/ 135 h 442"/>
                      <a:gd name="T26" fmla="*/ 6 w 47"/>
                      <a:gd name="T27" fmla="*/ 136 h 442"/>
                      <a:gd name="T28" fmla="*/ 7 w 47"/>
                      <a:gd name="T29" fmla="*/ 136 h 442"/>
                      <a:gd name="T30" fmla="*/ 8 w 47"/>
                      <a:gd name="T31" fmla="*/ 136 h 442"/>
                      <a:gd name="T32" fmla="*/ 10 w 47"/>
                      <a:gd name="T33" fmla="*/ 135 h 442"/>
                      <a:gd name="T34" fmla="*/ 11 w 47"/>
                      <a:gd name="T35" fmla="*/ 135 h 442"/>
                      <a:gd name="T36" fmla="*/ 12 w 47"/>
                      <a:gd name="T37" fmla="*/ 134 h 442"/>
                      <a:gd name="T38" fmla="*/ 13 w 47"/>
                      <a:gd name="T39" fmla="*/ 133 h 442"/>
                      <a:gd name="T40" fmla="*/ 13 w 47"/>
                      <a:gd name="T41" fmla="*/ 132 h 442"/>
                      <a:gd name="T42" fmla="*/ 14 w 47"/>
                      <a:gd name="T43" fmla="*/ 130 h 442"/>
                      <a:gd name="T44" fmla="*/ 14 w 47"/>
                      <a:gd name="T45" fmla="*/ 129 h 442"/>
                      <a:gd name="T46" fmla="*/ 1 w 47"/>
                      <a:gd name="T47" fmla="*/ 133 h 44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442">
                        <a:moveTo>
                          <a:pt x="4" y="431"/>
                        </a:moveTo>
                        <a:lnTo>
                          <a:pt x="47" y="418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" y="431"/>
                        </a:lnTo>
                        <a:lnTo>
                          <a:pt x="0" y="418"/>
                        </a:lnTo>
                        <a:lnTo>
                          <a:pt x="1" y="424"/>
                        </a:lnTo>
                        <a:lnTo>
                          <a:pt x="2" y="428"/>
                        </a:lnTo>
                        <a:lnTo>
                          <a:pt x="4" y="432"/>
                        </a:lnTo>
                        <a:lnTo>
                          <a:pt x="8" y="435"/>
                        </a:lnTo>
                        <a:lnTo>
                          <a:pt x="11" y="438"/>
                        </a:lnTo>
                        <a:lnTo>
                          <a:pt x="15" y="440"/>
                        </a:lnTo>
                        <a:lnTo>
                          <a:pt x="19" y="441"/>
                        </a:lnTo>
                        <a:lnTo>
                          <a:pt x="23" y="442"/>
                        </a:lnTo>
                        <a:lnTo>
                          <a:pt x="28" y="441"/>
                        </a:lnTo>
                        <a:lnTo>
                          <a:pt x="32" y="440"/>
                        </a:lnTo>
                        <a:lnTo>
                          <a:pt x="36" y="438"/>
                        </a:lnTo>
                        <a:lnTo>
                          <a:pt x="39" y="435"/>
                        </a:lnTo>
                        <a:lnTo>
                          <a:pt x="42" y="432"/>
                        </a:lnTo>
                        <a:lnTo>
                          <a:pt x="44" y="428"/>
                        </a:lnTo>
                        <a:lnTo>
                          <a:pt x="47" y="424"/>
                        </a:lnTo>
                        <a:lnTo>
                          <a:pt x="47" y="418"/>
                        </a:lnTo>
                        <a:lnTo>
                          <a:pt x="4" y="4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7" name="Freeform 757"/>
                  <p:cNvSpPr>
                    <a:spLocks noChangeAspect="1"/>
                  </p:cNvSpPr>
                  <p:nvPr/>
                </p:nvSpPr>
                <p:spPr bwMode="auto">
                  <a:xfrm>
                    <a:off x="2304" y="2047"/>
                    <a:ext cx="21" cy="21"/>
                  </a:xfrm>
                  <a:custGeom>
                    <a:avLst/>
                    <a:gdLst>
                      <a:gd name="T0" fmla="*/ 21 w 71"/>
                      <a:gd name="T1" fmla="*/ 14 h 75"/>
                      <a:gd name="T2" fmla="*/ 20 w 71"/>
                      <a:gd name="T3" fmla="*/ 11 h 75"/>
                      <a:gd name="T4" fmla="*/ 11 w 71"/>
                      <a:gd name="T5" fmla="*/ 0 h 75"/>
                      <a:gd name="T6" fmla="*/ 0 w 71"/>
                      <a:gd name="T7" fmla="*/ 7 h 75"/>
                      <a:gd name="T8" fmla="*/ 9 w 71"/>
                      <a:gd name="T9" fmla="*/ 18 h 75"/>
                      <a:gd name="T10" fmla="*/ 21 w 71"/>
                      <a:gd name="T11" fmla="*/ 14 h 75"/>
                      <a:gd name="T12" fmla="*/ 9 w 71"/>
                      <a:gd name="T13" fmla="*/ 18 h 75"/>
                      <a:gd name="T14" fmla="*/ 9 w 71"/>
                      <a:gd name="T15" fmla="*/ 19 h 75"/>
                      <a:gd name="T16" fmla="*/ 11 w 71"/>
                      <a:gd name="T17" fmla="*/ 20 h 75"/>
                      <a:gd name="T18" fmla="*/ 12 w 71"/>
                      <a:gd name="T19" fmla="*/ 21 h 75"/>
                      <a:gd name="T20" fmla="*/ 13 w 71"/>
                      <a:gd name="T21" fmla="*/ 21 h 75"/>
                      <a:gd name="T22" fmla="*/ 14 w 71"/>
                      <a:gd name="T23" fmla="*/ 21 h 75"/>
                      <a:gd name="T24" fmla="*/ 16 w 71"/>
                      <a:gd name="T25" fmla="*/ 21 h 75"/>
                      <a:gd name="T26" fmla="*/ 17 w 71"/>
                      <a:gd name="T27" fmla="*/ 20 h 75"/>
                      <a:gd name="T28" fmla="*/ 18 w 71"/>
                      <a:gd name="T29" fmla="*/ 19 h 75"/>
                      <a:gd name="T30" fmla="*/ 19 w 71"/>
                      <a:gd name="T31" fmla="*/ 19 h 75"/>
                      <a:gd name="T32" fmla="*/ 20 w 71"/>
                      <a:gd name="T33" fmla="*/ 18 h 75"/>
                      <a:gd name="T34" fmla="*/ 20 w 71"/>
                      <a:gd name="T35" fmla="*/ 17 h 75"/>
                      <a:gd name="T36" fmla="*/ 21 w 71"/>
                      <a:gd name="T37" fmla="*/ 16 h 75"/>
                      <a:gd name="T38" fmla="*/ 21 w 71"/>
                      <a:gd name="T39" fmla="*/ 14 h 75"/>
                      <a:gd name="T40" fmla="*/ 21 w 71"/>
                      <a:gd name="T41" fmla="*/ 13 h 75"/>
                      <a:gd name="T42" fmla="*/ 20 w 71"/>
                      <a:gd name="T43" fmla="*/ 12 h 75"/>
                      <a:gd name="T44" fmla="*/ 20 w 71"/>
                      <a:gd name="T45" fmla="*/ 11 h 75"/>
                      <a:gd name="T46" fmla="*/ 21 w 71"/>
                      <a:gd name="T47" fmla="*/ 14 h 7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1" h="75">
                        <a:moveTo>
                          <a:pt x="71" y="51"/>
                        </a:moveTo>
                        <a:lnTo>
                          <a:pt x="66" y="38"/>
                        </a:lnTo>
                        <a:lnTo>
                          <a:pt x="38" y="0"/>
                        </a:lnTo>
                        <a:lnTo>
                          <a:pt x="0" y="26"/>
                        </a:lnTo>
                        <a:lnTo>
                          <a:pt x="29" y="65"/>
                        </a:lnTo>
                        <a:lnTo>
                          <a:pt x="71" y="51"/>
                        </a:lnTo>
                        <a:lnTo>
                          <a:pt x="29" y="65"/>
                        </a:lnTo>
                        <a:lnTo>
                          <a:pt x="32" y="68"/>
                        </a:lnTo>
                        <a:lnTo>
                          <a:pt x="36" y="71"/>
                        </a:lnTo>
                        <a:lnTo>
                          <a:pt x="40" y="74"/>
                        </a:lnTo>
                        <a:lnTo>
                          <a:pt x="45" y="75"/>
                        </a:lnTo>
                        <a:lnTo>
                          <a:pt x="49" y="75"/>
                        </a:lnTo>
                        <a:lnTo>
                          <a:pt x="53" y="74"/>
                        </a:lnTo>
                        <a:lnTo>
                          <a:pt x="57" y="73"/>
                        </a:lnTo>
                        <a:lnTo>
                          <a:pt x="61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69" y="60"/>
                        </a:lnTo>
                        <a:lnTo>
                          <a:pt x="70" y="56"/>
                        </a:lnTo>
                        <a:lnTo>
                          <a:pt x="71" y="51"/>
                        </a:lnTo>
                        <a:lnTo>
                          <a:pt x="70" y="47"/>
                        </a:lnTo>
                        <a:lnTo>
                          <a:pt x="69" y="42"/>
                        </a:lnTo>
                        <a:lnTo>
                          <a:pt x="66" y="38"/>
                        </a:lnTo>
                        <a:lnTo>
                          <a:pt x="71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8" name="Rectangle 7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1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69" name="Freeform 759"/>
                  <p:cNvSpPr>
                    <a:spLocks noChangeAspect="1"/>
                  </p:cNvSpPr>
                  <p:nvPr/>
                </p:nvSpPr>
                <p:spPr bwMode="auto">
                  <a:xfrm>
                    <a:off x="3412" y="1410"/>
                    <a:ext cx="14" cy="93"/>
                  </a:xfrm>
                  <a:custGeom>
                    <a:avLst/>
                    <a:gdLst>
                      <a:gd name="T0" fmla="*/ 0 w 46"/>
                      <a:gd name="T1" fmla="*/ 7 h 315"/>
                      <a:gd name="T2" fmla="*/ 0 w 46"/>
                      <a:gd name="T3" fmla="*/ 7 h 315"/>
                      <a:gd name="T4" fmla="*/ 0 w 46"/>
                      <a:gd name="T5" fmla="*/ 93 h 315"/>
                      <a:gd name="T6" fmla="*/ 14 w 46"/>
                      <a:gd name="T7" fmla="*/ 93 h 315"/>
                      <a:gd name="T8" fmla="*/ 14 w 46"/>
                      <a:gd name="T9" fmla="*/ 7 h 315"/>
                      <a:gd name="T10" fmla="*/ 0 w 46"/>
                      <a:gd name="T11" fmla="*/ 7 h 315"/>
                      <a:gd name="T12" fmla="*/ 14 w 46"/>
                      <a:gd name="T13" fmla="*/ 7 h 315"/>
                      <a:gd name="T14" fmla="*/ 14 w 46"/>
                      <a:gd name="T15" fmla="*/ 5 h 315"/>
                      <a:gd name="T16" fmla="*/ 13 w 46"/>
                      <a:gd name="T17" fmla="*/ 4 h 315"/>
                      <a:gd name="T18" fmla="*/ 13 w 46"/>
                      <a:gd name="T19" fmla="*/ 3 h 315"/>
                      <a:gd name="T20" fmla="*/ 12 w 46"/>
                      <a:gd name="T21" fmla="*/ 2 h 315"/>
                      <a:gd name="T22" fmla="*/ 11 w 46"/>
                      <a:gd name="T23" fmla="*/ 1 h 315"/>
                      <a:gd name="T24" fmla="*/ 10 w 46"/>
                      <a:gd name="T25" fmla="*/ 0 h 315"/>
                      <a:gd name="T26" fmla="*/ 8 w 46"/>
                      <a:gd name="T27" fmla="*/ 0 h 315"/>
                      <a:gd name="T28" fmla="*/ 7 w 46"/>
                      <a:gd name="T29" fmla="*/ 0 h 315"/>
                      <a:gd name="T30" fmla="*/ 6 w 46"/>
                      <a:gd name="T31" fmla="*/ 0 h 315"/>
                      <a:gd name="T32" fmla="*/ 5 w 46"/>
                      <a:gd name="T33" fmla="*/ 0 h 315"/>
                      <a:gd name="T34" fmla="*/ 3 w 46"/>
                      <a:gd name="T35" fmla="*/ 1 h 315"/>
                      <a:gd name="T36" fmla="*/ 2 w 46"/>
                      <a:gd name="T37" fmla="*/ 2 h 315"/>
                      <a:gd name="T38" fmla="*/ 1 w 46"/>
                      <a:gd name="T39" fmla="*/ 3 h 315"/>
                      <a:gd name="T40" fmla="*/ 1 w 46"/>
                      <a:gd name="T41" fmla="*/ 4 h 315"/>
                      <a:gd name="T42" fmla="*/ 0 w 46"/>
                      <a:gd name="T43" fmla="*/ 5 h 315"/>
                      <a:gd name="T44" fmla="*/ 0 w 46"/>
                      <a:gd name="T45" fmla="*/ 7 h 315"/>
                      <a:gd name="T46" fmla="*/ 0 w 46"/>
                      <a:gd name="T47" fmla="*/ 7 h 31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315">
                        <a:moveTo>
                          <a:pt x="0" y="23"/>
                        </a:moveTo>
                        <a:lnTo>
                          <a:pt x="0" y="24"/>
                        </a:lnTo>
                        <a:lnTo>
                          <a:pt x="0" y="315"/>
                        </a:lnTo>
                        <a:lnTo>
                          <a:pt x="46" y="315"/>
                        </a:lnTo>
                        <a:lnTo>
                          <a:pt x="46" y="24"/>
                        </a:lnTo>
                        <a:lnTo>
                          <a:pt x="0" y="23"/>
                        </a:lnTo>
                        <a:lnTo>
                          <a:pt x="46" y="24"/>
                        </a:lnTo>
                        <a:lnTo>
                          <a:pt x="45" y="17"/>
                        </a:lnTo>
                        <a:lnTo>
                          <a:pt x="44" y="13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6" y="4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0" y="4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0" name="Freeform 760"/>
                  <p:cNvSpPr>
                    <a:spLocks noChangeAspect="1"/>
                  </p:cNvSpPr>
                  <p:nvPr/>
                </p:nvSpPr>
                <p:spPr bwMode="auto">
                  <a:xfrm>
                    <a:off x="3412" y="1360"/>
                    <a:ext cx="36" cy="57"/>
                  </a:xfrm>
                  <a:custGeom>
                    <a:avLst/>
                    <a:gdLst>
                      <a:gd name="T0" fmla="*/ 34 w 121"/>
                      <a:gd name="T1" fmla="*/ 2 h 190"/>
                      <a:gd name="T2" fmla="*/ 24 w 121"/>
                      <a:gd name="T3" fmla="*/ 2 h 190"/>
                      <a:gd name="T4" fmla="*/ 21 w 121"/>
                      <a:gd name="T5" fmla="*/ 5 h 190"/>
                      <a:gd name="T6" fmla="*/ 18 w 121"/>
                      <a:gd name="T7" fmla="*/ 8 h 190"/>
                      <a:gd name="T8" fmla="*/ 15 w 121"/>
                      <a:gd name="T9" fmla="*/ 12 h 190"/>
                      <a:gd name="T10" fmla="*/ 12 w 121"/>
                      <a:gd name="T11" fmla="*/ 16 h 190"/>
                      <a:gd name="T12" fmla="*/ 10 w 121"/>
                      <a:gd name="T13" fmla="*/ 19 h 190"/>
                      <a:gd name="T14" fmla="*/ 8 w 121"/>
                      <a:gd name="T15" fmla="*/ 23 h 190"/>
                      <a:gd name="T16" fmla="*/ 6 w 121"/>
                      <a:gd name="T17" fmla="*/ 26 h 190"/>
                      <a:gd name="T18" fmla="*/ 5 w 121"/>
                      <a:gd name="T19" fmla="*/ 29 h 190"/>
                      <a:gd name="T20" fmla="*/ 4 w 121"/>
                      <a:gd name="T21" fmla="*/ 33 h 190"/>
                      <a:gd name="T22" fmla="*/ 2 w 121"/>
                      <a:gd name="T23" fmla="*/ 36 h 190"/>
                      <a:gd name="T24" fmla="*/ 1 w 121"/>
                      <a:gd name="T25" fmla="*/ 40 h 190"/>
                      <a:gd name="T26" fmla="*/ 1 w 121"/>
                      <a:gd name="T27" fmla="*/ 43 h 190"/>
                      <a:gd name="T28" fmla="*/ 0 w 121"/>
                      <a:gd name="T29" fmla="*/ 50 h 190"/>
                      <a:gd name="T30" fmla="*/ 0 w 121"/>
                      <a:gd name="T31" fmla="*/ 57 h 190"/>
                      <a:gd name="T32" fmla="*/ 14 w 121"/>
                      <a:gd name="T33" fmla="*/ 57 h 190"/>
                      <a:gd name="T34" fmla="*/ 14 w 121"/>
                      <a:gd name="T35" fmla="*/ 51 h 190"/>
                      <a:gd name="T36" fmla="*/ 15 w 121"/>
                      <a:gd name="T37" fmla="*/ 45 h 190"/>
                      <a:gd name="T38" fmla="*/ 15 w 121"/>
                      <a:gd name="T39" fmla="*/ 43 h 190"/>
                      <a:gd name="T40" fmla="*/ 16 w 121"/>
                      <a:gd name="T41" fmla="*/ 40 h 190"/>
                      <a:gd name="T42" fmla="*/ 17 w 121"/>
                      <a:gd name="T43" fmla="*/ 37 h 190"/>
                      <a:gd name="T44" fmla="*/ 18 w 121"/>
                      <a:gd name="T45" fmla="*/ 35 h 190"/>
                      <a:gd name="T46" fmla="*/ 19 w 121"/>
                      <a:gd name="T47" fmla="*/ 32 h 190"/>
                      <a:gd name="T48" fmla="*/ 20 w 121"/>
                      <a:gd name="T49" fmla="*/ 29 h 190"/>
                      <a:gd name="T50" fmla="*/ 22 w 121"/>
                      <a:gd name="T51" fmla="*/ 26 h 190"/>
                      <a:gd name="T52" fmla="*/ 24 w 121"/>
                      <a:gd name="T53" fmla="*/ 23 h 190"/>
                      <a:gd name="T54" fmla="*/ 25 w 121"/>
                      <a:gd name="T55" fmla="*/ 20 h 190"/>
                      <a:gd name="T56" fmla="*/ 28 w 121"/>
                      <a:gd name="T57" fmla="*/ 18 h 190"/>
                      <a:gd name="T58" fmla="*/ 30 w 121"/>
                      <a:gd name="T59" fmla="*/ 15 h 190"/>
                      <a:gd name="T60" fmla="*/ 34 w 121"/>
                      <a:gd name="T61" fmla="*/ 12 h 190"/>
                      <a:gd name="T62" fmla="*/ 24 w 121"/>
                      <a:gd name="T63" fmla="*/ 12 h 190"/>
                      <a:gd name="T64" fmla="*/ 34 w 121"/>
                      <a:gd name="T65" fmla="*/ 12 h 190"/>
                      <a:gd name="T66" fmla="*/ 35 w 121"/>
                      <a:gd name="T67" fmla="*/ 11 h 190"/>
                      <a:gd name="T68" fmla="*/ 35 w 121"/>
                      <a:gd name="T69" fmla="*/ 10 h 190"/>
                      <a:gd name="T70" fmla="*/ 36 w 121"/>
                      <a:gd name="T71" fmla="*/ 8 h 190"/>
                      <a:gd name="T72" fmla="*/ 36 w 121"/>
                      <a:gd name="T73" fmla="*/ 7 h 190"/>
                      <a:gd name="T74" fmla="*/ 36 w 121"/>
                      <a:gd name="T75" fmla="*/ 6 h 190"/>
                      <a:gd name="T76" fmla="*/ 35 w 121"/>
                      <a:gd name="T77" fmla="*/ 5 h 190"/>
                      <a:gd name="T78" fmla="*/ 35 w 121"/>
                      <a:gd name="T79" fmla="*/ 4 h 190"/>
                      <a:gd name="T80" fmla="*/ 34 w 121"/>
                      <a:gd name="T81" fmla="*/ 2 h 190"/>
                      <a:gd name="T82" fmla="*/ 33 w 121"/>
                      <a:gd name="T83" fmla="*/ 2 h 190"/>
                      <a:gd name="T84" fmla="*/ 32 w 121"/>
                      <a:gd name="T85" fmla="*/ 1 h 190"/>
                      <a:gd name="T86" fmla="*/ 31 w 121"/>
                      <a:gd name="T87" fmla="*/ 0 h 190"/>
                      <a:gd name="T88" fmla="*/ 30 w 121"/>
                      <a:gd name="T89" fmla="*/ 0 h 190"/>
                      <a:gd name="T90" fmla="*/ 28 w 121"/>
                      <a:gd name="T91" fmla="*/ 0 h 190"/>
                      <a:gd name="T92" fmla="*/ 27 w 121"/>
                      <a:gd name="T93" fmla="*/ 0 h 190"/>
                      <a:gd name="T94" fmla="*/ 26 w 121"/>
                      <a:gd name="T95" fmla="*/ 1 h 190"/>
                      <a:gd name="T96" fmla="*/ 24 w 121"/>
                      <a:gd name="T97" fmla="*/ 2 h 190"/>
                      <a:gd name="T98" fmla="*/ 34 w 121"/>
                      <a:gd name="T99" fmla="*/ 2 h 190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21" h="190">
                        <a:moveTo>
                          <a:pt x="114" y="6"/>
                        </a:moveTo>
                        <a:lnTo>
                          <a:pt x="82" y="6"/>
                        </a:lnTo>
                        <a:lnTo>
                          <a:pt x="69" y="17"/>
                        </a:lnTo>
                        <a:lnTo>
                          <a:pt x="59" y="28"/>
                        </a:lnTo>
                        <a:lnTo>
                          <a:pt x="49" y="40"/>
                        </a:lnTo>
                        <a:lnTo>
                          <a:pt x="41" y="52"/>
                        </a:lnTo>
                        <a:lnTo>
                          <a:pt x="33" y="63"/>
                        </a:lnTo>
                        <a:lnTo>
                          <a:pt x="26" y="75"/>
                        </a:lnTo>
                        <a:lnTo>
                          <a:pt x="20" y="86"/>
                        </a:lnTo>
                        <a:lnTo>
                          <a:pt x="16" y="98"/>
                        </a:lnTo>
                        <a:lnTo>
                          <a:pt x="12" y="110"/>
                        </a:lnTo>
                        <a:lnTo>
                          <a:pt x="8" y="121"/>
                        </a:lnTo>
                        <a:lnTo>
                          <a:pt x="5" y="133"/>
                        </a:lnTo>
                        <a:lnTo>
                          <a:pt x="3" y="144"/>
                        </a:lnTo>
                        <a:lnTo>
                          <a:pt x="1" y="166"/>
                        </a:lnTo>
                        <a:lnTo>
                          <a:pt x="0" y="189"/>
                        </a:lnTo>
                        <a:lnTo>
                          <a:pt x="46" y="190"/>
                        </a:lnTo>
                        <a:lnTo>
                          <a:pt x="47" y="171"/>
                        </a:lnTo>
                        <a:lnTo>
                          <a:pt x="49" y="151"/>
                        </a:lnTo>
                        <a:lnTo>
                          <a:pt x="51" y="142"/>
                        </a:lnTo>
                        <a:lnTo>
                          <a:pt x="53" y="133"/>
                        </a:lnTo>
                        <a:lnTo>
                          <a:pt x="56" y="123"/>
                        </a:lnTo>
                        <a:lnTo>
                          <a:pt x="59" y="115"/>
                        </a:lnTo>
                        <a:lnTo>
                          <a:pt x="63" y="105"/>
                        </a:lnTo>
                        <a:lnTo>
                          <a:pt x="67" y="96"/>
                        </a:lnTo>
                        <a:lnTo>
                          <a:pt x="73" y="87"/>
                        </a:lnTo>
                        <a:lnTo>
                          <a:pt x="79" y="78"/>
                        </a:lnTo>
                        <a:lnTo>
                          <a:pt x="85" y="68"/>
                        </a:lnTo>
                        <a:lnTo>
                          <a:pt x="94" y="59"/>
                        </a:lnTo>
                        <a:lnTo>
                          <a:pt x="102" y="51"/>
                        </a:lnTo>
                        <a:lnTo>
                          <a:pt x="113" y="41"/>
                        </a:lnTo>
                        <a:lnTo>
                          <a:pt x="81" y="40"/>
                        </a:lnTo>
                        <a:lnTo>
                          <a:pt x="113" y="41"/>
                        </a:lnTo>
                        <a:lnTo>
                          <a:pt x="116" y="37"/>
                        </a:lnTo>
                        <a:lnTo>
                          <a:pt x="119" y="33"/>
                        </a:lnTo>
                        <a:lnTo>
                          <a:pt x="120" y="28"/>
                        </a:lnTo>
                        <a:lnTo>
                          <a:pt x="121" y="23"/>
                        </a:lnTo>
                        <a:lnTo>
                          <a:pt x="120" y="19"/>
                        </a:lnTo>
                        <a:lnTo>
                          <a:pt x="119" y="15"/>
                        </a:lnTo>
                        <a:lnTo>
                          <a:pt x="117" y="12"/>
                        </a:lnTo>
                        <a:lnTo>
                          <a:pt x="115" y="7"/>
                        </a:lnTo>
                        <a:lnTo>
                          <a:pt x="112" y="5"/>
                        </a:lnTo>
                        <a:lnTo>
                          <a:pt x="107" y="2"/>
                        </a:lnTo>
                        <a:lnTo>
                          <a:pt x="104" y="1"/>
                        </a:lnTo>
                        <a:lnTo>
                          <a:pt x="100" y="0"/>
                        </a:lnTo>
                        <a:lnTo>
                          <a:pt x="95" y="0"/>
                        </a:lnTo>
                        <a:lnTo>
                          <a:pt x="91" y="1"/>
                        </a:lnTo>
                        <a:lnTo>
                          <a:pt x="86" y="3"/>
                        </a:lnTo>
                        <a:lnTo>
                          <a:pt x="82" y="6"/>
                        </a:lnTo>
                        <a:lnTo>
                          <a:pt x="114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" name="Freeform 761"/>
                  <p:cNvSpPr>
                    <a:spLocks noChangeAspect="1"/>
                  </p:cNvSpPr>
                  <p:nvPr/>
                </p:nvSpPr>
                <p:spPr bwMode="auto">
                  <a:xfrm>
                    <a:off x="3440" y="1360"/>
                    <a:ext cx="29" cy="64"/>
                  </a:xfrm>
                  <a:custGeom>
                    <a:avLst/>
                    <a:gdLst>
                      <a:gd name="T0" fmla="*/ 29 w 114"/>
                      <a:gd name="T1" fmla="*/ 57 h 207"/>
                      <a:gd name="T2" fmla="*/ 29 w 114"/>
                      <a:gd name="T3" fmla="*/ 57 h 207"/>
                      <a:gd name="T4" fmla="*/ 29 w 114"/>
                      <a:gd name="T5" fmla="*/ 49 h 207"/>
                      <a:gd name="T6" fmla="*/ 28 w 114"/>
                      <a:gd name="T7" fmla="*/ 43 h 207"/>
                      <a:gd name="T8" fmla="*/ 27 w 114"/>
                      <a:gd name="T9" fmla="*/ 39 h 207"/>
                      <a:gd name="T10" fmla="*/ 26 w 114"/>
                      <a:gd name="T11" fmla="*/ 35 h 207"/>
                      <a:gd name="T12" fmla="*/ 25 w 114"/>
                      <a:gd name="T13" fmla="*/ 32 h 207"/>
                      <a:gd name="T14" fmla="*/ 24 w 114"/>
                      <a:gd name="T15" fmla="*/ 28 h 207"/>
                      <a:gd name="T16" fmla="*/ 23 w 114"/>
                      <a:gd name="T17" fmla="*/ 24 h 207"/>
                      <a:gd name="T18" fmla="*/ 22 w 114"/>
                      <a:gd name="T19" fmla="*/ 21 h 207"/>
                      <a:gd name="T20" fmla="*/ 20 w 114"/>
                      <a:gd name="T21" fmla="*/ 18 h 207"/>
                      <a:gd name="T22" fmla="*/ 18 w 114"/>
                      <a:gd name="T23" fmla="*/ 14 h 207"/>
                      <a:gd name="T24" fmla="*/ 16 w 114"/>
                      <a:gd name="T25" fmla="*/ 11 h 207"/>
                      <a:gd name="T26" fmla="*/ 14 w 114"/>
                      <a:gd name="T27" fmla="*/ 7 h 207"/>
                      <a:gd name="T28" fmla="*/ 11 w 114"/>
                      <a:gd name="T29" fmla="*/ 4 h 207"/>
                      <a:gd name="T30" fmla="*/ 8 w 114"/>
                      <a:gd name="T31" fmla="*/ 0 h 207"/>
                      <a:gd name="T32" fmla="*/ 0 w 114"/>
                      <a:gd name="T33" fmla="*/ 11 h 207"/>
                      <a:gd name="T34" fmla="*/ 3 w 114"/>
                      <a:gd name="T35" fmla="*/ 14 h 207"/>
                      <a:gd name="T36" fmla="*/ 5 w 114"/>
                      <a:gd name="T37" fmla="*/ 16 h 207"/>
                      <a:gd name="T38" fmla="*/ 6 w 114"/>
                      <a:gd name="T39" fmla="*/ 19 h 207"/>
                      <a:gd name="T40" fmla="*/ 8 w 114"/>
                      <a:gd name="T41" fmla="*/ 22 h 207"/>
                      <a:gd name="T42" fmla="*/ 10 w 114"/>
                      <a:gd name="T43" fmla="*/ 25 h 207"/>
                      <a:gd name="T44" fmla="*/ 11 w 114"/>
                      <a:gd name="T45" fmla="*/ 28 h 207"/>
                      <a:gd name="T46" fmla="*/ 13 w 114"/>
                      <a:gd name="T47" fmla="*/ 31 h 207"/>
                      <a:gd name="T48" fmla="*/ 13 w 114"/>
                      <a:gd name="T49" fmla="*/ 34 h 207"/>
                      <a:gd name="T50" fmla="*/ 15 w 114"/>
                      <a:gd name="T51" fmla="*/ 36 h 207"/>
                      <a:gd name="T52" fmla="*/ 15 w 114"/>
                      <a:gd name="T53" fmla="*/ 40 h 207"/>
                      <a:gd name="T54" fmla="*/ 16 w 114"/>
                      <a:gd name="T55" fmla="*/ 42 h 207"/>
                      <a:gd name="T56" fmla="*/ 16 w 114"/>
                      <a:gd name="T57" fmla="*/ 45 h 207"/>
                      <a:gd name="T58" fmla="*/ 17 w 114"/>
                      <a:gd name="T59" fmla="*/ 51 h 207"/>
                      <a:gd name="T60" fmla="*/ 17 w 114"/>
                      <a:gd name="T61" fmla="*/ 57 h 207"/>
                      <a:gd name="T62" fmla="*/ 17 w 114"/>
                      <a:gd name="T63" fmla="*/ 57 h 207"/>
                      <a:gd name="T64" fmla="*/ 17 w 114"/>
                      <a:gd name="T65" fmla="*/ 57 h 207"/>
                      <a:gd name="T66" fmla="*/ 17 w 114"/>
                      <a:gd name="T67" fmla="*/ 58 h 207"/>
                      <a:gd name="T68" fmla="*/ 18 w 114"/>
                      <a:gd name="T69" fmla="*/ 60 h 207"/>
                      <a:gd name="T70" fmla="*/ 18 w 114"/>
                      <a:gd name="T71" fmla="*/ 61 h 207"/>
                      <a:gd name="T72" fmla="*/ 19 w 114"/>
                      <a:gd name="T73" fmla="*/ 62 h 207"/>
                      <a:gd name="T74" fmla="*/ 20 w 114"/>
                      <a:gd name="T75" fmla="*/ 63 h 207"/>
                      <a:gd name="T76" fmla="*/ 21 w 114"/>
                      <a:gd name="T77" fmla="*/ 63 h 207"/>
                      <a:gd name="T78" fmla="*/ 22 w 114"/>
                      <a:gd name="T79" fmla="*/ 64 h 207"/>
                      <a:gd name="T80" fmla="*/ 23 w 114"/>
                      <a:gd name="T81" fmla="*/ 64 h 207"/>
                      <a:gd name="T82" fmla="*/ 24 w 114"/>
                      <a:gd name="T83" fmla="*/ 64 h 207"/>
                      <a:gd name="T84" fmla="*/ 25 w 114"/>
                      <a:gd name="T85" fmla="*/ 63 h 207"/>
                      <a:gd name="T86" fmla="*/ 26 w 114"/>
                      <a:gd name="T87" fmla="*/ 63 h 207"/>
                      <a:gd name="T88" fmla="*/ 27 w 114"/>
                      <a:gd name="T89" fmla="*/ 62 h 207"/>
                      <a:gd name="T90" fmla="*/ 28 w 114"/>
                      <a:gd name="T91" fmla="*/ 61 h 207"/>
                      <a:gd name="T92" fmla="*/ 28 w 114"/>
                      <a:gd name="T93" fmla="*/ 60 h 207"/>
                      <a:gd name="T94" fmla="*/ 29 w 114"/>
                      <a:gd name="T95" fmla="*/ 58 h 207"/>
                      <a:gd name="T96" fmla="*/ 29 w 114"/>
                      <a:gd name="T97" fmla="*/ 57 h 20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114" h="207">
                        <a:moveTo>
                          <a:pt x="114" y="184"/>
                        </a:moveTo>
                        <a:lnTo>
                          <a:pt x="114" y="184"/>
                        </a:lnTo>
                        <a:lnTo>
                          <a:pt x="113" y="160"/>
                        </a:lnTo>
                        <a:lnTo>
                          <a:pt x="110" y="138"/>
                        </a:lnTo>
                        <a:lnTo>
                          <a:pt x="107" y="126"/>
                        </a:lnTo>
                        <a:lnTo>
                          <a:pt x="104" y="114"/>
                        </a:lnTo>
                        <a:lnTo>
                          <a:pt x="100" y="102"/>
                        </a:lnTo>
                        <a:lnTo>
                          <a:pt x="96" y="91"/>
                        </a:lnTo>
                        <a:lnTo>
                          <a:pt x="91" y="79"/>
                        </a:lnTo>
                        <a:lnTo>
                          <a:pt x="85" y="69"/>
                        </a:lnTo>
                        <a:lnTo>
                          <a:pt x="78" y="57"/>
                        </a:lnTo>
                        <a:lnTo>
                          <a:pt x="71" y="46"/>
                        </a:lnTo>
                        <a:lnTo>
                          <a:pt x="62" y="34"/>
                        </a:lnTo>
                        <a:lnTo>
                          <a:pt x="54" y="22"/>
                        </a:lnTo>
                        <a:lnTo>
                          <a:pt x="43" y="12"/>
                        </a:lnTo>
                        <a:lnTo>
                          <a:pt x="33" y="0"/>
                        </a:lnTo>
                        <a:lnTo>
                          <a:pt x="0" y="34"/>
                        </a:lnTo>
                        <a:lnTo>
                          <a:pt x="10" y="44"/>
                        </a:lnTo>
                        <a:lnTo>
                          <a:pt x="18" y="53"/>
                        </a:lnTo>
                        <a:lnTo>
                          <a:pt x="25" y="62"/>
                        </a:lnTo>
                        <a:lnTo>
                          <a:pt x="33" y="72"/>
                        </a:lnTo>
                        <a:lnTo>
                          <a:pt x="39" y="81"/>
                        </a:lnTo>
                        <a:lnTo>
                          <a:pt x="44" y="91"/>
                        </a:lnTo>
                        <a:lnTo>
                          <a:pt x="50" y="99"/>
                        </a:lnTo>
                        <a:lnTo>
                          <a:pt x="53" y="109"/>
                        </a:lnTo>
                        <a:lnTo>
                          <a:pt x="57" y="118"/>
                        </a:lnTo>
                        <a:lnTo>
                          <a:pt x="60" y="128"/>
                        </a:lnTo>
                        <a:lnTo>
                          <a:pt x="62" y="136"/>
                        </a:lnTo>
                        <a:lnTo>
                          <a:pt x="64" y="146"/>
                        </a:lnTo>
                        <a:lnTo>
                          <a:pt x="66" y="165"/>
                        </a:lnTo>
                        <a:lnTo>
                          <a:pt x="67" y="184"/>
                        </a:lnTo>
                        <a:lnTo>
                          <a:pt x="67" y="189"/>
                        </a:lnTo>
                        <a:lnTo>
                          <a:pt x="70" y="193"/>
                        </a:lnTo>
                        <a:lnTo>
                          <a:pt x="72" y="197"/>
                        </a:lnTo>
                        <a:lnTo>
                          <a:pt x="75" y="200"/>
                        </a:lnTo>
                        <a:lnTo>
                          <a:pt x="78" y="204"/>
                        </a:lnTo>
                        <a:lnTo>
                          <a:pt x="82" y="205"/>
                        </a:lnTo>
                        <a:lnTo>
                          <a:pt x="86" y="206"/>
                        </a:lnTo>
                        <a:lnTo>
                          <a:pt x="91" y="207"/>
                        </a:lnTo>
                        <a:lnTo>
                          <a:pt x="95" y="206"/>
                        </a:lnTo>
                        <a:lnTo>
                          <a:pt x="99" y="205"/>
                        </a:lnTo>
                        <a:lnTo>
                          <a:pt x="103" y="204"/>
                        </a:lnTo>
                        <a:lnTo>
                          <a:pt x="106" y="200"/>
                        </a:lnTo>
                        <a:lnTo>
                          <a:pt x="110" y="197"/>
                        </a:lnTo>
                        <a:lnTo>
                          <a:pt x="112" y="193"/>
                        </a:lnTo>
                        <a:lnTo>
                          <a:pt x="113" y="189"/>
                        </a:lnTo>
                        <a:lnTo>
                          <a:pt x="114" y="18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2" name="Freeform 762"/>
                  <p:cNvSpPr>
                    <a:spLocks noChangeAspect="1"/>
                  </p:cNvSpPr>
                  <p:nvPr/>
                </p:nvSpPr>
                <p:spPr bwMode="auto">
                  <a:xfrm>
                    <a:off x="3462" y="1417"/>
                    <a:ext cx="7" cy="93"/>
                  </a:xfrm>
                  <a:custGeom>
                    <a:avLst/>
                    <a:gdLst>
                      <a:gd name="T0" fmla="*/ 3 w 47"/>
                      <a:gd name="T1" fmla="*/ 93 h 316"/>
                      <a:gd name="T2" fmla="*/ 7 w 47"/>
                      <a:gd name="T3" fmla="*/ 86 h 316"/>
                      <a:gd name="T4" fmla="*/ 7 w 47"/>
                      <a:gd name="T5" fmla="*/ 0 h 316"/>
                      <a:gd name="T6" fmla="*/ 0 w 47"/>
                      <a:gd name="T7" fmla="*/ 0 h 316"/>
                      <a:gd name="T8" fmla="*/ 0 w 47"/>
                      <a:gd name="T9" fmla="*/ 86 h 316"/>
                      <a:gd name="T10" fmla="*/ 3 w 47"/>
                      <a:gd name="T11" fmla="*/ 93 h 316"/>
                      <a:gd name="T12" fmla="*/ 0 w 47"/>
                      <a:gd name="T13" fmla="*/ 86 h 316"/>
                      <a:gd name="T14" fmla="*/ 0 w 47"/>
                      <a:gd name="T15" fmla="*/ 88 h 316"/>
                      <a:gd name="T16" fmla="*/ 0 w 47"/>
                      <a:gd name="T17" fmla="*/ 89 h 316"/>
                      <a:gd name="T18" fmla="*/ 1 w 47"/>
                      <a:gd name="T19" fmla="*/ 90 h 316"/>
                      <a:gd name="T20" fmla="*/ 1 w 47"/>
                      <a:gd name="T21" fmla="*/ 91 h 316"/>
                      <a:gd name="T22" fmla="*/ 2 w 47"/>
                      <a:gd name="T23" fmla="*/ 92 h 316"/>
                      <a:gd name="T24" fmla="*/ 2 w 47"/>
                      <a:gd name="T25" fmla="*/ 92 h 316"/>
                      <a:gd name="T26" fmla="*/ 3 w 47"/>
                      <a:gd name="T27" fmla="*/ 93 h 316"/>
                      <a:gd name="T28" fmla="*/ 4 w 47"/>
                      <a:gd name="T29" fmla="*/ 93 h 316"/>
                      <a:gd name="T30" fmla="*/ 4 w 47"/>
                      <a:gd name="T31" fmla="*/ 93 h 316"/>
                      <a:gd name="T32" fmla="*/ 5 w 47"/>
                      <a:gd name="T33" fmla="*/ 92 h 316"/>
                      <a:gd name="T34" fmla="*/ 5 w 47"/>
                      <a:gd name="T35" fmla="*/ 92 h 316"/>
                      <a:gd name="T36" fmla="*/ 6 w 47"/>
                      <a:gd name="T37" fmla="*/ 91 h 316"/>
                      <a:gd name="T38" fmla="*/ 6 w 47"/>
                      <a:gd name="T39" fmla="*/ 90 h 316"/>
                      <a:gd name="T40" fmla="*/ 7 w 47"/>
                      <a:gd name="T41" fmla="*/ 89 h 316"/>
                      <a:gd name="T42" fmla="*/ 7 w 47"/>
                      <a:gd name="T43" fmla="*/ 88 h 316"/>
                      <a:gd name="T44" fmla="*/ 7 w 47"/>
                      <a:gd name="T45" fmla="*/ 86 h 316"/>
                      <a:gd name="T46" fmla="*/ 3 w 47"/>
                      <a:gd name="T47" fmla="*/ 93 h 31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316">
                        <a:moveTo>
                          <a:pt x="18" y="315"/>
                        </a:moveTo>
                        <a:lnTo>
                          <a:pt x="47" y="292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2"/>
                        </a:lnTo>
                        <a:lnTo>
                          <a:pt x="18" y="315"/>
                        </a:lnTo>
                        <a:lnTo>
                          <a:pt x="0" y="292"/>
                        </a:lnTo>
                        <a:lnTo>
                          <a:pt x="0" y="299"/>
                        </a:lnTo>
                        <a:lnTo>
                          <a:pt x="3" y="303"/>
                        </a:lnTo>
                        <a:lnTo>
                          <a:pt x="5" y="307"/>
                        </a:lnTo>
                        <a:lnTo>
                          <a:pt x="8" y="310"/>
                        </a:lnTo>
                        <a:lnTo>
                          <a:pt x="11" y="312"/>
                        </a:lnTo>
                        <a:lnTo>
                          <a:pt x="15" y="314"/>
                        </a:lnTo>
                        <a:lnTo>
                          <a:pt x="19" y="315"/>
                        </a:lnTo>
                        <a:lnTo>
                          <a:pt x="24" y="316"/>
                        </a:lnTo>
                        <a:lnTo>
                          <a:pt x="28" y="315"/>
                        </a:lnTo>
                        <a:lnTo>
                          <a:pt x="32" y="314"/>
                        </a:lnTo>
                        <a:lnTo>
                          <a:pt x="36" y="312"/>
                        </a:lnTo>
                        <a:lnTo>
                          <a:pt x="39" y="310"/>
                        </a:lnTo>
                        <a:lnTo>
                          <a:pt x="43" y="307"/>
                        </a:lnTo>
                        <a:lnTo>
                          <a:pt x="45" y="303"/>
                        </a:lnTo>
                        <a:lnTo>
                          <a:pt x="46" y="299"/>
                        </a:lnTo>
                        <a:lnTo>
                          <a:pt x="47" y="292"/>
                        </a:lnTo>
                        <a:lnTo>
                          <a:pt x="18" y="3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3" name="Freeform 763"/>
                  <p:cNvSpPr>
                    <a:spLocks noChangeAspect="1"/>
                  </p:cNvSpPr>
                  <p:nvPr/>
                </p:nvSpPr>
                <p:spPr bwMode="auto">
                  <a:xfrm>
                    <a:off x="3462" y="1496"/>
                    <a:ext cx="36" cy="21"/>
                  </a:xfrm>
                  <a:custGeom>
                    <a:avLst/>
                    <a:gdLst>
                      <a:gd name="T0" fmla="*/ 36 w 121"/>
                      <a:gd name="T1" fmla="*/ 14 h 66"/>
                      <a:gd name="T2" fmla="*/ 31 w 121"/>
                      <a:gd name="T3" fmla="*/ 7 h 66"/>
                      <a:gd name="T4" fmla="*/ 3 w 121"/>
                      <a:gd name="T5" fmla="*/ 0 h 66"/>
                      <a:gd name="T6" fmla="*/ 0 w 121"/>
                      <a:gd name="T7" fmla="*/ 14 h 66"/>
                      <a:gd name="T8" fmla="*/ 28 w 121"/>
                      <a:gd name="T9" fmla="*/ 21 h 66"/>
                      <a:gd name="T10" fmla="*/ 36 w 121"/>
                      <a:gd name="T11" fmla="*/ 14 h 66"/>
                      <a:gd name="T12" fmla="*/ 28 w 121"/>
                      <a:gd name="T13" fmla="*/ 21 h 66"/>
                      <a:gd name="T14" fmla="*/ 29 w 121"/>
                      <a:gd name="T15" fmla="*/ 21 h 66"/>
                      <a:gd name="T16" fmla="*/ 31 w 121"/>
                      <a:gd name="T17" fmla="*/ 21 h 66"/>
                      <a:gd name="T18" fmla="*/ 32 w 121"/>
                      <a:gd name="T19" fmla="*/ 21 h 66"/>
                      <a:gd name="T20" fmla="*/ 33 w 121"/>
                      <a:gd name="T21" fmla="*/ 20 h 66"/>
                      <a:gd name="T22" fmla="*/ 34 w 121"/>
                      <a:gd name="T23" fmla="*/ 19 h 66"/>
                      <a:gd name="T24" fmla="*/ 35 w 121"/>
                      <a:gd name="T25" fmla="*/ 18 h 66"/>
                      <a:gd name="T26" fmla="*/ 36 w 121"/>
                      <a:gd name="T27" fmla="*/ 17 h 66"/>
                      <a:gd name="T28" fmla="*/ 36 w 121"/>
                      <a:gd name="T29" fmla="*/ 16 h 66"/>
                      <a:gd name="T30" fmla="*/ 36 w 121"/>
                      <a:gd name="T31" fmla="*/ 14 h 66"/>
                      <a:gd name="T32" fmla="*/ 36 w 121"/>
                      <a:gd name="T33" fmla="*/ 13 h 66"/>
                      <a:gd name="T34" fmla="*/ 36 w 121"/>
                      <a:gd name="T35" fmla="*/ 11 h 66"/>
                      <a:gd name="T36" fmla="*/ 35 w 121"/>
                      <a:gd name="T37" fmla="*/ 10 h 66"/>
                      <a:gd name="T38" fmla="*/ 35 w 121"/>
                      <a:gd name="T39" fmla="*/ 9 h 66"/>
                      <a:gd name="T40" fmla="*/ 34 w 121"/>
                      <a:gd name="T41" fmla="*/ 8 h 66"/>
                      <a:gd name="T42" fmla="*/ 32 w 121"/>
                      <a:gd name="T43" fmla="*/ 7 h 66"/>
                      <a:gd name="T44" fmla="*/ 31 w 121"/>
                      <a:gd name="T45" fmla="*/ 7 h 66"/>
                      <a:gd name="T46" fmla="*/ 36 w 121"/>
                      <a:gd name="T47" fmla="*/ 14 h 6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21" h="66">
                        <a:moveTo>
                          <a:pt x="121" y="43"/>
                        </a:moveTo>
                        <a:lnTo>
                          <a:pt x="104" y="21"/>
                        </a:lnTo>
                        <a:lnTo>
                          <a:pt x="11" y="0"/>
                        </a:lnTo>
                        <a:lnTo>
                          <a:pt x="0" y="45"/>
                        </a:lnTo>
                        <a:lnTo>
                          <a:pt x="94" y="66"/>
                        </a:lnTo>
                        <a:lnTo>
                          <a:pt x="121" y="43"/>
                        </a:lnTo>
                        <a:lnTo>
                          <a:pt x="94" y="66"/>
                        </a:lnTo>
                        <a:lnTo>
                          <a:pt x="99" y="66"/>
                        </a:lnTo>
                        <a:lnTo>
                          <a:pt x="104" y="66"/>
                        </a:lnTo>
                        <a:lnTo>
                          <a:pt x="109" y="65"/>
                        </a:lnTo>
                        <a:lnTo>
                          <a:pt x="112" y="62"/>
                        </a:lnTo>
                        <a:lnTo>
                          <a:pt x="115" y="60"/>
                        </a:lnTo>
                        <a:lnTo>
                          <a:pt x="118" y="57"/>
                        </a:lnTo>
                        <a:lnTo>
                          <a:pt x="120" y="53"/>
                        </a:lnTo>
                        <a:lnTo>
                          <a:pt x="121" y="49"/>
                        </a:lnTo>
                        <a:lnTo>
                          <a:pt x="121" y="44"/>
                        </a:lnTo>
                        <a:lnTo>
                          <a:pt x="121" y="40"/>
                        </a:lnTo>
                        <a:lnTo>
                          <a:pt x="120" y="36"/>
                        </a:lnTo>
                        <a:lnTo>
                          <a:pt x="119" y="32"/>
                        </a:lnTo>
                        <a:lnTo>
                          <a:pt x="116" y="29"/>
                        </a:lnTo>
                        <a:lnTo>
                          <a:pt x="113" y="25"/>
                        </a:lnTo>
                        <a:lnTo>
                          <a:pt x="109" y="22"/>
                        </a:lnTo>
                        <a:lnTo>
                          <a:pt x="104" y="21"/>
                        </a:lnTo>
                        <a:lnTo>
                          <a:pt x="121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 764"/>
                  <p:cNvSpPr>
                    <a:spLocks noChangeAspect="1"/>
                  </p:cNvSpPr>
                  <p:nvPr/>
                </p:nvSpPr>
                <p:spPr bwMode="auto">
                  <a:xfrm>
                    <a:off x="3483" y="1511"/>
                    <a:ext cx="14" cy="36"/>
                  </a:xfrm>
                  <a:custGeom>
                    <a:avLst/>
                    <a:gdLst>
                      <a:gd name="T0" fmla="*/ 7 w 46"/>
                      <a:gd name="T1" fmla="*/ 36 h 110"/>
                      <a:gd name="T2" fmla="*/ 14 w 46"/>
                      <a:gd name="T3" fmla="*/ 28 h 110"/>
                      <a:gd name="T4" fmla="*/ 14 w 46"/>
                      <a:gd name="T5" fmla="*/ 0 h 110"/>
                      <a:gd name="T6" fmla="*/ 0 w 46"/>
                      <a:gd name="T7" fmla="*/ 0 h 110"/>
                      <a:gd name="T8" fmla="*/ 0 w 46"/>
                      <a:gd name="T9" fmla="*/ 28 h 110"/>
                      <a:gd name="T10" fmla="*/ 7 w 46"/>
                      <a:gd name="T11" fmla="*/ 36 h 110"/>
                      <a:gd name="T12" fmla="*/ 0 w 46"/>
                      <a:gd name="T13" fmla="*/ 28 h 110"/>
                      <a:gd name="T14" fmla="*/ 0 w 46"/>
                      <a:gd name="T15" fmla="*/ 30 h 110"/>
                      <a:gd name="T16" fmla="*/ 1 w 46"/>
                      <a:gd name="T17" fmla="*/ 32 h 110"/>
                      <a:gd name="T18" fmla="*/ 1 w 46"/>
                      <a:gd name="T19" fmla="*/ 33 h 110"/>
                      <a:gd name="T20" fmla="*/ 2 w 46"/>
                      <a:gd name="T21" fmla="*/ 34 h 110"/>
                      <a:gd name="T22" fmla="*/ 4 w 46"/>
                      <a:gd name="T23" fmla="*/ 35 h 110"/>
                      <a:gd name="T24" fmla="*/ 5 w 46"/>
                      <a:gd name="T25" fmla="*/ 36 h 110"/>
                      <a:gd name="T26" fmla="*/ 6 w 46"/>
                      <a:gd name="T27" fmla="*/ 36 h 110"/>
                      <a:gd name="T28" fmla="*/ 7 w 46"/>
                      <a:gd name="T29" fmla="*/ 36 h 110"/>
                      <a:gd name="T30" fmla="*/ 9 w 46"/>
                      <a:gd name="T31" fmla="*/ 36 h 110"/>
                      <a:gd name="T32" fmla="*/ 10 w 46"/>
                      <a:gd name="T33" fmla="*/ 36 h 110"/>
                      <a:gd name="T34" fmla="*/ 11 w 46"/>
                      <a:gd name="T35" fmla="*/ 35 h 110"/>
                      <a:gd name="T36" fmla="*/ 12 w 46"/>
                      <a:gd name="T37" fmla="*/ 34 h 110"/>
                      <a:gd name="T38" fmla="*/ 13 w 46"/>
                      <a:gd name="T39" fmla="*/ 33 h 110"/>
                      <a:gd name="T40" fmla="*/ 14 w 46"/>
                      <a:gd name="T41" fmla="*/ 32 h 110"/>
                      <a:gd name="T42" fmla="*/ 14 w 46"/>
                      <a:gd name="T43" fmla="*/ 30 h 110"/>
                      <a:gd name="T44" fmla="*/ 14 w 46"/>
                      <a:gd name="T45" fmla="*/ 28 h 110"/>
                      <a:gd name="T46" fmla="*/ 7 w 46"/>
                      <a:gd name="T47" fmla="*/ 36 h 11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10">
                        <a:moveTo>
                          <a:pt x="23" y="110"/>
                        </a:moveTo>
                        <a:lnTo>
                          <a:pt x="46" y="87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23" y="110"/>
                        </a:lnTo>
                        <a:lnTo>
                          <a:pt x="0" y="87"/>
                        </a:lnTo>
                        <a:lnTo>
                          <a:pt x="1" y="92"/>
                        </a:lnTo>
                        <a:lnTo>
                          <a:pt x="2" y="97"/>
                        </a:lnTo>
                        <a:lnTo>
                          <a:pt x="4" y="101"/>
                        </a:lnTo>
                        <a:lnTo>
                          <a:pt x="8" y="105"/>
                        </a:lnTo>
                        <a:lnTo>
                          <a:pt x="12" y="107"/>
                        </a:lnTo>
                        <a:lnTo>
                          <a:pt x="15" y="109"/>
                        </a:lnTo>
                        <a:lnTo>
                          <a:pt x="19" y="110"/>
                        </a:lnTo>
                        <a:lnTo>
                          <a:pt x="23" y="110"/>
                        </a:lnTo>
                        <a:lnTo>
                          <a:pt x="29" y="110"/>
                        </a:lnTo>
                        <a:lnTo>
                          <a:pt x="32" y="109"/>
                        </a:lnTo>
                        <a:lnTo>
                          <a:pt x="36" y="107"/>
                        </a:lnTo>
                        <a:lnTo>
                          <a:pt x="40" y="105"/>
                        </a:lnTo>
                        <a:lnTo>
                          <a:pt x="42" y="101"/>
                        </a:lnTo>
                        <a:lnTo>
                          <a:pt x="45" y="97"/>
                        </a:lnTo>
                        <a:lnTo>
                          <a:pt x="46" y="92"/>
                        </a:lnTo>
                        <a:lnTo>
                          <a:pt x="46" y="87"/>
                        </a:lnTo>
                        <a:lnTo>
                          <a:pt x="23" y="1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5" name="Freeform 765"/>
                  <p:cNvSpPr>
                    <a:spLocks noChangeAspect="1"/>
                  </p:cNvSpPr>
                  <p:nvPr/>
                </p:nvSpPr>
                <p:spPr bwMode="auto">
                  <a:xfrm>
                    <a:off x="3462" y="1532"/>
                    <a:ext cx="29" cy="14"/>
                  </a:xfrm>
                  <a:custGeom>
                    <a:avLst/>
                    <a:gdLst>
                      <a:gd name="T0" fmla="*/ 0 w 102"/>
                      <a:gd name="T1" fmla="*/ 7 h 47"/>
                      <a:gd name="T2" fmla="*/ 7 w 102"/>
                      <a:gd name="T3" fmla="*/ 14 h 47"/>
                      <a:gd name="T4" fmla="*/ 29 w 102"/>
                      <a:gd name="T5" fmla="*/ 14 h 47"/>
                      <a:gd name="T6" fmla="*/ 29 w 102"/>
                      <a:gd name="T7" fmla="*/ 0 h 47"/>
                      <a:gd name="T8" fmla="*/ 7 w 102"/>
                      <a:gd name="T9" fmla="*/ 0 h 47"/>
                      <a:gd name="T10" fmla="*/ 0 w 102"/>
                      <a:gd name="T11" fmla="*/ 7 h 47"/>
                      <a:gd name="T12" fmla="*/ 7 w 102"/>
                      <a:gd name="T13" fmla="*/ 0 h 47"/>
                      <a:gd name="T14" fmla="*/ 5 w 102"/>
                      <a:gd name="T15" fmla="*/ 1 h 47"/>
                      <a:gd name="T16" fmla="*/ 4 w 102"/>
                      <a:gd name="T17" fmla="*/ 1 h 47"/>
                      <a:gd name="T18" fmla="*/ 3 w 102"/>
                      <a:gd name="T19" fmla="*/ 1 h 47"/>
                      <a:gd name="T20" fmla="*/ 1 w 102"/>
                      <a:gd name="T21" fmla="*/ 2 h 47"/>
                      <a:gd name="T22" fmla="*/ 1 w 102"/>
                      <a:gd name="T23" fmla="*/ 3 h 47"/>
                      <a:gd name="T24" fmla="*/ 0 w 102"/>
                      <a:gd name="T25" fmla="*/ 4 h 47"/>
                      <a:gd name="T26" fmla="*/ 0 w 102"/>
                      <a:gd name="T27" fmla="*/ 6 h 47"/>
                      <a:gd name="T28" fmla="*/ 0 w 102"/>
                      <a:gd name="T29" fmla="*/ 7 h 47"/>
                      <a:gd name="T30" fmla="*/ 0 w 102"/>
                      <a:gd name="T31" fmla="*/ 8 h 47"/>
                      <a:gd name="T32" fmla="*/ 0 w 102"/>
                      <a:gd name="T33" fmla="*/ 10 h 47"/>
                      <a:gd name="T34" fmla="*/ 1 w 102"/>
                      <a:gd name="T35" fmla="*/ 11 h 47"/>
                      <a:gd name="T36" fmla="*/ 1 w 102"/>
                      <a:gd name="T37" fmla="*/ 12 h 47"/>
                      <a:gd name="T38" fmla="*/ 3 w 102"/>
                      <a:gd name="T39" fmla="*/ 13 h 47"/>
                      <a:gd name="T40" fmla="*/ 4 w 102"/>
                      <a:gd name="T41" fmla="*/ 13 h 47"/>
                      <a:gd name="T42" fmla="*/ 5 w 102"/>
                      <a:gd name="T43" fmla="*/ 14 h 47"/>
                      <a:gd name="T44" fmla="*/ 7 w 102"/>
                      <a:gd name="T45" fmla="*/ 14 h 47"/>
                      <a:gd name="T46" fmla="*/ 0 w 102"/>
                      <a:gd name="T47" fmla="*/ 7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02" h="47">
                        <a:moveTo>
                          <a:pt x="0" y="24"/>
                        </a:moveTo>
                        <a:lnTo>
                          <a:pt x="23" y="47"/>
                        </a:lnTo>
                        <a:lnTo>
                          <a:pt x="102" y="47"/>
                        </a:lnTo>
                        <a:lnTo>
                          <a:pt x="102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9" y="5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9" y="43"/>
                        </a:lnTo>
                        <a:lnTo>
                          <a:pt x="13" y="45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 766"/>
                  <p:cNvSpPr>
                    <a:spLocks noChangeAspect="1"/>
                  </p:cNvSpPr>
                  <p:nvPr/>
                </p:nvSpPr>
                <p:spPr bwMode="auto">
                  <a:xfrm>
                    <a:off x="3462" y="1539"/>
                    <a:ext cx="14" cy="336"/>
                  </a:xfrm>
                  <a:custGeom>
                    <a:avLst/>
                    <a:gdLst>
                      <a:gd name="T0" fmla="*/ 7 w 46"/>
                      <a:gd name="T1" fmla="*/ 336 h 1117"/>
                      <a:gd name="T2" fmla="*/ 14 w 46"/>
                      <a:gd name="T3" fmla="*/ 329 h 1117"/>
                      <a:gd name="T4" fmla="*/ 14 w 46"/>
                      <a:gd name="T5" fmla="*/ 0 h 1117"/>
                      <a:gd name="T6" fmla="*/ 0 w 46"/>
                      <a:gd name="T7" fmla="*/ 0 h 1117"/>
                      <a:gd name="T8" fmla="*/ 0 w 46"/>
                      <a:gd name="T9" fmla="*/ 329 h 1117"/>
                      <a:gd name="T10" fmla="*/ 7 w 46"/>
                      <a:gd name="T11" fmla="*/ 336 h 1117"/>
                      <a:gd name="T12" fmla="*/ 0 w 46"/>
                      <a:gd name="T13" fmla="*/ 329 h 1117"/>
                      <a:gd name="T14" fmla="*/ 0 w 46"/>
                      <a:gd name="T15" fmla="*/ 331 h 1117"/>
                      <a:gd name="T16" fmla="*/ 1 w 46"/>
                      <a:gd name="T17" fmla="*/ 332 h 1117"/>
                      <a:gd name="T18" fmla="*/ 1 w 46"/>
                      <a:gd name="T19" fmla="*/ 333 h 1117"/>
                      <a:gd name="T20" fmla="*/ 2 w 46"/>
                      <a:gd name="T21" fmla="*/ 334 h 1117"/>
                      <a:gd name="T22" fmla="*/ 3 w 46"/>
                      <a:gd name="T23" fmla="*/ 335 h 1117"/>
                      <a:gd name="T24" fmla="*/ 5 w 46"/>
                      <a:gd name="T25" fmla="*/ 335 h 1117"/>
                      <a:gd name="T26" fmla="*/ 6 w 46"/>
                      <a:gd name="T27" fmla="*/ 336 h 1117"/>
                      <a:gd name="T28" fmla="*/ 7 w 46"/>
                      <a:gd name="T29" fmla="*/ 336 h 1117"/>
                      <a:gd name="T30" fmla="*/ 9 w 46"/>
                      <a:gd name="T31" fmla="*/ 336 h 1117"/>
                      <a:gd name="T32" fmla="*/ 10 w 46"/>
                      <a:gd name="T33" fmla="*/ 335 h 1117"/>
                      <a:gd name="T34" fmla="*/ 11 w 46"/>
                      <a:gd name="T35" fmla="*/ 335 h 1117"/>
                      <a:gd name="T36" fmla="*/ 12 w 46"/>
                      <a:gd name="T37" fmla="*/ 334 h 1117"/>
                      <a:gd name="T38" fmla="*/ 13 w 46"/>
                      <a:gd name="T39" fmla="*/ 333 h 1117"/>
                      <a:gd name="T40" fmla="*/ 13 w 46"/>
                      <a:gd name="T41" fmla="*/ 332 h 1117"/>
                      <a:gd name="T42" fmla="*/ 14 w 46"/>
                      <a:gd name="T43" fmla="*/ 331 h 1117"/>
                      <a:gd name="T44" fmla="*/ 14 w 46"/>
                      <a:gd name="T45" fmla="*/ 329 h 1117"/>
                      <a:gd name="T46" fmla="*/ 7 w 46"/>
                      <a:gd name="T47" fmla="*/ 336 h 11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1117">
                        <a:moveTo>
                          <a:pt x="23" y="1117"/>
                        </a:moveTo>
                        <a:lnTo>
                          <a:pt x="46" y="109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4"/>
                        </a:lnTo>
                        <a:lnTo>
                          <a:pt x="23" y="1117"/>
                        </a:lnTo>
                        <a:lnTo>
                          <a:pt x="0" y="1094"/>
                        </a:lnTo>
                        <a:lnTo>
                          <a:pt x="0" y="1099"/>
                        </a:lnTo>
                        <a:lnTo>
                          <a:pt x="2" y="1103"/>
                        </a:lnTo>
                        <a:lnTo>
                          <a:pt x="4" y="1107"/>
                        </a:lnTo>
                        <a:lnTo>
                          <a:pt x="8" y="1110"/>
                        </a:lnTo>
                        <a:lnTo>
                          <a:pt x="11" y="1114"/>
                        </a:lnTo>
                        <a:lnTo>
                          <a:pt x="15" y="1115"/>
                        </a:lnTo>
                        <a:lnTo>
                          <a:pt x="19" y="1116"/>
                        </a:lnTo>
                        <a:lnTo>
                          <a:pt x="23" y="1117"/>
                        </a:lnTo>
                        <a:lnTo>
                          <a:pt x="28" y="1116"/>
                        </a:lnTo>
                        <a:lnTo>
                          <a:pt x="32" y="1115"/>
                        </a:lnTo>
                        <a:lnTo>
                          <a:pt x="36" y="1114"/>
                        </a:lnTo>
                        <a:lnTo>
                          <a:pt x="39" y="1110"/>
                        </a:lnTo>
                        <a:lnTo>
                          <a:pt x="42" y="1107"/>
                        </a:lnTo>
                        <a:lnTo>
                          <a:pt x="44" y="1103"/>
                        </a:lnTo>
                        <a:lnTo>
                          <a:pt x="45" y="1099"/>
                        </a:lnTo>
                        <a:lnTo>
                          <a:pt x="46" y="1094"/>
                        </a:lnTo>
                        <a:lnTo>
                          <a:pt x="23" y="1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7" name="Freeform 767"/>
                  <p:cNvSpPr>
                    <a:spLocks noChangeAspect="1"/>
                  </p:cNvSpPr>
                  <p:nvPr/>
                </p:nvSpPr>
                <p:spPr bwMode="auto">
                  <a:xfrm>
                    <a:off x="3469" y="1861"/>
                    <a:ext cx="14" cy="14"/>
                  </a:xfrm>
                  <a:custGeom>
                    <a:avLst/>
                    <a:gdLst>
                      <a:gd name="T0" fmla="*/ 14 w 55"/>
                      <a:gd name="T1" fmla="*/ 7 h 47"/>
                      <a:gd name="T2" fmla="*/ 8 w 55"/>
                      <a:gd name="T3" fmla="*/ 0 h 47"/>
                      <a:gd name="T4" fmla="*/ 0 w 55"/>
                      <a:gd name="T5" fmla="*/ 0 h 47"/>
                      <a:gd name="T6" fmla="*/ 0 w 55"/>
                      <a:gd name="T7" fmla="*/ 14 h 47"/>
                      <a:gd name="T8" fmla="*/ 8 w 55"/>
                      <a:gd name="T9" fmla="*/ 14 h 47"/>
                      <a:gd name="T10" fmla="*/ 14 w 55"/>
                      <a:gd name="T11" fmla="*/ 7 h 47"/>
                      <a:gd name="T12" fmla="*/ 8 w 55"/>
                      <a:gd name="T13" fmla="*/ 14 h 47"/>
                      <a:gd name="T14" fmla="*/ 9 w 55"/>
                      <a:gd name="T15" fmla="*/ 14 h 47"/>
                      <a:gd name="T16" fmla="*/ 10 w 55"/>
                      <a:gd name="T17" fmla="*/ 13 h 47"/>
                      <a:gd name="T18" fmla="*/ 12 w 55"/>
                      <a:gd name="T19" fmla="*/ 13 h 47"/>
                      <a:gd name="T20" fmla="*/ 12 w 55"/>
                      <a:gd name="T21" fmla="*/ 12 h 47"/>
                      <a:gd name="T22" fmla="*/ 13 w 55"/>
                      <a:gd name="T23" fmla="*/ 11 h 47"/>
                      <a:gd name="T24" fmla="*/ 13 w 55"/>
                      <a:gd name="T25" fmla="*/ 10 h 47"/>
                      <a:gd name="T26" fmla="*/ 14 w 55"/>
                      <a:gd name="T27" fmla="*/ 8 h 47"/>
                      <a:gd name="T28" fmla="*/ 14 w 55"/>
                      <a:gd name="T29" fmla="*/ 7 h 47"/>
                      <a:gd name="T30" fmla="*/ 14 w 55"/>
                      <a:gd name="T31" fmla="*/ 6 h 47"/>
                      <a:gd name="T32" fmla="*/ 13 w 55"/>
                      <a:gd name="T33" fmla="*/ 4 h 47"/>
                      <a:gd name="T34" fmla="*/ 13 w 55"/>
                      <a:gd name="T35" fmla="*/ 3 h 47"/>
                      <a:gd name="T36" fmla="*/ 12 w 55"/>
                      <a:gd name="T37" fmla="*/ 2 h 47"/>
                      <a:gd name="T38" fmla="*/ 12 w 55"/>
                      <a:gd name="T39" fmla="*/ 1 h 47"/>
                      <a:gd name="T40" fmla="*/ 10 w 55"/>
                      <a:gd name="T41" fmla="*/ 1 h 47"/>
                      <a:gd name="T42" fmla="*/ 9 w 55"/>
                      <a:gd name="T43" fmla="*/ 0 h 47"/>
                      <a:gd name="T44" fmla="*/ 8 w 55"/>
                      <a:gd name="T45" fmla="*/ 0 h 47"/>
                      <a:gd name="T46" fmla="*/ 14 w 55"/>
                      <a:gd name="T47" fmla="*/ 7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5" h="47">
                        <a:moveTo>
                          <a:pt x="55" y="24"/>
                        </a:move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31" y="47"/>
                        </a:lnTo>
                        <a:lnTo>
                          <a:pt x="55" y="24"/>
                        </a:lnTo>
                        <a:lnTo>
                          <a:pt x="31" y="47"/>
                        </a:lnTo>
                        <a:lnTo>
                          <a:pt x="37" y="46"/>
                        </a:lnTo>
                        <a:lnTo>
                          <a:pt x="41" y="45"/>
                        </a:lnTo>
                        <a:lnTo>
                          <a:pt x="46" y="43"/>
                        </a:lnTo>
                        <a:lnTo>
                          <a:pt x="49" y="39"/>
                        </a:lnTo>
                        <a:lnTo>
                          <a:pt x="51" y="36"/>
                        </a:lnTo>
                        <a:lnTo>
                          <a:pt x="53" y="32"/>
                        </a:lnTo>
                        <a:lnTo>
                          <a:pt x="54" y="28"/>
                        </a:lnTo>
                        <a:lnTo>
                          <a:pt x="55" y="24"/>
                        </a:lnTo>
                        <a:lnTo>
                          <a:pt x="54" y="19"/>
                        </a:lnTo>
                        <a:lnTo>
                          <a:pt x="53" y="15"/>
                        </a:lnTo>
                        <a:lnTo>
                          <a:pt x="51" y="11"/>
                        </a:lnTo>
                        <a:lnTo>
                          <a:pt x="49" y="8"/>
                        </a:lnTo>
                        <a:lnTo>
                          <a:pt x="46" y="5"/>
                        </a:lnTo>
                        <a:lnTo>
                          <a:pt x="41" y="3"/>
                        </a:lnTo>
                        <a:lnTo>
                          <a:pt x="37" y="0"/>
                        </a:lnTo>
                        <a:lnTo>
                          <a:pt x="31" y="0"/>
                        </a:lnTo>
                        <a:lnTo>
                          <a:pt x="55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 768"/>
                  <p:cNvSpPr>
                    <a:spLocks noChangeAspect="1"/>
                  </p:cNvSpPr>
                  <p:nvPr/>
                </p:nvSpPr>
                <p:spPr bwMode="auto">
                  <a:xfrm>
                    <a:off x="3469" y="1868"/>
                    <a:ext cx="14" cy="64"/>
                  </a:xfrm>
                  <a:custGeom>
                    <a:avLst/>
                    <a:gdLst>
                      <a:gd name="T0" fmla="*/ 7 w 47"/>
                      <a:gd name="T1" fmla="*/ 64 h 220"/>
                      <a:gd name="T2" fmla="*/ 14 w 47"/>
                      <a:gd name="T3" fmla="*/ 57 h 220"/>
                      <a:gd name="T4" fmla="*/ 14 w 47"/>
                      <a:gd name="T5" fmla="*/ 0 h 220"/>
                      <a:gd name="T6" fmla="*/ 0 w 47"/>
                      <a:gd name="T7" fmla="*/ 0 h 220"/>
                      <a:gd name="T8" fmla="*/ 0 w 47"/>
                      <a:gd name="T9" fmla="*/ 57 h 220"/>
                      <a:gd name="T10" fmla="*/ 7 w 47"/>
                      <a:gd name="T11" fmla="*/ 64 h 220"/>
                      <a:gd name="T12" fmla="*/ 0 w 47"/>
                      <a:gd name="T13" fmla="*/ 57 h 220"/>
                      <a:gd name="T14" fmla="*/ 0 w 47"/>
                      <a:gd name="T15" fmla="*/ 59 h 220"/>
                      <a:gd name="T16" fmla="*/ 1 w 47"/>
                      <a:gd name="T17" fmla="*/ 60 h 220"/>
                      <a:gd name="T18" fmla="*/ 1 w 47"/>
                      <a:gd name="T19" fmla="*/ 61 h 220"/>
                      <a:gd name="T20" fmla="*/ 2 w 47"/>
                      <a:gd name="T21" fmla="*/ 62 h 220"/>
                      <a:gd name="T22" fmla="*/ 3 w 47"/>
                      <a:gd name="T23" fmla="*/ 63 h 220"/>
                      <a:gd name="T24" fmla="*/ 4 w 47"/>
                      <a:gd name="T25" fmla="*/ 63 h 220"/>
                      <a:gd name="T26" fmla="*/ 6 w 47"/>
                      <a:gd name="T27" fmla="*/ 64 h 220"/>
                      <a:gd name="T28" fmla="*/ 7 w 47"/>
                      <a:gd name="T29" fmla="*/ 64 h 220"/>
                      <a:gd name="T30" fmla="*/ 8 w 47"/>
                      <a:gd name="T31" fmla="*/ 64 h 220"/>
                      <a:gd name="T32" fmla="*/ 10 w 47"/>
                      <a:gd name="T33" fmla="*/ 63 h 220"/>
                      <a:gd name="T34" fmla="*/ 10 w 47"/>
                      <a:gd name="T35" fmla="*/ 63 h 220"/>
                      <a:gd name="T36" fmla="*/ 12 w 47"/>
                      <a:gd name="T37" fmla="*/ 62 h 220"/>
                      <a:gd name="T38" fmla="*/ 13 w 47"/>
                      <a:gd name="T39" fmla="*/ 61 h 220"/>
                      <a:gd name="T40" fmla="*/ 13 w 47"/>
                      <a:gd name="T41" fmla="*/ 60 h 220"/>
                      <a:gd name="T42" fmla="*/ 14 w 47"/>
                      <a:gd name="T43" fmla="*/ 59 h 220"/>
                      <a:gd name="T44" fmla="*/ 14 w 47"/>
                      <a:gd name="T45" fmla="*/ 57 h 220"/>
                      <a:gd name="T46" fmla="*/ 7 w 47"/>
                      <a:gd name="T47" fmla="*/ 64 h 22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220">
                        <a:moveTo>
                          <a:pt x="23" y="220"/>
                        </a:moveTo>
                        <a:lnTo>
                          <a:pt x="47" y="1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96"/>
                        </a:lnTo>
                        <a:lnTo>
                          <a:pt x="23" y="220"/>
                        </a:lnTo>
                        <a:lnTo>
                          <a:pt x="0" y="196"/>
                        </a:lnTo>
                        <a:lnTo>
                          <a:pt x="1" y="202"/>
                        </a:lnTo>
                        <a:lnTo>
                          <a:pt x="2" y="206"/>
                        </a:lnTo>
                        <a:lnTo>
                          <a:pt x="4" y="210"/>
                        </a:lnTo>
                        <a:lnTo>
                          <a:pt x="7" y="213"/>
                        </a:lnTo>
                        <a:lnTo>
                          <a:pt x="11" y="216"/>
                        </a:lnTo>
                        <a:lnTo>
                          <a:pt x="14" y="218"/>
                        </a:lnTo>
                        <a:lnTo>
                          <a:pt x="19" y="220"/>
                        </a:lnTo>
                        <a:lnTo>
                          <a:pt x="23" y="220"/>
                        </a:lnTo>
                        <a:lnTo>
                          <a:pt x="28" y="220"/>
                        </a:lnTo>
                        <a:lnTo>
                          <a:pt x="32" y="218"/>
                        </a:lnTo>
                        <a:lnTo>
                          <a:pt x="35" y="216"/>
                        </a:lnTo>
                        <a:lnTo>
                          <a:pt x="40" y="213"/>
                        </a:lnTo>
                        <a:lnTo>
                          <a:pt x="42" y="210"/>
                        </a:lnTo>
                        <a:lnTo>
                          <a:pt x="45" y="206"/>
                        </a:lnTo>
                        <a:lnTo>
                          <a:pt x="46" y="202"/>
                        </a:lnTo>
                        <a:lnTo>
                          <a:pt x="47" y="196"/>
                        </a:lnTo>
                        <a:lnTo>
                          <a:pt x="23" y="2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 769"/>
                  <p:cNvSpPr>
                    <a:spLocks noChangeAspect="1"/>
                  </p:cNvSpPr>
                  <p:nvPr/>
                </p:nvSpPr>
                <p:spPr bwMode="auto">
                  <a:xfrm>
                    <a:off x="3462" y="1919"/>
                    <a:ext cx="14" cy="14"/>
                  </a:xfrm>
                  <a:custGeom>
                    <a:avLst/>
                    <a:gdLst>
                      <a:gd name="T0" fmla="*/ 0 w 43"/>
                      <a:gd name="T1" fmla="*/ 7 h 47"/>
                      <a:gd name="T2" fmla="*/ 7 w 43"/>
                      <a:gd name="T3" fmla="*/ 14 h 47"/>
                      <a:gd name="T4" fmla="*/ 14 w 43"/>
                      <a:gd name="T5" fmla="*/ 14 h 47"/>
                      <a:gd name="T6" fmla="*/ 14 w 43"/>
                      <a:gd name="T7" fmla="*/ 0 h 47"/>
                      <a:gd name="T8" fmla="*/ 7 w 43"/>
                      <a:gd name="T9" fmla="*/ 0 h 47"/>
                      <a:gd name="T10" fmla="*/ 0 w 43"/>
                      <a:gd name="T11" fmla="*/ 7 h 47"/>
                      <a:gd name="T12" fmla="*/ 7 w 43"/>
                      <a:gd name="T13" fmla="*/ 0 h 47"/>
                      <a:gd name="T14" fmla="*/ 6 w 43"/>
                      <a:gd name="T15" fmla="*/ 0 h 47"/>
                      <a:gd name="T16" fmla="*/ 4 w 43"/>
                      <a:gd name="T17" fmla="*/ 1 h 47"/>
                      <a:gd name="T18" fmla="*/ 3 w 43"/>
                      <a:gd name="T19" fmla="*/ 1 h 47"/>
                      <a:gd name="T20" fmla="*/ 2 w 43"/>
                      <a:gd name="T21" fmla="*/ 2 h 47"/>
                      <a:gd name="T22" fmla="*/ 1 w 43"/>
                      <a:gd name="T23" fmla="*/ 3 h 47"/>
                      <a:gd name="T24" fmla="*/ 0 w 43"/>
                      <a:gd name="T25" fmla="*/ 4 h 47"/>
                      <a:gd name="T26" fmla="*/ 0 w 43"/>
                      <a:gd name="T27" fmla="*/ 6 h 47"/>
                      <a:gd name="T28" fmla="*/ 0 w 43"/>
                      <a:gd name="T29" fmla="*/ 7 h 47"/>
                      <a:gd name="T30" fmla="*/ 0 w 43"/>
                      <a:gd name="T31" fmla="*/ 8 h 47"/>
                      <a:gd name="T32" fmla="*/ 0 w 43"/>
                      <a:gd name="T33" fmla="*/ 10 h 47"/>
                      <a:gd name="T34" fmla="*/ 1 w 43"/>
                      <a:gd name="T35" fmla="*/ 11 h 47"/>
                      <a:gd name="T36" fmla="*/ 2 w 43"/>
                      <a:gd name="T37" fmla="*/ 12 h 47"/>
                      <a:gd name="T38" fmla="*/ 3 w 43"/>
                      <a:gd name="T39" fmla="*/ 13 h 47"/>
                      <a:gd name="T40" fmla="*/ 4 w 43"/>
                      <a:gd name="T41" fmla="*/ 13 h 47"/>
                      <a:gd name="T42" fmla="*/ 6 w 43"/>
                      <a:gd name="T43" fmla="*/ 14 h 47"/>
                      <a:gd name="T44" fmla="*/ 7 w 43"/>
                      <a:gd name="T45" fmla="*/ 14 h 47"/>
                      <a:gd name="T46" fmla="*/ 0 w 43"/>
                      <a:gd name="T47" fmla="*/ 7 h 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3" h="47">
                        <a:moveTo>
                          <a:pt x="0" y="23"/>
                        </a:moveTo>
                        <a:lnTo>
                          <a:pt x="23" y="47"/>
                        </a:lnTo>
                        <a:lnTo>
                          <a:pt x="43" y="47"/>
                        </a:lnTo>
                        <a:lnTo>
                          <a:pt x="43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5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 770"/>
                  <p:cNvSpPr>
                    <a:spLocks noChangeAspect="1"/>
                  </p:cNvSpPr>
                  <p:nvPr/>
                </p:nvSpPr>
                <p:spPr bwMode="auto">
                  <a:xfrm>
                    <a:off x="3462" y="1926"/>
                    <a:ext cx="14" cy="136"/>
                  </a:xfrm>
                  <a:custGeom>
                    <a:avLst/>
                    <a:gdLst>
                      <a:gd name="T0" fmla="*/ 1 w 46"/>
                      <a:gd name="T1" fmla="*/ 133 h 442"/>
                      <a:gd name="T2" fmla="*/ 14 w 46"/>
                      <a:gd name="T3" fmla="*/ 129 h 442"/>
                      <a:gd name="T4" fmla="*/ 14 w 46"/>
                      <a:gd name="T5" fmla="*/ 0 h 442"/>
                      <a:gd name="T6" fmla="*/ 0 w 46"/>
                      <a:gd name="T7" fmla="*/ 0 h 442"/>
                      <a:gd name="T8" fmla="*/ 0 w 46"/>
                      <a:gd name="T9" fmla="*/ 129 h 442"/>
                      <a:gd name="T10" fmla="*/ 1 w 46"/>
                      <a:gd name="T11" fmla="*/ 133 h 442"/>
                      <a:gd name="T12" fmla="*/ 0 w 46"/>
                      <a:gd name="T13" fmla="*/ 129 h 442"/>
                      <a:gd name="T14" fmla="*/ 0 w 46"/>
                      <a:gd name="T15" fmla="*/ 130 h 442"/>
                      <a:gd name="T16" fmla="*/ 1 w 46"/>
                      <a:gd name="T17" fmla="*/ 132 h 442"/>
                      <a:gd name="T18" fmla="*/ 1 w 46"/>
                      <a:gd name="T19" fmla="*/ 133 h 442"/>
                      <a:gd name="T20" fmla="*/ 2 w 46"/>
                      <a:gd name="T21" fmla="*/ 134 h 442"/>
                      <a:gd name="T22" fmla="*/ 3 w 46"/>
                      <a:gd name="T23" fmla="*/ 135 h 442"/>
                      <a:gd name="T24" fmla="*/ 4 w 46"/>
                      <a:gd name="T25" fmla="*/ 136 h 442"/>
                      <a:gd name="T26" fmla="*/ 6 w 46"/>
                      <a:gd name="T27" fmla="*/ 136 h 442"/>
                      <a:gd name="T28" fmla="*/ 7 w 46"/>
                      <a:gd name="T29" fmla="*/ 136 h 442"/>
                      <a:gd name="T30" fmla="*/ 8 w 46"/>
                      <a:gd name="T31" fmla="*/ 136 h 442"/>
                      <a:gd name="T32" fmla="*/ 9 w 46"/>
                      <a:gd name="T33" fmla="*/ 136 h 442"/>
                      <a:gd name="T34" fmla="*/ 11 w 46"/>
                      <a:gd name="T35" fmla="*/ 135 h 442"/>
                      <a:gd name="T36" fmla="*/ 12 w 46"/>
                      <a:gd name="T37" fmla="*/ 134 h 442"/>
                      <a:gd name="T38" fmla="*/ 13 w 46"/>
                      <a:gd name="T39" fmla="*/ 133 h 442"/>
                      <a:gd name="T40" fmla="*/ 13 w 46"/>
                      <a:gd name="T41" fmla="*/ 132 h 442"/>
                      <a:gd name="T42" fmla="*/ 14 w 46"/>
                      <a:gd name="T43" fmla="*/ 130 h 442"/>
                      <a:gd name="T44" fmla="*/ 14 w 46"/>
                      <a:gd name="T45" fmla="*/ 129 h 442"/>
                      <a:gd name="T46" fmla="*/ 1 w 46"/>
                      <a:gd name="T47" fmla="*/ 133 h 44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6" h="442">
                        <a:moveTo>
                          <a:pt x="4" y="432"/>
                        </a:moveTo>
                        <a:lnTo>
                          <a:pt x="46" y="418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" y="432"/>
                        </a:lnTo>
                        <a:lnTo>
                          <a:pt x="0" y="418"/>
                        </a:lnTo>
                        <a:lnTo>
                          <a:pt x="0" y="424"/>
                        </a:lnTo>
                        <a:lnTo>
                          <a:pt x="2" y="429"/>
                        </a:lnTo>
                        <a:lnTo>
                          <a:pt x="4" y="432"/>
                        </a:lnTo>
                        <a:lnTo>
                          <a:pt x="7" y="435"/>
                        </a:lnTo>
                        <a:lnTo>
                          <a:pt x="10" y="438"/>
                        </a:lnTo>
                        <a:lnTo>
                          <a:pt x="14" y="441"/>
                        </a:lnTo>
                        <a:lnTo>
                          <a:pt x="19" y="442"/>
                        </a:lnTo>
                        <a:lnTo>
                          <a:pt x="23" y="442"/>
                        </a:lnTo>
                        <a:lnTo>
                          <a:pt x="27" y="442"/>
                        </a:lnTo>
                        <a:lnTo>
                          <a:pt x="31" y="441"/>
                        </a:lnTo>
                        <a:lnTo>
                          <a:pt x="35" y="438"/>
                        </a:lnTo>
                        <a:lnTo>
                          <a:pt x="39" y="435"/>
                        </a:lnTo>
                        <a:lnTo>
                          <a:pt x="42" y="432"/>
                        </a:lnTo>
                        <a:lnTo>
                          <a:pt x="44" y="429"/>
                        </a:lnTo>
                        <a:lnTo>
                          <a:pt x="45" y="424"/>
                        </a:lnTo>
                        <a:lnTo>
                          <a:pt x="46" y="418"/>
                        </a:lnTo>
                        <a:lnTo>
                          <a:pt x="4" y="43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 771"/>
                  <p:cNvSpPr>
                    <a:spLocks noChangeAspect="1"/>
                  </p:cNvSpPr>
                  <p:nvPr/>
                </p:nvSpPr>
                <p:spPr bwMode="auto">
                  <a:xfrm>
                    <a:off x="3469" y="2047"/>
                    <a:ext cx="21" cy="21"/>
                  </a:xfrm>
                  <a:custGeom>
                    <a:avLst/>
                    <a:gdLst>
                      <a:gd name="T0" fmla="*/ 21 w 72"/>
                      <a:gd name="T1" fmla="*/ 14 h 76"/>
                      <a:gd name="T2" fmla="*/ 19 w 72"/>
                      <a:gd name="T3" fmla="*/ 11 h 76"/>
                      <a:gd name="T4" fmla="*/ 11 w 72"/>
                      <a:gd name="T5" fmla="*/ 0 h 76"/>
                      <a:gd name="T6" fmla="*/ 0 w 72"/>
                      <a:gd name="T7" fmla="*/ 8 h 76"/>
                      <a:gd name="T8" fmla="*/ 8 w 72"/>
                      <a:gd name="T9" fmla="*/ 18 h 76"/>
                      <a:gd name="T10" fmla="*/ 21 w 72"/>
                      <a:gd name="T11" fmla="*/ 14 h 76"/>
                      <a:gd name="T12" fmla="*/ 8 w 72"/>
                      <a:gd name="T13" fmla="*/ 18 h 76"/>
                      <a:gd name="T14" fmla="*/ 10 w 72"/>
                      <a:gd name="T15" fmla="*/ 19 h 76"/>
                      <a:gd name="T16" fmla="*/ 11 w 72"/>
                      <a:gd name="T17" fmla="*/ 20 h 76"/>
                      <a:gd name="T18" fmla="*/ 12 w 72"/>
                      <a:gd name="T19" fmla="*/ 21 h 76"/>
                      <a:gd name="T20" fmla="*/ 13 w 72"/>
                      <a:gd name="T21" fmla="*/ 21 h 76"/>
                      <a:gd name="T22" fmla="*/ 15 w 72"/>
                      <a:gd name="T23" fmla="*/ 21 h 76"/>
                      <a:gd name="T24" fmla="*/ 16 w 72"/>
                      <a:gd name="T25" fmla="*/ 20 h 76"/>
                      <a:gd name="T26" fmla="*/ 17 w 72"/>
                      <a:gd name="T27" fmla="*/ 20 h 76"/>
                      <a:gd name="T28" fmla="*/ 18 w 72"/>
                      <a:gd name="T29" fmla="*/ 19 h 76"/>
                      <a:gd name="T30" fmla="*/ 19 w 72"/>
                      <a:gd name="T31" fmla="*/ 19 h 76"/>
                      <a:gd name="T32" fmla="*/ 20 w 72"/>
                      <a:gd name="T33" fmla="*/ 18 h 76"/>
                      <a:gd name="T34" fmla="*/ 20 w 72"/>
                      <a:gd name="T35" fmla="*/ 17 h 76"/>
                      <a:gd name="T36" fmla="*/ 21 w 72"/>
                      <a:gd name="T37" fmla="*/ 16 h 76"/>
                      <a:gd name="T38" fmla="*/ 21 w 72"/>
                      <a:gd name="T39" fmla="*/ 14 h 76"/>
                      <a:gd name="T40" fmla="*/ 20 w 72"/>
                      <a:gd name="T41" fmla="*/ 13 h 76"/>
                      <a:gd name="T42" fmla="*/ 20 w 72"/>
                      <a:gd name="T43" fmla="*/ 12 h 76"/>
                      <a:gd name="T44" fmla="*/ 19 w 72"/>
                      <a:gd name="T45" fmla="*/ 11 h 76"/>
                      <a:gd name="T46" fmla="*/ 21 w 72"/>
                      <a:gd name="T47" fmla="*/ 14 h 7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2" h="76">
                        <a:moveTo>
                          <a:pt x="72" y="52"/>
                        </a:moveTo>
                        <a:lnTo>
                          <a:pt x="66" y="39"/>
                        </a:lnTo>
                        <a:lnTo>
                          <a:pt x="37" y="0"/>
                        </a:lnTo>
                        <a:lnTo>
                          <a:pt x="0" y="28"/>
                        </a:lnTo>
                        <a:lnTo>
                          <a:pt x="29" y="66"/>
                        </a:lnTo>
                        <a:lnTo>
                          <a:pt x="72" y="52"/>
                        </a:lnTo>
                        <a:lnTo>
                          <a:pt x="29" y="66"/>
                        </a:lnTo>
                        <a:lnTo>
                          <a:pt x="34" y="70"/>
                        </a:lnTo>
                        <a:lnTo>
                          <a:pt x="38" y="73"/>
                        </a:ln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50" y="76"/>
                        </a:lnTo>
                        <a:lnTo>
                          <a:pt x="55" y="74"/>
                        </a:lnTo>
                        <a:lnTo>
                          <a:pt x="59" y="73"/>
                        </a:lnTo>
                        <a:lnTo>
                          <a:pt x="62" y="70"/>
                        </a:lnTo>
                        <a:lnTo>
                          <a:pt x="65" y="68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2" y="52"/>
                        </a:lnTo>
                        <a:lnTo>
                          <a:pt x="70" y="47"/>
                        </a:lnTo>
                        <a:lnTo>
                          <a:pt x="69" y="43"/>
                        </a:lnTo>
                        <a:lnTo>
                          <a:pt x="66" y="39"/>
                        </a:lnTo>
                        <a:lnTo>
                          <a:pt x="72" y="5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2" name="Rectangle 7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6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583" name="Freeform 773"/>
                  <p:cNvSpPr>
                    <a:spLocks noChangeAspect="1"/>
                  </p:cNvSpPr>
                  <p:nvPr/>
                </p:nvSpPr>
                <p:spPr bwMode="auto">
                  <a:xfrm>
                    <a:off x="2326" y="1639"/>
                    <a:ext cx="50" cy="272"/>
                  </a:xfrm>
                  <a:custGeom>
                    <a:avLst/>
                    <a:gdLst>
                      <a:gd name="T0" fmla="*/ 0 w 151"/>
                      <a:gd name="T1" fmla="*/ 240 h 896"/>
                      <a:gd name="T2" fmla="*/ 0 w 151"/>
                      <a:gd name="T3" fmla="*/ 272 h 896"/>
                      <a:gd name="T4" fmla="*/ 50 w 151"/>
                      <a:gd name="T5" fmla="*/ 272 h 896"/>
                      <a:gd name="T6" fmla="*/ 50 w 151"/>
                      <a:gd name="T7" fmla="*/ 240 h 896"/>
                      <a:gd name="T8" fmla="*/ 43 w 151"/>
                      <a:gd name="T9" fmla="*/ 223 h 896"/>
                      <a:gd name="T10" fmla="*/ 41 w 151"/>
                      <a:gd name="T11" fmla="*/ 0 h 896"/>
                      <a:gd name="T12" fmla="*/ 10 w 151"/>
                      <a:gd name="T13" fmla="*/ 0 h 896"/>
                      <a:gd name="T14" fmla="*/ 8 w 151"/>
                      <a:gd name="T15" fmla="*/ 224 h 896"/>
                      <a:gd name="T16" fmla="*/ 0 w 151"/>
                      <a:gd name="T17" fmla="*/ 240 h 89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" name="Freeform 774"/>
                  <p:cNvSpPr>
                    <a:spLocks noChangeAspect="1"/>
                  </p:cNvSpPr>
                  <p:nvPr/>
                </p:nvSpPr>
                <p:spPr bwMode="auto">
                  <a:xfrm>
                    <a:off x="2497" y="1639"/>
                    <a:ext cx="43" cy="272"/>
                  </a:xfrm>
                  <a:custGeom>
                    <a:avLst/>
                    <a:gdLst>
                      <a:gd name="T0" fmla="*/ 0 w 151"/>
                      <a:gd name="T1" fmla="*/ 240 h 896"/>
                      <a:gd name="T2" fmla="*/ 0 w 151"/>
                      <a:gd name="T3" fmla="*/ 272 h 896"/>
                      <a:gd name="T4" fmla="*/ 43 w 151"/>
                      <a:gd name="T5" fmla="*/ 272 h 896"/>
                      <a:gd name="T6" fmla="*/ 43 w 151"/>
                      <a:gd name="T7" fmla="*/ 240 h 896"/>
                      <a:gd name="T8" fmla="*/ 37 w 151"/>
                      <a:gd name="T9" fmla="*/ 223 h 896"/>
                      <a:gd name="T10" fmla="*/ 35 w 151"/>
                      <a:gd name="T11" fmla="*/ 0 h 896"/>
                      <a:gd name="T12" fmla="*/ 8 w 151"/>
                      <a:gd name="T13" fmla="*/ 0 h 896"/>
                      <a:gd name="T14" fmla="*/ 7 w 151"/>
                      <a:gd name="T15" fmla="*/ 224 h 896"/>
                      <a:gd name="T16" fmla="*/ 0 w 151"/>
                      <a:gd name="T17" fmla="*/ 240 h 89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7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5" name="Freeform 775"/>
                  <p:cNvSpPr>
                    <a:spLocks noChangeAspect="1"/>
                  </p:cNvSpPr>
                  <p:nvPr/>
                </p:nvSpPr>
                <p:spPr bwMode="auto">
                  <a:xfrm>
                    <a:off x="2661" y="1639"/>
                    <a:ext cx="43" cy="272"/>
                  </a:xfrm>
                  <a:custGeom>
                    <a:avLst/>
                    <a:gdLst>
                      <a:gd name="T0" fmla="*/ 0 w 151"/>
                      <a:gd name="T1" fmla="*/ 240 h 896"/>
                      <a:gd name="T2" fmla="*/ 0 w 151"/>
                      <a:gd name="T3" fmla="*/ 272 h 896"/>
                      <a:gd name="T4" fmla="*/ 43 w 151"/>
                      <a:gd name="T5" fmla="*/ 272 h 896"/>
                      <a:gd name="T6" fmla="*/ 43 w 151"/>
                      <a:gd name="T7" fmla="*/ 240 h 896"/>
                      <a:gd name="T8" fmla="*/ 37 w 151"/>
                      <a:gd name="T9" fmla="*/ 223 h 896"/>
                      <a:gd name="T10" fmla="*/ 35 w 151"/>
                      <a:gd name="T11" fmla="*/ 0 h 896"/>
                      <a:gd name="T12" fmla="*/ 8 w 151"/>
                      <a:gd name="T13" fmla="*/ 0 h 896"/>
                      <a:gd name="T14" fmla="*/ 7 w 151"/>
                      <a:gd name="T15" fmla="*/ 224 h 896"/>
                      <a:gd name="T16" fmla="*/ 0 w 151"/>
                      <a:gd name="T17" fmla="*/ 240 h 89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6" name="Freeform 776"/>
                  <p:cNvSpPr>
                    <a:spLocks noChangeAspect="1"/>
                  </p:cNvSpPr>
                  <p:nvPr/>
                </p:nvSpPr>
                <p:spPr bwMode="auto">
                  <a:xfrm>
                    <a:off x="2833" y="1639"/>
                    <a:ext cx="43" cy="272"/>
                  </a:xfrm>
                  <a:custGeom>
                    <a:avLst/>
                    <a:gdLst>
                      <a:gd name="T0" fmla="*/ 0 w 151"/>
                      <a:gd name="T1" fmla="*/ 240 h 896"/>
                      <a:gd name="T2" fmla="*/ 0 w 151"/>
                      <a:gd name="T3" fmla="*/ 272 h 896"/>
                      <a:gd name="T4" fmla="*/ 43 w 151"/>
                      <a:gd name="T5" fmla="*/ 272 h 896"/>
                      <a:gd name="T6" fmla="*/ 43 w 151"/>
                      <a:gd name="T7" fmla="*/ 240 h 896"/>
                      <a:gd name="T8" fmla="*/ 37 w 151"/>
                      <a:gd name="T9" fmla="*/ 223 h 896"/>
                      <a:gd name="T10" fmla="*/ 36 w 151"/>
                      <a:gd name="T11" fmla="*/ 0 h 896"/>
                      <a:gd name="T12" fmla="*/ 8 w 151"/>
                      <a:gd name="T13" fmla="*/ 0 h 896"/>
                      <a:gd name="T14" fmla="*/ 7 w 151"/>
                      <a:gd name="T15" fmla="*/ 224 h 896"/>
                      <a:gd name="T16" fmla="*/ 0 w 151"/>
                      <a:gd name="T17" fmla="*/ 240 h 89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6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7" name="Freeform 777"/>
                  <p:cNvSpPr>
                    <a:spLocks noChangeAspect="1"/>
                  </p:cNvSpPr>
                  <p:nvPr/>
                </p:nvSpPr>
                <p:spPr bwMode="auto">
                  <a:xfrm>
                    <a:off x="2997" y="1639"/>
                    <a:ext cx="43" cy="272"/>
                  </a:xfrm>
                  <a:custGeom>
                    <a:avLst/>
                    <a:gdLst>
                      <a:gd name="T0" fmla="*/ 0 w 153"/>
                      <a:gd name="T1" fmla="*/ 240 h 896"/>
                      <a:gd name="T2" fmla="*/ 0 w 153"/>
                      <a:gd name="T3" fmla="*/ 272 h 896"/>
                      <a:gd name="T4" fmla="*/ 43 w 153"/>
                      <a:gd name="T5" fmla="*/ 272 h 896"/>
                      <a:gd name="T6" fmla="*/ 43 w 153"/>
                      <a:gd name="T7" fmla="*/ 240 h 896"/>
                      <a:gd name="T8" fmla="*/ 36 w 153"/>
                      <a:gd name="T9" fmla="*/ 223 h 896"/>
                      <a:gd name="T10" fmla="*/ 35 w 153"/>
                      <a:gd name="T11" fmla="*/ 0 h 896"/>
                      <a:gd name="T12" fmla="*/ 8 w 153"/>
                      <a:gd name="T13" fmla="*/ 0 h 896"/>
                      <a:gd name="T14" fmla="*/ 7 w 153"/>
                      <a:gd name="T15" fmla="*/ 224 h 896"/>
                      <a:gd name="T16" fmla="*/ 0 w 153"/>
                      <a:gd name="T17" fmla="*/ 240 h 89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53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3" y="896"/>
                        </a:lnTo>
                        <a:lnTo>
                          <a:pt x="153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8" name="Freeform 778"/>
                  <p:cNvSpPr>
                    <a:spLocks noChangeAspect="1"/>
                  </p:cNvSpPr>
                  <p:nvPr/>
                </p:nvSpPr>
                <p:spPr bwMode="auto">
                  <a:xfrm>
                    <a:off x="3162" y="1639"/>
                    <a:ext cx="50" cy="272"/>
                  </a:xfrm>
                  <a:custGeom>
                    <a:avLst/>
                    <a:gdLst>
                      <a:gd name="T0" fmla="*/ 0 w 151"/>
                      <a:gd name="T1" fmla="*/ 240 h 896"/>
                      <a:gd name="T2" fmla="*/ 0 w 151"/>
                      <a:gd name="T3" fmla="*/ 272 h 896"/>
                      <a:gd name="T4" fmla="*/ 50 w 151"/>
                      <a:gd name="T5" fmla="*/ 272 h 896"/>
                      <a:gd name="T6" fmla="*/ 50 w 151"/>
                      <a:gd name="T7" fmla="*/ 240 h 896"/>
                      <a:gd name="T8" fmla="*/ 43 w 151"/>
                      <a:gd name="T9" fmla="*/ 223 h 896"/>
                      <a:gd name="T10" fmla="*/ 41 w 151"/>
                      <a:gd name="T11" fmla="*/ 0 h 896"/>
                      <a:gd name="T12" fmla="*/ 10 w 151"/>
                      <a:gd name="T13" fmla="*/ 0 h 896"/>
                      <a:gd name="T14" fmla="*/ 8 w 151"/>
                      <a:gd name="T15" fmla="*/ 224 h 896"/>
                      <a:gd name="T16" fmla="*/ 0 w 151"/>
                      <a:gd name="T17" fmla="*/ 240 h 89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9" name="Freeform 779"/>
                  <p:cNvSpPr>
                    <a:spLocks noChangeAspect="1"/>
                  </p:cNvSpPr>
                  <p:nvPr/>
                </p:nvSpPr>
                <p:spPr bwMode="auto">
                  <a:xfrm>
                    <a:off x="339" y="1246"/>
                    <a:ext cx="379" cy="251"/>
                  </a:xfrm>
                  <a:custGeom>
                    <a:avLst/>
                    <a:gdLst>
                      <a:gd name="T0" fmla="*/ 342 w 1264"/>
                      <a:gd name="T1" fmla="*/ 179 h 847"/>
                      <a:gd name="T2" fmla="*/ 252 w 1264"/>
                      <a:gd name="T3" fmla="*/ 18 h 847"/>
                      <a:gd name="T4" fmla="*/ 242 w 1264"/>
                      <a:gd name="T5" fmla="*/ 2 h 847"/>
                      <a:gd name="T6" fmla="*/ 240 w 1264"/>
                      <a:gd name="T7" fmla="*/ 0 h 847"/>
                      <a:gd name="T8" fmla="*/ 238 w 1264"/>
                      <a:gd name="T9" fmla="*/ 2 h 847"/>
                      <a:gd name="T10" fmla="*/ 229 w 1264"/>
                      <a:gd name="T11" fmla="*/ 16 h 847"/>
                      <a:gd name="T12" fmla="*/ 136 w 1264"/>
                      <a:gd name="T13" fmla="*/ 8 h 847"/>
                      <a:gd name="T14" fmla="*/ 128 w 1264"/>
                      <a:gd name="T15" fmla="*/ 1 h 847"/>
                      <a:gd name="T16" fmla="*/ 125 w 1264"/>
                      <a:gd name="T17" fmla="*/ 1 h 847"/>
                      <a:gd name="T18" fmla="*/ 118 w 1264"/>
                      <a:gd name="T19" fmla="*/ 8 h 847"/>
                      <a:gd name="T20" fmla="*/ 115 w 1264"/>
                      <a:gd name="T21" fmla="*/ 57 h 847"/>
                      <a:gd name="T22" fmla="*/ 0 w 1264"/>
                      <a:gd name="T23" fmla="*/ 213 h 847"/>
                      <a:gd name="T24" fmla="*/ 6 w 1264"/>
                      <a:gd name="T25" fmla="*/ 232 h 847"/>
                      <a:gd name="T26" fmla="*/ 95 w 1264"/>
                      <a:gd name="T27" fmla="*/ 251 h 847"/>
                      <a:gd name="T28" fmla="*/ 101 w 1264"/>
                      <a:gd name="T29" fmla="*/ 229 h 847"/>
                      <a:gd name="T30" fmla="*/ 101 w 1264"/>
                      <a:gd name="T31" fmla="*/ 197 h 847"/>
                      <a:gd name="T32" fmla="*/ 103 w 1264"/>
                      <a:gd name="T33" fmla="*/ 191 h 847"/>
                      <a:gd name="T34" fmla="*/ 104 w 1264"/>
                      <a:gd name="T35" fmla="*/ 186 h 847"/>
                      <a:gd name="T36" fmla="*/ 106 w 1264"/>
                      <a:gd name="T37" fmla="*/ 183 h 847"/>
                      <a:gd name="T38" fmla="*/ 109 w 1264"/>
                      <a:gd name="T39" fmla="*/ 180 h 847"/>
                      <a:gd name="T40" fmla="*/ 112 w 1264"/>
                      <a:gd name="T41" fmla="*/ 179 h 847"/>
                      <a:gd name="T42" fmla="*/ 115 w 1264"/>
                      <a:gd name="T43" fmla="*/ 178 h 847"/>
                      <a:gd name="T44" fmla="*/ 118 w 1264"/>
                      <a:gd name="T45" fmla="*/ 178 h 847"/>
                      <a:gd name="T46" fmla="*/ 122 w 1264"/>
                      <a:gd name="T47" fmla="*/ 179 h 847"/>
                      <a:gd name="T48" fmla="*/ 124 w 1264"/>
                      <a:gd name="T49" fmla="*/ 180 h 847"/>
                      <a:gd name="T50" fmla="*/ 127 w 1264"/>
                      <a:gd name="T51" fmla="*/ 183 h 847"/>
                      <a:gd name="T52" fmla="*/ 130 w 1264"/>
                      <a:gd name="T53" fmla="*/ 186 h 847"/>
                      <a:gd name="T54" fmla="*/ 132 w 1264"/>
                      <a:gd name="T55" fmla="*/ 191 h 847"/>
                      <a:gd name="T56" fmla="*/ 133 w 1264"/>
                      <a:gd name="T57" fmla="*/ 198 h 847"/>
                      <a:gd name="T58" fmla="*/ 133 w 1264"/>
                      <a:gd name="T59" fmla="*/ 229 h 847"/>
                      <a:gd name="T60" fmla="*/ 139 w 1264"/>
                      <a:gd name="T61" fmla="*/ 251 h 847"/>
                      <a:gd name="T62" fmla="*/ 228 w 1264"/>
                      <a:gd name="T63" fmla="*/ 231 h 847"/>
                      <a:gd name="T64" fmla="*/ 234 w 1264"/>
                      <a:gd name="T65" fmla="*/ 201 h 847"/>
                      <a:gd name="T66" fmla="*/ 235 w 1264"/>
                      <a:gd name="T67" fmla="*/ 194 h 847"/>
                      <a:gd name="T68" fmla="*/ 236 w 1264"/>
                      <a:gd name="T69" fmla="*/ 188 h 847"/>
                      <a:gd name="T70" fmla="*/ 238 w 1264"/>
                      <a:gd name="T71" fmla="*/ 185 h 847"/>
                      <a:gd name="T72" fmla="*/ 241 w 1264"/>
                      <a:gd name="T73" fmla="*/ 182 h 847"/>
                      <a:gd name="T74" fmla="*/ 243 w 1264"/>
                      <a:gd name="T75" fmla="*/ 180 h 847"/>
                      <a:gd name="T76" fmla="*/ 246 w 1264"/>
                      <a:gd name="T77" fmla="*/ 179 h 847"/>
                      <a:gd name="T78" fmla="*/ 250 w 1264"/>
                      <a:gd name="T79" fmla="*/ 178 h 847"/>
                      <a:gd name="T80" fmla="*/ 254 w 1264"/>
                      <a:gd name="T81" fmla="*/ 179 h 847"/>
                      <a:gd name="T82" fmla="*/ 257 w 1264"/>
                      <a:gd name="T83" fmla="*/ 180 h 847"/>
                      <a:gd name="T84" fmla="*/ 259 w 1264"/>
                      <a:gd name="T85" fmla="*/ 182 h 847"/>
                      <a:gd name="T86" fmla="*/ 261 w 1264"/>
                      <a:gd name="T87" fmla="*/ 185 h 847"/>
                      <a:gd name="T88" fmla="*/ 264 w 1264"/>
                      <a:gd name="T89" fmla="*/ 188 h 847"/>
                      <a:gd name="T90" fmla="*/ 265 w 1264"/>
                      <a:gd name="T91" fmla="*/ 194 h 847"/>
                      <a:gd name="T92" fmla="*/ 266 w 1264"/>
                      <a:gd name="T93" fmla="*/ 201 h 847"/>
                      <a:gd name="T94" fmla="*/ 272 w 1264"/>
                      <a:gd name="T95" fmla="*/ 232 h 847"/>
                      <a:gd name="T96" fmla="*/ 361 w 1264"/>
                      <a:gd name="T97" fmla="*/ 251 h 847"/>
                      <a:gd name="T98" fmla="*/ 367 w 1264"/>
                      <a:gd name="T99" fmla="*/ 229 h 847"/>
                      <a:gd name="T100" fmla="*/ 367 w 1264"/>
                      <a:gd name="T101" fmla="*/ 201 h 847"/>
                      <a:gd name="T102" fmla="*/ 367 w 1264"/>
                      <a:gd name="T103" fmla="*/ 195 h 847"/>
                      <a:gd name="T104" fmla="*/ 369 w 1264"/>
                      <a:gd name="T105" fmla="*/ 189 h 847"/>
                      <a:gd name="T106" fmla="*/ 371 w 1264"/>
                      <a:gd name="T107" fmla="*/ 186 h 847"/>
                      <a:gd name="T108" fmla="*/ 373 w 1264"/>
                      <a:gd name="T109" fmla="*/ 183 h 847"/>
                      <a:gd name="T110" fmla="*/ 376 w 1264"/>
                      <a:gd name="T111" fmla="*/ 180 h 847"/>
                      <a:gd name="T112" fmla="*/ 379 w 1264"/>
                      <a:gd name="T113" fmla="*/ 179 h 84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264" h="847">
                        <a:moveTo>
                          <a:pt x="1264" y="603"/>
                        </a:moveTo>
                        <a:lnTo>
                          <a:pt x="1141" y="603"/>
                        </a:lnTo>
                        <a:lnTo>
                          <a:pt x="841" y="192"/>
                        </a:lnTo>
                        <a:lnTo>
                          <a:pt x="841" y="60"/>
                        </a:lnTo>
                        <a:lnTo>
                          <a:pt x="832" y="28"/>
                        </a:lnTo>
                        <a:lnTo>
                          <a:pt x="808" y="6"/>
                        </a:lnTo>
                        <a:lnTo>
                          <a:pt x="806" y="3"/>
                        </a:lnTo>
                        <a:lnTo>
                          <a:pt x="801" y="0"/>
                        </a:lnTo>
                        <a:lnTo>
                          <a:pt x="798" y="3"/>
                        </a:lnTo>
                        <a:lnTo>
                          <a:pt x="794" y="6"/>
                        </a:lnTo>
                        <a:lnTo>
                          <a:pt x="773" y="26"/>
                        </a:lnTo>
                        <a:lnTo>
                          <a:pt x="763" y="54"/>
                        </a:lnTo>
                        <a:lnTo>
                          <a:pt x="463" y="54"/>
                        </a:lnTo>
                        <a:lnTo>
                          <a:pt x="452" y="26"/>
                        </a:lnTo>
                        <a:lnTo>
                          <a:pt x="429" y="6"/>
                        </a:lnTo>
                        <a:lnTo>
                          <a:pt x="428" y="3"/>
                        </a:lnTo>
                        <a:lnTo>
                          <a:pt x="423" y="0"/>
                        </a:lnTo>
                        <a:lnTo>
                          <a:pt x="418" y="3"/>
                        </a:lnTo>
                        <a:lnTo>
                          <a:pt x="417" y="6"/>
                        </a:lnTo>
                        <a:lnTo>
                          <a:pt x="393" y="28"/>
                        </a:lnTo>
                        <a:lnTo>
                          <a:pt x="385" y="60"/>
                        </a:lnTo>
                        <a:lnTo>
                          <a:pt x="385" y="192"/>
                        </a:lnTo>
                        <a:lnTo>
                          <a:pt x="383" y="192"/>
                        </a:lnTo>
                        <a:lnTo>
                          <a:pt x="0" y="718"/>
                        </a:lnTo>
                        <a:lnTo>
                          <a:pt x="0" y="774"/>
                        </a:lnTo>
                        <a:lnTo>
                          <a:pt x="19" y="783"/>
                        </a:lnTo>
                        <a:lnTo>
                          <a:pt x="19" y="847"/>
                        </a:lnTo>
                        <a:lnTo>
                          <a:pt x="318" y="847"/>
                        </a:lnTo>
                        <a:lnTo>
                          <a:pt x="318" y="780"/>
                        </a:lnTo>
                        <a:lnTo>
                          <a:pt x="337" y="774"/>
                        </a:lnTo>
                        <a:lnTo>
                          <a:pt x="337" y="678"/>
                        </a:lnTo>
                        <a:lnTo>
                          <a:pt x="338" y="666"/>
                        </a:lnTo>
                        <a:lnTo>
                          <a:pt x="340" y="655"/>
                        </a:lnTo>
                        <a:lnTo>
                          <a:pt x="343" y="645"/>
                        </a:lnTo>
                        <a:lnTo>
                          <a:pt x="345" y="636"/>
                        </a:lnTo>
                        <a:lnTo>
                          <a:pt x="348" y="629"/>
                        </a:lnTo>
                        <a:lnTo>
                          <a:pt x="352" y="623"/>
                        </a:lnTo>
                        <a:lnTo>
                          <a:pt x="355" y="617"/>
                        </a:lnTo>
                        <a:lnTo>
                          <a:pt x="360" y="613"/>
                        </a:lnTo>
                        <a:lnTo>
                          <a:pt x="364" y="609"/>
                        </a:lnTo>
                        <a:lnTo>
                          <a:pt x="368" y="607"/>
                        </a:lnTo>
                        <a:lnTo>
                          <a:pt x="372" y="605"/>
                        </a:lnTo>
                        <a:lnTo>
                          <a:pt x="376" y="603"/>
                        </a:lnTo>
                        <a:lnTo>
                          <a:pt x="384" y="602"/>
                        </a:lnTo>
                        <a:lnTo>
                          <a:pt x="390" y="602"/>
                        </a:lnTo>
                        <a:lnTo>
                          <a:pt x="395" y="602"/>
                        </a:lnTo>
                        <a:lnTo>
                          <a:pt x="403" y="603"/>
                        </a:lnTo>
                        <a:lnTo>
                          <a:pt x="407" y="604"/>
                        </a:lnTo>
                        <a:lnTo>
                          <a:pt x="411" y="607"/>
                        </a:lnTo>
                        <a:lnTo>
                          <a:pt x="415" y="609"/>
                        </a:lnTo>
                        <a:lnTo>
                          <a:pt x="420" y="613"/>
                        </a:lnTo>
                        <a:lnTo>
                          <a:pt x="424" y="617"/>
                        </a:lnTo>
                        <a:lnTo>
                          <a:pt x="428" y="623"/>
                        </a:lnTo>
                        <a:lnTo>
                          <a:pt x="432" y="629"/>
                        </a:lnTo>
                        <a:lnTo>
                          <a:pt x="435" y="636"/>
                        </a:lnTo>
                        <a:lnTo>
                          <a:pt x="439" y="646"/>
                        </a:lnTo>
                        <a:lnTo>
                          <a:pt x="441" y="655"/>
                        </a:lnTo>
                        <a:lnTo>
                          <a:pt x="442" y="667"/>
                        </a:lnTo>
                        <a:lnTo>
                          <a:pt x="443" y="678"/>
                        </a:lnTo>
                        <a:lnTo>
                          <a:pt x="443" y="774"/>
                        </a:lnTo>
                        <a:lnTo>
                          <a:pt x="463" y="783"/>
                        </a:lnTo>
                        <a:lnTo>
                          <a:pt x="463" y="847"/>
                        </a:lnTo>
                        <a:lnTo>
                          <a:pt x="761" y="847"/>
                        </a:lnTo>
                        <a:lnTo>
                          <a:pt x="761" y="780"/>
                        </a:lnTo>
                        <a:lnTo>
                          <a:pt x="780" y="774"/>
                        </a:lnTo>
                        <a:lnTo>
                          <a:pt x="780" y="678"/>
                        </a:lnTo>
                        <a:lnTo>
                          <a:pt x="781" y="667"/>
                        </a:lnTo>
                        <a:lnTo>
                          <a:pt x="783" y="655"/>
                        </a:lnTo>
                        <a:lnTo>
                          <a:pt x="785" y="646"/>
                        </a:lnTo>
                        <a:lnTo>
                          <a:pt x="787" y="636"/>
                        </a:lnTo>
                        <a:lnTo>
                          <a:pt x="790" y="629"/>
                        </a:lnTo>
                        <a:lnTo>
                          <a:pt x="794" y="623"/>
                        </a:lnTo>
                        <a:lnTo>
                          <a:pt x="799" y="617"/>
                        </a:lnTo>
                        <a:lnTo>
                          <a:pt x="803" y="613"/>
                        </a:lnTo>
                        <a:lnTo>
                          <a:pt x="807" y="609"/>
                        </a:lnTo>
                        <a:lnTo>
                          <a:pt x="811" y="607"/>
                        </a:lnTo>
                        <a:lnTo>
                          <a:pt x="816" y="604"/>
                        </a:lnTo>
                        <a:lnTo>
                          <a:pt x="820" y="603"/>
                        </a:lnTo>
                        <a:lnTo>
                          <a:pt x="827" y="602"/>
                        </a:lnTo>
                        <a:lnTo>
                          <a:pt x="833" y="602"/>
                        </a:lnTo>
                        <a:lnTo>
                          <a:pt x="840" y="602"/>
                        </a:lnTo>
                        <a:lnTo>
                          <a:pt x="847" y="603"/>
                        </a:lnTo>
                        <a:lnTo>
                          <a:pt x="851" y="604"/>
                        </a:lnTo>
                        <a:lnTo>
                          <a:pt x="856" y="607"/>
                        </a:lnTo>
                        <a:lnTo>
                          <a:pt x="860" y="609"/>
                        </a:lnTo>
                        <a:lnTo>
                          <a:pt x="864" y="613"/>
                        </a:lnTo>
                        <a:lnTo>
                          <a:pt x="868" y="617"/>
                        </a:lnTo>
                        <a:lnTo>
                          <a:pt x="872" y="623"/>
                        </a:lnTo>
                        <a:lnTo>
                          <a:pt x="877" y="629"/>
                        </a:lnTo>
                        <a:lnTo>
                          <a:pt x="880" y="636"/>
                        </a:lnTo>
                        <a:lnTo>
                          <a:pt x="883" y="646"/>
                        </a:lnTo>
                        <a:lnTo>
                          <a:pt x="885" y="655"/>
                        </a:lnTo>
                        <a:lnTo>
                          <a:pt x="886" y="667"/>
                        </a:lnTo>
                        <a:lnTo>
                          <a:pt x="887" y="678"/>
                        </a:lnTo>
                        <a:lnTo>
                          <a:pt x="887" y="774"/>
                        </a:lnTo>
                        <a:lnTo>
                          <a:pt x="906" y="783"/>
                        </a:lnTo>
                        <a:lnTo>
                          <a:pt x="906" y="847"/>
                        </a:lnTo>
                        <a:lnTo>
                          <a:pt x="1205" y="847"/>
                        </a:lnTo>
                        <a:lnTo>
                          <a:pt x="1205" y="780"/>
                        </a:lnTo>
                        <a:lnTo>
                          <a:pt x="1224" y="774"/>
                        </a:lnTo>
                        <a:lnTo>
                          <a:pt x="1224" y="727"/>
                        </a:lnTo>
                        <a:lnTo>
                          <a:pt x="1224" y="678"/>
                        </a:lnTo>
                        <a:lnTo>
                          <a:pt x="1224" y="670"/>
                        </a:lnTo>
                        <a:lnTo>
                          <a:pt x="1225" y="659"/>
                        </a:lnTo>
                        <a:lnTo>
                          <a:pt x="1227" y="649"/>
                        </a:lnTo>
                        <a:lnTo>
                          <a:pt x="1232" y="637"/>
                        </a:lnTo>
                        <a:lnTo>
                          <a:pt x="1234" y="631"/>
                        </a:lnTo>
                        <a:lnTo>
                          <a:pt x="1236" y="626"/>
                        </a:lnTo>
                        <a:lnTo>
                          <a:pt x="1239" y="620"/>
                        </a:lnTo>
                        <a:lnTo>
                          <a:pt x="1243" y="616"/>
                        </a:lnTo>
                        <a:lnTo>
                          <a:pt x="1247" y="612"/>
                        </a:lnTo>
                        <a:lnTo>
                          <a:pt x="1253" y="608"/>
                        </a:lnTo>
                        <a:lnTo>
                          <a:pt x="1258" y="605"/>
                        </a:lnTo>
                        <a:lnTo>
                          <a:pt x="1264" y="6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0" name="Freeform 780"/>
                  <p:cNvSpPr>
                    <a:spLocks noChangeAspect="1"/>
                  </p:cNvSpPr>
                  <p:nvPr/>
                </p:nvSpPr>
                <p:spPr bwMode="auto">
                  <a:xfrm>
                    <a:off x="4820" y="1246"/>
                    <a:ext cx="379" cy="251"/>
                  </a:xfrm>
                  <a:custGeom>
                    <a:avLst/>
                    <a:gdLst>
                      <a:gd name="T0" fmla="*/ 37 w 1264"/>
                      <a:gd name="T1" fmla="*/ 179 h 847"/>
                      <a:gd name="T2" fmla="*/ 127 w 1264"/>
                      <a:gd name="T3" fmla="*/ 18 h 847"/>
                      <a:gd name="T4" fmla="*/ 137 w 1264"/>
                      <a:gd name="T5" fmla="*/ 2 h 847"/>
                      <a:gd name="T6" fmla="*/ 139 w 1264"/>
                      <a:gd name="T7" fmla="*/ 0 h 847"/>
                      <a:gd name="T8" fmla="*/ 140 w 1264"/>
                      <a:gd name="T9" fmla="*/ 2 h 847"/>
                      <a:gd name="T10" fmla="*/ 150 w 1264"/>
                      <a:gd name="T11" fmla="*/ 16 h 847"/>
                      <a:gd name="T12" fmla="*/ 243 w 1264"/>
                      <a:gd name="T13" fmla="*/ 8 h 847"/>
                      <a:gd name="T14" fmla="*/ 251 w 1264"/>
                      <a:gd name="T15" fmla="*/ 1 h 847"/>
                      <a:gd name="T16" fmla="*/ 254 w 1264"/>
                      <a:gd name="T17" fmla="*/ 1 h 847"/>
                      <a:gd name="T18" fmla="*/ 261 w 1264"/>
                      <a:gd name="T19" fmla="*/ 8 h 847"/>
                      <a:gd name="T20" fmla="*/ 264 w 1264"/>
                      <a:gd name="T21" fmla="*/ 57 h 847"/>
                      <a:gd name="T22" fmla="*/ 379 w 1264"/>
                      <a:gd name="T23" fmla="*/ 213 h 847"/>
                      <a:gd name="T24" fmla="*/ 373 w 1264"/>
                      <a:gd name="T25" fmla="*/ 232 h 847"/>
                      <a:gd name="T26" fmla="*/ 284 w 1264"/>
                      <a:gd name="T27" fmla="*/ 251 h 847"/>
                      <a:gd name="T28" fmla="*/ 278 w 1264"/>
                      <a:gd name="T29" fmla="*/ 229 h 847"/>
                      <a:gd name="T30" fmla="*/ 278 w 1264"/>
                      <a:gd name="T31" fmla="*/ 197 h 847"/>
                      <a:gd name="T32" fmla="*/ 276 w 1264"/>
                      <a:gd name="T33" fmla="*/ 191 h 847"/>
                      <a:gd name="T34" fmla="*/ 275 w 1264"/>
                      <a:gd name="T35" fmla="*/ 186 h 847"/>
                      <a:gd name="T36" fmla="*/ 273 w 1264"/>
                      <a:gd name="T37" fmla="*/ 183 h 847"/>
                      <a:gd name="T38" fmla="*/ 270 w 1264"/>
                      <a:gd name="T39" fmla="*/ 180 h 847"/>
                      <a:gd name="T40" fmla="*/ 267 w 1264"/>
                      <a:gd name="T41" fmla="*/ 179 h 847"/>
                      <a:gd name="T42" fmla="*/ 264 w 1264"/>
                      <a:gd name="T43" fmla="*/ 178 h 847"/>
                      <a:gd name="T44" fmla="*/ 261 w 1264"/>
                      <a:gd name="T45" fmla="*/ 178 h 847"/>
                      <a:gd name="T46" fmla="*/ 257 w 1264"/>
                      <a:gd name="T47" fmla="*/ 179 h 847"/>
                      <a:gd name="T48" fmla="*/ 255 w 1264"/>
                      <a:gd name="T49" fmla="*/ 180 h 847"/>
                      <a:gd name="T50" fmla="*/ 252 w 1264"/>
                      <a:gd name="T51" fmla="*/ 183 h 847"/>
                      <a:gd name="T52" fmla="*/ 249 w 1264"/>
                      <a:gd name="T53" fmla="*/ 186 h 847"/>
                      <a:gd name="T54" fmla="*/ 247 w 1264"/>
                      <a:gd name="T55" fmla="*/ 191 h 847"/>
                      <a:gd name="T56" fmla="*/ 246 w 1264"/>
                      <a:gd name="T57" fmla="*/ 198 h 847"/>
                      <a:gd name="T58" fmla="*/ 246 w 1264"/>
                      <a:gd name="T59" fmla="*/ 229 h 847"/>
                      <a:gd name="T60" fmla="*/ 240 w 1264"/>
                      <a:gd name="T61" fmla="*/ 251 h 847"/>
                      <a:gd name="T62" fmla="*/ 150 w 1264"/>
                      <a:gd name="T63" fmla="*/ 231 h 847"/>
                      <a:gd name="T64" fmla="*/ 145 w 1264"/>
                      <a:gd name="T65" fmla="*/ 201 h 847"/>
                      <a:gd name="T66" fmla="*/ 144 w 1264"/>
                      <a:gd name="T67" fmla="*/ 194 h 847"/>
                      <a:gd name="T68" fmla="*/ 143 w 1264"/>
                      <a:gd name="T69" fmla="*/ 188 h 847"/>
                      <a:gd name="T70" fmla="*/ 141 w 1264"/>
                      <a:gd name="T71" fmla="*/ 185 h 847"/>
                      <a:gd name="T72" fmla="*/ 138 w 1264"/>
                      <a:gd name="T73" fmla="*/ 182 h 847"/>
                      <a:gd name="T74" fmla="*/ 136 w 1264"/>
                      <a:gd name="T75" fmla="*/ 180 h 847"/>
                      <a:gd name="T76" fmla="*/ 133 w 1264"/>
                      <a:gd name="T77" fmla="*/ 179 h 847"/>
                      <a:gd name="T78" fmla="*/ 129 w 1264"/>
                      <a:gd name="T79" fmla="*/ 178 h 847"/>
                      <a:gd name="T80" fmla="*/ 125 w 1264"/>
                      <a:gd name="T81" fmla="*/ 179 h 847"/>
                      <a:gd name="T82" fmla="*/ 122 w 1264"/>
                      <a:gd name="T83" fmla="*/ 180 h 847"/>
                      <a:gd name="T84" fmla="*/ 120 w 1264"/>
                      <a:gd name="T85" fmla="*/ 182 h 847"/>
                      <a:gd name="T86" fmla="*/ 118 w 1264"/>
                      <a:gd name="T87" fmla="*/ 185 h 847"/>
                      <a:gd name="T88" fmla="*/ 115 w 1264"/>
                      <a:gd name="T89" fmla="*/ 188 h 847"/>
                      <a:gd name="T90" fmla="*/ 114 w 1264"/>
                      <a:gd name="T91" fmla="*/ 194 h 847"/>
                      <a:gd name="T92" fmla="*/ 113 w 1264"/>
                      <a:gd name="T93" fmla="*/ 201 h 847"/>
                      <a:gd name="T94" fmla="*/ 107 w 1264"/>
                      <a:gd name="T95" fmla="*/ 232 h 847"/>
                      <a:gd name="T96" fmla="*/ 18 w 1264"/>
                      <a:gd name="T97" fmla="*/ 251 h 847"/>
                      <a:gd name="T98" fmla="*/ 12 w 1264"/>
                      <a:gd name="T99" fmla="*/ 229 h 847"/>
                      <a:gd name="T100" fmla="*/ 12 w 1264"/>
                      <a:gd name="T101" fmla="*/ 201 h 847"/>
                      <a:gd name="T102" fmla="*/ 12 w 1264"/>
                      <a:gd name="T103" fmla="*/ 195 h 847"/>
                      <a:gd name="T104" fmla="*/ 10 w 1264"/>
                      <a:gd name="T105" fmla="*/ 189 h 847"/>
                      <a:gd name="T106" fmla="*/ 8 w 1264"/>
                      <a:gd name="T107" fmla="*/ 186 h 847"/>
                      <a:gd name="T108" fmla="*/ 6 w 1264"/>
                      <a:gd name="T109" fmla="*/ 183 h 847"/>
                      <a:gd name="T110" fmla="*/ 3 w 1264"/>
                      <a:gd name="T111" fmla="*/ 180 h 847"/>
                      <a:gd name="T112" fmla="*/ 0 w 1264"/>
                      <a:gd name="T113" fmla="*/ 179 h 84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264" h="847">
                        <a:moveTo>
                          <a:pt x="0" y="603"/>
                        </a:moveTo>
                        <a:lnTo>
                          <a:pt x="123" y="603"/>
                        </a:lnTo>
                        <a:lnTo>
                          <a:pt x="423" y="192"/>
                        </a:lnTo>
                        <a:lnTo>
                          <a:pt x="423" y="60"/>
                        </a:lnTo>
                        <a:lnTo>
                          <a:pt x="432" y="28"/>
                        </a:lnTo>
                        <a:lnTo>
                          <a:pt x="456" y="6"/>
                        </a:lnTo>
                        <a:lnTo>
                          <a:pt x="458" y="3"/>
                        </a:lnTo>
                        <a:lnTo>
                          <a:pt x="463" y="0"/>
                        </a:lnTo>
                        <a:lnTo>
                          <a:pt x="466" y="3"/>
                        </a:lnTo>
                        <a:lnTo>
                          <a:pt x="468" y="6"/>
                        </a:lnTo>
                        <a:lnTo>
                          <a:pt x="491" y="26"/>
                        </a:lnTo>
                        <a:lnTo>
                          <a:pt x="501" y="54"/>
                        </a:lnTo>
                        <a:lnTo>
                          <a:pt x="801" y="54"/>
                        </a:lnTo>
                        <a:lnTo>
                          <a:pt x="812" y="26"/>
                        </a:lnTo>
                        <a:lnTo>
                          <a:pt x="835" y="6"/>
                        </a:lnTo>
                        <a:lnTo>
                          <a:pt x="836" y="3"/>
                        </a:lnTo>
                        <a:lnTo>
                          <a:pt x="840" y="0"/>
                        </a:lnTo>
                        <a:lnTo>
                          <a:pt x="846" y="3"/>
                        </a:lnTo>
                        <a:lnTo>
                          <a:pt x="847" y="6"/>
                        </a:lnTo>
                        <a:lnTo>
                          <a:pt x="871" y="28"/>
                        </a:lnTo>
                        <a:lnTo>
                          <a:pt x="879" y="60"/>
                        </a:lnTo>
                        <a:lnTo>
                          <a:pt x="879" y="192"/>
                        </a:lnTo>
                        <a:lnTo>
                          <a:pt x="881" y="192"/>
                        </a:lnTo>
                        <a:lnTo>
                          <a:pt x="1264" y="718"/>
                        </a:lnTo>
                        <a:lnTo>
                          <a:pt x="1264" y="774"/>
                        </a:lnTo>
                        <a:lnTo>
                          <a:pt x="1245" y="783"/>
                        </a:lnTo>
                        <a:lnTo>
                          <a:pt x="1245" y="847"/>
                        </a:lnTo>
                        <a:lnTo>
                          <a:pt x="946" y="847"/>
                        </a:lnTo>
                        <a:lnTo>
                          <a:pt x="946" y="780"/>
                        </a:lnTo>
                        <a:lnTo>
                          <a:pt x="927" y="774"/>
                        </a:lnTo>
                        <a:lnTo>
                          <a:pt x="927" y="678"/>
                        </a:lnTo>
                        <a:lnTo>
                          <a:pt x="926" y="666"/>
                        </a:lnTo>
                        <a:lnTo>
                          <a:pt x="923" y="655"/>
                        </a:lnTo>
                        <a:lnTo>
                          <a:pt x="921" y="645"/>
                        </a:lnTo>
                        <a:lnTo>
                          <a:pt x="919" y="636"/>
                        </a:lnTo>
                        <a:lnTo>
                          <a:pt x="916" y="629"/>
                        </a:lnTo>
                        <a:lnTo>
                          <a:pt x="912" y="623"/>
                        </a:lnTo>
                        <a:lnTo>
                          <a:pt x="909" y="617"/>
                        </a:lnTo>
                        <a:lnTo>
                          <a:pt x="904" y="613"/>
                        </a:lnTo>
                        <a:lnTo>
                          <a:pt x="900" y="609"/>
                        </a:lnTo>
                        <a:lnTo>
                          <a:pt x="896" y="607"/>
                        </a:lnTo>
                        <a:lnTo>
                          <a:pt x="892" y="605"/>
                        </a:lnTo>
                        <a:lnTo>
                          <a:pt x="888" y="603"/>
                        </a:lnTo>
                        <a:lnTo>
                          <a:pt x="880" y="602"/>
                        </a:lnTo>
                        <a:lnTo>
                          <a:pt x="874" y="602"/>
                        </a:lnTo>
                        <a:lnTo>
                          <a:pt x="869" y="602"/>
                        </a:lnTo>
                        <a:lnTo>
                          <a:pt x="861" y="603"/>
                        </a:lnTo>
                        <a:lnTo>
                          <a:pt x="857" y="604"/>
                        </a:lnTo>
                        <a:lnTo>
                          <a:pt x="853" y="607"/>
                        </a:lnTo>
                        <a:lnTo>
                          <a:pt x="849" y="609"/>
                        </a:lnTo>
                        <a:lnTo>
                          <a:pt x="844" y="613"/>
                        </a:lnTo>
                        <a:lnTo>
                          <a:pt x="840" y="617"/>
                        </a:lnTo>
                        <a:lnTo>
                          <a:pt x="836" y="623"/>
                        </a:lnTo>
                        <a:lnTo>
                          <a:pt x="832" y="629"/>
                        </a:lnTo>
                        <a:lnTo>
                          <a:pt x="829" y="636"/>
                        </a:lnTo>
                        <a:lnTo>
                          <a:pt x="825" y="646"/>
                        </a:lnTo>
                        <a:lnTo>
                          <a:pt x="823" y="655"/>
                        </a:lnTo>
                        <a:lnTo>
                          <a:pt x="822" y="667"/>
                        </a:lnTo>
                        <a:lnTo>
                          <a:pt x="821" y="678"/>
                        </a:lnTo>
                        <a:lnTo>
                          <a:pt x="821" y="774"/>
                        </a:lnTo>
                        <a:lnTo>
                          <a:pt x="801" y="783"/>
                        </a:lnTo>
                        <a:lnTo>
                          <a:pt x="801" y="847"/>
                        </a:lnTo>
                        <a:lnTo>
                          <a:pt x="503" y="847"/>
                        </a:lnTo>
                        <a:lnTo>
                          <a:pt x="501" y="780"/>
                        </a:lnTo>
                        <a:lnTo>
                          <a:pt x="482" y="774"/>
                        </a:lnTo>
                        <a:lnTo>
                          <a:pt x="484" y="678"/>
                        </a:lnTo>
                        <a:lnTo>
                          <a:pt x="483" y="667"/>
                        </a:lnTo>
                        <a:lnTo>
                          <a:pt x="481" y="655"/>
                        </a:lnTo>
                        <a:lnTo>
                          <a:pt x="479" y="646"/>
                        </a:lnTo>
                        <a:lnTo>
                          <a:pt x="477" y="636"/>
                        </a:lnTo>
                        <a:lnTo>
                          <a:pt x="474" y="629"/>
                        </a:lnTo>
                        <a:lnTo>
                          <a:pt x="470" y="623"/>
                        </a:lnTo>
                        <a:lnTo>
                          <a:pt x="465" y="617"/>
                        </a:lnTo>
                        <a:lnTo>
                          <a:pt x="461" y="613"/>
                        </a:lnTo>
                        <a:lnTo>
                          <a:pt x="457" y="609"/>
                        </a:lnTo>
                        <a:lnTo>
                          <a:pt x="453" y="607"/>
                        </a:lnTo>
                        <a:lnTo>
                          <a:pt x="448" y="604"/>
                        </a:lnTo>
                        <a:lnTo>
                          <a:pt x="444" y="603"/>
                        </a:lnTo>
                        <a:lnTo>
                          <a:pt x="437" y="602"/>
                        </a:lnTo>
                        <a:lnTo>
                          <a:pt x="431" y="602"/>
                        </a:lnTo>
                        <a:lnTo>
                          <a:pt x="424" y="602"/>
                        </a:lnTo>
                        <a:lnTo>
                          <a:pt x="417" y="603"/>
                        </a:lnTo>
                        <a:lnTo>
                          <a:pt x="413" y="604"/>
                        </a:lnTo>
                        <a:lnTo>
                          <a:pt x="408" y="607"/>
                        </a:lnTo>
                        <a:lnTo>
                          <a:pt x="404" y="609"/>
                        </a:lnTo>
                        <a:lnTo>
                          <a:pt x="400" y="613"/>
                        </a:lnTo>
                        <a:lnTo>
                          <a:pt x="396" y="617"/>
                        </a:lnTo>
                        <a:lnTo>
                          <a:pt x="392" y="623"/>
                        </a:lnTo>
                        <a:lnTo>
                          <a:pt x="387" y="629"/>
                        </a:lnTo>
                        <a:lnTo>
                          <a:pt x="384" y="636"/>
                        </a:lnTo>
                        <a:lnTo>
                          <a:pt x="381" y="646"/>
                        </a:lnTo>
                        <a:lnTo>
                          <a:pt x="379" y="655"/>
                        </a:lnTo>
                        <a:lnTo>
                          <a:pt x="378" y="667"/>
                        </a:lnTo>
                        <a:lnTo>
                          <a:pt x="377" y="678"/>
                        </a:lnTo>
                        <a:lnTo>
                          <a:pt x="377" y="774"/>
                        </a:lnTo>
                        <a:lnTo>
                          <a:pt x="358" y="783"/>
                        </a:lnTo>
                        <a:lnTo>
                          <a:pt x="358" y="847"/>
                        </a:lnTo>
                        <a:lnTo>
                          <a:pt x="59" y="847"/>
                        </a:lnTo>
                        <a:lnTo>
                          <a:pt x="59" y="780"/>
                        </a:lnTo>
                        <a:lnTo>
                          <a:pt x="40" y="774"/>
                        </a:lnTo>
                        <a:lnTo>
                          <a:pt x="40" y="727"/>
                        </a:lnTo>
                        <a:lnTo>
                          <a:pt x="40" y="678"/>
                        </a:lnTo>
                        <a:lnTo>
                          <a:pt x="40" y="670"/>
                        </a:lnTo>
                        <a:lnTo>
                          <a:pt x="39" y="659"/>
                        </a:lnTo>
                        <a:lnTo>
                          <a:pt x="37" y="649"/>
                        </a:lnTo>
                        <a:lnTo>
                          <a:pt x="32" y="637"/>
                        </a:lnTo>
                        <a:lnTo>
                          <a:pt x="30" y="631"/>
                        </a:lnTo>
                        <a:lnTo>
                          <a:pt x="28" y="626"/>
                        </a:lnTo>
                        <a:lnTo>
                          <a:pt x="24" y="620"/>
                        </a:lnTo>
                        <a:lnTo>
                          <a:pt x="21" y="616"/>
                        </a:lnTo>
                        <a:lnTo>
                          <a:pt x="17" y="612"/>
                        </a:lnTo>
                        <a:lnTo>
                          <a:pt x="11" y="608"/>
                        </a:lnTo>
                        <a:lnTo>
                          <a:pt x="6" y="605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1" name="Freeform 781"/>
                  <p:cNvSpPr>
                    <a:spLocks noChangeAspect="1"/>
                  </p:cNvSpPr>
                  <p:nvPr/>
                </p:nvSpPr>
                <p:spPr bwMode="auto">
                  <a:xfrm>
                    <a:off x="3005" y="1983"/>
                    <a:ext cx="29" cy="14"/>
                  </a:xfrm>
                  <a:custGeom>
                    <a:avLst/>
                    <a:gdLst>
                      <a:gd name="T0" fmla="*/ 0 w 97"/>
                      <a:gd name="T1" fmla="*/ 8 h 40"/>
                      <a:gd name="T2" fmla="*/ 7 w 97"/>
                      <a:gd name="T3" fmla="*/ 14 h 40"/>
                      <a:gd name="T4" fmla="*/ 29 w 97"/>
                      <a:gd name="T5" fmla="*/ 14 h 40"/>
                      <a:gd name="T6" fmla="*/ 29 w 97"/>
                      <a:gd name="T7" fmla="*/ 0 h 40"/>
                      <a:gd name="T8" fmla="*/ 7 w 97"/>
                      <a:gd name="T9" fmla="*/ 0 h 40"/>
                      <a:gd name="T10" fmla="*/ 0 w 97"/>
                      <a:gd name="T11" fmla="*/ 8 h 40"/>
                      <a:gd name="T12" fmla="*/ 0 w 97"/>
                      <a:gd name="T13" fmla="*/ 8 h 40"/>
                      <a:gd name="T14" fmla="*/ 1 w 97"/>
                      <a:gd name="T15" fmla="*/ 14 h 40"/>
                      <a:gd name="T16" fmla="*/ 7 w 97"/>
                      <a:gd name="T17" fmla="*/ 14 h 40"/>
                      <a:gd name="T18" fmla="*/ 0 w 97"/>
                      <a:gd name="T19" fmla="*/ 8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97" h="40">
                        <a:moveTo>
                          <a:pt x="0" y="22"/>
                        </a:moveTo>
                        <a:lnTo>
                          <a:pt x="23" y="40"/>
                        </a:lnTo>
                        <a:lnTo>
                          <a:pt x="97" y="40"/>
                        </a:lnTo>
                        <a:lnTo>
                          <a:pt x="97" y="0"/>
                        </a:lnTo>
                        <a:lnTo>
                          <a:pt x="23" y="0"/>
                        </a:lnTo>
                        <a:lnTo>
                          <a:pt x="0" y="22"/>
                        </a:lnTo>
                        <a:lnTo>
                          <a:pt x="2" y="40"/>
                        </a:lnTo>
                        <a:lnTo>
                          <a:pt x="23" y="4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2" name="Freeform 782"/>
                  <p:cNvSpPr>
                    <a:spLocks noChangeAspect="1"/>
                  </p:cNvSpPr>
                  <p:nvPr/>
                </p:nvSpPr>
                <p:spPr bwMode="auto">
                  <a:xfrm>
                    <a:off x="2933" y="1919"/>
                    <a:ext cx="86" cy="72"/>
                  </a:xfrm>
                  <a:custGeom>
                    <a:avLst/>
                    <a:gdLst>
                      <a:gd name="T0" fmla="*/ 0 w 271"/>
                      <a:gd name="T1" fmla="*/ 12 h 243"/>
                      <a:gd name="T2" fmla="*/ 0 w 271"/>
                      <a:gd name="T3" fmla="*/ 12 h 243"/>
                      <a:gd name="T4" fmla="*/ 3 w 271"/>
                      <a:gd name="T5" fmla="*/ 12 h 243"/>
                      <a:gd name="T6" fmla="*/ 7 w 271"/>
                      <a:gd name="T7" fmla="*/ 12 h 243"/>
                      <a:gd name="T8" fmla="*/ 10 w 271"/>
                      <a:gd name="T9" fmla="*/ 12 h 243"/>
                      <a:gd name="T10" fmla="*/ 13 w 271"/>
                      <a:gd name="T11" fmla="*/ 13 h 243"/>
                      <a:gd name="T12" fmla="*/ 20 w 271"/>
                      <a:gd name="T13" fmla="*/ 15 h 243"/>
                      <a:gd name="T14" fmla="*/ 26 w 271"/>
                      <a:gd name="T15" fmla="*/ 17 h 243"/>
                      <a:gd name="T16" fmla="*/ 32 w 271"/>
                      <a:gd name="T17" fmla="*/ 19 h 243"/>
                      <a:gd name="T18" fmla="*/ 37 w 271"/>
                      <a:gd name="T19" fmla="*/ 22 h 243"/>
                      <a:gd name="T20" fmla="*/ 43 w 271"/>
                      <a:gd name="T21" fmla="*/ 25 h 243"/>
                      <a:gd name="T22" fmla="*/ 48 w 271"/>
                      <a:gd name="T23" fmla="*/ 29 h 243"/>
                      <a:gd name="T24" fmla="*/ 52 w 271"/>
                      <a:gd name="T25" fmla="*/ 33 h 243"/>
                      <a:gd name="T26" fmla="*/ 57 w 271"/>
                      <a:gd name="T27" fmla="*/ 38 h 243"/>
                      <a:gd name="T28" fmla="*/ 60 w 271"/>
                      <a:gd name="T29" fmla="*/ 43 h 243"/>
                      <a:gd name="T30" fmla="*/ 64 w 271"/>
                      <a:gd name="T31" fmla="*/ 48 h 243"/>
                      <a:gd name="T32" fmla="*/ 66 w 271"/>
                      <a:gd name="T33" fmla="*/ 54 h 243"/>
                      <a:gd name="T34" fmla="*/ 69 w 271"/>
                      <a:gd name="T35" fmla="*/ 60 h 243"/>
                      <a:gd name="T36" fmla="*/ 70 w 271"/>
                      <a:gd name="T37" fmla="*/ 63 h 243"/>
                      <a:gd name="T38" fmla="*/ 70 w 271"/>
                      <a:gd name="T39" fmla="*/ 66 h 243"/>
                      <a:gd name="T40" fmla="*/ 71 w 271"/>
                      <a:gd name="T41" fmla="*/ 69 h 243"/>
                      <a:gd name="T42" fmla="*/ 71 w 271"/>
                      <a:gd name="T43" fmla="*/ 72 h 243"/>
                      <a:gd name="T44" fmla="*/ 86 w 271"/>
                      <a:gd name="T45" fmla="*/ 71 h 243"/>
                      <a:gd name="T46" fmla="*/ 85 w 271"/>
                      <a:gd name="T47" fmla="*/ 67 h 243"/>
                      <a:gd name="T48" fmla="*/ 85 w 271"/>
                      <a:gd name="T49" fmla="*/ 64 h 243"/>
                      <a:gd name="T50" fmla="*/ 84 w 271"/>
                      <a:gd name="T51" fmla="*/ 60 h 243"/>
                      <a:gd name="T52" fmla="*/ 83 w 271"/>
                      <a:gd name="T53" fmla="*/ 56 h 243"/>
                      <a:gd name="T54" fmla="*/ 80 w 271"/>
                      <a:gd name="T55" fmla="*/ 49 h 243"/>
                      <a:gd name="T56" fmla="*/ 77 w 271"/>
                      <a:gd name="T57" fmla="*/ 43 h 243"/>
                      <a:gd name="T58" fmla="*/ 73 w 271"/>
                      <a:gd name="T59" fmla="*/ 37 h 243"/>
                      <a:gd name="T60" fmla="*/ 68 w 271"/>
                      <a:gd name="T61" fmla="*/ 31 h 243"/>
                      <a:gd name="T62" fmla="*/ 63 w 271"/>
                      <a:gd name="T63" fmla="*/ 25 h 243"/>
                      <a:gd name="T64" fmla="*/ 58 w 271"/>
                      <a:gd name="T65" fmla="*/ 20 h 243"/>
                      <a:gd name="T66" fmla="*/ 52 w 271"/>
                      <a:gd name="T67" fmla="*/ 16 h 243"/>
                      <a:gd name="T68" fmla="*/ 46 w 271"/>
                      <a:gd name="T69" fmla="*/ 12 h 243"/>
                      <a:gd name="T70" fmla="*/ 39 w 271"/>
                      <a:gd name="T71" fmla="*/ 8 h 243"/>
                      <a:gd name="T72" fmla="*/ 32 w 271"/>
                      <a:gd name="T73" fmla="*/ 5 h 243"/>
                      <a:gd name="T74" fmla="*/ 24 w 271"/>
                      <a:gd name="T75" fmla="*/ 3 h 243"/>
                      <a:gd name="T76" fmla="*/ 16 w 271"/>
                      <a:gd name="T77" fmla="*/ 1 h 243"/>
                      <a:gd name="T78" fmla="*/ 12 w 271"/>
                      <a:gd name="T79" fmla="*/ 1 h 243"/>
                      <a:gd name="T80" fmla="*/ 8 w 271"/>
                      <a:gd name="T81" fmla="*/ 0 h 243"/>
                      <a:gd name="T82" fmla="*/ 4 w 271"/>
                      <a:gd name="T83" fmla="*/ 0 h 243"/>
                      <a:gd name="T84" fmla="*/ 0 w 271"/>
                      <a:gd name="T85" fmla="*/ 0 h 243"/>
                      <a:gd name="T86" fmla="*/ 0 w 271"/>
                      <a:gd name="T87" fmla="*/ 0 h 243"/>
                      <a:gd name="T88" fmla="*/ 0 w 271"/>
                      <a:gd name="T89" fmla="*/ 12 h 243"/>
                      <a:gd name="T90" fmla="*/ 0 w 271"/>
                      <a:gd name="T91" fmla="*/ 12 h 243"/>
                      <a:gd name="T92" fmla="*/ 0 w 271"/>
                      <a:gd name="T93" fmla="*/ 12 h 243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71" h="243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10" y="41"/>
                        </a:lnTo>
                        <a:lnTo>
                          <a:pt x="21" y="41"/>
                        </a:lnTo>
                        <a:lnTo>
                          <a:pt x="31" y="42"/>
                        </a:lnTo>
                        <a:lnTo>
                          <a:pt x="41" y="44"/>
                        </a:lnTo>
                        <a:lnTo>
                          <a:pt x="62" y="49"/>
                        </a:lnTo>
                        <a:lnTo>
                          <a:pt x="81" y="56"/>
                        </a:lnTo>
                        <a:lnTo>
                          <a:pt x="100" y="64"/>
                        </a:lnTo>
                        <a:lnTo>
                          <a:pt x="117" y="74"/>
                        </a:lnTo>
                        <a:lnTo>
                          <a:pt x="134" y="85"/>
                        </a:lnTo>
                        <a:lnTo>
                          <a:pt x="150" y="98"/>
                        </a:lnTo>
                        <a:lnTo>
                          <a:pt x="165" y="113"/>
                        </a:lnTo>
                        <a:lnTo>
                          <a:pt x="179" y="128"/>
                        </a:lnTo>
                        <a:lnTo>
                          <a:pt x="190" y="145"/>
                        </a:lnTo>
                        <a:lnTo>
                          <a:pt x="201" y="163"/>
                        </a:lnTo>
                        <a:lnTo>
                          <a:pt x="209" y="181"/>
                        </a:lnTo>
                        <a:lnTo>
                          <a:pt x="216" y="202"/>
                        </a:lnTo>
                        <a:lnTo>
                          <a:pt x="220" y="212"/>
                        </a:lnTo>
                        <a:lnTo>
                          <a:pt x="222" y="222"/>
                        </a:lnTo>
                        <a:lnTo>
                          <a:pt x="224" y="233"/>
                        </a:lnTo>
                        <a:lnTo>
                          <a:pt x="225" y="243"/>
                        </a:lnTo>
                        <a:lnTo>
                          <a:pt x="271" y="239"/>
                        </a:lnTo>
                        <a:lnTo>
                          <a:pt x="269" y="226"/>
                        </a:lnTo>
                        <a:lnTo>
                          <a:pt x="267" y="215"/>
                        </a:lnTo>
                        <a:lnTo>
                          <a:pt x="264" y="202"/>
                        </a:lnTo>
                        <a:lnTo>
                          <a:pt x="261" y="189"/>
                        </a:lnTo>
                        <a:lnTo>
                          <a:pt x="252" y="167"/>
                        </a:lnTo>
                        <a:lnTo>
                          <a:pt x="242" y="145"/>
                        </a:lnTo>
                        <a:lnTo>
                          <a:pt x="230" y="124"/>
                        </a:lnTo>
                        <a:lnTo>
                          <a:pt x="215" y="105"/>
                        </a:lnTo>
                        <a:lnTo>
                          <a:pt x="200" y="86"/>
                        </a:lnTo>
                        <a:lnTo>
                          <a:pt x="183" y="69"/>
                        </a:lnTo>
                        <a:lnTo>
                          <a:pt x="164" y="54"/>
                        </a:lnTo>
                        <a:lnTo>
                          <a:pt x="144" y="40"/>
                        </a:lnTo>
                        <a:lnTo>
                          <a:pt x="122" y="28"/>
                        </a:lnTo>
                        <a:lnTo>
                          <a:pt x="100" y="18"/>
                        </a:lnTo>
                        <a:lnTo>
                          <a:pt x="75" y="10"/>
                        </a:lnTo>
                        <a:lnTo>
                          <a:pt x="51" y="4"/>
                        </a:lnTo>
                        <a:lnTo>
                          <a:pt x="38" y="2"/>
                        </a:lnTo>
                        <a:lnTo>
                          <a:pt x="25" y="1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3" name="Freeform 783"/>
                  <p:cNvSpPr>
                    <a:spLocks noChangeAspect="1"/>
                  </p:cNvSpPr>
                  <p:nvPr/>
                </p:nvSpPr>
                <p:spPr bwMode="auto">
                  <a:xfrm>
                    <a:off x="2854" y="1919"/>
                    <a:ext cx="79" cy="79"/>
                  </a:xfrm>
                  <a:custGeom>
                    <a:avLst/>
                    <a:gdLst>
                      <a:gd name="T0" fmla="*/ 7 w 271"/>
                      <a:gd name="T1" fmla="*/ 79 h 261"/>
                      <a:gd name="T2" fmla="*/ 13 w 271"/>
                      <a:gd name="T3" fmla="*/ 74 h 261"/>
                      <a:gd name="T4" fmla="*/ 14 w 271"/>
                      <a:gd name="T5" fmla="*/ 71 h 261"/>
                      <a:gd name="T6" fmla="*/ 14 w 271"/>
                      <a:gd name="T7" fmla="*/ 67 h 261"/>
                      <a:gd name="T8" fmla="*/ 15 w 271"/>
                      <a:gd name="T9" fmla="*/ 64 h 261"/>
                      <a:gd name="T10" fmla="*/ 16 w 271"/>
                      <a:gd name="T11" fmla="*/ 61 h 261"/>
                      <a:gd name="T12" fmla="*/ 18 w 271"/>
                      <a:gd name="T13" fmla="*/ 55 h 261"/>
                      <a:gd name="T14" fmla="*/ 20 w 271"/>
                      <a:gd name="T15" fmla="*/ 49 h 261"/>
                      <a:gd name="T16" fmla="*/ 24 w 271"/>
                      <a:gd name="T17" fmla="*/ 44 h 261"/>
                      <a:gd name="T18" fmla="*/ 27 w 271"/>
                      <a:gd name="T19" fmla="*/ 39 h 261"/>
                      <a:gd name="T20" fmla="*/ 31 w 271"/>
                      <a:gd name="T21" fmla="*/ 34 h 261"/>
                      <a:gd name="T22" fmla="*/ 35 w 271"/>
                      <a:gd name="T23" fmla="*/ 30 h 261"/>
                      <a:gd name="T24" fmla="*/ 40 w 271"/>
                      <a:gd name="T25" fmla="*/ 26 h 261"/>
                      <a:gd name="T26" fmla="*/ 45 w 271"/>
                      <a:gd name="T27" fmla="*/ 22 h 261"/>
                      <a:gd name="T28" fmla="*/ 50 w 271"/>
                      <a:gd name="T29" fmla="*/ 19 h 261"/>
                      <a:gd name="T30" fmla="*/ 55 w 271"/>
                      <a:gd name="T31" fmla="*/ 17 h 261"/>
                      <a:gd name="T32" fmla="*/ 61 w 271"/>
                      <a:gd name="T33" fmla="*/ 15 h 261"/>
                      <a:gd name="T34" fmla="*/ 67 w 271"/>
                      <a:gd name="T35" fmla="*/ 13 h 261"/>
                      <a:gd name="T36" fmla="*/ 70 w 271"/>
                      <a:gd name="T37" fmla="*/ 13 h 261"/>
                      <a:gd name="T38" fmla="*/ 73 w 271"/>
                      <a:gd name="T39" fmla="*/ 12 h 261"/>
                      <a:gd name="T40" fmla="*/ 76 w 271"/>
                      <a:gd name="T41" fmla="*/ 12 h 261"/>
                      <a:gd name="T42" fmla="*/ 79 w 271"/>
                      <a:gd name="T43" fmla="*/ 12 h 261"/>
                      <a:gd name="T44" fmla="*/ 79 w 271"/>
                      <a:gd name="T45" fmla="*/ 0 h 261"/>
                      <a:gd name="T46" fmla="*/ 75 w 271"/>
                      <a:gd name="T47" fmla="*/ 0 h 261"/>
                      <a:gd name="T48" fmla="*/ 71 w 271"/>
                      <a:gd name="T49" fmla="*/ 0 h 261"/>
                      <a:gd name="T50" fmla="*/ 68 w 271"/>
                      <a:gd name="T51" fmla="*/ 1 h 261"/>
                      <a:gd name="T52" fmla="*/ 64 w 271"/>
                      <a:gd name="T53" fmla="*/ 1 h 261"/>
                      <a:gd name="T54" fmla="*/ 57 w 271"/>
                      <a:gd name="T55" fmla="*/ 3 h 261"/>
                      <a:gd name="T56" fmla="*/ 50 w 271"/>
                      <a:gd name="T57" fmla="*/ 5 h 261"/>
                      <a:gd name="T58" fmla="*/ 43 w 271"/>
                      <a:gd name="T59" fmla="*/ 8 h 261"/>
                      <a:gd name="T60" fmla="*/ 37 w 271"/>
                      <a:gd name="T61" fmla="*/ 12 h 261"/>
                      <a:gd name="T62" fmla="*/ 31 w 271"/>
                      <a:gd name="T63" fmla="*/ 16 h 261"/>
                      <a:gd name="T64" fmla="*/ 26 w 271"/>
                      <a:gd name="T65" fmla="*/ 21 h 261"/>
                      <a:gd name="T66" fmla="*/ 21 w 271"/>
                      <a:gd name="T67" fmla="*/ 26 h 261"/>
                      <a:gd name="T68" fmla="*/ 16 w 271"/>
                      <a:gd name="T69" fmla="*/ 32 h 261"/>
                      <a:gd name="T70" fmla="*/ 12 w 271"/>
                      <a:gd name="T71" fmla="*/ 38 h 261"/>
                      <a:gd name="T72" fmla="*/ 8 w 271"/>
                      <a:gd name="T73" fmla="*/ 44 h 261"/>
                      <a:gd name="T74" fmla="*/ 6 w 271"/>
                      <a:gd name="T75" fmla="*/ 51 h 261"/>
                      <a:gd name="T76" fmla="*/ 3 w 271"/>
                      <a:gd name="T77" fmla="*/ 57 h 261"/>
                      <a:gd name="T78" fmla="*/ 2 w 271"/>
                      <a:gd name="T79" fmla="*/ 61 h 261"/>
                      <a:gd name="T80" fmla="*/ 1 w 271"/>
                      <a:gd name="T81" fmla="*/ 65 h 261"/>
                      <a:gd name="T82" fmla="*/ 1 w 271"/>
                      <a:gd name="T83" fmla="*/ 68 h 261"/>
                      <a:gd name="T84" fmla="*/ 0 w 271"/>
                      <a:gd name="T85" fmla="*/ 72 h 261"/>
                      <a:gd name="T86" fmla="*/ 7 w 271"/>
                      <a:gd name="T87" fmla="*/ 67 h 261"/>
                      <a:gd name="T88" fmla="*/ 7 w 271"/>
                      <a:gd name="T89" fmla="*/ 79 h 261"/>
                      <a:gd name="T90" fmla="*/ 13 w 271"/>
                      <a:gd name="T91" fmla="*/ 79 h 261"/>
                      <a:gd name="T92" fmla="*/ 13 w 271"/>
                      <a:gd name="T93" fmla="*/ 74 h 261"/>
                      <a:gd name="T94" fmla="*/ 7 w 271"/>
                      <a:gd name="T95" fmla="*/ 79 h 261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271" h="261">
                        <a:moveTo>
                          <a:pt x="23" y="261"/>
                        </a:moveTo>
                        <a:lnTo>
                          <a:pt x="46" y="243"/>
                        </a:lnTo>
                        <a:lnTo>
                          <a:pt x="47" y="233"/>
                        </a:lnTo>
                        <a:lnTo>
                          <a:pt x="49" y="222"/>
                        </a:lnTo>
                        <a:lnTo>
                          <a:pt x="51" y="212"/>
                        </a:lnTo>
                        <a:lnTo>
                          <a:pt x="55" y="202"/>
                        </a:lnTo>
                        <a:lnTo>
                          <a:pt x="62" y="181"/>
                        </a:lnTo>
                        <a:lnTo>
                          <a:pt x="70" y="163"/>
                        </a:lnTo>
                        <a:lnTo>
                          <a:pt x="81" y="145"/>
                        </a:lnTo>
                        <a:lnTo>
                          <a:pt x="93" y="128"/>
                        </a:lnTo>
                        <a:lnTo>
                          <a:pt x="106" y="113"/>
                        </a:lnTo>
                        <a:lnTo>
                          <a:pt x="121" y="98"/>
                        </a:lnTo>
                        <a:lnTo>
                          <a:pt x="137" y="85"/>
                        </a:lnTo>
                        <a:lnTo>
                          <a:pt x="154" y="74"/>
                        </a:lnTo>
                        <a:lnTo>
                          <a:pt x="170" y="64"/>
                        </a:lnTo>
                        <a:lnTo>
                          <a:pt x="189" y="56"/>
                        </a:lnTo>
                        <a:lnTo>
                          <a:pt x="208" y="49"/>
                        </a:lnTo>
                        <a:lnTo>
                          <a:pt x="229" y="44"/>
                        </a:lnTo>
                        <a:lnTo>
                          <a:pt x="239" y="42"/>
                        </a:lnTo>
                        <a:lnTo>
                          <a:pt x="249" y="41"/>
                        </a:lnTo>
                        <a:lnTo>
                          <a:pt x="260" y="41"/>
                        </a:lnTo>
                        <a:lnTo>
                          <a:pt x="271" y="40"/>
                        </a:lnTo>
                        <a:lnTo>
                          <a:pt x="271" y="0"/>
                        </a:lnTo>
                        <a:lnTo>
                          <a:pt x="257" y="0"/>
                        </a:lnTo>
                        <a:lnTo>
                          <a:pt x="244" y="1"/>
                        </a:lnTo>
                        <a:lnTo>
                          <a:pt x="232" y="2"/>
                        </a:lnTo>
                        <a:lnTo>
                          <a:pt x="219" y="4"/>
                        </a:lnTo>
                        <a:lnTo>
                          <a:pt x="195" y="10"/>
                        </a:lnTo>
                        <a:lnTo>
                          <a:pt x="172" y="18"/>
                        </a:lnTo>
                        <a:lnTo>
                          <a:pt x="148" y="28"/>
                        </a:lnTo>
                        <a:lnTo>
                          <a:pt x="127" y="40"/>
                        </a:lnTo>
                        <a:lnTo>
                          <a:pt x="107" y="54"/>
                        </a:lnTo>
                        <a:lnTo>
                          <a:pt x="88" y="69"/>
                        </a:lnTo>
                        <a:lnTo>
                          <a:pt x="71" y="86"/>
                        </a:lnTo>
                        <a:lnTo>
                          <a:pt x="56" y="105"/>
                        </a:lnTo>
                        <a:lnTo>
                          <a:pt x="41" y="124"/>
                        </a:lnTo>
                        <a:lnTo>
                          <a:pt x="29" y="145"/>
                        </a:lnTo>
                        <a:lnTo>
                          <a:pt x="19" y="167"/>
                        </a:lnTo>
                        <a:lnTo>
                          <a:pt x="10" y="189"/>
                        </a:lnTo>
                        <a:lnTo>
                          <a:pt x="7" y="202"/>
                        </a:lnTo>
                        <a:lnTo>
                          <a:pt x="4" y="215"/>
                        </a:lnTo>
                        <a:lnTo>
                          <a:pt x="2" y="226"/>
                        </a:lnTo>
                        <a:lnTo>
                          <a:pt x="0" y="239"/>
                        </a:lnTo>
                        <a:lnTo>
                          <a:pt x="23" y="221"/>
                        </a:lnTo>
                        <a:lnTo>
                          <a:pt x="23" y="261"/>
                        </a:lnTo>
                        <a:lnTo>
                          <a:pt x="44" y="261"/>
                        </a:lnTo>
                        <a:lnTo>
                          <a:pt x="46" y="243"/>
                        </a:lnTo>
                        <a:lnTo>
                          <a:pt x="23" y="2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" name="Freeform 784"/>
                  <p:cNvSpPr>
                    <a:spLocks noChangeAspect="1"/>
                  </p:cNvSpPr>
                  <p:nvPr/>
                </p:nvSpPr>
                <p:spPr bwMode="auto">
                  <a:xfrm>
                    <a:off x="2833" y="1983"/>
                    <a:ext cx="29" cy="14"/>
                  </a:xfrm>
                  <a:custGeom>
                    <a:avLst/>
                    <a:gdLst>
                      <a:gd name="T0" fmla="*/ 0 w 83"/>
                      <a:gd name="T1" fmla="*/ 8 h 40"/>
                      <a:gd name="T2" fmla="*/ 8 w 83"/>
                      <a:gd name="T3" fmla="*/ 14 h 40"/>
                      <a:gd name="T4" fmla="*/ 29 w 83"/>
                      <a:gd name="T5" fmla="*/ 14 h 40"/>
                      <a:gd name="T6" fmla="*/ 29 w 83"/>
                      <a:gd name="T7" fmla="*/ 0 h 40"/>
                      <a:gd name="T8" fmla="*/ 8 w 83"/>
                      <a:gd name="T9" fmla="*/ 0 h 40"/>
                      <a:gd name="T10" fmla="*/ 0 w 83"/>
                      <a:gd name="T11" fmla="*/ 8 h 40"/>
                      <a:gd name="T12" fmla="*/ 0 w 83"/>
                      <a:gd name="T13" fmla="*/ 8 h 40"/>
                      <a:gd name="T14" fmla="*/ 1 w 83"/>
                      <a:gd name="T15" fmla="*/ 14 h 40"/>
                      <a:gd name="T16" fmla="*/ 8 w 83"/>
                      <a:gd name="T17" fmla="*/ 14 h 40"/>
                      <a:gd name="T18" fmla="*/ 0 w 83"/>
                      <a:gd name="T19" fmla="*/ 8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3" h="40">
                        <a:moveTo>
                          <a:pt x="0" y="22"/>
                        </a:moveTo>
                        <a:lnTo>
                          <a:pt x="23" y="40"/>
                        </a:lnTo>
                        <a:lnTo>
                          <a:pt x="83" y="40"/>
                        </a:lnTo>
                        <a:lnTo>
                          <a:pt x="83" y="0"/>
                        </a:lnTo>
                        <a:lnTo>
                          <a:pt x="23" y="0"/>
                        </a:lnTo>
                        <a:lnTo>
                          <a:pt x="0" y="22"/>
                        </a:lnTo>
                        <a:lnTo>
                          <a:pt x="2" y="40"/>
                        </a:lnTo>
                        <a:lnTo>
                          <a:pt x="23" y="4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5" name="Freeform 785"/>
                  <p:cNvSpPr>
                    <a:spLocks noChangeAspect="1"/>
                  </p:cNvSpPr>
                  <p:nvPr/>
                </p:nvSpPr>
                <p:spPr bwMode="auto">
                  <a:xfrm>
                    <a:off x="2769" y="1919"/>
                    <a:ext cx="79" cy="72"/>
                  </a:xfrm>
                  <a:custGeom>
                    <a:avLst/>
                    <a:gdLst>
                      <a:gd name="T0" fmla="*/ 0 w 269"/>
                      <a:gd name="T1" fmla="*/ 12 h 243"/>
                      <a:gd name="T2" fmla="*/ 0 w 269"/>
                      <a:gd name="T3" fmla="*/ 12 h 243"/>
                      <a:gd name="T4" fmla="*/ 3 w 269"/>
                      <a:gd name="T5" fmla="*/ 12 h 243"/>
                      <a:gd name="T6" fmla="*/ 6 w 269"/>
                      <a:gd name="T7" fmla="*/ 12 h 243"/>
                      <a:gd name="T8" fmla="*/ 9 w 269"/>
                      <a:gd name="T9" fmla="*/ 12 h 243"/>
                      <a:gd name="T10" fmla="*/ 12 w 269"/>
                      <a:gd name="T11" fmla="*/ 13 h 243"/>
                      <a:gd name="T12" fmla="*/ 18 w 269"/>
                      <a:gd name="T13" fmla="*/ 15 h 243"/>
                      <a:gd name="T14" fmla="*/ 24 w 269"/>
                      <a:gd name="T15" fmla="*/ 17 h 243"/>
                      <a:gd name="T16" fmla="*/ 29 w 269"/>
                      <a:gd name="T17" fmla="*/ 19 h 243"/>
                      <a:gd name="T18" fmla="*/ 34 w 269"/>
                      <a:gd name="T19" fmla="*/ 22 h 243"/>
                      <a:gd name="T20" fmla="*/ 39 w 269"/>
                      <a:gd name="T21" fmla="*/ 25 h 243"/>
                      <a:gd name="T22" fmla="*/ 44 w 269"/>
                      <a:gd name="T23" fmla="*/ 29 h 243"/>
                      <a:gd name="T24" fmla="*/ 48 w 269"/>
                      <a:gd name="T25" fmla="*/ 33 h 243"/>
                      <a:gd name="T26" fmla="*/ 52 w 269"/>
                      <a:gd name="T27" fmla="*/ 38 h 243"/>
                      <a:gd name="T28" fmla="*/ 56 w 269"/>
                      <a:gd name="T29" fmla="*/ 43 h 243"/>
                      <a:gd name="T30" fmla="*/ 59 w 269"/>
                      <a:gd name="T31" fmla="*/ 48 h 243"/>
                      <a:gd name="T32" fmla="*/ 61 w 269"/>
                      <a:gd name="T33" fmla="*/ 54 h 243"/>
                      <a:gd name="T34" fmla="*/ 63 w 269"/>
                      <a:gd name="T35" fmla="*/ 60 h 243"/>
                      <a:gd name="T36" fmla="*/ 64 w 269"/>
                      <a:gd name="T37" fmla="*/ 63 h 243"/>
                      <a:gd name="T38" fmla="*/ 65 w 269"/>
                      <a:gd name="T39" fmla="*/ 66 h 243"/>
                      <a:gd name="T40" fmla="*/ 65 w 269"/>
                      <a:gd name="T41" fmla="*/ 69 h 243"/>
                      <a:gd name="T42" fmla="*/ 66 w 269"/>
                      <a:gd name="T43" fmla="*/ 72 h 243"/>
                      <a:gd name="T44" fmla="*/ 79 w 269"/>
                      <a:gd name="T45" fmla="*/ 71 h 243"/>
                      <a:gd name="T46" fmla="*/ 79 w 269"/>
                      <a:gd name="T47" fmla="*/ 67 h 243"/>
                      <a:gd name="T48" fmla="*/ 78 w 269"/>
                      <a:gd name="T49" fmla="*/ 64 h 243"/>
                      <a:gd name="T50" fmla="*/ 77 w 269"/>
                      <a:gd name="T51" fmla="*/ 60 h 243"/>
                      <a:gd name="T52" fmla="*/ 76 w 269"/>
                      <a:gd name="T53" fmla="*/ 56 h 243"/>
                      <a:gd name="T54" fmla="*/ 74 w 269"/>
                      <a:gd name="T55" fmla="*/ 49 h 243"/>
                      <a:gd name="T56" fmla="*/ 71 w 269"/>
                      <a:gd name="T57" fmla="*/ 43 h 243"/>
                      <a:gd name="T58" fmla="*/ 67 w 269"/>
                      <a:gd name="T59" fmla="*/ 37 h 243"/>
                      <a:gd name="T60" fmla="*/ 63 w 269"/>
                      <a:gd name="T61" fmla="*/ 31 h 243"/>
                      <a:gd name="T62" fmla="*/ 58 w 269"/>
                      <a:gd name="T63" fmla="*/ 25 h 243"/>
                      <a:gd name="T64" fmla="*/ 53 w 269"/>
                      <a:gd name="T65" fmla="*/ 20 h 243"/>
                      <a:gd name="T66" fmla="*/ 48 w 269"/>
                      <a:gd name="T67" fmla="*/ 16 h 243"/>
                      <a:gd name="T68" fmla="*/ 42 w 269"/>
                      <a:gd name="T69" fmla="*/ 12 h 243"/>
                      <a:gd name="T70" fmla="*/ 36 w 269"/>
                      <a:gd name="T71" fmla="*/ 8 h 243"/>
                      <a:gd name="T72" fmla="*/ 29 w 269"/>
                      <a:gd name="T73" fmla="*/ 5 h 243"/>
                      <a:gd name="T74" fmla="*/ 22 w 269"/>
                      <a:gd name="T75" fmla="*/ 3 h 243"/>
                      <a:gd name="T76" fmla="*/ 15 w 269"/>
                      <a:gd name="T77" fmla="*/ 1 h 243"/>
                      <a:gd name="T78" fmla="*/ 11 w 269"/>
                      <a:gd name="T79" fmla="*/ 1 h 243"/>
                      <a:gd name="T80" fmla="*/ 8 w 269"/>
                      <a:gd name="T81" fmla="*/ 0 h 243"/>
                      <a:gd name="T82" fmla="*/ 4 w 269"/>
                      <a:gd name="T83" fmla="*/ 0 h 243"/>
                      <a:gd name="T84" fmla="*/ 0 w 269"/>
                      <a:gd name="T85" fmla="*/ 0 h 243"/>
                      <a:gd name="T86" fmla="*/ 0 w 269"/>
                      <a:gd name="T87" fmla="*/ 0 h 243"/>
                      <a:gd name="T88" fmla="*/ 0 w 269"/>
                      <a:gd name="T89" fmla="*/ 12 h 243"/>
                      <a:gd name="T90" fmla="*/ 0 w 269"/>
                      <a:gd name="T91" fmla="*/ 12 h 243"/>
                      <a:gd name="T92" fmla="*/ 0 w 269"/>
                      <a:gd name="T93" fmla="*/ 12 h 243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69" h="243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10" y="41"/>
                        </a:lnTo>
                        <a:lnTo>
                          <a:pt x="21" y="41"/>
                        </a:lnTo>
                        <a:lnTo>
                          <a:pt x="31" y="42"/>
                        </a:lnTo>
                        <a:lnTo>
                          <a:pt x="41" y="44"/>
                        </a:lnTo>
                        <a:lnTo>
                          <a:pt x="61" y="49"/>
                        </a:lnTo>
                        <a:lnTo>
                          <a:pt x="81" y="56"/>
                        </a:lnTo>
                        <a:lnTo>
                          <a:pt x="98" y="64"/>
                        </a:lnTo>
                        <a:lnTo>
                          <a:pt x="116" y="74"/>
                        </a:lnTo>
                        <a:lnTo>
                          <a:pt x="133" y="85"/>
                        </a:lnTo>
                        <a:lnTo>
                          <a:pt x="149" y="98"/>
                        </a:lnTo>
                        <a:lnTo>
                          <a:pt x="164" y="113"/>
                        </a:lnTo>
                        <a:lnTo>
                          <a:pt x="176" y="128"/>
                        </a:lnTo>
                        <a:lnTo>
                          <a:pt x="189" y="145"/>
                        </a:lnTo>
                        <a:lnTo>
                          <a:pt x="200" y="163"/>
                        </a:lnTo>
                        <a:lnTo>
                          <a:pt x="208" y="181"/>
                        </a:lnTo>
                        <a:lnTo>
                          <a:pt x="215" y="202"/>
                        </a:lnTo>
                        <a:lnTo>
                          <a:pt x="218" y="212"/>
                        </a:lnTo>
                        <a:lnTo>
                          <a:pt x="221" y="222"/>
                        </a:lnTo>
                        <a:lnTo>
                          <a:pt x="223" y="233"/>
                        </a:lnTo>
                        <a:lnTo>
                          <a:pt x="224" y="243"/>
                        </a:lnTo>
                        <a:lnTo>
                          <a:pt x="269" y="239"/>
                        </a:lnTo>
                        <a:lnTo>
                          <a:pt x="268" y="226"/>
                        </a:lnTo>
                        <a:lnTo>
                          <a:pt x="266" y="215"/>
                        </a:lnTo>
                        <a:lnTo>
                          <a:pt x="263" y="202"/>
                        </a:lnTo>
                        <a:lnTo>
                          <a:pt x="260" y="189"/>
                        </a:lnTo>
                        <a:lnTo>
                          <a:pt x="251" y="167"/>
                        </a:lnTo>
                        <a:lnTo>
                          <a:pt x="241" y="145"/>
                        </a:lnTo>
                        <a:lnTo>
                          <a:pt x="228" y="124"/>
                        </a:lnTo>
                        <a:lnTo>
                          <a:pt x="214" y="105"/>
                        </a:lnTo>
                        <a:lnTo>
                          <a:pt x="199" y="86"/>
                        </a:lnTo>
                        <a:lnTo>
                          <a:pt x="182" y="69"/>
                        </a:lnTo>
                        <a:lnTo>
                          <a:pt x="163" y="54"/>
                        </a:lnTo>
                        <a:lnTo>
                          <a:pt x="143" y="40"/>
                        </a:lnTo>
                        <a:lnTo>
                          <a:pt x="121" y="28"/>
                        </a:lnTo>
                        <a:lnTo>
                          <a:pt x="98" y="18"/>
                        </a:lnTo>
                        <a:lnTo>
                          <a:pt x="75" y="10"/>
                        </a:lnTo>
                        <a:lnTo>
                          <a:pt x="51" y="4"/>
                        </a:lnTo>
                        <a:lnTo>
                          <a:pt x="38" y="2"/>
                        </a:lnTo>
                        <a:lnTo>
                          <a:pt x="26" y="1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6" name="Freeform 786"/>
                  <p:cNvSpPr>
                    <a:spLocks noChangeAspect="1"/>
                  </p:cNvSpPr>
                  <p:nvPr/>
                </p:nvSpPr>
                <p:spPr bwMode="auto">
                  <a:xfrm>
                    <a:off x="2690" y="1919"/>
                    <a:ext cx="79" cy="79"/>
                  </a:xfrm>
                  <a:custGeom>
                    <a:avLst/>
                    <a:gdLst>
                      <a:gd name="T0" fmla="*/ 6 w 270"/>
                      <a:gd name="T1" fmla="*/ 79 h 261"/>
                      <a:gd name="T2" fmla="*/ 13 w 270"/>
                      <a:gd name="T3" fmla="*/ 74 h 261"/>
                      <a:gd name="T4" fmla="*/ 13 w 270"/>
                      <a:gd name="T5" fmla="*/ 70 h 261"/>
                      <a:gd name="T6" fmla="*/ 14 w 270"/>
                      <a:gd name="T7" fmla="*/ 67 h 261"/>
                      <a:gd name="T8" fmla="*/ 15 w 270"/>
                      <a:gd name="T9" fmla="*/ 64 h 261"/>
                      <a:gd name="T10" fmla="*/ 16 w 270"/>
                      <a:gd name="T11" fmla="*/ 61 h 261"/>
                      <a:gd name="T12" fmla="*/ 17 w 270"/>
                      <a:gd name="T13" fmla="*/ 58 h 261"/>
                      <a:gd name="T14" fmla="*/ 18 w 270"/>
                      <a:gd name="T15" fmla="*/ 55 h 261"/>
                      <a:gd name="T16" fmla="*/ 19 w 270"/>
                      <a:gd name="T17" fmla="*/ 52 h 261"/>
                      <a:gd name="T18" fmla="*/ 20 w 270"/>
                      <a:gd name="T19" fmla="*/ 49 h 261"/>
                      <a:gd name="T20" fmla="*/ 23 w 270"/>
                      <a:gd name="T21" fmla="*/ 44 h 261"/>
                      <a:gd name="T22" fmla="*/ 27 w 270"/>
                      <a:gd name="T23" fmla="*/ 39 h 261"/>
                      <a:gd name="T24" fmla="*/ 30 w 270"/>
                      <a:gd name="T25" fmla="*/ 34 h 261"/>
                      <a:gd name="T26" fmla="*/ 35 w 270"/>
                      <a:gd name="T27" fmla="*/ 30 h 261"/>
                      <a:gd name="T28" fmla="*/ 40 w 270"/>
                      <a:gd name="T29" fmla="*/ 26 h 261"/>
                      <a:gd name="T30" fmla="*/ 44 w 270"/>
                      <a:gd name="T31" fmla="*/ 22 h 261"/>
                      <a:gd name="T32" fmla="*/ 49 w 270"/>
                      <a:gd name="T33" fmla="*/ 19 h 261"/>
                      <a:gd name="T34" fmla="*/ 55 w 270"/>
                      <a:gd name="T35" fmla="*/ 17 h 261"/>
                      <a:gd name="T36" fmla="*/ 58 w 270"/>
                      <a:gd name="T37" fmla="*/ 16 h 261"/>
                      <a:gd name="T38" fmla="*/ 61 w 270"/>
                      <a:gd name="T39" fmla="*/ 15 h 261"/>
                      <a:gd name="T40" fmla="*/ 63 w 270"/>
                      <a:gd name="T41" fmla="*/ 14 h 261"/>
                      <a:gd name="T42" fmla="*/ 66 w 270"/>
                      <a:gd name="T43" fmla="*/ 13 h 261"/>
                      <a:gd name="T44" fmla="*/ 70 w 270"/>
                      <a:gd name="T45" fmla="*/ 13 h 261"/>
                      <a:gd name="T46" fmla="*/ 73 w 270"/>
                      <a:gd name="T47" fmla="*/ 12 h 261"/>
                      <a:gd name="T48" fmla="*/ 76 w 270"/>
                      <a:gd name="T49" fmla="*/ 12 h 261"/>
                      <a:gd name="T50" fmla="*/ 79 w 270"/>
                      <a:gd name="T51" fmla="*/ 12 h 261"/>
                      <a:gd name="T52" fmla="*/ 79 w 270"/>
                      <a:gd name="T53" fmla="*/ 0 h 261"/>
                      <a:gd name="T54" fmla="*/ 75 w 270"/>
                      <a:gd name="T55" fmla="*/ 0 h 261"/>
                      <a:gd name="T56" fmla="*/ 71 w 270"/>
                      <a:gd name="T57" fmla="*/ 0 h 261"/>
                      <a:gd name="T58" fmla="*/ 68 w 270"/>
                      <a:gd name="T59" fmla="*/ 1 h 261"/>
                      <a:gd name="T60" fmla="*/ 64 w 270"/>
                      <a:gd name="T61" fmla="*/ 1 h 261"/>
                      <a:gd name="T62" fmla="*/ 60 w 270"/>
                      <a:gd name="T63" fmla="*/ 2 h 261"/>
                      <a:gd name="T64" fmla="*/ 57 w 270"/>
                      <a:gd name="T65" fmla="*/ 3 h 261"/>
                      <a:gd name="T66" fmla="*/ 53 w 270"/>
                      <a:gd name="T67" fmla="*/ 4 h 261"/>
                      <a:gd name="T68" fmla="*/ 49 w 270"/>
                      <a:gd name="T69" fmla="*/ 6 h 261"/>
                      <a:gd name="T70" fmla="*/ 43 w 270"/>
                      <a:gd name="T71" fmla="*/ 8 h 261"/>
                      <a:gd name="T72" fmla="*/ 37 w 270"/>
                      <a:gd name="T73" fmla="*/ 12 h 261"/>
                      <a:gd name="T74" fmla="*/ 31 w 270"/>
                      <a:gd name="T75" fmla="*/ 16 h 261"/>
                      <a:gd name="T76" fmla="*/ 25 w 270"/>
                      <a:gd name="T77" fmla="*/ 21 h 261"/>
                      <a:gd name="T78" fmla="*/ 20 w 270"/>
                      <a:gd name="T79" fmla="*/ 26 h 261"/>
                      <a:gd name="T80" fmla="*/ 16 w 270"/>
                      <a:gd name="T81" fmla="*/ 32 h 261"/>
                      <a:gd name="T82" fmla="*/ 11 w 270"/>
                      <a:gd name="T83" fmla="*/ 38 h 261"/>
                      <a:gd name="T84" fmla="*/ 8 w 270"/>
                      <a:gd name="T85" fmla="*/ 44 h 261"/>
                      <a:gd name="T86" fmla="*/ 6 w 270"/>
                      <a:gd name="T87" fmla="*/ 48 h 261"/>
                      <a:gd name="T88" fmla="*/ 5 w 270"/>
                      <a:gd name="T89" fmla="*/ 51 h 261"/>
                      <a:gd name="T90" fmla="*/ 4 w 270"/>
                      <a:gd name="T91" fmla="*/ 54 h 261"/>
                      <a:gd name="T92" fmla="*/ 3 w 270"/>
                      <a:gd name="T93" fmla="*/ 58 h 261"/>
                      <a:gd name="T94" fmla="*/ 2 w 270"/>
                      <a:gd name="T95" fmla="*/ 61 h 261"/>
                      <a:gd name="T96" fmla="*/ 1 w 270"/>
                      <a:gd name="T97" fmla="*/ 65 h 261"/>
                      <a:gd name="T98" fmla="*/ 0 w 270"/>
                      <a:gd name="T99" fmla="*/ 69 h 261"/>
                      <a:gd name="T100" fmla="*/ 0 w 270"/>
                      <a:gd name="T101" fmla="*/ 72 h 261"/>
                      <a:gd name="T102" fmla="*/ 6 w 270"/>
                      <a:gd name="T103" fmla="*/ 67 h 261"/>
                      <a:gd name="T104" fmla="*/ 6 w 270"/>
                      <a:gd name="T105" fmla="*/ 79 h 261"/>
                      <a:gd name="T106" fmla="*/ 13 w 270"/>
                      <a:gd name="T107" fmla="*/ 79 h 261"/>
                      <a:gd name="T108" fmla="*/ 13 w 270"/>
                      <a:gd name="T109" fmla="*/ 74 h 261"/>
                      <a:gd name="T110" fmla="*/ 6 w 270"/>
                      <a:gd name="T111" fmla="*/ 79 h 261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270" h="261">
                        <a:moveTo>
                          <a:pt x="22" y="261"/>
                        </a:moveTo>
                        <a:lnTo>
                          <a:pt x="45" y="243"/>
                        </a:lnTo>
                        <a:lnTo>
                          <a:pt x="46" y="232"/>
                        </a:lnTo>
                        <a:lnTo>
                          <a:pt x="48" y="221"/>
                        </a:lnTo>
                        <a:lnTo>
                          <a:pt x="50" y="212"/>
                        </a:lnTo>
                        <a:lnTo>
                          <a:pt x="54" y="201"/>
                        </a:lnTo>
                        <a:lnTo>
                          <a:pt x="57" y="192"/>
                        </a:lnTo>
                        <a:lnTo>
                          <a:pt x="60" y="181"/>
                        </a:lnTo>
                        <a:lnTo>
                          <a:pt x="64" y="172"/>
                        </a:lnTo>
                        <a:lnTo>
                          <a:pt x="68" y="163"/>
                        </a:lnTo>
                        <a:lnTo>
                          <a:pt x="79" y="144"/>
                        </a:lnTo>
                        <a:lnTo>
                          <a:pt x="92" y="128"/>
                        </a:lnTo>
                        <a:lnTo>
                          <a:pt x="104" y="113"/>
                        </a:lnTo>
                        <a:lnTo>
                          <a:pt x="119" y="98"/>
                        </a:lnTo>
                        <a:lnTo>
                          <a:pt x="135" y="85"/>
                        </a:lnTo>
                        <a:lnTo>
                          <a:pt x="152" y="74"/>
                        </a:lnTo>
                        <a:lnTo>
                          <a:pt x="169" y="64"/>
                        </a:lnTo>
                        <a:lnTo>
                          <a:pt x="188" y="56"/>
                        </a:lnTo>
                        <a:lnTo>
                          <a:pt x="198" y="53"/>
                        </a:lnTo>
                        <a:lnTo>
                          <a:pt x="207" y="49"/>
                        </a:lnTo>
                        <a:lnTo>
                          <a:pt x="217" y="46"/>
                        </a:lnTo>
                        <a:lnTo>
                          <a:pt x="227" y="44"/>
                        </a:lnTo>
                        <a:lnTo>
                          <a:pt x="238" y="42"/>
                        </a:lnTo>
                        <a:lnTo>
                          <a:pt x="248" y="41"/>
                        </a:lnTo>
                        <a:lnTo>
                          <a:pt x="259" y="41"/>
                        </a:lnTo>
                        <a:lnTo>
                          <a:pt x="270" y="40"/>
                        </a:lnTo>
                        <a:lnTo>
                          <a:pt x="270" y="0"/>
                        </a:lnTo>
                        <a:lnTo>
                          <a:pt x="257" y="0"/>
                        </a:lnTo>
                        <a:lnTo>
                          <a:pt x="243" y="1"/>
                        </a:lnTo>
                        <a:lnTo>
                          <a:pt x="231" y="2"/>
                        </a:lnTo>
                        <a:lnTo>
                          <a:pt x="218" y="4"/>
                        </a:lnTo>
                        <a:lnTo>
                          <a:pt x="205" y="7"/>
                        </a:lnTo>
                        <a:lnTo>
                          <a:pt x="194" y="10"/>
                        </a:lnTo>
                        <a:lnTo>
                          <a:pt x="181" y="14"/>
                        </a:lnTo>
                        <a:lnTo>
                          <a:pt x="169" y="19"/>
                        </a:lnTo>
                        <a:lnTo>
                          <a:pt x="146" y="28"/>
                        </a:lnTo>
                        <a:lnTo>
                          <a:pt x="125" y="40"/>
                        </a:lnTo>
                        <a:lnTo>
                          <a:pt x="105" y="54"/>
                        </a:lnTo>
                        <a:lnTo>
                          <a:pt x="86" y="69"/>
                        </a:lnTo>
                        <a:lnTo>
                          <a:pt x="69" y="86"/>
                        </a:lnTo>
                        <a:lnTo>
                          <a:pt x="54" y="105"/>
                        </a:lnTo>
                        <a:lnTo>
                          <a:pt x="39" y="124"/>
                        </a:lnTo>
                        <a:lnTo>
                          <a:pt x="27" y="145"/>
                        </a:lnTo>
                        <a:lnTo>
                          <a:pt x="22" y="157"/>
                        </a:lnTo>
                        <a:lnTo>
                          <a:pt x="17" y="167"/>
                        </a:lnTo>
                        <a:lnTo>
                          <a:pt x="13" y="179"/>
                        </a:lnTo>
                        <a:lnTo>
                          <a:pt x="9" y="191"/>
                        </a:lnTo>
                        <a:lnTo>
                          <a:pt x="6" y="202"/>
                        </a:lnTo>
                        <a:lnTo>
                          <a:pt x="3" y="215"/>
                        </a:lnTo>
                        <a:lnTo>
                          <a:pt x="1" y="227"/>
                        </a:lnTo>
                        <a:lnTo>
                          <a:pt x="0" y="239"/>
                        </a:lnTo>
                        <a:lnTo>
                          <a:pt x="22" y="221"/>
                        </a:lnTo>
                        <a:lnTo>
                          <a:pt x="22" y="261"/>
                        </a:lnTo>
                        <a:lnTo>
                          <a:pt x="43" y="261"/>
                        </a:lnTo>
                        <a:lnTo>
                          <a:pt x="45" y="243"/>
                        </a:lnTo>
                        <a:lnTo>
                          <a:pt x="22" y="2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7" name="Freeform 787"/>
                  <p:cNvSpPr>
                    <a:spLocks noChangeAspect="1"/>
                  </p:cNvSpPr>
                  <p:nvPr/>
                </p:nvSpPr>
                <p:spPr bwMode="auto">
                  <a:xfrm>
                    <a:off x="2669" y="1983"/>
                    <a:ext cx="29" cy="14"/>
                  </a:xfrm>
                  <a:custGeom>
                    <a:avLst/>
                    <a:gdLst>
                      <a:gd name="T0" fmla="*/ 0 w 84"/>
                      <a:gd name="T1" fmla="*/ 8 h 40"/>
                      <a:gd name="T2" fmla="*/ 8 w 84"/>
                      <a:gd name="T3" fmla="*/ 14 h 40"/>
                      <a:gd name="T4" fmla="*/ 29 w 84"/>
                      <a:gd name="T5" fmla="*/ 14 h 40"/>
                      <a:gd name="T6" fmla="*/ 29 w 84"/>
                      <a:gd name="T7" fmla="*/ 0 h 40"/>
                      <a:gd name="T8" fmla="*/ 8 w 84"/>
                      <a:gd name="T9" fmla="*/ 0 h 40"/>
                      <a:gd name="T10" fmla="*/ 0 w 84"/>
                      <a:gd name="T11" fmla="*/ 8 h 40"/>
                      <a:gd name="T12" fmla="*/ 0 w 84"/>
                      <a:gd name="T13" fmla="*/ 8 h 40"/>
                      <a:gd name="T14" fmla="*/ 1 w 84"/>
                      <a:gd name="T15" fmla="*/ 14 h 40"/>
                      <a:gd name="T16" fmla="*/ 8 w 84"/>
                      <a:gd name="T17" fmla="*/ 14 h 40"/>
                      <a:gd name="T18" fmla="*/ 0 w 84"/>
                      <a:gd name="T19" fmla="*/ 8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4" h="40">
                        <a:moveTo>
                          <a:pt x="0" y="22"/>
                        </a:moveTo>
                        <a:lnTo>
                          <a:pt x="22" y="40"/>
                        </a:lnTo>
                        <a:lnTo>
                          <a:pt x="84" y="40"/>
                        </a:lnTo>
                        <a:lnTo>
                          <a:pt x="84" y="0"/>
                        </a:lnTo>
                        <a:lnTo>
                          <a:pt x="22" y="0"/>
                        </a:lnTo>
                        <a:lnTo>
                          <a:pt x="0" y="22"/>
                        </a:lnTo>
                        <a:lnTo>
                          <a:pt x="2" y="40"/>
                        </a:lnTo>
                        <a:lnTo>
                          <a:pt x="22" y="4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8" name="Freeform 788"/>
                  <p:cNvSpPr>
                    <a:spLocks noChangeAspect="1"/>
                  </p:cNvSpPr>
                  <p:nvPr/>
                </p:nvSpPr>
                <p:spPr bwMode="auto">
                  <a:xfrm>
                    <a:off x="2604" y="1919"/>
                    <a:ext cx="79" cy="72"/>
                  </a:xfrm>
                  <a:custGeom>
                    <a:avLst/>
                    <a:gdLst>
                      <a:gd name="T0" fmla="*/ 0 w 270"/>
                      <a:gd name="T1" fmla="*/ 12 h 243"/>
                      <a:gd name="T2" fmla="*/ 0 w 270"/>
                      <a:gd name="T3" fmla="*/ 12 h 243"/>
                      <a:gd name="T4" fmla="*/ 3 w 270"/>
                      <a:gd name="T5" fmla="*/ 12 h 243"/>
                      <a:gd name="T6" fmla="*/ 6 w 270"/>
                      <a:gd name="T7" fmla="*/ 12 h 243"/>
                      <a:gd name="T8" fmla="*/ 9 w 270"/>
                      <a:gd name="T9" fmla="*/ 12 h 243"/>
                      <a:gd name="T10" fmla="*/ 12 w 270"/>
                      <a:gd name="T11" fmla="*/ 13 h 243"/>
                      <a:gd name="T12" fmla="*/ 18 w 270"/>
                      <a:gd name="T13" fmla="*/ 15 h 243"/>
                      <a:gd name="T14" fmla="*/ 23 w 270"/>
                      <a:gd name="T15" fmla="*/ 17 h 243"/>
                      <a:gd name="T16" fmla="*/ 29 w 270"/>
                      <a:gd name="T17" fmla="*/ 19 h 243"/>
                      <a:gd name="T18" fmla="*/ 34 w 270"/>
                      <a:gd name="T19" fmla="*/ 22 h 243"/>
                      <a:gd name="T20" fmla="*/ 39 w 270"/>
                      <a:gd name="T21" fmla="*/ 25 h 243"/>
                      <a:gd name="T22" fmla="*/ 44 w 270"/>
                      <a:gd name="T23" fmla="*/ 29 h 243"/>
                      <a:gd name="T24" fmla="*/ 48 w 270"/>
                      <a:gd name="T25" fmla="*/ 33 h 243"/>
                      <a:gd name="T26" fmla="*/ 52 w 270"/>
                      <a:gd name="T27" fmla="*/ 38 h 243"/>
                      <a:gd name="T28" fmla="*/ 55 w 270"/>
                      <a:gd name="T29" fmla="*/ 43 h 243"/>
                      <a:gd name="T30" fmla="*/ 58 w 270"/>
                      <a:gd name="T31" fmla="*/ 48 h 243"/>
                      <a:gd name="T32" fmla="*/ 61 w 270"/>
                      <a:gd name="T33" fmla="*/ 54 h 243"/>
                      <a:gd name="T34" fmla="*/ 63 w 270"/>
                      <a:gd name="T35" fmla="*/ 60 h 243"/>
                      <a:gd name="T36" fmla="*/ 64 w 270"/>
                      <a:gd name="T37" fmla="*/ 63 h 243"/>
                      <a:gd name="T38" fmla="*/ 65 w 270"/>
                      <a:gd name="T39" fmla="*/ 66 h 243"/>
                      <a:gd name="T40" fmla="*/ 65 w 270"/>
                      <a:gd name="T41" fmla="*/ 69 h 243"/>
                      <a:gd name="T42" fmla="*/ 66 w 270"/>
                      <a:gd name="T43" fmla="*/ 72 h 243"/>
                      <a:gd name="T44" fmla="*/ 79 w 270"/>
                      <a:gd name="T45" fmla="*/ 71 h 243"/>
                      <a:gd name="T46" fmla="*/ 78 w 270"/>
                      <a:gd name="T47" fmla="*/ 67 h 243"/>
                      <a:gd name="T48" fmla="*/ 78 w 270"/>
                      <a:gd name="T49" fmla="*/ 64 h 243"/>
                      <a:gd name="T50" fmla="*/ 77 w 270"/>
                      <a:gd name="T51" fmla="*/ 60 h 243"/>
                      <a:gd name="T52" fmla="*/ 76 w 270"/>
                      <a:gd name="T53" fmla="*/ 56 h 243"/>
                      <a:gd name="T54" fmla="*/ 74 w 270"/>
                      <a:gd name="T55" fmla="*/ 49 h 243"/>
                      <a:gd name="T56" fmla="*/ 71 w 270"/>
                      <a:gd name="T57" fmla="*/ 43 h 243"/>
                      <a:gd name="T58" fmla="*/ 67 w 270"/>
                      <a:gd name="T59" fmla="*/ 37 h 243"/>
                      <a:gd name="T60" fmla="*/ 63 w 270"/>
                      <a:gd name="T61" fmla="*/ 31 h 243"/>
                      <a:gd name="T62" fmla="*/ 58 w 270"/>
                      <a:gd name="T63" fmla="*/ 25 h 243"/>
                      <a:gd name="T64" fmla="*/ 53 w 270"/>
                      <a:gd name="T65" fmla="*/ 20 h 243"/>
                      <a:gd name="T66" fmla="*/ 48 w 270"/>
                      <a:gd name="T67" fmla="*/ 16 h 243"/>
                      <a:gd name="T68" fmla="*/ 42 w 270"/>
                      <a:gd name="T69" fmla="*/ 12 h 243"/>
                      <a:gd name="T70" fmla="*/ 36 w 270"/>
                      <a:gd name="T71" fmla="*/ 8 h 243"/>
                      <a:gd name="T72" fmla="*/ 29 w 270"/>
                      <a:gd name="T73" fmla="*/ 5 h 243"/>
                      <a:gd name="T74" fmla="*/ 22 w 270"/>
                      <a:gd name="T75" fmla="*/ 3 h 243"/>
                      <a:gd name="T76" fmla="*/ 15 w 270"/>
                      <a:gd name="T77" fmla="*/ 1 h 243"/>
                      <a:gd name="T78" fmla="*/ 11 w 270"/>
                      <a:gd name="T79" fmla="*/ 1 h 243"/>
                      <a:gd name="T80" fmla="*/ 8 w 270"/>
                      <a:gd name="T81" fmla="*/ 0 h 243"/>
                      <a:gd name="T82" fmla="*/ 4 w 270"/>
                      <a:gd name="T83" fmla="*/ 0 h 243"/>
                      <a:gd name="T84" fmla="*/ 0 w 270"/>
                      <a:gd name="T85" fmla="*/ 0 h 243"/>
                      <a:gd name="T86" fmla="*/ 0 w 270"/>
                      <a:gd name="T87" fmla="*/ 0 h 243"/>
                      <a:gd name="T88" fmla="*/ 0 w 270"/>
                      <a:gd name="T89" fmla="*/ 12 h 243"/>
                      <a:gd name="T90" fmla="*/ 0 w 270"/>
                      <a:gd name="T91" fmla="*/ 12 h 243"/>
                      <a:gd name="T92" fmla="*/ 0 w 270"/>
                      <a:gd name="T93" fmla="*/ 12 h 243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70" h="243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11" y="41"/>
                        </a:lnTo>
                        <a:lnTo>
                          <a:pt x="21" y="41"/>
                        </a:lnTo>
                        <a:lnTo>
                          <a:pt x="31" y="42"/>
                        </a:lnTo>
                        <a:lnTo>
                          <a:pt x="41" y="44"/>
                        </a:lnTo>
                        <a:lnTo>
                          <a:pt x="62" y="49"/>
                        </a:lnTo>
                        <a:lnTo>
                          <a:pt x="80" y="56"/>
                        </a:lnTo>
                        <a:lnTo>
                          <a:pt x="99" y="64"/>
                        </a:lnTo>
                        <a:lnTo>
                          <a:pt x="117" y="74"/>
                        </a:lnTo>
                        <a:lnTo>
                          <a:pt x="134" y="85"/>
                        </a:lnTo>
                        <a:lnTo>
                          <a:pt x="150" y="98"/>
                        </a:lnTo>
                        <a:lnTo>
                          <a:pt x="164" y="113"/>
                        </a:lnTo>
                        <a:lnTo>
                          <a:pt x="177" y="128"/>
                        </a:lnTo>
                        <a:lnTo>
                          <a:pt x="189" y="145"/>
                        </a:lnTo>
                        <a:lnTo>
                          <a:pt x="199" y="163"/>
                        </a:lnTo>
                        <a:lnTo>
                          <a:pt x="209" y="181"/>
                        </a:lnTo>
                        <a:lnTo>
                          <a:pt x="215" y="202"/>
                        </a:lnTo>
                        <a:lnTo>
                          <a:pt x="218" y="212"/>
                        </a:lnTo>
                        <a:lnTo>
                          <a:pt x="221" y="222"/>
                        </a:lnTo>
                        <a:lnTo>
                          <a:pt x="223" y="233"/>
                        </a:lnTo>
                        <a:lnTo>
                          <a:pt x="225" y="243"/>
                        </a:lnTo>
                        <a:lnTo>
                          <a:pt x="270" y="239"/>
                        </a:lnTo>
                        <a:lnTo>
                          <a:pt x="268" y="226"/>
                        </a:lnTo>
                        <a:lnTo>
                          <a:pt x="266" y="215"/>
                        </a:lnTo>
                        <a:lnTo>
                          <a:pt x="264" y="202"/>
                        </a:lnTo>
                        <a:lnTo>
                          <a:pt x="260" y="189"/>
                        </a:lnTo>
                        <a:lnTo>
                          <a:pt x="252" y="167"/>
                        </a:lnTo>
                        <a:lnTo>
                          <a:pt x="242" y="145"/>
                        </a:lnTo>
                        <a:lnTo>
                          <a:pt x="229" y="124"/>
                        </a:lnTo>
                        <a:lnTo>
                          <a:pt x="215" y="105"/>
                        </a:lnTo>
                        <a:lnTo>
                          <a:pt x="199" y="86"/>
                        </a:lnTo>
                        <a:lnTo>
                          <a:pt x="182" y="69"/>
                        </a:lnTo>
                        <a:lnTo>
                          <a:pt x="164" y="54"/>
                        </a:lnTo>
                        <a:lnTo>
                          <a:pt x="144" y="40"/>
                        </a:lnTo>
                        <a:lnTo>
                          <a:pt x="122" y="28"/>
                        </a:lnTo>
                        <a:lnTo>
                          <a:pt x="99" y="18"/>
                        </a:lnTo>
                        <a:lnTo>
                          <a:pt x="75" y="10"/>
                        </a:lnTo>
                        <a:lnTo>
                          <a:pt x="52" y="4"/>
                        </a:lnTo>
                        <a:lnTo>
                          <a:pt x="38" y="2"/>
                        </a:lnTo>
                        <a:lnTo>
                          <a:pt x="26" y="1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9" name="Freeform 789"/>
                  <p:cNvSpPr>
                    <a:spLocks noChangeAspect="1"/>
                  </p:cNvSpPr>
                  <p:nvPr/>
                </p:nvSpPr>
                <p:spPr bwMode="auto">
                  <a:xfrm>
                    <a:off x="2519" y="1919"/>
                    <a:ext cx="86" cy="79"/>
                  </a:xfrm>
                  <a:custGeom>
                    <a:avLst/>
                    <a:gdLst>
                      <a:gd name="T0" fmla="*/ 7 w 270"/>
                      <a:gd name="T1" fmla="*/ 79 h 263"/>
                      <a:gd name="T2" fmla="*/ 15 w 270"/>
                      <a:gd name="T3" fmla="*/ 74 h 263"/>
                      <a:gd name="T4" fmla="*/ 15 w 270"/>
                      <a:gd name="T5" fmla="*/ 70 h 263"/>
                      <a:gd name="T6" fmla="*/ 16 w 270"/>
                      <a:gd name="T7" fmla="*/ 67 h 263"/>
                      <a:gd name="T8" fmla="*/ 16 w 270"/>
                      <a:gd name="T9" fmla="*/ 64 h 263"/>
                      <a:gd name="T10" fmla="*/ 18 w 270"/>
                      <a:gd name="T11" fmla="*/ 61 h 263"/>
                      <a:gd name="T12" fmla="*/ 20 w 270"/>
                      <a:gd name="T13" fmla="*/ 55 h 263"/>
                      <a:gd name="T14" fmla="*/ 22 w 270"/>
                      <a:gd name="T15" fmla="*/ 49 h 263"/>
                      <a:gd name="T16" fmla="*/ 26 w 270"/>
                      <a:gd name="T17" fmla="*/ 44 h 263"/>
                      <a:gd name="T18" fmla="*/ 29 w 270"/>
                      <a:gd name="T19" fmla="*/ 39 h 263"/>
                      <a:gd name="T20" fmla="*/ 34 w 270"/>
                      <a:gd name="T21" fmla="*/ 34 h 263"/>
                      <a:gd name="T22" fmla="*/ 39 w 270"/>
                      <a:gd name="T23" fmla="*/ 30 h 263"/>
                      <a:gd name="T24" fmla="*/ 44 w 270"/>
                      <a:gd name="T25" fmla="*/ 26 h 263"/>
                      <a:gd name="T26" fmla="*/ 49 w 270"/>
                      <a:gd name="T27" fmla="*/ 23 h 263"/>
                      <a:gd name="T28" fmla="*/ 54 w 270"/>
                      <a:gd name="T29" fmla="*/ 19 h 263"/>
                      <a:gd name="T30" fmla="*/ 61 w 270"/>
                      <a:gd name="T31" fmla="*/ 17 h 263"/>
                      <a:gd name="T32" fmla="*/ 63 w 270"/>
                      <a:gd name="T33" fmla="*/ 16 h 263"/>
                      <a:gd name="T34" fmla="*/ 67 w 270"/>
                      <a:gd name="T35" fmla="*/ 15 h 263"/>
                      <a:gd name="T36" fmla="*/ 70 w 270"/>
                      <a:gd name="T37" fmla="*/ 14 h 263"/>
                      <a:gd name="T38" fmla="*/ 73 w 270"/>
                      <a:gd name="T39" fmla="*/ 13 h 263"/>
                      <a:gd name="T40" fmla="*/ 76 w 270"/>
                      <a:gd name="T41" fmla="*/ 13 h 263"/>
                      <a:gd name="T42" fmla="*/ 79 w 270"/>
                      <a:gd name="T43" fmla="*/ 12 h 263"/>
                      <a:gd name="T44" fmla="*/ 83 w 270"/>
                      <a:gd name="T45" fmla="*/ 12 h 263"/>
                      <a:gd name="T46" fmla="*/ 86 w 270"/>
                      <a:gd name="T47" fmla="*/ 12 h 263"/>
                      <a:gd name="T48" fmla="*/ 86 w 270"/>
                      <a:gd name="T49" fmla="*/ 0 h 263"/>
                      <a:gd name="T50" fmla="*/ 82 w 270"/>
                      <a:gd name="T51" fmla="*/ 0 h 263"/>
                      <a:gd name="T52" fmla="*/ 78 w 270"/>
                      <a:gd name="T53" fmla="*/ 0 h 263"/>
                      <a:gd name="T54" fmla="*/ 74 w 270"/>
                      <a:gd name="T55" fmla="*/ 1 h 263"/>
                      <a:gd name="T56" fmla="*/ 70 w 270"/>
                      <a:gd name="T57" fmla="*/ 1 h 263"/>
                      <a:gd name="T58" fmla="*/ 66 w 270"/>
                      <a:gd name="T59" fmla="*/ 2 h 263"/>
                      <a:gd name="T60" fmla="*/ 62 w 270"/>
                      <a:gd name="T61" fmla="*/ 3 h 263"/>
                      <a:gd name="T62" fmla="*/ 58 w 270"/>
                      <a:gd name="T63" fmla="*/ 5 h 263"/>
                      <a:gd name="T64" fmla="*/ 54 w 270"/>
                      <a:gd name="T65" fmla="*/ 6 h 263"/>
                      <a:gd name="T66" fmla="*/ 47 w 270"/>
                      <a:gd name="T67" fmla="*/ 8 h 263"/>
                      <a:gd name="T68" fmla="*/ 40 w 270"/>
                      <a:gd name="T69" fmla="*/ 12 h 263"/>
                      <a:gd name="T70" fmla="*/ 34 w 270"/>
                      <a:gd name="T71" fmla="*/ 17 h 263"/>
                      <a:gd name="T72" fmla="*/ 28 w 270"/>
                      <a:gd name="T73" fmla="*/ 21 h 263"/>
                      <a:gd name="T74" fmla="*/ 22 w 270"/>
                      <a:gd name="T75" fmla="*/ 26 h 263"/>
                      <a:gd name="T76" fmla="*/ 18 w 270"/>
                      <a:gd name="T77" fmla="*/ 32 h 263"/>
                      <a:gd name="T78" fmla="*/ 13 w 270"/>
                      <a:gd name="T79" fmla="*/ 38 h 263"/>
                      <a:gd name="T80" fmla="*/ 9 w 270"/>
                      <a:gd name="T81" fmla="*/ 44 h 263"/>
                      <a:gd name="T82" fmla="*/ 6 w 270"/>
                      <a:gd name="T83" fmla="*/ 51 h 263"/>
                      <a:gd name="T84" fmla="*/ 3 w 270"/>
                      <a:gd name="T85" fmla="*/ 58 h 263"/>
                      <a:gd name="T86" fmla="*/ 2 w 270"/>
                      <a:gd name="T87" fmla="*/ 61 h 263"/>
                      <a:gd name="T88" fmla="*/ 1 w 270"/>
                      <a:gd name="T89" fmla="*/ 65 h 263"/>
                      <a:gd name="T90" fmla="*/ 1 w 270"/>
                      <a:gd name="T91" fmla="*/ 68 h 263"/>
                      <a:gd name="T92" fmla="*/ 0 w 270"/>
                      <a:gd name="T93" fmla="*/ 72 h 263"/>
                      <a:gd name="T94" fmla="*/ 7 w 270"/>
                      <a:gd name="T95" fmla="*/ 67 h 263"/>
                      <a:gd name="T96" fmla="*/ 7 w 270"/>
                      <a:gd name="T97" fmla="*/ 79 h 263"/>
                      <a:gd name="T98" fmla="*/ 14 w 270"/>
                      <a:gd name="T99" fmla="*/ 79 h 263"/>
                      <a:gd name="T100" fmla="*/ 15 w 270"/>
                      <a:gd name="T101" fmla="*/ 74 h 263"/>
                      <a:gd name="T102" fmla="*/ 7 w 270"/>
                      <a:gd name="T103" fmla="*/ 79 h 26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270" h="263">
                        <a:moveTo>
                          <a:pt x="23" y="263"/>
                        </a:moveTo>
                        <a:lnTo>
                          <a:pt x="46" y="245"/>
                        </a:lnTo>
                        <a:lnTo>
                          <a:pt x="47" y="234"/>
                        </a:lnTo>
                        <a:lnTo>
                          <a:pt x="49" y="223"/>
                        </a:lnTo>
                        <a:lnTo>
                          <a:pt x="51" y="213"/>
                        </a:lnTo>
                        <a:lnTo>
                          <a:pt x="55" y="203"/>
                        </a:lnTo>
                        <a:lnTo>
                          <a:pt x="62" y="183"/>
                        </a:lnTo>
                        <a:lnTo>
                          <a:pt x="70" y="164"/>
                        </a:lnTo>
                        <a:lnTo>
                          <a:pt x="81" y="146"/>
                        </a:lnTo>
                        <a:lnTo>
                          <a:pt x="92" y="129"/>
                        </a:lnTo>
                        <a:lnTo>
                          <a:pt x="106" y="114"/>
                        </a:lnTo>
                        <a:lnTo>
                          <a:pt x="121" y="99"/>
                        </a:lnTo>
                        <a:lnTo>
                          <a:pt x="137" y="86"/>
                        </a:lnTo>
                        <a:lnTo>
                          <a:pt x="154" y="75"/>
                        </a:lnTo>
                        <a:lnTo>
                          <a:pt x="171" y="64"/>
                        </a:lnTo>
                        <a:lnTo>
                          <a:pt x="190" y="56"/>
                        </a:lnTo>
                        <a:lnTo>
                          <a:pt x="199" y="53"/>
                        </a:lnTo>
                        <a:lnTo>
                          <a:pt x="209" y="49"/>
                        </a:lnTo>
                        <a:lnTo>
                          <a:pt x="219" y="46"/>
                        </a:lnTo>
                        <a:lnTo>
                          <a:pt x="228" y="44"/>
                        </a:lnTo>
                        <a:lnTo>
                          <a:pt x="239" y="43"/>
                        </a:lnTo>
                        <a:lnTo>
                          <a:pt x="249" y="41"/>
                        </a:lnTo>
                        <a:lnTo>
                          <a:pt x="260" y="41"/>
                        </a:lnTo>
                        <a:lnTo>
                          <a:pt x="270" y="40"/>
                        </a:lnTo>
                        <a:lnTo>
                          <a:pt x="270" y="0"/>
                        </a:lnTo>
                        <a:lnTo>
                          <a:pt x="257" y="0"/>
                        </a:lnTo>
                        <a:lnTo>
                          <a:pt x="244" y="1"/>
                        </a:lnTo>
                        <a:lnTo>
                          <a:pt x="231" y="2"/>
                        </a:lnTo>
                        <a:lnTo>
                          <a:pt x="219" y="4"/>
                        </a:lnTo>
                        <a:lnTo>
                          <a:pt x="206" y="7"/>
                        </a:lnTo>
                        <a:lnTo>
                          <a:pt x="195" y="10"/>
                        </a:lnTo>
                        <a:lnTo>
                          <a:pt x="183" y="15"/>
                        </a:lnTo>
                        <a:lnTo>
                          <a:pt x="170" y="19"/>
                        </a:lnTo>
                        <a:lnTo>
                          <a:pt x="148" y="28"/>
                        </a:lnTo>
                        <a:lnTo>
                          <a:pt x="127" y="41"/>
                        </a:lnTo>
                        <a:lnTo>
                          <a:pt x="107" y="55"/>
                        </a:lnTo>
                        <a:lnTo>
                          <a:pt x="88" y="70"/>
                        </a:lnTo>
                        <a:lnTo>
                          <a:pt x="70" y="87"/>
                        </a:lnTo>
                        <a:lnTo>
                          <a:pt x="56" y="106"/>
                        </a:lnTo>
                        <a:lnTo>
                          <a:pt x="41" y="126"/>
                        </a:lnTo>
                        <a:lnTo>
                          <a:pt x="29" y="147"/>
                        </a:lnTo>
                        <a:lnTo>
                          <a:pt x="19" y="169"/>
                        </a:lnTo>
                        <a:lnTo>
                          <a:pt x="10" y="192"/>
                        </a:lnTo>
                        <a:lnTo>
                          <a:pt x="7" y="204"/>
                        </a:lnTo>
                        <a:lnTo>
                          <a:pt x="4" y="216"/>
                        </a:lnTo>
                        <a:lnTo>
                          <a:pt x="2" y="228"/>
                        </a:lnTo>
                        <a:lnTo>
                          <a:pt x="0" y="241"/>
                        </a:lnTo>
                        <a:lnTo>
                          <a:pt x="23" y="222"/>
                        </a:lnTo>
                        <a:lnTo>
                          <a:pt x="23" y="263"/>
                        </a:lnTo>
                        <a:lnTo>
                          <a:pt x="44" y="263"/>
                        </a:lnTo>
                        <a:lnTo>
                          <a:pt x="46" y="245"/>
                        </a:lnTo>
                        <a:lnTo>
                          <a:pt x="23" y="2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0" name="Rectangle 7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4" y="1983"/>
                    <a:ext cx="21" cy="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01" name="Rectangle 7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2" y="1911"/>
                    <a:ext cx="14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02" name="Rectangle 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911"/>
                    <a:ext cx="14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03" name="Rectangle 7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9" y="1589"/>
                    <a:ext cx="7" cy="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04" name="Rectangle 7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6" y="1539"/>
                    <a:ext cx="7" cy="3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05" name="Rectangle 7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1" y="1911"/>
                    <a:ext cx="14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06" name="Rectangle 7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47" y="1911"/>
                    <a:ext cx="21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07" name="Rectangle 7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1" y="1589"/>
                    <a:ext cx="7" cy="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08" name="Rectangle 7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4" y="1539"/>
                    <a:ext cx="7" cy="3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09" name="Freeform 799"/>
                  <p:cNvSpPr>
                    <a:spLocks noChangeAspect="1"/>
                  </p:cNvSpPr>
                  <p:nvPr/>
                </p:nvSpPr>
                <p:spPr bwMode="auto">
                  <a:xfrm>
                    <a:off x="3841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0" name="Rectangle 8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1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11" name="Freeform 801"/>
                  <p:cNvSpPr>
                    <a:spLocks noChangeAspect="1"/>
                  </p:cNvSpPr>
                  <p:nvPr/>
                </p:nvSpPr>
                <p:spPr bwMode="auto">
                  <a:xfrm>
                    <a:off x="3841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2" name="Freeform 802"/>
                  <p:cNvSpPr>
                    <a:spLocks noChangeAspect="1"/>
                  </p:cNvSpPr>
                  <p:nvPr/>
                </p:nvSpPr>
                <p:spPr bwMode="auto">
                  <a:xfrm>
                    <a:off x="3948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4 w 47"/>
                      <a:gd name="T3" fmla="*/ 5 h 20"/>
                      <a:gd name="T4" fmla="*/ 13 w 47"/>
                      <a:gd name="T5" fmla="*/ 4 h 20"/>
                      <a:gd name="T6" fmla="*/ 13 w 47"/>
                      <a:gd name="T7" fmla="*/ 3 h 20"/>
                      <a:gd name="T8" fmla="*/ 12 w 47"/>
                      <a:gd name="T9" fmla="*/ 2 h 20"/>
                      <a:gd name="T10" fmla="*/ 11 w 47"/>
                      <a:gd name="T11" fmla="*/ 1 h 20"/>
                      <a:gd name="T12" fmla="*/ 10 w 47"/>
                      <a:gd name="T13" fmla="*/ 1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6 w 47"/>
                      <a:gd name="T19" fmla="*/ 0 h 20"/>
                      <a:gd name="T20" fmla="*/ 4 w 47"/>
                      <a:gd name="T21" fmla="*/ 1 h 20"/>
                      <a:gd name="T22" fmla="*/ 3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3 h 20"/>
                      <a:gd name="T28" fmla="*/ 1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3" name="Rectangle 8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48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14" name="Freeform 804"/>
                  <p:cNvSpPr>
                    <a:spLocks noChangeAspect="1"/>
                  </p:cNvSpPr>
                  <p:nvPr/>
                </p:nvSpPr>
                <p:spPr bwMode="auto">
                  <a:xfrm>
                    <a:off x="3948" y="1596"/>
                    <a:ext cx="14" cy="0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0 h 20"/>
                      <a:gd name="T4" fmla="*/ 1 w 47"/>
                      <a:gd name="T5" fmla="*/ 0 h 20"/>
                      <a:gd name="T6" fmla="*/ 1 w 47"/>
                      <a:gd name="T7" fmla="*/ 1 h 20"/>
                      <a:gd name="T8" fmla="*/ 2 w 47"/>
                      <a:gd name="T9" fmla="*/ 1 h 20"/>
                      <a:gd name="T10" fmla="*/ 3 w 47"/>
                      <a:gd name="T11" fmla="*/ 1 h 20"/>
                      <a:gd name="T12" fmla="*/ 4 w 47"/>
                      <a:gd name="T13" fmla="*/ 1 h 20"/>
                      <a:gd name="T14" fmla="*/ 6 w 47"/>
                      <a:gd name="T15" fmla="*/ 1 h 20"/>
                      <a:gd name="T16" fmla="*/ 7 w 47"/>
                      <a:gd name="T17" fmla="*/ 1 h 20"/>
                      <a:gd name="T18" fmla="*/ 8 w 47"/>
                      <a:gd name="T19" fmla="*/ 1 h 20"/>
                      <a:gd name="T20" fmla="*/ 10 w 47"/>
                      <a:gd name="T21" fmla="*/ 1 h 20"/>
                      <a:gd name="T22" fmla="*/ 11 w 47"/>
                      <a:gd name="T23" fmla="*/ 1 h 20"/>
                      <a:gd name="T24" fmla="*/ 12 w 47"/>
                      <a:gd name="T25" fmla="*/ 1 h 20"/>
                      <a:gd name="T26" fmla="*/ 13 w 47"/>
                      <a:gd name="T27" fmla="*/ 1 h 20"/>
                      <a:gd name="T28" fmla="*/ 13 w 47"/>
                      <a:gd name="T29" fmla="*/ 0 h 20"/>
                      <a:gd name="T30" fmla="*/ 14 w 47"/>
                      <a:gd name="T31" fmla="*/ 0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5" y="8"/>
                        </a:lnTo>
                        <a:lnTo>
                          <a:pt x="46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" name="Freeform 805"/>
                  <p:cNvSpPr>
                    <a:spLocks noChangeAspect="1"/>
                  </p:cNvSpPr>
                  <p:nvPr/>
                </p:nvSpPr>
                <p:spPr bwMode="auto">
                  <a:xfrm>
                    <a:off x="4048" y="1525"/>
                    <a:ext cx="21" cy="7"/>
                  </a:xfrm>
                  <a:custGeom>
                    <a:avLst/>
                    <a:gdLst>
                      <a:gd name="T0" fmla="*/ 21 w 47"/>
                      <a:gd name="T1" fmla="*/ 7 h 20"/>
                      <a:gd name="T2" fmla="*/ 21 w 47"/>
                      <a:gd name="T3" fmla="*/ 5 h 20"/>
                      <a:gd name="T4" fmla="*/ 20 w 47"/>
                      <a:gd name="T5" fmla="*/ 4 h 20"/>
                      <a:gd name="T6" fmla="*/ 19 w 47"/>
                      <a:gd name="T7" fmla="*/ 3 h 20"/>
                      <a:gd name="T8" fmla="*/ 17 w 47"/>
                      <a:gd name="T9" fmla="*/ 2 h 20"/>
                      <a:gd name="T10" fmla="*/ 16 w 47"/>
                      <a:gd name="T11" fmla="*/ 1 h 20"/>
                      <a:gd name="T12" fmla="*/ 14 w 47"/>
                      <a:gd name="T13" fmla="*/ 1 h 20"/>
                      <a:gd name="T14" fmla="*/ 13 w 47"/>
                      <a:gd name="T15" fmla="*/ 0 h 20"/>
                      <a:gd name="T16" fmla="*/ 10 w 47"/>
                      <a:gd name="T17" fmla="*/ 0 h 20"/>
                      <a:gd name="T18" fmla="*/ 8 w 47"/>
                      <a:gd name="T19" fmla="*/ 0 h 20"/>
                      <a:gd name="T20" fmla="*/ 7 w 47"/>
                      <a:gd name="T21" fmla="*/ 1 h 20"/>
                      <a:gd name="T22" fmla="*/ 5 w 47"/>
                      <a:gd name="T23" fmla="*/ 1 h 20"/>
                      <a:gd name="T24" fmla="*/ 4 w 47"/>
                      <a:gd name="T25" fmla="*/ 2 h 20"/>
                      <a:gd name="T26" fmla="*/ 2 w 47"/>
                      <a:gd name="T27" fmla="*/ 3 h 20"/>
                      <a:gd name="T28" fmla="*/ 1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21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" name="Rectangle 8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8" y="1532"/>
                    <a:ext cx="21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17" name="Freeform 807"/>
                  <p:cNvSpPr>
                    <a:spLocks noChangeAspect="1"/>
                  </p:cNvSpPr>
                  <p:nvPr/>
                </p:nvSpPr>
                <p:spPr bwMode="auto">
                  <a:xfrm>
                    <a:off x="4048" y="1596"/>
                    <a:ext cx="21" cy="0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0 h 20"/>
                      <a:gd name="T4" fmla="*/ 1 w 47"/>
                      <a:gd name="T5" fmla="*/ 0 h 20"/>
                      <a:gd name="T6" fmla="*/ 2 w 47"/>
                      <a:gd name="T7" fmla="*/ 1 h 20"/>
                      <a:gd name="T8" fmla="*/ 4 w 47"/>
                      <a:gd name="T9" fmla="*/ 1 h 20"/>
                      <a:gd name="T10" fmla="*/ 5 w 47"/>
                      <a:gd name="T11" fmla="*/ 1 h 20"/>
                      <a:gd name="T12" fmla="*/ 7 w 47"/>
                      <a:gd name="T13" fmla="*/ 1 h 20"/>
                      <a:gd name="T14" fmla="*/ 8 w 47"/>
                      <a:gd name="T15" fmla="*/ 1 h 20"/>
                      <a:gd name="T16" fmla="*/ 10 w 47"/>
                      <a:gd name="T17" fmla="*/ 1 h 20"/>
                      <a:gd name="T18" fmla="*/ 13 w 47"/>
                      <a:gd name="T19" fmla="*/ 1 h 20"/>
                      <a:gd name="T20" fmla="*/ 14 w 47"/>
                      <a:gd name="T21" fmla="*/ 1 h 20"/>
                      <a:gd name="T22" fmla="*/ 16 w 47"/>
                      <a:gd name="T23" fmla="*/ 1 h 20"/>
                      <a:gd name="T24" fmla="*/ 17 w 47"/>
                      <a:gd name="T25" fmla="*/ 1 h 20"/>
                      <a:gd name="T26" fmla="*/ 19 w 47"/>
                      <a:gd name="T27" fmla="*/ 1 h 20"/>
                      <a:gd name="T28" fmla="*/ 20 w 47"/>
                      <a:gd name="T29" fmla="*/ 0 h 20"/>
                      <a:gd name="T30" fmla="*/ 21 w 47"/>
                      <a:gd name="T31" fmla="*/ 0 h 20"/>
                      <a:gd name="T32" fmla="*/ 21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 808"/>
                  <p:cNvSpPr>
                    <a:spLocks noChangeAspect="1"/>
                  </p:cNvSpPr>
                  <p:nvPr/>
                </p:nvSpPr>
                <p:spPr bwMode="auto">
                  <a:xfrm>
                    <a:off x="4162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" name="Rectangle 8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2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20" name="Freeform 810"/>
                  <p:cNvSpPr>
                    <a:spLocks noChangeAspect="1"/>
                  </p:cNvSpPr>
                  <p:nvPr/>
                </p:nvSpPr>
                <p:spPr bwMode="auto">
                  <a:xfrm>
                    <a:off x="4162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" name="Freeform 811"/>
                  <p:cNvSpPr>
                    <a:spLocks noChangeAspect="1"/>
                  </p:cNvSpPr>
                  <p:nvPr/>
                </p:nvSpPr>
                <p:spPr bwMode="auto">
                  <a:xfrm>
                    <a:off x="4262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4 w 47"/>
                      <a:gd name="T3" fmla="*/ 5 h 20"/>
                      <a:gd name="T4" fmla="*/ 14 w 47"/>
                      <a:gd name="T5" fmla="*/ 4 h 20"/>
                      <a:gd name="T6" fmla="*/ 13 w 47"/>
                      <a:gd name="T7" fmla="*/ 3 h 20"/>
                      <a:gd name="T8" fmla="*/ 12 w 47"/>
                      <a:gd name="T9" fmla="*/ 2 h 20"/>
                      <a:gd name="T10" fmla="*/ 11 w 47"/>
                      <a:gd name="T11" fmla="*/ 1 h 20"/>
                      <a:gd name="T12" fmla="*/ 10 w 47"/>
                      <a:gd name="T13" fmla="*/ 1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6 w 47"/>
                      <a:gd name="T19" fmla="*/ 0 h 20"/>
                      <a:gd name="T20" fmla="*/ 4 w 47"/>
                      <a:gd name="T21" fmla="*/ 1 h 20"/>
                      <a:gd name="T22" fmla="*/ 4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3 h 20"/>
                      <a:gd name="T28" fmla="*/ 1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6" y="11"/>
                        </a:lnTo>
                        <a:lnTo>
                          <a:pt x="42" y="8"/>
                        </a:lnTo>
                        <a:lnTo>
                          <a:pt x="40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" name="Rectangle 8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62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23" name="Freeform 813"/>
                  <p:cNvSpPr>
                    <a:spLocks noChangeAspect="1"/>
                  </p:cNvSpPr>
                  <p:nvPr/>
                </p:nvSpPr>
                <p:spPr bwMode="auto">
                  <a:xfrm>
                    <a:off x="4262" y="1596"/>
                    <a:ext cx="14" cy="0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0 h 20"/>
                      <a:gd name="T4" fmla="*/ 1 w 47"/>
                      <a:gd name="T5" fmla="*/ 0 h 20"/>
                      <a:gd name="T6" fmla="*/ 1 w 47"/>
                      <a:gd name="T7" fmla="*/ 1 h 20"/>
                      <a:gd name="T8" fmla="*/ 2 w 47"/>
                      <a:gd name="T9" fmla="*/ 1 h 20"/>
                      <a:gd name="T10" fmla="*/ 4 w 47"/>
                      <a:gd name="T11" fmla="*/ 1 h 20"/>
                      <a:gd name="T12" fmla="*/ 4 w 47"/>
                      <a:gd name="T13" fmla="*/ 1 h 20"/>
                      <a:gd name="T14" fmla="*/ 6 w 47"/>
                      <a:gd name="T15" fmla="*/ 1 h 20"/>
                      <a:gd name="T16" fmla="*/ 7 w 47"/>
                      <a:gd name="T17" fmla="*/ 1 h 20"/>
                      <a:gd name="T18" fmla="*/ 8 w 47"/>
                      <a:gd name="T19" fmla="*/ 1 h 20"/>
                      <a:gd name="T20" fmla="*/ 10 w 47"/>
                      <a:gd name="T21" fmla="*/ 1 h 20"/>
                      <a:gd name="T22" fmla="*/ 11 w 47"/>
                      <a:gd name="T23" fmla="*/ 1 h 20"/>
                      <a:gd name="T24" fmla="*/ 12 w 47"/>
                      <a:gd name="T25" fmla="*/ 1 h 20"/>
                      <a:gd name="T26" fmla="*/ 13 w 47"/>
                      <a:gd name="T27" fmla="*/ 1 h 20"/>
                      <a:gd name="T28" fmla="*/ 14 w 47"/>
                      <a:gd name="T29" fmla="*/ 0 h 20"/>
                      <a:gd name="T30" fmla="*/ 14 w 47"/>
                      <a:gd name="T31" fmla="*/ 0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2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40" y="15"/>
                        </a:lnTo>
                        <a:lnTo>
                          <a:pt x="42" y="12"/>
                        </a:lnTo>
                        <a:lnTo>
                          <a:pt x="46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" name="Freeform 814"/>
                  <p:cNvSpPr>
                    <a:spLocks noChangeAspect="1"/>
                  </p:cNvSpPr>
                  <p:nvPr/>
                </p:nvSpPr>
                <p:spPr bwMode="auto">
                  <a:xfrm>
                    <a:off x="4377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5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" name="Rectangle 8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77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26" name="Freeform 816"/>
                  <p:cNvSpPr>
                    <a:spLocks noChangeAspect="1"/>
                  </p:cNvSpPr>
                  <p:nvPr/>
                </p:nvSpPr>
                <p:spPr bwMode="auto">
                  <a:xfrm>
                    <a:off x="4377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5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" name="Freeform 817"/>
                  <p:cNvSpPr>
                    <a:spLocks noChangeAspect="1"/>
                  </p:cNvSpPr>
                  <p:nvPr/>
                </p:nvSpPr>
                <p:spPr bwMode="auto">
                  <a:xfrm>
                    <a:off x="4484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" name="Rectangle 8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84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29" name="Freeform 819"/>
                  <p:cNvSpPr>
                    <a:spLocks noChangeAspect="1"/>
                  </p:cNvSpPr>
                  <p:nvPr/>
                </p:nvSpPr>
                <p:spPr bwMode="auto">
                  <a:xfrm>
                    <a:off x="4484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 820"/>
                  <p:cNvSpPr>
                    <a:spLocks noChangeAspect="1"/>
                  </p:cNvSpPr>
                  <p:nvPr/>
                </p:nvSpPr>
                <p:spPr bwMode="auto">
                  <a:xfrm>
                    <a:off x="4584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3 w 47"/>
                      <a:gd name="T3" fmla="*/ 5 h 20"/>
                      <a:gd name="T4" fmla="*/ 13 w 47"/>
                      <a:gd name="T5" fmla="*/ 4 h 20"/>
                      <a:gd name="T6" fmla="*/ 13 w 47"/>
                      <a:gd name="T7" fmla="*/ 3 h 20"/>
                      <a:gd name="T8" fmla="*/ 12 w 47"/>
                      <a:gd name="T9" fmla="*/ 2 h 20"/>
                      <a:gd name="T10" fmla="*/ 10 w 47"/>
                      <a:gd name="T11" fmla="*/ 1 h 20"/>
                      <a:gd name="T12" fmla="*/ 10 w 47"/>
                      <a:gd name="T13" fmla="*/ 1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6 w 47"/>
                      <a:gd name="T19" fmla="*/ 0 h 20"/>
                      <a:gd name="T20" fmla="*/ 4 w 47"/>
                      <a:gd name="T21" fmla="*/ 1 h 20"/>
                      <a:gd name="T22" fmla="*/ 3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3 h 20"/>
                      <a:gd name="T28" fmla="*/ 0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1" name="Rectangle 8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4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32" name="Freeform 822"/>
                  <p:cNvSpPr>
                    <a:spLocks noChangeAspect="1"/>
                  </p:cNvSpPr>
                  <p:nvPr/>
                </p:nvSpPr>
                <p:spPr bwMode="auto">
                  <a:xfrm>
                    <a:off x="4584" y="1596"/>
                    <a:ext cx="14" cy="0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0 h 20"/>
                      <a:gd name="T4" fmla="*/ 0 w 47"/>
                      <a:gd name="T5" fmla="*/ 0 h 20"/>
                      <a:gd name="T6" fmla="*/ 1 w 47"/>
                      <a:gd name="T7" fmla="*/ 1 h 20"/>
                      <a:gd name="T8" fmla="*/ 2 w 47"/>
                      <a:gd name="T9" fmla="*/ 1 h 20"/>
                      <a:gd name="T10" fmla="*/ 3 w 47"/>
                      <a:gd name="T11" fmla="*/ 1 h 20"/>
                      <a:gd name="T12" fmla="*/ 4 w 47"/>
                      <a:gd name="T13" fmla="*/ 1 h 20"/>
                      <a:gd name="T14" fmla="*/ 6 w 47"/>
                      <a:gd name="T15" fmla="*/ 1 h 20"/>
                      <a:gd name="T16" fmla="*/ 7 w 47"/>
                      <a:gd name="T17" fmla="*/ 1 h 20"/>
                      <a:gd name="T18" fmla="*/ 8 w 47"/>
                      <a:gd name="T19" fmla="*/ 1 h 20"/>
                      <a:gd name="T20" fmla="*/ 10 w 47"/>
                      <a:gd name="T21" fmla="*/ 1 h 20"/>
                      <a:gd name="T22" fmla="*/ 10 w 47"/>
                      <a:gd name="T23" fmla="*/ 1 h 20"/>
                      <a:gd name="T24" fmla="*/ 12 w 47"/>
                      <a:gd name="T25" fmla="*/ 1 h 20"/>
                      <a:gd name="T26" fmla="*/ 13 w 47"/>
                      <a:gd name="T27" fmla="*/ 1 h 20"/>
                      <a:gd name="T28" fmla="*/ 13 w 47"/>
                      <a:gd name="T29" fmla="*/ 0 h 20"/>
                      <a:gd name="T30" fmla="*/ 13 w 47"/>
                      <a:gd name="T31" fmla="*/ 0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2"/>
                        </a:lnTo>
                        <a:lnTo>
                          <a:pt x="6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3" name="Freeform 823"/>
                  <p:cNvSpPr>
                    <a:spLocks noChangeAspect="1"/>
                  </p:cNvSpPr>
                  <p:nvPr/>
                </p:nvSpPr>
                <p:spPr bwMode="auto">
                  <a:xfrm>
                    <a:off x="4691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4" name="Rectangle 8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91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35" name="Freeform 825"/>
                  <p:cNvSpPr>
                    <a:spLocks noChangeAspect="1"/>
                  </p:cNvSpPr>
                  <p:nvPr/>
                </p:nvSpPr>
                <p:spPr bwMode="auto">
                  <a:xfrm>
                    <a:off x="4691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5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6" name="Freeform 826"/>
                  <p:cNvSpPr>
                    <a:spLocks noChangeAspect="1"/>
                  </p:cNvSpPr>
                  <p:nvPr/>
                </p:nvSpPr>
                <p:spPr bwMode="auto">
                  <a:xfrm>
                    <a:off x="3733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7" name="Rectangle 8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33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38" name="Freeform 828"/>
                  <p:cNvSpPr>
                    <a:spLocks noChangeAspect="1"/>
                  </p:cNvSpPr>
                  <p:nvPr/>
                </p:nvSpPr>
                <p:spPr bwMode="auto">
                  <a:xfrm>
                    <a:off x="3733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5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9" name="Freeform 829"/>
                  <p:cNvSpPr>
                    <a:spLocks noChangeAspect="1"/>
                  </p:cNvSpPr>
                  <p:nvPr/>
                </p:nvSpPr>
                <p:spPr bwMode="auto">
                  <a:xfrm>
                    <a:off x="3626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0" name="Rectangle 8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26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41" name="Freeform 831"/>
                  <p:cNvSpPr>
                    <a:spLocks noChangeAspect="1"/>
                  </p:cNvSpPr>
                  <p:nvPr/>
                </p:nvSpPr>
                <p:spPr bwMode="auto">
                  <a:xfrm>
                    <a:off x="3626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" name="Freeform 832"/>
                  <p:cNvSpPr>
                    <a:spLocks noChangeAspect="1"/>
                  </p:cNvSpPr>
                  <p:nvPr/>
                </p:nvSpPr>
                <p:spPr bwMode="auto">
                  <a:xfrm>
                    <a:off x="3526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" name="Rectangle 8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26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44" name="Freeform 834"/>
                  <p:cNvSpPr>
                    <a:spLocks noChangeAspect="1"/>
                  </p:cNvSpPr>
                  <p:nvPr/>
                </p:nvSpPr>
                <p:spPr bwMode="auto">
                  <a:xfrm>
                    <a:off x="3526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" name="Freeform 835"/>
                  <p:cNvSpPr>
                    <a:spLocks noChangeAspect="1"/>
                  </p:cNvSpPr>
                  <p:nvPr/>
                </p:nvSpPr>
                <p:spPr bwMode="auto">
                  <a:xfrm>
                    <a:off x="3891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" name="Rectangle 8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1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47" name="Freeform 837"/>
                  <p:cNvSpPr>
                    <a:spLocks noChangeAspect="1"/>
                  </p:cNvSpPr>
                  <p:nvPr/>
                </p:nvSpPr>
                <p:spPr bwMode="auto">
                  <a:xfrm>
                    <a:off x="3891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5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" name="Freeform 838"/>
                  <p:cNvSpPr>
                    <a:spLocks noChangeAspect="1"/>
                  </p:cNvSpPr>
                  <p:nvPr/>
                </p:nvSpPr>
                <p:spPr bwMode="auto">
                  <a:xfrm>
                    <a:off x="3991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4 w 47"/>
                      <a:gd name="T3" fmla="*/ 5 h 20"/>
                      <a:gd name="T4" fmla="*/ 13 w 47"/>
                      <a:gd name="T5" fmla="*/ 4 h 20"/>
                      <a:gd name="T6" fmla="*/ 13 w 47"/>
                      <a:gd name="T7" fmla="*/ 3 h 20"/>
                      <a:gd name="T8" fmla="*/ 12 w 47"/>
                      <a:gd name="T9" fmla="*/ 2 h 20"/>
                      <a:gd name="T10" fmla="*/ 11 w 47"/>
                      <a:gd name="T11" fmla="*/ 1 h 20"/>
                      <a:gd name="T12" fmla="*/ 10 w 47"/>
                      <a:gd name="T13" fmla="*/ 1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6 w 47"/>
                      <a:gd name="T19" fmla="*/ 0 h 20"/>
                      <a:gd name="T20" fmla="*/ 4 w 47"/>
                      <a:gd name="T21" fmla="*/ 1 h 20"/>
                      <a:gd name="T22" fmla="*/ 3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3 h 20"/>
                      <a:gd name="T28" fmla="*/ 1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" name="Rectangle 8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1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50" name="Freeform 840"/>
                  <p:cNvSpPr>
                    <a:spLocks noChangeAspect="1"/>
                  </p:cNvSpPr>
                  <p:nvPr/>
                </p:nvSpPr>
                <p:spPr bwMode="auto">
                  <a:xfrm>
                    <a:off x="3991" y="1596"/>
                    <a:ext cx="14" cy="0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0 h 20"/>
                      <a:gd name="T4" fmla="*/ 1 w 47"/>
                      <a:gd name="T5" fmla="*/ 0 h 20"/>
                      <a:gd name="T6" fmla="*/ 1 w 47"/>
                      <a:gd name="T7" fmla="*/ 1 h 20"/>
                      <a:gd name="T8" fmla="*/ 2 w 47"/>
                      <a:gd name="T9" fmla="*/ 1 h 20"/>
                      <a:gd name="T10" fmla="*/ 3 w 47"/>
                      <a:gd name="T11" fmla="*/ 1 h 20"/>
                      <a:gd name="T12" fmla="*/ 4 w 47"/>
                      <a:gd name="T13" fmla="*/ 1 h 20"/>
                      <a:gd name="T14" fmla="*/ 6 w 47"/>
                      <a:gd name="T15" fmla="*/ 1 h 20"/>
                      <a:gd name="T16" fmla="*/ 7 w 47"/>
                      <a:gd name="T17" fmla="*/ 1 h 20"/>
                      <a:gd name="T18" fmla="*/ 8 w 47"/>
                      <a:gd name="T19" fmla="*/ 1 h 20"/>
                      <a:gd name="T20" fmla="*/ 10 w 47"/>
                      <a:gd name="T21" fmla="*/ 1 h 20"/>
                      <a:gd name="T22" fmla="*/ 11 w 47"/>
                      <a:gd name="T23" fmla="*/ 1 h 20"/>
                      <a:gd name="T24" fmla="*/ 12 w 47"/>
                      <a:gd name="T25" fmla="*/ 1 h 20"/>
                      <a:gd name="T26" fmla="*/ 13 w 47"/>
                      <a:gd name="T27" fmla="*/ 1 h 20"/>
                      <a:gd name="T28" fmla="*/ 13 w 47"/>
                      <a:gd name="T29" fmla="*/ 0 h 20"/>
                      <a:gd name="T30" fmla="*/ 14 w 47"/>
                      <a:gd name="T31" fmla="*/ 0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5" y="8"/>
                        </a:lnTo>
                        <a:lnTo>
                          <a:pt x="46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1" name="Freeform 841"/>
                  <p:cNvSpPr>
                    <a:spLocks noChangeAspect="1"/>
                  </p:cNvSpPr>
                  <p:nvPr/>
                </p:nvSpPr>
                <p:spPr bwMode="auto">
                  <a:xfrm>
                    <a:off x="4098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4 w 47"/>
                      <a:gd name="T3" fmla="*/ 5 h 20"/>
                      <a:gd name="T4" fmla="*/ 13 w 47"/>
                      <a:gd name="T5" fmla="*/ 4 h 20"/>
                      <a:gd name="T6" fmla="*/ 13 w 47"/>
                      <a:gd name="T7" fmla="*/ 3 h 20"/>
                      <a:gd name="T8" fmla="*/ 12 w 47"/>
                      <a:gd name="T9" fmla="*/ 2 h 20"/>
                      <a:gd name="T10" fmla="*/ 11 w 47"/>
                      <a:gd name="T11" fmla="*/ 1 h 20"/>
                      <a:gd name="T12" fmla="*/ 10 w 47"/>
                      <a:gd name="T13" fmla="*/ 1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6 w 47"/>
                      <a:gd name="T19" fmla="*/ 0 h 20"/>
                      <a:gd name="T20" fmla="*/ 4 w 47"/>
                      <a:gd name="T21" fmla="*/ 1 h 20"/>
                      <a:gd name="T22" fmla="*/ 3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3 h 20"/>
                      <a:gd name="T28" fmla="*/ 1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2" name="Rectangle 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53" name="Freeform 843"/>
                  <p:cNvSpPr>
                    <a:spLocks noChangeAspect="1"/>
                  </p:cNvSpPr>
                  <p:nvPr/>
                </p:nvSpPr>
                <p:spPr bwMode="auto">
                  <a:xfrm>
                    <a:off x="4098" y="1596"/>
                    <a:ext cx="14" cy="0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0 h 20"/>
                      <a:gd name="T4" fmla="*/ 1 w 47"/>
                      <a:gd name="T5" fmla="*/ 0 h 20"/>
                      <a:gd name="T6" fmla="*/ 1 w 47"/>
                      <a:gd name="T7" fmla="*/ 1 h 20"/>
                      <a:gd name="T8" fmla="*/ 2 w 47"/>
                      <a:gd name="T9" fmla="*/ 1 h 20"/>
                      <a:gd name="T10" fmla="*/ 3 w 47"/>
                      <a:gd name="T11" fmla="*/ 1 h 20"/>
                      <a:gd name="T12" fmla="*/ 4 w 47"/>
                      <a:gd name="T13" fmla="*/ 1 h 20"/>
                      <a:gd name="T14" fmla="*/ 6 w 47"/>
                      <a:gd name="T15" fmla="*/ 1 h 20"/>
                      <a:gd name="T16" fmla="*/ 7 w 47"/>
                      <a:gd name="T17" fmla="*/ 1 h 20"/>
                      <a:gd name="T18" fmla="*/ 8 w 47"/>
                      <a:gd name="T19" fmla="*/ 1 h 20"/>
                      <a:gd name="T20" fmla="*/ 10 w 47"/>
                      <a:gd name="T21" fmla="*/ 1 h 20"/>
                      <a:gd name="T22" fmla="*/ 11 w 47"/>
                      <a:gd name="T23" fmla="*/ 1 h 20"/>
                      <a:gd name="T24" fmla="*/ 12 w 47"/>
                      <a:gd name="T25" fmla="*/ 1 h 20"/>
                      <a:gd name="T26" fmla="*/ 13 w 47"/>
                      <a:gd name="T27" fmla="*/ 1 h 20"/>
                      <a:gd name="T28" fmla="*/ 13 w 47"/>
                      <a:gd name="T29" fmla="*/ 0 h 20"/>
                      <a:gd name="T30" fmla="*/ 14 w 47"/>
                      <a:gd name="T31" fmla="*/ 0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4" name="Freeform 844"/>
                  <p:cNvSpPr>
                    <a:spLocks noChangeAspect="1"/>
                  </p:cNvSpPr>
                  <p:nvPr/>
                </p:nvSpPr>
                <p:spPr bwMode="auto">
                  <a:xfrm>
                    <a:off x="4212" y="1525"/>
                    <a:ext cx="7" cy="7"/>
                  </a:xfrm>
                  <a:custGeom>
                    <a:avLst/>
                    <a:gdLst>
                      <a:gd name="T0" fmla="*/ 7 w 46"/>
                      <a:gd name="T1" fmla="*/ 7 h 20"/>
                      <a:gd name="T2" fmla="*/ 7 w 46"/>
                      <a:gd name="T3" fmla="*/ 5 h 20"/>
                      <a:gd name="T4" fmla="*/ 7 w 46"/>
                      <a:gd name="T5" fmla="*/ 4 h 20"/>
                      <a:gd name="T6" fmla="*/ 6 w 46"/>
                      <a:gd name="T7" fmla="*/ 3 h 20"/>
                      <a:gd name="T8" fmla="*/ 6 w 46"/>
                      <a:gd name="T9" fmla="*/ 2 h 20"/>
                      <a:gd name="T10" fmla="*/ 5 w 46"/>
                      <a:gd name="T11" fmla="*/ 1 h 20"/>
                      <a:gd name="T12" fmla="*/ 5 w 46"/>
                      <a:gd name="T13" fmla="*/ 1 h 20"/>
                      <a:gd name="T14" fmla="*/ 4 w 46"/>
                      <a:gd name="T15" fmla="*/ 0 h 20"/>
                      <a:gd name="T16" fmla="*/ 4 w 46"/>
                      <a:gd name="T17" fmla="*/ 0 h 20"/>
                      <a:gd name="T18" fmla="*/ 3 w 46"/>
                      <a:gd name="T19" fmla="*/ 0 h 20"/>
                      <a:gd name="T20" fmla="*/ 2 w 46"/>
                      <a:gd name="T21" fmla="*/ 1 h 20"/>
                      <a:gd name="T22" fmla="*/ 2 w 46"/>
                      <a:gd name="T23" fmla="*/ 1 h 20"/>
                      <a:gd name="T24" fmla="*/ 1 w 46"/>
                      <a:gd name="T25" fmla="*/ 2 h 20"/>
                      <a:gd name="T26" fmla="*/ 1 w 46"/>
                      <a:gd name="T27" fmla="*/ 3 h 20"/>
                      <a:gd name="T28" fmla="*/ 0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7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" name="Rectangle 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2" y="1532"/>
                    <a:ext cx="7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56" name="Freeform 846"/>
                  <p:cNvSpPr>
                    <a:spLocks noChangeAspect="1"/>
                  </p:cNvSpPr>
                  <p:nvPr/>
                </p:nvSpPr>
                <p:spPr bwMode="auto">
                  <a:xfrm>
                    <a:off x="4212" y="1596"/>
                    <a:ext cx="7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0 w 46"/>
                      <a:gd name="T5" fmla="*/ 0 h 20"/>
                      <a:gd name="T6" fmla="*/ 1 w 46"/>
                      <a:gd name="T7" fmla="*/ 1 h 20"/>
                      <a:gd name="T8" fmla="*/ 1 w 46"/>
                      <a:gd name="T9" fmla="*/ 1 h 20"/>
                      <a:gd name="T10" fmla="*/ 2 w 46"/>
                      <a:gd name="T11" fmla="*/ 1 h 20"/>
                      <a:gd name="T12" fmla="*/ 2 w 46"/>
                      <a:gd name="T13" fmla="*/ 1 h 20"/>
                      <a:gd name="T14" fmla="*/ 3 w 46"/>
                      <a:gd name="T15" fmla="*/ 1 h 20"/>
                      <a:gd name="T16" fmla="*/ 4 w 46"/>
                      <a:gd name="T17" fmla="*/ 1 h 20"/>
                      <a:gd name="T18" fmla="*/ 4 w 46"/>
                      <a:gd name="T19" fmla="*/ 1 h 20"/>
                      <a:gd name="T20" fmla="*/ 5 w 46"/>
                      <a:gd name="T21" fmla="*/ 1 h 20"/>
                      <a:gd name="T22" fmla="*/ 5 w 46"/>
                      <a:gd name="T23" fmla="*/ 1 h 20"/>
                      <a:gd name="T24" fmla="*/ 6 w 46"/>
                      <a:gd name="T25" fmla="*/ 1 h 20"/>
                      <a:gd name="T26" fmla="*/ 6 w 46"/>
                      <a:gd name="T27" fmla="*/ 1 h 20"/>
                      <a:gd name="T28" fmla="*/ 7 w 46"/>
                      <a:gd name="T29" fmla="*/ 0 h 20"/>
                      <a:gd name="T30" fmla="*/ 7 w 46"/>
                      <a:gd name="T31" fmla="*/ 0 h 20"/>
                      <a:gd name="T32" fmla="*/ 7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" name="Freeform 847"/>
                  <p:cNvSpPr>
                    <a:spLocks noChangeAspect="1"/>
                  </p:cNvSpPr>
                  <p:nvPr/>
                </p:nvSpPr>
                <p:spPr bwMode="auto">
                  <a:xfrm>
                    <a:off x="4312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4 w 47"/>
                      <a:gd name="T3" fmla="*/ 5 h 20"/>
                      <a:gd name="T4" fmla="*/ 13 w 47"/>
                      <a:gd name="T5" fmla="*/ 4 h 20"/>
                      <a:gd name="T6" fmla="*/ 13 w 47"/>
                      <a:gd name="T7" fmla="*/ 3 h 20"/>
                      <a:gd name="T8" fmla="*/ 12 w 47"/>
                      <a:gd name="T9" fmla="*/ 2 h 20"/>
                      <a:gd name="T10" fmla="*/ 11 w 47"/>
                      <a:gd name="T11" fmla="*/ 1 h 20"/>
                      <a:gd name="T12" fmla="*/ 10 w 47"/>
                      <a:gd name="T13" fmla="*/ 1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6 w 47"/>
                      <a:gd name="T19" fmla="*/ 0 h 20"/>
                      <a:gd name="T20" fmla="*/ 4 w 47"/>
                      <a:gd name="T21" fmla="*/ 1 h 20"/>
                      <a:gd name="T22" fmla="*/ 3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3 h 20"/>
                      <a:gd name="T28" fmla="*/ 1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" name="Rectangle 8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2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59" name="Freeform 849"/>
                  <p:cNvSpPr>
                    <a:spLocks noChangeAspect="1"/>
                  </p:cNvSpPr>
                  <p:nvPr/>
                </p:nvSpPr>
                <p:spPr bwMode="auto">
                  <a:xfrm>
                    <a:off x="4312" y="1596"/>
                    <a:ext cx="14" cy="0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0 h 20"/>
                      <a:gd name="T4" fmla="*/ 1 w 47"/>
                      <a:gd name="T5" fmla="*/ 0 h 20"/>
                      <a:gd name="T6" fmla="*/ 1 w 47"/>
                      <a:gd name="T7" fmla="*/ 1 h 20"/>
                      <a:gd name="T8" fmla="*/ 2 w 47"/>
                      <a:gd name="T9" fmla="*/ 1 h 20"/>
                      <a:gd name="T10" fmla="*/ 3 w 47"/>
                      <a:gd name="T11" fmla="*/ 1 h 20"/>
                      <a:gd name="T12" fmla="*/ 4 w 47"/>
                      <a:gd name="T13" fmla="*/ 1 h 20"/>
                      <a:gd name="T14" fmla="*/ 6 w 47"/>
                      <a:gd name="T15" fmla="*/ 1 h 20"/>
                      <a:gd name="T16" fmla="*/ 7 w 47"/>
                      <a:gd name="T17" fmla="*/ 1 h 20"/>
                      <a:gd name="T18" fmla="*/ 8 w 47"/>
                      <a:gd name="T19" fmla="*/ 1 h 20"/>
                      <a:gd name="T20" fmla="*/ 10 w 47"/>
                      <a:gd name="T21" fmla="*/ 1 h 20"/>
                      <a:gd name="T22" fmla="*/ 11 w 47"/>
                      <a:gd name="T23" fmla="*/ 1 h 20"/>
                      <a:gd name="T24" fmla="*/ 12 w 47"/>
                      <a:gd name="T25" fmla="*/ 1 h 20"/>
                      <a:gd name="T26" fmla="*/ 13 w 47"/>
                      <a:gd name="T27" fmla="*/ 1 h 20"/>
                      <a:gd name="T28" fmla="*/ 13 w 47"/>
                      <a:gd name="T29" fmla="*/ 0 h 20"/>
                      <a:gd name="T30" fmla="*/ 14 w 47"/>
                      <a:gd name="T31" fmla="*/ 0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5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0" name="Freeform 850"/>
                  <p:cNvSpPr>
                    <a:spLocks noChangeAspect="1"/>
                  </p:cNvSpPr>
                  <p:nvPr/>
                </p:nvSpPr>
                <p:spPr bwMode="auto">
                  <a:xfrm>
                    <a:off x="4419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1" name="Rectangle 8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9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62" name="Freeform 852"/>
                  <p:cNvSpPr>
                    <a:spLocks noChangeAspect="1"/>
                  </p:cNvSpPr>
                  <p:nvPr/>
                </p:nvSpPr>
                <p:spPr bwMode="auto">
                  <a:xfrm>
                    <a:off x="4419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3" name="Freeform 853"/>
                  <p:cNvSpPr>
                    <a:spLocks noChangeAspect="1"/>
                  </p:cNvSpPr>
                  <p:nvPr/>
                </p:nvSpPr>
                <p:spPr bwMode="auto">
                  <a:xfrm>
                    <a:off x="4527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4" name="Rectangle 8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7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65" name="Freeform 855"/>
                  <p:cNvSpPr>
                    <a:spLocks noChangeAspect="1"/>
                  </p:cNvSpPr>
                  <p:nvPr/>
                </p:nvSpPr>
                <p:spPr bwMode="auto">
                  <a:xfrm>
                    <a:off x="4527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6" name="Freeform 856"/>
                  <p:cNvSpPr>
                    <a:spLocks noChangeAspect="1"/>
                  </p:cNvSpPr>
                  <p:nvPr/>
                </p:nvSpPr>
                <p:spPr bwMode="auto">
                  <a:xfrm>
                    <a:off x="4634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3 w 47"/>
                      <a:gd name="T3" fmla="*/ 5 h 20"/>
                      <a:gd name="T4" fmla="*/ 13 w 47"/>
                      <a:gd name="T5" fmla="*/ 4 h 20"/>
                      <a:gd name="T6" fmla="*/ 13 w 47"/>
                      <a:gd name="T7" fmla="*/ 3 h 20"/>
                      <a:gd name="T8" fmla="*/ 12 w 47"/>
                      <a:gd name="T9" fmla="*/ 2 h 20"/>
                      <a:gd name="T10" fmla="*/ 10 w 47"/>
                      <a:gd name="T11" fmla="*/ 1 h 20"/>
                      <a:gd name="T12" fmla="*/ 10 w 47"/>
                      <a:gd name="T13" fmla="*/ 1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5 w 47"/>
                      <a:gd name="T19" fmla="*/ 0 h 20"/>
                      <a:gd name="T20" fmla="*/ 4 w 47"/>
                      <a:gd name="T21" fmla="*/ 1 h 20"/>
                      <a:gd name="T22" fmla="*/ 3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3 h 20"/>
                      <a:gd name="T28" fmla="*/ 0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7" name="Rectangle 8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4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68" name="Freeform 858"/>
                  <p:cNvSpPr>
                    <a:spLocks noChangeAspect="1"/>
                  </p:cNvSpPr>
                  <p:nvPr/>
                </p:nvSpPr>
                <p:spPr bwMode="auto">
                  <a:xfrm>
                    <a:off x="4634" y="1596"/>
                    <a:ext cx="14" cy="0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0 h 20"/>
                      <a:gd name="T4" fmla="*/ 0 w 47"/>
                      <a:gd name="T5" fmla="*/ 0 h 20"/>
                      <a:gd name="T6" fmla="*/ 1 w 47"/>
                      <a:gd name="T7" fmla="*/ 1 h 20"/>
                      <a:gd name="T8" fmla="*/ 2 w 47"/>
                      <a:gd name="T9" fmla="*/ 1 h 20"/>
                      <a:gd name="T10" fmla="*/ 3 w 47"/>
                      <a:gd name="T11" fmla="*/ 1 h 20"/>
                      <a:gd name="T12" fmla="*/ 4 w 47"/>
                      <a:gd name="T13" fmla="*/ 1 h 20"/>
                      <a:gd name="T14" fmla="*/ 5 w 47"/>
                      <a:gd name="T15" fmla="*/ 1 h 20"/>
                      <a:gd name="T16" fmla="*/ 7 w 47"/>
                      <a:gd name="T17" fmla="*/ 1 h 20"/>
                      <a:gd name="T18" fmla="*/ 8 w 47"/>
                      <a:gd name="T19" fmla="*/ 1 h 20"/>
                      <a:gd name="T20" fmla="*/ 10 w 47"/>
                      <a:gd name="T21" fmla="*/ 1 h 20"/>
                      <a:gd name="T22" fmla="*/ 10 w 47"/>
                      <a:gd name="T23" fmla="*/ 1 h 20"/>
                      <a:gd name="T24" fmla="*/ 12 w 47"/>
                      <a:gd name="T25" fmla="*/ 1 h 20"/>
                      <a:gd name="T26" fmla="*/ 13 w 47"/>
                      <a:gd name="T27" fmla="*/ 1 h 20"/>
                      <a:gd name="T28" fmla="*/ 13 w 47"/>
                      <a:gd name="T29" fmla="*/ 0 h 20"/>
                      <a:gd name="T30" fmla="*/ 13 w 47"/>
                      <a:gd name="T31" fmla="*/ 0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1" y="17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9" name="Freeform 859"/>
                  <p:cNvSpPr>
                    <a:spLocks noChangeAspect="1"/>
                  </p:cNvSpPr>
                  <p:nvPr/>
                </p:nvSpPr>
                <p:spPr bwMode="auto">
                  <a:xfrm>
                    <a:off x="4741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0" name="Rectangle 8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41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71" name="Freeform 861"/>
                  <p:cNvSpPr>
                    <a:spLocks noChangeAspect="1"/>
                  </p:cNvSpPr>
                  <p:nvPr/>
                </p:nvSpPr>
                <p:spPr bwMode="auto">
                  <a:xfrm>
                    <a:off x="4741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5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2" name="Freeform 862"/>
                  <p:cNvSpPr>
                    <a:spLocks noChangeAspect="1"/>
                  </p:cNvSpPr>
                  <p:nvPr/>
                </p:nvSpPr>
                <p:spPr bwMode="auto">
                  <a:xfrm>
                    <a:off x="3783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3" name="Rectangle 8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3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74" name="Freeform 864"/>
                  <p:cNvSpPr>
                    <a:spLocks noChangeAspect="1"/>
                  </p:cNvSpPr>
                  <p:nvPr/>
                </p:nvSpPr>
                <p:spPr bwMode="auto">
                  <a:xfrm>
                    <a:off x="3783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5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5" name="Freeform 865"/>
                  <p:cNvSpPr>
                    <a:spLocks noChangeAspect="1"/>
                  </p:cNvSpPr>
                  <p:nvPr/>
                </p:nvSpPr>
                <p:spPr bwMode="auto">
                  <a:xfrm>
                    <a:off x="3676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" name="Rectangle 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6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77" name="Freeform 867"/>
                  <p:cNvSpPr>
                    <a:spLocks noChangeAspect="1"/>
                  </p:cNvSpPr>
                  <p:nvPr/>
                </p:nvSpPr>
                <p:spPr bwMode="auto">
                  <a:xfrm>
                    <a:off x="3676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" name="Freeform 868"/>
                  <p:cNvSpPr>
                    <a:spLocks noChangeAspect="1"/>
                  </p:cNvSpPr>
                  <p:nvPr/>
                </p:nvSpPr>
                <p:spPr bwMode="auto">
                  <a:xfrm>
                    <a:off x="3569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9" name="Rectangle 8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69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80" name="Freeform 870"/>
                  <p:cNvSpPr>
                    <a:spLocks noChangeAspect="1"/>
                  </p:cNvSpPr>
                  <p:nvPr/>
                </p:nvSpPr>
                <p:spPr bwMode="auto">
                  <a:xfrm>
                    <a:off x="3569" y="1596"/>
                    <a:ext cx="14" cy="0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0 h 20"/>
                      <a:gd name="T4" fmla="*/ 1 w 46"/>
                      <a:gd name="T5" fmla="*/ 0 h 20"/>
                      <a:gd name="T6" fmla="*/ 1 w 46"/>
                      <a:gd name="T7" fmla="*/ 1 h 20"/>
                      <a:gd name="T8" fmla="*/ 2 w 46"/>
                      <a:gd name="T9" fmla="*/ 1 h 20"/>
                      <a:gd name="T10" fmla="*/ 3 w 46"/>
                      <a:gd name="T11" fmla="*/ 1 h 20"/>
                      <a:gd name="T12" fmla="*/ 4 w 46"/>
                      <a:gd name="T13" fmla="*/ 1 h 20"/>
                      <a:gd name="T14" fmla="*/ 6 w 46"/>
                      <a:gd name="T15" fmla="*/ 1 h 20"/>
                      <a:gd name="T16" fmla="*/ 7 w 46"/>
                      <a:gd name="T17" fmla="*/ 1 h 20"/>
                      <a:gd name="T18" fmla="*/ 8 w 46"/>
                      <a:gd name="T19" fmla="*/ 1 h 20"/>
                      <a:gd name="T20" fmla="*/ 9 w 46"/>
                      <a:gd name="T21" fmla="*/ 1 h 20"/>
                      <a:gd name="T22" fmla="*/ 11 w 46"/>
                      <a:gd name="T23" fmla="*/ 1 h 20"/>
                      <a:gd name="T24" fmla="*/ 12 w 46"/>
                      <a:gd name="T25" fmla="*/ 1 h 20"/>
                      <a:gd name="T26" fmla="*/ 13 w 46"/>
                      <a:gd name="T27" fmla="*/ 1 h 20"/>
                      <a:gd name="T28" fmla="*/ 13 w 46"/>
                      <a:gd name="T29" fmla="*/ 0 h 20"/>
                      <a:gd name="T30" fmla="*/ 14 w 46"/>
                      <a:gd name="T31" fmla="*/ 0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1" name="Freeform 871"/>
                  <p:cNvSpPr>
                    <a:spLocks noChangeAspect="1"/>
                  </p:cNvSpPr>
                  <p:nvPr/>
                </p:nvSpPr>
                <p:spPr bwMode="auto">
                  <a:xfrm>
                    <a:off x="1104" y="1525"/>
                    <a:ext cx="7" cy="7"/>
                  </a:xfrm>
                  <a:custGeom>
                    <a:avLst/>
                    <a:gdLst>
                      <a:gd name="T0" fmla="*/ 7 w 46"/>
                      <a:gd name="T1" fmla="*/ 7 h 20"/>
                      <a:gd name="T2" fmla="*/ 7 w 46"/>
                      <a:gd name="T3" fmla="*/ 5 h 20"/>
                      <a:gd name="T4" fmla="*/ 7 w 46"/>
                      <a:gd name="T5" fmla="*/ 4 h 20"/>
                      <a:gd name="T6" fmla="*/ 6 w 46"/>
                      <a:gd name="T7" fmla="*/ 3 h 20"/>
                      <a:gd name="T8" fmla="*/ 6 w 46"/>
                      <a:gd name="T9" fmla="*/ 2 h 20"/>
                      <a:gd name="T10" fmla="*/ 5 w 46"/>
                      <a:gd name="T11" fmla="*/ 1 h 20"/>
                      <a:gd name="T12" fmla="*/ 5 w 46"/>
                      <a:gd name="T13" fmla="*/ 1 h 20"/>
                      <a:gd name="T14" fmla="*/ 4 w 46"/>
                      <a:gd name="T15" fmla="*/ 0 h 20"/>
                      <a:gd name="T16" fmla="*/ 4 w 46"/>
                      <a:gd name="T17" fmla="*/ 0 h 20"/>
                      <a:gd name="T18" fmla="*/ 3 w 46"/>
                      <a:gd name="T19" fmla="*/ 0 h 20"/>
                      <a:gd name="T20" fmla="*/ 2 w 46"/>
                      <a:gd name="T21" fmla="*/ 1 h 20"/>
                      <a:gd name="T22" fmla="*/ 2 w 46"/>
                      <a:gd name="T23" fmla="*/ 1 h 20"/>
                      <a:gd name="T24" fmla="*/ 1 w 46"/>
                      <a:gd name="T25" fmla="*/ 2 h 20"/>
                      <a:gd name="T26" fmla="*/ 1 w 46"/>
                      <a:gd name="T27" fmla="*/ 3 h 20"/>
                      <a:gd name="T28" fmla="*/ 0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7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2" name="Rectangle 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04" y="1532"/>
                    <a:ext cx="7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83" name="Freeform 873"/>
                  <p:cNvSpPr>
                    <a:spLocks noChangeAspect="1"/>
                  </p:cNvSpPr>
                  <p:nvPr/>
                </p:nvSpPr>
                <p:spPr bwMode="auto">
                  <a:xfrm>
                    <a:off x="1104" y="1589"/>
                    <a:ext cx="7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0 w 46"/>
                      <a:gd name="T5" fmla="*/ 3 h 20"/>
                      <a:gd name="T6" fmla="*/ 1 w 46"/>
                      <a:gd name="T7" fmla="*/ 4 h 20"/>
                      <a:gd name="T8" fmla="*/ 1 w 46"/>
                      <a:gd name="T9" fmla="*/ 6 h 20"/>
                      <a:gd name="T10" fmla="*/ 2 w 46"/>
                      <a:gd name="T11" fmla="*/ 6 h 20"/>
                      <a:gd name="T12" fmla="*/ 2 w 46"/>
                      <a:gd name="T13" fmla="*/ 7 h 20"/>
                      <a:gd name="T14" fmla="*/ 3 w 46"/>
                      <a:gd name="T15" fmla="*/ 7 h 20"/>
                      <a:gd name="T16" fmla="*/ 4 w 46"/>
                      <a:gd name="T17" fmla="*/ 7 h 20"/>
                      <a:gd name="T18" fmla="*/ 4 w 46"/>
                      <a:gd name="T19" fmla="*/ 7 h 20"/>
                      <a:gd name="T20" fmla="*/ 5 w 46"/>
                      <a:gd name="T21" fmla="*/ 7 h 20"/>
                      <a:gd name="T22" fmla="*/ 5 w 46"/>
                      <a:gd name="T23" fmla="*/ 6 h 20"/>
                      <a:gd name="T24" fmla="*/ 6 w 46"/>
                      <a:gd name="T25" fmla="*/ 6 h 20"/>
                      <a:gd name="T26" fmla="*/ 6 w 46"/>
                      <a:gd name="T27" fmla="*/ 4 h 20"/>
                      <a:gd name="T28" fmla="*/ 7 w 46"/>
                      <a:gd name="T29" fmla="*/ 3 h 20"/>
                      <a:gd name="T30" fmla="*/ 7 w 46"/>
                      <a:gd name="T31" fmla="*/ 2 h 20"/>
                      <a:gd name="T32" fmla="*/ 7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4" name="Freeform 874"/>
                  <p:cNvSpPr>
                    <a:spLocks noChangeAspect="1"/>
                  </p:cNvSpPr>
                  <p:nvPr/>
                </p:nvSpPr>
                <p:spPr bwMode="auto">
                  <a:xfrm>
                    <a:off x="1211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4 w 47"/>
                      <a:gd name="T3" fmla="*/ 5 h 20"/>
                      <a:gd name="T4" fmla="*/ 13 w 47"/>
                      <a:gd name="T5" fmla="*/ 4 h 20"/>
                      <a:gd name="T6" fmla="*/ 13 w 47"/>
                      <a:gd name="T7" fmla="*/ 3 h 20"/>
                      <a:gd name="T8" fmla="*/ 12 w 47"/>
                      <a:gd name="T9" fmla="*/ 2 h 20"/>
                      <a:gd name="T10" fmla="*/ 11 w 47"/>
                      <a:gd name="T11" fmla="*/ 1 h 20"/>
                      <a:gd name="T12" fmla="*/ 10 w 47"/>
                      <a:gd name="T13" fmla="*/ 1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6 w 47"/>
                      <a:gd name="T19" fmla="*/ 0 h 20"/>
                      <a:gd name="T20" fmla="*/ 4 w 47"/>
                      <a:gd name="T21" fmla="*/ 1 h 20"/>
                      <a:gd name="T22" fmla="*/ 3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3 h 20"/>
                      <a:gd name="T28" fmla="*/ 1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3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5" name="Rectangle 8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11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86" name="Freeform 876"/>
                  <p:cNvSpPr>
                    <a:spLocks noChangeAspect="1"/>
                  </p:cNvSpPr>
                  <p:nvPr/>
                </p:nvSpPr>
                <p:spPr bwMode="auto">
                  <a:xfrm>
                    <a:off x="1211" y="1589"/>
                    <a:ext cx="14" cy="7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2 h 20"/>
                      <a:gd name="T4" fmla="*/ 1 w 47"/>
                      <a:gd name="T5" fmla="*/ 3 h 20"/>
                      <a:gd name="T6" fmla="*/ 1 w 47"/>
                      <a:gd name="T7" fmla="*/ 4 h 20"/>
                      <a:gd name="T8" fmla="*/ 2 w 47"/>
                      <a:gd name="T9" fmla="*/ 6 h 20"/>
                      <a:gd name="T10" fmla="*/ 3 w 47"/>
                      <a:gd name="T11" fmla="*/ 6 h 20"/>
                      <a:gd name="T12" fmla="*/ 4 w 47"/>
                      <a:gd name="T13" fmla="*/ 7 h 20"/>
                      <a:gd name="T14" fmla="*/ 6 w 47"/>
                      <a:gd name="T15" fmla="*/ 7 h 20"/>
                      <a:gd name="T16" fmla="*/ 7 w 47"/>
                      <a:gd name="T17" fmla="*/ 7 h 20"/>
                      <a:gd name="T18" fmla="*/ 8 w 47"/>
                      <a:gd name="T19" fmla="*/ 7 h 20"/>
                      <a:gd name="T20" fmla="*/ 10 w 47"/>
                      <a:gd name="T21" fmla="*/ 7 h 20"/>
                      <a:gd name="T22" fmla="*/ 11 w 47"/>
                      <a:gd name="T23" fmla="*/ 6 h 20"/>
                      <a:gd name="T24" fmla="*/ 12 w 47"/>
                      <a:gd name="T25" fmla="*/ 6 h 20"/>
                      <a:gd name="T26" fmla="*/ 13 w 47"/>
                      <a:gd name="T27" fmla="*/ 4 h 20"/>
                      <a:gd name="T28" fmla="*/ 13 w 47"/>
                      <a:gd name="T29" fmla="*/ 3 h 20"/>
                      <a:gd name="T30" fmla="*/ 14 w 47"/>
                      <a:gd name="T31" fmla="*/ 2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3" y="9"/>
                        </a:lnTo>
                        <a:lnTo>
                          <a:pt x="5" y="12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3" y="12"/>
                        </a:lnTo>
                        <a:lnTo>
                          <a:pt x="45" y="9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7" name="Freeform 877"/>
                  <p:cNvSpPr>
                    <a:spLocks noChangeAspect="1"/>
                  </p:cNvSpPr>
                  <p:nvPr/>
                </p:nvSpPr>
                <p:spPr bwMode="auto">
                  <a:xfrm>
                    <a:off x="1318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4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10 w 46"/>
                      <a:gd name="T13" fmla="*/ 1 h 20"/>
                      <a:gd name="T14" fmla="*/ 9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4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40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9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2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8" name="Rectangle 8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18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89" name="Freeform 879"/>
                  <p:cNvSpPr>
                    <a:spLocks noChangeAspect="1"/>
                  </p:cNvSpPr>
                  <p:nvPr/>
                </p:nvSpPr>
                <p:spPr bwMode="auto">
                  <a:xfrm>
                    <a:off x="1318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4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9 w 46"/>
                      <a:gd name="T19" fmla="*/ 7 h 20"/>
                      <a:gd name="T20" fmla="*/ 10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4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2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9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40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0" name="Freeform 880"/>
                  <p:cNvSpPr>
                    <a:spLocks noChangeAspect="1"/>
                  </p:cNvSpPr>
                  <p:nvPr/>
                </p:nvSpPr>
                <p:spPr bwMode="auto">
                  <a:xfrm>
                    <a:off x="1425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1" name="Rectangle 8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5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92" name="Freeform 882"/>
                  <p:cNvSpPr>
                    <a:spLocks noChangeAspect="1"/>
                  </p:cNvSpPr>
                  <p:nvPr/>
                </p:nvSpPr>
                <p:spPr bwMode="auto">
                  <a:xfrm>
                    <a:off x="1425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4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3" name="Freeform 883"/>
                  <p:cNvSpPr>
                    <a:spLocks noChangeAspect="1"/>
                  </p:cNvSpPr>
                  <p:nvPr/>
                </p:nvSpPr>
                <p:spPr bwMode="auto">
                  <a:xfrm>
                    <a:off x="1532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4 w 47"/>
                      <a:gd name="T3" fmla="*/ 5 h 20"/>
                      <a:gd name="T4" fmla="*/ 13 w 47"/>
                      <a:gd name="T5" fmla="*/ 4 h 20"/>
                      <a:gd name="T6" fmla="*/ 13 w 47"/>
                      <a:gd name="T7" fmla="*/ 3 h 20"/>
                      <a:gd name="T8" fmla="*/ 12 w 47"/>
                      <a:gd name="T9" fmla="*/ 2 h 20"/>
                      <a:gd name="T10" fmla="*/ 11 w 47"/>
                      <a:gd name="T11" fmla="*/ 1 h 20"/>
                      <a:gd name="T12" fmla="*/ 10 w 47"/>
                      <a:gd name="T13" fmla="*/ 1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6 w 47"/>
                      <a:gd name="T19" fmla="*/ 0 h 20"/>
                      <a:gd name="T20" fmla="*/ 4 w 47"/>
                      <a:gd name="T21" fmla="*/ 1 h 20"/>
                      <a:gd name="T22" fmla="*/ 3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3 h 20"/>
                      <a:gd name="T28" fmla="*/ 1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4" name="Rectangle 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2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95" name="Freeform 885"/>
                  <p:cNvSpPr>
                    <a:spLocks noChangeAspect="1"/>
                  </p:cNvSpPr>
                  <p:nvPr/>
                </p:nvSpPr>
                <p:spPr bwMode="auto">
                  <a:xfrm>
                    <a:off x="1532" y="1589"/>
                    <a:ext cx="14" cy="7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2 h 20"/>
                      <a:gd name="T4" fmla="*/ 1 w 47"/>
                      <a:gd name="T5" fmla="*/ 3 h 20"/>
                      <a:gd name="T6" fmla="*/ 1 w 47"/>
                      <a:gd name="T7" fmla="*/ 4 h 20"/>
                      <a:gd name="T8" fmla="*/ 2 w 47"/>
                      <a:gd name="T9" fmla="*/ 6 h 20"/>
                      <a:gd name="T10" fmla="*/ 3 w 47"/>
                      <a:gd name="T11" fmla="*/ 6 h 20"/>
                      <a:gd name="T12" fmla="*/ 4 w 47"/>
                      <a:gd name="T13" fmla="*/ 7 h 20"/>
                      <a:gd name="T14" fmla="*/ 6 w 47"/>
                      <a:gd name="T15" fmla="*/ 7 h 20"/>
                      <a:gd name="T16" fmla="*/ 7 w 47"/>
                      <a:gd name="T17" fmla="*/ 7 h 20"/>
                      <a:gd name="T18" fmla="*/ 8 w 47"/>
                      <a:gd name="T19" fmla="*/ 7 h 20"/>
                      <a:gd name="T20" fmla="*/ 10 w 47"/>
                      <a:gd name="T21" fmla="*/ 7 h 20"/>
                      <a:gd name="T22" fmla="*/ 11 w 47"/>
                      <a:gd name="T23" fmla="*/ 6 h 20"/>
                      <a:gd name="T24" fmla="*/ 12 w 47"/>
                      <a:gd name="T25" fmla="*/ 6 h 20"/>
                      <a:gd name="T26" fmla="*/ 13 w 47"/>
                      <a:gd name="T27" fmla="*/ 4 h 20"/>
                      <a:gd name="T28" fmla="*/ 13 w 47"/>
                      <a:gd name="T29" fmla="*/ 3 h 20"/>
                      <a:gd name="T30" fmla="*/ 14 w 47"/>
                      <a:gd name="T31" fmla="*/ 2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5" y="12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" name="Freeform 886"/>
                  <p:cNvSpPr>
                    <a:spLocks noChangeAspect="1"/>
                  </p:cNvSpPr>
                  <p:nvPr/>
                </p:nvSpPr>
                <p:spPr bwMode="auto">
                  <a:xfrm>
                    <a:off x="1640" y="1525"/>
                    <a:ext cx="7" cy="7"/>
                  </a:xfrm>
                  <a:custGeom>
                    <a:avLst/>
                    <a:gdLst>
                      <a:gd name="T0" fmla="*/ 7 w 46"/>
                      <a:gd name="T1" fmla="*/ 7 h 20"/>
                      <a:gd name="T2" fmla="*/ 7 w 46"/>
                      <a:gd name="T3" fmla="*/ 5 h 20"/>
                      <a:gd name="T4" fmla="*/ 7 w 46"/>
                      <a:gd name="T5" fmla="*/ 4 h 20"/>
                      <a:gd name="T6" fmla="*/ 6 w 46"/>
                      <a:gd name="T7" fmla="*/ 2 h 20"/>
                      <a:gd name="T8" fmla="*/ 6 w 46"/>
                      <a:gd name="T9" fmla="*/ 2 h 20"/>
                      <a:gd name="T10" fmla="*/ 5 w 46"/>
                      <a:gd name="T11" fmla="*/ 1 h 20"/>
                      <a:gd name="T12" fmla="*/ 5 w 46"/>
                      <a:gd name="T13" fmla="*/ 0 h 20"/>
                      <a:gd name="T14" fmla="*/ 4 w 46"/>
                      <a:gd name="T15" fmla="*/ 0 h 20"/>
                      <a:gd name="T16" fmla="*/ 4 w 46"/>
                      <a:gd name="T17" fmla="*/ 0 h 20"/>
                      <a:gd name="T18" fmla="*/ 3 w 46"/>
                      <a:gd name="T19" fmla="*/ 0 h 20"/>
                      <a:gd name="T20" fmla="*/ 2 w 46"/>
                      <a:gd name="T21" fmla="*/ 0 h 20"/>
                      <a:gd name="T22" fmla="*/ 2 w 46"/>
                      <a:gd name="T23" fmla="*/ 1 h 20"/>
                      <a:gd name="T24" fmla="*/ 1 w 46"/>
                      <a:gd name="T25" fmla="*/ 2 h 20"/>
                      <a:gd name="T26" fmla="*/ 1 w 46"/>
                      <a:gd name="T27" fmla="*/ 2 h 20"/>
                      <a:gd name="T28" fmla="*/ 0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7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" name="Rectangle 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40" y="1532"/>
                    <a:ext cx="7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698" name="Freeform 888"/>
                  <p:cNvSpPr>
                    <a:spLocks noChangeAspect="1"/>
                  </p:cNvSpPr>
                  <p:nvPr/>
                </p:nvSpPr>
                <p:spPr bwMode="auto">
                  <a:xfrm>
                    <a:off x="1640" y="1589"/>
                    <a:ext cx="7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0 w 46"/>
                      <a:gd name="T5" fmla="*/ 3 h 20"/>
                      <a:gd name="T6" fmla="*/ 1 w 46"/>
                      <a:gd name="T7" fmla="*/ 4 h 20"/>
                      <a:gd name="T8" fmla="*/ 1 w 46"/>
                      <a:gd name="T9" fmla="*/ 6 h 20"/>
                      <a:gd name="T10" fmla="*/ 2 w 46"/>
                      <a:gd name="T11" fmla="*/ 6 h 20"/>
                      <a:gd name="T12" fmla="*/ 2 w 46"/>
                      <a:gd name="T13" fmla="*/ 7 h 20"/>
                      <a:gd name="T14" fmla="*/ 3 w 46"/>
                      <a:gd name="T15" fmla="*/ 7 h 20"/>
                      <a:gd name="T16" fmla="*/ 4 w 46"/>
                      <a:gd name="T17" fmla="*/ 7 h 20"/>
                      <a:gd name="T18" fmla="*/ 4 w 46"/>
                      <a:gd name="T19" fmla="*/ 7 h 20"/>
                      <a:gd name="T20" fmla="*/ 5 w 46"/>
                      <a:gd name="T21" fmla="*/ 7 h 20"/>
                      <a:gd name="T22" fmla="*/ 5 w 46"/>
                      <a:gd name="T23" fmla="*/ 6 h 20"/>
                      <a:gd name="T24" fmla="*/ 6 w 46"/>
                      <a:gd name="T25" fmla="*/ 6 h 20"/>
                      <a:gd name="T26" fmla="*/ 6 w 46"/>
                      <a:gd name="T27" fmla="*/ 4 h 20"/>
                      <a:gd name="T28" fmla="*/ 7 w 46"/>
                      <a:gd name="T29" fmla="*/ 3 h 20"/>
                      <a:gd name="T30" fmla="*/ 7 w 46"/>
                      <a:gd name="T31" fmla="*/ 2 h 20"/>
                      <a:gd name="T32" fmla="*/ 7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9" name="Freeform 889"/>
                  <p:cNvSpPr>
                    <a:spLocks noChangeAspect="1"/>
                  </p:cNvSpPr>
                  <p:nvPr/>
                </p:nvSpPr>
                <p:spPr bwMode="auto">
                  <a:xfrm>
                    <a:off x="1740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2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0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0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2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0" name="Rectangle 8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0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01" name="Freeform 891"/>
                  <p:cNvSpPr>
                    <a:spLocks noChangeAspect="1"/>
                  </p:cNvSpPr>
                  <p:nvPr/>
                </p:nvSpPr>
                <p:spPr bwMode="auto">
                  <a:xfrm>
                    <a:off x="1740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4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2" name="Freeform 892"/>
                  <p:cNvSpPr>
                    <a:spLocks noChangeAspect="1"/>
                  </p:cNvSpPr>
                  <p:nvPr/>
                </p:nvSpPr>
                <p:spPr bwMode="auto">
                  <a:xfrm>
                    <a:off x="1847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10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0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6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3" name="Rectangle 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7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04" name="Freeform 894"/>
                  <p:cNvSpPr>
                    <a:spLocks noChangeAspect="1"/>
                  </p:cNvSpPr>
                  <p:nvPr/>
                </p:nvSpPr>
                <p:spPr bwMode="auto">
                  <a:xfrm>
                    <a:off x="1847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0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10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4" y="12"/>
                        </a:lnTo>
                        <a:lnTo>
                          <a:pt x="6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5" name="Freeform 895"/>
                  <p:cNvSpPr>
                    <a:spLocks noChangeAspect="1"/>
                  </p:cNvSpPr>
                  <p:nvPr/>
                </p:nvSpPr>
                <p:spPr bwMode="auto">
                  <a:xfrm>
                    <a:off x="1954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10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6" name="Rectangle 8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4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07" name="Freeform 897"/>
                  <p:cNvSpPr>
                    <a:spLocks noChangeAspect="1"/>
                  </p:cNvSpPr>
                  <p:nvPr/>
                </p:nvSpPr>
                <p:spPr bwMode="auto">
                  <a:xfrm>
                    <a:off x="1954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10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8" name="Freeform 898"/>
                  <p:cNvSpPr>
                    <a:spLocks noChangeAspect="1"/>
                  </p:cNvSpPr>
                  <p:nvPr/>
                </p:nvSpPr>
                <p:spPr bwMode="auto">
                  <a:xfrm>
                    <a:off x="996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10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9" name="Rectangle 8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10" name="Freeform 900"/>
                  <p:cNvSpPr>
                    <a:spLocks noChangeAspect="1"/>
                  </p:cNvSpPr>
                  <p:nvPr/>
                </p:nvSpPr>
                <p:spPr bwMode="auto">
                  <a:xfrm>
                    <a:off x="996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10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1" name="Freeform 901"/>
                  <p:cNvSpPr>
                    <a:spLocks noChangeAspect="1"/>
                  </p:cNvSpPr>
                  <p:nvPr/>
                </p:nvSpPr>
                <p:spPr bwMode="auto">
                  <a:xfrm>
                    <a:off x="889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2" name="Rectangle 9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89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13" name="Freeform 903"/>
                  <p:cNvSpPr>
                    <a:spLocks noChangeAspect="1"/>
                  </p:cNvSpPr>
                  <p:nvPr/>
                </p:nvSpPr>
                <p:spPr bwMode="auto">
                  <a:xfrm>
                    <a:off x="889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4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4" name="Freeform 904"/>
                  <p:cNvSpPr>
                    <a:spLocks noChangeAspect="1"/>
                  </p:cNvSpPr>
                  <p:nvPr/>
                </p:nvSpPr>
                <p:spPr bwMode="auto">
                  <a:xfrm>
                    <a:off x="782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5" name="Rectangle 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2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16" name="Freeform 906"/>
                  <p:cNvSpPr>
                    <a:spLocks noChangeAspect="1"/>
                  </p:cNvSpPr>
                  <p:nvPr/>
                </p:nvSpPr>
                <p:spPr bwMode="auto">
                  <a:xfrm>
                    <a:off x="782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4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" name="Freeform 907"/>
                  <p:cNvSpPr>
                    <a:spLocks noChangeAspect="1"/>
                  </p:cNvSpPr>
                  <p:nvPr/>
                </p:nvSpPr>
                <p:spPr bwMode="auto">
                  <a:xfrm>
                    <a:off x="1146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8" name="Rectangle 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6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19" name="Freeform 909"/>
                  <p:cNvSpPr>
                    <a:spLocks noChangeAspect="1"/>
                  </p:cNvSpPr>
                  <p:nvPr/>
                </p:nvSpPr>
                <p:spPr bwMode="auto">
                  <a:xfrm>
                    <a:off x="1146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0" name="Freeform 910"/>
                  <p:cNvSpPr>
                    <a:spLocks noChangeAspect="1"/>
                  </p:cNvSpPr>
                  <p:nvPr/>
                </p:nvSpPr>
                <p:spPr bwMode="auto">
                  <a:xfrm>
                    <a:off x="1261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5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8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1" name="Rectangle 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1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22" name="Freeform 912"/>
                  <p:cNvSpPr>
                    <a:spLocks noChangeAspect="1"/>
                  </p:cNvSpPr>
                  <p:nvPr/>
                </p:nvSpPr>
                <p:spPr bwMode="auto">
                  <a:xfrm>
                    <a:off x="1261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4 w 46"/>
                      <a:gd name="T13" fmla="*/ 7 h 20"/>
                      <a:gd name="T14" fmla="*/ 5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8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3" name="Freeform 913"/>
                  <p:cNvSpPr>
                    <a:spLocks noChangeAspect="1"/>
                  </p:cNvSpPr>
                  <p:nvPr/>
                </p:nvSpPr>
                <p:spPr bwMode="auto">
                  <a:xfrm>
                    <a:off x="1361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4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10 w 46"/>
                      <a:gd name="T13" fmla="*/ 1 h 20"/>
                      <a:gd name="T14" fmla="*/ 9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4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40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4" name="Rectangle 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61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25" name="Freeform 915"/>
                  <p:cNvSpPr>
                    <a:spLocks noChangeAspect="1"/>
                  </p:cNvSpPr>
                  <p:nvPr/>
                </p:nvSpPr>
                <p:spPr bwMode="auto">
                  <a:xfrm>
                    <a:off x="1361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4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9 w 46"/>
                      <a:gd name="T19" fmla="*/ 7 h 20"/>
                      <a:gd name="T20" fmla="*/ 10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4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8" y="16"/>
                        </a:lnTo>
                        <a:lnTo>
                          <a:pt x="12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40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6" name="Freeform 916"/>
                  <p:cNvSpPr>
                    <a:spLocks noChangeAspect="1"/>
                  </p:cNvSpPr>
                  <p:nvPr/>
                </p:nvSpPr>
                <p:spPr bwMode="auto">
                  <a:xfrm>
                    <a:off x="1475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" name="Rectangle 9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75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28" name="Freeform 918"/>
                  <p:cNvSpPr>
                    <a:spLocks noChangeAspect="1"/>
                  </p:cNvSpPr>
                  <p:nvPr/>
                </p:nvSpPr>
                <p:spPr bwMode="auto">
                  <a:xfrm>
                    <a:off x="1475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4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9" name="Freeform 919"/>
                  <p:cNvSpPr>
                    <a:spLocks noChangeAspect="1"/>
                  </p:cNvSpPr>
                  <p:nvPr/>
                </p:nvSpPr>
                <p:spPr bwMode="auto">
                  <a:xfrm>
                    <a:off x="1575" y="1525"/>
                    <a:ext cx="14" cy="7"/>
                  </a:xfrm>
                  <a:custGeom>
                    <a:avLst/>
                    <a:gdLst>
                      <a:gd name="T0" fmla="*/ 14 w 47"/>
                      <a:gd name="T1" fmla="*/ 7 h 20"/>
                      <a:gd name="T2" fmla="*/ 14 w 47"/>
                      <a:gd name="T3" fmla="*/ 5 h 20"/>
                      <a:gd name="T4" fmla="*/ 13 w 47"/>
                      <a:gd name="T5" fmla="*/ 4 h 20"/>
                      <a:gd name="T6" fmla="*/ 13 w 47"/>
                      <a:gd name="T7" fmla="*/ 2 h 20"/>
                      <a:gd name="T8" fmla="*/ 12 w 47"/>
                      <a:gd name="T9" fmla="*/ 2 h 20"/>
                      <a:gd name="T10" fmla="*/ 11 w 47"/>
                      <a:gd name="T11" fmla="*/ 1 h 20"/>
                      <a:gd name="T12" fmla="*/ 10 w 47"/>
                      <a:gd name="T13" fmla="*/ 0 h 20"/>
                      <a:gd name="T14" fmla="*/ 8 w 47"/>
                      <a:gd name="T15" fmla="*/ 0 h 20"/>
                      <a:gd name="T16" fmla="*/ 7 w 47"/>
                      <a:gd name="T17" fmla="*/ 0 h 20"/>
                      <a:gd name="T18" fmla="*/ 6 w 47"/>
                      <a:gd name="T19" fmla="*/ 0 h 20"/>
                      <a:gd name="T20" fmla="*/ 4 w 47"/>
                      <a:gd name="T21" fmla="*/ 0 h 20"/>
                      <a:gd name="T22" fmla="*/ 3 w 47"/>
                      <a:gd name="T23" fmla="*/ 1 h 20"/>
                      <a:gd name="T24" fmla="*/ 2 w 47"/>
                      <a:gd name="T25" fmla="*/ 2 h 20"/>
                      <a:gd name="T26" fmla="*/ 1 w 47"/>
                      <a:gd name="T27" fmla="*/ 2 h 20"/>
                      <a:gd name="T28" fmla="*/ 1 w 47"/>
                      <a:gd name="T29" fmla="*/ 4 h 20"/>
                      <a:gd name="T30" fmla="*/ 0 w 47"/>
                      <a:gd name="T31" fmla="*/ 5 h 20"/>
                      <a:gd name="T32" fmla="*/ 0 w 47"/>
                      <a:gd name="T33" fmla="*/ 7 h 20"/>
                      <a:gd name="T34" fmla="*/ 14 w 47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8" y="0"/>
                        </a:ln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7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0" name="Rectangle 9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75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31" name="Freeform 921"/>
                  <p:cNvSpPr>
                    <a:spLocks noChangeAspect="1"/>
                  </p:cNvSpPr>
                  <p:nvPr/>
                </p:nvSpPr>
                <p:spPr bwMode="auto">
                  <a:xfrm>
                    <a:off x="1575" y="1589"/>
                    <a:ext cx="14" cy="7"/>
                  </a:xfrm>
                  <a:custGeom>
                    <a:avLst/>
                    <a:gdLst>
                      <a:gd name="T0" fmla="*/ 0 w 47"/>
                      <a:gd name="T1" fmla="*/ 0 h 20"/>
                      <a:gd name="T2" fmla="*/ 0 w 47"/>
                      <a:gd name="T3" fmla="*/ 2 h 20"/>
                      <a:gd name="T4" fmla="*/ 1 w 47"/>
                      <a:gd name="T5" fmla="*/ 3 h 20"/>
                      <a:gd name="T6" fmla="*/ 1 w 47"/>
                      <a:gd name="T7" fmla="*/ 4 h 20"/>
                      <a:gd name="T8" fmla="*/ 2 w 47"/>
                      <a:gd name="T9" fmla="*/ 6 h 20"/>
                      <a:gd name="T10" fmla="*/ 3 w 47"/>
                      <a:gd name="T11" fmla="*/ 6 h 20"/>
                      <a:gd name="T12" fmla="*/ 4 w 47"/>
                      <a:gd name="T13" fmla="*/ 7 h 20"/>
                      <a:gd name="T14" fmla="*/ 6 w 47"/>
                      <a:gd name="T15" fmla="*/ 7 h 20"/>
                      <a:gd name="T16" fmla="*/ 7 w 47"/>
                      <a:gd name="T17" fmla="*/ 7 h 20"/>
                      <a:gd name="T18" fmla="*/ 8 w 47"/>
                      <a:gd name="T19" fmla="*/ 7 h 20"/>
                      <a:gd name="T20" fmla="*/ 10 w 47"/>
                      <a:gd name="T21" fmla="*/ 7 h 20"/>
                      <a:gd name="T22" fmla="*/ 11 w 47"/>
                      <a:gd name="T23" fmla="*/ 6 h 20"/>
                      <a:gd name="T24" fmla="*/ 12 w 47"/>
                      <a:gd name="T25" fmla="*/ 6 h 20"/>
                      <a:gd name="T26" fmla="*/ 13 w 47"/>
                      <a:gd name="T27" fmla="*/ 4 h 20"/>
                      <a:gd name="T28" fmla="*/ 13 w 47"/>
                      <a:gd name="T29" fmla="*/ 3 h 20"/>
                      <a:gd name="T30" fmla="*/ 14 w 47"/>
                      <a:gd name="T31" fmla="*/ 2 h 20"/>
                      <a:gd name="T32" fmla="*/ 14 w 47"/>
                      <a:gd name="T33" fmla="*/ 0 h 20"/>
                      <a:gd name="T34" fmla="*/ 0 w 47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5" y="12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2" name="Freeform 922"/>
                  <p:cNvSpPr>
                    <a:spLocks noChangeAspect="1"/>
                  </p:cNvSpPr>
                  <p:nvPr/>
                </p:nvSpPr>
                <p:spPr bwMode="auto">
                  <a:xfrm>
                    <a:off x="1682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2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10 w 46"/>
                      <a:gd name="T13" fmla="*/ 0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0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2 h 20"/>
                      <a:gd name="T28" fmla="*/ 0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4" y="7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3" name="Rectangle 9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82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34" name="Freeform 924"/>
                  <p:cNvSpPr>
                    <a:spLocks noChangeAspect="1"/>
                  </p:cNvSpPr>
                  <p:nvPr/>
                </p:nvSpPr>
                <p:spPr bwMode="auto">
                  <a:xfrm>
                    <a:off x="1682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0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10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4" y="12"/>
                        </a:lnTo>
                        <a:lnTo>
                          <a:pt x="6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" name="Freeform 925"/>
                  <p:cNvSpPr>
                    <a:spLocks noChangeAspect="1"/>
                  </p:cNvSpPr>
                  <p:nvPr/>
                </p:nvSpPr>
                <p:spPr bwMode="auto">
                  <a:xfrm>
                    <a:off x="1790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6" name="Rectangle 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0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37" name="Freeform 927"/>
                  <p:cNvSpPr>
                    <a:spLocks noChangeAspect="1"/>
                  </p:cNvSpPr>
                  <p:nvPr/>
                </p:nvSpPr>
                <p:spPr bwMode="auto">
                  <a:xfrm>
                    <a:off x="1790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4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" name="Freeform 928"/>
                  <p:cNvSpPr>
                    <a:spLocks noChangeAspect="1"/>
                  </p:cNvSpPr>
                  <p:nvPr/>
                </p:nvSpPr>
                <p:spPr bwMode="auto">
                  <a:xfrm>
                    <a:off x="1897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10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5 w 46"/>
                      <a:gd name="T19" fmla="*/ 0 h 20"/>
                      <a:gd name="T20" fmla="*/ 4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0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" name="Rectangle 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7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40" name="Freeform 930"/>
                  <p:cNvSpPr>
                    <a:spLocks noChangeAspect="1"/>
                  </p:cNvSpPr>
                  <p:nvPr/>
                </p:nvSpPr>
                <p:spPr bwMode="auto">
                  <a:xfrm>
                    <a:off x="1897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0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4 w 46"/>
                      <a:gd name="T13" fmla="*/ 7 h 20"/>
                      <a:gd name="T14" fmla="*/ 5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10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4" y="12"/>
                        </a:lnTo>
                        <a:lnTo>
                          <a:pt x="6" y="16"/>
                        </a:lnTo>
                        <a:lnTo>
                          <a:pt x="11" y="18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" name="Freeform 931"/>
                  <p:cNvSpPr>
                    <a:spLocks noChangeAspect="1"/>
                  </p:cNvSpPr>
                  <p:nvPr/>
                </p:nvSpPr>
                <p:spPr bwMode="auto">
                  <a:xfrm>
                    <a:off x="1997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10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" name="Rectangle 9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7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43" name="Freeform 933"/>
                  <p:cNvSpPr>
                    <a:spLocks noChangeAspect="1"/>
                  </p:cNvSpPr>
                  <p:nvPr/>
                </p:nvSpPr>
                <p:spPr bwMode="auto">
                  <a:xfrm>
                    <a:off x="1997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10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" name="Freeform 934"/>
                  <p:cNvSpPr>
                    <a:spLocks noChangeAspect="1"/>
                  </p:cNvSpPr>
                  <p:nvPr/>
                </p:nvSpPr>
                <p:spPr bwMode="auto">
                  <a:xfrm>
                    <a:off x="1039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10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" name="Rectangle 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39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46" name="Freeform 936"/>
                  <p:cNvSpPr>
                    <a:spLocks noChangeAspect="1"/>
                  </p:cNvSpPr>
                  <p:nvPr/>
                </p:nvSpPr>
                <p:spPr bwMode="auto">
                  <a:xfrm>
                    <a:off x="1039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10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" name="Freeform 937"/>
                  <p:cNvSpPr>
                    <a:spLocks noChangeAspect="1"/>
                  </p:cNvSpPr>
                  <p:nvPr/>
                </p:nvSpPr>
                <p:spPr bwMode="auto">
                  <a:xfrm>
                    <a:off x="939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2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0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4 w 46"/>
                      <a:gd name="T21" fmla="*/ 0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2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" name="Rectangle 9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9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49" name="Freeform 939"/>
                  <p:cNvSpPr>
                    <a:spLocks noChangeAspect="1"/>
                  </p:cNvSpPr>
                  <p:nvPr/>
                </p:nvSpPr>
                <p:spPr bwMode="auto">
                  <a:xfrm>
                    <a:off x="939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4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" name="Freeform 940"/>
                  <p:cNvSpPr>
                    <a:spLocks noChangeAspect="1"/>
                  </p:cNvSpPr>
                  <p:nvPr/>
                </p:nvSpPr>
                <p:spPr bwMode="auto">
                  <a:xfrm>
                    <a:off x="832" y="1525"/>
                    <a:ext cx="14" cy="7"/>
                  </a:xfrm>
                  <a:custGeom>
                    <a:avLst/>
                    <a:gdLst>
                      <a:gd name="T0" fmla="*/ 14 w 46"/>
                      <a:gd name="T1" fmla="*/ 7 h 20"/>
                      <a:gd name="T2" fmla="*/ 14 w 46"/>
                      <a:gd name="T3" fmla="*/ 5 h 20"/>
                      <a:gd name="T4" fmla="*/ 13 w 46"/>
                      <a:gd name="T5" fmla="*/ 4 h 20"/>
                      <a:gd name="T6" fmla="*/ 13 w 46"/>
                      <a:gd name="T7" fmla="*/ 3 h 20"/>
                      <a:gd name="T8" fmla="*/ 12 w 46"/>
                      <a:gd name="T9" fmla="*/ 2 h 20"/>
                      <a:gd name="T10" fmla="*/ 11 w 46"/>
                      <a:gd name="T11" fmla="*/ 1 h 20"/>
                      <a:gd name="T12" fmla="*/ 9 w 46"/>
                      <a:gd name="T13" fmla="*/ 1 h 20"/>
                      <a:gd name="T14" fmla="*/ 8 w 46"/>
                      <a:gd name="T15" fmla="*/ 0 h 20"/>
                      <a:gd name="T16" fmla="*/ 7 w 46"/>
                      <a:gd name="T17" fmla="*/ 0 h 20"/>
                      <a:gd name="T18" fmla="*/ 6 w 46"/>
                      <a:gd name="T19" fmla="*/ 0 h 20"/>
                      <a:gd name="T20" fmla="*/ 5 w 46"/>
                      <a:gd name="T21" fmla="*/ 1 h 20"/>
                      <a:gd name="T22" fmla="*/ 3 w 46"/>
                      <a:gd name="T23" fmla="*/ 1 h 20"/>
                      <a:gd name="T24" fmla="*/ 2 w 46"/>
                      <a:gd name="T25" fmla="*/ 2 h 20"/>
                      <a:gd name="T26" fmla="*/ 1 w 46"/>
                      <a:gd name="T27" fmla="*/ 3 h 20"/>
                      <a:gd name="T28" fmla="*/ 1 w 46"/>
                      <a:gd name="T29" fmla="*/ 4 h 20"/>
                      <a:gd name="T30" fmla="*/ 0 w 46"/>
                      <a:gd name="T31" fmla="*/ 5 h 20"/>
                      <a:gd name="T32" fmla="*/ 0 w 46"/>
                      <a:gd name="T33" fmla="*/ 7 h 20"/>
                      <a:gd name="T34" fmla="*/ 14 w 46"/>
                      <a:gd name="T35" fmla="*/ 7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" name="Rectangle 9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2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85000"/>
                      </a:lnSpc>
                      <a:spcBef>
                        <a:spcPct val="50000"/>
                      </a:spcBef>
                      <a:defRPr/>
                    </a:pPr>
                    <a:endParaRPr lang="hu-HU" altLang="hu-HU" smtClean="0"/>
                  </a:p>
                </p:txBody>
              </p:sp>
              <p:sp>
                <p:nvSpPr>
                  <p:cNvPr id="752" name="Freeform 942"/>
                  <p:cNvSpPr>
                    <a:spLocks noChangeAspect="1"/>
                  </p:cNvSpPr>
                  <p:nvPr/>
                </p:nvSpPr>
                <p:spPr bwMode="auto">
                  <a:xfrm>
                    <a:off x="832" y="1589"/>
                    <a:ext cx="14" cy="7"/>
                  </a:xfrm>
                  <a:custGeom>
                    <a:avLst/>
                    <a:gdLst>
                      <a:gd name="T0" fmla="*/ 0 w 46"/>
                      <a:gd name="T1" fmla="*/ 0 h 20"/>
                      <a:gd name="T2" fmla="*/ 0 w 46"/>
                      <a:gd name="T3" fmla="*/ 2 h 20"/>
                      <a:gd name="T4" fmla="*/ 1 w 46"/>
                      <a:gd name="T5" fmla="*/ 3 h 20"/>
                      <a:gd name="T6" fmla="*/ 1 w 46"/>
                      <a:gd name="T7" fmla="*/ 4 h 20"/>
                      <a:gd name="T8" fmla="*/ 2 w 46"/>
                      <a:gd name="T9" fmla="*/ 6 h 20"/>
                      <a:gd name="T10" fmla="*/ 3 w 46"/>
                      <a:gd name="T11" fmla="*/ 6 h 20"/>
                      <a:gd name="T12" fmla="*/ 5 w 46"/>
                      <a:gd name="T13" fmla="*/ 7 h 20"/>
                      <a:gd name="T14" fmla="*/ 6 w 46"/>
                      <a:gd name="T15" fmla="*/ 7 h 20"/>
                      <a:gd name="T16" fmla="*/ 7 w 46"/>
                      <a:gd name="T17" fmla="*/ 7 h 20"/>
                      <a:gd name="T18" fmla="*/ 8 w 46"/>
                      <a:gd name="T19" fmla="*/ 7 h 20"/>
                      <a:gd name="T20" fmla="*/ 9 w 46"/>
                      <a:gd name="T21" fmla="*/ 7 h 20"/>
                      <a:gd name="T22" fmla="*/ 11 w 46"/>
                      <a:gd name="T23" fmla="*/ 6 h 20"/>
                      <a:gd name="T24" fmla="*/ 12 w 46"/>
                      <a:gd name="T25" fmla="*/ 6 h 20"/>
                      <a:gd name="T26" fmla="*/ 13 w 46"/>
                      <a:gd name="T27" fmla="*/ 4 h 20"/>
                      <a:gd name="T28" fmla="*/ 13 w 46"/>
                      <a:gd name="T29" fmla="*/ 3 h 20"/>
                      <a:gd name="T30" fmla="*/ 14 w 46"/>
                      <a:gd name="T31" fmla="*/ 2 h 20"/>
                      <a:gd name="T32" fmla="*/ 14 w 46"/>
                      <a:gd name="T33" fmla="*/ 0 h 20"/>
                      <a:gd name="T34" fmla="*/ 0 w 46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943"/>
                <p:cNvGrpSpPr>
                  <a:grpSpLocks noChangeAspect="1"/>
                </p:cNvGrpSpPr>
                <p:nvPr/>
              </p:nvGrpSpPr>
              <p:grpSpPr bwMode="auto">
                <a:xfrm>
                  <a:off x="282" y="2198"/>
                  <a:ext cx="4969" cy="265"/>
                  <a:chOff x="282" y="2198"/>
                  <a:chExt cx="4969" cy="265"/>
                </a:xfrm>
              </p:grpSpPr>
              <p:sp>
                <p:nvSpPr>
                  <p:cNvPr id="14" name="Freeform 944"/>
                  <p:cNvSpPr>
                    <a:spLocks noChangeAspect="1"/>
                  </p:cNvSpPr>
                  <p:nvPr/>
                </p:nvSpPr>
                <p:spPr bwMode="auto">
                  <a:xfrm>
                    <a:off x="282" y="2262"/>
                    <a:ext cx="207" cy="193"/>
                  </a:xfrm>
                  <a:custGeom>
                    <a:avLst/>
                    <a:gdLst>
                      <a:gd name="T0" fmla="*/ 158 w 687"/>
                      <a:gd name="T1" fmla="*/ 190 h 635"/>
                      <a:gd name="T2" fmla="*/ 164 w 687"/>
                      <a:gd name="T3" fmla="*/ 183 h 635"/>
                      <a:gd name="T4" fmla="*/ 167 w 687"/>
                      <a:gd name="T5" fmla="*/ 175 h 635"/>
                      <a:gd name="T6" fmla="*/ 168 w 687"/>
                      <a:gd name="T7" fmla="*/ 165 h 635"/>
                      <a:gd name="T8" fmla="*/ 169 w 687"/>
                      <a:gd name="T9" fmla="*/ 53 h 635"/>
                      <a:gd name="T10" fmla="*/ 169 w 687"/>
                      <a:gd name="T11" fmla="*/ 36 h 635"/>
                      <a:gd name="T12" fmla="*/ 171 w 687"/>
                      <a:gd name="T13" fmla="*/ 21 h 635"/>
                      <a:gd name="T14" fmla="*/ 166 w 687"/>
                      <a:gd name="T15" fmla="*/ 38 h 635"/>
                      <a:gd name="T16" fmla="*/ 161 w 687"/>
                      <a:gd name="T17" fmla="*/ 53 h 635"/>
                      <a:gd name="T18" fmla="*/ 118 w 687"/>
                      <a:gd name="T19" fmla="*/ 183 h 635"/>
                      <a:gd name="T20" fmla="*/ 117 w 687"/>
                      <a:gd name="T21" fmla="*/ 191 h 635"/>
                      <a:gd name="T22" fmla="*/ 87 w 687"/>
                      <a:gd name="T23" fmla="*/ 193 h 635"/>
                      <a:gd name="T24" fmla="*/ 87 w 687"/>
                      <a:gd name="T25" fmla="*/ 187 h 635"/>
                      <a:gd name="T26" fmla="*/ 86 w 687"/>
                      <a:gd name="T27" fmla="*/ 180 h 635"/>
                      <a:gd name="T28" fmla="*/ 40 w 687"/>
                      <a:gd name="T29" fmla="*/ 46 h 635"/>
                      <a:gd name="T30" fmla="*/ 36 w 687"/>
                      <a:gd name="T31" fmla="*/ 29 h 635"/>
                      <a:gd name="T32" fmla="*/ 35 w 687"/>
                      <a:gd name="T33" fmla="*/ 28 h 635"/>
                      <a:gd name="T34" fmla="*/ 36 w 687"/>
                      <a:gd name="T35" fmla="*/ 43 h 635"/>
                      <a:gd name="T36" fmla="*/ 36 w 687"/>
                      <a:gd name="T37" fmla="*/ 160 h 635"/>
                      <a:gd name="T38" fmla="*/ 37 w 687"/>
                      <a:gd name="T39" fmla="*/ 170 h 635"/>
                      <a:gd name="T40" fmla="*/ 39 w 687"/>
                      <a:gd name="T41" fmla="*/ 179 h 635"/>
                      <a:gd name="T42" fmla="*/ 44 w 687"/>
                      <a:gd name="T43" fmla="*/ 186 h 635"/>
                      <a:gd name="T44" fmla="*/ 50 w 687"/>
                      <a:gd name="T45" fmla="*/ 193 h 635"/>
                      <a:gd name="T46" fmla="*/ 3 w 687"/>
                      <a:gd name="T47" fmla="*/ 190 h 635"/>
                      <a:gd name="T48" fmla="*/ 8 w 687"/>
                      <a:gd name="T49" fmla="*/ 183 h 635"/>
                      <a:gd name="T50" fmla="*/ 12 w 687"/>
                      <a:gd name="T51" fmla="*/ 175 h 635"/>
                      <a:gd name="T52" fmla="*/ 13 w 687"/>
                      <a:gd name="T53" fmla="*/ 165 h 635"/>
                      <a:gd name="T54" fmla="*/ 14 w 687"/>
                      <a:gd name="T55" fmla="*/ 33 h 635"/>
                      <a:gd name="T56" fmla="*/ 13 w 687"/>
                      <a:gd name="T57" fmla="*/ 23 h 635"/>
                      <a:gd name="T58" fmla="*/ 10 w 687"/>
                      <a:gd name="T59" fmla="*/ 14 h 635"/>
                      <a:gd name="T60" fmla="*/ 6 w 687"/>
                      <a:gd name="T61" fmla="*/ 7 h 635"/>
                      <a:gd name="T62" fmla="*/ 0 w 687"/>
                      <a:gd name="T63" fmla="*/ 0 h 635"/>
                      <a:gd name="T64" fmla="*/ 52 w 687"/>
                      <a:gd name="T65" fmla="*/ 3 h 635"/>
                      <a:gd name="T66" fmla="*/ 52 w 687"/>
                      <a:gd name="T67" fmla="*/ 7 h 635"/>
                      <a:gd name="T68" fmla="*/ 94 w 687"/>
                      <a:gd name="T69" fmla="*/ 130 h 635"/>
                      <a:gd name="T70" fmla="*/ 99 w 687"/>
                      <a:gd name="T71" fmla="*/ 147 h 635"/>
                      <a:gd name="T72" fmla="*/ 103 w 687"/>
                      <a:gd name="T73" fmla="*/ 167 h 635"/>
                      <a:gd name="T74" fmla="*/ 108 w 687"/>
                      <a:gd name="T75" fmla="*/ 146 h 635"/>
                      <a:gd name="T76" fmla="*/ 112 w 687"/>
                      <a:gd name="T77" fmla="*/ 130 h 635"/>
                      <a:gd name="T78" fmla="*/ 153 w 687"/>
                      <a:gd name="T79" fmla="*/ 7 h 635"/>
                      <a:gd name="T80" fmla="*/ 153 w 687"/>
                      <a:gd name="T81" fmla="*/ 6 h 635"/>
                      <a:gd name="T82" fmla="*/ 153 w 687"/>
                      <a:gd name="T83" fmla="*/ 4 h 635"/>
                      <a:gd name="T84" fmla="*/ 207 w 687"/>
                      <a:gd name="T85" fmla="*/ 0 h 635"/>
                      <a:gd name="T86" fmla="*/ 201 w 687"/>
                      <a:gd name="T87" fmla="*/ 6 h 635"/>
                      <a:gd name="T88" fmla="*/ 197 w 687"/>
                      <a:gd name="T89" fmla="*/ 14 h 635"/>
                      <a:gd name="T90" fmla="*/ 194 w 687"/>
                      <a:gd name="T91" fmla="*/ 23 h 635"/>
                      <a:gd name="T92" fmla="*/ 194 w 687"/>
                      <a:gd name="T93" fmla="*/ 33 h 635"/>
                      <a:gd name="T94" fmla="*/ 194 w 687"/>
                      <a:gd name="T95" fmla="*/ 165 h 635"/>
                      <a:gd name="T96" fmla="*/ 196 w 687"/>
                      <a:gd name="T97" fmla="*/ 175 h 635"/>
                      <a:gd name="T98" fmla="*/ 199 w 687"/>
                      <a:gd name="T99" fmla="*/ 183 h 635"/>
                      <a:gd name="T100" fmla="*/ 204 w 687"/>
                      <a:gd name="T101" fmla="*/ 190 h 635"/>
                      <a:gd name="T102" fmla="*/ 155 w 687"/>
                      <a:gd name="T103" fmla="*/ 193 h 635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687" h="635">
                        <a:moveTo>
                          <a:pt x="515" y="635"/>
                        </a:moveTo>
                        <a:lnTo>
                          <a:pt x="526" y="625"/>
                        </a:lnTo>
                        <a:lnTo>
                          <a:pt x="535" y="614"/>
                        </a:lnTo>
                        <a:lnTo>
                          <a:pt x="543" y="601"/>
                        </a:lnTo>
                        <a:lnTo>
                          <a:pt x="549" y="589"/>
                        </a:lnTo>
                        <a:lnTo>
                          <a:pt x="554" y="575"/>
                        </a:lnTo>
                        <a:lnTo>
                          <a:pt x="557" y="559"/>
                        </a:lnTo>
                        <a:lnTo>
                          <a:pt x="559" y="543"/>
                        </a:lnTo>
                        <a:lnTo>
                          <a:pt x="560" y="526"/>
                        </a:lnTo>
                        <a:lnTo>
                          <a:pt x="560" y="174"/>
                        </a:lnTo>
                        <a:lnTo>
                          <a:pt x="561" y="146"/>
                        </a:lnTo>
                        <a:lnTo>
                          <a:pt x="562" y="120"/>
                        </a:lnTo>
                        <a:lnTo>
                          <a:pt x="565" y="94"/>
                        </a:lnTo>
                        <a:lnTo>
                          <a:pt x="568" y="68"/>
                        </a:lnTo>
                        <a:lnTo>
                          <a:pt x="560" y="97"/>
                        </a:lnTo>
                        <a:lnTo>
                          <a:pt x="552" y="124"/>
                        </a:lnTo>
                        <a:lnTo>
                          <a:pt x="543" y="151"/>
                        </a:lnTo>
                        <a:lnTo>
                          <a:pt x="534" y="176"/>
                        </a:lnTo>
                        <a:lnTo>
                          <a:pt x="392" y="591"/>
                        </a:lnTo>
                        <a:lnTo>
                          <a:pt x="390" y="602"/>
                        </a:lnTo>
                        <a:lnTo>
                          <a:pt x="389" y="616"/>
                        </a:lnTo>
                        <a:lnTo>
                          <a:pt x="389" y="628"/>
                        </a:lnTo>
                        <a:lnTo>
                          <a:pt x="390" y="635"/>
                        </a:lnTo>
                        <a:lnTo>
                          <a:pt x="288" y="635"/>
                        </a:lnTo>
                        <a:lnTo>
                          <a:pt x="289" y="627"/>
                        </a:lnTo>
                        <a:lnTo>
                          <a:pt x="290" y="616"/>
                        </a:lnTo>
                        <a:lnTo>
                          <a:pt x="289" y="602"/>
                        </a:lnTo>
                        <a:lnTo>
                          <a:pt x="287" y="591"/>
                        </a:lnTo>
                        <a:lnTo>
                          <a:pt x="144" y="176"/>
                        </a:lnTo>
                        <a:lnTo>
                          <a:pt x="134" y="150"/>
                        </a:lnTo>
                        <a:lnTo>
                          <a:pt x="126" y="123"/>
                        </a:lnTo>
                        <a:lnTo>
                          <a:pt x="119" y="96"/>
                        </a:lnTo>
                        <a:lnTo>
                          <a:pt x="110" y="68"/>
                        </a:lnTo>
                        <a:lnTo>
                          <a:pt x="116" y="91"/>
                        </a:lnTo>
                        <a:lnTo>
                          <a:pt x="119" y="116"/>
                        </a:lnTo>
                        <a:lnTo>
                          <a:pt x="121" y="143"/>
                        </a:lnTo>
                        <a:lnTo>
                          <a:pt x="121" y="174"/>
                        </a:lnTo>
                        <a:lnTo>
                          <a:pt x="121" y="526"/>
                        </a:lnTo>
                        <a:lnTo>
                          <a:pt x="122" y="543"/>
                        </a:lnTo>
                        <a:lnTo>
                          <a:pt x="124" y="558"/>
                        </a:lnTo>
                        <a:lnTo>
                          <a:pt x="127" y="573"/>
                        </a:lnTo>
                        <a:lnTo>
                          <a:pt x="131" y="588"/>
                        </a:lnTo>
                        <a:lnTo>
                          <a:pt x="138" y="600"/>
                        </a:lnTo>
                        <a:lnTo>
                          <a:pt x="146" y="613"/>
                        </a:lnTo>
                        <a:lnTo>
                          <a:pt x="156" y="624"/>
                        </a:lnTo>
                        <a:lnTo>
                          <a:pt x="166" y="635"/>
                        </a:lnTo>
                        <a:lnTo>
                          <a:pt x="0" y="635"/>
                        </a:lnTo>
                        <a:lnTo>
                          <a:pt x="10" y="625"/>
                        </a:lnTo>
                        <a:lnTo>
                          <a:pt x="20" y="614"/>
                        </a:lnTo>
                        <a:lnTo>
                          <a:pt x="27" y="601"/>
                        </a:lnTo>
                        <a:lnTo>
                          <a:pt x="33" y="589"/>
                        </a:lnTo>
                        <a:lnTo>
                          <a:pt x="39" y="575"/>
                        </a:lnTo>
                        <a:lnTo>
                          <a:pt x="42" y="559"/>
                        </a:lnTo>
                        <a:lnTo>
                          <a:pt x="44" y="543"/>
                        </a:lnTo>
                        <a:lnTo>
                          <a:pt x="45" y="526"/>
                        </a:lnTo>
                        <a:lnTo>
                          <a:pt x="45" y="109"/>
                        </a:lnTo>
                        <a:lnTo>
                          <a:pt x="44" y="92"/>
                        </a:lnTo>
                        <a:lnTo>
                          <a:pt x="42" y="76"/>
                        </a:lnTo>
                        <a:lnTo>
                          <a:pt x="39" y="61"/>
                        </a:lnTo>
                        <a:lnTo>
                          <a:pt x="33" y="46"/>
                        </a:lnTo>
                        <a:lnTo>
                          <a:pt x="27" y="34"/>
                        </a:lnTo>
                        <a:lnTo>
                          <a:pt x="20" y="22"/>
                        </a:lnTo>
                        <a:lnTo>
                          <a:pt x="10" y="11"/>
                        </a:lnTo>
                        <a:lnTo>
                          <a:pt x="0" y="0"/>
                        </a:lnTo>
                        <a:lnTo>
                          <a:pt x="180" y="0"/>
                        </a:lnTo>
                        <a:lnTo>
                          <a:pt x="174" y="10"/>
                        </a:lnTo>
                        <a:lnTo>
                          <a:pt x="172" y="19"/>
                        </a:lnTo>
                        <a:lnTo>
                          <a:pt x="173" y="22"/>
                        </a:lnTo>
                        <a:lnTo>
                          <a:pt x="174" y="25"/>
                        </a:lnTo>
                        <a:lnTo>
                          <a:pt x="312" y="428"/>
                        </a:lnTo>
                        <a:lnTo>
                          <a:pt x="321" y="455"/>
                        </a:lnTo>
                        <a:lnTo>
                          <a:pt x="329" y="483"/>
                        </a:lnTo>
                        <a:lnTo>
                          <a:pt x="336" y="514"/>
                        </a:lnTo>
                        <a:lnTo>
                          <a:pt x="342" y="548"/>
                        </a:lnTo>
                        <a:lnTo>
                          <a:pt x="349" y="512"/>
                        </a:lnTo>
                        <a:lnTo>
                          <a:pt x="357" y="480"/>
                        </a:lnTo>
                        <a:lnTo>
                          <a:pt x="364" y="453"/>
                        </a:lnTo>
                        <a:lnTo>
                          <a:pt x="371" y="428"/>
                        </a:lnTo>
                        <a:lnTo>
                          <a:pt x="508" y="25"/>
                        </a:lnTo>
                        <a:lnTo>
                          <a:pt x="508" y="24"/>
                        </a:lnTo>
                        <a:lnTo>
                          <a:pt x="509" y="20"/>
                        </a:lnTo>
                        <a:lnTo>
                          <a:pt x="509" y="17"/>
                        </a:lnTo>
                        <a:lnTo>
                          <a:pt x="508" y="12"/>
                        </a:lnTo>
                        <a:lnTo>
                          <a:pt x="504" y="0"/>
                        </a:lnTo>
                        <a:lnTo>
                          <a:pt x="687" y="0"/>
                        </a:lnTo>
                        <a:lnTo>
                          <a:pt x="678" y="10"/>
                        </a:lnTo>
                        <a:lnTo>
                          <a:pt x="668" y="21"/>
                        </a:lnTo>
                        <a:lnTo>
                          <a:pt x="661" y="33"/>
                        </a:lnTo>
                        <a:lnTo>
                          <a:pt x="655" y="46"/>
                        </a:lnTo>
                        <a:lnTo>
                          <a:pt x="649" y="60"/>
                        </a:lnTo>
                        <a:lnTo>
                          <a:pt x="645" y="76"/>
                        </a:lnTo>
                        <a:lnTo>
                          <a:pt x="643" y="92"/>
                        </a:lnTo>
                        <a:lnTo>
                          <a:pt x="643" y="109"/>
                        </a:lnTo>
                        <a:lnTo>
                          <a:pt x="643" y="526"/>
                        </a:lnTo>
                        <a:lnTo>
                          <a:pt x="643" y="543"/>
                        </a:lnTo>
                        <a:lnTo>
                          <a:pt x="645" y="559"/>
                        </a:lnTo>
                        <a:lnTo>
                          <a:pt x="649" y="575"/>
                        </a:lnTo>
                        <a:lnTo>
                          <a:pt x="655" y="589"/>
                        </a:lnTo>
                        <a:lnTo>
                          <a:pt x="661" y="601"/>
                        </a:lnTo>
                        <a:lnTo>
                          <a:pt x="668" y="614"/>
                        </a:lnTo>
                        <a:lnTo>
                          <a:pt x="678" y="625"/>
                        </a:lnTo>
                        <a:lnTo>
                          <a:pt x="687" y="635"/>
                        </a:lnTo>
                        <a:lnTo>
                          <a:pt x="515" y="6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94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725" y="2198"/>
                    <a:ext cx="157" cy="265"/>
                  </a:xfrm>
                  <a:custGeom>
                    <a:avLst/>
                    <a:gdLst>
                      <a:gd name="T0" fmla="*/ 13 w 519"/>
                      <a:gd name="T1" fmla="*/ 91 h 874"/>
                      <a:gd name="T2" fmla="*/ 8 w 519"/>
                      <a:gd name="T3" fmla="*/ 79 h 874"/>
                      <a:gd name="T4" fmla="*/ 0 w 519"/>
                      <a:gd name="T5" fmla="*/ 68 h 874"/>
                      <a:gd name="T6" fmla="*/ 47 w 519"/>
                      <a:gd name="T7" fmla="*/ 75 h 874"/>
                      <a:gd name="T8" fmla="*/ 41 w 519"/>
                      <a:gd name="T9" fmla="*/ 87 h 874"/>
                      <a:gd name="T10" fmla="*/ 39 w 519"/>
                      <a:gd name="T11" fmla="*/ 101 h 874"/>
                      <a:gd name="T12" fmla="*/ 40 w 519"/>
                      <a:gd name="T13" fmla="*/ 206 h 874"/>
                      <a:gd name="T14" fmla="*/ 42 w 519"/>
                      <a:gd name="T15" fmla="*/ 220 h 874"/>
                      <a:gd name="T16" fmla="*/ 47 w 519"/>
                      <a:gd name="T17" fmla="*/ 230 h 874"/>
                      <a:gd name="T18" fmla="*/ 56 w 519"/>
                      <a:gd name="T19" fmla="*/ 238 h 874"/>
                      <a:gd name="T20" fmla="*/ 69 w 519"/>
                      <a:gd name="T21" fmla="*/ 242 h 874"/>
                      <a:gd name="T22" fmla="*/ 85 w 519"/>
                      <a:gd name="T23" fmla="*/ 242 h 874"/>
                      <a:gd name="T24" fmla="*/ 100 w 519"/>
                      <a:gd name="T25" fmla="*/ 239 h 874"/>
                      <a:gd name="T26" fmla="*/ 110 w 519"/>
                      <a:gd name="T27" fmla="*/ 233 h 874"/>
                      <a:gd name="T28" fmla="*/ 116 w 519"/>
                      <a:gd name="T29" fmla="*/ 224 h 874"/>
                      <a:gd name="T30" fmla="*/ 119 w 519"/>
                      <a:gd name="T31" fmla="*/ 211 h 874"/>
                      <a:gd name="T32" fmla="*/ 120 w 519"/>
                      <a:gd name="T33" fmla="*/ 194 h 874"/>
                      <a:gd name="T34" fmla="*/ 119 w 519"/>
                      <a:gd name="T35" fmla="*/ 91 h 874"/>
                      <a:gd name="T36" fmla="*/ 115 w 519"/>
                      <a:gd name="T37" fmla="*/ 79 h 874"/>
                      <a:gd name="T38" fmla="*/ 106 w 519"/>
                      <a:gd name="T39" fmla="*/ 68 h 874"/>
                      <a:gd name="T40" fmla="*/ 151 w 519"/>
                      <a:gd name="T41" fmla="*/ 75 h 874"/>
                      <a:gd name="T42" fmla="*/ 146 w 519"/>
                      <a:gd name="T43" fmla="*/ 86 h 874"/>
                      <a:gd name="T44" fmla="*/ 144 w 519"/>
                      <a:gd name="T45" fmla="*/ 101 h 874"/>
                      <a:gd name="T46" fmla="*/ 143 w 519"/>
                      <a:gd name="T47" fmla="*/ 209 h 874"/>
                      <a:gd name="T48" fmla="*/ 140 w 519"/>
                      <a:gd name="T49" fmla="*/ 229 h 874"/>
                      <a:gd name="T50" fmla="*/ 134 w 519"/>
                      <a:gd name="T51" fmla="*/ 243 h 874"/>
                      <a:gd name="T52" fmla="*/ 127 w 519"/>
                      <a:gd name="T53" fmla="*/ 250 h 874"/>
                      <a:gd name="T54" fmla="*/ 119 w 519"/>
                      <a:gd name="T55" fmla="*/ 256 h 874"/>
                      <a:gd name="T56" fmla="*/ 109 w 519"/>
                      <a:gd name="T57" fmla="*/ 261 h 874"/>
                      <a:gd name="T58" fmla="*/ 97 w 519"/>
                      <a:gd name="T59" fmla="*/ 263 h 874"/>
                      <a:gd name="T60" fmla="*/ 83 w 519"/>
                      <a:gd name="T61" fmla="*/ 265 h 874"/>
                      <a:gd name="T62" fmla="*/ 69 w 519"/>
                      <a:gd name="T63" fmla="*/ 265 h 874"/>
                      <a:gd name="T64" fmla="*/ 56 w 519"/>
                      <a:gd name="T65" fmla="*/ 263 h 874"/>
                      <a:gd name="T66" fmla="*/ 44 w 519"/>
                      <a:gd name="T67" fmla="*/ 260 h 874"/>
                      <a:gd name="T68" fmla="*/ 35 w 519"/>
                      <a:gd name="T69" fmla="*/ 254 h 874"/>
                      <a:gd name="T70" fmla="*/ 27 w 519"/>
                      <a:gd name="T71" fmla="*/ 248 h 874"/>
                      <a:gd name="T72" fmla="*/ 21 w 519"/>
                      <a:gd name="T73" fmla="*/ 239 h 874"/>
                      <a:gd name="T74" fmla="*/ 16 w 519"/>
                      <a:gd name="T75" fmla="*/ 223 h 874"/>
                      <a:gd name="T76" fmla="*/ 14 w 519"/>
                      <a:gd name="T77" fmla="*/ 201 h 874"/>
                      <a:gd name="T78" fmla="*/ 90 w 519"/>
                      <a:gd name="T79" fmla="*/ 49 h 874"/>
                      <a:gd name="T80" fmla="*/ 116 w 519"/>
                      <a:gd name="T81" fmla="*/ 6 h 874"/>
                      <a:gd name="T82" fmla="*/ 122 w 519"/>
                      <a:gd name="T83" fmla="*/ 1 h 874"/>
                      <a:gd name="T84" fmla="*/ 127 w 519"/>
                      <a:gd name="T85" fmla="*/ 0 h 874"/>
                      <a:gd name="T86" fmla="*/ 133 w 519"/>
                      <a:gd name="T87" fmla="*/ 1 h 874"/>
                      <a:gd name="T88" fmla="*/ 136 w 519"/>
                      <a:gd name="T89" fmla="*/ 6 h 874"/>
                      <a:gd name="T90" fmla="*/ 136 w 519"/>
                      <a:gd name="T91" fmla="*/ 12 h 874"/>
                      <a:gd name="T92" fmla="*/ 134 w 519"/>
                      <a:gd name="T93" fmla="*/ 16 h 874"/>
                      <a:gd name="T94" fmla="*/ 98 w 519"/>
                      <a:gd name="T95" fmla="*/ 49 h 874"/>
                      <a:gd name="T96" fmla="*/ 75 w 519"/>
                      <a:gd name="T97" fmla="*/ 12 h 874"/>
                      <a:gd name="T98" fmla="*/ 79 w 519"/>
                      <a:gd name="T99" fmla="*/ 4 h 874"/>
                      <a:gd name="T100" fmla="*/ 84 w 519"/>
                      <a:gd name="T101" fmla="*/ 1 h 874"/>
                      <a:gd name="T102" fmla="*/ 90 w 519"/>
                      <a:gd name="T103" fmla="*/ 0 h 874"/>
                      <a:gd name="T104" fmla="*/ 95 w 519"/>
                      <a:gd name="T105" fmla="*/ 2 h 874"/>
                      <a:gd name="T106" fmla="*/ 97 w 519"/>
                      <a:gd name="T107" fmla="*/ 8 h 874"/>
                      <a:gd name="T108" fmla="*/ 97 w 519"/>
                      <a:gd name="T109" fmla="*/ 12 h 874"/>
                      <a:gd name="T110" fmla="*/ 93 w 519"/>
                      <a:gd name="T111" fmla="*/ 19 h 874"/>
                      <a:gd name="T112" fmla="*/ 57 w 519"/>
                      <a:gd name="T113" fmla="*/ 49 h 87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519" h="874">
                        <a:moveTo>
                          <a:pt x="45" y="334"/>
                        </a:moveTo>
                        <a:lnTo>
                          <a:pt x="44" y="317"/>
                        </a:lnTo>
                        <a:lnTo>
                          <a:pt x="42" y="301"/>
                        </a:lnTo>
                        <a:lnTo>
                          <a:pt x="39" y="286"/>
                        </a:lnTo>
                        <a:lnTo>
                          <a:pt x="33" y="271"/>
                        </a:lnTo>
                        <a:lnTo>
                          <a:pt x="27" y="259"/>
                        </a:lnTo>
                        <a:lnTo>
                          <a:pt x="20" y="247"/>
                        </a:lnTo>
                        <a:lnTo>
                          <a:pt x="10" y="236"/>
                        </a:lnTo>
                        <a:lnTo>
                          <a:pt x="0" y="225"/>
                        </a:lnTo>
                        <a:lnTo>
                          <a:pt x="175" y="225"/>
                        </a:lnTo>
                        <a:lnTo>
                          <a:pt x="164" y="236"/>
                        </a:lnTo>
                        <a:lnTo>
                          <a:pt x="156" y="247"/>
                        </a:lnTo>
                        <a:lnTo>
                          <a:pt x="147" y="259"/>
                        </a:lnTo>
                        <a:lnTo>
                          <a:pt x="141" y="271"/>
                        </a:lnTo>
                        <a:lnTo>
                          <a:pt x="137" y="286"/>
                        </a:lnTo>
                        <a:lnTo>
                          <a:pt x="132" y="301"/>
                        </a:lnTo>
                        <a:lnTo>
                          <a:pt x="130" y="317"/>
                        </a:lnTo>
                        <a:lnTo>
                          <a:pt x="129" y="334"/>
                        </a:lnTo>
                        <a:lnTo>
                          <a:pt x="129" y="641"/>
                        </a:lnTo>
                        <a:lnTo>
                          <a:pt x="130" y="661"/>
                        </a:lnTo>
                        <a:lnTo>
                          <a:pt x="131" y="680"/>
                        </a:lnTo>
                        <a:lnTo>
                          <a:pt x="134" y="697"/>
                        </a:lnTo>
                        <a:lnTo>
                          <a:pt x="136" y="711"/>
                        </a:lnTo>
                        <a:lnTo>
                          <a:pt x="140" y="726"/>
                        </a:lnTo>
                        <a:lnTo>
                          <a:pt x="144" y="738"/>
                        </a:lnTo>
                        <a:lnTo>
                          <a:pt x="148" y="749"/>
                        </a:lnTo>
                        <a:lnTo>
                          <a:pt x="154" y="759"/>
                        </a:lnTo>
                        <a:lnTo>
                          <a:pt x="162" y="768"/>
                        </a:lnTo>
                        <a:lnTo>
                          <a:pt x="172" y="777"/>
                        </a:lnTo>
                        <a:lnTo>
                          <a:pt x="184" y="784"/>
                        </a:lnTo>
                        <a:lnTo>
                          <a:pt x="197" y="789"/>
                        </a:lnTo>
                        <a:lnTo>
                          <a:pt x="211" y="794"/>
                        </a:lnTo>
                        <a:lnTo>
                          <a:pt x="227" y="797"/>
                        </a:lnTo>
                        <a:lnTo>
                          <a:pt x="244" y="799"/>
                        </a:lnTo>
                        <a:lnTo>
                          <a:pt x="263" y="800"/>
                        </a:lnTo>
                        <a:lnTo>
                          <a:pt x="282" y="799"/>
                        </a:lnTo>
                        <a:lnTo>
                          <a:pt x="300" y="797"/>
                        </a:lnTo>
                        <a:lnTo>
                          <a:pt x="316" y="794"/>
                        </a:lnTo>
                        <a:lnTo>
                          <a:pt x="330" y="789"/>
                        </a:lnTo>
                        <a:lnTo>
                          <a:pt x="343" y="784"/>
                        </a:lnTo>
                        <a:lnTo>
                          <a:pt x="354" y="777"/>
                        </a:lnTo>
                        <a:lnTo>
                          <a:pt x="364" y="768"/>
                        </a:lnTo>
                        <a:lnTo>
                          <a:pt x="372" y="759"/>
                        </a:lnTo>
                        <a:lnTo>
                          <a:pt x="378" y="749"/>
                        </a:lnTo>
                        <a:lnTo>
                          <a:pt x="383" y="738"/>
                        </a:lnTo>
                        <a:lnTo>
                          <a:pt x="387" y="726"/>
                        </a:lnTo>
                        <a:lnTo>
                          <a:pt x="390" y="711"/>
                        </a:lnTo>
                        <a:lnTo>
                          <a:pt x="393" y="697"/>
                        </a:lnTo>
                        <a:lnTo>
                          <a:pt x="395" y="680"/>
                        </a:lnTo>
                        <a:lnTo>
                          <a:pt x="396" y="661"/>
                        </a:lnTo>
                        <a:lnTo>
                          <a:pt x="396" y="641"/>
                        </a:lnTo>
                        <a:lnTo>
                          <a:pt x="396" y="334"/>
                        </a:lnTo>
                        <a:lnTo>
                          <a:pt x="395" y="317"/>
                        </a:lnTo>
                        <a:lnTo>
                          <a:pt x="394" y="301"/>
                        </a:lnTo>
                        <a:lnTo>
                          <a:pt x="389" y="286"/>
                        </a:lnTo>
                        <a:lnTo>
                          <a:pt x="385" y="272"/>
                        </a:lnTo>
                        <a:lnTo>
                          <a:pt x="379" y="260"/>
                        </a:lnTo>
                        <a:lnTo>
                          <a:pt x="372" y="247"/>
                        </a:lnTo>
                        <a:lnTo>
                          <a:pt x="362" y="236"/>
                        </a:lnTo>
                        <a:lnTo>
                          <a:pt x="350" y="225"/>
                        </a:lnTo>
                        <a:lnTo>
                          <a:pt x="519" y="225"/>
                        </a:lnTo>
                        <a:lnTo>
                          <a:pt x="508" y="235"/>
                        </a:lnTo>
                        <a:lnTo>
                          <a:pt x="499" y="246"/>
                        </a:lnTo>
                        <a:lnTo>
                          <a:pt x="492" y="258"/>
                        </a:lnTo>
                        <a:lnTo>
                          <a:pt x="486" y="271"/>
                        </a:lnTo>
                        <a:lnTo>
                          <a:pt x="481" y="285"/>
                        </a:lnTo>
                        <a:lnTo>
                          <a:pt x="478" y="301"/>
                        </a:lnTo>
                        <a:lnTo>
                          <a:pt x="476" y="317"/>
                        </a:lnTo>
                        <a:lnTo>
                          <a:pt x="476" y="334"/>
                        </a:lnTo>
                        <a:lnTo>
                          <a:pt x="476" y="634"/>
                        </a:lnTo>
                        <a:lnTo>
                          <a:pt x="475" y="663"/>
                        </a:lnTo>
                        <a:lnTo>
                          <a:pt x="474" y="690"/>
                        </a:lnTo>
                        <a:lnTo>
                          <a:pt x="471" y="715"/>
                        </a:lnTo>
                        <a:lnTo>
                          <a:pt x="467" y="737"/>
                        </a:lnTo>
                        <a:lnTo>
                          <a:pt x="463" y="756"/>
                        </a:lnTo>
                        <a:lnTo>
                          <a:pt x="458" y="773"/>
                        </a:lnTo>
                        <a:lnTo>
                          <a:pt x="452" y="787"/>
                        </a:lnTo>
                        <a:lnTo>
                          <a:pt x="444" y="800"/>
                        </a:lnTo>
                        <a:lnTo>
                          <a:pt x="437" y="809"/>
                        </a:lnTo>
                        <a:lnTo>
                          <a:pt x="429" y="818"/>
                        </a:lnTo>
                        <a:lnTo>
                          <a:pt x="421" y="825"/>
                        </a:lnTo>
                        <a:lnTo>
                          <a:pt x="413" y="833"/>
                        </a:lnTo>
                        <a:lnTo>
                          <a:pt x="403" y="839"/>
                        </a:lnTo>
                        <a:lnTo>
                          <a:pt x="393" y="845"/>
                        </a:lnTo>
                        <a:lnTo>
                          <a:pt x="382" y="850"/>
                        </a:lnTo>
                        <a:lnTo>
                          <a:pt x="372" y="856"/>
                        </a:lnTo>
                        <a:lnTo>
                          <a:pt x="359" y="860"/>
                        </a:lnTo>
                        <a:lnTo>
                          <a:pt x="347" y="864"/>
                        </a:lnTo>
                        <a:lnTo>
                          <a:pt x="334" y="867"/>
                        </a:lnTo>
                        <a:lnTo>
                          <a:pt x="320" y="869"/>
                        </a:lnTo>
                        <a:lnTo>
                          <a:pt x="306" y="872"/>
                        </a:lnTo>
                        <a:lnTo>
                          <a:pt x="291" y="873"/>
                        </a:lnTo>
                        <a:lnTo>
                          <a:pt x="276" y="874"/>
                        </a:lnTo>
                        <a:lnTo>
                          <a:pt x="259" y="874"/>
                        </a:lnTo>
                        <a:lnTo>
                          <a:pt x="243" y="874"/>
                        </a:lnTo>
                        <a:lnTo>
                          <a:pt x="227" y="873"/>
                        </a:lnTo>
                        <a:lnTo>
                          <a:pt x="212" y="872"/>
                        </a:lnTo>
                        <a:lnTo>
                          <a:pt x="199" y="869"/>
                        </a:lnTo>
                        <a:lnTo>
                          <a:pt x="185" y="867"/>
                        </a:lnTo>
                        <a:lnTo>
                          <a:pt x="171" y="864"/>
                        </a:lnTo>
                        <a:lnTo>
                          <a:pt x="160" y="860"/>
                        </a:lnTo>
                        <a:lnTo>
                          <a:pt x="147" y="856"/>
                        </a:lnTo>
                        <a:lnTo>
                          <a:pt x="137" y="850"/>
                        </a:lnTo>
                        <a:lnTo>
                          <a:pt x="126" y="845"/>
                        </a:lnTo>
                        <a:lnTo>
                          <a:pt x="117" y="839"/>
                        </a:lnTo>
                        <a:lnTo>
                          <a:pt x="107" y="833"/>
                        </a:lnTo>
                        <a:lnTo>
                          <a:pt x="99" y="825"/>
                        </a:lnTo>
                        <a:lnTo>
                          <a:pt x="90" y="818"/>
                        </a:lnTo>
                        <a:lnTo>
                          <a:pt x="83" y="809"/>
                        </a:lnTo>
                        <a:lnTo>
                          <a:pt x="77" y="800"/>
                        </a:lnTo>
                        <a:lnTo>
                          <a:pt x="69" y="787"/>
                        </a:lnTo>
                        <a:lnTo>
                          <a:pt x="63" y="773"/>
                        </a:lnTo>
                        <a:lnTo>
                          <a:pt x="58" y="756"/>
                        </a:lnTo>
                        <a:lnTo>
                          <a:pt x="52" y="737"/>
                        </a:lnTo>
                        <a:lnTo>
                          <a:pt x="49" y="715"/>
                        </a:lnTo>
                        <a:lnTo>
                          <a:pt x="47" y="690"/>
                        </a:lnTo>
                        <a:lnTo>
                          <a:pt x="45" y="663"/>
                        </a:lnTo>
                        <a:lnTo>
                          <a:pt x="45" y="634"/>
                        </a:lnTo>
                        <a:lnTo>
                          <a:pt x="45" y="334"/>
                        </a:lnTo>
                        <a:close/>
                        <a:moveTo>
                          <a:pt x="298" y="161"/>
                        </a:moveTo>
                        <a:lnTo>
                          <a:pt x="375" y="32"/>
                        </a:lnTo>
                        <a:lnTo>
                          <a:pt x="380" y="25"/>
                        </a:lnTo>
                        <a:lnTo>
                          <a:pt x="385" y="19"/>
                        </a:lnTo>
                        <a:lnTo>
                          <a:pt x="392" y="12"/>
                        </a:lnTo>
                        <a:lnTo>
                          <a:pt x="397" y="8"/>
                        </a:lnTo>
                        <a:lnTo>
                          <a:pt x="402" y="4"/>
                        </a:lnTo>
                        <a:lnTo>
                          <a:pt x="408" y="2"/>
                        </a:lnTo>
                        <a:lnTo>
                          <a:pt x="414" y="1"/>
                        </a:lnTo>
                        <a:lnTo>
                          <a:pt x="420" y="0"/>
                        </a:lnTo>
                        <a:lnTo>
                          <a:pt x="427" y="1"/>
                        </a:lnTo>
                        <a:lnTo>
                          <a:pt x="434" y="2"/>
                        </a:lnTo>
                        <a:lnTo>
                          <a:pt x="439" y="4"/>
                        </a:lnTo>
                        <a:lnTo>
                          <a:pt x="443" y="8"/>
                        </a:lnTo>
                        <a:lnTo>
                          <a:pt x="446" y="12"/>
                        </a:lnTo>
                        <a:lnTo>
                          <a:pt x="449" y="19"/>
                        </a:lnTo>
                        <a:lnTo>
                          <a:pt x="451" y="25"/>
                        </a:lnTo>
                        <a:lnTo>
                          <a:pt x="452" y="32"/>
                        </a:lnTo>
                        <a:lnTo>
                          <a:pt x="451" y="38"/>
                        </a:lnTo>
                        <a:lnTo>
                          <a:pt x="449" y="42"/>
                        </a:lnTo>
                        <a:lnTo>
                          <a:pt x="447" y="47"/>
                        </a:lnTo>
                        <a:lnTo>
                          <a:pt x="444" y="52"/>
                        </a:lnTo>
                        <a:lnTo>
                          <a:pt x="435" y="64"/>
                        </a:lnTo>
                        <a:lnTo>
                          <a:pt x="423" y="76"/>
                        </a:lnTo>
                        <a:lnTo>
                          <a:pt x="323" y="161"/>
                        </a:lnTo>
                        <a:lnTo>
                          <a:pt x="298" y="161"/>
                        </a:lnTo>
                        <a:close/>
                        <a:moveTo>
                          <a:pt x="187" y="161"/>
                        </a:moveTo>
                        <a:lnTo>
                          <a:pt x="247" y="38"/>
                        </a:lnTo>
                        <a:lnTo>
                          <a:pt x="251" y="29"/>
                        </a:lnTo>
                        <a:lnTo>
                          <a:pt x="257" y="21"/>
                        </a:lnTo>
                        <a:lnTo>
                          <a:pt x="262" y="14"/>
                        </a:lnTo>
                        <a:lnTo>
                          <a:pt x="267" y="9"/>
                        </a:lnTo>
                        <a:lnTo>
                          <a:pt x="273" y="5"/>
                        </a:lnTo>
                        <a:lnTo>
                          <a:pt x="278" y="2"/>
                        </a:lnTo>
                        <a:lnTo>
                          <a:pt x="284" y="1"/>
                        </a:lnTo>
                        <a:lnTo>
                          <a:pt x="290" y="0"/>
                        </a:lnTo>
                        <a:lnTo>
                          <a:pt x="297" y="1"/>
                        </a:lnTo>
                        <a:lnTo>
                          <a:pt x="302" y="2"/>
                        </a:lnTo>
                        <a:lnTo>
                          <a:pt x="307" y="4"/>
                        </a:lnTo>
                        <a:lnTo>
                          <a:pt x="313" y="8"/>
                        </a:lnTo>
                        <a:lnTo>
                          <a:pt x="317" y="14"/>
                        </a:lnTo>
                        <a:lnTo>
                          <a:pt x="319" y="20"/>
                        </a:lnTo>
                        <a:lnTo>
                          <a:pt x="321" y="26"/>
                        </a:lnTo>
                        <a:lnTo>
                          <a:pt x="321" y="31"/>
                        </a:lnTo>
                        <a:lnTo>
                          <a:pt x="321" y="36"/>
                        </a:lnTo>
                        <a:lnTo>
                          <a:pt x="320" y="41"/>
                        </a:lnTo>
                        <a:lnTo>
                          <a:pt x="319" y="45"/>
                        </a:lnTo>
                        <a:lnTo>
                          <a:pt x="316" y="50"/>
                        </a:lnTo>
                        <a:lnTo>
                          <a:pt x="308" y="62"/>
                        </a:lnTo>
                        <a:lnTo>
                          <a:pt x="298" y="74"/>
                        </a:lnTo>
                        <a:lnTo>
                          <a:pt x="215" y="161"/>
                        </a:lnTo>
                        <a:lnTo>
                          <a:pt x="187" y="1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946"/>
                  <p:cNvSpPr>
                    <a:spLocks noChangeAspect="1"/>
                  </p:cNvSpPr>
                  <p:nvPr/>
                </p:nvSpPr>
                <p:spPr bwMode="auto">
                  <a:xfrm>
                    <a:off x="1111" y="2262"/>
                    <a:ext cx="143" cy="200"/>
                  </a:xfrm>
                  <a:custGeom>
                    <a:avLst/>
                    <a:gdLst>
                      <a:gd name="T0" fmla="*/ 121 w 474"/>
                      <a:gd name="T1" fmla="*/ 6 h 679"/>
                      <a:gd name="T2" fmla="*/ 126 w 474"/>
                      <a:gd name="T3" fmla="*/ 6 h 679"/>
                      <a:gd name="T4" fmla="*/ 130 w 474"/>
                      <a:gd name="T5" fmla="*/ 4 h 679"/>
                      <a:gd name="T6" fmla="*/ 135 w 474"/>
                      <a:gd name="T7" fmla="*/ 1 h 679"/>
                      <a:gd name="T8" fmla="*/ 137 w 474"/>
                      <a:gd name="T9" fmla="*/ 62 h 679"/>
                      <a:gd name="T10" fmla="*/ 132 w 474"/>
                      <a:gd name="T11" fmla="*/ 52 h 679"/>
                      <a:gd name="T12" fmla="*/ 126 w 474"/>
                      <a:gd name="T13" fmla="*/ 44 h 679"/>
                      <a:gd name="T14" fmla="*/ 118 w 474"/>
                      <a:gd name="T15" fmla="*/ 37 h 679"/>
                      <a:gd name="T16" fmla="*/ 110 w 474"/>
                      <a:gd name="T17" fmla="*/ 32 h 679"/>
                      <a:gd name="T18" fmla="*/ 101 w 474"/>
                      <a:gd name="T19" fmla="*/ 30 h 679"/>
                      <a:gd name="T20" fmla="*/ 92 w 474"/>
                      <a:gd name="T21" fmla="*/ 28 h 679"/>
                      <a:gd name="T22" fmla="*/ 81 w 474"/>
                      <a:gd name="T23" fmla="*/ 26 h 679"/>
                      <a:gd name="T24" fmla="*/ 68 w 474"/>
                      <a:gd name="T25" fmla="*/ 26 h 679"/>
                      <a:gd name="T26" fmla="*/ 56 w 474"/>
                      <a:gd name="T27" fmla="*/ 27 h 679"/>
                      <a:gd name="T28" fmla="*/ 52 w 474"/>
                      <a:gd name="T29" fmla="*/ 28 h 679"/>
                      <a:gd name="T30" fmla="*/ 48 w 474"/>
                      <a:gd name="T31" fmla="*/ 29 h 679"/>
                      <a:gd name="T32" fmla="*/ 44 w 474"/>
                      <a:gd name="T33" fmla="*/ 32 h 679"/>
                      <a:gd name="T34" fmla="*/ 42 w 474"/>
                      <a:gd name="T35" fmla="*/ 36 h 679"/>
                      <a:gd name="T36" fmla="*/ 40 w 474"/>
                      <a:gd name="T37" fmla="*/ 40 h 679"/>
                      <a:gd name="T38" fmla="*/ 40 w 474"/>
                      <a:gd name="T39" fmla="*/ 46 h 679"/>
                      <a:gd name="T40" fmla="*/ 74 w 474"/>
                      <a:gd name="T41" fmla="*/ 85 h 679"/>
                      <a:gd name="T42" fmla="*/ 85 w 474"/>
                      <a:gd name="T43" fmla="*/ 84 h 679"/>
                      <a:gd name="T44" fmla="*/ 94 w 474"/>
                      <a:gd name="T45" fmla="*/ 81 h 679"/>
                      <a:gd name="T46" fmla="*/ 99 w 474"/>
                      <a:gd name="T47" fmla="*/ 79 h 679"/>
                      <a:gd name="T48" fmla="*/ 103 w 474"/>
                      <a:gd name="T49" fmla="*/ 76 h 679"/>
                      <a:gd name="T50" fmla="*/ 110 w 474"/>
                      <a:gd name="T51" fmla="*/ 69 h 679"/>
                      <a:gd name="T52" fmla="*/ 106 w 474"/>
                      <a:gd name="T53" fmla="*/ 118 h 679"/>
                      <a:gd name="T54" fmla="*/ 99 w 474"/>
                      <a:gd name="T55" fmla="*/ 112 h 679"/>
                      <a:gd name="T56" fmla="*/ 90 w 474"/>
                      <a:gd name="T57" fmla="*/ 108 h 679"/>
                      <a:gd name="T58" fmla="*/ 80 w 474"/>
                      <a:gd name="T59" fmla="*/ 106 h 679"/>
                      <a:gd name="T60" fmla="*/ 40 w 474"/>
                      <a:gd name="T61" fmla="*/ 105 h 679"/>
                      <a:gd name="T62" fmla="*/ 40 w 474"/>
                      <a:gd name="T63" fmla="*/ 157 h 679"/>
                      <a:gd name="T64" fmla="*/ 41 w 474"/>
                      <a:gd name="T65" fmla="*/ 163 h 679"/>
                      <a:gd name="T66" fmla="*/ 43 w 474"/>
                      <a:gd name="T67" fmla="*/ 167 h 679"/>
                      <a:gd name="T68" fmla="*/ 47 w 474"/>
                      <a:gd name="T69" fmla="*/ 170 h 679"/>
                      <a:gd name="T70" fmla="*/ 53 w 474"/>
                      <a:gd name="T71" fmla="*/ 173 h 679"/>
                      <a:gd name="T72" fmla="*/ 64 w 474"/>
                      <a:gd name="T73" fmla="*/ 174 h 679"/>
                      <a:gd name="T74" fmla="*/ 78 w 474"/>
                      <a:gd name="T75" fmla="*/ 175 h 679"/>
                      <a:gd name="T76" fmla="*/ 91 w 474"/>
                      <a:gd name="T77" fmla="*/ 174 h 679"/>
                      <a:gd name="T78" fmla="*/ 101 w 474"/>
                      <a:gd name="T79" fmla="*/ 172 h 679"/>
                      <a:gd name="T80" fmla="*/ 110 w 474"/>
                      <a:gd name="T81" fmla="*/ 169 h 679"/>
                      <a:gd name="T82" fmla="*/ 119 w 474"/>
                      <a:gd name="T83" fmla="*/ 165 h 679"/>
                      <a:gd name="T84" fmla="*/ 127 w 474"/>
                      <a:gd name="T85" fmla="*/ 159 h 679"/>
                      <a:gd name="T86" fmla="*/ 134 w 474"/>
                      <a:gd name="T87" fmla="*/ 152 h 679"/>
                      <a:gd name="T88" fmla="*/ 140 w 474"/>
                      <a:gd name="T89" fmla="*/ 142 h 679"/>
                      <a:gd name="T90" fmla="*/ 143 w 474"/>
                      <a:gd name="T91" fmla="*/ 200 h 679"/>
                      <a:gd name="T92" fmla="*/ 138 w 474"/>
                      <a:gd name="T93" fmla="*/ 197 h 679"/>
                      <a:gd name="T94" fmla="*/ 134 w 474"/>
                      <a:gd name="T95" fmla="*/ 195 h 679"/>
                      <a:gd name="T96" fmla="*/ 129 w 474"/>
                      <a:gd name="T97" fmla="*/ 194 h 679"/>
                      <a:gd name="T98" fmla="*/ 123 w 474"/>
                      <a:gd name="T99" fmla="*/ 194 h 679"/>
                      <a:gd name="T100" fmla="*/ 3 w 474"/>
                      <a:gd name="T101" fmla="*/ 191 h 679"/>
                      <a:gd name="T102" fmla="*/ 8 w 474"/>
                      <a:gd name="T103" fmla="*/ 184 h 679"/>
                      <a:gd name="T104" fmla="*/ 12 w 474"/>
                      <a:gd name="T105" fmla="*/ 176 h 679"/>
                      <a:gd name="T106" fmla="*/ 14 w 474"/>
                      <a:gd name="T107" fmla="*/ 167 h 679"/>
                      <a:gd name="T108" fmla="*/ 14 w 474"/>
                      <a:gd name="T109" fmla="*/ 39 h 679"/>
                      <a:gd name="T110" fmla="*/ 13 w 474"/>
                      <a:gd name="T111" fmla="*/ 29 h 679"/>
                      <a:gd name="T112" fmla="*/ 10 w 474"/>
                      <a:gd name="T113" fmla="*/ 20 h 679"/>
                      <a:gd name="T114" fmla="*/ 6 w 474"/>
                      <a:gd name="T115" fmla="*/ 13 h 679"/>
                      <a:gd name="T116" fmla="*/ 0 w 474"/>
                      <a:gd name="T117" fmla="*/ 7 h 679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74" h="679">
                        <a:moveTo>
                          <a:pt x="393" y="23"/>
                        </a:moveTo>
                        <a:lnTo>
                          <a:pt x="400" y="22"/>
                        </a:lnTo>
                        <a:lnTo>
                          <a:pt x="409" y="21"/>
                        </a:lnTo>
                        <a:lnTo>
                          <a:pt x="416" y="20"/>
                        </a:lnTo>
                        <a:lnTo>
                          <a:pt x="424" y="17"/>
                        </a:lnTo>
                        <a:lnTo>
                          <a:pt x="432" y="14"/>
                        </a:lnTo>
                        <a:lnTo>
                          <a:pt x="439" y="10"/>
                        </a:lnTo>
                        <a:lnTo>
                          <a:pt x="448" y="5"/>
                        </a:lnTo>
                        <a:lnTo>
                          <a:pt x="455" y="0"/>
                        </a:lnTo>
                        <a:lnTo>
                          <a:pt x="455" y="209"/>
                        </a:lnTo>
                        <a:lnTo>
                          <a:pt x="447" y="193"/>
                        </a:lnTo>
                        <a:lnTo>
                          <a:pt x="437" y="177"/>
                        </a:lnTo>
                        <a:lnTo>
                          <a:pt x="428" y="162"/>
                        </a:lnTo>
                        <a:lnTo>
                          <a:pt x="416" y="149"/>
                        </a:lnTo>
                        <a:lnTo>
                          <a:pt x="405" y="138"/>
                        </a:lnTo>
                        <a:lnTo>
                          <a:pt x="392" y="127"/>
                        </a:lnTo>
                        <a:lnTo>
                          <a:pt x="378" y="119"/>
                        </a:lnTo>
                        <a:lnTo>
                          <a:pt x="364" y="110"/>
                        </a:lnTo>
                        <a:lnTo>
                          <a:pt x="350" y="105"/>
                        </a:lnTo>
                        <a:lnTo>
                          <a:pt x="336" y="101"/>
                        </a:lnTo>
                        <a:lnTo>
                          <a:pt x="320" y="97"/>
                        </a:lnTo>
                        <a:lnTo>
                          <a:pt x="304" y="94"/>
                        </a:lnTo>
                        <a:lnTo>
                          <a:pt x="287" y="91"/>
                        </a:lnTo>
                        <a:lnTo>
                          <a:pt x="268" y="89"/>
                        </a:lnTo>
                        <a:lnTo>
                          <a:pt x="248" y="88"/>
                        </a:lnTo>
                        <a:lnTo>
                          <a:pt x="227" y="88"/>
                        </a:lnTo>
                        <a:lnTo>
                          <a:pt x="206" y="89"/>
                        </a:lnTo>
                        <a:lnTo>
                          <a:pt x="187" y="90"/>
                        </a:lnTo>
                        <a:lnTo>
                          <a:pt x="179" y="93"/>
                        </a:lnTo>
                        <a:lnTo>
                          <a:pt x="172" y="94"/>
                        </a:lnTo>
                        <a:lnTo>
                          <a:pt x="166" y="96"/>
                        </a:lnTo>
                        <a:lnTo>
                          <a:pt x="159" y="99"/>
                        </a:lnTo>
                        <a:lnTo>
                          <a:pt x="153" y="103"/>
                        </a:lnTo>
                        <a:lnTo>
                          <a:pt x="147" y="108"/>
                        </a:lnTo>
                        <a:lnTo>
                          <a:pt x="142" y="114"/>
                        </a:lnTo>
                        <a:lnTo>
                          <a:pt x="138" y="121"/>
                        </a:lnTo>
                        <a:lnTo>
                          <a:pt x="135" y="128"/>
                        </a:lnTo>
                        <a:lnTo>
                          <a:pt x="132" y="137"/>
                        </a:lnTo>
                        <a:lnTo>
                          <a:pt x="131" y="145"/>
                        </a:lnTo>
                        <a:lnTo>
                          <a:pt x="131" y="156"/>
                        </a:lnTo>
                        <a:lnTo>
                          <a:pt x="131" y="290"/>
                        </a:lnTo>
                        <a:lnTo>
                          <a:pt x="245" y="290"/>
                        </a:lnTo>
                        <a:lnTo>
                          <a:pt x="264" y="289"/>
                        </a:lnTo>
                        <a:lnTo>
                          <a:pt x="281" y="286"/>
                        </a:lnTo>
                        <a:lnTo>
                          <a:pt x="297" y="282"/>
                        </a:lnTo>
                        <a:lnTo>
                          <a:pt x="313" y="276"/>
                        </a:lnTo>
                        <a:lnTo>
                          <a:pt x="320" y="273"/>
                        </a:lnTo>
                        <a:lnTo>
                          <a:pt x="328" y="268"/>
                        </a:lnTo>
                        <a:lnTo>
                          <a:pt x="334" y="263"/>
                        </a:lnTo>
                        <a:lnTo>
                          <a:pt x="340" y="258"/>
                        </a:lnTo>
                        <a:lnTo>
                          <a:pt x="353" y="246"/>
                        </a:lnTo>
                        <a:lnTo>
                          <a:pt x="364" y="234"/>
                        </a:lnTo>
                        <a:lnTo>
                          <a:pt x="364" y="413"/>
                        </a:lnTo>
                        <a:lnTo>
                          <a:pt x="353" y="400"/>
                        </a:lnTo>
                        <a:lnTo>
                          <a:pt x="340" y="389"/>
                        </a:lnTo>
                        <a:lnTo>
                          <a:pt x="328" y="380"/>
                        </a:lnTo>
                        <a:lnTo>
                          <a:pt x="313" y="372"/>
                        </a:lnTo>
                        <a:lnTo>
                          <a:pt x="297" y="365"/>
                        </a:lnTo>
                        <a:lnTo>
                          <a:pt x="281" y="361"/>
                        </a:lnTo>
                        <a:lnTo>
                          <a:pt x="264" y="359"/>
                        </a:lnTo>
                        <a:lnTo>
                          <a:pt x="245" y="358"/>
                        </a:lnTo>
                        <a:lnTo>
                          <a:pt x="131" y="358"/>
                        </a:lnTo>
                        <a:lnTo>
                          <a:pt x="131" y="522"/>
                        </a:lnTo>
                        <a:lnTo>
                          <a:pt x="131" y="533"/>
                        </a:lnTo>
                        <a:lnTo>
                          <a:pt x="132" y="542"/>
                        </a:lnTo>
                        <a:lnTo>
                          <a:pt x="135" y="552"/>
                        </a:lnTo>
                        <a:lnTo>
                          <a:pt x="138" y="559"/>
                        </a:lnTo>
                        <a:lnTo>
                          <a:pt x="142" y="566"/>
                        </a:lnTo>
                        <a:lnTo>
                          <a:pt x="149" y="573"/>
                        </a:lnTo>
                        <a:lnTo>
                          <a:pt x="155" y="578"/>
                        </a:lnTo>
                        <a:lnTo>
                          <a:pt x="164" y="582"/>
                        </a:lnTo>
                        <a:lnTo>
                          <a:pt x="176" y="586"/>
                        </a:lnTo>
                        <a:lnTo>
                          <a:pt x="193" y="591"/>
                        </a:lnTo>
                        <a:lnTo>
                          <a:pt x="213" y="592"/>
                        </a:lnTo>
                        <a:lnTo>
                          <a:pt x="236" y="593"/>
                        </a:lnTo>
                        <a:lnTo>
                          <a:pt x="259" y="593"/>
                        </a:lnTo>
                        <a:lnTo>
                          <a:pt x="280" y="592"/>
                        </a:lnTo>
                        <a:lnTo>
                          <a:pt x="300" y="590"/>
                        </a:lnTo>
                        <a:lnTo>
                          <a:pt x="319" y="587"/>
                        </a:lnTo>
                        <a:lnTo>
                          <a:pt x="336" y="583"/>
                        </a:lnTo>
                        <a:lnTo>
                          <a:pt x="352" y="580"/>
                        </a:lnTo>
                        <a:lnTo>
                          <a:pt x="366" y="575"/>
                        </a:lnTo>
                        <a:lnTo>
                          <a:pt x="379" y="568"/>
                        </a:lnTo>
                        <a:lnTo>
                          <a:pt x="394" y="561"/>
                        </a:lnTo>
                        <a:lnTo>
                          <a:pt x="408" y="552"/>
                        </a:lnTo>
                        <a:lnTo>
                          <a:pt x="420" y="541"/>
                        </a:lnTo>
                        <a:lnTo>
                          <a:pt x="432" y="528"/>
                        </a:lnTo>
                        <a:lnTo>
                          <a:pt x="444" y="515"/>
                        </a:lnTo>
                        <a:lnTo>
                          <a:pt x="455" y="499"/>
                        </a:lnTo>
                        <a:lnTo>
                          <a:pt x="465" y="482"/>
                        </a:lnTo>
                        <a:lnTo>
                          <a:pt x="474" y="463"/>
                        </a:lnTo>
                        <a:lnTo>
                          <a:pt x="474" y="679"/>
                        </a:lnTo>
                        <a:lnTo>
                          <a:pt x="467" y="674"/>
                        </a:lnTo>
                        <a:lnTo>
                          <a:pt x="459" y="670"/>
                        </a:lnTo>
                        <a:lnTo>
                          <a:pt x="451" y="666"/>
                        </a:lnTo>
                        <a:lnTo>
                          <a:pt x="443" y="663"/>
                        </a:lnTo>
                        <a:lnTo>
                          <a:pt x="434" y="661"/>
                        </a:lnTo>
                        <a:lnTo>
                          <a:pt x="426" y="660"/>
                        </a:lnTo>
                        <a:lnTo>
                          <a:pt x="416" y="659"/>
                        </a:lnTo>
                        <a:lnTo>
                          <a:pt x="407" y="658"/>
                        </a:lnTo>
                        <a:lnTo>
                          <a:pt x="0" y="658"/>
                        </a:lnTo>
                        <a:lnTo>
                          <a:pt x="11" y="648"/>
                        </a:lnTo>
                        <a:lnTo>
                          <a:pt x="20" y="637"/>
                        </a:lnTo>
                        <a:lnTo>
                          <a:pt x="28" y="624"/>
                        </a:lnTo>
                        <a:lnTo>
                          <a:pt x="34" y="612"/>
                        </a:lnTo>
                        <a:lnTo>
                          <a:pt x="39" y="598"/>
                        </a:lnTo>
                        <a:lnTo>
                          <a:pt x="42" y="582"/>
                        </a:lnTo>
                        <a:lnTo>
                          <a:pt x="45" y="566"/>
                        </a:lnTo>
                        <a:lnTo>
                          <a:pt x="46" y="549"/>
                        </a:lnTo>
                        <a:lnTo>
                          <a:pt x="46" y="132"/>
                        </a:lnTo>
                        <a:lnTo>
                          <a:pt x="45" y="115"/>
                        </a:lnTo>
                        <a:lnTo>
                          <a:pt x="42" y="99"/>
                        </a:lnTo>
                        <a:lnTo>
                          <a:pt x="39" y="84"/>
                        </a:lnTo>
                        <a:lnTo>
                          <a:pt x="34" y="69"/>
                        </a:lnTo>
                        <a:lnTo>
                          <a:pt x="28" y="57"/>
                        </a:lnTo>
                        <a:lnTo>
                          <a:pt x="20" y="45"/>
                        </a:lnTo>
                        <a:lnTo>
                          <a:pt x="11" y="34"/>
                        </a:lnTo>
                        <a:lnTo>
                          <a:pt x="0" y="23"/>
                        </a:lnTo>
                        <a:lnTo>
                          <a:pt x="393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947"/>
                  <p:cNvSpPr>
                    <a:spLocks noChangeAspect="1"/>
                  </p:cNvSpPr>
                  <p:nvPr/>
                </p:nvSpPr>
                <p:spPr bwMode="auto">
                  <a:xfrm>
                    <a:off x="1489" y="2262"/>
                    <a:ext cx="150" cy="200"/>
                  </a:xfrm>
                  <a:custGeom>
                    <a:avLst/>
                    <a:gdLst>
                      <a:gd name="T0" fmla="*/ 136 w 509"/>
                      <a:gd name="T1" fmla="*/ 194 h 674"/>
                      <a:gd name="T2" fmla="*/ 127 w 509"/>
                      <a:gd name="T3" fmla="*/ 190 h 674"/>
                      <a:gd name="T4" fmla="*/ 109 w 509"/>
                      <a:gd name="T5" fmla="*/ 193 h 674"/>
                      <a:gd name="T6" fmla="*/ 83 w 509"/>
                      <a:gd name="T7" fmla="*/ 198 h 674"/>
                      <a:gd name="T8" fmla="*/ 65 w 509"/>
                      <a:gd name="T9" fmla="*/ 197 h 674"/>
                      <a:gd name="T10" fmla="*/ 48 w 509"/>
                      <a:gd name="T11" fmla="*/ 193 h 674"/>
                      <a:gd name="T12" fmla="*/ 34 w 509"/>
                      <a:gd name="T13" fmla="*/ 187 h 674"/>
                      <a:gd name="T14" fmla="*/ 22 w 509"/>
                      <a:gd name="T15" fmla="*/ 177 h 674"/>
                      <a:gd name="T16" fmla="*/ 13 w 509"/>
                      <a:gd name="T17" fmla="*/ 165 h 674"/>
                      <a:gd name="T18" fmla="*/ 6 w 509"/>
                      <a:gd name="T19" fmla="*/ 149 h 674"/>
                      <a:gd name="T20" fmla="*/ 2 w 509"/>
                      <a:gd name="T21" fmla="*/ 131 h 674"/>
                      <a:gd name="T22" fmla="*/ 0 w 509"/>
                      <a:gd name="T23" fmla="*/ 110 h 674"/>
                      <a:gd name="T24" fmla="*/ 2 w 509"/>
                      <a:gd name="T25" fmla="*/ 78 h 674"/>
                      <a:gd name="T26" fmla="*/ 6 w 509"/>
                      <a:gd name="T27" fmla="*/ 60 h 674"/>
                      <a:gd name="T28" fmla="*/ 11 w 509"/>
                      <a:gd name="T29" fmla="*/ 44 h 674"/>
                      <a:gd name="T30" fmla="*/ 20 w 509"/>
                      <a:gd name="T31" fmla="*/ 29 h 674"/>
                      <a:gd name="T32" fmla="*/ 32 w 509"/>
                      <a:gd name="T33" fmla="*/ 17 h 674"/>
                      <a:gd name="T34" fmla="*/ 47 w 509"/>
                      <a:gd name="T35" fmla="*/ 7 h 674"/>
                      <a:gd name="T36" fmla="*/ 65 w 509"/>
                      <a:gd name="T37" fmla="*/ 3 h 674"/>
                      <a:gd name="T38" fmla="*/ 83 w 509"/>
                      <a:gd name="T39" fmla="*/ 2 h 674"/>
                      <a:gd name="T40" fmla="*/ 106 w 509"/>
                      <a:gd name="T41" fmla="*/ 6 h 674"/>
                      <a:gd name="T42" fmla="*/ 122 w 509"/>
                      <a:gd name="T43" fmla="*/ 7 h 674"/>
                      <a:gd name="T44" fmla="*/ 130 w 509"/>
                      <a:gd name="T45" fmla="*/ 5 h 674"/>
                      <a:gd name="T46" fmla="*/ 136 w 509"/>
                      <a:gd name="T47" fmla="*/ 73 h 674"/>
                      <a:gd name="T48" fmla="*/ 125 w 509"/>
                      <a:gd name="T49" fmla="*/ 53 h 674"/>
                      <a:gd name="T50" fmla="*/ 113 w 509"/>
                      <a:gd name="T51" fmla="*/ 39 h 674"/>
                      <a:gd name="T52" fmla="*/ 97 w 509"/>
                      <a:gd name="T53" fmla="*/ 27 h 674"/>
                      <a:gd name="T54" fmla="*/ 78 w 509"/>
                      <a:gd name="T55" fmla="*/ 24 h 674"/>
                      <a:gd name="T56" fmla="*/ 65 w 509"/>
                      <a:gd name="T57" fmla="*/ 25 h 674"/>
                      <a:gd name="T58" fmla="*/ 53 w 509"/>
                      <a:gd name="T59" fmla="*/ 30 h 674"/>
                      <a:gd name="T60" fmla="*/ 44 w 509"/>
                      <a:gd name="T61" fmla="*/ 39 h 674"/>
                      <a:gd name="T62" fmla="*/ 36 w 509"/>
                      <a:gd name="T63" fmla="*/ 50 h 674"/>
                      <a:gd name="T64" fmla="*/ 29 w 509"/>
                      <a:gd name="T65" fmla="*/ 73 h 674"/>
                      <a:gd name="T66" fmla="*/ 26 w 509"/>
                      <a:gd name="T67" fmla="*/ 101 h 674"/>
                      <a:gd name="T68" fmla="*/ 29 w 509"/>
                      <a:gd name="T69" fmla="*/ 129 h 674"/>
                      <a:gd name="T70" fmla="*/ 36 w 509"/>
                      <a:gd name="T71" fmla="*/ 151 h 674"/>
                      <a:gd name="T72" fmla="*/ 44 w 509"/>
                      <a:gd name="T73" fmla="*/ 163 h 674"/>
                      <a:gd name="T74" fmla="*/ 53 w 509"/>
                      <a:gd name="T75" fmla="*/ 171 h 674"/>
                      <a:gd name="T76" fmla="*/ 64 w 509"/>
                      <a:gd name="T77" fmla="*/ 175 h 674"/>
                      <a:gd name="T78" fmla="*/ 76 w 509"/>
                      <a:gd name="T79" fmla="*/ 177 h 674"/>
                      <a:gd name="T80" fmla="*/ 92 w 509"/>
                      <a:gd name="T81" fmla="*/ 175 h 674"/>
                      <a:gd name="T82" fmla="*/ 105 w 509"/>
                      <a:gd name="T83" fmla="*/ 169 h 674"/>
                      <a:gd name="T84" fmla="*/ 114 w 509"/>
                      <a:gd name="T85" fmla="*/ 159 h 674"/>
                      <a:gd name="T86" fmla="*/ 118 w 509"/>
                      <a:gd name="T87" fmla="*/ 145 h 674"/>
                      <a:gd name="T88" fmla="*/ 116 w 509"/>
                      <a:gd name="T89" fmla="*/ 113 h 674"/>
                      <a:gd name="T90" fmla="*/ 106 w 509"/>
                      <a:gd name="T91" fmla="*/ 98 h 674"/>
                      <a:gd name="T92" fmla="*/ 147 w 509"/>
                      <a:gd name="T93" fmla="*/ 100 h 674"/>
                      <a:gd name="T94" fmla="*/ 143 w 509"/>
                      <a:gd name="T95" fmla="*/ 117 h 67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509" h="674">
                        <a:moveTo>
                          <a:pt x="484" y="674"/>
                        </a:moveTo>
                        <a:lnTo>
                          <a:pt x="477" y="667"/>
                        </a:lnTo>
                        <a:lnTo>
                          <a:pt x="471" y="660"/>
                        </a:lnTo>
                        <a:lnTo>
                          <a:pt x="463" y="654"/>
                        </a:lnTo>
                        <a:lnTo>
                          <a:pt x="456" y="650"/>
                        </a:lnTo>
                        <a:lnTo>
                          <a:pt x="448" y="647"/>
                        </a:lnTo>
                        <a:lnTo>
                          <a:pt x="439" y="643"/>
                        </a:lnTo>
                        <a:lnTo>
                          <a:pt x="431" y="641"/>
                        </a:lnTo>
                        <a:lnTo>
                          <a:pt x="422" y="641"/>
                        </a:lnTo>
                        <a:lnTo>
                          <a:pt x="408" y="642"/>
                        </a:lnTo>
                        <a:lnTo>
                          <a:pt x="390" y="645"/>
                        </a:lnTo>
                        <a:lnTo>
                          <a:pt x="369" y="649"/>
                        </a:lnTo>
                        <a:lnTo>
                          <a:pt x="344" y="655"/>
                        </a:lnTo>
                        <a:lnTo>
                          <a:pt x="320" y="660"/>
                        </a:lnTo>
                        <a:lnTo>
                          <a:pt x="299" y="663"/>
                        </a:lnTo>
                        <a:lnTo>
                          <a:pt x="281" y="667"/>
                        </a:lnTo>
                        <a:lnTo>
                          <a:pt x="266" y="667"/>
                        </a:lnTo>
                        <a:lnTo>
                          <a:pt x="250" y="667"/>
                        </a:lnTo>
                        <a:lnTo>
                          <a:pt x="234" y="666"/>
                        </a:lnTo>
                        <a:lnTo>
                          <a:pt x="219" y="665"/>
                        </a:lnTo>
                        <a:lnTo>
                          <a:pt x="203" y="662"/>
                        </a:lnTo>
                        <a:lnTo>
                          <a:pt x="190" y="659"/>
                        </a:lnTo>
                        <a:lnTo>
                          <a:pt x="176" y="656"/>
                        </a:lnTo>
                        <a:lnTo>
                          <a:pt x="162" y="652"/>
                        </a:lnTo>
                        <a:lnTo>
                          <a:pt x="150" y="648"/>
                        </a:lnTo>
                        <a:lnTo>
                          <a:pt x="137" y="642"/>
                        </a:lnTo>
                        <a:lnTo>
                          <a:pt x="125" y="636"/>
                        </a:lnTo>
                        <a:lnTo>
                          <a:pt x="115" y="630"/>
                        </a:lnTo>
                        <a:lnTo>
                          <a:pt x="104" y="622"/>
                        </a:lnTo>
                        <a:lnTo>
                          <a:pt x="94" y="615"/>
                        </a:lnTo>
                        <a:lnTo>
                          <a:pt x="84" y="607"/>
                        </a:lnTo>
                        <a:lnTo>
                          <a:pt x="75" y="597"/>
                        </a:lnTo>
                        <a:lnTo>
                          <a:pt x="66" y="588"/>
                        </a:lnTo>
                        <a:lnTo>
                          <a:pt x="58" y="578"/>
                        </a:lnTo>
                        <a:lnTo>
                          <a:pt x="51" y="567"/>
                        </a:lnTo>
                        <a:lnTo>
                          <a:pt x="44" y="556"/>
                        </a:lnTo>
                        <a:lnTo>
                          <a:pt x="38" y="543"/>
                        </a:lnTo>
                        <a:lnTo>
                          <a:pt x="32" y="531"/>
                        </a:lnTo>
                        <a:lnTo>
                          <a:pt x="26" y="518"/>
                        </a:lnTo>
                        <a:lnTo>
                          <a:pt x="21" y="503"/>
                        </a:lnTo>
                        <a:lnTo>
                          <a:pt x="17" y="490"/>
                        </a:lnTo>
                        <a:lnTo>
                          <a:pt x="13" y="474"/>
                        </a:lnTo>
                        <a:lnTo>
                          <a:pt x="9" y="458"/>
                        </a:lnTo>
                        <a:lnTo>
                          <a:pt x="6" y="442"/>
                        </a:lnTo>
                        <a:lnTo>
                          <a:pt x="4" y="426"/>
                        </a:lnTo>
                        <a:lnTo>
                          <a:pt x="2" y="408"/>
                        </a:lnTo>
                        <a:lnTo>
                          <a:pt x="1" y="390"/>
                        </a:lnTo>
                        <a:lnTo>
                          <a:pt x="0" y="371"/>
                        </a:lnTo>
                        <a:lnTo>
                          <a:pt x="0" y="351"/>
                        </a:lnTo>
                        <a:lnTo>
                          <a:pt x="1" y="314"/>
                        </a:lnTo>
                        <a:lnTo>
                          <a:pt x="4" y="280"/>
                        </a:lnTo>
                        <a:lnTo>
                          <a:pt x="6" y="263"/>
                        </a:lnTo>
                        <a:lnTo>
                          <a:pt x="8" y="247"/>
                        </a:lnTo>
                        <a:lnTo>
                          <a:pt x="12" y="232"/>
                        </a:lnTo>
                        <a:lnTo>
                          <a:pt x="15" y="216"/>
                        </a:lnTo>
                        <a:lnTo>
                          <a:pt x="19" y="201"/>
                        </a:lnTo>
                        <a:lnTo>
                          <a:pt x="23" y="188"/>
                        </a:lnTo>
                        <a:lnTo>
                          <a:pt x="27" y="174"/>
                        </a:lnTo>
                        <a:lnTo>
                          <a:pt x="33" y="160"/>
                        </a:lnTo>
                        <a:lnTo>
                          <a:pt x="39" y="148"/>
                        </a:lnTo>
                        <a:lnTo>
                          <a:pt x="45" y="136"/>
                        </a:lnTo>
                        <a:lnTo>
                          <a:pt x="52" y="123"/>
                        </a:lnTo>
                        <a:lnTo>
                          <a:pt x="59" y="113"/>
                        </a:lnTo>
                        <a:lnTo>
                          <a:pt x="67" y="99"/>
                        </a:lnTo>
                        <a:lnTo>
                          <a:pt x="77" y="88"/>
                        </a:lnTo>
                        <a:lnTo>
                          <a:pt x="87" y="76"/>
                        </a:lnTo>
                        <a:lnTo>
                          <a:pt x="98" y="65"/>
                        </a:lnTo>
                        <a:lnTo>
                          <a:pt x="108" y="56"/>
                        </a:lnTo>
                        <a:lnTo>
                          <a:pt x="120" y="46"/>
                        </a:lnTo>
                        <a:lnTo>
                          <a:pt x="133" y="39"/>
                        </a:lnTo>
                        <a:lnTo>
                          <a:pt x="145" y="32"/>
                        </a:lnTo>
                        <a:lnTo>
                          <a:pt x="159" y="25"/>
                        </a:lnTo>
                        <a:lnTo>
                          <a:pt x="173" y="20"/>
                        </a:lnTo>
                        <a:lnTo>
                          <a:pt x="187" y="16"/>
                        </a:lnTo>
                        <a:lnTo>
                          <a:pt x="203" y="12"/>
                        </a:lnTo>
                        <a:lnTo>
                          <a:pt x="219" y="10"/>
                        </a:lnTo>
                        <a:lnTo>
                          <a:pt x="235" y="8"/>
                        </a:lnTo>
                        <a:lnTo>
                          <a:pt x="252" y="5"/>
                        </a:lnTo>
                        <a:lnTo>
                          <a:pt x="270" y="5"/>
                        </a:lnTo>
                        <a:lnTo>
                          <a:pt x="282" y="6"/>
                        </a:lnTo>
                        <a:lnTo>
                          <a:pt x="298" y="8"/>
                        </a:lnTo>
                        <a:lnTo>
                          <a:pt x="317" y="11"/>
                        </a:lnTo>
                        <a:lnTo>
                          <a:pt x="339" y="14"/>
                        </a:lnTo>
                        <a:lnTo>
                          <a:pt x="360" y="19"/>
                        </a:lnTo>
                        <a:lnTo>
                          <a:pt x="379" y="22"/>
                        </a:lnTo>
                        <a:lnTo>
                          <a:pt x="395" y="23"/>
                        </a:lnTo>
                        <a:lnTo>
                          <a:pt x="408" y="24"/>
                        </a:lnTo>
                        <a:lnTo>
                          <a:pt x="415" y="24"/>
                        </a:lnTo>
                        <a:lnTo>
                          <a:pt x="421" y="23"/>
                        </a:lnTo>
                        <a:lnTo>
                          <a:pt x="428" y="21"/>
                        </a:lnTo>
                        <a:lnTo>
                          <a:pt x="435" y="19"/>
                        </a:lnTo>
                        <a:lnTo>
                          <a:pt x="442" y="16"/>
                        </a:lnTo>
                        <a:lnTo>
                          <a:pt x="449" y="12"/>
                        </a:lnTo>
                        <a:lnTo>
                          <a:pt x="456" y="6"/>
                        </a:lnTo>
                        <a:lnTo>
                          <a:pt x="463" y="0"/>
                        </a:lnTo>
                        <a:lnTo>
                          <a:pt x="463" y="245"/>
                        </a:lnTo>
                        <a:lnTo>
                          <a:pt x="453" y="227"/>
                        </a:lnTo>
                        <a:lnTo>
                          <a:pt x="442" y="209"/>
                        </a:lnTo>
                        <a:lnTo>
                          <a:pt x="433" y="192"/>
                        </a:lnTo>
                        <a:lnTo>
                          <a:pt x="423" y="177"/>
                        </a:lnTo>
                        <a:lnTo>
                          <a:pt x="414" y="163"/>
                        </a:lnTo>
                        <a:lnTo>
                          <a:pt x="404" y="151"/>
                        </a:lnTo>
                        <a:lnTo>
                          <a:pt x="395" y="139"/>
                        </a:lnTo>
                        <a:lnTo>
                          <a:pt x="385" y="130"/>
                        </a:lnTo>
                        <a:lnTo>
                          <a:pt x="373" y="118"/>
                        </a:lnTo>
                        <a:lnTo>
                          <a:pt x="358" y="108"/>
                        </a:lnTo>
                        <a:lnTo>
                          <a:pt x="344" y="99"/>
                        </a:lnTo>
                        <a:lnTo>
                          <a:pt x="330" y="92"/>
                        </a:lnTo>
                        <a:lnTo>
                          <a:pt x="314" y="86"/>
                        </a:lnTo>
                        <a:lnTo>
                          <a:pt x="298" y="82"/>
                        </a:lnTo>
                        <a:lnTo>
                          <a:pt x="280" y="80"/>
                        </a:lnTo>
                        <a:lnTo>
                          <a:pt x="263" y="80"/>
                        </a:lnTo>
                        <a:lnTo>
                          <a:pt x="252" y="80"/>
                        </a:lnTo>
                        <a:lnTo>
                          <a:pt x="240" y="81"/>
                        </a:lnTo>
                        <a:lnTo>
                          <a:pt x="230" y="83"/>
                        </a:lnTo>
                        <a:lnTo>
                          <a:pt x="219" y="85"/>
                        </a:lnTo>
                        <a:lnTo>
                          <a:pt x="210" y="89"/>
                        </a:lnTo>
                        <a:lnTo>
                          <a:pt x="199" y="92"/>
                        </a:lnTo>
                        <a:lnTo>
                          <a:pt x="191" y="97"/>
                        </a:lnTo>
                        <a:lnTo>
                          <a:pt x="181" y="102"/>
                        </a:lnTo>
                        <a:lnTo>
                          <a:pt x="173" y="108"/>
                        </a:lnTo>
                        <a:lnTo>
                          <a:pt x="164" y="115"/>
                        </a:lnTo>
                        <a:lnTo>
                          <a:pt x="157" y="122"/>
                        </a:lnTo>
                        <a:lnTo>
                          <a:pt x="150" y="130"/>
                        </a:lnTo>
                        <a:lnTo>
                          <a:pt x="142" y="139"/>
                        </a:lnTo>
                        <a:lnTo>
                          <a:pt x="135" y="149"/>
                        </a:lnTo>
                        <a:lnTo>
                          <a:pt x="128" y="159"/>
                        </a:lnTo>
                        <a:lnTo>
                          <a:pt x="123" y="170"/>
                        </a:lnTo>
                        <a:lnTo>
                          <a:pt x="115" y="188"/>
                        </a:lnTo>
                        <a:lnTo>
                          <a:pt x="108" y="205"/>
                        </a:lnTo>
                        <a:lnTo>
                          <a:pt x="102" y="225"/>
                        </a:lnTo>
                        <a:lnTo>
                          <a:pt x="97" y="247"/>
                        </a:lnTo>
                        <a:lnTo>
                          <a:pt x="94" y="269"/>
                        </a:lnTo>
                        <a:lnTo>
                          <a:pt x="91" y="293"/>
                        </a:lnTo>
                        <a:lnTo>
                          <a:pt x="88" y="317"/>
                        </a:lnTo>
                        <a:lnTo>
                          <a:pt x="88" y="342"/>
                        </a:lnTo>
                        <a:lnTo>
                          <a:pt x="88" y="367"/>
                        </a:lnTo>
                        <a:lnTo>
                          <a:pt x="91" y="391"/>
                        </a:lnTo>
                        <a:lnTo>
                          <a:pt x="94" y="413"/>
                        </a:lnTo>
                        <a:lnTo>
                          <a:pt x="97" y="435"/>
                        </a:lnTo>
                        <a:lnTo>
                          <a:pt x="102" y="455"/>
                        </a:lnTo>
                        <a:lnTo>
                          <a:pt x="108" y="474"/>
                        </a:lnTo>
                        <a:lnTo>
                          <a:pt x="115" y="493"/>
                        </a:lnTo>
                        <a:lnTo>
                          <a:pt x="123" y="510"/>
                        </a:lnTo>
                        <a:lnTo>
                          <a:pt x="128" y="520"/>
                        </a:lnTo>
                        <a:lnTo>
                          <a:pt x="135" y="531"/>
                        </a:lnTo>
                        <a:lnTo>
                          <a:pt x="142" y="539"/>
                        </a:lnTo>
                        <a:lnTo>
                          <a:pt x="148" y="548"/>
                        </a:lnTo>
                        <a:lnTo>
                          <a:pt x="156" y="556"/>
                        </a:lnTo>
                        <a:lnTo>
                          <a:pt x="164" y="563"/>
                        </a:lnTo>
                        <a:lnTo>
                          <a:pt x="172" y="570"/>
                        </a:lnTo>
                        <a:lnTo>
                          <a:pt x="180" y="575"/>
                        </a:lnTo>
                        <a:lnTo>
                          <a:pt x="189" y="580"/>
                        </a:lnTo>
                        <a:lnTo>
                          <a:pt x="198" y="585"/>
                        </a:lnTo>
                        <a:lnTo>
                          <a:pt x="207" y="588"/>
                        </a:lnTo>
                        <a:lnTo>
                          <a:pt x="217" y="591"/>
                        </a:lnTo>
                        <a:lnTo>
                          <a:pt x="227" y="593"/>
                        </a:lnTo>
                        <a:lnTo>
                          <a:pt x="237" y="595"/>
                        </a:lnTo>
                        <a:lnTo>
                          <a:pt x="249" y="596"/>
                        </a:lnTo>
                        <a:lnTo>
                          <a:pt x="259" y="596"/>
                        </a:lnTo>
                        <a:lnTo>
                          <a:pt x="274" y="596"/>
                        </a:lnTo>
                        <a:lnTo>
                          <a:pt x="286" y="595"/>
                        </a:lnTo>
                        <a:lnTo>
                          <a:pt x="299" y="593"/>
                        </a:lnTo>
                        <a:lnTo>
                          <a:pt x="312" y="590"/>
                        </a:lnTo>
                        <a:lnTo>
                          <a:pt x="323" y="587"/>
                        </a:lnTo>
                        <a:lnTo>
                          <a:pt x="334" y="581"/>
                        </a:lnTo>
                        <a:lnTo>
                          <a:pt x="344" y="576"/>
                        </a:lnTo>
                        <a:lnTo>
                          <a:pt x="355" y="571"/>
                        </a:lnTo>
                        <a:lnTo>
                          <a:pt x="364" y="562"/>
                        </a:lnTo>
                        <a:lnTo>
                          <a:pt x="374" y="554"/>
                        </a:lnTo>
                        <a:lnTo>
                          <a:pt x="381" y="546"/>
                        </a:lnTo>
                        <a:lnTo>
                          <a:pt x="388" y="535"/>
                        </a:lnTo>
                        <a:lnTo>
                          <a:pt x="393" y="524"/>
                        </a:lnTo>
                        <a:lnTo>
                          <a:pt x="396" y="513"/>
                        </a:lnTo>
                        <a:lnTo>
                          <a:pt x="398" y="500"/>
                        </a:lnTo>
                        <a:lnTo>
                          <a:pt x="399" y="488"/>
                        </a:lnTo>
                        <a:lnTo>
                          <a:pt x="399" y="429"/>
                        </a:lnTo>
                        <a:lnTo>
                          <a:pt x="398" y="412"/>
                        </a:lnTo>
                        <a:lnTo>
                          <a:pt x="396" y="397"/>
                        </a:lnTo>
                        <a:lnTo>
                          <a:pt x="392" y="382"/>
                        </a:lnTo>
                        <a:lnTo>
                          <a:pt x="387" y="368"/>
                        </a:lnTo>
                        <a:lnTo>
                          <a:pt x="379" y="355"/>
                        </a:lnTo>
                        <a:lnTo>
                          <a:pt x="370" y="342"/>
                        </a:lnTo>
                        <a:lnTo>
                          <a:pt x="358" y="331"/>
                        </a:lnTo>
                        <a:lnTo>
                          <a:pt x="345" y="320"/>
                        </a:lnTo>
                        <a:lnTo>
                          <a:pt x="509" y="320"/>
                        </a:lnTo>
                        <a:lnTo>
                          <a:pt x="502" y="329"/>
                        </a:lnTo>
                        <a:lnTo>
                          <a:pt x="498" y="338"/>
                        </a:lnTo>
                        <a:lnTo>
                          <a:pt x="494" y="350"/>
                        </a:lnTo>
                        <a:lnTo>
                          <a:pt x="491" y="362"/>
                        </a:lnTo>
                        <a:lnTo>
                          <a:pt x="488" y="377"/>
                        </a:lnTo>
                        <a:lnTo>
                          <a:pt x="486" y="393"/>
                        </a:lnTo>
                        <a:lnTo>
                          <a:pt x="484" y="410"/>
                        </a:lnTo>
                        <a:lnTo>
                          <a:pt x="484" y="429"/>
                        </a:lnTo>
                        <a:lnTo>
                          <a:pt x="484" y="6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948"/>
                  <p:cNvSpPr>
                    <a:spLocks noChangeAspect="1"/>
                  </p:cNvSpPr>
                  <p:nvPr/>
                </p:nvSpPr>
                <p:spPr bwMode="auto">
                  <a:xfrm>
                    <a:off x="1861" y="2262"/>
                    <a:ext cx="164" cy="193"/>
                  </a:xfrm>
                  <a:custGeom>
                    <a:avLst/>
                    <a:gdLst>
                      <a:gd name="T0" fmla="*/ 117 w 558"/>
                      <a:gd name="T1" fmla="*/ 30 h 635"/>
                      <a:gd name="T2" fmla="*/ 119 w 558"/>
                      <a:gd name="T3" fmla="*/ 25 h 635"/>
                      <a:gd name="T4" fmla="*/ 121 w 558"/>
                      <a:gd name="T5" fmla="*/ 20 h 635"/>
                      <a:gd name="T6" fmla="*/ 122 w 558"/>
                      <a:gd name="T7" fmla="*/ 16 h 635"/>
                      <a:gd name="T8" fmla="*/ 123 w 558"/>
                      <a:gd name="T9" fmla="*/ 12 h 635"/>
                      <a:gd name="T10" fmla="*/ 122 w 558"/>
                      <a:gd name="T11" fmla="*/ 11 h 635"/>
                      <a:gd name="T12" fmla="*/ 122 w 558"/>
                      <a:gd name="T13" fmla="*/ 10 h 635"/>
                      <a:gd name="T14" fmla="*/ 122 w 558"/>
                      <a:gd name="T15" fmla="*/ 8 h 635"/>
                      <a:gd name="T16" fmla="*/ 121 w 558"/>
                      <a:gd name="T17" fmla="*/ 6 h 635"/>
                      <a:gd name="T18" fmla="*/ 118 w 558"/>
                      <a:gd name="T19" fmla="*/ 3 h 635"/>
                      <a:gd name="T20" fmla="*/ 116 w 558"/>
                      <a:gd name="T21" fmla="*/ 0 h 635"/>
                      <a:gd name="T22" fmla="*/ 164 w 558"/>
                      <a:gd name="T23" fmla="*/ 0 h 635"/>
                      <a:gd name="T24" fmla="*/ 159 w 558"/>
                      <a:gd name="T25" fmla="*/ 6 h 635"/>
                      <a:gd name="T26" fmla="*/ 153 w 558"/>
                      <a:gd name="T27" fmla="*/ 12 h 635"/>
                      <a:gd name="T28" fmla="*/ 151 w 558"/>
                      <a:gd name="T29" fmla="*/ 16 h 635"/>
                      <a:gd name="T30" fmla="*/ 149 w 558"/>
                      <a:gd name="T31" fmla="*/ 19 h 635"/>
                      <a:gd name="T32" fmla="*/ 147 w 558"/>
                      <a:gd name="T33" fmla="*/ 23 h 635"/>
                      <a:gd name="T34" fmla="*/ 145 w 558"/>
                      <a:gd name="T35" fmla="*/ 26 h 635"/>
                      <a:gd name="T36" fmla="*/ 95 w 558"/>
                      <a:gd name="T37" fmla="*/ 125 h 635"/>
                      <a:gd name="T38" fmla="*/ 95 w 558"/>
                      <a:gd name="T39" fmla="*/ 160 h 635"/>
                      <a:gd name="T40" fmla="*/ 95 w 558"/>
                      <a:gd name="T41" fmla="*/ 165 h 635"/>
                      <a:gd name="T42" fmla="*/ 95 w 558"/>
                      <a:gd name="T43" fmla="*/ 170 h 635"/>
                      <a:gd name="T44" fmla="*/ 96 w 558"/>
                      <a:gd name="T45" fmla="*/ 175 h 635"/>
                      <a:gd name="T46" fmla="*/ 98 w 558"/>
                      <a:gd name="T47" fmla="*/ 179 h 635"/>
                      <a:gd name="T48" fmla="*/ 99 w 558"/>
                      <a:gd name="T49" fmla="*/ 183 h 635"/>
                      <a:gd name="T50" fmla="*/ 101 w 558"/>
                      <a:gd name="T51" fmla="*/ 187 h 635"/>
                      <a:gd name="T52" fmla="*/ 104 w 558"/>
                      <a:gd name="T53" fmla="*/ 190 h 635"/>
                      <a:gd name="T54" fmla="*/ 107 w 558"/>
                      <a:gd name="T55" fmla="*/ 193 h 635"/>
                      <a:gd name="T56" fmla="*/ 56 w 558"/>
                      <a:gd name="T57" fmla="*/ 193 h 635"/>
                      <a:gd name="T58" fmla="*/ 59 w 558"/>
                      <a:gd name="T59" fmla="*/ 190 h 635"/>
                      <a:gd name="T60" fmla="*/ 62 w 558"/>
                      <a:gd name="T61" fmla="*/ 187 h 635"/>
                      <a:gd name="T62" fmla="*/ 64 w 558"/>
                      <a:gd name="T63" fmla="*/ 183 h 635"/>
                      <a:gd name="T64" fmla="*/ 66 w 558"/>
                      <a:gd name="T65" fmla="*/ 179 h 635"/>
                      <a:gd name="T66" fmla="*/ 67 w 558"/>
                      <a:gd name="T67" fmla="*/ 175 h 635"/>
                      <a:gd name="T68" fmla="*/ 68 w 558"/>
                      <a:gd name="T69" fmla="*/ 170 h 635"/>
                      <a:gd name="T70" fmla="*/ 69 w 558"/>
                      <a:gd name="T71" fmla="*/ 165 h 635"/>
                      <a:gd name="T72" fmla="*/ 69 w 558"/>
                      <a:gd name="T73" fmla="*/ 160 h 635"/>
                      <a:gd name="T74" fmla="*/ 69 w 558"/>
                      <a:gd name="T75" fmla="*/ 126 h 635"/>
                      <a:gd name="T76" fmla="*/ 19 w 558"/>
                      <a:gd name="T77" fmla="*/ 26 h 635"/>
                      <a:gd name="T78" fmla="*/ 14 w 558"/>
                      <a:gd name="T79" fmla="*/ 19 h 635"/>
                      <a:gd name="T80" fmla="*/ 10 w 558"/>
                      <a:gd name="T81" fmla="*/ 12 h 635"/>
                      <a:gd name="T82" fmla="*/ 5 w 558"/>
                      <a:gd name="T83" fmla="*/ 6 h 635"/>
                      <a:gd name="T84" fmla="*/ 0 w 558"/>
                      <a:gd name="T85" fmla="*/ 0 h 635"/>
                      <a:gd name="T86" fmla="*/ 51 w 558"/>
                      <a:gd name="T87" fmla="*/ 0 h 635"/>
                      <a:gd name="T88" fmla="*/ 48 w 558"/>
                      <a:gd name="T89" fmla="*/ 3 h 635"/>
                      <a:gd name="T90" fmla="*/ 47 w 558"/>
                      <a:gd name="T91" fmla="*/ 6 h 635"/>
                      <a:gd name="T92" fmla="*/ 46 w 558"/>
                      <a:gd name="T93" fmla="*/ 8 h 635"/>
                      <a:gd name="T94" fmla="*/ 46 w 558"/>
                      <a:gd name="T95" fmla="*/ 9 h 635"/>
                      <a:gd name="T96" fmla="*/ 46 w 558"/>
                      <a:gd name="T97" fmla="*/ 11 h 635"/>
                      <a:gd name="T98" fmla="*/ 45 w 558"/>
                      <a:gd name="T99" fmla="*/ 12 h 635"/>
                      <a:gd name="T100" fmla="*/ 46 w 558"/>
                      <a:gd name="T101" fmla="*/ 16 h 635"/>
                      <a:gd name="T102" fmla="*/ 46 w 558"/>
                      <a:gd name="T103" fmla="*/ 20 h 635"/>
                      <a:gd name="T104" fmla="*/ 48 w 558"/>
                      <a:gd name="T105" fmla="*/ 25 h 635"/>
                      <a:gd name="T106" fmla="*/ 51 w 558"/>
                      <a:gd name="T107" fmla="*/ 30 h 635"/>
                      <a:gd name="T108" fmla="*/ 83 w 558"/>
                      <a:gd name="T109" fmla="*/ 98 h 635"/>
                      <a:gd name="T110" fmla="*/ 117 w 558"/>
                      <a:gd name="T111" fmla="*/ 30 h 63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558" h="635">
                        <a:moveTo>
                          <a:pt x="398" y="98"/>
                        </a:moveTo>
                        <a:lnTo>
                          <a:pt x="405" y="81"/>
                        </a:lnTo>
                        <a:lnTo>
                          <a:pt x="412" y="65"/>
                        </a:lnTo>
                        <a:lnTo>
                          <a:pt x="416" y="53"/>
                        </a:lnTo>
                        <a:lnTo>
                          <a:pt x="417" y="41"/>
                        </a:lnTo>
                        <a:lnTo>
                          <a:pt x="416" y="37"/>
                        </a:lnTo>
                        <a:lnTo>
                          <a:pt x="415" y="32"/>
                        </a:lnTo>
                        <a:lnTo>
                          <a:pt x="414" y="26"/>
                        </a:lnTo>
                        <a:lnTo>
                          <a:pt x="411" y="21"/>
                        </a:lnTo>
                        <a:lnTo>
                          <a:pt x="403" y="11"/>
                        </a:lnTo>
                        <a:lnTo>
                          <a:pt x="395" y="0"/>
                        </a:lnTo>
                        <a:lnTo>
                          <a:pt x="558" y="0"/>
                        </a:lnTo>
                        <a:lnTo>
                          <a:pt x="540" y="20"/>
                        </a:lnTo>
                        <a:lnTo>
                          <a:pt x="522" y="41"/>
                        </a:lnTo>
                        <a:lnTo>
                          <a:pt x="514" y="53"/>
                        </a:lnTo>
                        <a:lnTo>
                          <a:pt x="506" y="63"/>
                        </a:lnTo>
                        <a:lnTo>
                          <a:pt x="499" y="76"/>
                        </a:lnTo>
                        <a:lnTo>
                          <a:pt x="493" y="87"/>
                        </a:lnTo>
                        <a:lnTo>
                          <a:pt x="322" y="411"/>
                        </a:lnTo>
                        <a:lnTo>
                          <a:pt x="322" y="526"/>
                        </a:lnTo>
                        <a:lnTo>
                          <a:pt x="322" y="543"/>
                        </a:lnTo>
                        <a:lnTo>
                          <a:pt x="324" y="559"/>
                        </a:lnTo>
                        <a:lnTo>
                          <a:pt x="327" y="575"/>
                        </a:lnTo>
                        <a:lnTo>
                          <a:pt x="333" y="589"/>
                        </a:lnTo>
                        <a:lnTo>
                          <a:pt x="338" y="601"/>
                        </a:lnTo>
                        <a:lnTo>
                          <a:pt x="345" y="614"/>
                        </a:lnTo>
                        <a:lnTo>
                          <a:pt x="355" y="625"/>
                        </a:lnTo>
                        <a:lnTo>
                          <a:pt x="365" y="635"/>
                        </a:lnTo>
                        <a:lnTo>
                          <a:pt x="190" y="635"/>
                        </a:lnTo>
                        <a:lnTo>
                          <a:pt x="201" y="625"/>
                        </a:lnTo>
                        <a:lnTo>
                          <a:pt x="210" y="614"/>
                        </a:lnTo>
                        <a:lnTo>
                          <a:pt x="218" y="601"/>
                        </a:lnTo>
                        <a:lnTo>
                          <a:pt x="224" y="589"/>
                        </a:lnTo>
                        <a:lnTo>
                          <a:pt x="229" y="575"/>
                        </a:lnTo>
                        <a:lnTo>
                          <a:pt x="233" y="559"/>
                        </a:lnTo>
                        <a:lnTo>
                          <a:pt x="235" y="543"/>
                        </a:lnTo>
                        <a:lnTo>
                          <a:pt x="236" y="526"/>
                        </a:lnTo>
                        <a:lnTo>
                          <a:pt x="236" y="414"/>
                        </a:lnTo>
                        <a:lnTo>
                          <a:pt x="64" y="87"/>
                        </a:lnTo>
                        <a:lnTo>
                          <a:pt x="49" y="63"/>
                        </a:lnTo>
                        <a:lnTo>
                          <a:pt x="35" y="41"/>
                        </a:lnTo>
                        <a:lnTo>
                          <a:pt x="18" y="20"/>
                        </a:lnTo>
                        <a:lnTo>
                          <a:pt x="0" y="0"/>
                        </a:lnTo>
                        <a:lnTo>
                          <a:pt x="174" y="0"/>
                        </a:lnTo>
                        <a:lnTo>
                          <a:pt x="165" y="10"/>
                        </a:lnTo>
                        <a:lnTo>
                          <a:pt x="159" y="20"/>
                        </a:lnTo>
                        <a:lnTo>
                          <a:pt x="157" y="25"/>
                        </a:lnTo>
                        <a:lnTo>
                          <a:pt x="156" y="31"/>
                        </a:lnTo>
                        <a:lnTo>
                          <a:pt x="155" y="36"/>
                        </a:lnTo>
                        <a:lnTo>
                          <a:pt x="154" y="41"/>
                        </a:lnTo>
                        <a:lnTo>
                          <a:pt x="155" y="54"/>
                        </a:lnTo>
                        <a:lnTo>
                          <a:pt x="158" y="67"/>
                        </a:lnTo>
                        <a:lnTo>
                          <a:pt x="163" y="82"/>
                        </a:lnTo>
                        <a:lnTo>
                          <a:pt x="172" y="98"/>
                        </a:lnTo>
                        <a:lnTo>
                          <a:pt x="284" y="324"/>
                        </a:lnTo>
                        <a:lnTo>
                          <a:pt x="398" y="9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949"/>
                  <p:cNvSpPr>
                    <a:spLocks noChangeAspect="1"/>
                  </p:cNvSpPr>
                  <p:nvPr/>
                </p:nvSpPr>
                <p:spPr bwMode="auto">
                  <a:xfrm>
                    <a:off x="2240" y="2262"/>
                    <a:ext cx="143" cy="200"/>
                  </a:xfrm>
                  <a:custGeom>
                    <a:avLst/>
                    <a:gdLst>
                      <a:gd name="T0" fmla="*/ 121 w 471"/>
                      <a:gd name="T1" fmla="*/ 6 h 679"/>
                      <a:gd name="T2" fmla="*/ 125 w 471"/>
                      <a:gd name="T3" fmla="*/ 6 h 679"/>
                      <a:gd name="T4" fmla="*/ 130 w 471"/>
                      <a:gd name="T5" fmla="*/ 4 h 679"/>
                      <a:gd name="T6" fmla="*/ 135 w 471"/>
                      <a:gd name="T7" fmla="*/ 1 h 679"/>
                      <a:gd name="T8" fmla="*/ 137 w 471"/>
                      <a:gd name="T9" fmla="*/ 62 h 679"/>
                      <a:gd name="T10" fmla="*/ 132 w 471"/>
                      <a:gd name="T11" fmla="*/ 52 h 679"/>
                      <a:gd name="T12" fmla="*/ 126 w 471"/>
                      <a:gd name="T13" fmla="*/ 44 h 679"/>
                      <a:gd name="T14" fmla="*/ 118 w 471"/>
                      <a:gd name="T15" fmla="*/ 37 h 679"/>
                      <a:gd name="T16" fmla="*/ 110 w 471"/>
                      <a:gd name="T17" fmla="*/ 32 h 679"/>
                      <a:gd name="T18" fmla="*/ 101 w 471"/>
                      <a:gd name="T19" fmla="*/ 30 h 679"/>
                      <a:gd name="T20" fmla="*/ 92 w 471"/>
                      <a:gd name="T21" fmla="*/ 28 h 679"/>
                      <a:gd name="T22" fmla="*/ 81 w 471"/>
                      <a:gd name="T23" fmla="*/ 26 h 679"/>
                      <a:gd name="T24" fmla="*/ 69 w 471"/>
                      <a:gd name="T25" fmla="*/ 26 h 679"/>
                      <a:gd name="T26" fmla="*/ 56 w 471"/>
                      <a:gd name="T27" fmla="*/ 27 h 679"/>
                      <a:gd name="T28" fmla="*/ 52 w 471"/>
                      <a:gd name="T29" fmla="*/ 28 h 679"/>
                      <a:gd name="T30" fmla="*/ 48 w 471"/>
                      <a:gd name="T31" fmla="*/ 29 h 679"/>
                      <a:gd name="T32" fmla="*/ 44 w 471"/>
                      <a:gd name="T33" fmla="*/ 32 h 679"/>
                      <a:gd name="T34" fmla="*/ 41 w 471"/>
                      <a:gd name="T35" fmla="*/ 36 h 679"/>
                      <a:gd name="T36" fmla="*/ 39 w 471"/>
                      <a:gd name="T37" fmla="*/ 40 h 679"/>
                      <a:gd name="T38" fmla="*/ 39 w 471"/>
                      <a:gd name="T39" fmla="*/ 46 h 679"/>
                      <a:gd name="T40" fmla="*/ 73 w 471"/>
                      <a:gd name="T41" fmla="*/ 85 h 679"/>
                      <a:gd name="T42" fmla="*/ 85 w 471"/>
                      <a:gd name="T43" fmla="*/ 84 h 679"/>
                      <a:gd name="T44" fmla="*/ 94 w 471"/>
                      <a:gd name="T45" fmla="*/ 81 h 679"/>
                      <a:gd name="T46" fmla="*/ 99 w 471"/>
                      <a:gd name="T47" fmla="*/ 79 h 679"/>
                      <a:gd name="T48" fmla="*/ 103 w 471"/>
                      <a:gd name="T49" fmla="*/ 76 h 679"/>
                      <a:gd name="T50" fmla="*/ 110 w 471"/>
                      <a:gd name="T51" fmla="*/ 69 h 679"/>
                      <a:gd name="T52" fmla="*/ 106 w 471"/>
                      <a:gd name="T53" fmla="*/ 118 h 679"/>
                      <a:gd name="T54" fmla="*/ 99 w 471"/>
                      <a:gd name="T55" fmla="*/ 112 h 679"/>
                      <a:gd name="T56" fmla="*/ 89 w 471"/>
                      <a:gd name="T57" fmla="*/ 108 h 679"/>
                      <a:gd name="T58" fmla="*/ 79 w 471"/>
                      <a:gd name="T59" fmla="*/ 106 h 679"/>
                      <a:gd name="T60" fmla="*/ 39 w 471"/>
                      <a:gd name="T61" fmla="*/ 105 h 679"/>
                      <a:gd name="T62" fmla="*/ 39 w 471"/>
                      <a:gd name="T63" fmla="*/ 157 h 679"/>
                      <a:gd name="T64" fmla="*/ 40 w 471"/>
                      <a:gd name="T65" fmla="*/ 163 h 679"/>
                      <a:gd name="T66" fmla="*/ 43 w 471"/>
                      <a:gd name="T67" fmla="*/ 167 h 679"/>
                      <a:gd name="T68" fmla="*/ 46 w 471"/>
                      <a:gd name="T69" fmla="*/ 170 h 679"/>
                      <a:gd name="T70" fmla="*/ 51 w 471"/>
                      <a:gd name="T71" fmla="*/ 172 h 679"/>
                      <a:gd name="T72" fmla="*/ 55 w 471"/>
                      <a:gd name="T73" fmla="*/ 173 h 679"/>
                      <a:gd name="T74" fmla="*/ 64 w 471"/>
                      <a:gd name="T75" fmla="*/ 174 h 679"/>
                      <a:gd name="T76" fmla="*/ 78 w 471"/>
                      <a:gd name="T77" fmla="*/ 175 h 679"/>
                      <a:gd name="T78" fmla="*/ 91 w 471"/>
                      <a:gd name="T79" fmla="*/ 174 h 679"/>
                      <a:gd name="T80" fmla="*/ 101 w 471"/>
                      <a:gd name="T81" fmla="*/ 172 h 679"/>
                      <a:gd name="T82" fmla="*/ 111 w 471"/>
                      <a:gd name="T83" fmla="*/ 169 h 679"/>
                      <a:gd name="T84" fmla="*/ 119 w 471"/>
                      <a:gd name="T85" fmla="*/ 165 h 679"/>
                      <a:gd name="T86" fmla="*/ 127 w 471"/>
                      <a:gd name="T87" fmla="*/ 159 h 679"/>
                      <a:gd name="T88" fmla="*/ 134 w 471"/>
                      <a:gd name="T89" fmla="*/ 152 h 679"/>
                      <a:gd name="T90" fmla="*/ 140 w 471"/>
                      <a:gd name="T91" fmla="*/ 142 h 679"/>
                      <a:gd name="T92" fmla="*/ 143 w 471"/>
                      <a:gd name="T93" fmla="*/ 200 h 679"/>
                      <a:gd name="T94" fmla="*/ 139 w 471"/>
                      <a:gd name="T95" fmla="*/ 197 h 679"/>
                      <a:gd name="T96" fmla="*/ 134 w 471"/>
                      <a:gd name="T97" fmla="*/ 195 h 679"/>
                      <a:gd name="T98" fmla="*/ 128 w 471"/>
                      <a:gd name="T99" fmla="*/ 194 h 679"/>
                      <a:gd name="T100" fmla="*/ 123 w 471"/>
                      <a:gd name="T101" fmla="*/ 194 h 679"/>
                      <a:gd name="T102" fmla="*/ 3 w 471"/>
                      <a:gd name="T103" fmla="*/ 191 h 679"/>
                      <a:gd name="T104" fmla="*/ 8 w 471"/>
                      <a:gd name="T105" fmla="*/ 184 h 679"/>
                      <a:gd name="T106" fmla="*/ 11 w 471"/>
                      <a:gd name="T107" fmla="*/ 176 h 679"/>
                      <a:gd name="T108" fmla="*/ 13 w 471"/>
                      <a:gd name="T109" fmla="*/ 167 h 679"/>
                      <a:gd name="T110" fmla="*/ 13 w 471"/>
                      <a:gd name="T111" fmla="*/ 39 h 679"/>
                      <a:gd name="T112" fmla="*/ 12 w 471"/>
                      <a:gd name="T113" fmla="*/ 29 h 679"/>
                      <a:gd name="T114" fmla="*/ 10 w 471"/>
                      <a:gd name="T115" fmla="*/ 20 h 679"/>
                      <a:gd name="T116" fmla="*/ 5 w 471"/>
                      <a:gd name="T117" fmla="*/ 13 h 679"/>
                      <a:gd name="T118" fmla="*/ 0 w 471"/>
                      <a:gd name="T119" fmla="*/ 7 h 679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471" h="679">
                        <a:moveTo>
                          <a:pt x="390" y="23"/>
                        </a:moveTo>
                        <a:lnTo>
                          <a:pt x="398" y="22"/>
                        </a:lnTo>
                        <a:lnTo>
                          <a:pt x="406" y="21"/>
                        </a:lnTo>
                        <a:lnTo>
                          <a:pt x="413" y="20"/>
                        </a:lnTo>
                        <a:lnTo>
                          <a:pt x="422" y="17"/>
                        </a:lnTo>
                        <a:lnTo>
                          <a:pt x="429" y="14"/>
                        </a:lnTo>
                        <a:lnTo>
                          <a:pt x="437" y="10"/>
                        </a:lnTo>
                        <a:lnTo>
                          <a:pt x="445" y="5"/>
                        </a:lnTo>
                        <a:lnTo>
                          <a:pt x="452" y="0"/>
                        </a:lnTo>
                        <a:lnTo>
                          <a:pt x="452" y="209"/>
                        </a:lnTo>
                        <a:lnTo>
                          <a:pt x="445" y="193"/>
                        </a:lnTo>
                        <a:lnTo>
                          <a:pt x="436" y="177"/>
                        </a:lnTo>
                        <a:lnTo>
                          <a:pt x="426" y="162"/>
                        </a:lnTo>
                        <a:lnTo>
                          <a:pt x="416" y="149"/>
                        </a:lnTo>
                        <a:lnTo>
                          <a:pt x="403" y="138"/>
                        </a:lnTo>
                        <a:lnTo>
                          <a:pt x="390" y="127"/>
                        </a:lnTo>
                        <a:lnTo>
                          <a:pt x="376" y="119"/>
                        </a:lnTo>
                        <a:lnTo>
                          <a:pt x="361" y="110"/>
                        </a:lnTo>
                        <a:lnTo>
                          <a:pt x="348" y="105"/>
                        </a:lnTo>
                        <a:lnTo>
                          <a:pt x="333" y="101"/>
                        </a:lnTo>
                        <a:lnTo>
                          <a:pt x="319" y="97"/>
                        </a:lnTo>
                        <a:lnTo>
                          <a:pt x="302" y="94"/>
                        </a:lnTo>
                        <a:lnTo>
                          <a:pt x="284" y="91"/>
                        </a:lnTo>
                        <a:lnTo>
                          <a:pt x="266" y="89"/>
                        </a:lnTo>
                        <a:lnTo>
                          <a:pt x="246" y="88"/>
                        </a:lnTo>
                        <a:lnTo>
                          <a:pt x="226" y="88"/>
                        </a:lnTo>
                        <a:lnTo>
                          <a:pt x="204" y="89"/>
                        </a:lnTo>
                        <a:lnTo>
                          <a:pt x="186" y="90"/>
                        </a:lnTo>
                        <a:lnTo>
                          <a:pt x="178" y="93"/>
                        </a:lnTo>
                        <a:lnTo>
                          <a:pt x="171" y="94"/>
                        </a:lnTo>
                        <a:lnTo>
                          <a:pt x="164" y="96"/>
                        </a:lnTo>
                        <a:lnTo>
                          <a:pt x="159" y="99"/>
                        </a:lnTo>
                        <a:lnTo>
                          <a:pt x="151" y="103"/>
                        </a:lnTo>
                        <a:lnTo>
                          <a:pt x="145" y="108"/>
                        </a:lnTo>
                        <a:lnTo>
                          <a:pt x="140" y="114"/>
                        </a:lnTo>
                        <a:lnTo>
                          <a:pt x="135" y="121"/>
                        </a:lnTo>
                        <a:lnTo>
                          <a:pt x="132" y="128"/>
                        </a:lnTo>
                        <a:lnTo>
                          <a:pt x="129" y="137"/>
                        </a:lnTo>
                        <a:lnTo>
                          <a:pt x="128" y="145"/>
                        </a:lnTo>
                        <a:lnTo>
                          <a:pt x="128" y="156"/>
                        </a:lnTo>
                        <a:lnTo>
                          <a:pt x="128" y="290"/>
                        </a:lnTo>
                        <a:lnTo>
                          <a:pt x="242" y="290"/>
                        </a:lnTo>
                        <a:lnTo>
                          <a:pt x="261" y="289"/>
                        </a:lnTo>
                        <a:lnTo>
                          <a:pt x="279" y="286"/>
                        </a:lnTo>
                        <a:lnTo>
                          <a:pt x="294" y="282"/>
                        </a:lnTo>
                        <a:lnTo>
                          <a:pt x="310" y="276"/>
                        </a:lnTo>
                        <a:lnTo>
                          <a:pt x="318" y="273"/>
                        </a:lnTo>
                        <a:lnTo>
                          <a:pt x="325" y="268"/>
                        </a:lnTo>
                        <a:lnTo>
                          <a:pt x="331" y="263"/>
                        </a:lnTo>
                        <a:lnTo>
                          <a:pt x="338" y="258"/>
                        </a:lnTo>
                        <a:lnTo>
                          <a:pt x="350" y="246"/>
                        </a:lnTo>
                        <a:lnTo>
                          <a:pt x="361" y="234"/>
                        </a:lnTo>
                        <a:lnTo>
                          <a:pt x="361" y="413"/>
                        </a:lnTo>
                        <a:lnTo>
                          <a:pt x="350" y="400"/>
                        </a:lnTo>
                        <a:lnTo>
                          <a:pt x="338" y="389"/>
                        </a:lnTo>
                        <a:lnTo>
                          <a:pt x="325" y="380"/>
                        </a:lnTo>
                        <a:lnTo>
                          <a:pt x="310" y="372"/>
                        </a:lnTo>
                        <a:lnTo>
                          <a:pt x="294" y="365"/>
                        </a:lnTo>
                        <a:lnTo>
                          <a:pt x="279" y="361"/>
                        </a:lnTo>
                        <a:lnTo>
                          <a:pt x="261" y="359"/>
                        </a:lnTo>
                        <a:lnTo>
                          <a:pt x="242" y="358"/>
                        </a:lnTo>
                        <a:lnTo>
                          <a:pt x="128" y="358"/>
                        </a:lnTo>
                        <a:lnTo>
                          <a:pt x="128" y="522"/>
                        </a:lnTo>
                        <a:lnTo>
                          <a:pt x="128" y="533"/>
                        </a:lnTo>
                        <a:lnTo>
                          <a:pt x="130" y="542"/>
                        </a:lnTo>
                        <a:lnTo>
                          <a:pt x="132" y="552"/>
                        </a:lnTo>
                        <a:lnTo>
                          <a:pt x="136" y="559"/>
                        </a:lnTo>
                        <a:lnTo>
                          <a:pt x="141" y="566"/>
                        </a:lnTo>
                        <a:lnTo>
                          <a:pt x="147" y="573"/>
                        </a:lnTo>
                        <a:lnTo>
                          <a:pt x="153" y="578"/>
                        </a:lnTo>
                        <a:lnTo>
                          <a:pt x="161" y="582"/>
                        </a:lnTo>
                        <a:lnTo>
                          <a:pt x="167" y="584"/>
                        </a:lnTo>
                        <a:lnTo>
                          <a:pt x="173" y="586"/>
                        </a:lnTo>
                        <a:lnTo>
                          <a:pt x="182" y="588"/>
                        </a:lnTo>
                        <a:lnTo>
                          <a:pt x="190" y="591"/>
                        </a:lnTo>
                        <a:lnTo>
                          <a:pt x="211" y="592"/>
                        </a:lnTo>
                        <a:lnTo>
                          <a:pt x="234" y="593"/>
                        </a:lnTo>
                        <a:lnTo>
                          <a:pt x="258" y="593"/>
                        </a:lnTo>
                        <a:lnTo>
                          <a:pt x="279" y="592"/>
                        </a:lnTo>
                        <a:lnTo>
                          <a:pt x="299" y="590"/>
                        </a:lnTo>
                        <a:lnTo>
                          <a:pt x="318" y="587"/>
                        </a:lnTo>
                        <a:lnTo>
                          <a:pt x="334" y="583"/>
                        </a:lnTo>
                        <a:lnTo>
                          <a:pt x="350" y="580"/>
                        </a:lnTo>
                        <a:lnTo>
                          <a:pt x="364" y="575"/>
                        </a:lnTo>
                        <a:lnTo>
                          <a:pt x="377" y="568"/>
                        </a:lnTo>
                        <a:lnTo>
                          <a:pt x="391" y="561"/>
                        </a:lnTo>
                        <a:lnTo>
                          <a:pt x="405" y="552"/>
                        </a:lnTo>
                        <a:lnTo>
                          <a:pt x="418" y="541"/>
                        </a:lnTo>
                        <a:lnTo>
                          <a:pt x="430" y="528"/>
                        </a:lnTo>
                        <a:lnTo>
                          <a:pt x="441" y="515"/>
                        </a:lnTo>
                        <a:lnTo>
                          <a:pt x="452" y="499"/>
                        </a:lnTo>
                        <a:lnTo>
                          <a:pt x="462" y="482"/>
                        </a:lnTo>
                        <a:lnTo>
                          <a:pt x="471" y="463"/>
                        </a:lnTo>
                        <a:lnTo>
                          <a:pt x="471" y="679"/>
                        </a:lnTo>
                        <a:lnTo>
                          <a:pt x="464" y="674"/>
                        </a:lnTo>
                        <a:lnTo>
                          <a:pt x="457" y="670"/>
                        </a:lnTo>
                        <a:lnTo>
                          <a:pt x="448" y="666"/>
                        </a:lnTo>
                        <a:lnTo>
                          <a:pt x="441" y="663"/>
                        </a:lnTo>
                        <a:lnTo>
                          <a:pt x="431" y="661"/>
                        </a:lnTo>
                        <a:lnTo>
                          <a:pt x="423" y="660"/>
                        </a:lnTo>
                        <a:lnTo>
                          <a:pt x="413" y="659"/>
                        </a:lnTo>
                        <a:lnTo>
                          <a:pt x="404" y="658"/>
                        </a:lnTo>
                        <a:lnTo>
                          <a:pt x="0" y="658"/>
                        </a:lnTo>
                        <a:lnTo>
                          <a:pt x="10" y="648"/>
                        </a:lnTo>
                        <a:lnTo>
                          <a:pt x="18" y="637"/>
                        </a:lnTo>
                        <a:lnTo>
                          <a:pt x="26" y="624"/>
                        </a:lnTo>
                        <a:lnTo>
                          <a:pt x="32" y="612"/>
                        </a:lnTo>
                        <a:lnTo>
                          <a:pt x="37" y="598"/>
                        </a:lnTo>
                        <a:lnTo>
                          <a:pt x="41" y="582"/>
                        </a:lnTo>
                        <a:lnTo>
                          <a:pt x="43" y="566"/>
                        </a:lnTo>
                        <a:lnTo>
                          <a:pt x="43" y="549"/>
                        </a:lnTo>
                        <a:lnTo>
                          <a:pt x="43" y="132"/>
                        </a:lnTo>
                        <a:lnTo>
                          <a:pt x="43" y="115"/>
                        </a:lnTo>
                        <a:lnTo>
                          <a:pt x="41" y="99"/>
                        </a:lnTo>
                        <a:lnTo>
                          <a:pt x="37" y="84"/>
                        </a:lnTo>
                        <a:lnTo>
                          <a:pt x="32" y="69"/>
                        </a:lnTo>
                        <a:lnTo>
                          <a:pt x="26" y="57"/>
                        </a:lnTo>
                        <a:lnTo>
                          <a:pt x="18" y="45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39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950"/>
                  <p:cNvSpPr>
                    <a:spLocks noChangeAspect="1"/>
                  </p:cNvSpPr>
                  <p:nvPr/>
                </p:nvSpPr>
                <p:spPr bwMode="auto">
                  <a:xfrm>
                    <a:off x="2619" y="2262"/>
                    <a:ext cx="143" cy="193"/>
                  </a:xfrm>
                  <a:custGeom>
                    <a:avLst/>
                    <a:gdLst>
                      <a:gd name="T0" fmla="*/ 85 w 477"/>
                      <a:gd name="T1" fmla="*/ 166 h 658"/>
                      <a:gd name="T2" fmla="*/ 86 w 477"/>
                      <a:gd name="T3" fmla="*/ 175 h 658"/>
                      <a:gd name="T4" fmla="*/ 89 w 477"/>
                      <a:gd name="T5" fmla="*/ 183 h 658"/>
                      <a:gd name="T6" fmla="*/ 94 w 477"/>
                      <a:gd name="T7" fmla="*/ 190 h 658"/>
                      <a:gd name="T8" fmla="*/ 46 w 477"/>
                      <a:gd name="T9" fmla="*/ 193 h 658"/>
                      <a:gd name="T10" fmla="*/ 51 w 477"/>
                      <a:gd name="T11" fmla="*/ 187 h 658"/>
                      <a:gd name="T12" fmla="*/ 55 w 477"/>
                      <a:gd name="T13" fmla="*/ 180 h 658"/>
                      <a:gd name="T14" fmla="*/ 58 w 477"/>
                      <a:gd name="T15" fmla="*/ 171 h 658"/>
                      <a:gd name="T16" fmla="*/ 58 w 477"/>
                      <a:gd name="T17" fmla="*/ 161 h 658"/>
                      <a:gd name="T18" fmla="*/ 58 w 477"/>
                      <a:gd name="T19" fmla="*/ 39 h 658"/>
                      <a:gd name="T20" fmla="*/ 57 w 477"/>
                      <a:gd name="T21" fmla="*/ 33 h 658"/>
                      <a:gd name="T22" fmla="*/ 56 w 477"/>
                      <a:gd name="T23" fmla="*/ 31 h 658"/>
                      <a:gd name="T24" fmla="*/ 54 w 477"/>
                      <a:gd name="T25" fmla="*/ 29 h 658"/>
                      <a:gd name="T26" fmla="*/ 52 w 477"/>
                      <a:gd name="T27" fmla="*/ 27 h 658"/>
                      <a:gd name="T28" fmla="*/ 47 w 477"/>
                      <a:gd name="T29" fmla="*/ 26 h 658"/>
                      <a:gd name="T30" fmla="*/ 40 w 477"/>
                      <a:gd name="T31" fmla="*/ 26 h 658"/>
                      <a:gd name="T32" fmla="*/ 33 w 477"/>
                      <a:gd name="T33" fmla="*/ 27 h 658"/>
                      <a:gd name="T34" fmla="*/ 26 w 477"/>
                      <a:gd name="T35" fmla="*/ 30 h 658"/>
                      <a:gd name="T36" fmla="*/ 20 w 477"/>
                      <a:gd name="T37" fmla="*/ 34 h 658"/>
                      <a:gd name="T38" fmla="*/ 15 w 477"/>
                      <a:gd name="T39" fmla="*/ 39 h 658"/>
                      <a:gd name="T40" fmla="*/ 10 w 477"/>
                      <a:gd name="T41" fmla="*/ 45 h 658"/>
                      <a:gd name="T42" fmla="*/ 5 w 477"/>
                      <a:gd name="T43" fmla="*/ 53 h 658"/>
                      <a:gd name="T44" fmla="*/ 2 w 477"/>
                      <a:gd name="T45" fmla="*/ 63 h 658"/>
                      <a:gd name="T46" fmla="*/ 0 w 477"/>
                      <a:gd name="T47" fmla="*/ 0 h 658"/>
                      <a:gd name="T48" fmla="*/ 4 w 477"/>
                      <a:gd name="T49" fmla="*/ 3 h 658"/>
                      <a:gd name="T50" fmla="*/ 7 w 477"/>
                      <a:gd name="T51" fmla="*/ 5 h 658"/>
                      <a:gd name="T52" fmla="*/ 11 w 477"/>
                      <a:gd name="T53" fmla="*/ 6 h 658"/>
                      <a:gd name="T54" fmla="*/ 15 w 477"/>
                      <a:gd name="T55" fmla="*/ 7 h 658"/>
                      <a:gd name="T56" fmla="*/ 131 w 477"/>
                      <a:gd name="T57" fmla="*/ 6 h 658"/>
                      <a:gd name="T58" fmla="*/ 134 w 477"/>
                      <a:gd name="T59" fmla="*/ 6 h 658"/>
                      <a:gd name="T60" fmla="*/ 138 w 477"/>
                      <a:gd name="T61" fmla="*/ 4 h 658"/>
                      <a:gd name="T62" fmla="*/ 141 w 477"/>
                      <a:gd name="T63" fmla="*/ 1 h 658"/>
                      <a:gd name="T64" fmla="*/ 143 w 477"/>
                      <a:gd name="T65" fmla="*/ 68 h 658"/>
                      <a:gd name="T66" fmla="*/ 140 w 477"/>
                      <a:gd name="T67" fmla="*/ 58 h 658"/>
                      <a:gd name="T68" fmla="*/ 136 w 477"/>
                      <a:gd name="T69" fmla="*/ 49 h 658"/>
                      <a:gd name="T70" fmla="*/ 131 w 477"/>
                      <a:gd name="T71" fmla="*/ 42 h 658"/>
                      <a:gd name="T72" fmla="*/ 126 w 477"/>
                      <a:gd name="T73" fmla="*/ 36 h 658"/>
                      <a:gd name="T74" fmla="*/ 121 w 477"/>
                      <a:gd name="T75" fmla="*/ 31 h 658"/>
                      <a:gd name="T76" fmla="*/ 114 w 477"/>
                      <a:gd name="T77" fmla="*/ 28 h 658"/>
                      <a:gd name="T78" fmla="*/ 107 w 477"/>
                      <a:gd name="T79" fmla="*/ 26 h 658"/>
                      <a:gd name="T80" fmla="*/ 100 w 477"/>
                      <a:gd name="T81" fmla="*/ 25 h 658"/>
                      <a:gd name="T82" fmla="*/ 93 w 477"/>
                      <a:gd name="T83" fmla="*/ 26 h 658"/>
                      <a:gd name="T84" fmla="*/ 91 w 477"/>
                      <a:gd name="T85" fmla="*/ 28 h 658"/>
                      <a:gd name="T86" fmla="*/ 88 w 477"/>
                      <a:gd name="T87" fmla="*/ 30 h 658"/>
                      <a:gd name="T88" fmla="*/ 87 w 477"/>
                      <a:gd name="T89" fmla="*/ 32 h 658"/>
                      <a:gd name="T90" fmla="*/ 85 w 477"/>
                      <a:gd name="T91" fmla="*/ 35 h 658"/>
                      <a:gd name="T92" fmla="*/ 84 w 477"/>
                      <a:gd name="T93" fmla="*/ 43 h 65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477" h="658">
                        <a:moveTo>
                          <a:pt x="281" y="549"/>
                        </a:moveTo>
                        <a:lnTo>
                          <a:pt x="283" y="566"/>
                        </a:lnTo>
                        <a:lnTo>
                          <a:pt x="285" y="582"/>
                        </a:lnTo>
                        <a:lnTo>
                          <a:pt x="288" y="598"/>
                        </a:lnTo>
                        <a:lnTo>
                          <a:pt x="292" y="612"/>
                        </a:lnTo>
                        <a:lnTo>
                          <a:pt x="298" y="624"/>
                        </a:lnTo>
                        <a:lnTo>
                          <a:pt x="306" y="637"/>
                        </a:lnTo>
                        <a:lnTo>
                          <a:pt x="315" y="648"/>
                        </a:lnTo>
                        <a:lnTo>
                          <a:pt x="325" y="658"/>
                        </a:lnTo>
                        <a:lnTo>
                          <a:pt x="152" y="658"/>
                        </a:lnTo>
                        <a:lnTo>
                          <a:pt x="162" y="648"/>
                        </a:lnTo>
                        <a:lnTo>
                          <a:pt x="171" y="637"/>
                        </a:lnTo>
                        <a:lnTo>
                          <a:pt x="178" y="624"/>
                        </a:lnTo>
                        <a:lnTo>
                          <a:pt x="185" y="612"/>
                        </a:lnTo>
                        <a:lnTo>
                          <a:pt x="190" y="598"/>
                        </a:lnTo>
                        <a:lnTo>
                          <a:pt x="193" y="582"/>
                        </a:lnTo>
                        <a:lnTo>
                          <a:pt x="195" y="566"/>
                        </a:lnTo>
                        <a:lnTo>
                          <a:pt x="195" y="549"/>
                        </a:lnTo>
                        <a:lnTo>
                          <a:pt x="195" y="145"/>
                        </a:lnTo>
                        <a:lnTo>
                          <a:pt x="195" y="132"/>
                        </a:lnTo>
                        <a:lnTo>
                          <a:pt x="192" y="119"/>
                        </a:lnTo>
                        <a:lnTo>
                          <a:pt x="191" y="114"/>
                        </a:lnTo>
                        <a:lnTo>
                          <a:pt x="189" y="109"/>
                        </a:lnTo>
                        <a:lnTo>
                          <a:pt x="186" y="105"/>
                        </a:lnTo>
                        <a:lnTo>
                          <a:pt x="184" y="101"/>
                        </a:lnTo>
                        <a:lnTo>
                          <a:pt x="180" y="98"/>
                        </a:lnTo>
                        <a:lnTo>
                          <a:pt x="176" y="95"/>
                        </a:lnTo>
                        <a:lnTo>
                          <a:pt x="172" y="93"/>
                        </a:lnTo>
                        <a:lnTo>
                          <a:pt x="168" y="90"/>
                        </a:lnTo>
                        <a:lnTo>
                          <a:pt x="157" y="87"/>
                        </a:lnTo>
                        <a:lnTo>
                          <a:pt x="146" y="86"/>
                        </a:lnTo>
                        <a:lnTo>
                          <a:pt x="133" y="87"/>
                        </a:lnTo>
                        <a:lnTo>
                          <a:pt x="121" y="88"/>
                        </a:lnTo>
                        <a:lnTo>
                          <a:pt x="110" y="91"/>
                        </a:lnTo>
                        <a:lnTo>
                          <a:pt x="98" y="96"/>
                        </a:lnTo>
                        <a:lnTo>
                          <a:pt x="88" y="101"/>
                        </a:lnTo>
                        <a:lnTo>
                          <a:pt x="77" y="107"/>
                        </a:lnTo>
                        <a:lnTo>
                          <a:pt x="68" y="115"/>
                        </a:lnTo>
                        <a:lnTo>
                          <a:pt x="58" y="123"/>
                        </a:lnTo>
                        <a:lnTo>
                          <a:pt x="50" y="133"/>
                        </a:lnTo>
                        <a:lnTo>
                          <a:pt x="41" y="143"/>
                        </a:lnTo>
                        <a:lnTo>
                          <a:pt x="33" y="155"/>
                        </a:lnTo>
                        <a:lnTo>
                          <a:pt x="26" y="168"/>
                        </a:lnTo>
                        <a:lnTo>
                          <a:pt x="18" y="182"/>
                        </a:lnTo>
                        <a:lnTo>
                          <a:pt x="12" y="198"/>
                        </a:lnTo>
                        <a:lnTo>
                          <a:pt x="6" y="214"/>
                        </a:lnTo>
                        <a:lnTo>
                          <a:pt x="0" y="232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2" y="10"/>
                        </a:lnTo>
                        <a:lnTo>
                          <a:pt x="18" y="14"/>
                        </a:lnTo>
                        <a:lnTo>
                          <a:pt x="25" y="17"/>
                        </a:lnTo>
                        <a:lnTo>
                          <a:pt x="31" y="20"/>
                        </a:lnTo>
                        <a:lnTo>
                          <a:pt x="36" y="21"/>
                        </a:lnTo>
                        <a:lnTo>
                          <a:pt x="42" y="22"/>
                        </a:lnTo>
                        <a:lnTo>
                          <a:pt x="49" y="23"/>
                        </a:lnTo>
                        <a:lnTo>
                          <a:pt x="430" y="23"/>
                        </a:lnTo>
                        <a:lnTo>
                          <a:pt x="436" y="22"/>
                        </a:lnTo>
                        <a:lnTo>
                          <a:pt x="442" y="21"/>
                        </a:lnTo>
                        <a:lnTo>
                          <a:pt x="448" y="20"/>
                        </a:lnTo>
                        <a:lnTo>
                          <a:pt x="454" y="17"/>
                        </a:lnTo>
                        <a:lnTo>
                          <a:pt x="459" y="14"/>
                        </a:lnTo>
                        <a:lnTo>
                          <a:pt x="466" y="10"/>
                        </a:lnTo>
                        <a:lnTo>
                          <a:pt x="471" y="5"/>
                        </a:lnTo>
                        <a:lnTo>
                          <a:pt x="477" y="0"/>
                        </a:lnTo>
                        <a:lnTo>
                          <a:pt x="477" y="232"/>
                        </a:lnTo>
                        <a:lnTo>
                          <a:pt x="472" y="214"/>
                        </a:lnTo>
                        <a:lnTo>
                          <a:pt x="466" y="198"/>
                        </a:lnTo>
                        <a:lnTo>
                          <a:pt x="459" y="182"/>
                        </a:lnTo>
                        <a:lnTo>
                          <a:pt x="452" y="168"/>
                        </a:lnTo>
                        <a:lnTo>
                          <a:pt x="445" y="155"/>
                        </a:lnTo>
                        <a:lnTo>
                          <a:pt x="437" y="143"/>
                        </a:lnTo>
                        <a:lnTo>
                          <a:pt x="429" y="133"/>
                        </a:lnTo>
                        <a:lnTo>
                          <a:pt x="421" y="123"/>
                        </a:lnTo>
                        <a:lnTo>
                          <a:pt x="411" y="115"/>
                        </a:lnTo>
                        <a:lnTo>
                          <a:pt x="402" y="107"/>
                        </a:lnTo>
                        <a:lnTo>
                          <a:pt x="391" y="101"/>
                        </a:lnTo>
                        <a:lnTo>
                          <a:pt x="380" y="96"/>
                        </a:lnTo>
                        <a:lnTo>
                          <a:pt x="370" y="91"/>
                        </a:lnTo>
                        <a:lnTo>
                          <a:pt x="358" y="88"/>
                        </a:lnTo>
                        <a:lnTo>
                          <a:pt x="346" y="87"/>
                        </a:lnTo>
                        <a:lnTo>
                          <a:pt x="333" y="86"/>
                        </a:lnTo>
                        <a:lnTo>
                          <a:pt x="322" y="87"/>
                        </a:lnTo>
                        <a:lnTo>
                          <a:pt x="311" y="90"/>
                        </a:lnTo>
                        <a:lnTo>
                          <a:pt x="307" y="93"/>
                        </a:lnTo>
                        <a:lnTo>
                          <a:pt x="302" y="95"/>
                        </a:lnTo>
                        <a:lnTo>
                          <a:pt x="298" y="98"/>
                        </a:lnTo>
                        <a:lnTo>
                          <a:pt x="295" y="101"/>
                        </a:lnTo>
                        <a:lnTo>
                          <a:pt x="292" y="105"/>
                        </a:lnTo>
                        <a:lnTo>
                          <a:pt x="289" y="109"/>
                        </a:lnTo>
                        <a:lnTo>
                          <a:pt x="287" y="114"/>
                        </a:lnTo>
                        <a:lnTo>
                          <a:pt x="285" y="119"/>
                        </a:lnTo>
                        <a:lnTo>
                          <a:pt x="283" y="132"/>
                        </a:lnTo>
                        <a:lnTo>
                          <a:pt x="281" y="145"/>
                        </a:lnTo>
                        <a:lnTo>
                          <a:pt x="281" y="5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951"/>
                  <p:cNvSpPr>
                    <a:spLocks noChangeAspect="1"/>
                  </p:cNvSpPr>
                  <p:nvPr/>
                </p:nvSpPr>
                <p:spPr bwMode="auto">
                  <a:xfrm>
                    <a:off x="2990" y="2262"/>
                    <a:ext cx="143" cy="200"/>
                  </a:xfrm>
                  <a:custGeom>
                    <a:avLst/>
                    <a:gdLst>
                      <a:gd name="T0" fmla="*/ 120 w 473"/>
                      <a:gd name="T1" fmla="*/ 6 h 679"/>
                      <a:gd name="T2" fmla="*/ 125 w 473"/>
                      <a:gd name="T3" fmla="*/ 6 h 679"/>
                      <a:gd name="T4" fmla="*/ 130 w 473"/>
                      <a:gd name="T5" fmla="*/ 4 h 679"/>
                      <a:gd name="T6" fmla="*/ 134 w 473"/>
                      <a:gd name="T7" fmla="*/ 1 h 679"/>
                      <a:gd name="T8" fmla="*/ 137 w 473"/>
                      <a:gd name="T9" fmla="*/ 62 h 679"/>
                      <a:gd name="T10" fmla="*/ 132 w 473"/>
                      <a:gd name="T11" fmla="*/ 52 h 679"/>
                      <a:gd name="T12" fmla="*/ 125 w 473"/>
                      <a:gd name="T13" fmla="*/ 44 h 679"/>
                      <a:gd name="T14" fmla="*/ 118 w 473"/>
                      <a:gd name="T15" fmla="*/ 37 h 679"/>
                      <a:gd name="T16" fmla="*/ 109 w 473"/>
                      <a:gd name="T17" fmla="*/ 32 h 679"/>
                      <a:gd name="T18" fmla="*/ 101 w 473"/>
                      <a:gd name="T19" fmla="*/ 30 h 679"/>
                      <a:gd name="T20" fmla="*/ 91 w 473"/>
                      <a:gd name="T21" fmla="*/ 28 h 679"/>
                      <a:gd name="T22" fmla="*/ 80 w 473"/>
                      <a:gd name="T23" fmla="*/ 26 h 679"/>
                      <a:gd name="T24" fmla="*/ 68 w 473"/>
                      <a:gd name="T25" fmla="*/ 26 h 679"/>
                      <a:gd name="T26" fmla="*/ 56 w 473"/>
                      <a:gd name="T27" fmla="*/ 27 h 679"/>
                      <a:gd name="T28" fmla="*/ 52 w 473"/>
                      <a:gd name="T29" fmla="*/ 28 h 679"/>
                      <a:gd name="T30" fmla="*/ 48 w 473"/>
                      <a:gd name="T31" fmla="*/ 29 h 679"/>
                      <a:gd name="T32" fmla="*/ 44 w 473"/>
                      <a:gd name="T33" fmla="*/ 32 h 679"/>
                      <a:gd name="T34" fmla="*/ 41 w 473"/>
                      <a:gd name="T35" fmla="*/ 36 h 679"/>
                      <a:gd name="T36" fmla="*/ 40 w 473"/>
                      <a:gd name="T37" fmla="*/ 40 h 679"/>
                      <a:gd name="T38" fmla="*/ 39 w 473"/>
                      <a:gd name="T39" fmla="*/ 46 h 679"/>
                      <a:gd name="T40" fmla="*/ 73 w 473"/>
                      <a:gd name="T41" fmla="*/ 85 h 679"/>
                      <a:gd name="T42" fmla="*/ 84 w 473"/>
                      <a:gd name="T43" fmla="*/ 84 h 679"/>
                      <a:gd name="T44" fmla="*/ 94 w 473"/>
                      <a:gd name="T45" fmla="*/ 81 h 679"/>
                      <a:gd name="T46" fmla="*/ 98 w 473"/>
                      <a:gd name="T47" fmla="*/ 79 h 679"/>
                      <a:gd name="T48" fmla="*/ 102 w 473"/>
                      <a:gd name="T49" fmla="*/ 76 h 679"/>
                      <a:gd name="T50" fmla="*/ 109 w 473"/>
                      <a:gd name="T51" fmla="*/ 69 h 679"/>
                      <a:gd name="T52" fmla="*/ 106 w 473"/>
                      <a:gd name="T53" fmla="*/ 118 h 679"/>
                      <a:gd name="T54" fmla="*/ 98 w 473"/>
                      <a:gd name="T55" fmla="*/ 112 h 679"/>
                      <a:gd name="T56" fmla="*/ 89 w 473"/>
                      <a:gd name="T57" fmla="*/ 108 h 679"/>
                      <a:gd name="T58" fmla="*/ 79 w 473"/>
                      <a:gd name="T59" fmla="*/ 106 h 679"/>
                      <a:gd name="T60" fmla="*/ 39 w 473"/>
                      <a:gd name="T61" fmla="*/ 105 h 679"/>
                      <a:gd name="T62" fmla="*/ 39 w 473"/>
                      <a:gd name="T63" fmla="*/ 157 h 679"/>
                      <a:gd name="T64" fmla="*/ 41 w 473"/>
                      <a:gd name="T65" fmla="*/ 163 h 679"/>
                      <a:gd name="T66" fmla="*/ 43 w 473"/>
                      <a:gd name="T67" fmla="*/ 167 h 679"/>
                      <a:gd name="T68" fmla="*/ 47 w 473"/>
                      <a:gd name="T69" fmla="*/ 170 h 679"/>
                      <a:gd name="T70" fmla="*/ 50 w 473"/>
                      <a:gd name="T71" fmla="*/ 172 h 679"/>
                      <a:gd name="T72" fmla="*/ 55 w 473"/>
                      <a:gd name="T73" fmla="*/ 173 h 679"/>
                      <a:gd name="T74" fmla="*/ 64 w 473"/>
                      <a:gd name="T75" fmla="*/ 174 h 679"/>
                      <a:gd name="T76" fmla="*/ 78 w 473"/>
                      <a:gd name="T77" fmla="*/ 175 h 679"/>
                      <a:gd name="T78" fmla="*/ 90 w 473"/>
                      <a:gd name="T79" fmla="*/ 174 h 679"/>
                      <a:gd name="T80" fmla="*/ 101 w 473"/>
                      <a:gd name="T81" fmla="*/ 172 h 679"/>
                      <a:gd name="T82" fmla="*/ 110 w 473"/>
                      <a:gd name="T83" fmla="*/ 169 h 679"/>
                      <a:gd name="T84" fmla="*/ 119 w 473"/>
                      <a:gd name="T85" fmla="*/ 165 h 679"/>
                      <a:gd name="T86" fmla="*/ 127 w 473"/>
                      <a:gd name="T87" fmla="*/ 159 h 679"/>
                      <a:gd name="T88" fmla="*/ 134 w 473"/>
                      <a:gd name="T89" fmla="*/ 152 h 679"/>
                      <a:gd name="T90" fmla="*/ 140 w 473"/>
                      <a:gd name="T91" fmla="*/ 142 h 679"/>
                      <a:gd name="T92" fmla="*/ 143 w 473"/>
                      <a:gd name="T93" fmla="*/ 200 h 679"/>
                      <a:gd name="T94" fmla="*/ 138 w 473"/>
                      <a:gd name="T95" fmla="*/ 197 h 679"/>
                      <a:gd name="T96" fmla="*/ 133 w 473"/>
                      <a:gd name="T97" fmla="*/ 195 h 679"/>
                      <a:gd name="T98" fmla="*/ 128 w 473"/>
                      <a:gd name="T99" fmla="*/ 194 h 679"/>
                      <a:gd name="T100" fmla="*/ 122 w 473"/>
                      <a:gd name="T101" fmla="*/ 194 h 679"/>
                      <a:gd name="T102" fmla="*/ 3 w 473"/>
                      <a:gd name="T103" fmla="*/ 191 h 679"/>
                      <a:gd name="T104" fmla="*/ 8 w 473"/>
                      <a:gd name="T105" fmla="*/ 184 h 679"/>
                      <a:gd name="T106" fmla="*/ 11 w 473"/>
                      <a:gd name="T107" fmla="*/ 176 h 679"/>
                      <a:gd name="T108" fmla="*/ 13 w 473"/>
                      <a:gd name="T109" fmla="*/ 167 h 679"/>
                      <a:gd name="T110" fmla="*/ 14 w 473"/>
                      <a:gd name="T111" fmla="*/ 39 h 679"/>
                      <a:gd name="T112" fmla="*/ 13 w 473"/>
                      <a:gd name="T113" fmla="*/ 29 h 679"/>
                      <a:gd name="T114" fmla="*/ 10 w 473"/>
                      <a:gd name="T115" fmla="*/ 20 h 679"/>
                      <a:gd name="T116" fmla="*/ 6 w 473"/>
                      <a:gd name="T117" fmla="*/ 13 h 679"/>
                      <a:gd name="T118" fmla="*/ 0 w 473"/>
                      <a:gd name="T119" fmla="*/ 7 h 679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473" h="679">
                        <a:moveTo>
                          <a:pt x="391" y="23"/>
                        </a:moveTo>
                        <a:lnTo>
                          <a:pt x="398" y="22"/>
                        </a:lnTo>
                        <a:lnTo>
                          <a:pt x="405" y="21"/>
                        </a:lnTo>
                        <a:lnTo>
                          <a:pt x="414" y="20"/>
                        </a:lnTo>
                        <a:lnTo>
                          <a:pt x="421" y="17"/>
                        </a:lnTo>
                        <a:lnTo>
                          <a:pt x="430" y="14"/>
                        </a:lnTo>
                        <a:lnTo>
                          <a:pt x="437" y="10"/>
                        </a:lnTo>
                        <a:lnTo>
                          <a:pt x="444" y="5"/>
                        </a:lnTo>
                        <a:lnTo>
                          <a:pt x="453" y="0"/>
                        </a:lnTo>
                        <a:lnTo>
                          <a:pt x="453" y="209"/>
                        </a:lnTo>
                        <a:lnTo>
                          <a:pt x="444" y="193"/>
                        </a:lnTo>
                        <a:lnTo>
                          <a:pt x="436" y="177"/>
                        </a:lnTo>
                        <a:lnTo>
                          <a:pt x="426" y="162"/>
                        </a:lnTo>
                        <a:lnTo>
                          <a:pt x="415" y="149"/>
                        </a:lnTo>
                        <a:lnTo>
                          <a:pt x="403" y="138"/>
                        </a:lnTo>
                        <a:lnTo>
                          <a:pt x="390" y="127"/>
                        </a:lnTo>
                        <a:lnTo>
                          <a:pt x="376" y="119"/>
                        </a:lnTo>
                        <a:lnTo>
                          <a:pt x="361" y="110"/>
                        </a:lnTo>
                        <a:lnTo>
                          <a:pt x="349" y="105"/>
                        </a:lnTo>
                        <a:lnTo>
                          <a:pt x="334" y="101"/>
                        </a:lnTo>
                        <a:lnTo>
                          <a:pt x="319" y="97"/>
                        </a:lnTo>
                        <a:lnTo>
                          <a:pt x="302" y="94"/>
                        </a:lnTo>
                        <a:lnTo>
                          <a:pt x="285" y="91"/>
                        </a:lnTo>
                        <a:lnTo>
                          <a:pt x="266" y="89"/>
                        </a:lnTo>
                        <a:lnTo>
                          <a:pt x="247" y="88"/>
                        </a:lnTo>
                        <a:lnTo>
                          <a:pt x="226" y="88"/>
                        </a:lnTo>
                        <a:lnTo>
                          <a:pt x="204" y="89"/>
                        </a:lnTo>
                        <a:lnTo>
                          <a:pt x="186" y="90"/>
                        </a:lnTo>
                        <a:lnTo>
                          <a:pt x="178" y="93"/>
                        </a:lnTo>
                        <a:lnTo>
                          <a:pt x="171" y="94"/>
                        </a:lnTo>
                        <a:lnTo>
                          <a:pt x="164" y="96"/>
                        </a:lnTo>
                        <a:lnTo>
                          <a:pt x="159" y="99"/>
                        </a:lnTo>
                        <a:lnTo>
                          <a:pt x="152" y="103"/>
                        </a:lnTo>
                        <a:lnTo>
                          <a:pt x="145" y="108"/>
                        </a:lnTo>
                        <a:lnTo>
                          <a:pt x="140" y="114"/>
                        </a:lnTo>
                        <a:lnTo>
                          <a:pt x="136" y="121"/>
                        </a:lnTo>
                        <a:lnTo>
                          <a:pt x="134" y="128"/>
                        </a:lnTo>
                        <a:lnTo>
                          <a:pt x="131" y="137"/>
                        </a:lnTo>
                        <a:lnTo>
                          <a:pt x="129" y="145"/>
                        </a:lnTo>
                        <a:lnTo>
                          <a:pt x="129" y="156"/>
                        </a:lnTo>
                        <a:lnTo>
                          <a:pt x="129" y="290"/>
                        </a:lnTo>
                        <a:lnTo>
                          <a:pt x="242" y="290"/>
                        </a:lnTo>
                        <a:lnTo>
                          <a:pt x="260" y="289"/>
                        </a:lnTo>
                        <a:lnTo>
                          <a:pt x="278" y="286"/>
                        </a:lnTo>
                        <a:lnTo>
                          <a:pt x="295" y="282"/>
                        </a:lnTo>
                        <a:lnTo>
                          <a:pt x="311" y="276"/>
                        </a:lnTo>
                        <a:lnTo>
                          <a:pt x="318" y="273"/>
                        </a:lnTo>
                        <a:lnTo>
                          <a:pt x="324" y="268"/>
                        </a:lnTo>
                        <a:lnTo>
                          <a:pt x="332" y="263"/>
                        </a:lnTo>
                        <a:lnTo>
                          <a:pt x="338" y="258"/>
                        </a:lnTo>
                        <a:lnTo>
                          <a:pt x="350" y="246"/>
                        </a:lnTo>
                        <a:lnTo>
                          <a:pt x="361" y="234"/>
                        </a:lnTo>
                        <a:lnTo>
                          <a:pt x="361" y="413"/>
                        </a:lnTo>
                        <a:lnTo>
                          <a:pt x="350" y="400"/>
                        </a:lnTo>
                        <a:lnTo>
                          <a:pt x="338" y="389"/>
                        </a:lnTo>
                        <a:lnTo>
                          <a:pt x="324" y="380"/>
                        </a:lnTo>
                        <a:lnTo>
                          <a:pt x="311" y="372"/>
                        </a:lnTo>
                        <a:lnTo>
                          <a:pt x="295" y="365"/>
                        </a:lnTo>
                        <a:lnTo>
                          <a:pt x="278" y="361"/>
                        </a:lnTo>
                        <a:lnTo>
                          <a:pt x="260" y="359"/>
                        </a:lnTo>
                        <a:lnTo>
                          <a:pt x="242" y="358"/>
                        </a:lnTo>
                        <a:lnTo>
                          <a:pt x="129" y="358"/>
                        </a:lnTo>
                        <a:lnTo>
                          <a:pt x="129" y="522"/>
                        </a:lnTo>
                        <a:lnTo>
                          <a:pt x="129" y="533"/>
                        </a:lnTo>
                        <a:lnTo>
                          <a:pt x="132" y="542"/>
                        </a:lnTo>
                        <a:lnTo>
                          <a:pt x="134" y="552"/>
                        </a:lnTo>
                        <a:lnTo>
                          <a:pt x="137" y="559"/>
                        </a:lnTo>
                        <a:lnTo>
                          <a:pt x="142" y="566"/>
                        </a:lnTo>
                        <a:lnTo>
                          <a:pt x="147" y="573"/>
                        </a:lnTo>
                        <a:lnTo>
                          <a:pt x="155" y="578"/>
                        </a:lnTo>
                        <a:lnTo>
                          <a:pt x="162" y="582"/>
                        </a:lnTo>
                        <a:lnTo>
                          <a:pt x="167" y="584"/>
                        </a:lnTo>
                        <a:lnTo>
                          <a:pt x="175" y="586"/>
                        </a:lnTo>
                        <a:lnTo>
                          <a:pt x="182" y="588"/>
                        </a:lnTo>
                        <a:lnTo>
                          <a:pt x="191" y="591"/>
                        </a:lnTo>
                        <a:lnTo>
                          <a:pt x="211" y="592"/>
                        </a:lnTo>
                        <a:lnTo>
                          <a:pt x="235" y="593"/>
                        </a:lnTo>
                        <a:lnTo>
                          <a:pt x="258" y="593"/>
                        </a:lnTo>
                        <a:lnTo>
                          <a:pt x="279" y="592"/>
                        </a:lnTo>
                        <a:lnTo>
                          <a:pt x="299" y="590"/>
                        </a:lnTo>
                        <a:lnTo>
                          <a:pt x="318" y="587"/>
                        </a:lnTo>
                        <a:lnTo>
                          <a:pt x="335" y="583"/>
                        </a:lnTo>
                        <a:lnTo>
                          <a:pt x="351" y="580"/>
                        </a:lnTo>
                        <a:lnTo>
                          <a:pt x="365" y="575"/>
                        </a:lnTo>
                        <a:lnTo>
                          <a:pt x="378" y="568"/>
                        </a:lnTo>
                        <a:lnTo>
                          <a:pt x="392" y="561"/>
                        </a:lnTo>
                        <a:lnTo>
                          <a:pt x="405" y="552"/>
                        </a:lnTo>
                        <a:lnTo>
                          <a:pt x="419" y="541"/>
                        </a:lnTo>
                        <a:lnTo>
                          <a:pt x="431" y="528"/>
                        </a:lnTo>
                        <a:lnTo>
                          <a:pt x="442" y="515"/>
                        </a:lnTo>
                        <a:lnTo>
                          <a:pt x="454" y="499"/>
                        </a:lnTo>
                        <a:lnTo>
                          <a:pt x="463" y="482"/>
                        </a:lnTo>
                        <a:lnTo>
                          <a:pt x="473" y="463"/>
                        </a:lnTo>
                        <a:lnTo>
                          <a:pt x="473" y="679"/>
                        </a:lnTo>
                        <a:lnTo>
                          <a:pt x="465" y="674"/>
                        </a:lnTo>
                        <a:lnTo>
                          <a:pt x="457" y="670"/>
                        </a:lnTo>
                        <a:lnTo>
                          <a:pt x="450" y="666"/>
                        </a:lnTo>
                        <a:lnTo>
                          <a:pt x="441" y="663"/>
                        </a:lnTo>
                        <a:lnTo>
                          <a:pt x="433" y="661"/>
                        </a:lnTo>
                        <a:lnTo>
                          <a:pt x="423" y="660"/>
                        </a:lnTo>
                        <a:lnTo>
                          <a:pt x="415" y="659"/>
                        </a:lnTo>
                        <a:lnTo>
                          <a:pt x="405" y="658"/>
                        </a:lnTo>
                        <a:lnTo>
                          <a:pt x="0" y="658"/>
                        </a:lnTo>
                        <a:lnTo>
                          <a:pt x="10" y="648"/>
                        </a:lnTo>
                        <a:lnTo>
                          <a:pt x="19" y="637"/>
                        </a:lnTo>
                        <a:lnTo>
                          <a:pt x="27" y="624"/>
                        </a:lnTo>
                        <a:lnTo>
                          <a:pt x="34" y="612"/>
                        </a:lnTo>
                        <a:lnTo>
                          <a:pt x="38" y="598"/>
                        </a:lnTo>
                        <a:lnTo>
                          <a:pt x="42" y="582"/>
                        </a:lnTo>
                        <a:lnTo>
                          <a:pt x="44" y="566"/>
                        </a:lnTo>
                        <a:lnTo>
                          <a:pt x="45" y="549"/>
                        </a:lnTo>
                        <a:lnTo>
                          <a:pt x="45" y="132"/>
                        </a:lnTo>
                        <a:lnTo>
                          <a:pt x="44" y="115"/>
                        </a:lnTo>
                        <a:lnTo>
                          <a:pt x="42" y="99"/>
                        </a:lnTo>
                        <a:lnTo>
                          <a:pt x="38" y="84"/>
                        </a:lnTo>
                        <a:lnTo>
                          <a:pt x="34" y="69"/>
                        </a:lnTo>
                        <a:lnTo>
                          <a:pt x="27" y="57"/>
                        </a:lnTo>
                        <a:lnTo>
                          <a:pt x="19" y="45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39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952"/>
                  <p:cNvSpPr>
                    <a:spLocks noChangeAspect="1"/>
                  </p:cNvSpPr>
                  <p:nvPr/>
                </p:nvSpPr>
                <p:spPr bwMode="auto">
                  <a:xfrm>
                    <a:off x="3369" y="2262"/>
                    <a:ext cx="207" cy="193"/>
                  </a:xfrm>
                  <a:custGeom>
                    <a:avLst/>
                    <a:gdLst>
                      <a:gd name="T0" fmla="*/ 158 w 688"/>
                      <a:gd name="T1" fmla="*/ 190 h 635"/>
                      <a:gd name="T2" fmla="*/ 163 w 688"/>
                      <a:gd name="T3" fmla="*/ 183 h 635"/>
                      <a:gd name="T4" fmla="*/ 167 w 688"/>
                      <a:gd name="T5" fmla="*/ 175 h 635"/>
                      <a:gd name="T6" fmla="*/ 168 w 688"/>
                      <a:gd name="T7" fmla="*/ 165 h 635"/>
                      <a:gd name="T8" fmla="*/ 168 w 688"/>
                      <a:gd name="T9" fmla="*/ 53 h 635"/>
                      <a:gd name="T10" fmla="*/ 169 w 688"/>
                      <a:gd name="T11" fmla="*/ 36 h 635"/>
                      <a:gd name="T12" fmla="*/ 171 w 688"/>
                      <a:gd name="T13" fmla="*/ 21 h 635"/>
                      <a:gd name="T14" fmla="*/ 166 w 688"/>
                      <a:gd name="T15" fmla="*/ 38 h 635"/>
                      <a:gd name="T16" fmla="*/ 161 w 688"/>
                      <a:gd name="T17" fmla="*/ 53 h 635"/>
                      <a:gd name="T18" fmla="*/ 118 w 688"/>
                      <a:gd name="T19" fmla="*/ 183 h 635"/>
                      <a:gd name="T20" fmla="*/ 117 w 688"/>
                      <a:gd name="T21" fmla="*/ 191 h 635"/>
                      <a:gd name="T22" fmla="*/ 87 w 688"/>
                      <a:gd name="T23" fmla="*/ 193 h 635"/>
                      <a:gd name="T24" fmla="*/ 88 w 688"/>
                      <a:gd name="T25" fmla="*/ 187 h 635"/>
                      <a:gd name="T26" fmla="*/ 86 w 688"/>
                      <a:gd name="T27" fmla="*/ 180 h 635"/>
                      <a:gd name="T28" fmla="*/ 41 w 688"/>
                      <a:gd name="T29" fmla="*/ 46 h 635"/>
                      <a:gd name="T30" fmla="*/ 36 w 688"/>
                      <a:gd name="T31" fmla="*/ 29 h 635"/>
                      <a:gd name="T32" fmla="*/ 35 w 688"/>
                      <a:gd name="T33" fmla="*/ 28 h 635"/>
                      <a:gd name="T34" fmla="*/ 36 w 688"/>
                      <a:gd name="T35" fmla="*/ 43 h 635"/>
                      <a:gd name="T36" fmla="*/ 36 w 688"/>
                      <a:gd name="T37" fmla="*/ 160 h 635"/>
                      <a:gd name="T38" fmla="*/ 37 w 688"/>
                      <a:gd name="T39" fmla="*/ 170 h 635"/>
                      <a:gd name="T40" fmla="*/ 40 w 688"/>
                      <a:gd name="T41" fmla="*/ 179 h 635"/>
                      <a:gd name="T42" fmla="*/ 44 w 688"/>
                      <a:gd name="T43" fmla="*/ 186 h 635"/>
                      <a:gd name="T44" fmla="*/ 50 w 688"/>
                      <a:gd name="T45" fmla="*/ 193 h 635"/>
                      <a:gd name="T46" fmla="*/ 3 w 688"/>
                      <a:gd name="T47" fmla="*/ 190 h 635"/>
                      <a:gd name="T48" fmla="*/ 8 w 688"/>
                      <a:gd name="T49" fmla="*/ 183 h 635"/>
                      <a:gd name="T50" fmla="*/ 12 w 688"/>
                      <a:gd name="T51" fmla="*/ 175 h 635"/>
                      <a:gd name="T52" fmla="*/ 13 w 688"/>
                      <a:gd name="T53" fmla="*/ 165 h 635"/>
                      <a:gd name="T54" fmla="*/ 14 w 688"/>
                      <a:gd name="T55" fmla="*/ 33 h 635"/>
                      <a:gd name="T56" fmla="*/ 13 w 688"/>
                      <a:gd name="T57" fmla="*/ 23 h 635"/>
                      <a:gd name="T58" fmla="*/ 10 w 688"/>
                      <a:gd name="T59" fmla="*/ 14 h 635"/>
                      <a:gd name="T60" fmla="*/ 6 w 688"/>
                      <a:gd name="T61" fmla="*/ 7 h 635"/>
                      <a:gd name="T62" fmla="*/ 0 w 688"/>
                      <a:gd name="T63" fmla="*/ 0 h 635"/>
                      <a:gd name="T64" fmla="*/ 54 w 688"/>
                      <a:gd name="T65" fmla="*/ 1 h 635"/>
                      <a:gd name="T66" fmla="*/ 53 w 688"/>
                      <a:gd name="T67" fmla="*/ 5 h 635"/>
                      <a:gd name="T68" fmla="*/ 53 w 688"/>
                      <a:gd name="T69" fmla="*/ 7 h 635"/>
                      <a:gd name="T70" fmla="*/ 94 w 688"/>
                      <a:gd name="T71" fmla="*/ 130 h 635"/>
                      <a:gd name="T72" fmla="*/ 99 w 688"/>
                      <a:gd name="T73" fmla="*/ 147 h 635"/>
                      <a:gd name="T74" fmla="*/ 103 w 688"/>
                      <a:gd name="T75" fmla="*/ 167 h 635"/>
                      <a:gd name="T76" fmla="*/ 107 w 688"/>
                      <a:gd name="T77" fmla="*/ 146 h 635"/>
                      <a:gd name="T78" fmla="*/ 112 w 688"/>
                      <a:gd name="T79" fmla="*/ 130 h 635"/>
                      <a:gd name="T80" fmla="*/ 153 w 688"/>
                      <a:gd name="T81" fmla="*/ 7 h 635"/>
                      <a:gd name="T82" fmla="*/ 153 w 688"/>
                      <a:gd name="T83" fmla="*/ 6 h 635"/>
                      <a:gd name="T84" fmla="*/ 153 w 688"/>
                      <a:gd name="T85" fmla="*/ 4 h 635"/>
                      <a:gd name="T86" fmla="*/ 207 w 688"/>
                      <a:gd name="T87" fmla="*/ 0 h 635"/>
                      <a:gd name="T88" fmla="*/ 201 w 688"/>
                      <a:gd name="T89" fmla="*/ 6 h 635"/>
                      <a:gd name="T90" fmla="*/ 197 w 688"/>
                      <a:gd name="T91" fmla="*/ 14 h 635"/>
                      <a:gd name="T92" fmla="*/ 195 w 688"/>
                      <a:gd name="T93" fmla="*/ 23 h 635"/>
                      <a:gd name="T94" fmla="*/ 193 w 688"/>
                      <a:gd name="T95" fmla="*/ 33 h 635"/>
                      <a:gd name="T96" fmla="*/ 193 w 688"/>
                      <a:gd name="T97" fmla="*/ 165 h 635"/>
                      <a:gd name="T98" fmla="*/ 196 w 688"/>
                      <a:gd name="T99" fmla="*/ 175 h 635"/>
                      <a:gd name="T100" fmla="*/ 199 w 688"/>
                      <a:gd name="T101" fmla="*/ 183 h 635"/>
                      <a:gd name="T102" fmla="*/ 204 w 688"/>
                      <a:gd name="T103" fmla="*/ 190 h 635"/>
                      <a:gd name="T104" fmla="*/ 155 w 688"/>
                      <a:gd name="T105" fmla="*/ 193 h 635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688" h="635">
                        <a:moveTo>
                          <a:pt x="515" y="635"/>
                        </a:moveTo>
                        <a:lnTo>
                          <a:pt x="526" y="625"/>
                        </a:lnTo>
                        <a:lnTo>
                          <a:pt x="536" y="614"/>
                        </a:lnTo>
                        <a:lnTo>
                          <a:pt x="543" y="601"/>
                        </a:lnTo>
                        <a:lnTo>
                          <a:pt x="550" y="589"/>
                        </a:lnTo>
                        <a:lnTo>
                          <a:pt x="554" y="575"/>
                        </a:lnTo>
                        <a:lnTo>
                          <a:pt x="558" y="559"/>
                        </a:lnTo>
                        <a:lnTo>
                          <a:pt x="559" y="543"/>
                        </a:lnTo>
                        <a:lnTo>
                          <a:pt x="560" y="526"/>
                        </a:lnTo>
                        <a:lnTo>
                          <a:pt x="560" y="174"/>
                        </a:lnTo>
                        <a:lnTo>
                          <a:pt x="561" y="146"/>
                        </a:lnTo>
                        <a:lnTo>
                          <a:pt x="562" y="120"/>
                        </a:lnTo>
                        <a:lnTo>
                          <a:pt x="565" y="94"/>
                        </a:lnTo>
                        <a:lnTo>
                          <a:pt x="569" y="68"/>
                        </a:lnTo>
                        <a:lnTo>
                          <a:pt x="561" y="97"/>
                        </a:lnTo>
                        <a:lnTo>
                          <a:pt x="553" y="124"/>
                        </a:lnTo>
                        <a:lnTo>
                          <a:pt x="544" y="151"/>
                        </a:lnTo>
                        <a:lnTo>
                          <a:pt x="536" y="176"/>
                        </a:lnTo>
                        <a:lnTo>
                          <a:pt x="393" y="591"/>
                        </a:lnTo>
                        <a:lnTo>
                          <a:pt x="391" y="602"/>
                        </a:lnTo>
                        <a:lnTo>
                          <a:pt x="390" y="616"/>
                        </a:lnTo>
                        <a:lnTo>
                          <a:pt x="390" y="628"/>
                        </a:lnTo>
                        <a:lnTo>
                          <a:pt x="391" y="635"/>
                        </a:lnTo>
                        <a:lnTo>
                          <a:pt x="288" y="635"/>
                        </a:lnTo>
                        <a:lnTo>
                          <a:pt x="291" y="627"/>
                        </a:lnTo>
                        <a:lnTo>
                          <a:pt x="291" y="616"/>
                        </a:lnTo>
                        <a:lnTo>
                          <a:pt x="290" y="602"/>
                        </a:lnTo>
                        <a:lnTo>
                          <a:pt x="287" y="591"/>
                        </a:lnTo>
                        <a:lnTo>
                          <a:pt x="144" y="176"/>
                        </a:lnTo>
                        <a:lnTo>
                          <a:pt x="135" y="150"/>
                        </a:lnTo>
                        <a:lnTo>
                          <a:pt x="126" y="123"/>
                        </a:lnTo>
                        <a:lnTo>
                          <a:pt x="119" y="96"/>
                        </a:lnTo>
                        <a:lnTo>
                          <a:pt x="110" y="68"/>
                        </a:lnTo>
                        <a:lnTo>
                          <a:pt x="116" y="91"/>
                        </a:lnTo>
                        <a:lnTo>
                          <a:pt x="119" y="116"/>
                        </a:lnTo>
                        <a:lnTo>
                          <a:pt x="121" y="143"/>
                        </a:lnTo>
                        <a:lnTo>
                          <a:pt x="121" y="174"/>
                        </a:lnTo>
                        <a:lnTo>
                          <a:pt x="121" y="526"/>
                        </a:lnTo>
                        <a:lnTo>
                          <a:pt x="122" y="543"/>
                        </a:lnTo>
                        <a:lnTo>
                          <a:pt x="124" y="558"/>
                        </a:lnTo>
                        <a:lnTo>
                          <a:pt x="127" y="573"/>
                        </a:lnTo>
                        <a:lnTo>
                          <a:pt x="133" y="588"/>
                        </a:lnTo>
                        <a:lnTo>
                          <a:pt x="139" y="600"/>
                        </a:lnTo>
                        <a:lnTo>
                          <a:pt x="146" y="613"/>
                        </a:lnTo>
                        <a:lnTo>
                          <a:pt x="156" y="624"/>
                        </a:lnTo>
                        <a:lnTo>
                          <a:pt x="166" y="635"/>
                        </a:lnTo>
                        <a:lnTo>
                          <a:pt x="0" y="635"/>
                        </a:lnTo>
                        <a:lnTo>
                          <a:pt x="10" y="625"/>
                        </a:lnTo>
                        <a:lnTo>
                          <a:pt x="20" y="614"/>
                        </a:lnTo>
                        <a:lnTo>
                          <a:pt x="27" y="601"/>
                        </a:lnTo>
                        <a:lnTo>
                          <a:pt x="34" y="589"/>
                        </a:lnTo>
                        <a:lnTo>
                          <a:pt x="39" y="575"/>
                        </a:lnTo>
                        <a:lnTo>
                          <a:pt x="42" y="559"/>
                        </a:lnTo>
                        <a:lnTo>
                          <a:pt x="44" y="543"/>
                        </a:lnTo>
                        <a:lnTo>
                          <a:pt x="45" y="526"/>
                        </a:lnTo>
                        <a:lnTo>
                          <a:pt x="45" y="109"/>
                        </a:lnTo>
                        <a:lnTo>
                          <a:pt x="44" y="92"/>
                        </a:lnTo>
                        <a:lnTo>
                          <a:pt x="42" y="76"/>
                        </a:lnTo>
                        <a:lnTo>
                          <a:pt x="39" y="61"/>
                        </a:lnTo>
                        <a:lnTo>
                          <a:pt x="34" y="46"/>
                        </a:lnTo>
                        <a:lnTo>
                          <a:pt x="27" y="34"/>
                        </a:lnTo>
                        <a:lnTo>
                          <a:pt x="20" y="22"/>
                        </a:lnTo>
                        <a:lnTo>
                          <a:pt x="10" y="11"/>
                        </a:lnTo>
                        <a:lnTo>
                          <a:pt x="0" y="0"/>
                        </a:lnTo>
                        <a:lnTo>
                          <a:pt x="180" y="0"/>
                        </a:lnTo>
                        <a:lnTo>
                          <a:pt x="178" y="4"/>
                        </a:lnTo>
                        <a:lnTo>
                          <a:pt x="176" y="10"/>
                        </a:lnTo>
                        <a:lnTo>
                          <a:pt x="175" y="15"/>
                        </a:lnTo>
                        <a:lnTo>
                          <a:pt x="175" y="19"/>
                        </a:lnTo>
                        <a:lnTo>
                          <a:pt x="175" y="22"/>
                        </a:lnTo>
                        <a:lnTo>
                          <a:pt x="175" y="25"/>
                        </a:lnTo>
                        <a:lnTo>
                          <a:pt x="313" y="428"/>
                        </a:lnTo>
                        <a:lnTo>
                          <a:pt x="322" y="455"/>
                        </a:lnTo>
                        <a:lnTo>
                          <a:pt x="330" y="483"/>
                        </a:lnTo>
                        <a:lnTo>
                          <a:pt x="337" y="514"/>
                        </a:lnTo>
                        <a:lnTo>
                          <a:pt x="342" y="548"/>
                        </a:lnTo>
                        <a:lnTo>
                          <a:pt x="350" y="512"/>
                        </a:lnTo>
                        <a:lnTo>
                          <a:pt x="357" y="480"/>
                        </a:lnTo>
                        <a:lnTo>
                          <a:pt x="364" y="453"/>
                        </a:lnTo>
                        <a:lnTo>
                          <a:pt x="372" y="428"/>
                        </a:lnTo>
                        <a:lnTo>
                          <a:pt x="509" y="25"/>
                        </a:lnTo>
                        <a:lnTo>
                          <a:pt x="509" y="24"/>
                        </a:lnTo>
                        <a:lnTo>
                          <a:pt x="510" y="24"/>
                        </a:lnTo>
                        <a:lnTo>
                          <a:pt x="510" y="20"/>
                        </a:lnTo>
                        <a:lnTo>
                          <a:pt x="510" y="17"/>
                        </a:lnTo>
                        <a:lnTo>
                          <a:pt x="509" y="12"/>
                        </a:lnTo>
                        <a:lnTo>
                          <a:pt x="505" y="0"/>
                        </a:lnTo>
                        <a:lnTo>
                          <a:pt x="688" y="0"/>
                        </a:lnTo>
                        <a:lnTo>
                          <a:pt x="678" y="10"/>
                        </a:lnTo>
                        <a:lnTo>
                          <a:pt x="669" y="21"/>
                        </a:lnTo>
                        <a:lnTo>
                          <a:pt x="661" y="33"/>
                        </a:lnTo>
                        <a:lnTo>
                          <a:pt x="655" y="46"/>
                        </a:lnTo>
                        <a:lnTo>
                          <a:pt x="650" y="60"/>
                        </a:lnTo>
                        <a:lnTo>
                          <a:pt x="647" y="76"/>
                        </a:lnTo>
                        <a:lnTo>
                          <a:pt x="643" y="92"/>
                        </a:lnTo>
                        <a:lnTo>
                          <a:pt x="643" y="109"/>
                        </a:lnTo>
                        <a:lnTo>
                          <a:pt x="643" y="526"/>
                        </a:lnTo>
                        <a:lnTo>
                          <a:pt x="643" y="543"/>
                        </a:lnTo>
                        <a:lnTo>
                          <a:pt x="647" y="559"/>
                        </a:lnTo>
                        <a:lnTo>
                          <a:pt x="650" y="575"/>
                        </a:lnTo>
                        <a:lnTo>
                          <a:pt x="655" y="589"/>
                        </a:lnTo>
                        <a:lnTo>
                          <a:pt x="661" y="601"/>
                        </a:lnTo>
                        <a:lnTo>
                          <a:pt x="669" y="614"/>
                        </a:lnTo>
                        <a:lnTo>
                          <a:pt x="678" y="625"/>
                        </a:lnTo>
                        <a:lnTo>
                          <a:pt x="688" y="635"/>
                        </a:lnTo>
                        <a:lnTo>
                          <a:pt x="515" y="6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953"/>
                  <p:cNvSpPr>
                    <a:spLocks noChangeAspect="1"/>
                  </p:cNvSpPr>
                  <p:nvPr/>
                </p:nvSpPr>
                <p:spPr bwMode="auto">
                  <a:xfrm>
                    <a:off x="4034" y="2262"/>
                    <a:ext cx="64" cy="193"/>
                  </a:xfrm>
                  <a:custGeom>
                    <a:avLst/>
                    <a:gdLst>
                      <a:gd name="T0" fmla="*/ 29 w 232"/>
                      <a:gd name="T1" fmla="*/ 59 h 648"/>
                      <a:gd name="T2" fmla="*/ 13 w 232"/>
                      <a:gd name="T3" fmla="*/ 59 h 648"/>
                      <a:gd name="T4" fmla="*/ 9 w 232"/>
                      <a:gd name="T5" fmla="*/ 59 h 648"/>
                      <a:gd name="T6" fmla="*/ 6 w 232"/>
                      <a:gd name="T7" fmla="*/ 60 h 648"/>
                      <a:gd name="T8" fmla="*/ 4 w 232"/>
                      <a:gd name="T9" fmla="*/ 61 h 648"/>
                      <a:gd name="T10" fmla="*/ 3 w 232"/>
                      <a:gd name="T11" fmla="*/ 62 h 648"/>
                      <a:gd name="T12" fmla="*/ 2 w 232"/>
                      <a:gd name="T13" fmla="*/ 62 h 648"/>
                      <a:gd name="T14" fmla="*/ 0 w 232"/>
                      <a:gd name="T15" fmla="*/ 63 h 648"/>
                      <a:gd name="T16" fmla="*/ 0 w 232"/>
                      <a:gd name="T17" fmla="*/ 35 h 648"/>
                      <a:gd name="T18" fmla="*/ 4 w 232"/>
                      <a:gd name="T19" fmla="*/ 38 h 648"/>
                      <a:gd name="T20" fmla="*/ 7 w 232"/>
                      <a:gd name="T21" fmla="*/ 38 h 648"/>
                      <a:gd name="T22" fmla="*/ 10 w 232"/>
                      <a:gd name="T23" fmla="*/ 39 h 648"/>
                      <a:gd name="T24" fmla="*/ 14 w 232"/>
                      <a:gd name="T25" fmla="*/ 39 h 648"/>
                      <a:gd name="T26" fmla="*/ 16 w 232"/>
                      <a:gd name="T27" fmla="*/ 39 h 648"/>
                      <a:gd name="T28" fmla="*/ 19 w 232"/>
                      <a:gd name="T29" fmla="*/ 39 h 648"/>
                      <a:gd name="T30" fmla="*/ 21 w 232"/>
                      <a:gd name="T31" fmla="*/ 38 h 648"/>
                      <a:gd name="T32" fmla="*/ 23 w 232"/>
                      <a:gd name="T33" fmla="*/ 38 h 648"/>
                      <a:gd name="T34" fmla="*/ 25 w 232"/>
                      <a:gd name="T35" fmla="*/ 37 h 648"/>
                      <a:gd name="T36" fmla="*/ 26 w 232"/>
                      <a:gd name="T37" fmla="*/ 35 h 648"/>
                      <a:gd name="T38" fmla="*/ 28 w 232"/>
                      <a:gd name="T39" fmla="*/ 34 h 648"/>
                      <a:gd name="T40" fmla="*/ 30 w 232"/>
                      <a:gd name="T41" fmla="*/ 33 h 648"/>
                      <a:gd name="T42" fmla="*/ 31 w 232"/>
                      <a:gd name="T43" fmla="*/ 31 h 648"/>
                      <a:gd name="T44" fmla="*/ 32 w 232"/>
                      <a:gd name="T45" fmla="*/ 29 h 648"/>
                      <a:gd name="T46" fmla="*/ 33 w 232"/>
                      <a:gd name="T47" fmla="*/ 27 h 648"/>
                      <a:gd name="T48" fmla="*/ 34 w 232"/>
                      <a:gd name="T49" fmla="*/ 25 h 648"/>
                      <a:gd name="T50" fmla="*/ 34 w 232"/>
                      <a:gd name="T51" fmla="*/ 22 h 648"/>
                      <a:gd name="T52" fmla="*/ 35 w 232"/>
                      <a:gd name="T53" fmla="*/ 20 h 648"/>
                      <a:gd name="T54" fmla="*/ 35 w 232"/>
                      <a:gd name="T55" fmla="*/ 17 h 648"/>
                      <a:gd name="T56" fmla="*/ 35 w 232"/>
                      <a:gd name="T57" fmla="*/ 14 h 648"/>
                      <a:gd name="T58" fmla="*/ 35 w 232"/>
                      <a:gd name="T59" fmla="*/ 10 h 648"/>
                      <a:gd name="T60" fmla="*/ 34 w 232"/>
                      <a:gd name="T61" fmla="*/ 6 h 648"/>
                      <a:gd name="T62" fmla="*/ 34 w 232"/>
                      <a:gd name="T63" fmla="*/ 3 h 648"/>
                      <a:gd name="T64" fmla="*/ 32 w 232"/>
                      <a:gd name="T65" fmla="*/ 0 h 648"/>
                      <a:gd name="T66" fmla="*/ 54 w 232"/>
                      <a:gd name="T67" fmla="*/ 0 h 648"/>
                      <a:gd name="T68" fmla="*/ 53 w 232"/>
                      <a:gd name="T69" fmla="*/ 4 h 648"/>
                      <a:gd name="T70" fmla="*/ 53 w 232"/>
                      <a:gd name="T71" fmla="*/ 10 h 648"/>
                      <a:gd name="T72" fmla="*/ 52 w 232"/>
                      <a:gd name="T73" fmla="*/ 15 h 648"/>
                      <a:gd name="T74" fmla="*/ 52 w 232"/>
                      <a:gd name="T75" fmla="*/ 21 h 648"/>
                      <a:gd name="T76" fmla="*/ 52 w 232"/>
                      <a:gd name="T77" fmla="*/ 161 h 648"/>
                      <a:gd name="T78" fmla="*/ 52 w 232"/>
                      <a:gd name="T79" fmla="*/ 166 h 648"/>
                      <a:gd name="T80" fmla="*/ 53 w 232"/>
                      <a:gd name="T81" fmla="*/ 170 h 648"/>
                      <a:gd name="T82" fmla="*/ 54 w 232"/>
                      <a:gd name="T83" fmla="*/ 175 h 648"/>
                      <a:gd name="T84" fmla="*/ 55 w 232"/>
                      <a:gd name="T85" fmla="*/ 179 h 648"/>
                      <a:gd name="T86" fmla="*/ 57 w 232"/>
                      <a:gd name="T87" fmla="*/ 183 h 648"/>
                      <a:gd name="T88" fmla="*/ 59 w 232"/>
                      <a:gd name="T89" fmla="*/ 187 h 648"/>
                      <a:gd name="T90" fmla="*/ 61 w 232"/>
                      <a:gd name="T91" fmla="*/ 190 h 648"/>
                      <a:gd name="T92" fmla="*/ 64 w 232"/>
                      <a:gd name="T93" fmla="*/ 193 h 648"/>
                      <a:gd name="T94" fmla="*/ 17 w 232"/>
                      <a:gd name="T95" fmla="*/ 193 h 648"/>
                      <a:gd name="T96" fmla="*/ 20 w 232"/>
                      <a:gd name="T97" fmla="*/ 190 h 648"/>
                      <a:gd name="T98" fmla="*/ 22 w 232"/>
                      <a:gd name="T99" fmla="*/ 187 h 648"/>
                      <a:gd name="T100" fmla="*/ 24 w 232"/>
                      <a:gd name="T101" fmla="*/ 183 h 648"/>
                      <a:gd name="T102" fmla="*/ 26 w 232"/>
                      <a:gd name="T103" fmla="*/ 179 h 648"/>
                      <a:gd name="T104" fmla="*/ 27 w 232"/>
                      <a:gd name="T105" fmla="*/ 175 h 648"/>
                      <a:gd name="T106" fmla="*/ 28 w 232"/>
                      <a:gd name="T107" fmla="*/ 170 h 648"/>
                      <a:gd name="T108" fmla="*/ 29 w 232"/>
                      <a:gd name="T109" fmla="*/ 166 h 648"/>
                      <a:gd name="T110" fmla="*/ 29 w 232"/>
                      <a:gd name="T111" fmla="*/ 161 h 648"/>
                      <a:gd name="T112" fmla="*/ 29 w 232"/>
                      <a:gd name="T113" fmla="*/ 59 h 648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232" h="648">
                        <a:moveTo>
                          <a:pt x="105" y="199"/>
                        </a:moveTo>
                        <a:lnTo>
                          <a:pt x="48" y="199"/>
                        </a:lnTo>
                        <a:lnTo>
                          <a:pt x="34" y="199"/>
                        </a:lnTo>
                        <a:lnTo>
                          <a:pt x="21" y="203"/>
                        </a:lnTo>
                        <a:lnTo>
                          <a:pt x="16" y="204"/>
                        </a:lnTo>
                        <a:lnTo>
                          <a:pt x="11" y="207"/>
                        </a:lnTo>
                        <a:lnTo>
                          <a:pt x="6" y="209"/>
                        </a:lnTo>
                        <a:lnTo>
                          <a:pt x="0" y="213"/>
                        </a:lnTo>
                        <a:lnTo>
                          <a:pt x="0" y="119"/>
                        </a:lnTo>
                        <a:lnTo>
                          <a:pt x="13" y="126"/>
                        </a:lnTo>
                        <a:lnTo>
                          <a:pt x="26" y="129"/>
                        </a:lnTo>
                        <a:lnTo>
                          <a:pt x="37" y="131"/>
                        </a:lnTo>
                        <a:lnTo>
                          <a:pt x="49" y="132"/>
                        </a:lnTo>
                        <a:lnTo>
                          <a:pt x="58" y="131"/>
                        </a:lnTo>
                        <a:lnTo>
                          <a:pt x="68" y="130"/>
                        </a:lnTo>
                        <a:lnTo>
                          <a:pt x="75" y="129"/>
                        </a:lnTo>
                        <a:lnTo>
                          <a:pt x="84" y="127"/>
                        </a:lnTo>
                        <a:lnTo>
                          <a:pt x="90" y="124"/>
                        </a:lnTo>
                        <a:lnTo>
                          <a:pt x="96" y="119"/>
                        </a:lnTo>
                        <a:lnTo>
                          <a:pt x="103" y="115"/>
                        </a:lnTo>
                        <a:lnTo>
                          <a:pt x="108" y="110"/>
                        </a:lnTo>
                        <a:lnTo>
                          <a:pt x="112" y="105"/>
                        </a:lnTo>
                        <a:lnTo>
                          <a:pt x="116" y="97"/>
                        </a:lnTo>
                        <a:lnTo>
                          <a:pt x="119" y="91"/>
                        </a:lnTo>
                        <a:lnTo>
                          <a:pt x="122" y="83"/>
                        </a:lnTo>
                        <a:lnTo>
                          <a:pt x="124" y="74"/>
                        </a:lnTo>
                        <a:lnTo>
                          <a:pt x="126" y="66"/>
                        </a:lnTo>
                        <a:lnTo>
                          <a:pt x="127" y="56"/>
                        </a:lnTo>
                        <a:lnTo>
                          <a:pt x="127" y="46"/>
                        </a:lnTo>
                        <a:lnTo>
                          <a:pt x="126" y="33"/>
                        </a:lnTo>
                        <a:lnTo>
                          <a:pt x="125" y="21"/>
                        </a:lnTo>
                        <a:lnTo>
                          <a:pt x="122" y="11"/>
                        </a:lnTo>
                        <a:lnTo>
                          <a:pt x="116" y="0"/>
                        </a:lnTo>
                        <a:lnTo>
                          <a:pt x="197" y="0"/>
                        </a:lnTo>
                        <a:lnTo>
                          <a:pt x="193" y="15"/>
                        </a:lnTo>
                        <a:lnTo>
                          <a:pt x="191" y="32"/>
                        </a:lnTo>
                        <a:lnTo>
                          <a:pt x="189" y="51"/>
                        </a:lnTo>
                        <a:lnTo>
                          <a:pt x="189" y="71"/>
                        </a:lnTo>
                        <a:lnTo>
                          <a:pt x="189" y="539"/>
                        </a:lnTo>
                        <a:lnTo>
                          <a:pt x="190" y="556"/>
                        </a:lnTo>
                        <a:lnTo>
                          <a:pt x="192" y="572"/>
                        </a:lnTo>
                        <a:lnTo>
                          <a:pt x="195" y="588"/>
                        </a:lnTo>
                        <a:lnTo>
                          <a:pt x="199" y="602"/>
                        </a:lnTo>
                        <a:lnTo>
                          <a:pt x="206" y="614"/>
                        </a:lnTo>
                        <a:lnTo>
                          <a:pt x="213" y="627"/>
                        </a:lnTo>
                        <a:lnTo>
                          <a:pt x="222" y="638"/>
                        </a:lnTo>
                        <a:lnTo>
                          <a:pt x="232" y="648"/>
                        </a:lnTo>
                        <a:lnTo>
                          <a:pt x="61" y="648"/>
                        </a:lnTo>
                        <a:lnTo>
                          <a:pt x="71" y="638"/>
                        </a:lnTo>
                        <a:lnTo>
                          <a:pt x="80" y="627"/>
                        </a:lnTo>
                        <a:lnTo>
                          <a:pt x="88" y="614"/>
                        </a:lnTo>
                        <a:lnTo>
                          <a:pt x="94" y="602"/>
                        </a:lnTo>
                        <a:lnTo>
                          <a:pt x="98" y="588"/>
                        </a:lnTo>
                        <a:lnTo>
                          <a:pt x="102" y="572"/>
                        </a:lnTo>
                        <a:lnTo>
                          <a:pt x="104" y="556"/>
                        </a:lnTo>
                        <a:lnTo>
                          <a:pt x="105" y="539"/>
                        </a:lnTo>
                        <a:lnTo>
                          <a:pt x="105" y="19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954"/>
                  <p:cNvSpPr>
                    <a:spLocks noChangeAspect="1"/>
                  </p:cNvSpPr>
                  <p:nvPr/>
                </p:nvSpPr>
                <p:spPr bwMode="auto">
                  <a:xfrm>
                    <a:off x="4377" y="2262"/>
                    <a:ext cx="143" cy="193"/>
                  </a:xfrm>
                  <a:custGeom>
                    <a:avLst/>
                    <a:gdLst>
                      <a:gd name="T0" fmla="*/ 30 w 474"/>
                      <a:gd name="T1" fmla="*/ 188 h 656"/>
                      <a:gd name="T2" fmla="*/ 39 w 474"/>
                      <a:gd name="T3" fmla="*/ 177 h 656"/>
                      <a:gd name="T4" fmla="*/ 47 w 474"/>
                      <a:gd name="T5" fmla="*/ 165 h 656"/>
                      <a:gd name="T6" fmla="*/ 54 w 474"/>
                      <a:gd name="T7" fmla="*/ 150 h 656"/>
                      <a:gd name="T8" fmla="*/ 92 w 474"/>
                      <a:gd name="T9" fmla="*/ 48 h 656"/>
                      <a:gd name="T10" fmla="*/ 93 w 474"/>
                      <a:gd name="T11" fmla="*/ 41 h 656"/>
                      <a:gd name="T12" fmla="*/ 94 w 474"/>
                      <a:gd name="T13" fmla="*/ 37 h 656"/>
                      <a:gd name="T14" fmla="*/ 93 w 474"/>
                      <a:gd name="T15" fmla="*/ 34 h 656"/>
                      <a:gd name="T16" fmla="*/ 92 w 474"/>
                      <a:gd name="T17" fmla="*/ 31 h 656"/>
                      <a:gd name="T18" fmla="*/ 91 w 474"/>
                      <a:gd name="T19" fmla="*/ 28 h 656"/>
                      <a:gd name="T20" fmla="*/ 88 w 474"/>
                      <a:gd name="T21" fmla="*/ 26 h 656"/>
                      <a:gd name="T22" fmla="*/ 85 w 474"/>
                      <a:gd name="T23" fmla="*/ 25 h 656"/>
                      <a:gd name="T24" fmla="*/ 81 w 474"/>
                      <a:gd name="T25" fmla="*/ 24 h 656"/>
                      <a:gd name="T26" fmla="*/ 71 w 474"/>
                      <a:gd name="T27" fmla="*/ 23 h 656"/>
                      <a:gd name="T28" fmla="*/ 59 w 474"/>
                      <a:gd name="T29" fmla="*/ 24 h 656"/>
                      <a:gd name="T30" fmla="*/ 49 w 474"/>
                      <a:gd name="T31" fmla="*/ 26 h 656"/>
                      <a:gd name="T32" fmla="*/ 39 w 474"/>
                      <a:gd name="T33" fmla="*/ 29 h 656"/>
                      <a:gd name="T34" fmla="*/ 30 w 474"/>
                      <a:gd name="T35" fmla="*/ 34 h 656"/>
                      <a:gd name="T36" fmla="*/ 21 w 474"/>
                      <a:gd name="T37" fmla="*/ 40 h 656"/>
                      <a:gd name="T38" fmla="*/ 13 w 474"/>
                      <a:gd name="T39" fmla="*/ 47 h 656"/>
                      <a:gd name="T40" fmla="*/ 6 w 474"/>
                      <a:gd name="T41" fmla="*/ 56 h 656"/>
                      <a:gd name="T42" fmla="*/ 0 w 474"/>
                      <a:gd name="T43" fmla="*/ 66 h 656"/>
                      <a:gd name="T44" fmla="*/ 2 w 474"/>
                      <a:gd name="T45" fmla="*/ 1 h 656"/>
                      <a:gd name="T46" fmla="*/ 7 w 474"/>
                      <a:gd name="T47" fmla="*/ 4 h 656"/>
                      <a:gd name="T48" fmla="*/ 12 w 474"/>
                      <a:gd name="T49" fmla="*/ 5 h 656"/>
                      <a:gd name="T50" fmla="*/ 18 w 474"/>
                      <a:gd name="T51" fmla="*/ 6 h 656"/>
                      <a:gd name="T52" fmla="*/ 143 w 474"/>
                      <a:gd name="T53" fmla="*/ 6 h 656"/>
                      <a:gd name="T54" fmla="*/ 135 w 474"/>
                      <a:gd name="T55" fmla="*/ 14 h 656"/>
                      <a:gd name="T56" fmla="*/ 129 w 474"/>
                      <a:gd name="T57" fmla="*/ 23 h 656"/>
                      <a:gd name="T58" fmla="*/ 123 w 474"/>
                      <a:gd name="T59" fmla="*/ 34 h 656"/>
                      <a:gd name="T60" fmla="*/ 119 w 474"/>
                      <a:gd name="T61" fmla="*/ 45 h 656"/>
                      <a:gd name="T62" fmla="*/ 77 w 474"/>
                      <a:gd name="T63" fmla="*/ 159 h 656"/>
                      <a:gd name="T64" fmla="*/ 75 w 474"/>
                      <a:gd name="T65" fmla="*/ 169 h 656"/>
                      <a:gd name="T66" fmla="*/ 75 w 474"/>
                      <a:gd name="T67" fmla="*/ 176 h 656"/>
                      <a:gd name="T68" fmla="*/ 76 w 474"/>
                      <a:gd name="T69" fmla="*/ 181 h 656"/>
                      <a:gd name="T70" fmla="*/ 78 w 474"/>
                      <a:gd name="T71" fmla="*/ 186 h 656"/>
                      <a:gd name="T72" fmla="*/ 81 w 474"/>
                      <a:gd name="T73" fmla="*/ 191 h 656"/>
                      <a:gd name="T74" fmla="*/ 26 w 474"/>
                      <a:gd name="T75" fmla="*/ 193 h 65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74" h="656">
                        <a:moveTo>
                          <a:pt x="85" y="656"/>
                        </a:moveTo>
                        <a:lnTo>
                          <a:pt x="100" y="640"/>
                        </a:lnTo>
                        <a:lnTo>
                          <a:pt x="115" y="623"/>
                        </a:lnTo>
                        <a:lnTo>
                          <a:pt x="128" y="603"/>
                        </a:lnTo>
                        <a:lnTo>
                          <a:pt x="142" y="582"/>
                        </a:lnTo>
                        <a:lnTo>
                          <a:pt x="155" y="560"/>
                        </a:lnTo>
                        <a:lnTo>
                          <a:pt x="166" y="536"/>
                        </a:lnTo>
                        <a:lnTo>
                          <a:pt x="178" y="510"/>
                        </a:lnTo>
                        <a:lnTo>
                          <a:pt x="188" y="482"/>
                        </a:lnTo>
                        <a:lnTo>
                          <a:pt x="304" y="162"/>
                        </a:lnTo>
                        <a:lnTo>
                          <a:pt x="307" y="152"/>
                        </a:lnTo>
                        <a:lnTo>
                          <a:pt x="309" y="141"/>
                        </a:lnTo>
                        <a:lnTo>
                          <a:pt x="310" y="133"/>
                        </a:lnTo>
                        <a:lnTo>
                          <a:pt x="311" y="126"/>
                        </a:lnTo>
                        <a:lnTo>
                          <a:pt x="310" y="120"/>
                        </a:lnTo>
                        <a:lnTo>
                          <a:pt x="309" y="115"/>
                        </a:lnTo>
                        <a:lnTo>
                          <a:pt x="308" y="109"/>
                        </a:lnTo>
                        <a:lnTo>
                          <a:pt x="306" y="104"/>
                        </a:lnTo>
                        <a:lnTo>
                          <a:pt x="303" y="100"/>
                        </a:lnTo>
                        <a:lnTo>
                          <a:pt x="300" y="96"/>
                        </a:lnTo>
                        <a:lnTo>
                          <a:pt x="297" y="93"/>
                        </a:lnTo>
                        <a:lnTo>
                          <a:pt x="291" y="89"/>
                        </a:lnTo>
                        <a:lnTo>
                          <a:pt x="287" y="86"/>
                        </a:lnTo>
                        <a:lnTo>
                          <a:pt x="281" y="84"/>
                        </a:lnTo>
                        <a:lnTo>
                          <a:pt x="275" y="82"/>
                        </a:lnTo>
                        <a:lnTo>
                          <a:pt x="268" y="80"/>
                        </a:lnTo>
                        <a:lnTo>
                          <a:pt x="252" y="78"/>
                        </a:lnTo>
                        <a:lnTo>
                          <a:pt x="235" y="78"/>
                        </a:lnTo>
                        <a:lnTo>
                          <a:pt x="216" y="78"/>
                        </a:lnTo>
                        <a:lnTo>
                          <a:pt x="197" y="80"/>
                        </a:lnTo>
                        <a:lnTo>
                          <a:pt x="179" y="83"/>
                        </a:lnTo>
                        <a:lnTo>
                          <a:pt x="161" y="87"/>
                        </a:lnTo>
                        <a:lnTo>
                          <a:pt x="144" y="93"/>
                        </a:lnTo>
                        <a:lnTo>
                          <a:pt x="128" y="99"/>
                        </a:lnTo>
                        <a:lnTo>
                          <a:pt x="112" y="106"/>
                        </a:lnTo>
                        <a:lnTo>
                          <a:pt x="98" y="115"/>
                        </a:lnTo>
                        <a:lnTo>
                          <a:pt x="83" y="125"/>
                        </a:lnTo>
                        <a:lnTo>
                          <a:pt x="69" y="136"/>
                        </a:lnTo>
                        <a:lnTo>
                          <a:pt x="57" y="148"/>
                        </a:lnTo>
                        <a:lnTo>
                          <a:pt x="44" y="161"/>
                        </a:lnTo>
                        <a:lnTo>
                          <a:pt x="32" y="176"/>
                        </a:lnTo>
                        <a:lnTo>
                          <a:pt x="21" y="192"/>
                        </a:lnTo>
                        <a:lnTo>
                          <a:pt x="10" y="208"/>
                        </a:lnTo>
                        <a:lnTo>
                          <a:pt x="0" y="226"/>
                        </a:lnTo>
                        <a:lnTo>
                          <a:pt x="0" y="0"/>
                        </a:lnTo>
                        <a:lnTo>
                          <a:pt x="8" y="4"/>
                        </a:lnTo>
                        <a:lnTo>
                          <a:pt x="16" y="8"/>
                        </a:lnTo>
                        <a:lnTo>
                          <a:pt x="24" y="13"/>
                        </a:lnTo>
                        <a:lnTo>
                          <a:pt x="32" y="16"/>
                        </a:lnTo>
                        <a:lnTo>
                          <a:pt x="41" y="18"/>
                        </a:lnTo>
                        <a:lnTo>
                          <a:pt x="49" y="19"/>
                        </a:lnTo>
                        <a:lnTo>
                          <a:pt x="59" y="20"/>
                        </a:lnTo>
                        <a:lnTo>
                          <a:pt x="67" y="21"/>
                        </a:lnTo>
                        <a:lnTo>
                          <a:pt x="474" y="21"/>
                        </a:lnTo>
                        <a:lnTo>
                          <a:pt x="461" y="34"/>
                        </a:lnTo>
                        <a:lnTo>
                          <a:pt x="449" y="47"/>
                        </a:lnTo>
                        <a:lnTo>
                          <a:pt x="439" y="62"/>
                        </a:lnTo>
                        <a:lnTo>
                          <a:pt x="428" y="79"/>
                        </a:lnTo>
                        <a:lnTo>
                          <a:pt x="419" y="96"/>
                        </a:lnTo>
                        <a:lnTo>
                          <a:pt x="409" y="114"/>
                        </a:lnTo>
                        <a:lnTo>
                          <a:pt x="401" y="134"/>
                        </a:lnTo>
                        <a:lnTo>
                          <a:pt x="394" y="154"/>
                        </a:lnTo>
                        <a:lnTo>
                          <a:pt x="261" y="520"/>
                        </a:lnTo>
                        <a:lnTo>
                          <a:pt x="255" y="539"/>
                        </a:lnTo>
                        <a:lnTo>
                          <a:pt x="250" y="557"/>
                        </a:lnTo>
                        <a:lnTo>
                          <a:pt x="248" y="573"/>
                        </a:lnTo>
                        <a:lnTo>
                          <a:pt x="247" y="588"/>
                        </a:lnTo>
                        <a:lnTo>
                          <a:pt x="247" y="597"/>
                        </a:lnTo>
                        <a:lnTo>
                          <a:pt x="249" y="606"/>
                        </a:lnTo>
                        <a:lnTo>
                          <a:pt x="251" y="615"/>
                        </a:lnTo>
                        <a:lnTo>
                          <a:pt x="255" y="623"/>
                        </a:lnTo>
                        <a:lnTo>
                          <a:pt x="259" y="632"/>
                        </a:lnTo>
                        <a:lnTo>
                          <a:pt x="264" y="640"/>
                        </a:lnTo>
                        <a:lnTo>
                          <a:pt x="270" y="649"/>
                        </a:lnTo>
                        <a:lnTo>
                          <a:pt x="278" y="656"/>
                        </a:lnTo>
                        <a:lnTo>
                          <a:pt x="85" y="6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95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741" y="2262"/>
                    <a:ext cx="143" cy="200"/>
                  </a:xfrm>
                  <a:custGeom>
                    <a:avLst/>
                    <a:gdLst>
                      <a:gd name="T0" fmla="*/ 125 w 477"/>
                      <a:gd name="T1" fmla="*/ 100 h 662"/>
                      <a:gd name="T2" fmla="*/ 137 w 477"/>
                      <a:gd name="T3" fmla="*/ 114 h 662"/>
                      <a:gd name="T4" fmla="*/ 143 w 477"/>
                      <a:gd name="T5" fmla="*/ 132 h 662"/>
                      <a:gd name="T6" fmla="*/ 142 w 477"/>
                      <a:gd name="T7" fmla="*/ 152 h 662"/>
                      <a:gd name="T8" fmla="*/ 138 w 477"/>
                      <a:gd name="T9" fmla="*/ 167 h 662"/>
                      <a:gd name="T10" fmla="*/ 129 w 477"/>
                      <a:gd name="T11" fmla="*/ 180 h 662"/>
                      <a:gd name="T12" fmla="*/ 111 w 477"/>
                      <a:gd name="T13" fmla="*/ 192 h 662"/>
                      <a:gd name="T14" fmla="*/ 79 w 477"/>
                      <a:gd name="T15" fmla="*/ 200 h 662"/>
                      <a:gd name="T16" fmla="*/ 43 w 477"/>
                      <a:gd name="T17" fmla="*/ 197 h 662"/>
                      <a:gd name="T18" fmla="*/ 19 w 477"/>
                      <a:gd name="T19" fmla="*/ 185 h 662"/>
                      <a:gd name="T20" fmla="*/ 8 w 477"/>
                      <a:gd name="T21" fmla="*/ 173 h 662"/>
                      <a:gd name="T22" fmla="*/ 2 w 477"/>
                      <a:gd name="T23" fmla="*/ 159 h 662"/>
                      <a:gd name="T24" fmla="*/ 0 w 477"/>
                      <a:gd name="T25" fmla="*/ 141 h 662"/>
                      <a:gd name="T26" fmla="*/ 3 w 477"/>
                      <a:gd name="T27" fmla="*/ 121 h 662"/>
                      <a:gd name="T28" fmla="*/ 12 w 477"/>
                      <a:gd name="T29" fmla="*/ 105 h 662"/>
                      <a:gd name="T30" fmla="*/ 28 w 477"/>
                      <a:gd name="T31" fmla="*/ 94 h 662"/>
                      <a:gd name="T32" fmla="*/ 21 w 477"/>
                      <a:gd name="T33" fmla="*/ 85 h 662"/>
                      <a:gd name="T34" fmla="*/ 12 w 477"/>
                      <a:gd name="T35" fmla="*/ 73 h 662"/>
                      <a:gd name="T36" fmla="*/ 8 w 477"/>
                      <a:gd name="T37" fmla="*/ 58 h 662"/>
                      <a:gd name="T38" fmla="*/ 8 w 477"/>
                      <a:gd name="T39" fmla="*/ 42 h 662"/>
                      <a:gd name="T40" fmla="*/ 12 w 477"/>
                      <a:gd name="T41" fmla="*/ 28 h 662"/>
                      <a:gd name="T42" fmla="*/ 20 w 477"/>
                      <a:gd name="T43" fmla="*/ 17 h 662"/>
                      <a:gd name="T44" fmla="*/ 36 w 477"/>
                      <a:gd name="T45" fmla="*/ 6 h 662"/>
                      <a:gd name="T46" fmla="*/ 65 w 477"/>
                      <a:gd name="T47" fmla="*/ 0 h 662"/>
                      <a:gd name="T48" fmla="*/ 96 w 477"/>
                      <a:gd name="T49" fmla="*/ 3 h 662"/>
                      <a:gd name="T50" fmla="*/ 118 w 477"/>
                      <a:gd name="T51" fmla="*/ 14 h 662"/>
                      <a:gd name="T52" fmla="*/ 128 w 477"/>
                      <a:gd name="T53" fmla="*/ 23 h 662"/>
                      <a:gd name="T54" fmla="*/ 134 w 477"/>
                      <a:gd name="T55" fmla="*/ 36 h 662"/>
                      <a:gd name="T56" fmla="*/ 136 w 477"/>
                      <a:gd name="T57" fmla="*/ 51 h 662"/>
                      <a:gd name="T58" fmla="*/ 133 w 477"/>
                      <a:gd name="T59" fmla="*/ 68 h 662"/>
                      <a:gd name="T60" fmla="*/ 126 w 477"/>
                      <a:gd name="T61" fmla="*/ 81 h 662"/>
                      <a:gd name="T62" fmla="*/ 114 w 477"/>
                      <a:gd name="T63" fmla="*/ 90 h 662"/>
                      <a:gd name="T64" fmla="*/ 60 w 477"/>
                      <a:gd name="T65" fmla="*/ 21 h 662"/>
                      <a:gd name="T66" fmla="*/ 44 w 477"/>
                      <a:gd name="T67" fmla="*/ 27 h 662"/>
                      <a:gd name="T68" fmla="*/ 34 w 477"/>
                      <a:gd name="T69" fmla="*/ 41 h 662"/>
                      <a:gd name="T70" fmla="*/ 34 w 477"/>
                      <a:gd name="T71" fmla="*/ 60 h 662"/>
                      <a:gd name="T72" fmla="*/ 42 w 477"/>
                      <a:gd name="T73" fmla="*/ 74 h 662"/>
                      <a:gd name="T74" fmla="*/ 56 w 477"/>
                      <a:gd name="T75" fmla="*/ 82 h 662"/>
                      <a:gd name="T76" fmla="*/ 76 w 477"/>
                      <a:gd name="T77" fmla="*/ 83 h 662"/>
                      <a:gd name="T78" fmla="*/ 93 w 477"/>
                      <a:gd name="T79" fmla="*/ 80 h 662"/>
                      <a:gd name="T80" fmla="*/ 106 w 477"/>
                      <a:gd name="T81" fmla="*/ 69 h 662"/>
                      <a:gd name="T82" fmla="*/ 110 w 477"/>
                      <a:gd name="T83" fmla="*/ 52 h 662"/>
                      <a:gd name="T84" fmla="*/ 106 w 477"/>
                      <a:gd name="T85" fmla="*/ 35 h 662"/>
                      <a:gd name="T86" fmla="*/ 93 w 477"/>
                      <a:gd name="T87" fmla="*/ 24 h 662"/>
                      <a:gd name="T88" fmla="*/ 76 w 477"/>
                      <a:gd name="T89" fmla="*/ 20 h 662"/>
                      <a:gd name="T90" fmla="*/ 58 w 477"/>
                      <a:gd name="T91" fmla="*/ 105 h 662"/>
                      <a:gd name="T92" fmla="*/ 39 w 477"/>
                      <a:gd name="T93" fmla="*/ 112 h 662"/>
                      <a:gd name="T94" fmla="*/ 27 w 477"/>
                      <a:gd name="T95" fmla="*/ 128 h 662"/>
                      <a:gd name="T96" fmla="*/ 26 w 477"/>
                      <a:gd name="T97" fmla="*/ 151 h 662"/>
                      <a:gd name="T98" fmla="*/ 36 w 477"/>
                      <a:gd name="T99" fmla="*/ 168 h 662"/>
                      <a:gd name="T100" fmla="*/ 53 w 477"/>
                      <a:gd name="T101" fmla="*/ 177 h 662"/>
                      <a:gd name="T102" fmla="*/ 76 w 477"/>
                      <a:gd name="T103" fmla="*/ 179 h 662"/>
                      <a:gd name="T104" fmla="*/ 97 w 477"/>
                      <a:gd name="T105" fmla="*/ 175 h 662"/>
                      <a:gd name="T106" fmla="*/ 112 w 477"/>
                      <a:gd name="T107" fmla="*/ 162 h 662"/>
                      <a:gd name="T108" fmla="*/ 118 w 477"/>
                      <a:gd name="T109" fmla="*/ 142 h 662"/>
                      <a:gd name="T110" fmla="*/ 112 w 477"/>
                      <a:gd name="T111" fmla="*/ 121 h 662"/>
                      <a:gd name="T112" fmla="*/ 97 w 477"/>
                      <a:gd name="T113" fmla="*/ 108 h 662"/>
                      <a:gd name="T114" fmla="*/ 76 w 477"/>
                      <a:gd name="T115" fmla="*/ 104 h 66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477" h="662">
                        <a:moveTo>
                          <a:pt x="370" y="305"/>
                        </a:moveTo>
                        <a:lnTo>
                          <a:pt x="383" y="310"/>
                        </a:lnTo>
                        <a:lnTo>
                          <a:pt x="395" y="316"/>
                        </a:lnTo>
                        <a:lnTo>
                          <a:pt x="406" y="324"/>
                        </a:lnTo>
                        <a:lnTo>
                          <a:pt x="417" y="331"/>
                        </a:lnTo>
                        <a:lnTo>
                          <a:pt x="426" y="339"/>
                        </a:lnTo>
                        <a:lnTo>
                          <a:pt x="435" y="348"/>
                        </a:lnTo>
                        <a:lnTo>
                          <a:pt x="443" y="357"/>
                        </a:lnTo>
                        <a:lnTo>
                          <a:pt x="451" y="367"/>
                        </a:lnTo>
                        <a:lnTo>
                          <a:pt x="457" y="377"/>
                        </a:lnTo>
                        <a:lnTo>
                          <a:pt x="462" y="388"/>
                        </a:lnTo>
                        <a:lnTo>
                          <a:pt x="466" y="399"/>
                        </a:lnTo>
                        <a:lnTo>
                          <a:pt x="471" y="412"/>
                        </a:lnTo>
                        <a:lnTo>
                          <a:pt x="474" y="425"/>
                        </a:lnTo>
                        <a:lnTo>
                          <a:pt x="476" y="438"/>
                        </a:lnTo>
                        <a:lnTo>
                          <a:pt x="477" y="452"/>
                        </a:lnTo>
                        <a:lnTo>
                          <a:pt x="477" y="467"/>
                        </a:lnTo>
                        <a:lnTo>
                          <a:pt x="477" y="479"/>
                        </a:lnTo>
                        <a:lnTo>
                          <a:pt x="476" y="491"/>
                        </a:lnTo>
                        <a:lnTo>
                          <a:pt x="475" y="503"/>
                        </a:lnTo>
                        <a:lnTo>
                          <a:pt x="473" y="513"/>
                        </a:lnTo>
                        <a:lnTo>
                          <a:pt x="470" y="525"/>
                        </a:lnTo>
                        <a:lnTo>
                          <a:pt x="467" y="534"/>
                        </a:lnTo>
                        <a:lnTo>
                          <a:pt x="463" y="545"/>
                        </a:lnTo>
                        <a:lnTo>
                          <a:pt x="459" y="554"/>
                        </a:lnTo>
                        <a:lnTo>
                          <a:pt x="454" y="564"/>
                        </a:lnTo>
                        <a:lnTo>
                          <a:pt x="449" y="572"/>
                        </a:lnTo>
                        <a:lnTo>
                          <a:pt x="443" y="581"/>
                        </a:lnTo>
                        <a:lnTo>
                          <a:pt x="436" y="589"/>
                        </a:lnTo>
                        <a:lnTo>
                          <a:pt x="430" y="596"/>
                        </a:lnTo>
                        <a:lnTo>
                          <a:pt x="421" y="604"/>
                        </a:lnTo>
                        <a:lnTo>
                          <a:pt x="414" y="611"/>
                        </a:lnTo>
                        <a:lnTo>
                          <a:pt x="404" y="617"/>
                        </a:lnTo>
                        <a:lnTo>
                          <a:pt x="388" y="628"/>
                        </a:lnTo>
                        <a:lnTo>
                          <a:pt x="371" y="636"/>
                        </a:lnTo>
                        <a:lnTo>
                          <a:pt x="352" y="645"/>
                        </a:lnTo>
                        <a:lnTo>
                          <a:pt x="332" y="651"/>
                        </a:lnTo>
                        <a:lnTo>
                          <a:pt x="311" y="655"/>
                        </a:lnTo>
                        <a:lnTo>
                          <a:pt x="288" y="660"/>
                        </a:lnTo>
                        <a:lnTo>
                          <a:pt x="264" y="662"/>
                        </a:lnTo>
                        <a:lnTo>
                          <a:pt x="239" y="662"/>
                        </a:lnTo>
                        <a:lnTo>
                          <a:pt x="213" y="662"/>
                        </a:lnTo>
                        <a:lnTo>
                          <a:pt x="188" y="660"/>
                        </a:lnTo>
                        <a:lnTo>
                          <a:pt x="165" y="655"/>
                        </a:lnTo>
                        <a:lnTo>
                          <a:pt x="144" y="651"/>
                        </a:lnTo>
                        <a:lnTo>
                          <a:pt x="124" y="645"/>
                        </a:lnTo>
                        <a:lnTo>
                          <a:pt x="105" y="636"/>
                        </a:lnTo>
                        <a:lnTo>
                          <a:pt x="87" y="628"/>
                        </a:lnTo>
                        <a:lnTo>
                          <a:pt x="71" y="617"/>
                        </a:lnTo>
                        <a:lnTo>
                          <a:pt x="62" y="611"/>
                        </a:lnTo>
                        <a:lnTo>
                          <a:pt x="55" y="604"/>
                        </a:lnTo>
                        <a:lnTo>
                          <a:pt x="46" y="596"/>
                        </a:lnTo>
                        <a:lnTo>
                          <a:pt x="40" y="589"/>
                        </a:lnTo>
                        <a:lnTo>
                          <a:pt x="34" y="581"/>
                        </a:lnTo>
                        <a:lnTo>
                          <a:pt x="27" y="572"/>
                        </a:lnTo>
                        <a:lnTo>
                          <a:pt x="22" y="564"/>
                        </a:lnTo>
                        <a:lnTo>
                          <a:pt x="18" y="554"/>
                        </a:lnTo>
                        <a:lnTo>
                          <a:pt x="14" y="545"/>
                        </a:lnTo>
                        <a:lnTo>
                          <a:pt x="10" y="534"/>
                        </a:lnTo>
                        <a:lnTo>
                          <a:pt x="7" y="525"/>
                        </a:lnTo>
                        <a:lnTo>
                          <a:pt x="4" y="513"/>
                        </a:lnTo>
                        <a:lnTo>
                          <a:pt x="3" y="503"/>
                        </a:lnTo>
                        <a:lnTo>
                          <a:pt x="1" y="491"/>
                        </a:lnTo>
                        <a:lnTo>
                          <a:pt x="1" y="479"/>
                        </a:lnTo>
                        <a:lnTo>
                          <a:pt x="0" y="467"/>
                        </a:lnTo>
                        <a:lnTo>
                          <a:pt x="1" y="452"/>
                        </a:lnTo>
                        <a:lnTo>
                          <a:pt x="2" y="438"/>
                        </a:lnTo>
                        <a:lnTo>
                          <a:pt x="4" y="425"/>
                        </a:lnTo>
                        <a:lnTo>
                          <a:pt x="7" y="412"/>
                        </a:lnTo>
                        <a:lnTo>
                          <a:pt x="10" y="399"/>
                        </a:lnTo>
                        <a:lnTo>
                          <a:pt x="15" y="388"/>
                        </a:lnTo>
                        <a:lnTo>
                          <a:pt x="20" y="377"/>
                        </a:lnTo>
                        <a:lnTo>
                          <a:pt x="26" y="367"/>
                        </a:lnTo>
                        <a:lnTo>
                          <a:pt x="34" y="357"/>
                        </a:lnTo>
                        <a:lnTo>
                          <a:pt x="41" y="348"/>
                        </a:lnTo>
                        <a:lnTo>
                          <a:pt x="49" y="339"/>
                        </a:lnTo>
                        <a:lnTo>
                          <a:pt x="59" y="331"/>
                        </a:lnTo>
                        <a:lnTo>
                          <a:pt x="69" y="324"/>
                        </a:lnTo>
                        <a:lnTo>
                          <a:pt x="81" y="316"/>
                        </a:lnTo>
                        <a:lnTo>
                          <a:pt x="93" y="310"/>
                        </a:lnTo>
                        <a:lnTo>
                          <a:pt x="105" y="305"/>
                        </a:lnTo>
                        <a:lnTo>
                          <a:pt x="96" y="299"/>
                        </a:lnTo>
                        <a:lnTo>
                          <a:pt x="87" y="294"/>
                        </a:lnTo>
                        <a:lnTo>
                          <a:pt x="78" y="288"/>
                        </a:lnTo>
                        <a:lnTo>
                          <a:pt x="70" y="282"/>
                        </a:lnTo>
                        <a:lnTo>
                          <a:pt x="63" y="274"/>
                        </a:lnTo>
                        <a:lnTo>
                          <a:pt x="57" y="268"/>
                        </a:lnTo>
                        <a:lnTo>
                          <a:pt x="50" y="259"/>
                        </a:lnTo>
                        <a:lnTo>
                          <a:pt x="45" y="251"/>
                        </a:lnTo>
                        <a:lnTo>
                          <a:pt x="40" y="243"/>
                        </a:lnTo>
                        <a:lnTo>
                          <a:pt x="36" y="234"/>
                        </a:lnTo>
                        <a:lnTo>
                          <a:pt x="33" y="224"/>
                        </a:lnTo>
                        <a:lnTo>
                          <a:pt x="29" y="214"/>
                        </a:lnTo>
                        <a:lnTo>
                          <a:pt x="27" y="204"/>
                        </a:lnTo>
                        <a:lnTo>
                          <a:pt x="26" y="193"/>
                        </a:lnTo>
                        <a:lnTo>
                          <a:pt x="25" y="182"/>
                        </a:lnTo>
                        <a:lnTo>
                          <a:pt x="24" y="170"/>
                        </a:lnTo>
                        <a:lnTo>
                          <a:pt x="25" y="159"/>
                        </a:lnTo>
                        <a:lnTo>
                          <a:pt x="25" y="149"/>
                        </a:lnTo>
                        <a:lnTo>
                          <a:pt x="27" y="138"/>
                        </a:lnTo>
                        <a:lnTo>
                          <a:pt x="28" y="129"/>
                        </a:lnTo>
                        <a:lnTo>
                          <a:pt x="31" y="119"/>
                        </a:lnTo>
                        <a:lnTo>
                          <a:pt x="34" y="110"/>
                        </a:lnTo>
                        <a:lnTo>
                          <a:pt x="37" y="101"/>
                        </a:lnTo>
                        <a:lnTo>
                          <a:pt x="41" y="93"/>
                        </a:lnTo>
                        <a:lnTo>
                          <a:pt x="45" y="85"/>
                        </a:lnTo>
                        <a:lnTo>
                          <a:pt x="50" y="77"/>
                        </a:lnTo>
                        <a:lnTo>
                          <a:pt x="56" y="70"/>
                        </a:lnTo>
                        <a:lnTo>
                          <a:pt x="62" y="64"/>
                        </a:lnTo>
                        <a:lnTo>
                          <a:pt x="68" y="56"/>
                        </a:lnTo>
                        <a:lnTo>
                          <a:pt x="75" y="50"/>
                        </a:lnTo>
                        <a:lnTo>
                          <a:pt x="82" y="45"/>
                        </a:lnTo>
                        <a:lnTo>
                          <a:pt x="90" y="38"/>
                        </a:lnTo>
                        <a:lnTo>
                          <a:pt x="105" y="30"/>
                        </a:lnTo>
                        <a:lnTo>
                          <a:pt x="121" y="21"/>
                        </a:lnTo>
                        <a:lnTo>
                          <a:pt x="138" y="15"/>
                        </a:lnTo>
                        <a:lnTo>
                          <a:pt x="156" y="10"/>
                        </a:lnTo>
                        <a:lnTo>
                          <a:pt x="175" y="6"/>
                        </a:lnTo>
                        <a:lnTo>
                          <a:pt x="195" y="3"/>
                        </a:lnTo>
                        <a:lnTo>
                          <a:pt x="216" y="1"/>
                        </a:lnTo>
                        <a:lnTo>
                          <a:pt x="239" y="0"/>
                        </a:lnTo>
                        <a:lnTo>
                          <a:pt x="261" y="1"/>
                        </a:lnTo>
                        <a:lnTo>
                          <a:pt x="282" y="3"/>
                        </a:lnTo>
                        <a:lnTo>
                          <a:pt x="302" y="6"/>
                        </a:lnTo>
                        <a:lnTo>
                          <a:pt x="321" y="10"/>
                        </a:lnTo>
                        <a:lnTo>
                          <a:pt x="340" y="15"/>
                        </a:lnTo>
                        <a:lnTo>
                          <a:pt x="357" y="21"/>
                        </a:lnTo>
                        <a:lnTo>
                          <a:pt x="373" y="30"/>
                        </a:lnTo>
                        <a:lnTo>
                          <a:pt x="387" y="38"/>
                        </a:lnTo>
                        <a:lnTo>
                          <a:pt x="395" y="45"/>
                        </a:lnTo>
                        <a:lnTo>
                          <a:pt x="402" y="50"/>
                        </a:lnTo>
                        <a:lnTo>
                          <a:pt x="410" y="56"/>
                        </a:lnTo>
                        <a:lnTo>
                          <a:pt x="416" y="64"/>
                        </a:lnTo>
                        <a:lnTo>
                          <a:pt x="422" y="70"/>
                        </a:lnTo>
                        <a:lnTo>
                          <a:pt x="427" y="77"/>
                        </a:lnTo>
                        <a:lnTo>
                          <a:pt x="432" y="85"/>
                        </a:lnTo>
                        <a:lnTo>
                          <a:pt x="436" y="93"/>
                        </a:lnTo>
                        <a:lnTo>
                          <a:pt x="440" y="101"/>
                        </a:lnTo>
                        <a:lnTo>
                          <a:pt x="443" y="110"/>
                        </a:lnTo>
                        <a:lnTo>
                          <a:pt x="446" y="119"/>
                        </a:lnTo>
                        <a:lnTo>
                          <a:pt x="449" y="129"/>
                        </a:lnTo>
                        <a:lnTo>
                          <a:pt x="451" y="138"/>
                        </a:lnTo>
                        <a:lnTo>
                          <a:pt x="452" y="149"/>
                        </a:lnTo>
                        <a:lnTo>
                          <a:pt x="453" y="159"/>
                        </a:lnTo>
                        <a:lnTo>
                          <a:pt x="453" y="170"/>
                        </a:lnTo>
                        <a:lnTo>
                          <a:pt x="453" y="182"/>
                        </a:lnTo>
                        <a:lnTo>
                          <a:pt x="452" y="193"/>
                        </a:lnTo>
                        <a:lnTo>
                          <a:pt x="450" y="204"/>
                        </a:lnTo>
                        <a:lnTo>
                          <a:pt x="447" y="214"/>
                        </a:lnTo>
                        <a:lnTo>
                          <a:pt x="445" y="224"/>
                        </a:lnTo>
                        <a:lnTo>
                          <a:pt x="441" y="234"/>
                        </a:lnTo>
                        <a:lnTo>
                          <a:pt x="437" y="243"/>
                        </a:lnTo>
                        <a:lnTo>
                          <a:pt x="433" y="251"/>
                        </a:lnTo>
                        <a:lnTo>
                          <a:pt x="426" y="259"/>
                        </a:lnTo>
                        <a:lnTo>
                          <a:pt x="420" y="268"/>
                        </a:lnTo>
                        <a:lnTo>
                          <a:pt x="414" y="274"/>
                        </a:lnTo>
                        <a:lnTo>
                          <a:pt x="406" y="282"/>
                        </a:lnTo>
                        <a:lnTo>
                          <a:pt x="398" y="288"/>
                        </a:lnTo>
                        <a:lnTo>
                          <a:pt x="390" y="294"/>
                        </a:lnTo>
                        <a:lnTo>
                          <a:pt x="380" y="299"/>
                        </a:lnTo>
                        <a:lnTo>
                          <a:pt x="370" y="305"/>
                        </a:lnTo>
                        <a:close/>
                        <a:moveTo>
                          <a:pt x="239" y="66"/>
                        </a:moveTo>
                        <a:lnTo>
                          <a:pt x="225" y="67"/>
                        </a:lnTo>
                        <a:lnTo>
                          <a:pt x="212" y="68"/>
                        </a:lnTo>
                        <a:lnTo>
                          <a:pt x="200" y="70"/>
                        </a:lnTo>
                        <a:lnTo>
                          <a:pt x="188" y="72"/>
                        </a:lnTo>
                        <a:lnTo>
                          <a:pt x="177" y="76"/>
                        </a:lnTo>
                        <a:lnTo>
                          <a:pt x="167" y="80"/>
                        </a:lnTo>
                        <a:lnTo>
                          <a:pt x="158" y="85"/>
                        </a:lnTo>
                        <a:lnTo>
                          <a:pt x="148" y="90"/>
                        </a:lnTo>
                        <a:lnTo>
                          <a:pt x="140" y="97"/>
                        </a:lnTo>
                        <a:lnTo>
                          <a:pt x="132" y="106"/>
                        </a:lnTo>
                        <a:lnTo>
                          <a:pt x="125" y="115"/>
                        </a:lnTo>
                        <a:lnTo>
                          <a:pt x="119" y="125"/>
                        </a:lnTo>
                        <a:lnTo>
                          <a:pt x="115" y="135"/>
                        </a:lnTo>
                        <a:lnTo>
                          <a:pt x="112" y="146"/>
                        </a:lnTo>
                        <a:lnTo>
                          <a:pt x="109" y="158"/>
                        </a:lnTo>
                        <a:lnTo>
                          <a:pt x="109" y="171"/>
                        </a:lnTo>
                        <a:lnTo>
                          <a:pt x="109" y="185"/>
                        </a:lnTo>
                        <a:lnTo>
                          <a:pt x="112" y="197"/>
                        </a:lnTo>
                        <a:lnTo>
                          <a:pt x="115" y="209"/>
                        </a:lnTo>
                        <a:lnTo>
                          <a:pt x="119" y="219"/>
                        </a:lnTo>
                        <a:lnTo>
                          <a:pt x="125" y="229"/>
                        </a:lnTo>
                        <a:lnTo>
                          <a:pt x="132" y="237"/>
                        </a:lnTo>
                        <a:lnTo>
                          <a:pt x="140" y="246"/>
                        </a:lnTo>
                        <a:lnTo>
                          <a:pt x="148" y="253"/>
                        </a:lnTo>
                        <a:lnTo>
                          <a:pt x="158" y="258"/>
                        </a:lnTo>
                        <a:lnTo>
                          <a:pt x="167" y="264"/>
                        </a:lnTo>
                        <a:lnTo>
                          <a:pt x="177" y="268"/>
                        </a:lnTo>
                        <a:lnTo>
                          <a:pt x="188" y="271"/>
                        </a:lnTo>
                        <a:lnTo>
                          <a:pt x="200" y="274"/>
                        </a:lnTo>
                        <a:lnTo>
                          <a:pt x="212" y="275"/>
                        </a:lnTo>
                        <a:lnTo>
                          <a:pt x="225" y="276"/>
                        </a:lnTo>
                        <a:lnTo>
                          <a:pt x="239" y="277"/>
                        </a:lnTo>
                        <a:lnTo>
                          <a:pt x="252" y="276"/>
                        </a:lnTo>
                        <a:lnTo>
                          <a:pt x="265" y="275"/>
                        </a:lnTo>
                        <a:lnTo>
                          <a:pt x="277" y="274"/>
                        </a:lnTo>
                        <a:lnTo>
                          <a:pt x="288" y="271"/>
                        </a:lnTo>
                        <a:lnTo>
                          <a:pt x="300" y="268"/>
                        </a:lnTo>
                        <a:lnTo>
                          <a:pt x="311" y="264"/>
                        </a:lnTo>
                        <a:lnTo>
                          <a:pt x="320" y="258"/>
                        </a:lnTo>
                        <a:lnTo>
                          <a:pt x="328" y="253"/>
                        </a:lnTo>
                        <a:lnTo>
                          <a:pt x="338" y="246"/>
                        </a:lnTo>
                        <a:lnTo>
                          <a:pt x="345" y="237"/>
                        </a:lnTo>
                        <a:lnTo>
                          <a:pt x="352" y="229"/>
                        </a:lnTo>
                        <a:lnTo>
                          <a:pt x="357" y="219"/>
                        </a:lnTo>
                        <a:lnTo>
                          <a:pt x="361" y="209"/>
                        </a:lnTo>
                        <a:lnTo>
                          <a:pt x="364" y="197"/>
                        </a:lnTo>
                        <a:lnTo>
                          <a:pt x="366" y="185"/>
                        </a:lnTo>
                        <a:lnTo>
                          <a:pt x="366" y="171"/>
                        </a:lnTo>
                        <a:lnTo>
                          <a:pt x="366" y="158"/>
                        </a:lnTo>
                        <a:lnTo>
                          <a:pt x="364" y="146"/>
                        </a:lnTo>
                        <a:lnTo>
                          <a:pt x="361" y="135"/>
                        </a:lnTo>
                        <a:lnTo>
                          <a:pt x="357" y="125"/>
                        </a:lnTo>
                        <a:lnTo>
                          <a:pt x="352" y="115"/>
                        </a:lnTo>
                        <a:lnTo>
                          <a:pt x="345" y="106"/>
                        </a:lnTo>
                        <a:lnTo>
                          <a:pt x="338" y="97"/>
                        </a:lnTo>
                        <a:lnTo>
                          <a:pt x="328" y="90"/>
                        </a:lnTo>
                        <a:lnTo>
                          <a:pt x="320" y="85"/>
                        </a:lnTo>
                        <a:lnTo>
                          <a:pt x="311" y="80"/>
                        </a:lnTo>
                        <a:lnTo>
                          <a:pt x="300" y="76"/>
                        </a:lnTo>
                        <a:lnTo>
                          <a:pt x="288" y="72"/>
                        </a:lnTo>
                        <a:lnTo>
                          <a:pt x="277" y="70"/>
                        </a:lnTo>
                        <a:lnTo>
                          <a:pt x="265" y="68"/>
                        </a:lnTo>
                        <a:lnTo>
                          <a:pt x="252" y="67"/>
                        </a:lnTo>
                        <a:lnTo>
                          <a:pt x="239" y="66"/>
                        </a:lnTo>
                        <a:close/>
                        <a:moveTo>
                          <a:pt x="239" y="343"/>
                        </a:moveTo>
                        <a:lnTo>
                          <a:pt x="222" y="343"/>
                        </a:lnTo>
                        <a:lnTo>
                          <a:pt x="206" y="345"/>
                        </a:lnTo>
                        <a:lnTo>
                          <a:pt x="192" y="347"/>
                        </a:lnTo>
                        <a:lnTo>
                          <a:pt x="178" y="350"/>
                        </a:lnTo>
                        <a:lnTo>
                          <a:pt x="164" y="354"/>
                        </a:lnTo>
                        <a:lnTo>
                          <a:pt x="153" y="358"/>
                        </a:lnTo>
                        <a:lnTo>
                          <a:pt x="141" y="364"/>
                        </a:lnTo>
                        <a:lnTo>
                          <a:pt x="129" y="370"/>
                        </a:lnTo>
                        <a:lnTo>
                          <a:pt x="120" y="379"/>
                        </a:lnTo>
                        <a:lnTo>
                          <a:pt x="110" y="389"/>
                        </a:lnTo>
                        <a:lnTo>
                          <a:pt x="103" y="399"/>
                        </a:lnTo>
                        <a:lnTo>
                          <a:pt x="97" y="412"/>
                        </a:lnTo>
                        <a:lnTo>
                          <a:pt x="91" y="425"/>
                        </a:lnTo>
                        <a:lnTo>
                          <a:pt x="88" y="438"/>
                        </a:lnTo>
                        <a:lnTo>
                          <a:pt x="85" y="453"/>
                        </a:lnTo>
                        <a:lnTo>
                          <a:pt x="85" y="469"/>
                        </a:lnTo>
                        <a:lnTo>
                          <a:pt x="85" y="485"/>
                        </a:lnTo>
                        <a:lnTo>
                          <a:pt x="87" y="499"/>
                        </a:lnTo>
                        <a:lnTo>
                          <a:pt x="90" y="513"/>
                        </a:lnTo>
                        <a:lnTo>
                          <a:pt x="96" y="526"/>
                        </a:lnTo>
                        <a:lnTo>
                          <a:pt x="102" y="537"/>
                        </a:lnTo>
                        <a:lnTo>
                          <a:pt x="109" y="548"/>
                        </a:lnTo>
                        <a:lnTo>
                          <a:pt x="119" y="557"/>
                        </a:lnTo>
                        <a:lnTo>
                          <a:pt x="129" y="566"/>
                        </a:lnTo>
                        <a:lnTo>
                          <a:pt x="141" y="572"/>
                        </a:lnTo>
                        <a:lnTo>
                          <a:pt x="153" y="578"/>
                        </a:lnTo>
                        <a:lnTo>
                          <a:pt x="164" y="583"/>
                        </a:lnTo>
                        <a:lnTo>
                          <a:pt x="178" y="587"/>
                        </a:lnTo>
                        <a:lnTo>
                          <a:pt x="192" y="590"/>
                        </a:lnTo>
                        <a:lnTo>
                          <a:pt x="206" y="593"/>
                        </a:lnTo>
                        <a:lnTo>
                          <a:pt x="222" y="594"/>
                        </a:lnTo>
                        <a:lnTo>
                          <a:pt x="239" y="594"/>
                        </a:lnTo>
                        <a:lnTo>
                          <a:pt x="255" y="594"/>
                        </a:lnTo>
                        <a:lnTo>
                          <a:pt x="271" y="593"/>
                        </a:lnTo>
                        <a:lnTo>
                          <a:pt x="285" y="590"/>
                        </a:lnTo>
                        <a:lnTo>
                          <a:pt x="299" y="587"/>
                        </a:lnTo>
                        <a:lnTo>
                          <a:pt x="313" y="583"/>
                        </a:lnTo>
                        <a:lnTo>
                          <a:pt x="324" y="578"/>
                        </a:lnTo>
                        <a:lnTo>
                          <a:pt x="336" y="572"/>
                        </a:lnTo>
                        <a:lnTo>
                          <a:pt x="346" y="566"/>
                        </a:lnTo>
                        <a:lnTo>
                          <a:pt x="357" y="557"/>
                        </a:lnTo>
                        <a:lnTo>
                          <a:pt x="366" y="548"/>
                        </a:lnTo>
                        <a:lnTo>
                          <a:pt x="375" y="537"/>
                        </a:lnTo>
                        <a:lnTo>
                          <a:pt x="381" y="526"/>
                        </a:lnTo>
                        <a:lnTo>
                          <a:pt x="386" y="513"/>
                        </a:lnTo>
                        <a:lnTo>
                          <a:pt x="390" y="499"/>
                        </a:lnTo>
                        <a:lnTo>
                          <a:pt x="392" y="485"/>
                        </a:lnTo>
                        <a:lnTo>
                          <a:pt x="393" y="469"/>
                        </a:lnTo>
                        <a:lnTo>
                          <a:pt x="392" y="453"/>
                        </a:lnTo>
                        <a:lnTo>
                          <a:pt x="390" y="438"/>
                        </a:lnTo>
                        <a:lnTo>
                          <a:pt x="386" y="425"/>
                        </a:lnTo>
                        <a:lnTo>
                          <a:pt x="381" y="412"/>
                        </a:lnTo>
                        <a:lnTo>
                          <a:pt x="375" y="401"/>
                        </a:lnTo>
                        <a:lnTo>
                          <a:pt x="366" y="390"/>
                        </a:lnTo>
                        <a:lnTo>
                          <a:pt x="357" y="381"/>
                        </a:lnTo>
                        <a:lnTo>
                          <a:pt x="346" y="372"/>
                        </a:lnTo>
                        <a:lnTo>
                          <a:pt x="335" y="365"/>
                        </a:lnTo>
                        <a:lnTo>
                          <a:pt x="323" y="359"/>
                        </a:lnTo>
                        <a:lnTo>
                          <a:pt x="312" y="354"/>
                        </a:lnTo>
                        <a:lnTo>
                          <a:pt x="298" y="350"/>
                        </a:lnTo>
                        <a:lnTo>
                          <a:pt x="284" y="347"/>
                        </a:lnTo>
                        <a:lnTo>
                          <a:pt x="269" y="345"/>
                        </a:lnTo>
                        <a:lnTo>
                          <a:pt x="255" y="343"/>
                        </a:lnTo>
                        <a:lnTo>
                          <a:pt x="239" y="3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956"/>
                  <p:cNvSpPr>
                    <a:spLocks noChangeAspect="1"/>
                  </p:cNvSpPr>
                  <p:nvPr/>
                </p:nvSpPr>
                <p:spPr bwMode="auto">
                  <a:xfrm>
                    <a:off x="5113" y="2262"/>
                    <a:ext cx="136" cy="200"/>
                  </a:xfrm>
                  <a:custGeom>
                    <a:avLst/>
                    <a:gdLst>
                      <a:gd name="T0" fmla="*/ 0 w 443"/>
                      <a:gd name="T1" fmla="*/ 198 h 674"/>
                      <a:gd name="T2" fmla="*/ 0 w 443"/>
                      <a:gd name="T3" fmla="*/ 189 h 674"/>
                      <a:gd name="T4" fmla="*/ 1 w 443"/>
                      <a:gd name="T5" fmla="*/ 176 h 674"/>
                      <a:gd name="T6" fmla="*/ 4 w 443"/>
                      <a:gd name="T7" fmla="*/ 160 h 674"/>
                      <a:gd name="T8" fmla="*/ 10 w 443"/>
                      <a:gd name="T9" fmla="*/ 145 h 674"/>
                      <a:gd name="T10" fmla="*/ 19 w 443"/>
                      <a:gd name="T11" fmla="*/ 131 h 674"/>
                      <a:gd name="T12" fmla="*/ 31 w 443"/>
                      <a:gd name="T13" fmla="*/ 118 h 674"/>
                      <a:gd name="T14" fmla="*/ 49 w 443"/>
                      <a:gd name="T15" fmla="*/ 105 h 674"/>
                      <a:gd name="T16" fmla="*/ 86 w 443"/>
                      <a:gd name="T17" fmla="*/ 77 h 674"/>
                      <a:gd name="T18" fmla="*/ 97 w 443"/>
                      <a:gd name="T19" fmla="*/ 67 h 674"/>
                      <a:gd name="T20" fmla="*/ 103 w 443"/>
                      <a:gd name="T21" fmla="*/ 56 h 674"/>
                      <a:gd name="T22" fmla="*/ 104 w 443"/>
                      <a:gd name="T23" fmla="*/ 45 h 674"/>
                      <a:gd name="T24" fmla="*/ 102 w 443"/>
                      <a:gd name="T25" fmla="*/ 36 h 674"/>
                      <a:gd name="T26" fmla="*/ 97 w 443"/>
                      <a:gd name="T27" fmla="*/ 30 h 674"/>
                      <a:gd name="T28" fmla="*/ 91 w 443"/>
                      <a:gd name="T29" fmla="*/ 26 h 674"/>
                      <a:gd name="T30" fmla="*/ 82 w 443"/>
                      <a:gd name="T31" fmla="*/ 23 h 674"/>
                      <a:gd name="T32" fmla="*/ 73 w 443"/>
                      <a:gd name="T33" fmla="*/ 22 h 674"/>
                      <a:gd name="T34" fmla="*/ 58 w 443"/>
                      <a:gd name="T35" fmla="*/ 24 h 674"/>
                      <a:gd name="T36" fmla="*/ 45 w 443"/>
                      <a:gd name="T37" fmla="*/ 29 h 674"/>
                      <a:gd name="T38" fmla="*/ 32 w 443"/>
                      <a:gd name="T39" fmla="*/ 37 h 674"/>
                      <a:gd name="T40" fmla="*/ 20 w 443"/>
                      <a:gd name="T41" fmla="*/ 49 h 674"/>
                      <a:gd name="T42" fmla="*/ 10 w 443"/>
                      <a:gd name="T43" fmla="*/ 64 h 674"/>
                      <a:gd name="T44" fmla="*/ 8 w 443"/>
                      <a:gd name="T45" fmla="*/ 2 h 674"/>
                      <a:gd name="T46" fmla="*/ 15 w 443"/>
                      <a:gd name="T47" fmla="*/ 6 h 674"/>
                      <a:gd name="T48" fmla="*/ 23 w 443"/>
                      <a:gd name="T49" fmla="*/ 7 h 674"/>
                      <a:gd name="T50" fmla="*/ 36 w 443"/>
                      <a:gd name="T51" fmla="*/ 7 h 674"/>
                      <a:gd name="T52" fmla="*/ 58 w 443"/>
                      <a:gd name="T53" fmla="*/ 3 h 674"/>
                      <a:gd name="T54" fmla="*/ 76 w 443"/>
                      <a:gd name="T55" fmla="*/ 1 h 674"/>
                      <a:gd name="T56" fmla="*/ 93 w 443"/>
                      <a:gd name="T57" fmla="*/ 3 h 674"/>
                      <a:gd name="T58" fmla="*/ 107 w 443"/>
                      <a:gd name="T59" fmla="*/ 8 h 674"/>
                      <a:gd name="T60" fmla="*/ 118 w 443"/>
                      <a:gd name="T61" fmla="*/ 16 h 674"/>
                      <a:gd name="T62" fmla="*/ 126 w 443"/>
                      <a:gd name="T63" fmla="*/ 28 h 674"/>
                      <a:gd name="T64" fmla="*/ 130 w 443"/>
                      <a:gd name="T65" fmla="*/ 42 h 674"/>
                      <a:gd name="T66" fmla="*/ 130 w 443"/>
                      <a:gd name="T67" fmla="*/ 56 h 674"/>
                      <a:gd name="T68" fmla="*/ 127 w 443"/>
                      <a:gd name="T69" fmla="*/ 66 h 674"/>
                      <a:gd name="T70" fmla="*/ 122 w 443"/>
                      <a:gd name="T71" fmla="*/ 77 h 674"/>
                      <a:gd name="T72" fmla="*/ 113 w 443"/>
                      <a:gd name="T73" fmla="*/ 86 h 674"/>
                      <a:gd name="T74" fmla="*/ 97 w 443"/>
                      <a:gd name="T75" fmla="*/ 99 h 674"/>
                      <a:gd name="T76" fmla="*/ 80 w 443"/>
                      <a:gd name="T77" fmla="*/ 111 h 674"/>
                      <a:gd name="T78" fmla="*/ 54 w 443"/>
                      <a:gd name="T79" fmla="*/ 132 h 674"/>
                      <a:gd name="T80" fmla="*/ 37 w 443"/>
                      <a:gd name="T81" fmla="*/ 147 h 674"/>
                      <a:gd name="T82" fmla="*/ 33 w 443"/>
                      <a:gd name="T83" fmla="*/ 155 h 674"/>
                      <a:gd name="T84" fmla="*/ 31 w 443"/>
                      <a:gd name="T85" fmla="*/ 162 h 674"/>
                      <a:gd name="T86" fmla="*/ 33 w 443"/>
                      <a:gd name="T87" fmla="*/ 169 h 674"/>
                      <a:gd name="T88" fmla="*/ 39 w 443"/>
                      <a:gd name="T89" fmla="*/ 173 h 674"/>
                      <a:gd name="T90" fmla="*/ 48 w 443"/>
                      <a:gd name="T91" fmla="*/ 175 h 674"/>
                      <a:gd name="T92" fmla="*/ 65 w 443"/>
                      <a:gd name="T93" fmla="*/ 175 h 674"/>
                      <a:gd name="T94" fmla="*/ 87 w 443"/>
                      <a:gd name="T95" fmla="*/ 174 h 674"/>
                      <a:gd name="T96" fmla="*/ 104 w 443"/>
                      <a:gd name="T97" fmla="*/ 169 h 674"/>
                      <a:gd name="T98" fmla="*/ 110 w 443"/>
                      <a:gd name="T99" fmla="*/ 166 h 674"/>
                      <a:gd name="T100" fmla="*/ 118 w 443"/>
                      <a:gd name="T101" fmla="*/ 158 h 674"/>
                      <a:gd name="T102" fmla="*/ 127 w 443"/>
                      <a:gd name="T103" fmla="*/ 143 h 674"/>
                      <a:gd name="T104" fmla="*/ 136 w 443"/>
                      <a:gd name="T105" fmla="*/ 123 h 674"/>
                      <a:gd name="T106" fmla="*/ 132 w 443"/>
                      <a:gd name="T107" fmla="*/ 197 h 674"/>
                      <a:gd name="T108" fmla="*/ 126 w 443"/>
                      <a:gd name="T109" fmla="*/ 195 h 674"/>
                      <a:gd name="T110" fmla="*/ 119 w 443"/>
                      <a:gd name="T111" fmla="*/ 194 h 674"/>
                      <a:gd name="T112" fmla="*/ 11 w 443"/>
                      <a:gd name="T113" fmla="*/ 194 h 674"/>
                      <a:gd name="T114" fmla="*/ 6 w 443"/>
                      <a:gd name="T115" fmla="*/ 196 h 674"/>
                      <a:gd name="T116" fmla="*/ 0 w 443"/>
                      <a:gd name="T117" fmla="*/ 199 h 67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43" h="674">
                        <a:moveTo>
                          <a:pt x="1" y="669"/>
                        </a:moveTo>
                        <a:lnTo>
                          <a:pt x="1" y="667"/>
                        </a:lnTo>
                        <a:lnTo>
                          <a:pt x="1" y="666"/>
                        </a:lnTo>
                        <a:lnTo>
                          <a:pt x="0" y="655"/>
                        </a:lnTo>
                        <a:lnTo>
                          <a:pt x="0" y="646"/>
                        </a:lnTo>
                        <a:lnTo>
                          <a:pt x="0" y="638"/>
                        </a:lnTo>
                        <a:lnTo>
                          <a:pt x="0" y="633"/>
                        </a:lnTo>
                        <a:lnTo>
                          <a:pt x="0" y="613"/>
                        </a:lnTo>
                        <a:lnTo>
                          <a:pt x="2" y="593"/>
                        </a:lnTo>
                        <a:lnTo>
                          <a:pt x="4" y="574"/>
                        </a:lnTo>
                        <a:lnTo>
                          <a:pt x="8" y="556"/>
                        </a:lnTo>
                        <a:lnTo>
                          <a:pt x="12" y="538"/>
                        </a:lnTo>
                        <a:lnTo>
                          <a:pt x="19" y="520"/>
                        </a:lnTo>
                        <a:lnTo>
                          <a:pt x="25" y="503"/>
                        </a:lnTo>
                        <a:lnTo>
                          <a:pt x="32" y="488"/>
                        </a:lnTo>
                        <a:lnTo>
                          <a:pt x="42" y="471"/>
                        </a:lnTo>
                        <a:lnTo>
                          <a:pt x="51" y="456"/>
                        </a:lnTo>
                        <a:lnTo>
                          <a:pt x="63" y="440"/>
                        </a:lnTo>
                        <a:lnTo>
                          <a:pt x="75" y="426"/>
                        </a:lnTo>
                        <a:lnTo>
                          <a:pt x="87" y="412"/>
                        </a:lnTo>
                        <a:lnTo>
                          <a:pt x="102" y="398"/>
                        </a:lnTo>
                        <a:lnTo>
                          <a:pt x="117" y="384"/>
                        </a:lnTo>
                        <a:lnTo>
                          <a:pt x="132" y="372"/>
                        </a:lnTo>
                        <a:lnTo>
                          <a:pt x="158" y="354"/>
                        </a:lnTo>
                        <a:lnTo>
                          <a:pt x="190" y="330"/>
                        </a:lnTo>
                        <a:lnTo>
                          <a:pt x="231" y="298"/>
                        </a:lnTo>
                        <a:lnTo>
                          <a:pt x="281" y="261"/>
                        </a:lnTo>
                        <a:lnTo>
                          <a:pt x="295" y="250"/>
                        </a:lnTo>
                        <a:lnTo>
                          <a:pt x="306" y="237"/>
                        </a:lnTo>
                        <a:lnTo>
                          <a:pt x="316" y="225"/>
                        </a:lnTo>
                        <a:lnTo>
                          <a:pt x="324" y="213"/>
                        </a:lnTo>
                        <a:lnTo>
                          <a:pt x="330" y="201"/>
                        </a:lnTo>
                        <a:lnTo>
                          <a:pt x="335" y="189"/>
                        </a:lnTo>
                        <a:lnTo>
                          <a:pt x="337" y="176"/>
                        </a:lnTo>
                        <a:lnTo>
                          <a:pt x="338" y="162"/>
                        </a:lnTo>
                        <a:lnTo>
                          <a:pt x="338" y="152"/>
                        </a:lnTo>
                        <a:lnTo>
                          <a:pt x="337" y="142"/>
                        </a:lnTo>
                        <a:lnTo>
                          <a:pt x="335" y="133"/>
                        </a:lnTo>
                        <a:lnTo>
                          <a:pt x="331" y="123"/>
                        </a:lnTo>
                        <a:lnTo>
                          <a:pt x="327" y="116"/>
                        </a:lnTo>
                        <a:lnTo>
                          <a:pt x="322" y="109"/>
                        </a:lnTo>
                        <a:lnTo>
                          <a:pt x="316" y="101"/>
                        </a:lnTo>
                        <a:lnTo>
                          <a:pt x="308" y="95"/>
                        </a:lnTo>
                        <a:lnTo>
                          <a:pt x="302" y="91"/>
                        </a:lnTo>
                        <a:lnTo>
                          <a:pt x="295" y="86"/>
                        </a:lnTo>
                        <a:lnTo>
                          <a:pt x="286" y="82"/>
                        </a:lnTo>
                        <a:lnTo>
                          <a:pt x="278" y="80"/>
                        </a:lnTo>
                        <a:lnTo>
                          <a:pt x="268" y="77"/>
                        </a:lnTo>
                        <a:lnTo>
                          <a:pt x="259" y="76"/>
                        </a:lnTo>
                        <a:lnTo>
                          <a:pt x="248" y="75"/>
                        </a:lnTo>
                        <a:lnTo>
                          <a:pt x="238" y="75"/>
                        </a:lnTo>
                        <a:lnTo>
                          <a:pt x="222" y="75"/>
                        </a:lnTo>
                        <a:lnTo>
                          <a:pt x="205" y="77"/>
                        </a:lnTo>
                        <a:lnTo>
                          <a:pt x="190" y="80"/>
                        </a:lnTo>
                        <a:lnTo>
                          <a:pt x="175" y="84"/>
                        </a:lnTo>
                        <a:lnTo>
                          <a:pt x="160" y="91"/>
                        </a:lnTo>
                        <a:lnTo>
                          <a:pt x="145" y="97"/>
                        </a:lnTo>
                        <a:lnTo>
                          <a:pt x="131" y="105"/>
                        </a:lnTo>
                        <a:lnTo>
                          <a:pt x="118" y="115"/>
                        </a:lnTo>
                        <a:lnTo>
                          <a:pt x="104" y="125"/>
                        </a:lnTo>
                        <a:lnTo>
                          <a:pt x="91" y="138"/>
                        </a:lnTo>
                        <a:lnTo>
                          <a:pt x="78" y="151"/>
                        </a:lnTo>
                        <a:lnTo>
                          <a:pt x="66" y="165"/>
                        </a:lnTo>
                        <a:lnTo>
                          <a:pt x="53" y="181"/>
                        </a:lnTo>
                        <a:lnTo>
                          <a:pt x="42" y="199"/>
                        </a:lnTo>
                        <a:lnTo>
                          <a:pt x="31" y="217"/>
                        </a:lnTo>
                        <a:lnTo>
                          <a:pt x="20" y="237"/>
                        </a:lnTo>
                        <a:lnTo>
                          <a:pt x="20" y="0"/>
                        </a:lnTo>
                        <a:lnTo>
                          <a:pt x="27" y="6"/>
                        </a:lnTo>
                        <a:lnTo>
                          <a:pt x="34" y="12"/>
                        </a:lnTo>
                        <a:lnTo>
                          <a:pt x="42" y="16"/>
                        </a:lnTo>
                        <a:lnTo>
                          <a:pt x="49" y="20"/>
                        </a:lnTo>
                        <a:lnTo>
                          <a:pt x="58" y="22"/>
                        </a:lnTo>
                        <a:lnTo>
                          <a:pt x="66" y="24"/>
                        </a:lnTo>
                        <a:lnTo>
                          <a:pt x="76" y="25"/>
                        </a:lnTo>
                        <a:lnTo>
                          <a:pt x="84" y="26"/>
                        </a:lnTo>
                        <a:lnTo>
                          <a:pt x="99" y="25"/>
                        </a:lnTo>
                        <a:lnTo>
                          <a:pt x="118" y="23"/>
                        </a:lnTo>
                        <a:lnTo>
                          <a:pt x="140" y="20"/>
                        </a:lnTo>
                        <a:lnTo>
                          <a:pt x="165" y="14"/>
                        </a:lnTo>
                        <a:lnTo>
                          <a:pt x="190" y="10"/>
                        </a:lnTo>
                        <a:lnTo>
                          <a:pt x="214" y="6"/>
                        </a:lnTo>
                        <a:lnTo>
                          <a:pt x="232" y="4"/>
                        </a:lnTo>
                        <a:lnTo>
                          <a:pt x="248" y="3"/>
                        </a:lnTo>
                        <a:lnTo>
                          <a:pt x="267" y="4"/>
                        </a:lnTo>
                        <a:lnTo>
                          <a:pt x="285" y="6"/>
                        </a:lnTo>
                        <a:lnTo>
                          <a:pt x="302" y="10"/>
                        </a:lnTo>
                        <a:lnTo>
                          <a:pt x="318" y="14"/>
                        </a:lnTo>
                        <a:lnTo>
                          <a:pt x="334" y="19"/>
                        </a:lnTo>
                        <a:lnTo>
                          <a:pt x="347" y="26"/>
                        </a:lnTo>
                        <a:lnTo>
                          <a:pt x="361" y="34"/>
                        </a:lnTo>
                        <a:lnTo>
                          <a:pt x="373" y="43"/>
                        </a:lnTo>
                        <a:lnTo>
                          <a:pt x="385" y="55"/>
                        </a:lnTo>
                        <a:lnTo>
                          <a:pt x="396" y="66"/>
                        </a:lnTo>
                        <a:lnTo>
                          <a:pt x="404" y="80"/>
                        </a:lnTo>
                        <a:lnTo>
                          <a:pt x="412" y="94"/>
                        </a:lnTo>
                        <a:lnTo>
                          <a:pt x="417" y="110"/>
                        </a:lnTo>
                        <a:lnTo>
                          <a:pt x="421" y="127"/>
                        </a:lnTo>
                        <a:lnTo>
                          <a:pt x="424" y="143"/>
                        </a:lnTo>
                        <a:lnTo>
                          <a:pt x="424" y="162"/>
                        </a:lnTo>
                        <a:lnTo>
                          <a:pt x="424" y="176"/>
                        </a:lnTo>
                        <a:lnTo>
                          <a:pt x="422" y="188"/>
                        </a:lnTo>
                        <a:lnTo>
                          <a:pt x="420" y="200"/>
                        </a:lnTo>
                        <a:lnTo>
                          <a:pt x="417" y="212"/>
                        </a:lnTo>
                        <a:lnTo>
                          <a:pt x="414" y="223"/>
                        </a:lnTo>
                        <a:lnTo>
                          <a:pt x="408" y="235"/>
                        </a:lnTo>
                        <a:lnTo>
                          <a:pt x="403" y="247"/>
                        </a:lnTo>
                        <a:lnTo>
                          <a:pt x="397" y="258"/>
                        </a:lnTo>
                        <a:lnTo>
                          <a:pt x="392" y="267"/>
                        </a:lnTo>
                        <a:lnTo>
                          <a:pt x="381" y="276"/>
                        </a:lnTo>
                        <a:lnTo>
                          <a:pt x="368" y="289"/>
                        </a:lnTo>
                        <a:lnTo>
                          <a:pt x="352" y="302"/>
                        </a:lnTo>
                        <a:lnTo>
                          <a:pt x="336" y="316"/>
                        </a:lnTo>
                        <a:lnTo>
                          <a:pt x="316" y="332"/>
                        </a:lnTo>
                        <a:lnTo>
                          <a:pt x="293" y="350"/>
                        </a:lnTo>
                        <a:lnTo>
                          <a:pt x="265" y="372"/>
                        </a:lnTo>
                        <a:lnTo>
                          <a:pt x="262" y="374"/>
                        </a:lnTo>
                        <a:lnTo>
                          <a:pt x="240" y="392"/>
                        </a:lnTo>
                        <a:lnTo>
                          <a:pt x="211" y="415"/>
                        </a:lnTo>
                        <a:lnTo>
                          <a:pt x="176" y="444"/>
                        </a:lnTo>
                        <a:lnTo>
                          <a:pt x="135" y="479"/>
                        </a:lnTo>
                        <a:lnTo>
                          <a:pt x="127" y="488"/>
                        </a:lnTo>
                        <a:lnTo>
                          <a:pt x="120" y="497"/>
                        </a:lnTo>
                        <a:lnTo>
                          <a:pt x="115" y="506"/>
                        </a:lnTo>
                        <a:lnTo>
                          <a:pt x="110" y="514"/>
                        </a:lnTo>
                        <a:lnTo>
                          <a:pt x="106" y="522"/>
                        </a:lnTo>
                        <a:lnTo>
                          <a:pt x="104" y="531"/>
                        </a:lnTo>
                        <a:lnTo>
                          <a:pt x="102" y="538"/>
                        </a:lnTo>
                        <a:lnTo>
                          <a:pt x="101" y="547"/>
                        </a:lnTo>
                        <a:lnTo>
                          <a:pt x="102" y="554"/>
                        </a:lnTo>
                        <a:lnTo>
                          <a:pt x="104" y="561"/>
                        </a:lnTo>
                        <a:lnTo>
                          <a:pt x="108" y="568"/>
                        </a:lnTo>
                        <a:lnTo>
                          <a:pt x="112" y="573"/>
                        </a:lnTo>
                        <a:lnTo>
                          <a:pt x="119" y="578"/>
                        </a:lnTo>
                        <a:lnTo>
                          <a:pt x="126" y="582"/>
                        </a:lnTo>
                        <a:lnTo>
                          <a:pt x="135" y="586"/>
                        </a:lnTo>
                        <a:lnTo>
                          <a:pt x="144" y="588"/>
                        </a:lnTo>
                        <a:lnTo>
                          <a:pt x="155" y="590"/>
                        </a:lnTo>
                        <a:lnTo>
                          <a:pt x="169" y="591"/>
                        </a:lnTo>
                        <a:lnTo>
                          <a:pt x="188" y="591"/>
                        </a:lnTo>
                        <a:lnTo>
                          <a:pt x="211" y="591"/>
                        </a:lnTo>
                        <a:lnTo>
                          <a:pt x="238" y="591"/>
                        </a:lnTo>
                        <a:lnTo>
                          <a:pt x="261" y="589"/>
                        </a:lnTo>
                        <a:lnTo>
                          <a:pt x="283" y="586"/>
                        </a:lnTo>
                        <a:lnTo>
                          <a:pt x="303" y="581"/>
                        </a:lnTo>
                        <a:lnTo>
                          <a:pt x="322" y="576"/>
                        </a:lnTo>
                        <a:lnTo>
                          <a:pt x="338" y="570"/>
                        </a:lnTo>
                        <a:lnTo>
                          <a:pt x="345" y="567"/>
                        </a:lnTo>
                        <a:lnTo>
                          <a:pt x="352" y="562"/>
                        </a:lnTo>
                        <a:lnTo>
                          <a:pt x="358" y="558"/>
                        </a:lnTo>
                        <a:lnTo>
                          <a:pt x="364" y="553"/>
                        </a:lnTo>
                        <a:lnTo>
                          <a:pt x="374" y="543"/>
                        </a:lnTo>
                        <a:lnTo>
                          <a:pt x="383" y="532"/>
                        </a:lnTo>
                        <a:lnTo>
                          <a:pt x="393" y="518"/>
                        </a:lnTo>
                        <a:lnTo>
                          <a:pt x="402" y="502"/>
                        </a:lnTo>
                        <a:lnTo>
                          <a:pt x="413" y="483"/>
                        </a:lnTo>
                        <a:lnTo>
                          <a:pt x="423" y="463"/>
                        </a:lnTo>
                        <a:lnTo>
                          <a:pt x="433" y="440"/>
                        </a:lnTo>
                        <a:lnTo>
                          <a:pt x="443" y="415"/>
                        </a:lnTo>
                        <a:lnTo>
                          <a:pt x="443" y="674"/>
                        </a:lnTo>
                        <a:lnTo>
                          <a:pt x="437" y="669"/>
                        </a:lnTo>
                        <a:lnTo>
                          <a:pt x="430" y="665"/>
                        </a:lnTo>
                        <a:lnTo>
                          <a:pt x="423" y="661"/>
                        </a:lnTo>
                        <a:lnTo>
                          <a:pt x="417" y="658"/>
                        </a:lnTo>
                        <a:lnTo>
                          <a:pt x="409" y="656"/>
                        </a:lnTo>
                        <a:lnTo>
                          <a:pt x="402" y="655"/>
                        </a:lnTo>
                        <a:lnTo>
                          <a:pt x="396" y="654"/>
                        </a:lnTo>
                        <a:lnTo>
                          <a:pt x="388" y="653"/>
                        </a:lnTo>
                        <a:lnTo>
                          <a:pt x="51" y="653"/>
                        </a:lnTo>
                        <a:lnTo>
                          <a:pt x="44" y="654"/>
                        </a:lnTo>
                        <a:lnTo>
                          <a:pt x="37" y="654"/>
                        </a:lnTo>
                        <a:lnTo>
                          <a:pt x="30" y="655"/>
                        </a:lnTo>
                        <a:lnTo>
                          <a:pt x="24" y="657"/>
                        </a:lnTo>
                        <a:lnTo>
                          <a:pt x="18" y="659"/>
                        </a:lnTo>
                        <a:lnTo>
                          <a:pt x="12" y="662"/>
                        </a:lnTo>
                        <a:lnTo>
                          <a:pt x="6" y="666"/>
                        </a:lnTo>
                        <a:lnTo>
                          <a:pt x="1" y="6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" name="Text Box 957"/>
            <p:cNvSpPr txBox="1">
              <a:spLocks noChangeArrowheads="1"/>
            </p:cNvSpPr>
            <p:nvPr userDrawn="1"/>
          </p:nvSpPr>
          <p:spPr bwMode="auto">
            <a:xfrm>
              <a:off x="839" y="18"/>
              <a:ext cx="1805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hu-HU" altLang="hu-HU" sz="700" b="1" smtClean="0">
                  <a:solidFill>
                    <a:schemeClr val="bg1"/>
                  </a:solidFill>
                </a:rPr>
                <a:t>Budapesti Műszaki és Gazdaságtudomanyi Egyetem</a:t>
              </a:r>
              <a:endParaRPr lang="en-US" altLang="hu-HU" sz="700" b="1" smtClean="0">
                <a:solidFill>
                  <a:schemeClr val="bg1"/>
                </a:solidFill>
              </a:endParaRPr>
            </a:p>
            <a:p>
              <a:pPr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hu-HU" altLang="hu-HU" sz="1200" smtClean="0">
                  <a:solidFill>
                    <a:schemeClr val="bg1"/>
                  </a:solidFill>
                </a:rPr>
                <a:t>Elektronikus Eszközök Tanszéke</a:t>
              </a:r>
              <a:endParaRPr lang="en-US" altLang="hu-HU" sz="120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2016.02.23.</a:t>
            </a:r>
            <a:endParaRPr lang="en-US" dirty="0"/>
          </a:p>
        </p:txBody>
      </p:sp>
      <p:sp>
        <p:nvSpPr>
          <p:cNvPr id="9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/>
              <a:t>Mikroelektronika - Félvezető fizikai alapok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b="0" dirty="0"/>
          </a:p>
        </p:txBody>
      </p:sp>
      <p:sp>
        <p:nvSpPr>
          <p:cNvPr id="9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C34BD2-3722-49F4-A8C6-E259D8BC86B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3845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461963"/>
            <a:ext cx="88455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325" y="1406525"/>
            <a:ext cx="8834438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2338" y="6467475"/>
            <a:ext cx="12112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9638" y="6465888"/>
            <a:ext cx="60213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3825"/>
            <a:ext cx="76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</a:defRPr>
            </a:lvl1pPr>
          </a:lstStyle>
          <a:p>
            <a:fld id="{D7D8E38A-680C-4855-905A-C453386AA3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81963" name="Rectangle 11"/>
          <p:cNvSpPr>
            <a:spLocks noChangeArrowheads="1"/>
          </p:cNvSpPr>
          <p:nvPr userDrawn="1"/>
        </p:nvSpPr>
        <p:spPr bwMode="auto">
          <a:xfrm>
            <a:off x="0" y="6721475"/>
            <a:ext cx="9144000" cy="63500"/>
          </a:xfrm>
          <a:prstGeom prst="rect">
            <a:avLst/>
          </a:prstGeom>
          <a:solidFill>
            <a:srgbClr val="8C25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 userDrawn="1"/>
        </p:nvGraphicFramePr>
        <p:xfrm>
          <a:off x="0" y="5746750"/>
          <a:ext cx="8493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" name="Photo Editor Photo" r:id="rId6" imgW="3123810" imgH="4086795" progId="MSPhotoEd.3">
                  <p:embed/>
                </p:oleObj>
              </mc:Choice>
              <mc:Fallback>
                <p:oleObj name="Photo Editor Photo" r:id="rId6" imgW="3123810" imgH="4086795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6750"/>
                        <a:ext cx="8493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Group 960"/>
          <p:cNvGrpSpPr>
            <a:grpSpLocks/>
          </p:cNvGrpSpPr>
          <p:nvPr userDrawn="1"/>
        </p:nvGrpSpPr>
        <p:grpSpPr bwMode="auto">
          <a:xfrm>
            <a:off x="0" y="0"/>
            <a:ext cx="9144000" cy="492125"/>
            <a:chOff x="0" y="0"/>
            <a:chExt cx="5760" cy="310"/>
          </a:xfrm>
        </p:grpSpPr>
        <p:sp>
          <p:nvSpPr>
            <p:cNvPr id="382910" name="Rectangle 95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10"/>
            </a:xfrm>
            <a:prstGeom prst="rect">
              <a:avLst/>
            </a:prstGeom>
            <a:solidFill>
              <a:srgbClr val="8C25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1036" name="Picture 959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4"/>
              <a:ext cx="117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7" name="Group 13"/>
            <p:cNvGrpSpPr>
              <a:grpSpLocks noChangeAspect="1"/>
            </p:cNvGrpSpPr>
            <p:nvPr userDrawn="1"/>
          </p:nvGrpSpPr>
          <p:grpSpPr bwMode="auto">
            <a:xfrm>
              <a:off x="49" y="51"/>
              <a:ext cx="734" cy="207"/>
              <a:chOff x="158" y="2628"/>
              <a:chExt cx="5248" cy="1482"/>
            </a:xfrm>
          </p:grpSpPr>
          <p:sp>
            <p:nvSpPr>
              <p:cNvPr id="38196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58" y="2628"/>
                <a:ext cx="5248" cy="1482"/>
              </a:xfrm>
              <a:prstGeom prst="rect">
                <a:avLst/>
              </a:prstGeom>
              <a:solidFill>
                <a:srgbClr val="8C2532"/>
              </a:solid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1040" name="Group 15"/>
              <p:cNvGrpSpPr>
                <a:grpSpLocks noChangeAspect="1"/>
              </p:cNvGrpSpPr>
              <p:nvPr/>
            </p:nvGrpSpPr>
            <p:grpSpPr bwMode="auto">
              <a:xfrm>
                <a:off x="254" y="2698"/>
                <a:ext cx="5062" cy="1352"/>
                <a:chOff x="242" y="1108"/>
                <a:chExt cx="5062" cy="1352"/>
              </a:xfrm>
            </p:grpSpPr>
            <p:grpSp>
              <p:nvGrpSpPr>
                <p:cNvPr id="1041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242" y="1108"/>
                  <a:ext cx="5062" cy="1052"/>
                  <a:chOff x="242" y="1108"/>
                  <a:chExt cx="5062" cy="1052"/>
                </a:xfrm>
              </p:grpSpPr>
              <p:sp>
                <p:nvSpPr>
                  <p:cNvPr id="381969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3270" y="1110"/>
                    <a:ext cx="143" cy="301"/>
                  </a:xfrm>
                  <a:custGeom>
                    <a:avLst/>
                    <a:gdLst/>
                    <a:ahLst/>
                    <a:cxnLst>
                      <a:cxn ang="0">
                        <a:pos x="210" y="281"/>
                      </a:cxn>
                      <a:cxn ang="0">
                        <a:pos x="210" y="240"/>
                      </a:cxn>
                      <a:cxn ang="0">
                        <a:pos x="231" y="240"/>
                      </a:cxn>
                      <a:cxn ang="0">
                        <a:pos x="231" y="121"/>
                      </a:cxn>
                      <a:cxn ang="0">
                        <a:pos x="237" y="76"/>
                      </a:cxn>
                      <a:cxn ang="0">
                        <a:pos x="260" y="0"/>
                      </a:cxn>
                      <a:cxn ang="0">
                        <a:pos x="280" y="76"/>
                      </a:cxn>
                      <a:cxn ang="0">
                        <a:pos x="289" y="121"/>
                      </a:cxn>
                      <a:cxn ang="0">
                        <a:pos x="289" y="240"/>
                      </a:cxn>
                      <a:cxn ang="0">
                        <a:pos x="309" y="240"/>
                      </a:cxn>
                      <a:cxn ang="0">
                        <a:pos x="309" y="281"/>
                      </a:cxn>
                      <a:cxn ang="0">
                        <a:pos x="517" y="924"/>
                      </a:cxn>
                      <a:cxn ang="0">
                        <a:pos x="510" y="942"/>
                      </a:cxn>
                      <a:cxn ang="0">
                        <a:pos x="504" y="962"/>
                      </a:cxn>
                      <a:cxn ang="0">
                        <a:pos x="501" y="973"/>
                      </a:cxn>
                      <a:cxn ang="0">
                        <a:pos x="499" y="983"/>
                      </a:cxn>
                      <a:cxn ang="0">
                        <a:pos x="497" y="994"/>
                      </a:cxn>
                      <a:cxn ang="0">
                        <a:pos x="496" y="1005"/>
                      </a:cxn>
                      <a:cxn ang="0">
                        <a:pos x="23" y="1005"/>
                      </a:cxn>
                      <a:cxn ang="0">
                        <a:pos x="21" y="989"/>
                      </a:cxn>
                      <a:cxn ang="0">
                        <a:pos x="17" y="970"/>
                      </a:cxn>
                      <a:cxn ang="0">
                        <a:pos x="14" y="959"/>
                      </a:cxn>
                      <a:cxn ang="0">
                        <a:pos x="11" y="948"/>
                      </a:cxn>
                      <a:cxn ang="0">
                        <a:pos x="6" y="937"/>
                      </a:cxn>
                      <a:cxn ang="0">
                        <a:pos x="0" y="925"/>
                      </a:cxn>
                      <a:cxn ang="0">
                        <a:pos x="210" y="281"/>
                      </a:cxn>
                    </a:cxnLst>
                    <a:rect l="0" t="0" r="r" b="b"/>
                    <a:pathLst>
                      <a:path w="517" h="1005">
                        <a:moveTo>
                          <a:pt x="210" y="281"/>
                        </a:moveTo>
                        <a:lnTo>
                          <a:pt x="210" y="240"/>
                        </a:lnTo>
                        <a:lnTo>
                          <a:pt x="231" y="240"/>
                        </a:lnTo>
                        <a:lnTo>
                          <a:pt x="231" y="121"/>
                        </a:lnTo>
                        <a:lnTo>
                          <a:pt x="237" y="76"/>
                        </a:lnTo>
                        <a:lnTo>
                          <a:pt x="260" y="0"/>
                        </a:lnTo>
                        <a:lnTo>
                          <a:pt x="280" y="76"/>
                        </a:lnTo>
                        <a:lnTo>
                          <a:pt x="289" y="121"/>
                        </a:lnTo>
                        <a:lnTo>
                          <a:pt x="289" y="240"/>
                        </a:lnTo>
                        <a:lnTo>
                          <a:pt x="309" y="240"/>
                        </a:lnTo>
                        <a:lnTo>
                          <a:pt x="309" y="281"/>
                        </a:lnTo>
                        <a:lnTo>
                          <a:pt x="517" y="924"/>
                        </a:lnTo>
                        <a:lnTo>
                          <a:pt x="510" y="942"/>
                        </a:lnTo>
                        <a:lnTo>
                          <a:pt x="504" y="962"/>
                        </a:lnTo>
                        <a:lnTo>
                          <a:pt x="501" y="973"/>
                        </a:lnTo>
                        <a:lnTo>
                          <a:pt x="499" y="983"/>
                        </a:lnTo>
                        <a:lnTo>
                          <a:pt x="497" y="994"/>
                        </a:lnTo>
                        <a:lnTo>
                          <a:pt x="496" y="1005"/>
                        </a:lnTo>
                        <a:lnTo>
                          <a:pt x="23" y="1005"/>
                        </a:lnTo>
                        <a:lnTo>
                          <a:pt x="21" y="989"/>
                        </a:lnTo>
                        <a:lnTo>
                          <a:pt x="17" y="970"/>
                        </a:lnTo>
                        <a:lnTo>
                          <a:pt x="14" y="959"/>
                        </a:lnTo>
                        <a:lnTo>
                          <a:pt x="11" y="948"/>
                        </a:lnTo>
                        <a:lnTo>
                          <a:pt x="6" y="937"/>
                        </a:lnTo>
                        <a:lnTo>
                          <a:pt x="0" y="925"/>
                        </a:lnTo>
                        <a:lnTo>
                          <a:pt x="210" y="2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0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2334" y="1589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9" y="0"/>
                      </a:cxn>
                      <a:cxn ang="0">
                        <a:pos x="139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9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9" y="0"/>
                        </a:lnTo>
                        <a:lnTo>
                          <a:pt x="139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1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384" y="1668"/>
                    <a:ext cx="100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7" y="41"/>
                      </a:cxn>
                      <a:cxn ang="0">
                        <a:pos x="277" y="33"/>
                      </a:cxn>
                      <a:cxn ang="0">
                        <a:pos x="268" y="27"/>
                      </a:cxn>
                      <a:cxn ang="0">
                        <a:pos x="258" y="22"/>
                      </a:cxn>
                      <a:cxn ang="0">
                        <a:pos x="247" y="16"/>
                      </a:cxn>
                      <a:cxn ang="0">
                        <a:pos x="234" y="11"/>
                      </a:cxn>
                      <a:cxn ang="0">
                        <a:pos x="222" y="8"/>
                      </a:cxn>
                      <a:cxn ang="0">
                        <a:pos x="210" y="5"/>
                      </a:cxn>
                      <a:cxn ang="0">
                        <a:pos x="198" y="3"/>
                      </a:cxn>
                      <a:cxn ang="0">
                        <a:pos x="186" y="1"/>
                      </a:cxn>
                      <a:cxn ang="0">
                        <a:pos x="173" y="0"/>
                      </a:cxn>
                      <a:cxn ang="0">
                        <a:pos x="160" y="0"/>
                      </a:cxn>
                      <a:cxn ang="0">
                        <a:pos x="149" y="0"/>
                      </a:cxn>
                      <a:cxn ang="0">
                        <a:pos x="136" y="1"/>
                      </a:cxn>
                      <a:cxn ang="0">
                        <a:pos x="123" y="3"/>
                      </a:cxn>
                      <a:cxn ang="0">
                        <a:pos x="112" y="5"/>
                      </a:cxn>
                      <a:cxn ang="0">
                        <a:pos x="99" y="8"/>
                      </a:cxn>
                      <a:cxn ang="0">
                        <a:pos x="88" y="11"/>
                      </a:cxn>
                      <a:cxn ang="0">
                        <a:pos x="76" y="16"/>
                      </a:cxn>
                      <a:cxn ang="0">
                        <a:pos x="64" y="22"/>
                      </a:cxn>
                      <a:cxn ang="0">
                        <a:pos x="55" y="27"/>
                      </a:cxn>
                      <a:cxn ang="0">
                        <a:pos x="44" y="33"/>
                      </a:cxn>
                      <a:cxn ang="0">
                        <a:pos x="36" y="41"/>
                      </a:cxn>
                      <a:cxn ang="0">
                        <a:pos x="27" y="49"/>
                      </a:cxn>
                      <a:cxn ang="0">
                        <a:pos x="21" y="55"/>
                      </a:cxn>
                      <a:cxn ang="0">
                        <a:pos x="16" y="62"/>
                      </a:cxn>
                      <a:cxn ang="0">
                        <a:pos x="12" y="68"/>
                      </a:cxn>
                      <a:cxn ang="0">
                        <a:pos x="9" y="75"/>
                      </a:cxn>
                      <a:cxn ang="0">
                        <a:pos x="6" y="84"/>
                      </a:cxn>
                      <a:cxn ang="0">
                        <a:pos x="3" y="91"/>
                      </a:cxn>
                      <a:cxn ang="0">
                        <a:pos x="1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20" y="100"/>
                      </a:cxn>
                      <a:cxn ang="0">
                        <a:pos x="318" y="91"/>
                      </a:cxn>
                      <a:cxn ang="0">
                        <a:pos x="316" y="84"/>
                      </a:cxn>
                      <a:cxn ang="0">
                        <a:pos x="313" y="75"/>
                      </a:cxn>
                      <a:cxn ang="0">
                        <a:pos x="310" y="68"/>
                      </a:cxn>
                      <a:cxn ang="0">
                        <a:pos x="305" y="62"/>
                      </a:cxn>
                      <a:cxn ang="0">
                        <a:pos x="300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7" y="41"/>
                        </a:lnTo>
                        <a:lnTo>
                          <a:pt x="277" y="33"/>
                        </a:lnTo>
                        <a:lnTo>
                          <a:pt x="268" y="27"/>
                        </a:lnTo>
                        <a:lnTo>
                          <a:pt x="258" y="22"/>
                        </a:lnTo>
                        <a:lnTo>
                          <a:pt x="247" y="16"/>
                        </a:lnTo>
                        <a:lnTo>
                          <a:pt x="234" y="11"/>
                        </a:lnTo>
                        <a:lnTo>
                          <a:pt x="222" y="8"/>
                        </a:lnTo>
                        <a:lnTo>
                          <a:pt x="210" y="5"/>
                        </a:lnTo>
                        <a:lnTo>
                          <a:pt x="198" y="3"/>
                        </a:lnTo>
                        <a:lnTo>
                          <a:pt x="186" y="1"/>
                        </a:lnTo>
                        <a:lnTo>
                          <a:pt x="173" y="0"/>
                        </a:lnTo>
                        <a:lnTo>
                          <a:pt x="160" y="0"/>
                        </a:lnTo>
                        <a:lnTo>
                          <a:pt x="149" y="0"/>
                        </a:lnTo>
                        <a:lnTo>
                          <a:pt x="136" y="1"/>
                        </a:lnTo>
                        <a:lnTo>
                          <a:pt x="123" y="3"/>
                        </a:lnTo>
                        <a:lnTo>
                          <a:pt x="112" y="5"/>
                        </a:lnTo>
                        <a:lnTo>
                          <a:pt x="99" y="8"/>
                        </a:lnTo>
                        <a:lnTo>
                          <a:pt x="88" y="11"/>
                        </a:lnTo>
                        <a:lnTo>
                          <a:pt x="76" y="16"/>
                        </a:lnTo>
                        <a:lnTo>
                          <a:pt x="64" y="22"/>
                        </a:lnTo>
                        <a:lnTo>
                          <a:pt x="55" y="27"/>
                        </a:lnTo>
                        <a:lnTo>
                          <a:pt x="44" y="33"/>
                        </a:lnTo>
                        <a:lnTo>
                          <a:pt x="36" y="41"/>
                        </a:lnTo>
                        <a:lnTo>
                          <a:pt x="27" y="49"/>
                        </a:lnTo>
                        <a:lnTo>
                          <a:pt x="21" y="55"/>
                        </a:lnTo>
                        <a:lnTo>
                          <a:pt x="16" y="62"/>
                        </a:lnTo>
                        <a:lnTo>
                          <a:pt x="12" y="68"/>
                        </a:lnTo>
                        <a:lnTo>
                          <a:pt x="9" y="75"/>
                        </a:lnTo>
                        <a:lnTo>
                          <a:pt x="6" y="84"/>
                        </a:lnTo>
                        <a:lnTo>
                          <a:pt x="3" y="91"/>
                        </a:lnTo>
                        <a:lnTo>
                          <a:pt x="1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20" y="100"/>
                        </a:lnTo>
                        <a:lnTo>
                          <a:pt x="318" y="91"/>
                        </a:lnTo>
                        <a:lnTo>
                          <a:pt x="316" y="84"/>
                        </a:lnTo>
                        <a:lnTo>
                          <a:pt x="313" y="75"/>
                        </a:lnTo>
                        <a:lnTo>
                          <a:pt x="310" y="68"/>
                        </a:lnTo>
                        <a:lnTo>
                          <a:pt x="305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2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384" y="1668"/>
                    <a:ext cx="100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7" y="41"/>
                      </a:cxn>
                      <a:cxn ang="0">
                        <a:pos x="277" y="33"/>
                      </a:cxn>
                      <a:cxn ang="0">
                        <a:pos x="268" y="27"/>
                      </a:cxn>
                      <a:cxn ang="0">
                        <a:pos x="258" y="22"/>
                      </a:cxn>
                      <a:cxn ang="0">
                        <a:pos x="247" y="16"/>
                      </a:cxn>
                      <a:cxn ang="0">
                        <a:pos x="234" y="11"/>
                      </a:cxn>
                      <a:cxn ang="0">
                        <a:pos x="222" y="8"/>
                      </a:cxn>
                      <a:cxn ang="0">
                        <a:pos x="210" y="5"/>
                      </a:cxn>
                      <a:cxn ang="0">
                        <a:pos x="198" y="3"/>
                      </a:cxn>
                      <a:cxn ang="0">
                        <a:pos x="186" y="1"/>
                      </a:cxn>
                      <a:cxn ang="0">
                        <a:pos x="173" y="0"/>
                      </a:cxn>
                      <a:cxn ang="0">
                        <a:pos x="160" y="0"/>
                      </a:cxn>
                      <a:cxn ang="0">
                        <a:pos x="149" y="0"/>
                      </a:cxn>
                      <a:cxn ang="0">
                        <a:pos x="136" y="1"/>
                      </a:cxn>
                      <a:cxn ang="0">
                        <a:pos x="123" y="3"/>
                      </a:cxn>
                      <a:cxn ang="0">
                        <a:pos x="112" y="5"/>
                      </a:cxn>
                      <a:cxn ang="0">
                        <a:pos x="99" y="8"/>
                      </a:cxn>
                      <a:cxn ang="0">
                        <a:pos x="88" y="11"/>
                      </a:cxn>
                      <a:cxn ang="0">
                        <a:pos x="76" y="16"/>
                      </a:cxn>
                      <a:cxn ang="0">
                        <a:pos x="64" y="22"/>
                      </a:cxn>
                      <a:cxn ang="0">
                        <a:pos x="55" y="27"/>
                      </a:cxn>
                      <a:cxn ang="0">
                        <a:pos x="44" y="33"/>
                      </a:cxn>
                      <a:cxn ang="0">
                        <a:pos x="36" y="41"/>
                      </a:cxn>
                      <a:cxn ang="0">
                        <a:pos x="27" y="49"/>
                      </a:cxn>
                      <a:cxn ang="0">
                        <a:pos x="21" y="55"/>
                      </a:cxn>
                      <a:cxn ang="0">
                        <a:pos x="16" y="62"/>
                      </a:cxn>
                      <a:cxn ang="0">
                        <a:pos x="12" y="68"/>
                      </a:cxn>
                      <a:cxn ang="0">
                        <a:pos x="9" y="75"/>
                      </a:cxn>
                      <a:cxn ang="0">
                        <a:pos x="6" y="84"/>
                      </a:cxn>
                      <a:cxn ang="0">
                        <a:pos x="3" y="91"/>
                      </a:cxn>
                      <a:cxn ang="0">
                        <a:pos x="1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20" y="100"/>
                      </a:cxn>
                      <a:cxn ang="0">
                        <a:pos x="318" y="91"/>
                      </a:cxn>
                      <a:cxn ang="0">
                        <a:pos x="316" y="84"/>
                      </a:cxn>
                      <a:cxn ang="0">
                        <a:pos x="313" y="75"/>
                      </a:cxn>
                      <a:cxn ang="0">
                        <a:pos x="310" y="68"/>
                      </a:cxn>
                      <a:cxn ang="0">
                        <a:pos x="305" y="62"/>
                      </a:cxn>
                      <a:cxn ang="0">
                        <a:pos x="300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7" y="41"/>
                        </a:lnTo>
                        <a:lnTo>
                          <a:pt x="277" y="33"/>
                        </a:lnTo>
                        <a:lnTo>
                          <a:pt x="268" y="27"/>
                        </a:lnTo>
                        <a:lnTo>
                          <a:pt x="258" y="22"/>
                        </a:lnTo>
                        <a:lnTo>
                          <a:pt x="247" y="16"/>
                        </a:lnTo>
                        <a:lnTo>
                          <a:pt x="234" y="11"/>
                        </a:lnTo>
                        <a:lnTo>
                          <a:pt x="222" y="8"/>
                        </a:lnTo>
                        <a:lnTo>
                          <a:pt x="210" y="5"/>
                        </a:lnTo>
                        <a:lnTo>
                          <a:pt x="198" y="3"/>
                        </a:lnTo>
                        <a:lnTo>
                          <a:pt x="186" y="1"/>
                        </a:lnTo>
                        <a:lnTo>
                          <a:pt x="173" y="0"/>
                        </a:lnTo>
                        <a:lnTo>
                          <a:pt x="160" y="0"/>
                        </a:lnTo>
                        <a:lnTo>
                          <a:pt x="149" y="0"/>
                        </a:lnTo>
                        <a:lnTo>
                          <a:pt x="136" y="1"/>
                        </a:lnTo>
                        <a:lnTo>
                          <a:pt x="123" y="3"/>
                        </a:lnTo>
                        <a:lnTo>
                          <a:pt x="112" y="5"/>
                        </a:lnTo>
                        <a:lnTo>
                          <a:pt x="99" y="8"/>
                        </a:lnTo>
                        <a:lnTo>
                          <a:pt x="88" y="11"/>
                        </a:lnTo>
                        <a:lnTo>
                          <a:pt x="76" y="16"/>
                        </a:lnTo>
                        <a:lnTo>
                          <a:pt x="64" y="22"/>
                        </a:lnTo>
                        <a:lnTo>
                          <a:pt x="55" y="27"/>
                        </a:lnTo>
                        <a:lnTo>
                          <a:pt x="44" y="33"/>
                        </a:lnTo>
                        <a:lnTo>
                          <a:pt x="36" y="41"/>
                        </a:lnTo>
                        <a:lnTo>
                          <a:pt x="27" y="49"/>
                        </a:lnTo>
                        <a:lnTo>
                          <a:pt x="21" y="55"/>
                        </a:lnTo>
                        <a:lnTo>
                          <a:pt x="16" y="62"/>
                        </a:lnTo>
                        <a:lnTo>
                          <a:pt x="12" y="68"/>
                        </a:lnTo>
                        <a:lnTo>
                          <a:pt x="9" y="75"/>
                        </a:lnTo>
                        <a:lnTo>
                          <a:pt x="6" y="84"/>
                        </a:lnTo>
                        <a:lnTo>
                          <a:pt x="3" y="91"/>
                        </a:lnTo>
                        <a:lnTo>
                          <a:pt x="1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20" y="100"/>
                        </a:lnTo>
                        <a:lnTo>
                          <a:pt x="318" y="91"/>
                        </a:lnTo>
                        <a:lnTo>
                          <a:pt x="316" y="84"/>
                        </a:lnTo>
                        <a:lnTo>
                          <a:pt x="313" y="75"/>
                        </a:lnTo>
                        <a:lnTo>
                          <a:pt x="310" y="68"/>
                        </a:lnTo>
                        <a:lnTo>
                          <a:pt x="305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3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498" y="1589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122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6" y="0"/>
                      </a:cxn>
                      <a:cxn ang="0">
                        <a:pos x="136" y="17"/>
                      </a:cxn>
                      <a:cxn ang="0">
                        <a:pos x="122" y="118"/>
                      </a:cxn>
                    </a:cxnLst>
                    <a:rect l="0" t="0" r="r" b="b"/>
                    <a:pathLst>
                      <a:path w="136" h="118">
                        <a:moveTo>
                          <a:pt x="122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6" y="0"/>
                        </a:lnTo>
                        <a:lnTo>
                          <a:pt x="136" y="17"/>
                        </a:lnTo>
                        <a:lnTo>
                          <a:pt x="122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4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556" y="1668"/>
                    <a:ext cx="93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3" y="11"/>
                      </a:cxn>
                      <a:cxn ang="0">
                        <a:pos x="221" y="8"/>
                      </a:cxn>
                      <a:cxn ang="0">
                        <a:pos x="209" y="5"/>
                      </a:cxn>
                      <a:cxn ang="0">
                        <a:pos x="196" y="3"/>
                      </a:cxn>
                      <a:cxn ang="0">
                        <a:pos x="185" y="1"/>
                      </a:cxn>
                      <a:cxn ang="0">
                        <a:pos x="172" y="0"/>
                      </a:cxn>
                      <a:cxn ang="0">
                        <a:pos x="160" y="0"/>
                      </a:cxn>
                      <a:cxn ang="0">
                        <a:pos x="148" y="0"/>
                      </a:cxn>
                      <a:cxn ang="0">
                        <a:pos x="135" y="1"/>
                      </a:cxn>
                      <a:cxn ang="0">
                        <a:pos x="124" y="3"/>
                      </a:cxn>
                      <a:cxn ang="0">
                        <a:pos x="111" y="5"/>
                      </a:cxn>
                      <a:cxn ang="0">
                        <a:pos x="99" y="8"/>
                      </a:cxn>
                      <a:cxn ang="0">
                        <a:pos x="87" y="11"/>
                      </a:cxn>
                      <a:cxn ang="0">
                        <a:pos x="75" y="16"/>
                      </a:cxn>
                      <a:cxn ang="0">
                        <a:pos x="64" y="22"/>
                      </a:cxn>
                      <a:cxn ang="0">
                        <a:pos x="53" y="27"/>
                      </a:cxn>
                      <a:cxn ang="0">
                        <a:pos x="44" y="33"/>
                      </a:cxn>
                      <a:cxn ang="0">
                        <a:pos x="34" y="41"/>
                      </a:cxn>
                      <a:cxn ang="0">
                        <a:pos x="26" y="49"/>
                      </a:cxn>
                      <a:cxn ang="0">
                        <a:pos x="20" y="55"/>
                      </a:cxn>
                      <a:cxn ang="0">
                        <a:pos x="15" y="62"/>
                      </a:cxn>
                      <a:cxn ang="0">
                        <a:pos x="11" y="68"/>
                      </a:cxn>
                      <a:cxn ang="0">
                        <a:pos x="8" y="75"/>
                      </a:cxn>
                      <a:cxn ang="0">
                        <a:pos x="5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18" y="100"/>
                      </a:cxn>
                      <a:cxn ang="0">
                        <a:pos x="317" y="91"/>
                      </a:cxn>
                      <a:cxn ang="0">
                        <a:pos x="315" y="84"/>
                      </a:cxn>
                      <a:cxn ang="0">
                        <a:pos x="312" y="75"/>
                      </a:cxn>
                      <a:cxn ang="0">
                        <a:pos x="309" y="68"/>
                      </a:cxn>
                      <a:cxn ang="0">
                        <a:pos x="305" y="62"/>
                      </a:cxn>
                      <a:cxn ang="0">
                        <a:pos x="299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0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8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8" y="100"/>
                        </a:lnTo>
                        <a:lnTo>
                          <a:pt x="317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9" y="68"/>
                        </a:lnTo>
                        <a:lnTo>
                          <a:pt x="305" y="62"/>
                        </a:lnTo>
                        <a:lnTo>
                          <a:pt x="299" y="55"/>
                        </a:lnTo>
                        <a:lnTo>
                          <a:pt x="294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5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556" y="1668"/>
                    <a:ext cx="93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3" y="11"/>
                      </a:cxn>
                      <a:cxn ang="0">
                        <a:pos x="221" y="8"/>
                      </a:cxn>
                      <a:cxn ang="0">
                        <a:pos x="209" y="5"/>
                      </a:cxn>
                      <a:cxn ang="0">
                        <a:pos x="196" y="3"/>
                      </a:cxn>
                      <a:cxn ang="0">
                        <a:pos x="185" y="1"/>
                      </a:cxn>
                      <a:cxn ang="0">
                        <a:pos x="172" y="0"/>
                      </a:cxn>
                      <a:cxn ang="0">
                        <a:pos x="160" y="0"/>
                      </a:cxn>
                      <a:cxn ang="0">
                        <a:pos x="148" y="0"/>
                      </a:cxn>
                      <a:cxn ang="0">
                        <a:pos x="135" y="1"/>
                      </a:cxn>
                      <a:cxn ang="0">
                        <a:pos x="124" y="3"/>
                      </a:cxn>
                      <a:cxn ang="0">
                        <a:pos x="111" y="5"/>
                      </a:cxn>
                      <a:cxn ang="0">
                        <a:pos x="99" y="8"/>
                      </a:cxn>
                      <a:cxn ang="0">
                        <a:pos x="87" y="11"/>
                      </a:cxn>
                      <a:cxn ang="0">
                        <a:pos x="75" y="16"/>
                      </a:cxn>
                      <a:cxn ang="0">
                        <a:pos x="64" y="22"/>
                      </a:cxn>
                      <a:cxn ang="0">
                        <a:pos x="53" y="27"/>
                      </a:cxn>
                      <a:cxn ang="0">
                        <a:pos x="44" y="33"/>
                      </a:cxn>
                      <a:cxn ang="0">
                        <a:pos x="34" y="41"/>
                      </a:cxn>
                      <a:cxn ang="0">
                        <a:pos x="26" y="49"/>
                      </a:cxn>
                      <a:cxn ang="0">
                        <a:pos x="20" y="55"/>
                      </a:cxn>
                      <a:cxn ang="0">
                        <a:pos x="15" y="62"/>
                      </a:cxn>
                      <a:cxn ang="0">
                        <a:pos x="11" y="68"/>
                      </a:cxn>
                      <a:cxn ang="0">
                        <a:pos x="8" y="75"/>
                      </a:cxn>
                      <a:cxn ang="0">
                        <a:pos x="5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18" y="100"/>
                      </a:cxn>
                      <a:cxn ang="0">
                        <a:pos x="317" y="91"/>
                      </a:cxn>
                      <a:cxn ang="0">
                        <a:pos x="315" y="84"/>
                      </a:cxn>
                      <a:cxn ang="0">
                        <a:pos x="312" y="75"/>
                      </a:cxn>
                      <a:cxn ang="0">
                        <a:pos x="309" y="68"/>
                      </a:cxn>
                      <a:cxn ang="0">
                        <a:pos x="305" y="62"/>
                      </a:cxn>
                      <a:cxn ang="0">
                        <a:pos x="299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0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8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8" y="100"/>
                        </a:lnTo>
                        <a:lnTo>
                          <a:pt x="317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9" y="68"/>
                        </a:lnTo>
                        <a:lnTo>
                          <a:pt x="305" y="62"/>
                        </a:lnTo>
                        <a:lnTo>
                          <a:pt x="299" y="55"/>
                        </a:lnTo>
                        <a:lnTo>
                          <a:pt x="294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6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720" y="1668"/>
                    <a:ext cx="100" cy="208"/>
                  </a:xfrm>
                  <a:custGeom>
                    <a:avLst/>
                    <a:gdLst/>
                    <a:ahLst/>
                    <a:cxnLst>
                      <a:cxn ang="0">
                        <a:pos x="292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2" y="11"/>
                      </a:cxn>
                      <a:cxn ang="0">
                        <a:pos x="221" y="8"/>
                      </a:cxn>
                      <a:cxn ang="0">
                        <a:pos x="208" y="5"/>
                      </a:cxn>
                      <a:cxn ang="0">
                        <a:pos x="196" y="3"/>
                      </a:cxn>
                      <a:cxn ang="0">
                        <a:pos x="184" y="1"/>
                      </a:cxn>
                      <a:cxn ang="0">
                        <a:pos x="171" y="0"/>
                      </a:cxn>
                      <a:cxn ang="0">
                        <a:pos x="158" y="0"/>
                      </a:cxn>
                      <a:cxn ang="0">
                        <a:pos x="147" y="0"/>
                      </a:cxn>
                      <a:cxn ang="0">
                        <a:pos x="134" y="1"/>
                      </a:cxn>
                      <a:cxn ang="0">
                        <a:pos x="122" y="3"/>
                      </a:cxn>
                      <a:cxn ang="0">
                        <a:pos x="110" y="5"/>
                      </a:cxn>
                      <a:cxn ang="0">
                        <a:pos x="97" y="8"/>
                      </a:cxn>
                      <a:cxn ang="0">
                        <a:pos x="86" y="11"/>
                      </a:cxn>
                      <a:cxn ang="0">
                        <a:pos x="74" y="16"/>
                      </a:cxn>
                      <a:cxn ang="0">
                        <a:pos x="63" y="22"/>
                      </a:cxn>
                      <a:cxn ang="0">
                        <a:pos x="53" y="27"/>
                      </a:cxn>
                      <a:cxn ang="0">
                        <a:pos x="43" y="33"/>
                      </a:cxn>
                      <a:cxn ang="0">
                        <a:pos x="34" y="41"/>
                      </a:cxn>
                      <a:cxn ang="0">
                        <a:pos x="25" y="49"/>
                      </a:cxn>
                      <a:cxn ang="0">
                        <a:pos x="19" y="55"/>
                      </a:cxn>
                      <a:cxn ang="0">
                        <a:pos x="14" y="62"/>
                      </a:cxn>
                      <a:cxn ang="0">
                        <a:pos x="10" y="68"/>
                      </a:cxn>
                      <a:cxn ang="0">
                        <a:pos x="7" y="75"/>
                      </a:cxn>
                      <a:cxn ang="0">
                        <a:pos x="4" y="84"/>
                      </a:cxn>
                      <a:cxn ang="0">
                        <a:pos x="3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19" y="693"/>
                      </a:cxn>
                      <a:cxn ang="0">
                        <a:pos x="319" y="108"/>
                      </a:cxn>
                      <a:cxn ang="0">
                        <a:pos x="317" y="100"/>
                      </a:cxn>
                      <a:cxn ang="0">
                        <a:pos x="316" y="91"/>
                      </a:cxn>
                      <a:cxn ang="0">
                        <a:pos x="314" y="84"/>
                      </a:cxn>
                      <a:cxn ang="0">
                        <a:pos x="311" y="75"/>
                      </a:cxn>
                      <a:cxn ang="0">
                        <a:pos x="308" y="68"/>
                      </a:cxn>
                      <a:cxn ang="0">
                        <a:pos x="303" y="62"/>
                      </a:cxn>
                      <a:cxn ang="0">
                        <a:pos x="299" y="55"/>
                      </a:cxn>
                      <a:cxn ang="0">
                        <a:pos x="292" y="49"/>
                      </a:cxn>
                    </a:cxnLst>
                    <a:rect l="0" t="0" r="r" b="b"/>
                    <a:pathLst>
                      <a:path w="319" h="693">
                        <a:moveTo>
                          <a:pt x="292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2" y="11"/>
                        </a:lnTo>
                        <a:lnTo>
                          <a:pt x="221" y="8"/>
                        </a:lnTo>
                        <a:lnTo>
                          <a:pt x="208" y="5"/>
                        </a:lnTo>
                        <a:lnTo>
                          <a:pt x="196" y="3"/>
                        </a:lnTo>
                        <a:lnTo>
                          <a:pt x="184" y="1"/>
                        </a:lnTo>
                        <a:lnTo>
                          <a:pt x="171" y="0"/>
                        </a:lnTo>
                        <a:lnTo>
                          <a:pt x="158" y="0"/>
                        </a:lnTo>
                        <a:lnTo>
                          <a:pt x="147" y="0"/>
                        </a:lnTo>
                        <a:lnTo>
                          <a:pt x="134" y="1"/>
                        </a:lnTo>
                        <a:lnTo>
                          <a:pt x="122" y="3"/>
                        </a:lnTo>
                        <a:lnTo>
                          <a:pt x="110" y="5"/>
                        </a:lnTo>
                        <a:lnTo>
                          <a:pt x="97" y="8"/>
                        </a:lnTo>
                        <a:lnTo>
                          <a:pt x="86" y="11"/>
                        </a:lnTo>
                        <a:lnTo>
                          <a:pt x="74" y="16"/>
                        </a:lnTo>
                        <a:lnTo>
                          <a:pt x="63" y="22"/>
                        </a:lnTo>
                        <a:lnTo>
                          <a:pt x="53" y="27"/>
                        </a:lnTo>
                        <a:lnTo>
                          <a:pt x="43" y="33"/>
                        </a:lnTo>
                        <a:lnTo>
                          <a:pt x="34" y="41"/>
                        </a:lnTo>
                        <a:lnTo>
                          <a:pt x="25" y="49"/>
                        </a:lnTo>
                        <a:lnTo>
                          <a:pt x="19" y="55"/>
                        </a:lnTo>
                        <a:lnTo>
                          <a:pt x="14" y="62"/>
                        </a:lnTo>
                        <a:lnTo>
                          <a:pt x="10" y="68"/>
                        </a:lnTo>
                        <a:lnTo>
                          <a:pt x="7" y="75"/>
                        </a:lnTo>
                        <a:lnTo>
                          <a:pt x="4" y="84"/>
                        </a:lnTo>
                        <a:lnTo>
                          <a:pt x="3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9" y="693"/>
                        </a:lnTo>
                        <a:lnTo>
                          <a:pt x="319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4" y="84"/>
                        </a:lnTo>
                        <a:lnTo>
                          <a:pt x="311" y="75"/>
                        </a:lnTo>
                        <a:lnTo>
                          <a:pt x="308" y="68"/>
                        </a:lnTo>
                        <a:lnTo>
                          <a:pt x="303" y="62"/>
                        </a:lnTo>
                        <a:lnTo>
                          <a:pt x="299" y="55"/>
                        </a:lnTo>
                        <a:lnTo>
                          <a:pt x="292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7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720" y="1668"/>
                    <a:ext cx="100" cy="208"/>
                  </a:xfrm>
                  <a:custGeom>
                    <a:avLst/>
                    <a:gdLst/>
                    <a:ahLst/>
                    <a:cxnLst>
                      <a:cxn ang="0">
                        <a:pos x="292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2" y="11"/>
                      </a:cxn>
                      <a:cxn ang="0">
                        <a:pos x="221" y="8"/>
                      </a:cxn>
                      <a:cxn ang="0">
                        <a:pos x="208" y="5"/>
                      </a:cxn>
                      <a:cxn ang="0">
                        <a:pos x="196" y="3"/>
                      </a:cxn>
                      <a:cxn ang="0">
                        <a:pos x="184" y="1"/>
                      </a:cxn>
                      <a:cxn ang="0">
                        <a:pos x="171" y="0"/>
                      </a:cxn>
                      <a:cxn ang="0">
                        <a:pos x="158" y="0"/>
                      </a:cxn>
                      <a:cxn ang="0">
                        <a:pos x="147" y="0"/>
                      </a:cxn>
                      <a:cxn ang="0">
                        <a:pos x="134" y="1"/>
                      </a:cxn>
                      <a:cxn ang="0">
                        <a:pos x="122" y="3"/>
                      </a:cxn>
                      <a:cxn ang="0">
                        <a:pos x="110" y="5"/>
                      </a:cxn>
                      <a:cxn ang="0">
                        <a:pos x="97" y="8"/>
                      </a:cxn>
                      <a:cxn ang="0">
                        <a:pos x="86" y="11"/>
                      </a:cxn>
                      <a:cxn ang="0">
                        <a:pos x="74" y="16"/>
                      </a:cxn>
                      <a:cxn ang="0">
                        <a:pos x="63" y="22"/>
                      </a:cxn>
                      <a:cxn ang="0">
                        <a:pos x="53" y="27"/>
                      </a:cxn>
                      <a:cxn ang="0">
                        <a:pos x="43" y="33"/>
                      </a:cxn>
                      <a:cxn ang="0">
                        <a:pos x="34" y="41"/>
                      </a:cxn>
                      <a:cxn ang="0">
                        <a:pos x="25" y="49"/>
                      </a:cxn>
                      <a:cxn ang="0">
                        <a:pos x="19" y="55"/>
                      </a:cxn>
                      <a:cxn ang="0">
                        <a:pos x="14" y="62"/>
                      </a:cxn>
                      <a:cxn ang="0">
                        <a:pos x="10" y="68"/>
                      </a:cxn>
                      <a:cxn ang="0">
                        <a:pos x="7" y="75"/>
                      </a:cxn>
                      <a:cxn ang="0">
                        <a:pos x="4" y="84"/>
                      </a:cxn>
                      <a:cxn ang="0">
                        <a:pos x="3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19" y="693"/>
                      </a:cxn>
                      <a:cxn ang="0">
                        <a:pos x="319" y="108"/>
                      </a:cxn>
                      <a:cxn ang="0">
                        <a:pos x="317" y="100"/>
                      </a:cxn>
                      <a:cxn ang="0">
                        <a:pos x="316" y="91"/>
                      </a:cxn>
                      <a:cxn ang="0">
                        <a:pos x="314" y="84"/>
                      </a:cxn>
                      <a:cxn ang="0">
                        <a:pos x="311" y="75"/>
                      </a:cxn>
                      <a:cxn ang="0">
                        <a:pos x="308" y="68"/>
                      </a:cxn>
                      <a:cxn ang="0">
                        <a:pos x="303" y="62"/>
                      </a:cxn>
                      <a:cxn ang="0">
                        <a:pos x="299" y="55"/>
                      </a:cxn>
                      <a:cxn ang="0">
                        <a:pos x="292" y="49"/>
                      </a:cxn>
                    </a:cxnLst>
                    <a:rect l="0" t="0" r="r" b="b"/>
                    <a:pathLst>
                      <a:path w="319" h="693">
                        <a:moveTo>
                          <a:pt x="292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2" y="11"/>
                        </a:lnTo>
                        <a:lnTo>
                          <a:pt x="221" y="8"/>
                        </a:lnTo>
                        <a:lnTo>
                          <a:pt x="208" y="5"/>
                        </a:lnTo>
                        <a:lnTo>
                          <a:pt x="196" y="3"/>
                        </a:lnTo>
                        <a:lnTo>
                          <a:pt x="184" y="1"/>
                        </a:lnTo>
                        <a:lnTo>
                          <a:pt x="171" y="0"/>
                        </a:lnTo>
                        <a:lnTo>
                          <a:pt x="158" y="0"/>
                        </a:lnTo>
                        <a:lnTo>
                          <a:pt x="147" y="0"/>
                        </a:lnTo>
                        <a:lnTo>
                          <a:pt x="134" y="1"/>
                        </a:lnTo>
                        <a:lnTo>
                          <a:pt x="122" y="3"/>
                        </a:lnTo>
                        <a:lnTo>
                          <a:pt x="110" y="5"/>
                        </a:lnTo>
                        <a:lnTo>
                          <a:pt x="97" y="8"/>
                        </a:lnTo>
                        <a:lnTo>
                          <a:pt x="86" y="11"/>
                        </a:lnTo>
                        <a:lnTo>
                          <a:pt x="74" y="16"/>
                        </a:lnTo>
                        <a:lnTo>
                          <a:pt x="63" y="22"/>
                        </a:lnTo>
                        <a:lnTo>
                          <a:pt x="53" y="27"/>
                        </a:lnTo>
                        <a:lnTo>
                          <a:pt x="43" y="33"/>
                        </a:lnTo>
                        <a:lnTo>
                          <a:pt x="34" y="41"/>
                        </a:lnTo>
                        <a:lnTo>
                          <a:pt x="25" y="49"/>
                        </a:lnTo>
                        <a:lnTo>
                          <a:pt x="19" y="55"/>
                        </a:lnTo>
                        <a:lnTo>
                          <a:pt x="14" y="62"/>
                        </a:lnTo>
                        <a:lnTo>
                          <a:pt x="10" y="68"/>
                        </a:lnTo>
                        <a:lnTo>
                          <a:pt x="7" y="75"/>
                        </a:lnTo>
                        <a:lnTo>
                          <a:pt x="4" y="84"/>
                        </a:lnTo>
                        <a:lnTo>
                          <a:pt x="3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9" y="693"/>
                        </a:lnTo>
                        <a:lnTo>
                          <a:pt x="319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4" y="84"/>
                        </a:lnTo>
                        <a:lnTo>
                          <a:pt x="311" y="75"/>
                        </a:lnTo>
                        <a:lnTo>
                          <a:pt x="308" y="68"/>
                        </a:lnTo>
                        <a:lnTo>
                          <a:pt x="303" y="62"/>
                        </a:lnTo>
                        <a:lnTo>
                          <a:pt x="299" y="55"/>
                        </a:lnTo>
                        <a:lnTo>
                          <a:pt x="292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8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2663" y="1589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8" y="0"/>
                      </a:cxn>
                      <a:cxn ang="0">
                        <a:pos x="138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8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8" y="0"/>
                        </a:lnTo>
                        <a:lnTo>
                          <a:pt x="138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7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2663" y="1589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8" y="0"/>
                      </a:cxn>
                      <a:cxn ang="0">
                        <a:pos x="138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8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8" y="0"/>
                        </a:lnTo>
                        <a:lnTo>
                          <a:pt x="138" y="17"/>
                        </a:lnTo>
                        <a:lnTo>
                          <a:pt x="124" y="118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2892" y="1668"/>
                    <a:ext cx="93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3" y="11"/>
                      </a:cxn>
                      <a:cxn ang="0">
                        <a:pos x="221" y="8"/>
                      </a:cxn>
                      <a:cxn ang="0">
                        <a:pos x="209" y="5"/>
                      </a:cxn>
                      <a:cxn ang="0">
                        <a:pos x="196" y="3"/>
                      </a:cxn>
                      <a:cxn ang="0">
                        <a:pos x="185" y="1"/>
                      </a:cxn>
                      <a:cxn ang="0">
                        <a:pos x="172" y="0"/>
                      </a:cxn>
                      <a:cxn ang="0">
                        <a:pos x="160" y="0"/>
                      </a:cxn>
                      <a:cxn ang="0">
                        <a:pos x="148" y="0"/>
                      </a:cxn>
                      <a:cxn ang="0">
                        <a:pos x="135" y="1"/>
                      </a:cxn>
                      <a:cxn ang="0">
                        <a:pos x="124" y="3"/>
                      </a:cxn>
                      <a:cxn ang="0">
                        <a:pos x="111" y="5"/>
                      </a:cxn>
                      <a:cxn ang="0">
                        <a:pos x="99" y="8"/>
                      </a:cxn>
                      <a:cxn ang="0">
                        <a:pos x="87" y="11"/>
                      </a:cxn>
                      <a:cxn ang="0">
                        <a:pos x="75" y="16"/>
                      </a:cxn>
                      <a:cxn ang="0">
                        <a:pos x="64" y="22"/>
                      </a:cxn>
                      <a:cxn ang="0">
                        <a:pos x="53" y="27"/>
                      </a:cxn>
                      <a:cxn ang="0">
                        <a:pos x="44" y="33"/>
                      </a:cxn>
                      <a:cxn ang="0">
                        <a:pos x="34" y="41"/>
                      </a:cxn>
                      <a:cxn ang="0">
                        <a:pos x="26" y="49"/>
                      </a:cxn>
                      <a:cxn ang="0">
                        <a:pos x="21" y="55"/>
                      </a:cxn>
                      <a:cxn ang="0">
                        <a:pos x="15" y="62"/>
                      </a:cxn>
                      <a:cxn ang="0">
                        <a:pos x="11" y="68"/>
                      </a:cxn>
                      <a:cxn ang="0">
                        <a:pos x="7" y="75"/>
                      </a:cxn>
                      <a:cxn ang="0">
                        <a:pos x="5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19" y="100"/>
                      </a:cxn>
                      <a:cxn ang="0">
                        <a:pos x="318" y="91"/>
                      </a:cxn>
                      <a:cxn ang="0">
                        <a:pos x="315" y="84"/>
                      </a:cxn>
                      <a:cxn ang="0">
                        <a:pos x="312" y="75"/>
                      </a:cxn>
                      <a:cxn ang="0">
                        <a:pos x="308" y="68"/>
                      </a:cxn>
                      <a:cxn ang="0">
                        <a:pos x="304" y="62"/>
                      </a:cxn>
                      <a:cxn ang="0">
                        <a:pos x="300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1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7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9" y="100"/>
                        </a:lnTo>
                        <a:lnTo>
                          <a:pt x="318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8" y="68"/>
                        </a:lnTo>
                        <a:lnTo>
                          <a:pt x="304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1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2892" y="1668"/>
                    <a:ext cx="93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3" y="11"/>
                      </a:cxn>
                      <a:cxn ang="0">
                        <a:pos x="221" y="8"/>
                      </a:cxn>
                      <a:cxn ang="0">
                        <a:pos x="209" y="5"/>
                      </a:cxn>
                      <a:cxn ang="0">
                        <a:pos x="196" y="3"/>
                      </a:cxn>
                      <a:cxn ang="0">
                        <a:pos x="185" y="1"/>
                      </a:cxn>
                      <a:cxn ang="0">
                        <a:pos x="172" y="0"/>
                      </a:cxn>
                      <a:cxn ang="0">
                        <a:pos x="160" y="0"/>
                      </a:cxn>
                      <a:cxn ang="0">
                        <a:pos x="148" y="0"/>
                      </a:cxn>
                      <a:cxn ang="0">
                        <a:pos x="135" y="1"/>
                      </a:cxn>
                      <a:cxn ang="0">
                        <a:pos x="124" y="3"/>
                      </a:cxn>
                      <a:cxn ang="0">
                        <a:pos x="111" y="5"/>
                      </a:cxn>
                      <a:cxn ang="0">
                        <a:pos x="99" y="8"/>
                      </a:cxn>
                      <a:cxn ang="0">
                        <a:pos x="87" y="11"/>
                      </a:cxn>
                      <a:cxn ang="0">
                        <a:pos x="75" y="16"/>
                      </a:cxn>
                      <a:cxn ang="0">
                        <a:pos x="64" y="22"/>
                      </a:cxn>
                      <a:cxn ang="0">
                        <a:pos x="53" y="27"/>
                      </a:cxn>
                      <a:cxn ang="0">
                        <a:pos x="44" y="33"/>
                      </a:cxn>
                      <a:cxn ang="0">
                        <a:pos x="34" y="41"/>
                      </a:cxn>
                      <a:cxn ang="0">
                        <a:pos x="26" y="49"/>
                      </a:cxn>
                      <a:cxn ang="0">
                        <a:pos x="21" y="55"/>
                      </a:cxn>
                      <a:cxn ang="0">
                        <a:pos x="15" y="62"/>
                      </a:cxn>
                      <a:cxn ang="0">
                        <a:pos x="11" y="68"/>
                      </a:cxn>
                      <a:cxn ang="0">
                        <a:pos x="7" y="75"/>
                      </a:cxn>
                      <a:cxn ang="0">
                        <a:pos x="5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19" y="100"/>
                      </a:cxn>
                      <a:cxn ang="0">
                        <a:pos x="318" y="91"/>
                      </a:cxn>
                      <a:cxn ang="0">
                        <a:pos x="315" y="84"/>
                      </a:cxn>
                      <a:cxn ang="0">
                        <a:pos x="312" y="75"/>
                      </a:cxn>
                      <a:cxn ang="0">
                        <a:pos x="308" y="68"/>
                      </a:cxn>
                      <a:cxn ang="0">
                        <a:pos x="304" y="62"/>
                      </a:cxn>
                      <a:cxn ang="0">
                        <a:pos x="300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1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7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9" y="100"/>
                        </a:lnTo>
                        <a:lnTo>
                          <a:pt x="318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8" y="68"/>
                        </a:lnTo>
                        <a:lnTo>
                          <a:pt x="304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2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834" y="1589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6" y="0"/>
                      </a:cxn>
                      <a:cxn ang="0">
                        <a:pos x="136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6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6" y="0"/>
                        </a:lnTo>
                        <a:lnTo>
                          <a:pt x="136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3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056" y="1668"/>
                    <a:ext cx="93" cy="208"/>
                  </a:xfrm>
                  <a:custGeom>
                    <a:avLst/>
                    <a:gdLst/>
                    <a:ahLst/>
                    <a:cxnLst>
                      <a:cxn ang="0">
                        <a:pos x="291" y="49"/>
                      </a:cxn>
                      <a:cxn ang="0">
                        <a:pos x="284" y="41"/>
                      </a:cxn>
                      <a:cxn ang="0">
                        <a:pos x="274" y="33"/>
                      </a:cxn>
                      <a:cxn ang="0">
                        <a:pos x="265" y="27"/>
                      </a:cxn>
                      <a:cxn ang="0">
                        <a:pos x="256" y="22"/>
                      </a:cxn>
                      <a:cxn ang="0">
                        <a:pos x="244" y="16"/>
                      </a:cxn>
                      <a:cxn ang="0">
                        <a:pos x="231" y="11"/>
                      </a:cxn>
                      <a:cxn ang="0">
                        <a:pos x="220" y="8"/>
                      </a:cxn>
                      <a:cxn ang="0">
                        <a:pos x="207" y="5"/>
                      </a:cxn>
                      <a:cxn ang="0">
                        <a:pos x="195" y="3"/>
                      </a:cxn>
                      <a:cxn ang="0">
                        <a:pos x="183" y="1"/>
                      </a:cxn>
                      <a:cxn ang="0">
                        <a:pos x="170" y="0"/>
                      </a:cxn>
                      <a:cxn ang="0">
                        <a:pos x="158" y="0"/>
                      </a:cxn>
                      <a:cxn ang="0">
                        <a:pos x="146" y="0"/>
                      </a:cxn>
                      <a:cxn ang="0">
                        <a:pos x="133" y="1"/>
                      </a:cxn>
                      <a:cxn ang="0">
                        <a:pos x="121" y="3"/>
                      </a:cxn>
                      <a:cxn ang="0">
                        <a:pos x="109" y="5"/>
                      </a:cxn>
                      <a:cxn ang="0">
                        <a:pos x="96" y="8"/>
                      </a:cxn>
                      <a:cxn ang="0">
                        <a:pos x="85" y="11"/>
                      </a:cxn>
                      <a:cxn ang="0">
                        <a:pos x="73" y="16"/>
                      </a:cxn>
                      <a:cxn ang="0">
                        <a:pos x="62" y="22"/>
                      </a:cxn>
                      <a:cxn ang="0">
                        <a:pos x="52" y="27"/>
                      </a:cxn>
                      <a:cxn ang="0">
                        <a:pos x="42" y="33"/>
                      </a:cxn>
                      <a:cxn ang="0">
                        <a:pos x="33" y="41"/>
                      </a:cxn>
                      <a:cxn ang="0">
                        <a:pos x="24" y="49"/>
                      </a:cxn>
                      <a:cxn ang="0">
                        <a:pos x="19" y="55"/>
                      </a:cxn>
                      <a:cxn ang="0">
                        <a:pos x="13" y="62"/>
                      </a:cxn>
                      <a:cxn ang="0">
                        <a:pos x="9" y="68"/>
                      </a:cxn>
                      <a:cxn ang="0">
                        <a:pos x="6" y="75"/>
                      </a:cxn>
                      <a:cxn ang="0">
                        <a:pos x="3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18" y="693"/>
                      </a:cxn>
                      <a:cxn ang="0">
                        <a:pos x="318" y="108"/>
                      </a:cxn>
                      <a:cxn ang="0">
                        <a:pos x="317" y="100"/>
                      </a:cxn>
                      <a:cxn ang="0">
                        <a:pos x="316" y="91"/>
                      </a:cxn>
                      <a:cxn ang="0">
                        <a:pos x="313" y="84"/>
                      </a:cxn>
                      <a:cxn ang="0">
                        <a:pos x="310" y="75"/>
                      </a:cxn>
                      <a:cxn ang="0">
                        <a:pos x="307" y="68"/>
                      </a:cxn>
                      <a:cxn ang="0">
                        <a:pos x="302" y="62"/>
                      </a:cxn>
                      <a:cxn ang="0">
                        <a:pos x="298" y="55"/>
                      </a:cxn>
                      <a:cxn ang="0">
                        <a:pos x="291" y="49"/>
                      </a:cxn>
                    </a:cxnLst>
                    <a:rect l="0" t="0" r="r" b="b"/>
                    <a:pathLst>
                      <a:path w="318" h="693">
                        <a:moveTo>
                          <a:pt x="291" y="49"/>
                        </a:moveTo>
                        <a:lnTo>
                          <a:pt x="284" y="41"/>
                        </a:lnTo>
                        <a:lnTo>
                          <a:pt x="274" y="33"/>
                        </a:lnTo>
                        <a:lnTo>
                          <a:pt x="265" y="27"/>
                        </a:lnTo>
                        <a:lnTo>
                          <a:pt x="256" y="22"/>
                        </a:lnTo>
                        <a:lnTo>
                          <a:pt x="244" y="16"/>
                        </a:lnTo>
                        <a:lnTo>
                          <a:pt x="231" y="11"/>
                        </a:lnTo>
                        <a:lnTo>
                          <a:pt x="220" y="8"/>
                        </a:lnTo>
                        <a:lnTo>
                          <a:pt x="207" y="5"/>
                        </a:lnTo>
                        <a:lnTo>
                          <a:pt x="195" y="3"/>
                        </a:lnTo>
                        <a:lnTo>
                          <a:pt x="183" y="1"/>
                        </a:lnTo>
                        <a:lnTo>
                          <a:pt x="170" y="0"/>
                        </a:lnTo>
                        <a:lnTo>
                          <a:pt x="158" y="0"/>
                        </a:lnTo>
                        <a:lnTo>
                          <a:pt x="146" y="0"/>
                        </a:lnTo>
                        <a:lnTo>
                          <a:pt x="133" y="1"/>
                        </a:lnTo>
                        <a:lnTo>
                          <a:pt x="121" y="3"/>
                        </a:lnTo>
                        <a:lnTo>
                          <a:pt x="109" y="5"/>
                        </a:lnTo>
                        <a:lnTo>
                          <a:pt x="96" y="8"/>
                        </a:lnTo>
                        <a:lnTo>
                          <a:pt x="85" y="11"/>
                        </a:lnTo>
                        <a:lnTo>
                          <a:pt x="73" y="16"/>
                        </a:lnTo>
                        <a:lnTo>
                          <a:pt x="62" y="22"/>
                        </a:lnTo>
                        <a:lnTo>
                          <a:pt x="52" y="27"/>
                        </a:lnTo>
                        <a:lnTo>
                          <a:pt x="42" y="33"/>
                        </a:lnTo>
                        <a:lnTo>
                          <a:pt x="33" y="41"/>
                        </a:lnTo>
                        <a:lnTo>
                          <a:pt x="24" y="49"/>
                        </a:lnTo>
                        <a:lnTo>
                          <a:pt x="19" y="55"/>
                        </a:lnTo>
                        <a:lnTo>
                          <a:pt x="13" y="62"/>
                        </a:lnTo>
                        <a:lnTo>
                          <a:pt x="9" y="68"/>
                        </a:lnTo>
                        <a:lnTo>
                          <a:pt x="6" y="75"/>
                        </a:lnTo>
                        <a:lnTo>
                          <a:pt x="3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8" y="693"/>
                        </a:lnTo>
                        <a:lnTo>
                          <a:pt x="318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3" y="84"/>
                        </a:lnTo>
                        <a:lnTo>
                          <a:pt x="310" y="75"/>
                        </a:lnTo>
                        <a:lnTo>
                          <a:pt x="307" y="68"/>
                        </a:lnTo>
                        <a:lnTo>
                          <a:pt x="302" y="62"/>
                        </a:lnTo>
                        <a:lnTo>
                          <a:pt x="298" y="55"/>
                        </a:lnTo>
                        <a:lnTo>
                          <a:pt x="291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4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056" y="1668"/>
                    <a:ext cx="93" cy="208"/>
                  </a:xfrm>
                  <a:custGeom>
                    <a:avLst/>
                    <a:gdLst/>
                    <a:ahLst/>
                    <a:cxnLst>
                      <a:cxn ang="0">
                        <a:pos x="291" y="49"/>
                      </a:cxn>
                      <a:cxn ang="0">
                        <a:pos x="284" y="41"/>
                      </a:cxn>
                      <a:cxn ang="0">
                        <a:pos x="274" y="33"/>
                      </a:cxn>
                      <a:cxn ang="0">
                        <a:pos x="265" y="27"/>
                      </a:cxn>
                      <a:cxn ang="0">
                        <a:pos x="256" y="22"/>
                      </a:cxn>
                      <a:cxn ang="0">
                        <a:pos x="244" y="16"/>
                      </a:cxn>
                      <a:cxn ang="0">
                        <a:pos x="231" y="11"/>
                      </a:cxn>
                      <a:cxn ang="0">
                        <a:pos x="220" y="8"/>
                      </a:cxn>
                      <a:cxn ang="0">
                        <a:pos x="207" y="5"/>
                      </a:cxn>
                      <a:cxn ang="0">
                        <a:pos x="195" y="3"/>
                      </a:cxn>
                      <a:cxn ang="0">
                        <a:pos x="183" y="1"/>
                      </a:cxn>
                      <a:cxn ang="0">
                        <a:pos x="170" y="0"/>
                      </a:cxn>
                      <a:cxn ang="0">
                        <a:pos x="158" y="0"/>
                      </a:cxn>
                      <a:cxn ang="0">
                        <a:pos x="146" y="0"/>
                      </a:cxn>
                      <a:cxn ang="0">
                        <a:pos x="133" y="1"/>
                      </a:cxn>
                      <a:cxn ang="0">
                        <a:pos x="121" y="3"/>
                      </a:cxn>
                      <a:cxn ang="0">
                        <a:pos x="109" y="5"/>
                      </a:cxn>
                      <a:cxn ang="0">
                        <a:pos x="96" y="8"/>
                      </a:cxn>
                      <a:cxn ang="0">
                        <a:pos x="85" y="11"/>
                      </a:cxn>
                      <a:cxn ang="0">
                        <a:pos x="73" y="16"/>
                      </a:cxn>
                      <a:cxn ang="0">
                        <a:pos x="62" y="22"/>
                      </a:cxn>
                      <a:cxn ang="0">
                        <a:pos x="52" y="27"/>
                      </a:cxn>
                      <a:cxn ang="0">
                        <a:pos x="42" y="33"/>
                      </a:cxn>
                      <a:cxn ang="0">
                        <a:pos x="33" y="41"/>
                      </a:cxn>
                      <a:cxn ang="0">
                        <a:pos x="24" y="49"/>
                      </a:cxn>
                      <a:cxn ang="0">
                        <a:pos x="19" y="55"/>
                      </a:cxn>
                      <a:cxn ang="0">
                        <a:pos x="13" y="62"/>
                      </a:cxn>
                      <a:cxn ang="0">
                        <a:pos x="9" y="68"/>
                      </a:cxn>
                      <a:cxn ang="0">
                        <a:pos x="6" y="75"/>
                      </a:cxn>
                      <a:cxn ang="0">
                        <a:pos x="3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18" y="693"/>
                      </a:cxn>
                      <a:cxn ang="0">
                        <a:pos x="318" y="108"/>
                      </a:cxn>
                      <a:cxn ang="0">
                        <a:pos x="317" y="100"/>
                      </a:cxn>
                      <a:cxn ang="0">
                        <a:pos x="316" y="91"/>
                      </a:cxn>
                      <a:cxn ang="0">
                        <a:pos x="313" y="84"/>
                      </a:cxn>
                      <a:cxn ang="0">
                        <a:pos x="310" y="75"/>
                      </a:cxn>
                      <a:cxn ang="0">
                        <a:pos x="307" y="68"/>
                      </a:cxn>
                      <a:cxn ang="0">
                        <a:pos x="302" y="62"/>
                      </a:cxn>
                      <a:cxn ang="0">
                        <a:pos x="298" y="55"/>
                      </a:cxn>
                      <a:cxn ang="0">
                        <a:pos x="291" y="49"/>
                      </a:cxn>
                    </a:cxnLst>
                    <a:rect l="0" t="0" r="r" b="b"/>
                    <a:pathLst>
                      <a:path w="318" h="693">
                        <a:moveTo>
                          <a:pt x="291" y="49"/>
                        </a:moveTo>
                        <a:lnTo>
                          <a:pt x="284" y="41"/>
                        </a:lnTo>
                        <a:lnTo>
                          <a:pt x="274" y="33"/>
                        </a:lnTo>
                        <a:lnTo>
                          <a:pt x="265" y="27"/>
                        </a:lnTo>
                        <a:lnTo>
                          <a:pt x="256" y="22"/>
                        </a:lnTo>
                        <a:lnTo>
                          <a:pt x="244" y="16"/>
                        </a:lnTo>
                        <a:lnTo>
                          <a:pt x="231" y="11"/>
                        </a:lnTo>
                        <a:lnTo>
                          <a:pt x="220" y="8"/>
                        </a:lnTo>
                        <a:lnTo>
                          <a:pt x="207" y="5"/>
                        </a:lnTo>
                        <a:lnTo>
                          <a:pt x="195" y="3"/>
                        </a:lnTo>
                        <a:lnTo>
                          <a:pt x="183" y="1"/>
                        </a:lnTo>
                        <a:lnTo>
                          <a:pt x="170" y="0"/>
                        </a:lnTo>
                        <a:lnTo>
                          <a:pt x="158" y="0"/>
                        </a:lnTo>
                        <a:lnTo>
                          <a:pt x="146" y="0"/>
                        </a:lnTo>
                        <a:lnTo>
                          <a:pt x="133" y="1"/>
                        </a:lnTo>
                        <a:lnTo>
                          <a:pt x="121" y="3"/>
                        </a:lnTo>
                        <a:lnTo>
                          <a:pt x="109" y="5"/>
                        </a:lnTo>
                        <a:lnTo>
                          <a:pt x="96" y="8"/>
                        </a:lnTo>
                        <a:lnTo>
                          <a:pt x="85" y="11"/>
                        </a:lnTo>
                        <a:lnTo>
                          <a:pt x="73" y="16"/>
                        </a:lnTo>
                        <a:lnTo>
                          <a:pt x="62" y="22"/>
                        </a:lnTo>
                        <a:lnTo>
                          <a:pt x="52" y="27"/>
                        </a:lnTo>
                        <a:lnTo>
                          <a:pt x="42" y="33"/>
                        </a:lnTo>
                        <a:lnTo>
                          <a:pt x="33" y="41"/>
                        </a:lnTo>
                        <a:lnTo>
                          <a:pt x="24" y="49"/>
                        </a:lnTo>
                        <a:lnTo>
                          <a:pt x="19" y="55"/>
                        </a:lnTo>
                        <a:lnTo>
                          <a:pt x="13" y="62"/>
                        </a:lnTo>
                        <a:lnTo>
                          <a:pt x="9" y="68"/>
                        </a:lnTo>
                        <a:lnTo>
                          <a:pt x="6" y="75"/>
                        </a:lnTo>
                        <a:lnTo>
                          <a:pt x="3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8" y="693"/>
                        </a:lnTo>
                        <a:lnTo>
                          <a:pt x="318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3" y="84"/>
                        </a:lnTo>
                        <a:lnTo>
                          <a:pt x="310" y="75"/>
                        </a:lnTo>
                        <a:lnTo>
                          <a:pt x="307" y="68"/>
                        </a:lnTo>
                        <a:lnTo>
                          <a:pt x="302" y="62"/>
                        </a:lnTo>
                        <a:lnTo>
                          <a:pt x="298" y="55"/>
                        </a:lnTo>
                        <a:lnTo>
                          <a:pt x="291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5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999" y="1589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8" y="0"/>
                      </a:cxn>
                      <a:cxn ang="0">
                        <a:pos x="138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8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8" y="0"/>
                        </a:lnTo>
                        <a:lnTo>
                          <a:pt x="138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3163" y="1589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125" y="118"/>
                      </a:cxn>
                      <a:cxn ang="0">
                        <a:pos x="15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7" y="0"/>
                      </a:cxn>
                      <a:cxn ang="0">
                        <a:pos x="137" y="17"/>
                      </a:cxn>
                      <a:cxn ang="0">
                        <a:pos x="125" y="118"/>
                      </a:cxn>
                    </a:cxnLst>
                    <a:rect l="0" t="0" r="r" b="b"/>
                    <a:pathLst>
                      <a:path w="137" h="118">
                        <a:moveTo>
                          <a:pt x="125" y="118"/>
                        </a:moveTo>
                        <a:lnTo>
                          <a:pt x="15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7" y="0"/>
                        </a:lnTo>
                        <a:lnTo>
                          <a:pt x="137" y="17"/>
                        </a:lnTo>
                        <a:lnTo>
                          <a:pt x="125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163" y="1589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125" y="118"/>
                      </a:cxn>
                      <a:cxn ang="0">
                        <a:pos x="15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7" y="0"/>
                      </a:cxn>
                      <a:cxn ang="0">
                        <a:pos x="137" y="17"/>
                      </a:cxn>
                      <a:cxn ang="0">
                        <a:pos x="125" y="118"/>
                      </a:cxn>
                    </a:cxnLst>
                    <a:rect l="0" t="0" r="r" b="b"/>
                    <a:pathLst>
                      <a:path w="137" h="118">
                        <a:moveTo>
                          <a:pt x="125" y="118"/>
                        </a:moveTo>
                        <a:lnTo>
                          <a:pt x="15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7" y="0"/>
                        </a:lnTo>
                        <a:lnTo>
                          <a:pt x="137" y="17"/>
                        </a:lnTo>
                        <a:lnTo>
                          <a:pt x="125" y="118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8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7" y="2026"/>
                    <a:ext cx="50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89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7" y="2026"/>
                    <a:ext cx="50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0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0" y="1954"/>
                    <a:ext cx="57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1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0" y="1954"/>
                    <a:ext cx="57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2556" y="1947"/>
                    <a:ext cx="93" cy="158"/>
                  </a:xfrm>
                  <a:custGeom>
                    <a:avLst/>
                    <a:gdLst/>
                    <a:ahLst/>
                    <a:cxnLst>
                      <a:cxn ang="0">
                        <a:pos x="312" y="212"/>
                      </a:cxn>
                      <a:cxn ang="0">
                        <a:pos x="312" y="199"/>
                      </a:cxn>
                      <a:cxn ang="0">
                        <a:pos x="312" y="158"/>
                      </a:cxn>
                      <a:cxn ang="0">
                        <a:pos x="311" y="141"/>
                      </a:cxn>
                      <a:cxn ang="0">
                        <a:pos x="309" y="127"/>
                      </a:cxn>
                      <a:cxn ang="0">
                        <a:pos x="305" y="111"/>
                      </a:cxn>
                      <a:cxn ang="0">
                        <a:pos x="300" y="97"/>
                      </a:cxn>
                      <a:cxn ang="0">
                        <a:pos x="293" y="83"/>
                      </a:cxn>
                      <a:cxn ang="0">
                        <a:pos x="285" y="70"/>
                      </a:cxn>
                      <a:cxn ang="0">
                        <a:pos x="277" y="58"/>
                      </a:cxn>
                      <a:cxn ang="0">
                        <a:pos x="266" y="47"/>
                      </a:cxn>
                      <a:cxn ang="0">
                        <a:pos x="254" y="37"/>
                      </a:cxn>
                      <a:cxn ang="0">
                        <a:pos x="243" y="28"/>
                      </a:cxn>
                      <a:cxn ang="0">
                        <a:pos x="230" y="19"/>
                      </a:cxn>
                      <a:cxn ang="0">
                        <a:pos x="217" y="13"/>
                      </a:cxn>
                      <a:cxn ang="0">
                        <a:pos x="202" y="8"/>
                      </a:cxn>
                      <a:cxn ang="0">
                        <a:pos x="187" y="3"/>
                      </a:cxn>
                      <a:cxn ang="0">
                        <a:pos x="171" y="1"/>
                      </a:cxn>
                      <a:cxn ang="0">
                        <a:pos x="155" y="0"/>
                      </a:cxn>
                      <a:cxn ang="0">
                        <a:pos x="140" y="1"/>
                      </a:cxn>
                      <a:cxn ang="0">
                        <a:pos x="124" y="3"/>
                      </a:cxn>
                      <a:cxn ang="0">
                        <a:pos x="109" y="8"/>
                      </a:cxn>
                      <a:cxn ang="0">
                        <a:pos x="94" y="13"/>
                      </a:cxn>
                      <a:cxn ang="0">
                        <a:pos x="81" y="19"/>
                      </a:cxn>
                      <a:cxn ang="0">
                        <a:pos x="68" y="28"/>
                      </a:cxn>
                      <a:cxn ang="0">
                        <a:pos x="56" y="37"/>
                      </a:cxn>
                      <a:cxn ang="0">
                        <a:pos x="45" y="47"/>
                      </a:cxn>
                      <a:cxn ang="0">
                        <a:pos x="35" y="58"/>
                      </a:cxn>
                      <a:cxn ang="0">
                        <a:pos x="26" y="70"/>
                      </a:cxn>
                      <a:cxn ang="0">
                        <a:pos x="19" y="83"/>
                      </a:cxn>
                      <a:cxn ang="0">
                        <a:pos x="12" y="97"/>
                      </a:cxn>
                      <a:cxn ang="0">
                        <a:pos x="7" y="111"/>
                      </a:cxn>
                      <a:cxn ang="0">
                        <a:pos x="3" y="127"/>
                      </a:cxn>
                      <a:cxn ang="0">
                        <a:pos x="1" y="141"/>
                      </a:cxn>
                      <a:cxn ang="0">
                        <a:pos x="0" y="158"/>
                      </a:cxn>
                      <a:cxn ang="0">
                        <a:pos x="0" y="199"/>
                      </a:cxn>
                      <a:cxn ang="0">
                        <a:pos x="0" y="212"/>
                      </a:cxn>
                      <a:cxn ang="0">
                        <a:pos x="0" y="417"/>
                      </a:cxn>
                      <a:cxn ang="0">
                        <a:pos x="2" y="420"/>
                      </a:cxn>
                      <a:cxn ang="0">
                        <a:pos x="2" y="526"/>
                      </a:cxn>
                      <a:cxn ang="0">
                        <a:pos x="310" y="526"/>
                      </a:cxn>
                      <a:cxn ang="0">
                        <a:pos x="310" y="420"/>
                      </a:cxn>
                      <a:cxn ang="0">
                        <a:pos x="312" y="418"/>
                      </a:cxn>
                      <a:cxn ang="0">
                        <a:pos x="312" y="212"/>
                      </a:cxn>
                    </a:cxnLst>
                    <a:rect l="0" t="0" r="r" b="b"/>
                    <a:pathLst>
                      <a:path w="312" h="526">
                        <a:moveTo>
                          <a:pt x="312" y="212"/>
                        </a:moveTo>
                        <a:lnTo>
                          <a:pt x="312" y="199"/>
                        </a:lnTo>
                        <a:lnTo>
                          <a:pt x="312" y="158"/>
                        </a:lnTo>
                        <a:lnTo>
                          <a:pt x="311" y="141"/>
                        </a:lnTo>
                        <a:lnTo>
                          <a:pt x="309" y="127"/>
                        </a:lnTo>
                        <a:lnTo>
                          <a:pt x="305" y="111"/>
                        </a:lnTo>
                        <a:lnTo>
                          <a:pt x="300" y="97"/>
                        </a:lnTo>
                        <a:lnTo>
                          <a:pt x="293" y="83"/>
                        </a:lnTo>
                        <a:lnTo>
                          <a:pt x="285" y="70"/>
                        </a:lnTo>
                        <a:lnTo>
                          <a:pt x="277" y="58"/>
                        </a:lnTo>
                        <a:lnTo>
                          <a:pt x="266" y="47"/>
                        </a:lnTo>
                        <a:lnTo>
                          <a:pt x="254" y="37"/>
                        </a:lnTo>
                        <a:lnTo>
                          <a:pt x="243" y="28"/>
                        </a:lnTo>
                        <a:lnTo>
                          <a:pt x="230" y="19"/>
                        </a:lnTo>
                        <a:lnTo>
                          <a:pt x="217" y="13"/>
                        </a:lnTo>
                        <a:lnTo>
                          <a:pt x="202" y="8"/>
                        </a:lnTo>
                        <a:lnTo>
                          <a:pt x="187" y="3"/>
                        </a:lnTo>
                        <a:lnTo>
                          <a:pt x="171" y="1"/>
                        </a:lnTo>
                        <a:lnTo>
                          <a:pt x="155" y="0"/>
                        </a:lnTo>
                        <a:lnTo>
                          <a:pt x="140" y="1"/>
                        </a:lnTo>
                        <a:lnTo>
                          <a:pt x="124" y="3"/>
                        </a:lnTo>
                        <a:lnTo>
                          <a:pt x="109" y="8"/>
                        </a:lnTo>
                        <a:lnTo>
                          <a:pt x="94" y="13"/>
                        </a:lnTo>
                        <a:lnTo>
                          <a:pt x="81" y="19"/>
                        </a:lnTo>
                        <a:lnTo>
                          <a:pt x="68" y="28"/>
                        </a:lnTo>
                        <a:lnTo>
                          <a:pt x="56" y="37"/>
                        </a:lnTo>
                        <a:lnTo>
                          <a:pt x="45" y="47"/>
                        </a:lnTo>
                        <a:lnTo>
                          <a:pt x="35" y="58"/>
                        </a:lnTo>
                        <a:lnTo>
                          <a:pt x="26" y="70"/>
                        </a:lnTo>
                        <a:lnTo>
                          <a:pt x="19" y="83"/>
                        </a:lnTo>
                        <a:lnTo>
                          <a:pt x="12" y="97"/>
                        </a:lnTo>
                        <a:lnTo>
                          <a:pt x="7" y="111"/>
                        </a:lnTo>
                        <a:lnTo>
                          <a:pt x="3" y="127"/>
                        </a:lnTo>
                        <a:lnTo>
                          <a:pt x="1" y="141"/>
                        </a:lnTo>
                        <a:lnTo>
                          <a:pt x="0" y="158"/>
                        </a:lnTo>
                        <a:lnTo>
                          <a:pt x="0" y="199"/>
                        </a:lnTo>
                        <a:lnTo>
                          <a:pt x="0" y="212"/>
                        </a:lnTo>
                        <a:lnTo>
                          <a:pt x="0" y="417"/>
                        </a:lnTo>
                        <a:lnTo>
                          <a:pt x="2" y="420"/>
                        </a:lnTo>
                        <a:lnTo>
                          <a:pt x="2" y="526"/>
                        </a:lnTo>
                        <a:lnTo>
                          <a:pt x="310" y="526"/>
                        </a:lnTo>
                        <a:lnTo>
                          <a:pt x="310" y="420"/>
                        </a:lnTo>
                        <a:lnTo>
                          <a:pt x="312" y="418"/>
                        </a:lnTo>
                        <a:lnTo>
                          <a:pt x="312" y="2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2720" y="1954"/>
                    <a:ext cx="100" cy="150"/>
                  </a:xfrm>
                  <a:custGeom>
                    <a:avLst/>
                    <a:gdLst/>
                    <a:ahLst/>
                    <a:cxnLst>
                      <a:cxn ang="0">
                        <a:pos x="313" y="211"/>
                      </a:cxn>
                      <a:cxn ang="0">
                        <a:pos x="313" y="198"/>
                      </a:cxn>
                      <a:cxn ang="0">
                        <a:pos x="313" y="157"/>
                      </a:cxn>
                      <a:cxn ang="0">
                        <a:pos x="313" y="141"/>
                      </a:cxn>
                      <a:cxn ang="0">
                        <a:pos x="310" y="125"/>
                      </a:cxn>
                      <a:cxn ang="0">
                        <a:pos x="307" y="110"/>
                      </a:cxn>
                      <a:cxn ang="0">
                        <a:pos x="302" y="95"/>
                      </a:cxn>
                      <a:cxn ang="0">
                        <a:pos x="294" y="82"/>
                      </a:cxn>
                      <a:cxn ang="0">
                        <a:pos x="287" y="69"/>
                      </a:cxn>
                      <a:cxn ang="0">
                        <a:pos x="278" y="57"/>
                      </a:cxn>
                      <a:cxn ang="0">
                        <a:pos x="267" y="45"/>
                      </a:cxn>
                      <a:cxn ang="0">
                        <a:pos x="257" y="35"/>
                      </a:cxn>
                      <a:cxn ang="0">
                        <a:pos x="244" y="26"/>
                      </a:cxn>
                      <a:cxn ang="0">
                        <a:pos x="231" y="19"/>
                      </a:cxn>
                      <a:cxn ang="0">
                        <a:pos x="218" y="11"/>
                      </a:cxn>
                      <a:cxn ang="0">
                        <a:pos x="203" y="6"/>
                      </a:cxn>
                      <a:cxn ang="0">
                        <a:pos x="188" y="3"/>
                      </a:cxn>
                      <a:cxn ang="0">
                        <a:pos x="172" y="0"/>
                      </a:cxn>
                      <a:cxn ang="0">
                        <a:pos x="157" y="0"/>
                      </a:cxn>
                      <a:cxn ang="0">
                        <a:pos x="141" y="0"/>
                      </a:cxn>
                      <a:cxn ang="0">
                        <a:pos x="125" y="3"/>
                      </a:cxn>
                      <a:cxn ang="0">
                        <a:pos x="110" y="6"/>
                      </a:cxn>
                      <a:cxn ang="0">
                        <a:pos x="95" y="11"/>
                      </a:cxn>
                      <a:cxn ang="0">
                        <a:pos x="82" y="19"/>
                      </a:cxn>
                      <a:cxn ang="0">
                        <a:pos x="69" y="26"/>
                      </a:cxn>
                      <a:cxn ang="0">
                        <a:pos x="56" y="35"/>
                      </a:cxn>
                      <a:cxn ang="0">
                        <a:pos x="46" y="45"/>
                      </a:cxn>
                      <a:cxn ang="0">
                        <a:pos x="35" y="57"/>
                      </a:cxn>
                      <a:cxn ang="0">
                        <a:pos x="26" y="69"/>
                      </a:cxn>
                      <a:cxn ang="0">
                        <a:pos x="19" y="82"/>
                      </a:cxn>
                      <a:cxn ang="0">
                        <a:pos x="11" y="95"/>
                      </a:cxn>
                      <a:cxn ang="0">
                        <a:pos x="6" y="110"/>
                      </a:cxn>
                      <a:cxn ang="0">
                        <a:pos x="3" y="125"/>
                      </a:cxn>
                      <a:cxn ang="0">
                        <a:pos x="0" y="141"/>
                      </a:cxn>
                      <a:cxn ang="0">
                        <a:pos x="0" y="157"/>
                      </a:cxn>
                      <a:cxn ang="0">
                        <a:pos x="0" y="198"/>
                      </a:cxn>
                      <a:cxn ang="0">
                        <a:pos x="0" y="211"/>
                      </a:cxn>
                      <a:cxn ang="0">
                        <a:pos x="0" y="407"/>
                      </a:cxn>
                      <a:cxn ang="0">
                        <a:pos x="1" y="410"/>
                      </a:cxn>
                      <a:cxn ang="0">
                        <a:pos x="1" y="516"/>
                      </a:cxn>
                      <a:cxn ang="0">
                        <a:pos x="312" y="516"/>
                      </a:cxn>
                      <a:cxn ang="0">
                        <a:pos x="312" y="410"/>
                      </a:cxn>
                      <a:cxn ang="0">
                        <a:pos x="313" y="408"/>
                      </a:cxn>
                      <a:cxn ang="0">
                        <a:pos x="313" y="211"/>
                      </a:cxn>
                    </a:cxnLst>
                    <a:rect l="0" t="0" r="r" b="b"/>
                    <a:pathLst>
                      <a:path w="313" h="516">
                        <a:moveTo>
                          <a:pt x="313" y="211"/>
                        </a:moveTo>
                        <a:lnTo>
                          <a:pt x="313" y="198"/>
                        </a:lnTo>
                        <a:lnTo>
                          <a:pt x="313" y="157"/>
                        </a:lnTo>
                        <a:lnTo>
                          <a:pt x="313" y="141"/>
                        </a:lnTo>
                        <a:lnTo>
                          <a:pt x="310" y="125"/>
                        </a:lnTo>
                        <a:lnTo>
                          <a:pt x="307" y="110"/>
                        </a:lnTo>
                        <a:lnTo>
                          <a:pt x="302" y="95"/>
                        </a:lnTo>
                        <a:lnTo>
                          <a:pt x="294" y="82"/>
                        </a:lnTo>
                        <a:lnTo>
                          <a:pt x="287" y="69"/>
                        </a:lnTo>
                        <a:lnTo>
                          <a:pt x="278" y="57"/>
                        </a:lnTo>
                        <a:lnTo>
                          <a:pt x="267" y="45"/>
                        </a:lnTo>
                        <a:lnTo>
                          <a:pt x="257" y="35"/>
                        </a:lnTo>
                        <a:lnTo>
                          <a:pt x="244" y="26"/>
                        </a:lnTo>
                        <a:lnTo>
                          <a:pt x="231" y="19"/>
                        </a:lnTo>
                        <a:lnTo>
                          <a:pt x="218" y="11"/>
                        </a:lnTo>
                        <a:lnTo>
                          <a:pt x="203" y="6"/>
                        </a:lnTo>
                        <a:lnTo>
                          <a:pt x="188" y="3"/>
                        </a:lnTo>
                        <a:lnTo>
                          <a:pt x="172" y="0"/>
                        </a:lnTo>
                        <a:lnTo>
                          <a:pt x="157" y="0"/>
                        </a:lnTo>
                        <a:lnTo>
                          <a:pt x="141" y="0"/>
                        </a:lnTo>
                        <a:lnTo>
                          <a:pt x="125" y="3"/>
                        </a:lnTo>
                        <a:lnTo>
                          <a:pt x="110" y="6"/>
                        </a:lnTo>
                        <a:lnTo>
                          <a:pt x="95" y="11"/>
                        </a:lnTo>
                        <a:lnTo>
                          <a:pt x="82" y="19"/>
                        </a:lnTo>
                        <a:lnTo>
                          <a:pt x="69" y="26"/>
                        </a:lnTo>
                        <a:lnTo>
                          <a:pt x="56" y="35"/>
                        </a:lnTo>
                        <a:lnTo>
                          <a:pt x="46" y="45"/>
                        </a:lnTo>
                        <a:lnTo>
                          <a:pt x="35" y="57"/>
                        </a:lnTo>
                        <a:lnTo>
                          <a:pt x="26" y="69"/>
                        </a:lnTo>
                        <a:lnTo>
                          <a:pt x="19" y="82"/>
                        </a:lnTo>
                        <a:lnTo>
                          <a:pt x="11" y="95"/>
                        </a:lnTo>
                        <a:lnTo>
                          <a:pt x="6" y="110"/>
                        </a:lnTo>
                        <a:lnTo>
                          <a:pt x="3" y="125"/>
                        </a:lnTo>
                        <a:lnTo>
                          <a:pt x="0" y="141"/>
                        </a:lnTo>
                        <a:lnTo>
                          <a:pt x="0" y="157"/>
                        </a:lnTo>
                        <a:lnTo>
                          <a:pt x="0" y="198"/>
                        </a:lnTo>
                        <a:lnTo>
                          <a:pt x="0" y="211"/>
                        </a:lnTo>
                        <a:lnTo>
                          <a:pt x="0" y="407"/>
                        </a:lnTo>
                        <a:lnTo>
                          <a:pt x="1" y="410"/>
                        </a:lnTo>
                        <a:lnTo>
                          <a:pt x="1" y="516"/>
                        </a:lnTo>
                        <a:lnTo>
                          <a:pt x="312" y="516"/>
                        </a:lnTo>
                        <a:lnTo>
                          <a:pt x="312" y="410"/>
                        </a:lnTo>
                        <a:lnTo>
                          <a:pt x="313" y="408"/>
                        </a:lnTo>
                        <a:lnTo>
                          <a:pt x="313" y="21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4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2892" y="1954"/>
                    <a:ext cx="93" cy="150"/>
                  </a:xfrm>
                  <a:custGeom>
                    <a:avLst/>
                    <a:gdLst/>
                    <a:ahLst/>
                    <a:cxnLst>
                      <a:cxn ang="0">
                        <a:pos x="312" y="210"/>
                      </a:cxn>
                      <a:cxn ang="0">
                        <a:pos x="312" y="199"/>
                      </a:cxn>
                      <a:cxn ang="0">
                        <a:pos x="312" y="155"/>
                      </a:cxn>
                      <a:cxn ang="0">
                        <a:pos x="311" y="139"/>
                      </a:cxn>
                      <a:cxn ang="0">
                        <a:pos x="309" y="124"/>
                      </a:cxn>
                      <a:cxn ang="0">
                        <a:pos x="305" y="109"/>
                      </a:cxn>
                      <a:cxn ang="0">
                        <a:pos x="300" y="94"/>
                      </a:cxn>
                      <a:cxn ang="0">
                        <a:pos x="293" y="81"/>
                      </a:cxn>
                      <a:cxn ang="0">
                        <a:pos x="285" y="68"/>
                      </a:cxn>
                      <a:cxn ang="0">
                        <a:pos x="277" y="55"/>
                      </a:cxn>
                      <a:cxn ang="0">
                        <a:pos x="266" y="45"/>
                      </a:cxn>
                      <a:cxn ang="0">
                        <a:pos x="255" y="34"/>
                      </a:cxn>
                      <a:cxn ang="0">
                        <a:pos x="243" y="26"/>
                      </a:cxn>
                      <a:cxn ang="0">
                        <a:pos x="230" y="19"/>
                      </a:cxn>
                      <a:cxn ang="0">
                        <a:pos x="217" y="11"/>
                      </a:cxn>
                      <a:cxn ang="0">
                        <a:pos x="202" y="7"/>
                      </a:cxn>
                      <a:cxn ang="0">
                        <a:pos x="187" y="3"/>
                      </a:cxn>
                      <a:cxn ang="0">
                        <a:pos x="171" y="1"/>
                      </a:cxn>
                      <a:cxn ang="0">
                        <a:pos x="156" y="0"/>
                      </a:cxn>
                      <a:cxn ang="0">
                        <a:pos x="139" y="1"/>
                      </a:cxn>
                      <a:cxn ang="0">
                        <a:pos x="124" y="3"/>
                      </a:cxn>
                      <a:cxn ang="0">
                        <a:pos x="109" y="7"/>
                      </a:cxn>
                      <a:cxn ang="0">
                        <a:pos x="94" y="11"/>
                      </a:cxn>
                      <a:cxn ang="0">
                        <a:pos x="81" y="19"/>
                      </a:cxn>
                      <a:cxn ang="0">
                        <a:pos x="68" y="26"/>
                      </a:cxn>
                      <a:cxn ang="0">
                        <a:pos x="57" y="34"/>
                      </a:cxn>
                      <a:cxn ang="0">
                        <a:pos x="45" y="45"/>
                      </a:cxn>
                      <a:cxn ang="0">
                        <a:pos x="35" y="55"/>
                      </a:cxn>
                      <a:cxn ang="0">
                        <a:pos x="26" y="68"/>
                      </a:cxn>
                      <a:cxn ang="0">
                        <a:pos x="19" y="81"/>
                      </a:cxn>
                      <a:cxn ang="0">
                        <a:pos x="12" y="94"/>
                      </a:cxn>
                      <a:cxn ang="0">
                        <a:pos x="7" y="109"/>
                      </a:cxn>
                      <a:cxn ang="0">
                        <a:pos x="3" y="124"/>
                      </a:cxn>
                      <a:cxn ang="0">
                        <a:pos x="1" y="139"/>
                      </a:cxn>
                      <a:cxn ang="0">
                        <a:pos x="0" y="155"/>
                      </a:cxn>
                      <a:cxn ang="0">
                        <a:pos x="0" y="199"/>
                      </a:cxn>
                      <a:cxn ang="0">
                        <a:pos x="0" y="210"/>
                      </a:cxn>
                      <a:cxn ang="0">
                        <a:pos x="0" y="409"/>
                      </a:cxn>
                      <a:cxn ang="0">
                        <a:pos x="2" y="412"/>
                      </a:cxn>
                      <a:cxn ang="0">
                        <a:pos x="2" y="518"/>
                      </a:cxn>
                      <a:cxn ang="0">
                        <a:pos x="310" y="518"/>
                      </a:cxn>
                      <a:cxn ang="0">
                        <a:pos x="310" y="412"/>
                      </a:cxn>
                      <a:cxn ang="0">
                        <a:pos x="312" y="410"/>
                      </a:cxn>
                      <a:cxn ang="0">
                        <a:pos x="312" y="210"/>
                      </a:cxn>
                    </a:cxnLst>
                    <a:rect l="0" t="0" r="r" b="b"/>
                    <a:pathLst>
                      <a:path w="312" h="518">
                        <a:moveTo>
                          <a:pt x="312" y="210"/>
                        </a:moveTo>
                        <a:lnTo>
                          <a:pt x="312" y="199"/>
                        </a:lnTo>
                        <a:lnTo>
                          <a:pt x="312" y="155"/>
                        </a:lnTo>
                        <a:lnTo>
                          <a:pt x="311" y="139"/>
                        </a:lnTo>
                        <a:lnTo>
                          <a:pt x="309" y="124"/>
                        </a:lnTo>
                        <a:lnTo>
                          <a:pt x="305" y="109"/>
                        </a:lnTo>
                        <a:lnTo>
                          <a:pt x="300" y="94"/>
                        </a:lnTo>
                        <a:lnTo>
                          <a:pt x="293" y="81"/>
                        </a:lnTo>
                        <a:lnTo>
                          <a:pt x="285" y="68"/>
                        </a:lnTo>
                        <a:lnTo>
                          <a:pt x="277" y="55"/>
                        </a:lnTo>
                        <a:lnTo>
                          <a:pt x="266" y="45"/>
                        </a:lnTo>
                        <a:lnTo>
                          <a:pt x="255" y="34"/>
                        </a:lnTo>
                        <a:lnTo>
                          <a:pt x="243" y="26"/>
                        </a:lnTo>
                        <a:lnTo>
                          <a:pt x="230" y="19"/>
                        </a:lnTo>
                        <a:lnTo>
                          <a:pt x="217" y="11"/>
                        </a:lnTo>
                        <a:lnTo>
                          <a:pt x="202" y="7"/>
                        </a:lnTo>
                        <a:lnTo>
                          <a:pt x="187" y="3"/>
                        </a:lnTo>
                        <a:lnTo>
                          <a:pt x="171" y="1"/>
                        </a:lnTo>
                        <a:lnTo>
                          <a:pt x="156" y="0"/>
                        </a:lnTo>
                        <a:lnTo>
                          <a:pt x="139" y="1"/>
                        </a:lnTo>
                        <a:lnTo>
                          <a:pt x="124" y="3"/>
                        </a:lnTo>
                        <a:lnTo>
                          <a:pt x="109" y="7"/>
                        </a:lnTo>
                        <a:lnTo>
                          <a:pt x="94" y="11"/>
                        </a:lnTo>
                        <a:lnTo>
                          <a:pt x="81" y="19"/>
                        </a:lnTo>
                        <a:lnTo>
                          <a:pt x="68" y="26"/>
                        </a:lnTo>
                        <a:lnTo>
                          <a:pt x="57" y="34"/>
                        </a:lnTo>
                        <a:lnTo>
                          <a:pt x="45" y="45"/>
                        </a:lnTo>
                        <a:lnTo>
                          <a:pt x="35" y="55"/>
                        </a:lnTo>
                        <a:lnTo>
                          <a:pt x="26" y="68"/>
                        </a:lnTo>
                        <a:lnTo>
                          <a:pt x="19" y="81"/>
                        </a:lnTo>
                        <a:lnTo>
                          <a:pt x="12" y="94"/>
                        </a:lnTo>
                        <a:lnTo>
                          <a:pt x="7" y="109"/>
                        </a:lnTo>
                        <a:lnTo>
                          <a:pt x="3" y="124"/>
                        </a:lnTo>
                        <a:lnTo>
                          <a:pt x="1" y="139"/>
                        </a:lnTo>
                        <a:lnTo>
                          <a:pt x="0" y="155"/>
                        </a:lnTo>
                        <a:lnTo>
                          <a:pt x="0" y="199"/>
                        </a:lnTo>
                        <a:lnTo>
                          <a:pt x="0" y="210"/>
                        </a:lnTo>
                        <a:lnTo>
                          <a:pt x="0" y="409"/>
                        </a:lnTo>
                        <a:lnTo>
                          <a:pt x="2" y="412"/>
                        </a:lnTo>
                        <a:lnTo>
                          <a:pt x="2" y="518"/>
                        </a:lnTo>
                        <a:lnTo>
                          <a:pt x="310" y="518"/>
                        </a:lnTo>
                        <a:lnTo>
                          <a:pt x="310" y="412"/>
                        </a:lnTo>
                        <a:lnTo>
                          <a:pt x="312" y="410"/>
                        </a:lnTo>
                        <a:lnTo>
                          <a:pt x="312" y="2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2305" y="1160"/>
                    <a:ext cx="915" cy="301"/>
                  </a:xfrm>
                  <a:custGeom>
                    <a:avLst/>
                    <a:gdLst/>
                    <a:ahLst/>
                    <a:cxnLst>
                      <a:cxn ang="0">
                        <a:pos x="2768" y="963"/>
                      </a:cxn>
                      <a:cxn ang="0">
                        <a:pos x="2746" y="929"/>
                      </a:cxn>
                      <a:cxn ang="0">
                        <a:pos x="2712" y="908"/>
                      </a:cxn>
                      <a:cxn ang="0">
                        <a:pos x="2672" y="898"/>
                      </a:cxn>
                      <a:cxn ang="0">
                        <a:pos x="2630" y="903"/>
                      </a:cxn>
                      <a:cxn ang="0">
                        <a:pos x="2592" y="917"/>
                      </a:cxn>
                      <a:cxn ang="0">
                        <a:pos x="2564" y="946"/>
                      </a:cxn>
                      <a:cxn ang="0">
                        <a:pos x="2550" y="985"/>
                      </a:cxn>
                      <a:cxn ang="0">
                        <a:pos x="2215" y="974"/>
                      </a:cxn>
                      <a:cxn ang="0">
                        <a:pos x="2197" y="938"/>
                      </a:cxn>
                      <a:cxn ang="0">
                        <a:pos x="2166" y="915"/>
                      </a:cxn>
                      <a:cxn ang="0">
                        <a:pos x="2127" y="903"/>
                      </a:cxn>
                      <a:cxn ang="0">
                        <a:pos x="2086" y="904"/>
                      </a:cxn>
                      <a:cxn ang="0">
                        <a:pos x="2047" y="915"/>
                      </a:cxn>
                      <a:cxn ang="0">
                        <a:pos x="2015" y="939"/>
                      </a:cxn>
                      <a:cxn ang="0">
                        <a:pos x="1997" y="974"/>
                      </a:cxn>
                      <a:cxn ang="0">
                        <a:pos x="1662" y="986"/>
                      </a:cxn>
                      <a:cxn ang="0">
                        <a:pos x="1648" y="947"/>
                      </a:cxn>
                      <a:cxn ang="0">
                        <a:pos x="1620" y="920"/>
                      </a:cxn>
                      <a:cxn ang="0">
                        <a:pos x="1582" y="905"/>
                      </a:cxn>
                      <a:cxn ang="0">
                        <a:pos x="1540" y="902"/>
                      </a:cxn>
                      <a:cxn ang="0">
                        <a:pos x="1500" y="911"/>
                      </a:cxn>
                      <a:cxn ang="0">
                        <a:pos x="1465" y="931"/>
                      </a:cxn>
                      <a:cxn ang="0">
                        <a:pos x="1444" y="965"/>
                      </a:cxn>
                      <a:cxn ang="0">
                        <a:pos x="1106" y="997"/>
                      </a:cxn>
                      <a:cxn ang="0">
                        <a:pos x="1097" y="955"/>
                      </a:cxn>
                      <a:cxn ang="0">
                        <a:pos x="1071" y="926"/>
                      </a:cxn>
                      <a:cxn ang="0">
                        <a:pos x="1035" y="908"/>
                      </a:cxn>
                      <a:cxn ang="0">
                        <a:pos x="995" y="903"/>
                      </a:cxn>
                      <a:cxn ang="0">
                        <a:pos x="954" y="908"/>
                      </a:cxn>
                      <a:cxn ang="0">
                        <a:pos x="919" y="926"/>
                      </a:cxn>
                      <a:cxn ang="0">
                        <a:pos x="893" y="955"/>
                      </a:cxn>
                      <a:cxn ang="0">
                        <a:pos x="884" y="997"/>
                      </a:cxn>
                      <a:cxn ang="0">
                        <a:pos x="546" y="965"/>
                      </a:cxn>
                      <a:cxn ang="0">
                        <a:pos x="525" y="933"/>
                      </a:cxn>
                      <a:cxn ang="0">
                        <a:pos x="490" y="912"/>
                      </a:cxn>
                      <a:cxn ang="0">
                        <a:pos x="450" y="904"/>
                      </a:cxn>
                      <a:cxn ang="0">
                        <a:pos x="408" y="906"/>
                      </a:cxn>
                      <a:cxn ang="0">
                        <a:pos x="371" y="920"/>
                      </a:cxn>
                      <a:cxn ang="0">
                        <a:pos x="341" y="947"/>
                      </a:cxn>
                      <a:cxn ang="0">
                        <a:pos x="328" y="986"/>
                      </a:cxn>
                      <a:cxn ang="0">
                        <a:pos x="78" y="883"/>
                      </a:cxn>
                      <a:cxn ang="0">
                        <a:pos x="664" y="195"/>
                      </a:cxn>
                      <a:cxn ang="0">
                        <a:pos x="661" y="44"/>
                      </a:cxn>
                      <a:cxn ang="0">
                        <a:pos x="677" y="11"/>
                      </a:cxn>
                      <a:cxn ang="0">
                        <a:pos x="693" y="2"/>
                      </a:cxn>
                      <a:cxn ang="0">
                        <a:pos x="724" y="11"/>
                      </a:cxn>
                      <a:cxn ang="0">
                        <a:pos x="735" y="26"/>
                      </a:cxn>
                      <a:cxn ang="0">
                        <a:pos x="744" y="62"/>
                      </a:cxn>
                      <a:cxn ang="0">
                        <a:pos x="2357" y="62"/>
                      </a:cxn>
                      <a:cxn ang="0">
                        <a:pos x="2366" y="26"/>
                      </a:cxn>
                      <a:cxn ang="0">
                        <a:pos x="2377" y="11"/>
                      </a:cxn>
                      <a:cxn ang="0">
                        <a:pos x="2406" y="2"/>
                      </a:cxn>
                      <a:cxn ang="0">
                        <a:pos x="2429" y="18"/>
                      </a:cxn>
                      <a:cxn ang="0">
                        <a:pos x="2439" y="44"/>
                      </a:cxn>
                      <a:cxn ang="0">
                        <a:pos x="2437" y="195"/>
                      </a:cxn>
                      <a:cxn ang="0">
                        <a:pos x="3023" y="883"/>
                      </a:cxn>
                    </a:cxnLst>
                    <a:rect l="0" t="0" r="r" b="b"/>
                    <a:pathLst>
                      <a:path w="3101" h="997">
                        <a:moveTo>
                          <a:pt x="2774" y="997"/>
                        </a:moveTo>
                        <a:lnTo>
                          <a:pt x="2773" y="985"/>
                        </a:lnTo>
                        <a:lnTo>
                          <a:pt x="2771" y="973"/>
                        </a:lnTo>
                        <a:lnTo>
                          <a:pt x="2768" y="963"/>
                        </a:lnTo>
                        <a:lnTo>
                          <a:pt x="2764" y="953"/>
                        </a:lnTo>
                        <a:lnTo>
                          <a:pt x="2760" y="945"/>
                        </a:lnTo>
                        <a:lnTo>
                          <a:pt x="2753" y="936"/>
                        </a:lnTo>
                        <a:lnTo>
                          <a:pt x="2746" y="929"/>
                        </a:lnTo>
                        <a:lnTo>
                          <a:pt x="2738" y="923"/>
                        </a:lnTo>
                        <a:lnTo>
                          <a:pt x="2730" y="917"/>
                        </a:lnTo>
                        <a:lnTo>
                          <a:pt x="2722" y="912"/>
                        </a:lnTo>
                        <a:lnTo>
                          <a:pt x="2712" y="908"/>
                        </a:lnTo>
                        <a:lnTo>
                          <a:pt x="2703" y="905"/>
                        </a:lnTo>
                        <a:lnTo>
                          <a:pt x="2693" y="902"/>
                        </a:lnTo>
                        <a:lnTo>
                          <a:pt x="2683" y="899"/>
                        </a:lnTo>
                        <a:lnTo>
                          <a:pt x="2672" y="898"/>
                        </a:lnTo>
                        <a:lnTo>
                          <a:pt x="2662" y="898"/>
                        </a:lnTo>
                        <a:lnTo>
                          <a:pt x="2651" y="898"/>
                        </a:lnTo>
                        <a:lnTo>
                          <a:pt x="2641" y="900"/>
                        </a:lnTo>
                        <a:lnTo>
                          <a:pt x="2630" y="903"/>
                        </a:lnTo>
                        <a:lnTo>
                          <a:pt x="2621" y="905"/>
                        </a:lnTo>
                        <a:lnTo>
                          <a:pt x="2611" y="909"/>
                        </a:lnTo>
                        <a:lnTo>
                          <a:pt x="2602" y="913"/>
                        </a:lnTo>
                        <a:lnTo>
                          <a:pt x="2592" y="917"/>
                        </a:lnTo>
                        <a:lnTo>
                          <a:pt x="2585" y="924"/>
                        </a:lnTo>
                        <a:lnTo>
                          <a:pt x="2576" y="930"/>
                        </a:lnTo>
                        <a:lnTo>
                          <a:pt x="2570" y="937"/>
                        </a:lnTo>
                        <a:lnTo>
                          <a:pt x="2564" y="946"/>
                        </a:lnTo>
                        <a:lnTo>
                          <a:pt x="2558" y="954"/>
                        </a:lnTo>
                        <a:lnTo>
                          <a:pt x="2555" y="964"/>
                        </a:lnTo>
                        <a:lnTo>
                          <a:pt x="2552" y="974"/>
                        </a:lnTo>
                        <a:lnTo>
                          <a:pt x="2550" y="985"/>
                        </a:lnTo>
                        <a:lnTo>
                          <a:pt x="2549" y="997"/>
                        </a:lnTo>
                        <a:lnTo>
                          <a:pt x="2217" y="997"/>
                        </a:lnTo>
                        <a:lnTo>
                          <a:pt x="2217" y="986"/>
                        </a:lnTo>
                        <a:lnTo>
                          <a:pt x="2215" y="974"/>
                        </a:lnTo>
                        <a:lnTo>
                          <a:pt x="2212" y="965"/>
                        </a:lnTo>
                        <a:lnTo>
                          <a:pt x="2208" y="955"/>
                        </a:lnTo>
                        <a:lnTo>
                          <a:pt x="2202" y="947"/>
                        </a:lnTo>
                        <a:lnTo>
                          <a:pt x="2197" y="938"/>
                        </a:lnTo>
                        <a:lnTo>
                          <a:pt x="2190" y="931"/>
                        </a:lnTo>
                        <a:lnTo>
                          <a:pt x="2182" y="925"/>
                        </a:lnTo>
                        <a:lnTo>
                          <a:pt x="2174" y="919"/>
                        </a:lnTo>
                        <a:lnTo>
                          <a:pt x="2166" y="915"/>
                        </a:lnTo>
                        <a:lnTo>
                          <a:pt x="2156" y="911"/>
                        </a:lnTo>
                        <a:lnTo>
                          <a:pt x="2147" y="908"/>
                        </a:lnTo>
                        <a:lnTo>
                          <a:pt x="2137" y="905"/>
                        </a:lnTo>
                        <a:lnTo>
                          <a:pt x="2127" y="903"/>
                        </a:lnTo>
                        <a:lnTo>
                          <a:pt x="2116" y="902"/>
                        </a:lnTo>
                        <a:lnTo>
                          <a:pt x="2106" y="902"/>
                        </a:lnTo>
                        <a:lnTo>
                          <a:pt x="2096" y="903"/>
                        </a:lnTo>
                        <a:lnTo>
                          <a:pt x="2086" y="904"/>
                        </a:lnTo>
                        <a:lnTo>
                          <a:pt x="2075" y="905"/>
                        </a:lnTo>
                        <a:lnTo>
                          <a:pt x="2066" y="908"/>
                        </a:lnTo>
                        <a:lnTo>
                          <a:pt x="2055" y="911"/>
                        </a:lnTo>
                        <a:lnTo>
                          <a:pt x="2047" y="915"/>
                        </a:lnTo>
                        <a:lnTo>
                          <a:pt x="2037" y="920"/>
                        </a:lnTo>
                        <a:lnTo>
                          <a:pt x="2030" y="926"/>
                        </a:lnTo>
                        <a:lnTo>
                          <a:pt x="2022" y="932"/>
                        </a:lnTo>
                        <a:lnTo>
                          <a:pt x="2015" y="939"/>
                        </a:lnTo>
                        <a:lnTo>
                          <a:pt x="2010" y="947"/>
                        </a:lnTo>
                        <a:lnTo>
                          <a:pt x="2004" y="955"/>
                        </a:lnTo>
                        <a:lnTo>
                          <a:pt x="2000" y="965"/>
                        </a:lnTo>
                        <a:lnTo>
                          <a:pt x="1997" y="974"/>
                        </a:lnTo>
                        <a:lnTo>
                          <a:pt x="1995" y="986"/>
                        </a:lnTo>
                        <a:lnTo>
                          <a:pt x="1995" y="997"/>
                        </a:lnTo>
                        <a:lnTo>
                          <a:pt x="1663" y="997"/>
                        </a:lnTo>
                        <a:lnTo>
                          <a:pt x="1662" y="986"/>
                        </a:lnTo>
                        <a:lnTo>
                          <a:pt x="1660" y="974"/>
                        </a:lnTo>
                        <a:lnTo>
                          <a:pt x="1657" y="965"/>
                        </a:lnTo>
                        <a:lnTo>
                          <a:pt x="1653" y="955"/>
                        </a:lnTo>
                        <a:lnTo>
                          <a:pt x="1648" y="947"/>
                        </a:lnTo>
                        <a:lnTo>
                          <a:pt x="1642" y="939"/>
                        </a:lnTo>
                        <a:lnTo>
                          <a:pt x="1635" y="932"/>
                        </a:lnTo>
                        <a:lnTo>
                          <a:pt x="1627" y="926"/>
                        </a:lnTo>
                        <a:lnTo>
                          <a:pt x="1620" y="920"/>
                        </a:lnTo>
                        <a:lnTo>
                          <a:pt x="1611" y="915"/>
                        </a:lnTo>
                        <a:lnTo>
                          <a:pt x="1601" y="911"/>
                        </a:lnTo>
                        <a:lnTo>
                          <a:pt x="1592" y="908"/>
                        </a:lnTo>
                        <a:lnTo>
                          <a:pt x="1582" y="905"/>
                        </a:lnTo>
                        <a:lnTo>
                          <a:pt x="1572" y="904"/>
                        </a:lnTo>
                        <a:lnTo>
                          <a:pt x="1561" y="903"/>
                        </a:lnTo>
                        <a:lnTo>
                          <a:pt x="1551" y="902"/>
                        </a:lnTo>
                        <a:lnTo>
                          <a:pt x="1540" y="902"/>
                        </a:lnTo>
                        <a:lnTo>
                          <a:pt x="1529" y="903"/>
                        </a:lnTo>
                        <a:lnTo>
                          <a:pt x="1519" y="905"/>
                        </a:lnTo>
                        <a:lnTo>
                          <a:pt x="1509" y="908"/>
                        </a:lnTo>
                        <a:lnTo>
                          <a:pt x="1500" y="911"/>
                        </a:lnTo>
                        <a:lnTo>
                          <a:pt x="1490" y="915"/>
                        </a:lnTo>
                        <a:lnTo>
                          <a:pt x="1481" y="919"/>
                        </a:lnTo>
                        <a:lnTo>
                          <a:pt x="1474" y="925"/>
                        </a:lnTo>
                        <a:lnTo>
                          <a:pt x="1465" y="931"/>
                        </a:lnTo>
                        <a:lnTo>
                          <a:pt x="1459" y="938"/>
                        </a:lnTo>
                        <a:lnTo>
                          <a:pt x="1453" y="947"/>
                        </a:lnTo>
                        <a:lnTo>
                          <a:pt x="1448" y="955"/>
                        </a:lnTo>
                        <a:lnTo>
                          <a:pt x="1444" y="965"/>
                        </a:lnTo>
                        <a:lnTo>
                          <a:pt x="1441" y="974"/>
                        </a:lnTo>
                        <a:lnTo>
                          <a:pt x="1439" y="986"/>
                        </a:lnTo>
                        <a:lnTo>
                          <a:pt x="1438" y="997"/>
                        </a:lnTo>
                        <a:lnTo>
                          <a:pt x="1106" y="997"/>
                        </a:lnTo>
                        <a:lnTo>
                          <a:pt x="1106" y="986"/>
                        </a:lnTo>
                        <a:lnTo>
                          <a:pt x="1104" y="974"/>
                        </a:lnTo>
                        <a:lnTo>
                          <a:pt x="1101" y="965"/>
                        </a:lnTo>
                        <a:lnTo>
                          <a:pt x="1097" y="955"/>
                        </a:lnTo>
                        <a:lnTo>
                          <a:pt x="1091" y="947"/>
                        </a:lnTo>
                        <a:lnTo>
                          <a:pt x="1086" y="939"/>
                        </a:lnTo>
                        <a:lnTo>
                          <a:pt x="1079" y="932"/>
                        </a:lnTo>
                        <a:lnTo>
                          <a:pt x="1071" y="926"/>
                        </a:lnTo>
                        <a:lnTo>
                          <a:pt x="1064" y="920"/>
                        </a:lnTo>
                        <a:lnTo>
                          <a:pt x="1054" y="915"/>
                        </a:lnTo>
                        <a:lnTo>
                          <a:pt x="1046" y="912"/>
                        </a:lnTo>
                        <a:lnTo>
                          <a:pt x="1035" y="908"/>
                        </a:lnTo>
                        <a:lnTo>
                          <a:pt x="1026" y="906"/>
                        </a:lnTo>
                        <a:lnTo>
                          <a:pt x="1015" y="904"/>
                        </a:lnTo>
                        <a:lnTo>
                          <a:pt x="1005" y="903"/>
                        </a:lnTo>
                        <a:lnTo>
                          <a:pt x="995" y="903"/>
                        </a:lnTo>
                        <a:lnTo>
                          <a:pt x="985" y="903"/>
                        </a:lnTo>
                        <a:lnTo>
                          <a:pt x="974" y="904"/>
                        </a:lnTo>
                        <a:lnTo>
                          <a:pt x="964" y="906"/>
                        </a:lnTo>
                        <a:lnTo>
                          <a:pt x="954" y="908"/>
                        </a:lnTo>
                        <a:lnTo>
                          <a:pt x="945" y="912"/>
                        </a:lnTo>
                        <a:lnTo>
                          <a:pt x="935" y="915"/>
                        </a:lnTo>
                        <a:lnTo>
                          <a:pt x="926" y="920"/>
                        </a:lnTo>
                        <a:lnTo>
                          <a:pt x="919" y="926"/>
                        </a:lnTo>
                        <a:lnTo>
                          <a:pt x="911" y="932"/>
                        </a:lnTo>
                        <a:lnTo>
                          <a:pt x="904" y="939"/>
                        </a:lnTo>
                        <a:lnTo>
                          <a:pt x="899" y="947"/>
                        </a:lnTo>
                        <a:lnTo>
                          <a:pt x="893" y="955"/>
                        </a:lnTo>
                        <a:lnTo>
                          <a:pt x="889" y="965"/>
                        </a:lnTo>
                        <a:lnTo>
                          <a:pt x="886" y="974"/>
                        </a:lnTo>
                        <a:lnTo>
                          <a:pt x="884" y="986"/>
                        </a:lnTo>
                        <a:lnTo>
                          <a:pt x="884" y="997"/>
                        </a:lnTo>
                        <a:lnTo>
                          <a:pt x="552" y="997"/>
                        </a:lnTo>
                        <a:lnTo>
                          <a:pt x="551" y="986"/>
                        </a:lnTo>
                        <a:lnTo>
                          <a:pt x="549" y="975"/>
                        </a:lnTo>
                        <a:lnTo>
                          <a:pt x="546" y="965"/>
                        </a:lnTo>
                        <a:lnTo>
                          <a:pt x="543" y="956"/>
                        </a:lnTo>
                        <a:lnTo>
                          <a:pt x="537" y="948"/>
                        </a:lnTo>
                        <a:lnTo>
                          <a:pt x="531" y="939"/>
                        </a:lnTo>
                        <a:lnTo>
                          <a:pt x="525" y="933"/>
                        </a:lnTo>
                        <a:lnTo>
                          <a:pt x="516" y="927"/>
                        </a:lnTo>
                        <a:lnTo>
                          <a:pt x="509" y="922"/>
                        </a:lnTo>
                        <a:lnTo>
                          <a:pt x="499" y="916"/>
                        </a:lnTo>
                        <a:lnTo>
                          <a:pt x="490" y="912"/>
                        </a:lnTo>
                        <a:lnTo>
                          <a:pt x="480" y="909"/>
                        </a:lnTo>
                        <a:lnTo>
                          <a:pt x="471" y="907"/>
                        </a:lnTo>
                        <a:lnTo>
                          <a:pt x="460" y="905"/>
                        </a:lnTo>
                        <a:lnTo>
                          <a:pt x="450" y="904"/>
                        </a:lnTo>
                        <a:lnTo>
                          <a:pt x="439" y="903"/>
                        </a:lnTo>
                        <a:lnTo>
                          <a:pt x="429" y="904"/>
                        </a:lnTo>
                        <a:lnTo>
                          <a:pt x="418" y="905"/>
                        </a:lnTo>
                        <a:lnTo>
                          <a:pt x="408" y="906"/>
                        </a:lnTo>
                        <a:lnTo>
                          <a:pt x="398" y="909"/>
                        </a:lnTo>
                        <a:lnTo>
                          <a:pt x="389" y="912"/>
                        </a:lnTo>
                        <a:lnTo>
                          <a:pt x="379" y="916"/>
                        </a:lnTo>
                        <a:lnTo>
                          <a:pt x="371" y="920"/>
                        </a:lnTo>
                        <a:lnTo>
                          <a:pt x="363" y="926"/>
                        </a:lnTo>
                        <a:lnTo>
                          <a:pt x="355" y="932"/>
                        </a:lnTo>
                        <a:lnTo>
                          <a:pt x="348" y="939"/>
                        </a:lnTo>
                        <a:lnTo>
                          <a:pt x="341" y="947"/>
                        </a:lnTo>
                        <a:lnTo>
                          <a:pt x="337" y="955"/>
                        </a:lnTo>
                        <a:lnTo>
                          <a:pt x="333" y="965"/>
                        </a:lnTo>
                        <a:lnTo>
                          <a:pt x="330" y="975"/>
                        </a:lnTo>
                        <a:lnTo>
                          <a:pt x="328" y="986"/>
                        </a:lnTo>
                        <a:lnTo>
                          <a:pt x="327" y="997"/>
                        </a:lnTo>
                        <a:lnTo>
                          <a:pt x="0" y="997"/>
                        </a:lnTo>
                        <a:lnTo>
                          <a:pt x="0" y="883"/>
                        </a:lnTo>
                        <a:lnTo>
                          <a:pt x="78" y="883"/>
                        </a:lnTo>
                        <a:lnTo>
                          <a:pt x="607" y="271"/>
                        </a:lnTo>
                        <a:lnTo>
                          <a:pt x="664" y="195"/>
                        </a:lnTo>
                        <a:lnTo>
                          <a:pt x="658" y="195"/>
                        </a:lnTo>
                        <a:lnTo>
                          <a:pt x="664" y="195"/>
                        </a:lnTo>
                        <a:lnTo>
                          <a:pt x="658" y="195"/>
                        </a:lnTo>
                        <a:lnTo>
                          <a:pt x="658" y="62"/>
                        </a:lnTo>
                        <a:lnTo>
                          <a:pt x="660" y="53"/>
                        </a:lnTo>
                        <a:lnTo>
                          <a:pt x="661" y="44"/>
                        </a:lnTo>
                        <a:lnTo>
                          <a:pt x="664" y="35"/>
                        </a:lnTo>
                        <a:lnTo>
                          <a:pt x="668" y="26"/>
                        </a:lnTo>
                        <a:lnTo>
                          <a:pt x="672" y="18"/>
                        </a:lnTo>
                        <a:lnTo>
                          <a:pt x="677" y="11"/>
                        </a:lnTo>
                        <a:lnTo>
                          <a:pt x="682" y="8"/>
                        </a:lnTo>
                        <a:lnTo>
                          <a:pt x="685" y="6"/>
                        </a:lnTo>
                        <a:lnTo>
                          <a:pt x="689" y="3"/>
                        </a:lnTo>
                        <a:lnTo>
                          <a:pt x="693" y="2"/>
                        </a:lnTo>
                        <a:lnTo>
                          <a:pt x="701" y="0"/>
                        </a:lnTo>
                        <a:lnTo>
                          <a:pt x="707" y="2"/>
                        </a:lnTo>
                        <a:lnTo>
                          <a:pt x="716" y="6"/>
                        </a:lnTo>
                        <a:lnTo>
                          <a:pt x="724" y="11"/>
                        </a:lnTo>
                        <a:lnTo>
                          <a:pt x="727" y="14"/>
                        </a:lnTo>
                        <a:lnTo>
                          <a:pt x="730" y="18"/>
                        </a:lnTo>
                        <a:lnTo>
                          <a:pt x="733" y="21"/>
                        </a:lnTo>
                        <a:lnTo>
                          <a:pt x="735" y="26"/>
                        </a:lnTo>
                        <a:lnTo>
                          <a:pt x="738" y="35"/>
                        </a:lnTo>
                        <a:lnTo>
                          <a:pt x="742" y="44"/>
                        </a:lnTo>
                        <a:lnTo>
                          <a:pt x="743" y="53"/>
                        </a:lnTo>
                        <a:lnTo>
                          <a:pt x="744" y="62"/>
                        </a:lnTo>
                        <a:lnTo>
                          <a:pt x="744" y="176"/>
                        </a:lnTo>
                        <a:lnTo>
                          <a:pt x="1551" y="176"/>
                        </a:lnTo>
                        <a:lnTo>
                          <a:pt x="2357" y="176"/>
                        </a:lnTo>
                        <a:lnTo>
                          <a:pt x="2357" y="62"/>
                        </a:lnTo>
                        <a:lnTo>
                          <a:pt x="2358" y="53"/>
                        </a:lnTo>
                        <a:lnTo>
                          <a:pt x="2359" y="44"/>
                        </a:lnTo>
                        <a:lnTo>
                          <a:pt x="2363" y="35"/>
                        </a:lnTo>
                        <a:lnTo>
                          <a:pt x="2366" y="26"/>
                        </a:lnTo>
                        <a:lnTo>
                          <a:pt x="2368" y="21"/>
                        </a:lnTo>
                        <a:lnTo>
                          <a:pt x="2371" y="18"/>
                        </a:lnTo>
                        <a:lnTo>
                          <a:pt x="2374" y="14"/>
                        </a:lnTo>
                        <a:lnTo>
                          <a:pt x="2377" y="11"/>
                        </a:lnTo>
                        <a:lnTo>
                          <a:pt x="2385" y="6"/>
                        </a:lnTo>
                        <a:lnTo>
                          <a:pt x="2394" y="2"/>
                        </a:lnTo>
                        <a:lnTo>
                          <a:pt x="2399" y="0"/>
                        </a:lnTo>
                        <a:lnTo>
                          <a:pt x="2406" y="2"/>
                        </a:lnTo>
                        <a:lnTo>
                          <a:pt x="2414" y="6"/>
                        </a:lnTo>
                        <a:lnTo>
                          <a:pt x="2423" y="11"/>
                        </a:lnTo>
                        <a:lnTo>
                          <a:pt x="2426" y="14"/>
                        </a:lnTo>
                        <a:lnTo>
                          <a:pt x="2429" y="18"/>
                        </a:lnTo>
                        <a:lnTo>
                          <a:pt x="2431" y="21"/>
                        </a:lnTo>
                        <a:lnTo>
                          <a:pt x="2433" y="26"/>
                        </a:lnTo>
                        <a:lnTo>
                          <a:pt x="2437" y="35"/>
                        </a:lnTo>
                        <a:lnTo>
                          <a:pt x="2439" y="44"/>
                        </a:lnTo>
                        <a:lnTo>
                          <a:pt x="2441" y="53"/>
                        </a:lnTo>
                        <a:lnTo>
                          <a:pt x="2443" y="62"/>
                        </a:lnTo>
                        <a:lnTo>
                          <a:pt x="2443" y="195"/>
                        </a:lnTo>
                        <a:lnTo>
                          <a:pt x="2437" y="195"/>
                        </a:lnTo>
                        <a:lnTo>
                          <a:pt x="2437" y="197"/>
                        </a:lnTo>
                        <a:lnTo>
                          <a:pt x="2437" y="195"/>
                        </a:lnTo>
                        <a:lnTo>
                          <a:pt x="2495" y="271"/>
                        </a:lnTo>
                        <a:lnTo>
                          <a:pt x="3023" y="883"/>
                        </a:lnTo>
                        <a:lnTo>
                          <a:pt x="3101" y="883"/>
                        </a:lnTo>
                        <a:lnTo>
                          <a:pt x="3101" y="997"/>
                        </a:lnTo>
                        <a:lnTo>
                          <a:pt x="2774" y="99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6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5" y="2026"/>
                    <a:ext cx="5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7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5" y="2026"/>
                    <a:ext cx="5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8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8" y="1954"/>
                    <a:ext cx="64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1999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8" y="1954"/>
                    <a:ext cx="64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2112" y="1110"/>
                    <a:ext cx="157" cy="301"/>
                  </a:xfrm>
                  <a:custGeom>
                    <a:avLst/>
                    <a:gdLst/>
                    <a:ahLst/>
                    <a:cxnLst>
                      <a:cxn ang="0">
                        <a:pos x="307" y="281"/>
                      </a:cxn>
                      <a:cxn ang="0">
                        <a:pos x="307" y="240"/>
                      </a:cxn>
                      <a:cxn ang="0">
                        <a:pos x="288" y="240"/>
                      </a:cxn>
                      <a:cxn ang="0">
                        <a:pos x="288" y="121"/>
                      </a:cxn>
                      <a:cxn ang="0">
                        <a:pos x="280" y="76"/>
                      </a:cxn>
                      <a:cxn ang="0">
                        <a:pos x="259" y="0"/>
                      </a:cxn>
                      <a:cxn ang="0">
                        <a:pos x="237" y="76"/>
                      </a:cxn>
                      <a:cxn ang="0">
                        <a:pos x="230" y="121"/>
                      </a:cxn>
                      <a:cxn ang="0">
                        <a:pos x="230" y="240"/>
                      </a:cxn>
                      <a:cxn ang="0">
                        <a:pos x="210" y="240"/>
                      </a:cxn>
                      <a:cxn ang="0">
                        <a:pos x="210" y="281"/>
                      </a:cxn>
                      <a:cxn ang="0">
                        <a:pos x="0" y="925"/>
                      </a:cxn>
                      <a:cxn ang="0">
                        <a:pos x="5" y="937"/>
                      </a:cxn>
                      <a:cxn ang="0">
                        <a:pos x="9" y="948"/>
                      </a:cxn>
                      <a:cxn ang="0">
                        <a:pos x="13" y="957"/>
                      </a:cxn>
                      <a:cxn ang="0">
                        <a:pos x="15" y="967"/>
                      </a:cxn>
                      <a:cxn ang="0">
                        <a:pos x="20" y="984"/>
                      </a:cxn>
                      <a:cxn ang="0">
                        <a:pos x="23" y="1005"/>
                      </a:cxn>
                      <a:cxn ang="0">
                        <a:pos x="496" y="1005"/>
                      </a:cxn>
                      <a:cxn ang="0">
                        <a:pos x="500" y="982"/>
                      </a:cxn>
                      <a:cxn ang="0">
                        <a:pos x="504" y="961"/>
                      </a:cxn>
                      <a:cxn ang="0">
                        <a:pos x="510" y="942"/>
                      </a:cxn>
                      <a:cxn ang="0">
                        <a:pos x="519" y="925"/>
                      </a:cxn>
                      <a:cxn ang="0">
                        <a:pos x="307" y="281"/>
                      </a:cxn>
                    </a:cxnLst>
                    <a:rect l="0" t="0" r="r" b="b"/>
                    <a:pathLst>
                      <a:path w="519" h="1005">
                        <a:moveTo>
                          <a:pt x="307" y="281"/>
                        </a:moveTo>
                        <a:lnTo>
                          <a:pt x="307" y="240"/>
                        </a:lnTo>
                        <a:lnTo>
                          <a:pt x="288" y="240"/>
                        </a:lnTo>
                        <a:lnTo>
                          <a:pt x="288" y="121"/>
                        </a:lnTo>
                        <a:lnTo>
                          <a:pt x="280" y="76"/>
                        </a:lnTo>
                        <a:lnTo>
                          <a:pt x="259" y="0"/>
                        </a:lnTo>
                        <a:lnTo>
                          <a:pt x="237" y="76"/>
                        </a:lnTo>
                        <a:lnTo>
                          <a:pt x="230" y="121"/>
                        </a:lnTo>
                        <a:lnTo>
                          <a:pt x="230" y="240"/>
                        </a:lnTo>
                        <a:lnTo>
                          <a:pt x="210" y="240"/>
                        </a:lnTo>
                        <a:lnTo>
                          <a:pt x="210" y="281"/>
                        </a:lnTo>
                        <a:lnTo>
                          <a:pt x="0" y="925"/>
                        </a:lnTo>
                        <a:lnTo>
                          <a:pt x="5" y="937"/>
                        </a:lnTo>
                        <a:lnTo>
                          <a:pt x="9" y="948"/>
                        </a:lnTo>
                        <a:lnTo>
                          <a:pt x="13" y="957"/>
                        </a:lnTo>
                        <a:lnTo>
                          <a:pt x="15" y="967"/>
                        </a:lnTo>
                        <a:lnTo>
                          <a:pt x="20" y="984"/>
                        </a:lnTo>
                        <a:lnTo>
                          <a:pt x="23" y="1005"/>
                        </a:lnTo>
                        <a:lnTo>
                          <a:pt x="496" y="1005"/>
                        </a:lnTo>
                        <a:lnTo>
                          <a:pt x="500" y="982"/>
                        </a:lnTo>
                        <a:lnTo>
                          <a:pt x="504" y="961"/>
                        </a:lnTo>
                        <a:lnTo>
                          <a:pt x="510" y="942"/>
                        </a:lnTo>
                        <a:lnTo>
                          <a:pt x="519" y="925"/>
                        </a:lnTo>
                        <a:lnTo>
                          <a:pt x="307" y="2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2112" y="1661"/>
                    <a:ext cx="36" cy="79"/>
                  </a:xfrm>
                  <a:custGeom>
                    <a:avLst/>
                    <a:gdLst/>
                    <a:ahLst/>
                    <a:cxnLst>
                      <a:cxn ang="0">
                        <a:pos x="105" y="33"/>
                      </a:cxn>
                      <a:cxn ang="0">
                        <a:pos x="99" y="25"/>
                      </a:cxn>
                      <a:cxn ang="0">
                        <a:pos x="93" y="18"/>
                      </a:cxn>
                      <a:cxn ang="0">
                        <a:pos x="86" y="11"/>
                      </a:cxn>
                      <a:cxn ang="0">
                        <a:pos x="79" y="7"/>
                      </a:cxn>
                      <a:cxn ang="0">
                        <a:pos x="72" y="3"/>
                      </a:cxn>
                      <a:cxn ang="0">
                        <a:pos x="63" y="1"/>
                      </a:cxn>
                      <a:cxn ang="0">
                        <a:pos x="56" y="0"/>
                      </a:cxn>
                      <a:cxn ang="0">
                        <a:pos x="48" y="0"/>
                      </a:cxn>
                      <a:cxn ang="0">
                        <a:pos x="40" y="1"/>
                      </a:cxn>
                      <a:cxn ang="0">
                        <a:pos x="33" y="3"/>
                      </a:cxn>
                      <a:cxn ang="0">
                        <a:pos x="25" y="6"/>
                      </a:cxn>
                      <a:cxn ang="0">
                        <a:pos x="19" y="9"/>
                      </a:cxn>
                      <a:cxn ang="0">
                        <a:pos x="13" y="14"/>
                      </a:cxn>
                      <a:cxn ang="0">
                        <a:pos x="8" y="20"/>
                      </a:cxn>
                      <a:cxn ang="0">
                        <a:pos x="3" y="26"/>
                      </a:cxn>
                      <a:cxn ang="0">
                        <a:pos x="0" y="33"/>
                      </a:cxn>
                      <a:cxn ang="0">
                        <a:pos x="0" y="246"/>
                      </a:cxn>
                      <a:cxn ang="0">
                        <a:pos x="105" y="246"/>
                      </a:cxn>
                      <a:cxn ang="0">
                        <a:pos x="105" y="33"/>
                      </a:cxn>
                    </a:cxnLst>
                    <a:rect l="0" t="0" r="r" b="b"/>
                    <a:pathLst>
                      <a:path w="105" h="246">
                        <a:moveTo>
                          <a:pt x="105" y="33"/>
                        </a:moveTo>
                        <a:lnTo>
                          <a:pt x="99" y="25"/>
                        </a:lnTo>
                        <a:lnTo>
                          <a:pt x="93" y="18"/>
                        </a:lnTo>
                        <a:lnTo>
                          <a:pt x="86" y="11"/>
                        </a:lnTo>
                        <a:lnTo>
                          <a:pt x="79" y="7"/>
                        </a:lnTo>
                        <a:lnTo>
                          <a:pt x="72" y="3"/>
                        </a:lnTo>
                        <a:lnTo>
                          <a:pt x="63" y="1"/>
                        </a:lnTo>
                        <a:lnTo>
                          <a:pt x="56" y="0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33" y="3"/>
                        </a:lnTo>
                        <a:lnTo>
                          <a:pt x="25" y="6"/>
                        </a:lnTo>
                        <a:lnTo>
                          <a:pt x="19" y="9"/>
                        </a:lnTo>
                        <a:lnTo>
                          <a:pt x="13" y="14"/>
                        </a:lnTo>
                        <a:lnTo>
                          <a:pt x="8" y="20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246"/>
                        </a:lnTo>
                        <a:lnTo>
                          <a:pt x="105" y="246"/>
                        </a:lnTo>
                        <a:lnTo>
                          <a:pt x="105" y="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3278" y="1661"/>
                    <a:ext cx="29" cy="79"/>
                  </a:xfrm>
                  <a:custGeom>
                    <a:avLst/>
                    <a:gdLst/>
                    <a:ahLst/>
                    <a:cxnLst>
                      <a:cxn ang="0">
                        <a:pos x="105" y="33"/>
                      </a:cxn>
                      <a:cxn ang="0">
                        <a:pos x="100" y="25"/>
                      </a:cxn>
                      <a:cxn ang="0">
                        <a:pos x="93" y="18"/>
                      </a:cxn>
                      <a:cxn ang="0">
                        <a:pos x="87" y="11"/>
                      </a:cxn>
                      <a:cxn ang="0">
                        <a:pos x="80" y="7"/>
                      </a:cxn>
                      <a:cxn ang="0">
                        <a:pos x="72" y="3"/>
                      </a:cxn>
                      <a:cxn ang="0">
                        <a:pos x="64" y="1"/>
                      </a:cxn>
                      <a:cxn ang="0">
                        <a:pos x="57" y="0"/>
                      </a:cxn>
                      <a:cxn ang="0">
                        <a:pos x="48" y="0"/>
                      </a:cxn>
                      <a:cxn ang="0">
                        <a:pos x="41" y="1"/>
                      </a:cxn>
                      <a:cxn ang="0">
                        <a:pos x="33" y="3"/>
                      </a:cxn>
                      <a:cxn ang="0">
                        <a:pos x="26" y="6"/>
                      </a:cxn>
                      <a:cxn ang="0">
                        <a:pos x="19" y="9"/>
                      </a:cxn>
                      <a:cxn ang="0">
                        <a:pos x="13" y="14"/>
                      </a:cxn>
                      <a:cxn ang="0">
                        <a:pos x="8" y="20"/>
                      </a:cxn>
                      <a:cxn ang="0">
                        <a:pos x="4" y="26"/>
                      </a:cxn>
                      <a:cxn ang="0">
                        <a:pos x="0" y="33"/>
                      </a:cxn>
                      <a:cxn ang="0">
                        <a:pos x="0" y="246"/>
                      </a:cxn>
                      <a:cxn ang="0">
                        <a:pos x="105" y="246"/>
                      </a:cxn>
                      <a:cxn ang="0">
                        <a:pos x="105" y="33"/>
                      </a:cxn>
                    </a:cxnLst>
                    <a:rect l="0" t="0" r="r" b="b"/>
                    <a:pathLst>
                      <a:path w="105" h="246">
                        <a:moveTo>
                          <a:pt x="105" y="33"/>
                        </a:moveTo>
                        <a:lnTo>
                          <a:pt x="100" y="25"/>
                        </a:lnTo>
                        <a:lnTo>
                          <a:pt x="93" y="18"/>
                        </a:lnTo>
                        <a:lnTo>
                          <a:pt x="87" y="11"/>
                        </a:lnTo>
                        <a:lnTo>
                          <a:pt x="80" y="7"/>
                        </a:lnTo>
                        <a:lnTo>
                          <a:pt x="72" y="3"/>
                        </a:lnTo>
                        <a:lnTo>
                          <a:pt x="64" y="1"/>
                        </a:lnTo>
                        <a:lnTo>
                          <a:pt x="57" y="0"/>
                        </a:lnTo>
                        <a:lnTo>
                          <a:pt x="48" y="0"/>
                        </a:lnTo>
                        <a:lnTo>
                          <a:pt x="41" y="1"/>
                        </a:lnTo>
                        <a:lnTo>
                          <a:pt x="33" y="3"/>
                        </a:lnTo>
                        <a:lnTo>
                          <a:pt x="26" y="6"/>
                        </a:lnTo>
                        <a:lnTo>
                          <a:pt x="19" y="9"/>
                        </a:lnTo>
                        <a:lnTo>
                          <a:pt x="13" y="14"/>
                        </a:lnTo>
                        <a:lnTo>
                          <a:pt x="8" y="20"/>
                        </a:lnTo>
                        <a:lnTo>
                          <a:pt x="4" y="26"/>
                        </a:lnTo>
                        <a:lnTo>
                          <a:pt x="0" y="33"/>
                        </a:lnTo>
                        <a:lnTo>
                          <a:pt x="0" y="246"/>
                        </a:lnTo>
                        <a:lnTo>
                          <a:pt x="105" y="246"/>
                        </a:lnTo>
                        <a:lnTo>
                          <a:pt x="105" y="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3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2177" y="1661"/>
                    <a:ext cx="29" cy="79"/>
                  </a:xfrm>
                  <a:custGeom>
                    <a:avLst/>
                    <a:gdLst/>
                    <a:ahLst/>
                    <a:cxnLst>
                      <a:cxn ang="0">
                        <a:pos x="104" y="35"/>
                      </a:cxn>
                      <a:cxn ang="0">
                        <a:pos x="100" y="27"/>
                      </a:cxn>
                      <a:cxn ang="0">
                        <a:pos x="95" y="20"/>
                      </a:cxn>
                      <a:cxn ang="0">
                        <a:pos x="89" y="13"/>
                      </a:cxn>
                      <a:cxn ang="0">
                        <a:pos x="81" y="8"/>
                      </a:cxn>
                      <a:cxn ang="0">
                        <a:pos x="74" y="4"/>
                      </a:cxn>
                      <a:cxn ang="0">
                        <a:pos x="65" y="2"/>
                      </a:cxn>
                      <a:cxn ang="0">
                        <a:pos x="57" y="0"/>
                      </a:cxn>
                      <a:cxn ang="0">
                        <a:pos x="49" y="0"/>
                      </a:cxn>
                      <a:cxn ang="0">
                        <a:pos x="40" y="0"/>
                      </a:cxn>
                      <a:cxn ang="0">
                        <a:pos x="33" y="2"/>
                      </a:cxn>
                      <a:cxn ang="0">
                        <a:pos x="25" y="4"/>
                      </a:cxn>
                      <a:cxn ang="0">
                        <a:pos x="18" y="8"/>
                      </a:cxn>
                      <a:cxn ang="0">
                        <a:pos x="12" y="13"/>
                      </a:cxn>
                      <a:cxn ang="0">
                        <a:pos x="8" y="20"/>
                      </a:cxn>
                      <a:cxn ang="0">
                        <a:pos x="3" y="27"/>
                      </a:cxn>
                      <a:cxn ang="0">
                        <a:pos x="0" y="35"/>
                      </a:cxn>
                      <a:cxn ang="0">
                        <a:pos x="0" y="248"/>
                      </a:cxn>
                      <a:cxn ang="0">
                        <a:pos x="104" y="248"/>
                      </a:cxn>
                      <a:cxn ang="0">
                        <a:pos x="104" y="35"/>
                      </a:cxn>
                    </a:cxnLst>
                    <a:rect l="0" t="0" r="r" b="b"/>
                    <a:pathLst>
                      <a:path w="104" h="248">
                        <a:moveTo>
                          <a:pt x="104" y="35"/>
                        </a:moveTo>
                        <a:lnTo>
                          <a:pt x="100" y="27"/>
                        </a:lnTo>
                        <a:lnTo>
                          <a:pt x="95" y="20"/>
                        </a:lnTo>
                        <a:lnTo>
                          <a:pt x="89" y="13"/>
                        </a:lnTo>
                        <a:lnTo>
                          <a:pt x="81" y="8"/>
                        </a:lnTo>
                        <a:lnTo>
                          <a:pt x="74" y="4"/>
                        </a:lnTo>
                        <a:lnTo>
                          <a:pt x="65" y="2"/>
                        </a:lnTo>
                        <a:lnTo>
                          <a:pt x="57" y="0"/>
                        </a:lnTo>
                        <a:lnTo>
                          <a:pt x="49" y="0"/>
                        </a:lnTo>
                        <a:lnTo>
                          <a:pt x="40" y="0"/>
                        </a:lnTo>
                        <a:lnTo>
                          <a:pt x="33" y="2"/>
                        </a:lnTo>
                        <a:lnTo>
                          <a:pt x="25" y="4"/>
                        </a:lnTo>
                        <a:lnTo>
                          <a:pt x="18" y="8"/>
                        </a:lnTo>
                        <a:lnTo>
                          <a:pt x="12" y="13"/>
                        </a:lnTo>
                        <a:lnTo>
                          <a:pt x="8" y="20"/>
                        </a:lnTo>
                        <a:lnTo>
                          <a:pt x="3" y="27"/>
                        </a:lnTo>
                        <a:lnTo>
                          <a:pt x="0" y="35"/>
                        </a:lnTo>
                        <a:lnTo>
                          <a:pt x="0" y="248"/>
                        </a:lnTo>
                        <a:lnTo>
                          <a:pt x="104" y="248"/>
                        </a:lnTo>
                        <a:lnTo>
                          <a:pt x="104" y="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4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3335" y="1661"/>
                    <a:ext cx="29" cy="79"/>
                  </a:xfrm>
                  <a:custGeom>
                    <a:avLst/>
                    <a:gdLst/>
                    <a:ahLst/>
                    <a:cxnLst>
                      <a:cxn ang="0">
                        <a:pos x="103" y="35"/>
                      </a:cxn>
                      <a:cxn ang="0">
                        <a:pos x="99" y="27"/>
                      </a:cxn>
                      <a:cxn ang="0">
                        <a:pos x="93" y="20"/>
                      </a:cxn>
                      <a:cxn ang="0">
                        <a:pos x="88" y="13"/>
                      </a:cxn>
                      <a:cxn ang="0">
                        <a:pos x="81" y="8"/>
                      </a:cxn>
                      <a:cxn ang="0">
                        <a:pos x="73" y="4"/>
                      </a:cxn>
                      <a:cxn ang="0">
                        <a:pos x="65" y="2"/>
                      </a:cxn>
                      <a:cxn ang="0">
                        <a:pos x="58" y="0"/>
                      </a:cxn>
                      <a:cxn ang="0">
                        <a:pos x="49" y="0"/>
                      </a:cxn>
                      <a:cxn ang="0">
                        <a:pos x="41" y="0"/>
                      </a:cxn>
                      <a:cxn ang="0">
                        <a:pos x="32" y="2"/>
                      </a:cxn>
                      <a:cxn ang="0">
                        <a:pos x="25" y="4"/>
                      </a:cxn>
                      <a:cxn ang="0">
                        <a:pos x="19" y="8"/>
                      </a:cxn>
                      <a:cxn ang="0">
                        <a:pos x="12" y="13"/>
                      </a:cxn>
                      <a:cxn ang="0">
                        <a:pos x="7" y="20"/>
                      </a:cxn>
                      <a:cxn ang="0">
                        <a:pos x="3" y="27"/>
                      </a:cxn>
                      <a:cxn ang="0">
                        <a:pos x="0" y="35"/>
                      </a:cxn>
                      <a:cxn ang="0">
                        <a:pos x="0" y="248"/>
                      </a:cxn>
                      <a:cxn ang="0">
                        <a:pos x="103" y="248"/>
                      </a:cxn>
                      <a:cxn ang="0">
                        <a:pos x="103" y="35"/>
                      </a:cxn>
                    </a:cxnLst>
                    <a:rect l="0" t="0" r="r" b="b"/>
                    <a:pathLst>
                      <a:path w="103" h="248">
                        <a:moveTo>
                          <a:pt x="103" y="35"/>
                        </a:moveTo>
                        <a:lnTo>
                          <a:pt x="99" y="27"/>
                        </a:lnTo>
                        <a:lnTo>
                          <a:pt x="93" y="20"/>
                        </a:lnTo>
                        <a:lnTo>
                          <a:pt x="88" y="13"/>
                        </a:lnTo>
                        <a:lnTo>
                          <a:pt x="81" y="8"/>
                        </a:lnTo>
                        <a:lnTo>
                          <a:pt x="73" y="4"/>
                        </a:lnTo>
                        <a:lnTo>
                          <a:pt x="65" y="2"/>
                        </a:lnTo>
                        <a:lnTo>
                          <a:pt x="58" y="0"/>
                        </a:lnTo>
                        <a:lnTo>
                          <a:pt x="49" y="0"/>
                        </a:lnTo>
                        <a:lnTo>
                          <a:pt x="41" y="0"/>
                        </a:lnTo>
                        <a:lnTo>
                          <a:pt x="32" y="2"/>
                        </a:lnTo>
                        <a:lnTo>
                          <a:pt x="25" y="4"/>
                        </a:lnTo>
                        <a:lnTo>
                          <a:pt x="19" y="8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7"/>
                        </a:lnTo>
                        <a:lnTo>
                          <a:pt x="0" y="35"/>
                        </a:lnTo>
                        <a:lnTo>
                          <a:pt x="0" y="248"/>
                        </a:lnTo>
                        <a:lnTo>
                          <a:pt x="103" y="248"/>
                        </a:lnTo>
                        <a:lnTo>
                          <a:pt x="103" y="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5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2227" y="1661"/>
                    <a:ext cx="36" cy="79"/>
                  </a:xfrm>
                  <a:custGeom>
                    <a:avLst/>
                    <a:gdLst/>
                    <a:ahLst/>
                    <a:cxnLst>
                      <a:cxn ang="0">
                        <a:pos x="104" y="34"/>
                      </a:cxn>
                      <a:cxn ang="0">
                        <a:pos x="101" y="27"/>
                      </a:cxn>
                      <a:cxn ang="0">
                        <a:pos x="95" y="20"/>
                      </a:cxn>
                      <a:cxn ang="0">
                        <a:pos x="90" y="14"/>
                      </a:cxn>
                      <a:cxn ang="0">
                        <a:pos x="84" y="9"/>
                      </a:cxn>
                      <a:cxn ang="0">
                        <a:pos x="77" y="6"/>
                      </a:cxn>
                      <a:cxn ang="0">
                        <a:pos x="70" y="3"/>
                      </a:cxn>
                      <a:cxn ang="0">
                        <a:pos x="63" y="1"/>
                      </a:cxn>
                      <a:cxn ang="0">
                        <a:pos x="54" y="0"/>
                      </a:cxn>
                      <a:cxn ang="0">
                        <a:pos x="47" y="1"/>
                      </a:cxn>
                      <a:cxn ang="0">
                        <a:pos x="39" y="2"/>
                      </a:cxn>
                      <a:cxn ang="0">
                        <a:pos x="31" y="4"/>
                      </a:cxn>
                      <a:cxn ang="0">
                        <a:pos x="25" y="8"/>
                      </a:cxn>
                      <a:cxn ang="0">
                        <a:pos x="17" y="13"/>
                      </a:cxn>
                      <a:cxn ang="0">
                        <a:pos x="11" y="19"/>
                      </a:cxn>
                      <a:cxn ang="0">
                        <a:pos x="5" y="26"/>
                      </a:cxn>
                      <a:cxn ang="0">
                        <a:pos x="0" y="34"/>
                      </a:cxn>
                      <a:cxn ang="0">
                        <a:pos x="0" y="247"/>
                      </a:cxn>
                      <a:cxn ang="0">
                        <a:pos x="104" y="247"/>
                      </a:cxn>
                      <a:cxn ang="0">
                        <a:pos x="104" y="34"/>
                      </a:cxn>
                    </a:cxnLst>
                    <a:rect l="0" t="0" r="r" b="b"/>
                    <a:pathLst>
                      <a:path w="104" h="247">
                        <a:moveTo>
                          <a:pt x="104" y="34"/>
                        </a:moveTo>
                        <a:lnTo>
                          <a:pt x="101" y="27"/>
                        </a:lnTo>
                        <a:lnTo>
                          <a:pt x="95" y="20"/>
                        </a:lnTo>
                        <a:lnTo>
                          <a:pt x="90" y="14"/>
                        </a:lnTo>
                        <a:lnTo>
                          <a:pt x="84" y="9"/>
                        </a:lnTo>
                        <a:lnTo>
                          <a:pt x="77" y="6"/>
                        </a:lnTo>
                        <a:lnTo>
                          <a:pt x="70" y="3"/>
                        </a:lnTo>
                        <a:lnTo>
                          <a:pt x="63" y="1"/>
                        </a:lnTo>
                        <a:lnTo>
                          <a:pt x="54" y="0"/>
                        </a:lnTo>
                        <a:lnTo>
                          <a:pt x="47" y="1"/>
                        </a:lnTo>
                        <a:lnTo>
                          <a:pt x="39" y="2"/>
                        </a:lnTo>
                        <a:lnTo>
                          <a:pt x="31" y="4"/>
                        </a:lnTo>
                        <a:lnTo>
                          <a:pt x="25" y="8"/>
                        </a:lnTo>
                        <a:lnTo>
                          <a:pt x="17" y="13"/>
                        </a:lnTo>
                        <a:lnTo>
                          <a:pt x="11" y="19"/>
                        </a:lnTo>
                        <a:lnTo>
                          <a:pt x="5" y="26"/>
                        </a:lnTo>
                        <a:lnTo>
                          <a:pt x="0" y="34"/>
                        </a:lnTo>
                        <a:lnTo>
                          <a:pt x="0" y="247"/>
                        </a:lnTo>
                        <a:lnTo>
                          <a:pt x="104" y="247"/>
                        </a:lnTo>
                        <a:lnTo>
                          <a:pt x="104" y="3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6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3392" y="1661"/>
                    <a:ext cx="29" cy="79"/>
                  </a:xfrm>
                  <a:custGeom>
                    <a:avLst/>
                    <a:gdLst/>
                    <a:ahLst/>
                    <a:cxnLst>
                      <a:cxn ang="0">
                        <a:pos x="103" y="34"/>
                      </a:cxn>
                      <a:cxn ang="0">
                        <a:pos x="99" y="27"/>
                      </a:cxn>
                      <a:cxn ang="0">
                        <a:pos x="95" y="20"/>
                      </a:cxn>
                      <a:cxn ang="0">
                        <a:pos x="90" y="14"/>
                      </a:cxn>
                      <a:cxn ang="0">
                        <a:pos x="83" y="9"/>
                      </a:cxn>
                      <a:cxn ang="0">
                        <a:pos x="77" y="6"/>
                      </a:cxn>
                      <a:cxn ang="0">
                        <a:pos x="70" y="3"/>
                      </a:cxn>
                      <a:cxn ang="0">
                        <a:pos x="62" y="1"/>
                      </a:cxn>
                      <a:cxn ang="0">
                        <a:pos x="54" y="0"/>
                      </a:cxn>
                      <a:cxn ang="0">
                        <a:pos x="46" y="1"/>
                      </a:cxn>
                      <a:cxn ang="0">
                        <a:pos x="38" y="2"/>
                      </a:cxn>
                      <a:cxn ang="0">
                        <a:pos x="31" y="4"/>
                      </a:cxn>
                      <a:cxn ang="0">
                        <a:pos x="23" y="8"/>
                      </a:cxn>
                      <a:cxn ang="0">
                        <a:pos x="17" y="13"/>
                      </a:cxn>
                      <a:cxn ang="0">
                        <a:pos x="11" y="19"/>
                      </a:cxn>
                      <a:cxn ang="0">
                        <a:pos x="4" y="26"/>
                      </a:cxn>
                      <a:cxn ang="0">
                        <a:pos x="0" y="34"/>
                      </a:cxn>
                      <a:cxn ang="0">
                        <a:pos x="0" y="247"/>
                      </a:cxn>
                      <a:cxn ang="0">
                        <a:pos x="103" y="247"/>
                      </a:cxn>
                      <a:cxn ang="0">
                        <a:pos x="103" y="34"/>
                      </a:cxn>
                    </a:cxnLst>
                    <a:rect l="0" t="0" r="r" b="b"/>
                    <a:pathLst>
                      <a:path w="103" h="247">
                        <a:moveTo>
                          <a:pt x="103" y="34"/>
                        </a:moveTo>
                        <a:lnTo>
                          <a:pt x="99" y="27"/>
                        </a:lnTo>
                        <a:lnTo>
                          <a:pt x="95" y="20"/>
                        </a:lnTo>
                        <a:lnTo>
                          <a:pt x="90" y="14"/>
                        </a:lnTo>
                        <a:lnTo>
                          <a:pt x="83" y="9"/>
                        </a:lnTo>
                        <a:lnTo>
                          <a:pt x="77" y="6"/>
                        </a:lnTo>
                        <a:lnTo>
                          <a:pt x="70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8" y="2"/>
                        </a:lnTo>
                        <a:lnTo>
                          <a:pt x="31" y="4"/>
                        </a:lnTo>
                        <a:lnTo>
                          <a:pt x="23" y="8"/>
                        </a:lnTo>
                        <a:lnTo>
                          <a:pt x="17" y="13"/>
                        </a:lnTo>
                        <a:lnTo>
                          <a:pt x="11" y="19"/>
                        </a:lnTo>
                        <a:lnTo>
                          <a:pt x="4" y="26"/>
                        </a:lnTo>
                        <a:lnTo>
                          <a:pt x="0" y="34"/>
                        </a:lnTo>
                        <a:lnTo>
                          <a:pt x="0" y="247"/>
                        </a:lnTo>
                        <a:lnTo>
                          <a:pt x="103" y="247"/>
                        </a:lnTo>
                        <a:lnTo>
                          <a:pt x="103" y="3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7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1797"/>
                    <a:ext cx="36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8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8" y="179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09" name="Rectangl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7" y="179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0" name="Rectangle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5" y="179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1" name="Rectangl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27" y="1797"/>
                    <a:ext cx="36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2" name="Rectangl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2" y="179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3" name="Rectangl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1947"/>
                    <a:ext cx="36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4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8" y="194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5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7" y="194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6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5" y="194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7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27" y="1947"/>
                    <a:ext cx="36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8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2" y="1947"/>
                    <a:ext cx="29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19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2083"/>
                    <a:ext cx="36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0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78" y="2083"/>
                    <a:ext cx="29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1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7" y="2083"/>
                    <a:ext cx="29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2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5" y="2083"/>
                    <a:ext cx="36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3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27" y="2083"/>
                    <a:ext cx="36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4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2" y="2083"/>
                    <a:ext cx="36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5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2" y="2090"/>
                    <a:ext cx="43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6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37" y="2090"/>
                    <a:ext cx="36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7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3" y="2090"/>
                    <a:ext cx="43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8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1" y="2090"/>
                    <a:ext cx="43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29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" y="2090"/>
                    <a:ext cx="36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0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5" y="2090"/>
                    <a:ext cx="43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1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725" y="1425"/>
                    <a:ext cx="1351" cy="107"/>
                  </a:xfrm>
                  <a:custGeom>
                    <a:avLst/>
                    <a:gdLst/>
                    <a:ahLst/>
                    <a:cxnLst>
                      <a:cxn ang="0">
                        <a:pos x="41" y="60"/>
                      </a:cxn>
                      <a:cxn ang="0">
                        <a:pos x="22" y="13"/>
                      </a:cxn>
                      <a:cxn ang="0">
                        <a:pos x="4493" y="272"/>
                      </a:cxn>
                      <a:cxn ang="0">
                        <a:pos x="4244" y="355"/>
                      </a:cxn>
                      <a:cxn ang="0">
                        <a:pos x="4224" y="331"/>
                      </a:cxn>
                      <a:cxn ang="0">
                        <a:pos x="4185" y="322"/>
                      </a:cxn>
                      <a:cxn ang="0">
                        <a:pos x="4149" y="341"/>
                      </a:cxn>
                      <a:cxn ang="0">
                        <a:pos x="3922" y="361"/>
                      </a:cxn>
                      <a:cxn ang="0">
                        <a:pos x="3893" y="335"/>
                      </a:cxn>
                      <a:cxn ang="0">
                        <a:pos x="3856" y="321"/>
                      </a:cxn>
                      <a:cxn ang="0">
                        <a:pos x="3817" y="335"/>
                      </a:cxn>
                      <a:cxn ang="0">
                        <a:pos x="3800" y="358"/>
                      </a:cxn>
                      <a:cxn ang="0">
                        <a:pos x="3544" y="353"/>
                      </a:cxn>
                      <a:cxn ang="0">
                        <a:pos x="3514" y="325"/>
                      </a:cxn>
                      <a:cxn ang="0">
                        <a:pos x="3474" y="325"/>
                      </a:cxn>
                      <a:cxn ang="0">
                        <a:pos x="3443" y="353"/>
                      </a:cxn>
                      <a:cxn ang="0">
                        <a:pos x="3195" y="358"/>
                      </a:cxn>
                      <a:cxn ang="0">
                        <a:pos x="3166" y="328"/>
                      </a:cxn>
                      <a:cxn ang="0">
                        <a:pos x="3126" y="323"/>
                      </a:cxn>
                      <a:cxn ang="0">
                        <a:pos x="3093" y="347"/>
                      </a:cxn>
                      <a:cxn ang="0">
                        <a:pos x="2849" y="360"/>
                      </a:cxn>
                      <a:cxn ang="0">
                        <a:pos x="2834" y="341"/>
                      </a:cxn>
                      <a:cxn ang="0">
                        <a:pos x="2797" y="322"/>
                      </a:cxn>
                      <a:cxn ang="0">
                        <a:pos x="2757" y="331"/>
                      </a:cxn>
                      <a:cxn ang="0">
                        <a:pos x="2737" y="355"/>
                      </a:cxn>
                      <a:cxn ang="0">
                        <a:pos x="2494" y="358"/>
                      </a:cxn>
                      <a:cxn ang="0">
                        <a:pos x="2478" y="335"/>
                      </a:cxn>
                      <a:cxn ang="0">
                        <a:pos x="2440" y="321"/>
                      </a:cxn>
                      <a:cxn ang="0">
                        <a:pos x="2402" y="335"/>
                      </a:cxn>
                      <a:cxn ang="0">
                        <a:pos x="2373" y="361"/>
                      </a:cxn>
                      <a:cxn ang="0">
                        <a:pos x="2126" y="350"/>
                      </a:cxn>
                      <a:cxn ang="0">
                        <a:pos x="2096" y="325"/>
                      </a:cxn>
                      <a:cxn ang="0">
                        <a:pos x="2055" y="325"/>
                      </a:cxn>
                      <a:cxn ang="0">
                        <a:pos x="2027" y="350"/>
                      </a:cxn>
                      <a:cxn ang="0">
                        <a:pos x="1790" y="361"/>
                      </a:cxn>
                      <a:cxn ang="0">
                        <a:pos x="1772" y="347"/>
                      </a:cxn>
                      <a:cxn ang="0">
                        <a:pos x="1737" y="323"/>
                      </a:cxn>
                      <a:cxn ang="0">
                        <a:pos x="1697" y="328"/>
                      </a:cxn>
                      <a:cxn ang="0">
                        <a:pos x="1673" y="353"/>
                      </a:cxn>
                      <a:cxn ang="0">
                        <a:pos x="1420" y="360"/>
                      </a:cxn>
                      <a:cxn ang="0">
                        <a:pos x="1392" y="331"/>
                      </a:cxn>
                      <a:cxn ang="0">
                        <a:pos x="1353" y="322"/>
                      </a:cxn>
                      <a:cxn ang="0">
                        <a:pos x="1317" y="341"/>
                      </a:cxn>
                      <a:cxn ang="0">
                        <a:pos x="1071" y="361"/>
                      </a:cxn>
                      <a:cxn ang="0">
                        <a:pos x="1052" y="347"/>
                      </a:cxn>
                      <a:cxn ang="0">
                        <a:pos x="1018" y="323"/>
                      </a:cxn>
                      <a:cxn ang="0">
                        <a:pos x="978" y="328"/>
                      </a:cxn>
                      <a:cxn ang="0">
                        <a:pos x="949" y="358"/>
                      </a:cxn>
                      <a:cxn ang="0">
                        <a:pos x="710" y="355"/>
                      </a:cxn>
                      <a:cxn ang="0">
                        <a:pos x="690" y="331"/>
                      </a:cxn>
                      <a:cxn ang="0">
                        <a:pos x="650" y="322"/>
                      </a:cxn>
                      <a:cxn ang="0">
                        <a:pos x="613" y="341"/>
                      </a:cxn>
                      <a:cxn ang="0">
                        <a:pos x="598" y="360"/>
                      </a:cxn>
                      <a:cxn ang="0">
                        <a:pos x="359" y="353"/>
                      </a:cxn>
                      <a:cxn ang="0">
                        <a:pos x="335" y="328"/>
                      </a:cxn>
                      <a:cxn ang="0">
                        <a:pos x="294" y="323"/>
                      </a:cxn>
                      <a:cxn ang="0">
                        <a:pos x="261" y="347"/>
                      </a:cxn>
                      <a:cxn ang="0">
                        <a:pos x="243" y="361"/>
                      </a:cxn>
                    </a:cxnLst>
                    <a:rect l="0" t="0" r="r" b="b"/>
                    <a:pathLst>
                      <a:path w="4493" h="361">
                        <a:moveTo>
                          <a:pt x="59" y="361"/>
                        </a:moveTo>
                        <a:lnTo>
                          <a:pt x="59" y="180"/>
                        </a:lnTo>
                        <a:lnTo>
                          <a:pt x="43" y="171"/>
                        </a:lnTo>
                        <a:lnTo>
                          <a:pt x="43" y="75"/>
                        </a:lnTo>
                        <a:lnTo>
                          <a:pt x="42" y="69"/>
                        </a:lnTo>
                        <a:lnTo>
                          <a:pt x="41" y="60"/>
                        </a:lnTo>
                        <a:lnTo>
                          <a:pt x="38" y="48"/>
                        </a:lnTo>
                        <a:lnTo>
                          <a:pt x="34" y="36"/>
                        </a:lnTo>
                        <a:lnTo>
                          <a:pt x="32" y="30"/>
                        </a:lnTo>
                        <a:lnTo>
                          <a:pt x="29" y="24"/>
                        </a:lnTo>
                        <a:lnTo>
                          <a:pt x="26" y="19"/>
                        </a:lnTo>
                        <a:lnTo>
                          <a:pt x="22" y="13"/>
                        </a:lnTo>
                        <a:lnTo>
                          <a:pt x="17" y="9"/>
                        </a:lnTo>
                        <a:lnTo>
                          <a:pt x="13" y="5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4492" y="0"/>
                        </a:lnTo>
                        <a:lnTo>
                          <a:pt x="4493" y="272"/>
                        </a:lnTo>
                        <a:lnTo>
                          <a:pt x="4401" y="293"/>
                        </a:lnTo>
                        <a:lnTo>
                          <a:pt x="4401" y="361"/>
                        </a:lnTo>
                        <a:lnTo>
                          <a:pt x="4259" y="361"/>
                        </a:lnTo>
                        <a:lnTo>
                          <a:pt x="4252" y="360"/>
                        </a:lnTo>
                        <a:lnTo>
                          <a:pt x="4247" y="358"/>
                        </a:lnTo>
                        <a:lnTo>
                          <a:pt x="4244" y="355"/>
                        </a:lnTo>
                        <a:lnTo>
                          <a:pt x="4242" y="353"/>
                        </a:lnTo>
                        <a:lnTo>
                          <a:pt x="4241" y="350"/>
                        </a:lnTo>
                        <a:lnTo>
                          <a:pt x="4240" y="347"/>
                        </a:lnTo>
                        <a:lnTo>
                          <a:pt x="4235" y="341"/>
                        </a:lnTo>
                        <a:lnTo>
                          <a:pt x="4230" y="335"/>
                        </a:lnTo>
                        <a:lnTo>
                          <a:pt x="4224" y="331"/>
                        </a:lnTo>
                        <a:lnTo>
                          <a:pt x="4218" y="328"/>
                        </a:lnTo>
                        <a:lnTo>
                          <a:pt x="4212" y="325"/>
                        </a:lnTo>
                        <a:lnTo>
                          <a:pt x="4205" y="323"/>
                        </a:lnTo>
                        <a:lnTo>
                          <a:pt x="4198" y="322"/>
                        </a:lnTo>
                        <a:lnTo>
                          <a:pt x="4191" y="321"/>
                        </a:lnTo>
                        <a:lnTo>
                          <a:pt x="4185" y="322"/>
                        </a:lnTo>
                        <a:lnTo>
                          <a:pt x="4177" y="323"/>
                        </a:lnTo>
                        <a:lnTo>
                          <a:pt x="4171" y="325"/>
                        </a:lnTo>
                        <a:lnTo>
                          <a:pt x="4165" y="328"/>
                        </a:lnTo>
                        <a:lnTo>
                          <a:pt x="4160" y="331"/>
                        </a:lnTo>
                        <a:lnTo>
                          <a:pt x="4153" y="335"/>
                        </a:lnTo>
                        <a:lnTo>
                          <a:pt x="4149" y="341"/>
                        </a:lnTo>
                        <a:lnTo>
                          <a:pt x="4145" y="347"/>
                        </a:lnTo>
                        <a:lnTo>
                          <a:pt x="4142" y="353"/>
                        </a:lnTo>
                        <a:lnTo>
                          <a:pt x="4137" y="358"/>
                        </a:lnTo>
                        <a:lnTo>
                          <a:pt x="4132" y="360"/>
                        </a:lnTo>
                        <a:lnTo>
                          <a:pt x="4126" y="361"/>
                        </a:lnTo>
                        <a:lnTo>
                          <a:pt x="3922" y="361"/>
                        </a:lnTo>
                        <a:lnTo>
                          <a:pt x="3915" y="360"/>
                        </a:lnTo>
                        <a:lnTo>
                          <a:pt x="3910" y="358"/>
                        </a:lnTo>
                        <a:lnTo>
                          <a:pt x="3906" y="353"/>
                        </a:lnTo>
                        <a:lnTo>
                          <a:pt x="3903" y="347"/>
                        </a:lnTo>
                        <a:lnTo>
                          <a:pt x="3898" y="341"/>
                        </a:lnTo>
                        <a:lnTo>
                          <a:pt x="3893" y="335"/>
                        </a:lnTo>
                        <a:lnTo>
                          <a:pt x="3888" y="331"/>
                        </a:lnTo>
                        <a:lnTo>
                          <a:pt x="3883" y="328"/>
                        </a:lnTo>
                        <a:lnTo>
                          <a:pt x="3876" y="325"/>
                        </a:lnTo>
                        <a:lnTo>
                          <a:pt x="3869" y="323"/>
                        </a:lnTo>
                        <a:lnTo>
                          <a:pt x="3863" y="322"/>
                        </a:lnTo>
                        <a:lnTo>
                          <a:pt x="3856" y="321"/>
                        </a:lnTo>
                        <a:lnTo>
                          <a:pt x="3849" y="322"/>
                        </a:lnTo>
                        <a:lnTo>
                          <a:pt x="3843" y="323"/>
                        </a:lnTo>
                        <a:lnTo>
                          <a:pt x="3835" y="325"/>
                        </a:lnTo>
                        <a:lnTo>
                          <a:pt x="3829" y="328"/>
                        </a:lnTo>
                        <a:lnTo>
                          <a:pt x="3823" y="331"/>
                        </a:lnTo>
                        <a:lnTo>
                          <a:pt x="3817" y="335"/>
                        </a:lnTo>
                        <a:lnTo>
                          <a:pt x="3812" y="341"/>
                        </a:lnTo>
                        <a:lnTo>
                          <a:pt x="3808" y="347"/>
                        </a:lnTo>
                        <a:lnTo>
                          <a:pt x="3807" y="350"/>
                        </a:lnTo>
                        <a:lnTo>
                          <a:pt x="3805" y="353"/>
                        </a:lnTo>
                        <a:lnTo>
                          <a:pt x="3804" y="355"/>
                        </a:lnTo>
                        <a:lnTo>
                          <a:pt x="3800" y="358"/>
                        </a:lnTo>
                        <a:lnTo>
                          <a:pt x="3795" y="360"/>
                        </a:lnTo>
                        <a:lnTo>
                          <a:pt x="3789" y="361"/>
                        </a:lnTo>
                        <a:lnTo>
                          <a:pt x="3560" y="361"/>
                        </a:lnTo>
                        <a:lnTo>
                          <a:pt x="3554" y="360"/>
                        </a:lnTo>
                        <a:lnTo>
                          <a:pt x="3549" y="358"/>
                        </a:lnTo>
                        <a:lnTo>
                          <a:pt x="3544" y="353"/>
                        </a:lnTo>
                        <a:lnTo>
                          <a:pt x="3541" y="347"/>
                        </a:lnTo>
                        <a:lnTo>
                          <a:pt x="3537" y="341"/>
                        </a:lnTo>
                        <a:lnTo>
                          <a:pt x="3532" y="335"/>
                        </a:lnTo>
                        <a:lnTo>
                          <a:pt x="3527" y="331"/>
                        </a:lnTo>
                        <a:lnTo>
                          <a:pt x="3520" y="328"/>
                        </a:lnTo>
                        <a:lnTo>
                          <a:pt x="3514" y="325"/>
                        </a:lnTo>
                        <a:lnTo>
                          <a:pt x="3508" y="323"/>
                        </a:lnTo>
                        <a:lnTo>
                          <a:pt x="3500" y="322"/>
                        </a:lnTo>
                        <a:lnTo>
                          <a:pt x="3494" y="321"/>
                        </a:lnTo>
                        <a:lnTo>
                          <a:pt x="3488" y="322"/>
                        </a:lnTo>
                        <a:lnTo>
                          <a:pt x="3480" y="323"/>
                        </a:lnTo>
                        <a:lnTo>
                          <a:pt x="3474" y="325"/>
                        </a:lnTo>
                        <a:lnTo>
                          <a:pt x="3468" y="328"/>
                        </a:lnTo>
                        <a:lnTo>
                          <a:pt x="3461" y="331"/>
                        </a:lnTo>
                        <a:lnTo>
                          <a:pt x="3456" y="335"/>
                        </a:lnTo>
                        <a:lnTo>
                          <a:pt x="3451" y="341"/>
                        </a:lnTo>
                        <a:lnTo>
                          <a:pt x="3447" y="347"/>
                        </a:lnTo>
                        <a:lnTo>
                          <a:pt x="3443" y="353"/>
                        </a:lnTo>
                        <a:lnTo>
                          <a:pt x="3439" y="358"/>
                        </a:lnTo>
                        <a:lnTo>
                          <a:pt x="3434" y="360"/>
                        </a:lnTo>
                        <a:lnTo>
                          <a:pt x="3428" y="361"/>
                        </a:lnTo>
                        <a:lnTo>
                          <a:pt x="3206" y="361"/>
                        </a:lnTo>
                        <a:lnTo>
                          <a:pt x="3200" y="360"/>
                        </a:lnTo>
                        <a:lnTo>
                          <a:pt x="3195" y="358"/>
                        </a:lnTo>
                        <a:lnTo>
                          <a:pt x="3191" y="353"/>
                        </a:lnTo>
                        <a:lnTo>
                          <a:pt x="3187" y="347"/>
                        </a:lnTo>
                        <a:lnTo>
                          <a:pt x="3183" y="341"/>
                        </a:lnTo>
                        <a:lnTo>
                          <a:pt x="3178" y="335"/>
                        </a:lnTo>
                        <a:lnTo>
                          <a:pt x="3172" y="331"/>
                        </a:lnTo>
                        <a:lnTo>
                          <a:pt x="3166" y="328"/>
                        </a:lnTo>
                        <a:lnTo>
                          <a:pt x="3160" y="325"/>
                        </a:lnTo>
                        <a:lnTo>
                          <a:pt x="3154" y="323"/>
                        </a:lnTo>
                        <a:lnTo>
                          <a:pt x="3146" y="322"/>
                        </a:lnTo>
                        <a:lnTo>
                          <a:pt x="3140" y="321"/>
                        </a:lnTo>
                        <a:lnTo>
                          <a:pt x="3133" y="322"/>
                        </a:lnTo>
                        <a:lnTo>
                          <a:pt x="3126" y="323"/>
                        </a:lnTo>
                        <a:lnTo>
                          <a:pt x="3120" y="325"/>
                        </a:lnTo>
                        <a:lnTo>
                          <a:pt x="3114" y="328"/>
                        </a:lnTo>
                        <a:lnTo>
                          <a:pt x="3107" y="331"/>
                        </a:lnTo>
                        <a:lnTo>
                          <a:pt x="3102" y="335"/>
                        </a:lnTo>
                        <a:lnTo>
                          <a:pt x="3097" y="341"/>
                        </a:lnTo>
                        <a:lnTo>
                          <a:pt x="3093" y="347"/>
                        </a:lnTo>
                        <a:lnTo>
                          <a:pt x="3089" y="353"/>
                        </a:lnTo>
                        <a:lnTo>
                          <a:pt x="3084" y="358"/>
                        </a:lnTo>
                        <a:lnTo>
                          <a:pt x="3079" y="360"/>
                        </a:lnTo>
                        <a:lnTo>
                          <a:pt x="3074" y="361"/>
                        </a:lnTo>
                        <a:lnTo>
                          <a:pt x="2856" y="361"/>
                        </a:lnTo>
                        <a:lnTo>
                          <a:pt x="2849" y="360"/>
                        </a:lnTo>
                        <a:lnTo>
                          <a:pt x="2844" y="358"/>
                        </a:lnTo>
                        <a:lnTo>
                          <a:pt x="2842" y="355"/>
                        </a:lnTo>
                        <a:lnTo>
                          <a:pt x="2841" y="353"/>
                        </a:lnTo>
                        <a:lnTo>
                          <a:pt x="2839" y="350"/>
                        </a:lnTo>
                        <a:lnTo>
                          <a:pt x="2838" y="347"/>
                        </a:lnTo>
                        <a:lnTo>
                          <a:pt x="2834" y="341"/>
                        </a:lnTo>
                        <a:lnTo>
                          <a:pt x="2828" y="335"/>
                        </a:lnTo>
                        <a:lnTo>
                          <a:pt x="2823" y="331"/>
                        </a:lnTo>
                        <a:lnTo>
                          <a:pt x="2817" y="328"/>
                        </a:lnTo>
                        <a:lnTo>
                          <a:pt x="2810" y="325"/>
                        </a:lnTo>
                        <a:lnTo>
                          <a:pt x="2804" y="323"/>
                        </a:lnTo>
                        <a:lnTo>
                          <a:pt x="2797" y="322"/>
                        </a:lnTo>
                        <a:lnTo>
                          <a:pt x="2789" y="321"/>
                        </a:lnTo>
                        <a:lnTo>
                          <a:pt x="2783" y="322"/>
                        </a:lnTo>
                        <a:lnTo>
                          <a:pt x="2776" y="323"/>
                        </a:lnTo>
                        <a:lnTo>
                          <a:pt x="2769" y="325"/>
                        </a:lnTo>
                        <a:lnTo>
                          <a:pt x="2763" y="328"/>
                        </a:lnTo>
                        <a:lnTo>
                          <a:pt x="2757" y="331"/>
                        </a:lnTo>
                        <a:lnTo>
                          <a:pt x="2751" y="335"/>
                        </a:lnTo>
                        <a:lnTo>
                          <a:pt x="2746" y="341"/>
                        </a:lnTo>
                        <a:lnTo>
                          <a:pt x="2742" y="347"/>
                        </a:lnTo>
                        <a:lnTo>
                          <a:pt x="2741" y="350"/>
                        </a:lnTo>
                        <a:lnTo>
                          <a:pt x="2739" y="353"/>
                        </a:lnTo>
                        <a:lnTo>
                          <a:pt x="2737" y="355"/>
                        </a:lnTo>
                        <a:lnTo>
                          <a:pt x="2735" y="358"/>
                        </a:lnTo>
                        <a:lnTo>
                          <a:pt x="2729" y="360"/>
                        </a:lnTo>
                        <a:lnTo>
                          <a:pt x="2724" y="361"/>
                        </a:lnTo>
                        <a:lnTo>
                          <a:pt x="2506" y="361"/>
                        </a:lnTo>
                        <a:lnTo>
                          <a:pt x="2500" y="360"/>
                        </a:lnTo>
                        <a:lnTo>
                          <a:pt x="2494" y="358"/>
                        </a:lnTo>
                        <a:lnTo>
                          <a:pt x="2492" y="355"/>
                        </a:lnTo>
                        <a:lnTo>
                          <a:pt x="2490" y="353"/>
                        </a:lnTo>
                        <a:lnTo>
                          <a:pt x="2488" y="350"/>
                        </a:lnTo>
                        <a:lnTo>
                          <a:pt x="2487" y="347"/>
                        </a:lnTo>
                        <a:lnTo>
                          <a:pt x="2483" y="341"/>
                        </a:lnTo>
                        <a:lnTo>
                          <a:pt x="2478" y="335"/>
                        </a:lnTo>
                        <a:lnTo>
                          <a:pt x="2472" y="331"/>
                        </a:lnTo>
                        <a:lnTo>
                          <a:pt x="2466" y="328"/>
                        </a:lnTo>
                        <a:lnTo>
                          <a:pt x="2460" y="325"/>
                        </a:lnTo>
                        <a:lnTo>
                          <a:pt x="2453" y="323"/>
                        </a:lnTo>
                        <a:lnTo>
                          <a:pt x="2446" y="322"/>
                        </a:lnTo>
                        <a:lnTo>
                          <a:pt x="2440" y="321"/>
                        </a:lnTo>
                        <a:lnTo>
                          <a:pt x="2432" y="322"/>
                        </a:lnTo>
                        <a:lnTo>
                          <a:pt x="2426" y="323"/>
                        </a:lnTo>
                        <a:lnTo>
                          <a:pt x="2419" y="325"/>
                        </a:lnTo>
                        <a:lnTo>
                          <a:pt x="2413" y="328"/>
                        </a:lnTo>
                        <a:lnTo>
                          <a:pt x="2407" y="331"/>
                        </a:lnTo>
                        <a:lnTo>
                          <a:pt x="2402" y="335"/>
                        </a:lnTo>
                        <a:lnTo>
                          <a:pt x="2396" y="341"/>
                        </a:lnTo>
                        <a:lnTo>
                          <a:pt x="2392" y="347"/>
                        </a:lnTo>
                        <a:lnTo>
                          <a:pt x="2389" y="353"/>
                        </a:lnTo>
                        <a:lnTo>
                          <a:pt x="2385" y="358"/>
                        </a:lnTo>
                        <a:lnTo>
                          <a:pt x="2380" y="360"/>
                        </a:lnTo>
                        <a:lnTo>
                          <a:pt x="2373" y="361"/>
                        </a:lnTo>
                        <a:lnTo>
                          <a:pt x="2142" y="361"/>
                        </a:lnTo>
                        <a:lnTo>
                          <a:pt x="2135" y="360"/>
                        </a:lnTo>
                        <a:lnTo>
                          <a:pt x="2131" y="358"/>
                        </a:lnTo>
                        <a:lnTo>
                          <a:pt x="2129" y="355"/>
                        </a:lnTo>
                        <a:lnTo>
                          <a:pt x="2127" y="353"/>
                        </a:lnTo>
                        <a:lnTo>
                          <a:pt x="2126" y="350"/>
                        </a:lnTo>
                        <a:lnTo>
                          <a:pt x="2125" y="347"/>
                        </a:lnTo>
                        <a:lnTo>
                          <a:pt x="2119" y="341"/>
                        </a:lnTo>
                        <a:lnTo>
                          <a:pt x="2115" y="335"/>
                        </a:lnTo>
                        <a:lnTo>
                          <a:pt x="2109" y="331"/>
                        </a:lnTo>
                        <a:lnTo>
                          <a:pt x="2103" y="328"/>
                        </a:lnTo>
                        <a:lnTo>
                          <a:pt x="2096" y="325"/>
                        </a:lnTo>
                        <a:lnTo>
                          <a:pt x="2090" y="323"/>
                        </a:lnTo>
                        <a:lnTo>
                          <a:pt x="2083" y="322"/>
                        </a:lnTo>
                        <a:lnTo>
                          <a:pt x="2076" y="321"/>
                        </a:lnTo>
                        <a:lnTo>
                          <a:pt x="2069" y="322"/>
                        </a:lnTo>
                        <a:lnTo>
                          <a:pt x="2063" y="323"/>
                        </a:lnTo>
                        <a:lnTo>
                          <a:pt x="2055" y="325"/>
                        </a:lnTo>
                        <a:lnTo>
                          <a:pt x="2049" y="328"/>
                        </a:lnTo>
                        <a:lnTo>
                          <a:pt x="2043" y="331"/>
                        </a:lnTo>
                        <a:lnTo>
                          <a:pt x="2037" y="335"/>
                        </a:lnTo>
                        <a:lnTo>
                          <a:pt x="2032" y="341"/>
                        </a:lnTo>
                        <a:lnTo>
                          <a:pt x="2028" y="347"/>
                        </a:lnTo>
                        <a:lnTo>
                          <a:pt x="2027" y="350"/>
                        </a:lnTo>
                        <a:lnTo>
                          <a:pt x="2026" y="353"/>
                        </a:lnTo>
                        <a:lnTo>
                          <a:pt x="2024" y="355"/>
                        </a:lnTo>
                        <a:lnTo>
                          <a:pt x="2022" y="358"/>
                        </a:lnTo>
                        <a:lnTo>
                          <a:pt x="2016" y="360"/>
                        </a:lnTo>
                        <a:lnTo>
                          <a:pt x="2011" y="361"/>
                        </a:lnTo>
                        <a:lnTo>
                          <a:pt x="1790" y="361"/>
                        </a:lnTo>
                        <a:lnTo>
                          <a:pt x="1784" y="360"/>
                        </a:lnTo>
                        <a:lnTo>
                          <a:pt x="1778" y="358"/>
                        </a:lnTo>
                        <a:lnTo>
                          <a:pt x="1776" y="355"/>
                        </a:lnTo>
                        <a:lnTo>
                          <a:pt x="1774" y="353"/>
                        </a:lnTo>
                        <a:lnTo>
                          <a:pt x="1773" y="350"/>
                        </a:lnTo>
                        <a:lnTo>
                          <a:pt x="1772" y="347"/>
                        </a:lnTo>
                        <a:lnTo>
                          <a:pt x="1768" y="341"/>
                        </a:lnTo>
                        <a:lnTo>
                          <a:pt x="1762" y="335"/>
                        </a:lnTo>
                        <a:lnTo>
                          <a:pt x="1757" y="331"/>
                        </a:lnTo>
                        <a:lnTo>
                          <a:pt x="1751" y="328"/>
                        </a:lnTo>
                        <a:lnTo>
                          <a:pt x="1745" y="325"/>
                        </a:lnTo>
                        <a:lnTo>
                          <a:pt x="1737" y="323"/>
                        </a:lnTo>
                        <a:lnTo>
                          <a:pt x="1731" y="322"/>
                        </a:lnTo>
                        <a:lnTo>
                          <a:pt x="1723" y="321"/>
                        </a:lnTo>
                        <a:lnTo>
                          <a:pt x="1717" y="322"/>
                        </a:lnTo>
                        <a:lnTo>
                          <a:pt x="1710" y="323"/>
                        </a:lnTo>
                        <a:lnTo>
                          <a:pt x="1703" y="325"/>
                        </a:lnTo>
                        <a:lnTo>
                          <a:pt x="1697" y="328"/>
                        </a:lnTo>
                        <a:lnTo>
                          <a:pt x="1691" y="331"/>
                        </a:lnTo>
                        <a:lnTo>
                          <a:pt x="1685" y="335"/>
                        </a:lnTo>
                        <a:lnTo>
                          <a:pt x="1680" y="341"/>
                        </a:lnTo>
                        <a:lnTo>
                          <a:pt x="1675" y="347"/>
                        </a:lnTo>
                        <a:lnTo>
                          <a:pt x="1674" y="350"/>
                        </a:lnTo>
                        <a:lnTo>
                          <a:pt x="1673" y="353"/>
                        </a:lnTo>
                        <a:lnTo>
                          <a:pt x="1671" y="355"/>
                        </a:lnTo>
                        <a:lnTo>
                          <a:pt x="1669" y="358"/>
                        </a:lnTo>
                        <a:lnTo>
                          <a:pt x="1662" y="360"/>
                        </a:lnTo>
                        <a:lnTo>
                          <a:pt x="1656" y="361"/>
                        </a:lnTo>
                        <a:lnTo>
                          <a:pt x="1426" y="361"/>
                        </a:lnTo>
                        <a:lnTo>
                          <a:pt x="1420" y="360"/>
                        </a:lnTo>
                        <a:lnTo>
                          <a:pt x="1415" y="358"/>
                        </a:lnTo>
                        <a:lnTo>
                          <a:pt x="1411" y="353"/>
                        </a:lnTo>
                        <a:lnTo>
                          <a:pt x="1408" y="347"/>
                        </a:lnTo>
                        <a:lnTo>
                          <a:pt x="1403" y="341"/>
                        </a:lnTo>
                        <a:lnTo>
                          <a:pt x="1398" y="335"/>
                        </a:lnTo>
                        <a:lnTo>
                          <a:pt x="1392" y="331"/>
                        </a:lnTo>
                        <a:lnTo>
                          <a:pt x="1386" y="328"/>
                        </a:lnTo>
                        <a:lnTo>
                          <a:pt x="1380" y="325"/>
                        </a:lnTo>
                        <a:lnTo>
                          <a:pt x="1374" y="323"/>
                        </a:lnTo>
                        <a:lnTo>
                          <a:pt x="1366" y="322"/>
                        </a:lnTo>
                        <a:lnTo>
                          <a:pt x="1360" y="321"/>
                        </a:lnTo>
                        <a:lnTo>
                          <a:pt x="1353" y="322"/>
                        </a:lnTo>
                        <a:lnTo>
                          <a:pt x="1346" y="323"/>
                        </a:lnTo>
                        <a:lnTo>
                          <a:pt x="1340" y="325"/>
                        </a:lnTo>
                        <a:lnTo>
                          <a:pt x="1334" y="328"/>
                        </a:lnTo>
                        <a:lnTo>
                          <a:pt x="1327" y="331"/>
                        </a:lnTo>
                        <a:lnTo>
                          <a:pt x="1322" y="335"/>
                        </a:lnTo>
                        <a:lnTo>
                          <a:pt x="1317" y="341"/>
                        </a:lnTo>
                        <a:lnTo>
                          <a:pt x="1313" y="347"/>
                        </a:lnTo>
                        <a:lnTo>
                          <a:pt x="1310" y="353"/>
                        </a:lnTo>
                        <a:lnTo>
                          <a:pt x="1305" y="358"/>
                        </a:lnTo>
                        <a:lnTo>
                          <a:pt x="1299" y="360"/>
                        </a:lnTo>
                        <a:lnTo>
                          <a:pt x="1294" y="361"/>
                        </a:lnTo>
                        <a:lnTo>
                          <a:pt x="1071" y="361"/>
                        </a:lnTo>
                        <a:lnTo>
                          <a:pt x="1064" y="360"/>
                        </a:lnTo>
                        <a:lnTo>
                          <a:pt x="1059" y="358"/>
                        </a:lnTo>
                        <a:lnTo>
                          <a:pt x="1056" y="355"/>
                        </a:lnTo>
                        <a:lnTo>
                          <a:pt x="1054" y="353"/>
                        </a:lnTo>
                        <a:lnTo>
                          <a:pt x="1053" y="350"/>
                        </a:lnTo>
                        <a:lnTo>
                          <a:pt x="1052" y="347"/>
                        </a:lnTo>
                        <a:lnTo>
                          <a:pt x="1047" y="341"/>
                        </a:lnTo>
                        <a:lnTo>
                          <a:pt x="1042" y="335"/>
                        </a:lnTo>
                        <a:lnTo>
                          <a:pt x="1037" y="331"/>
                        </a:lnTo>
                        <a:lnTo>
                          <a:pt x="1031" y="328"/>
                        </a:lnTo>
                        <a:lnTo>
                          <a:pt x="1024" y="325"/>
                        </a:lnTo>
                        <a:lnTo>
                          <a:pt x="1018" y="323"/>
                        </a:lnTo>
                        <a:lnTo>
                          <a:pt x="1010" y="322"/>
                        </a:lnTo>
                        <a:lnTo>
                          <a:pt x="1004" y="321"/>
                        </a:lnTo>
                        <a:lnTo>
                          <a:pt x="997" y="322"/>
                        </a:lnTo>
                        <a:lnTo>
                          <a:pt x="990" y="323"/>
                        </a:lnTo>
                        <a:lnTo>
                          <a:pt x="984" y="325"/>
                        </a:lnTo>
                        <a:lnTo>
                          <a:pt x="978" y="328"/>
                        </a:lnTo>
                        <a:lnTo>
                          <a:pt x="972" y="331"/>
                        </a:lnTo>
                        <a:lnTo>
                          <a:pt x="966" y="335"/>
                        </a:lnTo>
                        <a:lnTo>
                          <a:pt x="961" y="341"/>
                        </a:lnTo>
                        <a:lnTo>
                          <a:pt x="957" y="347"/>
                        </a:lnTo>
                        <a:lnTo>
                          <a:pt x="954" y="353"/>
                        </a:lnTo>
                        <a:lnTo>
                          <a:pt x="949" y="358"/>
                        </a:lnTo>
                        <a:lnTo>
                          <a:pt x="943" y="360"/>
                        </a:lnTo>
                        <a:lnTo>
                          <a:pt x="938" y="361"/>
                        </a:lnTo>
                        <a:lnTo>
                          <a:pt x="723" y="361"/>
                        </a:lnTo>
                        <a:lnTo>
                          <a:pt x="718" y="360"/>
                        </a:lnTo>
                        <a:lnTo>
                          <a:pt x="712" y="358"/>
                        </a:lnTo>
                        <a:lnTo>
                          <a:pt x="710" y="355"/>
                        </a:lnTo>
                        <a:lnTo>
                          <a:pt x="708" y="353"/>
                        </a:lnTo>
                        <a:lnTo>
                          <a:pt x="707" y="350"/>
                        </a:lnTo>
                        <a:lnTo>
                          <a:pt x="706" y="347"/>
                        </a:lnTo>
                        <a:lnTo>
                          <a:pt x="701" y="341"/>
                        </a:lnTo>
                        <a:lnTo>
                          <a:pt x="697" y="335"/>
                        </a:lnTo>
                        <a:lnTo>
                          <a:pt x="690" y="331"/>
                        </a:lnTo>
                        <a:lnTo>
                          <a:pt x="684" y="328"/>
                        </a:lnTo>
                        <a:lnTo>
                          <a:pt x="678" y="325"/>
                        </a:lnTo>
                        <a:lnTo>
                          <a:pt x="671" y="323"/>
                        </a:lnTo>
                        <a:lnTo>
                          <a:pt x="664" y="322"/>
                        </a:lnTo>
                        <a:lnTo>
                          <a:pt x="658" y="321"/>
                        </a:lnTo>
                        <a:lnTo>
                          <a:pt x="650" y="322"/>
                        </a:lnTo>
                        <a:lnTo>
                          <a:pt x="644" y="323"/>
                        </a:lnTo>
                        <a:lnTo>
                          <a:pt x="637" y="325"/>
                        </a:lnTo>
                        <a:lnTo>
                          <a:pt x="630" y="328"/>
                        </a:lnTo>
                        <a:lnTo>
                          <a:pt x="624" y="331"/>
                        </a:lnTo>
                        <a:lnTo>
                          <a:pt x="619" y="335"/>
                        </a:lnTo>
                        <a:lnTo>
                          <a:pt x="613" y="341"/>
                        </a:lnTo>
                        <a:lnTo>
                          <a:pt x="609" y="347"/>
                        </a:lnTo>
                        <a:lnTo>
                          <a:pt x="608" y="350"/>
                        </a:lnTo>
                        <a:lnTo>
                          <a:pt x="607" y="353"/>
                        </a:lnTo>
                        <a:lnTo>
                          <a:pt x="605" y="355"/>
                        </a:lnTo>
                        <a:lnTo>
                          <a:pt x="603" y="358"/>
                        </a:lnTo>
                        <a:lnTo>
                          <a:pt x="598" y="360"/>
                        </a:lnTo>
                        <a:lnTo>
                          <a:pt x="592" y="361"/>
                        </a:lnTo>
                        <a:lnTo>
                          <a:pt x="374" y="361"/>
                        </a:lnTo>
                        <a:lnTo>
                          <a:pt x="368" y="360"/>
                        </a:lnTo>
                        <a:lnTo>
                          <a:pt x="363" y="358"/>
                        </a:lnTo>
                        <a:lnTo>
                          <a:pt x="361" y="355"/>
                        </a:lnTo>
                        <a:lnTo>
                          <a:pt x="359" y="353"/>
                        </a:lnTo>
                        <a:lnTo>
                          <a:pt x="358" y="350"/>
                        </a:lnTo>
                        <a:lnTo>
                          <a:pt x="356" y="347"/>
                        </a:lnTo>
                        <a:lnTo>
                          <a:pt x="352" y="341"/>
                        </a:lnTo>
                        <a:lnTo>
                          <a:pt x="347" y="335"/>
                        </a:lnTo>
                        <a:lnTo>
                          <a:pt x="342" y="331"/>
                        </a:lnTo>
                        <a:lnTo>
                          <a:pt x="335" y="328"/>
                        </a:lnTo>
                        <a:lnTo>
                          <a:pt x="329" y="325"/>
                        </a:lnTo>
                        <a:lnTo>
                          <a:pt x="323" y="323"/>
                        </a:lnTo>
                        <a:lnTo>
                          <a:pt x="315" y="322"/>
                        </a:lnTo>
                        <a:lnTo>
                          <a:pt x="308" y="321"/>
                        </a:lnTo>
                        <a:lnTo>
                          <a:pt x="302" y="322"/>
                        </a:lnTo>
                        <a:lnTo>
                          <a:pt x="294" y="323"/>
                        </a:lnTo>
                        <a:lnTo>
                          <a:pt x="288" y="325"/>
                        </a:lnTo>
                        <a:lnTo>
                          <a:pt x="282" y="328"/>
                        </a:lnTo>
                        <a:lnTo>
                          <a:pt x="275" y="331"/>
                        </a:lnTo>
                        <a:lnTo>
                          <a:pt x="270" y="335"/>
                        </a:lnTo>
                        <a:lnTo>
                          <a:pt x="265" y="341"/>
                        </a:lnTo>
                        <a:lnTo>
                          <a:pt x="261" y="347"/>
                        </a:lnTo>
                        <a:lnTo>
                          <a:pt x="260" y="350"/>
                        </a:lnTo>
                        <a:lnTo>
                          <a:pt x="257" y="353"/>
                        </a:lnTo>
                        <a:lnTo>
                          <a:pt x="255" y="355"/>
                        </a:lnTo>
                        <a:lnTo>
                          <a:pt x="253" y="358"/>
                        </a:lnTo>
                        <a:lnTo>
                          <a:pt x="248" y="360"/>
                        </a:lnTo>
                        <a:lnTo>
                          <a:pt x="243" y="361"/>
                        </a:lnTo>
                        <a:lnTo>
                          <a:pt x="59" y="3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2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3464" y="1425"/>
                    <a:ext cx="1351" cy="107"/>
                  </a:xfrm>
                  <a:custGeom>
                    <a:avLst/>
                    <a:gdLst/>
                    <a:ahLst/>
                    <a:cxnLst>
                      <a:cxn ang="0">
                        <a:pos x="4452" y="57"/>
                      </a:cxn>
                      <a:cxn ang="0">
                        <a:pos x="4471" y="13"/>
                      </a:cxn>
                      <a:cxn ang="0">
                        <a:pos x="0" y="272"/>
                      </a:cxn>
                      <a:cxn ang="0">
                        <a:pos x="250" y="353"/>
                      </a:cxn>
                      <a:cxn ang="0">
                        <a:pos x="281" y="325"/>
                      </a:cxn>
                      <a:cxn ang="0">
                        <a:pos x="321" y="325"/>
                      </a:cxn>
                      <a:cxn ang="0">
                        <a:pos x="351" y="353"/>
                      </a:cxn>
                      <a:cxn ang="0">
                        <a:pos x="583" y="358"/>
                      </a:cxn>
                      <a:cxn ang="0">
                        <a:pos x="598" y="335"/>
                      </a:cxn>
                      <a:cxn ang="0">
                        <a:pos x="637" y="321"/>
                      </a:cxn>
                      <a:cxn ang="0">
                        <a:pos x="676" y="335"/>
                      </a:cxn>
                      <a:cxn ang="0">
                        <a:pos x="693" y="358"/>
                      </a:cxn>
                      <a:cxn ang="0">
                        <a:pos x="949" y="353"/>
                      </a:cxn>
                      <a:cxn ang="0">
                        <a:pos x="979" y="325"/>
                      </a:cxn>
                      <a:cxn ang="0">
                        <a:pos x="1019" y="325"/>
                      </a:cxn>
                      <a:cxn ang="0">
                        <a:pos x="1050" y="353"/>
                      </a:cxn>
                      <a:cxn ang="0">
                        <a:pos x="1298" y="358"/>
                      </a:cxn>
                      <a:cxn ang="0">
                        <a:pos x="1327" y="328"/>
                      </a:cxn>
                      <a:cxn ang="0">
                        <a:pos x="1367" y="323"/>
                      </a:cxn>
                      <a:cxn ang="0">
                        <a:pos x="1400" y="347"/>
                      </a:cxn>
                      <a:cxn ang="0">
                        <a:pos x="1419" y="361"/>
                      </a:cxn>
                      <a:cxn ang="0">
                        <a:pos x="1654" y="350"/>
                      </a:cxn>
                      <a:cxn ang="0">
                        <a:pos x="1683" y="325"/>
                      </a:cxn>
                      <a:cxn ang="0">
                        <a:pos x="1724" y="325"/>
                      </a:cxn>
                      <a:cxn ang="0">
                        <a:pos x="1752" y="350"/>
                      </a:cxn>
                      <a:cxn ang="0">
                        <a:pos x="1987" y="361"/>
                      </a:cxn>
                      <a:cxn ang="0">
                        <a:pos x="2015" y="335"/>
                      </a:cxn>
                      <a:cxn ang="0">
                        <a:pos x="2053" y="321"/>
                      </a:cxn>
                      <a:cxn ang="0">
                        <a:pos x="2091" y="335"/>
                      </a:cxn>
                      <a:cxn ang="0">
                        <a:pos x="2120" y="361"/>
                      </a:cxn>
                      <a:cxn ang="0">
                        <a:pos x="2367" y="350"/>
                      </a:cxn>
                      <a:cxn ang="0">
                        <a:pos x="2397" y="325"/>
                      </a:cxn>
                      <a:cxn ang="0">
                        <a:pos x="2437" y="325"/>
                      </a:cxn>
                      <a:cxn ang="0">
                        <a:pos x="2465" y="347"/>
                      </a:cxn>
                      <a:cxn ang="0">
                        <a:pos x="2482" y="361"/>
                      </a:cxn>
                      <a:cxn ang="0">
                        <a:pos x="2720" y="350"/>
                      </a:cxn>
                      <a:cxn ang="0">
                        <a:pos x="2748" y="325"/>
                      </a:cxn>
                      <a:cxn ang="0">
                        <a:pos x="2790" y="325"/>
                      </a:cxn>
                      <a:cxn ang="0">
                        <a:pos x="2819" y="350"/>
                      </a:cxn>
                      <a:cxn ang="0">
                        <a:pos x="3067" y="361"/>
                      </a:cxn>
                      <a:cxn ang="0">
                        <a:pos x="3095" y="335"/>
                      </a:cxn>
                      <a:cxn ang="0">
                        <a:pos x="3133" y="321"/>
                      </a:cxn>
                      <a:cxn ang="0">
                        <a:pos x="3171" y="335"/>
                      </a:cxn>
                      <a:cxn ang="0">
                        <a:pos x="3188" y="358"/>
                      </a:cxn>
                      <a:cxn ang="0">
                        <a:pos x="3438" y="353"/>
                      </a:cxn>
                      <a:cxn ang="0">
                        <a:pos x="3469" y="325"/>
                      </a:cxn>
                      <a:cxn ang="0">
                        <a:pos x="3509" y="325"/>
                      </a:cxn>
                      <a:cxn ang="0">
                        <a:pos x="3539" y="353"/>
                      </a:cxn>
                      <a:cxn ang="0">
                        <a:pos x="3781" y="358"/>
                      </a:cxn>
                      <a:cxn ang="0">
                        <a:pos x="3796" y="335"/>
                      </a:cxn>
                      <a:cxn ang="0">
                        <a:pos x="3834" y="321"/>
                      </a:cxn>
                      <a:cxn ang="0">
                        <a:pos x="3872" y="335"/>
                      </a:cxn>
                      <a:cxn ang="0">
                        <a:pos x="3901" y="361"/>
                      </a:cxn>
                      <a:cxn ang="0">
                        <a:pos x="4135" y="350"/>
                      </a:cxn>
                      <a:cxn ang="0">
                        <a:pos x="4164" y="325"/>
                      </a:cxn>
                      <a:cxn ang="0">
                        <a:pos x="4205" y="325"/>
                      </a:cxn>
                      <a:cxn ang="0">
                        <a:pos x="4233" y="350"/>
                      </a:cxn>
                      <a:cxn ang="0">
                        <a:pos x="4434" y="361"/>
                      </a:cxn>
                    </a:cxnLst>
                    <a:rect l="0" t="0" r="r" b="b"/>
                    <a:pathLst>
                      <a:path w="4493" h="361">
                        <a:moveTo>
                          <a:pt x="4434" y="361"/>
                        </a:moveTo>
                        <a:lnTo>
                          <a:pt x="4434" y="180"/>
                        </a:lnTo>
                        <a:lnTo>
                          <a:pt x="4450" y="171"/>
                        </a:lnTo>
                        <a:lnTo>
                          <a:pt x="4450" y="75"/>
                        </a:lnTo>
                        <a:lnTo>
                          <a:pt x="4451" y="68"/>
                        </a:lnTo>
                        <a:lnTo>
                          <a:pt x="4452" y="57"/>
                        </a:lnTo>
                        <a:lnTo>
                          <a:pt x="4455" y="47"/>
                        </a:lnTo>
                        <a:lnTo>
                          <a:pt x="4459" y="34"/>
                        </a:lnTo>
                        <a:lnTo>
                          <a:pt x="4462" y="29"/>
                        </a:lnTo>
                        <a:lnTo>
                          <a:pt x="4464" y="23"/>
                        </a:lnTo>
                        <a:lnTo>
                          <a:pt x="4468" y="17"/>
                        </a:lnTo>
                        <a:lnTo>
                          <a:pt x="4471" y="13"/>
                        </a:lnTo>
                        <a:lnTo>
                          <a:pt x="4476" y="9"/>
                        </a:lnTo>
                        <a:lnTo>
                          <a:pt x="4481" y="5"/>
                        </a:lnTo>
                        <a:lnTo>
                          <a:pt x="4486" y="2"/>
                        </a:lnTo>
                        <a:lnTo>
                          <a:pt x="4493" y="0"/>
                        </a:lnTo>
                        <a:lnTo>
                          <a:pt x="0" y="0"/>
                        </a:lnTo>
                        <a:lnTo>
                          <a:pt x="0" y="272"/>
                        </a:lnTo>
                        <a:lnTo>
                          <a:pt x="92" y="293"/>
                        </a:lnTo>
                        <a:lnTo>
                          <a:pt x="92" y="361"/>
                        </a:lnTo>
                        <a:lnTo>
                          <a:pt x="234" y="361"/>
                        </a:lnTo>
                        <a:lnTo>
                          <a:pt x="241" y="360"/>
                        </a:lnTo>
                        <a:lnTo>
                          <a:pt x="246" y="358"/>
                        </a:lnTo>
                        <a:lnTo>
                          <a:pt x="250" y="353"/>
                        </a:lnTo>
                        <a:lnTo>
                          <a:pt x="253" y="347"/>
                        </a:lnTo>
                        <a:lnTo>
                          <a:pt x="258" y="341"/>
                        </a:lnTo>
                        <a:lnTo>
                          <a:pt x="263" y="335"/>
                        </a:lnTo>
                        <a:lnTo>
                          <a:pt x="268" y="331"/>
                        </a:lnTo>
                        <a:lnTo>
                          <a:pt x="275" y="328"/>
                        </a:lnTo>
                        <a:lnTo>
                          <a:pt x="281" y="325"/>
                        </a:lnTo>
                        <a:lnTo>
                          <a:pt x="287" y="323"/>
                        </a:lnTo>
                        <a:lnTo>
                          <a:pt x="295" y="322"/>
                        </a:lnTo>
                        <a:lnTo>
                          <a:pt x="301" y="321"/>
                        </a:lnTo>
                        <a:lnTo>
                          <a:pt x="308" y="322"/>
                        </a:lnTo>
                        <a:lnTo>
                          <a:pt x="315" y="323"/>
                        </a:lnTo>
                        <a:lnTo>
                          <a:pt x="321" y="325"/>
                        </a:lnTo>
                        <a:lnTo>
                          <a:pt x="327" y="328"/>
                        </a:lnTo>
                        <a:lnTo>
                          <a:pt x="333" y="331"/>
                        </a:lnTo>
                        <a:lnTo>
                          <a:pt x="339" y="335"/>
                        </a:lnTo>
                        <a:lnTo>
                          <a:pt x="344" y="341"/>
                        </a:lnTo>
                        <a:lnTo>
                          <a:pt x="348" y="347"/>
                        </a:lnTo>
                        <a:lnTo>
                          <a:pt x="351" y="353"/>
                        </a:lnTo>
                        <a:lnTo>
                          <a:pt x="356" y="358"/>
                        </a:lnTo>
                        <a:lnTo>
                          <a:pt x="361" y="360"/>
                        </a:lnTo>
                        <a:lnTo>
                          <a:pt x="367" y="361"/>
                        </a:lnTo>
                        <a:lnTo>
                          <a:pt x="571" y="361"/>
                        </a:lnTo>
                        <a:lnTo>
                          <a:pt x="578" y="360"/>
                        </a:lnTo>
                        <a:lnTo>
                          <a:pt x="583" y="358"/>
                        </a:lnTo>
                        <a:lnTo>
                          <a:pt x="585" y="355"/>
                        </a:lnTo>
                        <a:lnTo>
                          <a:pt x="586" y="353"/>
                        </a:lnTo>
                        <a:lnTo>
                          <a:pt x="587" y="350"/>
                        </a:lnTo>
                        <a:lnTo>
                          <a:pt x="588" y="347"/>
                        </a:lnTo>
                        <a:lnTo>
                          <a:pt x="594" y="341"/>
                        </a:lnTo>
                        <a:lnTo>
                          <a:pt x="598" y="335"/>
                        </a:lnTo>
                        <a:lnTo>
                          <a:pt x="604" y="331"/>
                        </a:lnTo>
                        <a:lnTo>
                          <a:pt x="610" y="328"/>
                        </a:lnTo>
                        <a:lnTo>
                          <a:pt x="617" y="325"/>
                        </a:lnTo>
                        <a:lnTo>
                          <a:pt x="623" y="323"/>
                        </a:lnTo>
                        <a:lnTo>
                          <a:pt x="630" y="322"/>
                        </a:lnTo>
                        <a:lnTo>
                          <a:pt x="637" y="321"/>
                        </a:lnTo>
                        <a:lnTo>
                          <a:pt x="644" y="322"/>
                        </a:lnTo>
                        <a:lnTo>
                          <a:pt x="650" y="323"/>
                        </a:lnTo>
                        <a:lnTo>
                          <a:pt x="658" y="325"/>
                        </a:lnTo>
                        <a:lnTo>
                          <a:pt x="664" y="328"/>
                        </a:lnTo>
                        <a:lnTo>
                          <a:pt x="670" y="331"/>
                        </a:lnTo>
                        <a:lnTo>
                          <a:pt x="676" y="335"/>
                        </a:lnTo>
                        <a:lnTo>
                          <a:pt x="681" y="341"/>
                        </a:lnTo>
                        <a:lnTo>
                          <a:pt x="685" y="347"/>
                        </a:lnTo>
                        <a:lnTo>
                          <a:pt x="686" y="350"/>
                        </a:lnTo>
                        <a:lnTo>
                          <a:pt x="687" y="353"/>
                        </a:lnTo>
                        <a:lnTo>
                          <a:pt x="689" y="355"/>
                        </a:lnTo>
                        <a:lnTo>
                          <a:pt x="693" y="358"/>
                        </a:lnTo>
                        <a:lnTo>
                          <a:pt x="697" y="360"/>
                        </a:lnTo>
                        <a:lnTo>
                          <a:pt x="703" y="361"/>
                        </a:lnTo>
                        <a:lnTo>
                          <a:pt x="933" y="361"/>
                        </a:lnTo>
                        <a:lnTo>
                          <a:pt x="939" y="360"/>
                        </a:lnTo>
                        <a:lnTo>
                          <a:pt x="944" y="358"/>
                        </a:lnTo>
                        <a:lnTo>
                          <a:pt x="949" y="353"/>
                        </a:lnTo>
                        <a:lnTo>
                          <a:pt x="952" y="347"/>
                        </a:lnTo>
                        <a:lnTo>
                          <a:pt x="956" y="341"/>
                        </a:lnTo>
                        <a:lnTo>
                          <a:pt x="961" y="335"/>
                        </a:lnTo>
                        <a:lnTo>
                          <a:pt x="966" y="331"/>
                        </a:lnTo>
                        <a:lnTo>
                          <a:pt x="973" y="328"/>
                        </a:lnTo>
                        <a:lnTo>
                          <a:pt x="979" y="325"/>
                        </a:lnTo>
                        <a:lnTo>
                          <a:pt x="985" y="323"/>
                        </a:lnTo>
                        <a:lnTo>
                          <a:pt x="992" y="322"/>
                        </a:lnTo>
                        <a:lnTo>
                          <a:pt x="999" y="321"/>
                        </a:lnTo>
                        <a:lnTo>
                          <a:pt x="1005" y="322"/>
                        </a:lnTo>
                        <a:lnTo>
                          <a:pt x="1013" y="323"/>
                        </a:lnTo>
                        <a:lnTo>
                          <a:pt x="1019" y="325"/>
                        </a:lnTo>
                        <a:lnTo>
                          <a:pt x="1025" y="328"/>
                        </a:lnTo>
                        <a:lnTo>
                          <a:pt x="1032" y="331"/>
                        </a:lnTo>
                        <a:lnTo>
                          <a:pt x="1037" y="335"/>
                        </a:lnTo>
                        <a:lnTo>
                          <a:pt x="1042" y="341"/>
                        </a:lnTo>
                        <a:lnTo>
                          <a:pt x="1046" y="347"/>
                        </a:lnTo>
                        <a:lnTo>
                          <a:pt x="1050" y="353"/>
                        </a:lnTo>
                        <a:lnTo>
                          <a:pt x="1054" y="358"/>
                        </a:lnTo>
                        <a:lnTo>
                          <a:pt x="1059" y="360"/>
                        </a:lnTo>
                        <a:lnTo>
                          <a:pt x="1065" y="361"/>
                        </a:lnTo>
                        <a:lnTo>
                          <a:pt x="1287" y="361"/>
                        </a:lnTo>
                        <a:lnTo>
                          <a:pt x="1293" y="360"/>
                        </a:lnTo>
                        <a:lnTo>
                          <a:pt x="1298" y="358"/>
                        </a:lnTo>
                        <a:lnTo>
                          <a:pt x="1302" y="353"/>
                        </a:lnTo>
                        <a:lnTo>
                          <a:pt x="1306" y="347"/>
                        </a:lnTo>
                        <a:lnTo>
                          <a:pt x="1310" y="341"/>
                        </a:lnTo>
                        <a:lnTo>
                          <a:pt x="1315" y="335"/>
                        </a:lnTo>
                        <a:lnTo>
                          <a:pt x="1321" y="331"/>
                        </a:lnTo>
                        <a:lnTo>
                          <a:pt x="1327" y="328"/>
                        </a:lnTo>
                        <a:lnTo>
                          <a:pt x="1333" y="325"/>
                        </a:lnTo>
                        <a:lnTo>
                          <a:pt x="1339" y="323"/>
                        </a:lnTo>
                        <a:lnTo>
                          <a:pt x="1347" y="322"/>
                        </a:lnTo>
                        <a:lnTo>
                          <a:pt x="1353" y="321"/>
                        </a:lnTo>
                        <a:lnTo>
                          <a:pt x="1360" y="322"/>
                        </a:lnTo>
                        <a:lnTo>
                          <a:pt x="1367" y="323"/>
                        </a:lnTo>
                        <a:lnTo>
                          <a:pt x="1373" y="325"/>
                        </a:lnTo>
                        <a:lnTo>
                          <a:pt x="1379" y="328"/>
                        </a:lnTo>
                        <a:lnTo>
                          <a:pt x="1386" y="331"/>
                        </a:lnTo>
                        <a:lnTo>
                          <a:pt x="1391" y="335"/>
                        </a:lnTo>
                        <a:lnTo>
                          <a:pt x="1396" y="341"/>
                        </a:lnTo>
                        <a:lnTo>
                          <a:pt x="1400" y="347"/>
                        </a:lnTo>
                        <a:lnTo>
                          <a:pt x="1401" y="350"/>
                        </a:lnTo>
                        <a:lnTo>
                          <a:pt x="1404" y="353"/>
                        </a:lnTo>
                        <a:lnTo>
                          <a:pt x="1406" y="355"/>
                        </a:lnTo>
                        <a:lnTo>
                          <a:pt x="1408" y="358"/>
                        </a:lnTo>
                        <a:lnTo>
                          <a:pt x="1413" y="360"/>
                        </a:lnTo>
                        <a:lnTo>
                          <a:pt x="1419" y="361"/>
                        </a:lnTo>
                        <a:lnTo>
                          <a:pt x="1637" y="361"/>
                        </a:lnTo>
                        <a:lnTo>
                          <a:pt x="1643" y="360"/>
                        </a:lnTo>
                        <a:lnTo>
                          <a:pt x="1648" y="358"/>
                        </a:lnTo>
                        <a:lnTo>
                          <a:pt x="1650" y="355"/>
                        </a:lnTo>
                        <a:lnTo>
                          <a:pt x="1652" y="353"/>
                        </a:lnTo>
                        <a:lnTo>
                          <a:pt x="1654" y="350"/>
                        </a:lnTo>
                        <a:lnTo>
                          <a:pt x="1655" y="347"/>
                        </a:lnTo>
                        <a:lnTo>
                          <a:pt x="1659" y="341"/>
                        </a:lnTo>
                        <a:lnTo>
                          <a:pt x="1665" y="335"/>
                        </a:lnTo>
                        <a:lnTo>
                          <a:pt x="1670" y="331"/>
                        </a:lnTo>
                        <a:lnTo>
                          <a:pt x="1676" y="328"/>
                        </a:lnTo>
                        <a:lnTo>
                          <a:pt x="1683" y="325"/>
                        </a:lnTo>
                        <a:lnTo>
                          <a:pt x="1689" y="323"/>
                        </a:lnTo>
                        <a:lnTo>
                          <a:pt x="1696" y="322"/>
                        </a:lnTo>
                        <a:lnTo>
                          <a:pt x="1704" y="321"/>
                        </a:lnTo>
                        <a:lnTo>
                          <a:pt x="1710" y="322"/>
                        </a:lnTo>
                        <a:lnTo>
                          <a:pt x="1717" y="323"/>
                        </a:lnTo>
                        <a:lnTo>
                          <a:pt x="1724" y="325"/>
                        </a:lnTo>
                        <a:lnTo>
                          <a:pt x="1730" y="328"/>
                        </a:lnTo>
                        <a:lnTo>
                          <a:pt x="1736" y="331"/>
                        </a:lnTo>
                        <a:lnTo>
                          <a:pt x="1742" y="335"/>
                        </a:lnTo>
                        <a:lnTo>
                          <a:pt x="1747" y="341"/>
                        </a:lnTo>
                        <a:lnTo>
                          <a:pt x="1751" y="347"/>
                        </a:lnTo>
                        <a:lnTo>
                          <a:pt x="1752" y="350"/>
                        </a:lnTo>
                        <a:lnTo>
                          <a:pt x="1754" y="353"/>
                        </a:lnTo>
                        <a:lnTo>
                          <a:pt x="1755" y="355"/>
                        </a:lnTo>
                        <a:lnTo>
                          <a:pt x="1757" y="358"/>
                        </a:lnTo>
                        <a:lnTo>
                          <a:pt x="1763" y="360"/>
                        </a:lnTo>
                        <a:lnTo>
                          <a:pt x="1769" y="361"/>
                        </a:lnTo>
                        <a:lnTo>
                          <a:pt x="1987" y="361"/>
                        </a:lnTo>
                        <a:lnTo>
                          <a:pt x="1992" y="360"/>
                        </a:lnTo>
                        <a:lnTo>
                          <a:pt x="1998" y="358"/>
                        </a:lnTo>
                        <a:lnTo>
                          <a:pt x="2003" y="353"/>
                        </a:lnTo>
                        <a:lnTo>
                          <a:pt x="2006" y="347"/>
                        </a:lnTo>
                        <a:lnTo>
                          <a:pt x="2010" y="341"/>
                        </a:lnTo>
                        <a:lnTo>
                          <a:pt x="2015" y="335"/>
                        </a:lnTo>
                        <a:lnTo>
                          <a:pt x="2021" y="331"/>
                        </a:lnTo>
                        <a:lnTo>
                          <a:pt x="2027" y="328"/>
                        </a:lnTo>
                        <a:lnTo>
                          <a:pt x="2033" y="325"/>
                        </a:lnTo>
                        <a:lnTo>
                          <a:pt x="2040" y="323"/>
                        </a:lnTo>
                        <a:lnTo>
                          <a:pt x="2046" y="322"/>
                        </a:lnTo>
                        <a:lnTo>
                          <a:pt x="2053" y="321"/>
                        </a:lnTo>
                        <a:lnTo>
                          <a:pt x="2060" y="322"/>
                        </a:lnTo>
                        <a:lnTo>
                          <a:pt x="2067" y="323"/>
                        </a:lnTo>
                        <a:lnTo>
                          <a:pt x="2073" y="325"/>
                        </a:lnTo>
                        <a:lnTo>
                          <a:pt x="2080" y="328"/>
                        </a:lnTo>
                        <a:lnTo>
                          <a:pt x="2085" y="331"/>
                        </a:lnTo>
                        <a:lnTo>
                          <a:pt x="2091" y="335"/>
                        </a:lnTo>
                        <a:lnTo>
                          <a:pt x="2097" y="341"/>
                        </a:lnTo>
                        <a:lnTo>
                          <a:pt x="2101" y="347"/>
                        </a:lnTo>
                        <a:lnTo>
                          <a:pt x="2104" y="353"/>
                        </a:lnTo>
                        <a:lnTo>
                          <a:pt x="2108" y="358"/>
                        </a:lnTo>
                        <a:lnTo>
                          <a:pt x="2113" y="360"/>
                        </a:lnTo>
                        <a:lnTo>
                          <a:pt x="2120" y="361"/>
                        </a:lnTo>
                        <a:lnTo>
                          <a:pt x="2349" y="361"/>
                        </a:lnTo>
                        <a:lnTo>
                          <a:pt x="2356" y="360"/>
                        </a:lnTo>
                        <a:lnTo>
                          <a:pt x="2362" y="358"/>
                        </a:lnTo>
                        <a:lnTo>
                          <a:pt x="2364" y="355"/>
                        </a:lnTo>
                        <a:lnTo>
                          <a:pt x="2366" y="353"/>
                        </a:lnTo>
                        <a:lnTo>
                          <a:pt x="2367" y="350"/>
                        </a:lnTo>
                        <a:lnTo>
                          <a:pt x="2368" y="347"/>
                        </a:lnTo>
                        <a:lnTo>
                          <a:pt x="2372" y="341"/>
                        </a:lnTo>
                        <a:lnTo>
                          <a:pt x="2378" y="335"/>
                        </a:lnTo>
                        <a:lnTo>
                          <a:pt x="2384" y="331"/>
                        </a:lnTo>
                        <a:lnTo>
                          <a:pt x="2390" y="328"/>
                        </a:lnTo>
                        <a:lnTo>
                          <a:pt x="2397" y="325"/>
                        </a:lnTo>
                        <a:lnTo>
                          <a:pt x="2403" y="323"/>
                        </a:lnTo>
                        <a:lnTo>
                          <a:pt x="2409" y="322"/>
                        </a:lnTo>
                        <a:lnTo>
                          <a:pt x="2417" y="321"/>
                        </a:lnTo>
                        <a:lnTo>
                          <a:pt x="2423" y="322"/>
                        </a:lnTo>
                        <a:lnTo>
                          <a:pt x="2430" y="323"/>
                        </a:lnTo>
                        <a:lnTo>
                          <a:pt x="2437" y="325"/>
                        </a:lnTo>
                        <a:lnTo>
                          <a:pt x="2443" y="328"/>
                        </a:lnTo>
                        <a:lnTo>
                          <a:pt x="2449" y="331"/>
                        </a:lnTo>
                        <a:lnTo>
                          <a:pt x="2455" y="335"/>
                        </a:lnTo>
                        <a:lnTo>
                          <a:pt x="2459" y="341"/>
                        </a:lnTo>
                        <a:lnTo>
                          <a:pt x="2463" y="347"/>
                        </a:lnTo>
                        <a:lnTo>
                          <a:pt x="2465" y="347"/>
                        </a:lnTo>
                        <a:lnTo>
                          <a:pt x="2466" y="350"/>
                        </a:lnTo>
                        <a:lnTo>
                          <a:pt x="2467" y="353"/>
                        </a:lnTo>
                        <a:lnTo>
                          <a:pt x="2469" y="355"/>
                        </a:lnTo>
                        <a:lnTo>
                          <a:pt x="2471" y="358"/>
                        </a:lnTo>
                        <a:lnTo>
                          <a:pt x="2477" y="360"/>
                        </a:lnTo>
                        <a:lnTo>
                          <a:pt x="2482" y="361"/>
                        </a:lnTo>
                        <a:lnTo>
                          <a:pt x="2703" y="361"/>
                        </a:lnTo>
                        <a:lnTo>
                          <a:pt x="2709" y="360"/>
                        </a:lnTo>
                        <a:lnTo>
                          <a:pt x="2715" y="358"/>
                        </a:lnTo>
                        <a:lnTo>
                          <a:pt x="2717" y="355"/>
                        </a:lnTo>
                        <a:lnTo>
                          <a:pt x="2719" y="353"/>
                        </a:lnTo>
                        <a:lnTo>
                          <a:pt x="2720" y="350"/>
                        </a:lnTo>
                        <a:lnTo>
                          <a:pt x="2721" y="347"/>
                        </a:lnTo>
                        <a:lnTo>
                          <a:pt x="2725" y="341"/>
                        </a:lnTo>
                        <a:lnTo>
                          <a:pt x="2731" y="335"/>
                        </a:lnTo>
                        <a:lnTo>
                          <a:pt x="2736" y="331"/>
                        </a:lnTo>
                        <a:lnTo>
                          <a:pt x="2742" y="328"/>
                        </a:lnTo>
                        <a:lnTo>
                          <a:pt x="2748" y="325"/>
                        </a:lnTo>
                        <a:lnTo>
                          <a:pt x="2756" y="323"/>
                        </a:lnTo>
                        <a:lnTo>
                          <a:pt x="2762" y="322"/>
                        </a:lnTo>
                        <a:lnTo>
                          <a:pt x="2770" y="321"/>
                        </a:lnTo>
                        <a:lnTo>
                          <a:pt x="2776" y="322"/>
                        </a:lnTo>
                        <a:lnTo>
                          <a:pt x="2783" y="323"/>
                        </a:lnTo>
                        <a:lnTo>
                          <a:pt x="2790" y="325"/>
                        </a:lnTo>
                        <a:lnTo>
                          <a:pt x="2796" y="328"/>
                        </a:lnTo>
                        <a:lnTo>
                          <a:pt x="2802" y="331"/>
                        </a:lnTo>
                        <a:lnTo>
                          <a:pt x="2808" y="335"/>
                        </a:lnTo>
                        <a:lnTo>
                          <a:pt x="2813" y="341"/>
                        </a:lnTo>
                        <a:lnTo>
                          <a:pt x="2818" y="347"/>
                        </a:lnTo>
                        <a:lnTo>
                          <a:pt x="2819" y="350"/>
                        </a:lnTo>
                        <a:lnTo>
                          <a:pt x="2820" y="353"/>
                        </a:lnTo>
                        <a:lnTo>
                          <a:pt x="2822" y="355"/>
                        </a:lnTo>
                        <a:lnTo>
                          <a:pt x="2824" y="358"/>
                        </a:lnTo>
                        <a:lnTo>
                          <a:pt x="2828" y="360"/>
                        </a:lnTo>
                        <a:lnTo>
                          <a:pt x="2835" y="361"/>
                        </a:lnTo>
                        <a:lnTo>
                          <a:pt x="3067" y="361"/>
                        </a:lnTo>
                        <a:lnTo>
                          <a:pt x="3073" y="360"/>
                        </a:lnTo>
                        <a:lnTo>
                          <a:pt x="3078" y="358"/>
                        </a:lnTo>
                        <a:lnTo>
                          <a:pt x="3082" y="353"/>
                        </a:lnTo>
                        <a:lnTo>
                          <a:pt x="3085" y="347"/>
                        </a:lnTo>
                        <a:lnTo>
                          <a:pt x="3090" y="341"/>
                        </a:lnTo>
                        <a:lnTo>
                          <a:pt x="3095" y="335"/>
                        </a:lnTo>
                        <a:lnTo>
                          <a:pt x="3100" y="331"/>
                        </a:lnTo>
                        <a:lnTo>
                          <a:pt x="3105" y="328"/>
                        </a:lnTo>
                        <a:lnTo>
                          <a:pt x="3112" y="325"/>
                        </a:lnTo>
                        <a:lnTo>
                          <a:pt x="3119" y="323"/>
                        </a:lnTo>
                        <a:lnTo>
                          <a:pt x="3125" y="322"/>
                        </a:lnTo>
                        <a:lnTo>
                          <a:pt x="3133" y="321"/>
                        </a:lnTo>
                        <a:lnTo>
                          <a:pt x="3139" y="322"/>
                        </a:lnTo>
                        <a:lnTo>
                          <a:pt x="3147" y="323"/>
                        </a:lnTo>
                        <a:lnTo>
                          <a:pt x="3153" y="325"/>
                        </a:lnTo>
                        <a:lnTo>
                          <a:pt x="3159" y="328"/>
                        </a:lnTo>
                        <a:lnTo>
                          <a:pt x="3166" y="331"/>
                        </a:lnTo>
                        <a:lnTo>
                          <a:pt x="3171" y="335"/>
                        </a:lnTo>
                        <a:lnTo>
                          <a:pt x="3176" y="341"/>
                        </a:lnTo>
                        <a:lnTo>
                          <a:pt x="3180" y="347"/>
                        </a:lnTo>
                        <a:lnTo>
                          <a:pt x="3181" y="350"/>
                        </a:lnTo>
                        <a:lnTo>
                          <a:pt x="3183" y="353"/>
                        </a:lnTo>
                        <a:lnTo>
                          <a:pt x="3186" y="355"/>
                        </a:lnTo>
                        <a:lnTo>
                          <a:pt x="3188" y="358"/>
                        </a:lnTo>
                        <a:lnTo>
                          <a:pt x="3193" y="360"/>
                        </a:lnTo>
                        <a:lnTo>
                          <a:pt x="3199" y="361"/>
                        </a:lnTo>
                        <a:lnTo>
                          <a:pt x="3422" y="361"/>
                        </a:lnTo>
                        <a:lnTo>
                          <a:pt x="3429" y="360"/>
                        </a:lnTo>
                        <a:lnTo>
                          <a:pt x="3434" y="358"/>
                        </a:lnTo>
                        <a:lnTo>
                          <a:pt x="3438" y="353"/>
                        </a:lnTo>
                        <a:lnTo>
                          <a:pt x="3441" y="347"/>
                        </a:lnTo>
                        <a:lnTo>
                          <a:pt x="3446" y="341"/>
                        </a:lnTo>
                        <a:lnTo>
                          <a:pt x="3451" y="335"/>
                        </a:lnTo>
                        <a:lnTo>
                          <a:pt x="3456" y="331"/>
                        </a:lnTo>
                        <a:lnTo>
                          <a:pt x="3462" y="328"/>
                        </a:lnTo>
                        <a:lnTo>
                          <a:pt x="3469" y="325"/>
                        </a:lnTo>
                        <a:lnTo>
                          <a:pt x="3475" y="323"/>
                        </a:lnTo>
                        <a:lnTo>
                          <a:pt x="3483" y="322"/>
                        </a:lnTo>
                        <a:lnTo>
                          <a:pt x="3489" y="321"/>
                        </a:lnTo>
                        <a:lnTo>
                          <a:pt x="3496" y="322"/>
                        </a:lnTo>
                        <a:lnTo>
                          <a:pt x="3503" y="323"/>
                        </a:lnTo>
                        <a:lnTo>
                          <a:pt x="3509" y="325"/>
                        </a:lnTo>
                        <a:lnTo>
                          <a:pt x="3515" y="328"/>
                        </a:lnTo>
                        <a:lnTo>
                          <a:pt x="3521" y="331"/>
                        </a:lnTo>
                        <a:lnTo>
                          <a:pt x="3527" y="335"/>
                        </a:lnTo>
                        <a:lnTo>
                          <a:pt x="3532" y="341"/>
                        </a:lnTo>
                        <a:lnTo>
                          <a:pt x="3536" y="347"/>
                        </a:lnTo>
                        <a:lnTo>
                          <a:pt x="3539" y="353"/>
                        </a:lnTo>
                        <a:lnTo>
                          <a:pt x="3544" y="358"/>
                        </a:lnTo>
                        <a:lnTo>
                          <a:pt x="3550" y="360"/>
                        </a:lnTo>
                        <a:lnTo>
                          <a:pt x="3555" y="361"/>
                        </a:lnTo>
                        <a:lnTo>
                          <a:pt x="3768" y="361"/>
                        </a:lnTo>
                        <a:lnTo>
                          <a:pt x="3774" y="360"/>
                        </a:lnTo>
                        <a:lnTo>
                          <a:pt x="3781" y="358"/>
                        </a:lnTo>
                        <a:lnTo>
                          <a:pt x="3783" y="355"/>
                        </a:lnTo>
                        <a:lnTo>
                          <a:pt x="3785" y="353"/>
                        </a:lnTo>
                        <a:lnTo>
                          <a:pt x="3786" y="350"/>
                        </a:lnTo>
                        <a:lnTo>
                          <a:pt x="3787" y="347"/>
                        </a:lnTo>
                        <a:lnTo>
                          <a:pt x="3791" y="341"/>
                        </a:lnTo>
                        <a:lnTo>
                          <a:pt x="3796" y="335"/>
                        </a:lnTo>
                        <a:lnTo>
                          <a:pt x="3803" y="331"/>
                        </a:lnTo>
                        <a:lnTo>
                          <a:pt x="3808" y="328"/>
                        </a:lnTo>
                        <a:lnTo>
                          <a:pt x="3814" y="325"/>
                        </a:lnTo>
                        <a:lnTo>
                          <a:pt x="3821" y="323"/>
                        </a:lnTo>
                        <a:lnTo>
                          <a:pt x="3828" y="322"/>
                        </a:lnTo>
                        <a:lnTo>
                          <a:pt x="3834" y="321"/>
                        </a:lnTo>
                        <a:lnTo>
                          <a:pt x="3842" y="322"/>
                        </a:lnTo>
                        <a:lnTo>
                          <a:pt x="3848" y="323"/>
                        </a:lnTo>
                        <a:lnTo>
                          <a:pt x="3854" y="325"/>
                        </a:lnTo>
                        <a:lnTo>
                          <a:pt x="3861" y="328"/>
                        </a:lnTo>
                        <a:lnTo>
                          <a:pt x="3867" y="331"/>
                        </a:lnTo>
                        <a:lnTo>
                          <a:pt x="3872" y="335"/>
                        </a:lnTo>
                        <a:lnTo>
                          <a:pt x="3877" y="341"/>
                        </a:lnTo>
                        <a:lnTo>
                          <a:pt x="3882" y="347"/>
                        </a:lnTo>
                        <a:lnTo>
                          <a:pt x="3885" y="353"/>
                        </a:lnTo>
                        <a:lnTo>
                          <a:pt x="3890" y="358"/>
                        </a:lnTo>
                        <a:lnTo>
                          <a:pt x="3895" y="360"/>
                        </a:lnTo>
                        <a:lnTo>
                          <a:pt x="3901" y="361"/>
                        </a:lnTo>
                        <a:lnTo>
                          <a:pt x="4119" y="361"/>
                        </a:lnTo>
                        <a:lnTo>
                          <a:pt x="4124" y="360"/>
                        </a:lnTo>
                        <a:lnTo>
                          <a:pt x="4129" y="358"/>
                        </a:lnTo>
                        <a:lnTo>
                          <a:pt x="4131" y="355"/>
                        </a:lnTo>
                        <a:lnTo>
                          <a:pt x="4133" y="353"/>
                        </a:lnTo>
                        <a:lnTo>
                          <a:pt x="4135" y="350"/>
                        </a:lnTo>
                        <a:lnTo>
                          <a:pt x="4137" y="347"/>
                        </a:lnTo>
                        <a:lnTo>
                          <a:pt x="4141" y="341"/>
                        </a:lnTo>
                        <a:lnTo>
                          <a:pt x="4146" y="335"/>
                        </a:lnTo>
                        <a:lnTo>
                          <a:pt x="4151" y="331"/>
                        </a:lnTo>
                        <a:lnTo>
                          <a:pt x="4158" y="328"/>
                        </a:lnTo>
                        <a:lnTo>
                          <a:pt x="4164" y="325"/>
                        </a:lnTo>
                        <a:lnTo>
                          <a:pt x="4170" y="323"/>
                        </a:lnTo>
                        <a:lnTo>
                          <a:pt x="4178" y="322"/>
                        </a:lnTo>
                        <a:lnTo>
                          <a:pt x="4185" y="321"/>
                        </a:lnTo>
                        <a:lnTo>
                          <a:pt x="4191" y="322"/>
                        </a:lnTo>
                        <a:lnTo>
                          <a:pt x="4199" y="323"/>
                        </a:lnTo>
                        <a:lnTo>
                          <a:pt x="4205" y="325"/>
                        </a:lnTo>
                        <a:lnTo>
                          <a:pt x="4211" y="328"/>
                        </a:lnTo>
                        <a:lnTo>
                          <a:pt x="4218" y="331"/>
                        </a:lnTo>
                        <a:lnTo>
                          <a:pt x="4223" y="335"/>
                        </a:lnTo>
                        <a:lnTo>
                          <a:pt x="4228" y="341"/>
                        </a:lnTo>
                        <a:lnTo>
                          <a:pt x="4232" y="347"/>
                        </a:lnTo>
                        <a:lnTo>
                          <a:pt x="4233" y="350"/>
                        </a:lnTo>
                        <a:lnTo>
                          <a:pt x="4236" y="353"/>
                        </a:lnTo>
                        <a:lnTo>
                          <a:pt x="4237" y="355"/>
                        </a:lnTo>
                        <a:lnTo>
                          <a:pt x="4239" y="358"/>
                        </a:lnTo>
                        <a:lnTo>
                          <a:pt x="4244" y="360"/>
                        </a:lnTo>
                        <a:lnTo>
                          <a:pt x="4250" y="361"/>
                        </a:lnTo>
                        <a:lnTo>
                          <a:pt x="4434" y="3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3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2763" y="1532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1"/>
                      </a:cxn>
                      <a:cxn ang="0">
                        <a:pos x="2" y="15"/>
                      </a:cxn>
                      <a:cxn ang="0">
                        <a:pos x="1" y="20"/>
                      </a:cxn>
                      <a:cxn ang="0">
                        <a:pos x="0" y="24"/>
                      </a:cxn>
                      <a:cxn ang="0">
                        <a:pos x="1" y="28"/>
                      </a:cxn>
                      <a:cxn ang="0">
                        <a:pos x="2" y="32"/>
                      </a:cxn>
                      <a:cxn ang="0">
                        <a:pos x="4" y="36"/>
                      </a:cxn>
                      <a:cxn ang="0">
                        <a:pos x="7" y="40"/>
                      </a:cxn>
                      <a:cxn ang="0">
                        <a:pos x="10" y="43"/>
                      </a:cxn>
                      <a:cxn ang="0">
                        <a:pos x="14" y="46"/>
                      </a:cxn>
                      <a:cxn ang="0">
                        <a:pos x="19" y="47"/>
                      </a:cxn>
                      <a:cxn ang="0">
                        <a:pos x="25" y="47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7">
                        <a:moveTo>
                          <a:pt x="25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1"/>
                        </a:lnTo>
                        <a:lnTo>
                          <a:pt x="2" y="15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4" y="36"/>
                        </a:lnTo>
                        <a:lnTo>
                          <a:pt x="7" y="40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9" y="47"/>
                        </a:lnTo>
                        <a:lnTo>
                          <a:pt x="25" y="47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4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0" y="1532"/>
                    <a:ext cx="458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5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3228" y="1532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6" y="47"/>
                      </a:cxn>
                      <a:cxn ang="0">
                        <a:pos x="10" y="46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6"/>
                      </a:cxn>
                      <a:cxn ang="0">
                        <a:pos x="22" y="32"/>
                      </a:cxn>
                      <a:cxn ang="0">
                        <a:pos x="24" y="28"/>
                      </a:cxn>
                      <a:cxn ang="0">
                        <a:pos x="24" y="24"/>
                      </a:cxn>
                      <a:cxn ang="0">
                        <a:pos x="24" y="20"/>
                      </a:cxn>
                      <a:cxn ang="0">
                        <a:pos x="22" y="15"/>
                      </a:cxn>
                      <a:cxn ang="0">
                        <a:pos x="21" y="11"/>
                      </a:cxn>
                      <a:cxn ang="0">
                        <a:pos x="18" y="7"/>
                      </a:cxn>
                      <a:cxn ang="0">
                        <a:pos x="15" y="4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4" h="47">
                        <a:moveTo>
                          <a:pt x="0" y="47"/>
                        </a:moveTo>
                        <a:lnTo>
                          <a:pt x="6" y="47"/>
                        </a:lnTo>
                        <a:lnTo>
                          <a:pt x="10" y="46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6"/>
                        </a:lnTo>
                        <a:lnTo>
                          <a:pt x="22" y="32"/>
                        </a:lnTo>
                        <a:lnTo>
                          <a:pt x="24" y="28"/>
                        </a:lnTo>
                        <a:lnTo>
                          <a:pt x="24" y="24"/>
                        </a:lnTo>
                        <a:lnTo>
                          <a:pt x="24" y="20"/>
                        </a:lnTo>
                        <a:lnTo>
                          <a:pt x="22" y="15"/>
                        </a:lnTo>
                        <a:lnTo>
                          <a:pt x="21" y="11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6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3349" y="1904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8" y="41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4" y="6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1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6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7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0" y="1904"/>
                    <a:ext cx="579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8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2763" y="1904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6"/>
                      </a:cxn>
                      <a:cxn ang="0">
                        <a:pos x="7" y="8"/>
                      </a:cxn>
                      <a:cxn ang="0">
                        <a:pos x="4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5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4" y="37"/>
                      </a:cxn>
                      <a:cxn ang="0">
                        <a:pos x="7" y="41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9">
                        <a:moveTo>
                          <a:pt x="25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6"/>
                        </a:lnTo>
                        <a:lnTo>
                          <a:pt x="7" y="8"/>
                        </a:lnTo>
                        <a:lnTo>
                          <a:pt x="4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39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2763" y="1582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5"/>
                      </a:cxn>
                      <a:cxn ang="0">
                        <a:pos x="7" y="7"/>
                      </a:cxn>
                      <a:cxn ang="0">
                        <a:pos x="4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4"/>
                      </a:cxn>
                      <a:cxn ang="0">
                        <a:pos x="1" y="28"/>
                      </a:cxn>
                      <a:cxn ang="0">
                        <a:pos x="2" y="33"/>
                      </a:cxn>
                      <a:cxn ang="0">
                        <a:pos x="4" y="37"/>
                      </a:cxn>
                      <a:cxn ang="0">
                        <a:pos x="7" y="41"/>
                      </a:cxn>
                      <a:cxn ang="0">
                        <a:pos x="10" y="43"/>
                      </a:cxn>
                      <a:cxn ang="0">
                        <a:pos x="14" y="46"/>
                      </a:cxn>
                      <a:cxn ang="0">
                        <a:pos x="19" y="47"/>
                      </a:cxn>
                      <a:cxn ang="0">
                        <a:pos x="25" y="48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8">
                        <a:moveTo>
                          <a:pt x="25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4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3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9" y="47"/>
                        </a:lnTo>
                        <a:lnTo>
                          <a:pt x="25" y="4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0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0" y="1582"/>
                    <a:ext cx="465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1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3235" y="1582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5" y="47"/>
                      </a:cxn>
                      <a:cxn ang="0">
                        <a:pos x="10" y="46"/>
                      </a:cxn>
                      <a:cxn ang="0">
                        <a:pos x="14" y="43"/>
                      </a:cxn>
                      <a:cxn ang="0">
                        <a:pos x="18" y="41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8"/>
                      </a:cxn>
                      <a:cxn ang="0">
                        <a:pos x="23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7"/>
                      </a:cxn>
                      <a:cxn ang="0">
                        <a:pos x="14" y="5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23" h="48">
                        <a:moveTo>
                          <a:pt x="0" y="48"/>
                        </a:moveTo>
                        <a:lnTo>
                          <a:pt x="5" y="47"/>
                        </a:lnTo>
                        <a:lnTo>
                          <a:pt x="10" y="46"/>
                        </a:lnTo>
                        <a:lnTo>
                          <a:pt x="14" y="43"/>
                        </a:lnTo>
                        <a:lnTo>
                          <a:pt x="18" y="41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8"/>
                        </a:lnTo>
                        <a:lnTo>
                          <a:pt x="23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7"/>
                        </a:lnTo>
                        <a:lnTo>
                          <a:pt x="14" y="5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2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1283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3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76" y="2047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4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1168" y="2047"/>
                    <a:ext cx="0" cy="21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0"/>
                      </a:cxn>
                      <a:cxn ang="0">
                        <a:pos x="8" y="43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0"/>
                        </a:lnTo>
                        <a:lnTo>
                          <a:pt x="8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5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168" y="1618"/>
                    <a:ext cx="0" cy="21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8" y="6"/>
                      </a:cxn>
                      <a:cxn ang="0">
                        <a:pos x="5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2"/>
                      </a:cxn>
                      <a:cxn ang="0">
                        <a:pos x="8" y="44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8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2"/>
                        </a:lnTo>
                        <a:lnTo>
                          <a:pt x="8" y="44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6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76" y="1618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7" name="Freeform 95"/>
                  <p:cNvSpPr>
                    <a:spLocks noChangeAspect="1"/>
                  </p:cNvSpPr>
                  <p:nvPr/>
                </p:nvSpPr>
                <p:spPr bwMode="auto">
                  <a:xfrm>
                    <a:off x="1283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8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296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8" y="2"/>
                      </a:cxn>
                      <a:cxn ang="0">
                        <a:pos x="14" y="3"/>
                      </a:cxn>
                      <a:cxn ang="0">
                        <a:pos x="10" y="6"/>
                      </a:cxn>
                      <a:cxn ang="0">
                        <a:pos x="7" y="9"/>
                      </a:cxn>
                      <a:cxn ang="0">
                        <a:pos x="4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4" y="37"/>
                      </a:cxn>
                      <a:cxn ang="0">
                        <a:pos x="7" y="42"/>
                      </a:cxn>
                      <a:cxn ang="0">
                        <a:pos x="10" y="44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9">
                        <a:moveTo>
                          <a:pt x="25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7" y="9"/>
                        </a:lnTo>
                        <a:lnTo>
                          <a:pt x="4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4" y="37"/>
                        </a:lnTo>
                        <a:lnTo>
                          <a:pt x="7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49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" y="1618"/>
                    <a:ext cx="200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0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518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7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5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7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1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518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7" y="47"/>
                      </a:cxn>
                      <a:cxn ang="0">
                        <a:pos x="11" y="46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8"/>
                      </a:cxn>
                      <a:cxn ang="0">
                        <a:pos x="25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1"/>
                      </a:cxn>
                      <a:cxn ang="0">
                        <a:pos x="18" y="7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7" y="1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5" h="47">
                        <a:moveTo>
                          <a:pt x="0" y="47"/>
                        </a:moveTo>
                        <a:lnTo>
                          <a:pt x="7" y="47"/>
                        </a:lnTo>
                        <a:lnTo>
                          <a:pt x="11" y="46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8"/>
                        </a:lnTo>
                        <a:lnTo>
                          <a:pt x="25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1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" y="1561"/>
                    <a:ext cx="179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3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332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7"/>
                      </a:cxn>
                      <a:cxn ang="0">
                        <a:pos x="3" y="11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6"/>
                      </a:cxn>
                      <a:cxn ang="0">
                        <a:pos x="18" y="47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1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4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518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7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5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7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" y="2047"/>
                    <a:ext cx="200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6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296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7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739" y="2141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10"/>
                      </a:cxn>
                      <a:cxn ang="0">
                        <a:pos x="4" y="15"/>
                      </a:cxn>
                      <a:cxn ang="0">
                        <a:pos x="7" y="18"/>
                      </a:cxn>
                      <a:cxn ang="0">
                        <a:pos x="11" y="20"/>
                      </a:cxn>
                      <a:cxn ang="0">
                        <a:pos x="14" y="22"/>
                      </a:cxn>
                      <a:cxn ang="0">
                        <a:pos x="19" y="23"/>
                      </a:cxn>
                      <a:cxn ang="0">
                        <a:pos x="23" y="23"/>
                      </a:cxn>
                      <a:cxn ang="0">
                        <a:pos x="28" y="23"/>
                      </a:cxn>
                      <a:cxn ang="0">
                        <a:pos x="32" y="22"/>
                      </a:cxn>
                      <a:cxn ang="0">
                        <a:pos x="35" y="20"/>
                      </a:cxn>
                      <a:cxn ang="0">
                        <a:pos x="40" y="18"/>
                      </a:cxn>
                      <a:cxn ang="0">
                        <a:pos x="42" y="15"/>
                      </a:cxn>
                      <a:cxn ang="0">
                        <a:pos x="45" y="10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3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10"/>
                        </a:lnTo>
                        <a:lnTo>
                          <a:pt x="4" y="15"/>
                        </a:lnTo>
                        <a:lnTo>
                          <a:pt x="7" y="18"/>
                        </a:lnTo>
                        <a:lnTo>
                          <a:pt x="11" y="20"/>
                        </a:lnTo>
                        <a:lnTo>
                          <a:pt x="14" y="22"/>
                        </a:lnTo>
                        <a:lnTo>
                          <a:pt x="19" y="23"/>
                        </a:lnTo>
                        <a:lnTo>
                          <a:pt x="23" y="23"/>
                        </a:lnTo>
                        <a:lnTo>
                          <a:pt x="28" y="23"/>
                        </a:lnTo>
                        <a:lnTo>
                          <a:pt x="32" y="22"/>
                        </a:lnTo>
                        <a:lnTo>
                          <a:pt x="35" y="20"/>
                        </a:lnTo>
                        <a:lnTo>
                          <a:pt x="40" y="18"/>
                        </a:lnTo>
                        <a:lnTo>
                          <a:pt x="42" y="15"/>
                        </a:lnTo>
                        <a:lnTo>
                          <a:pt x="45" y="10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8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9" y="2062"/>
                    <a:ext cx="0" cy="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59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739" y="2055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46" y="24"/>
                      </a:cxn>
                      <a:cxn ang="0">
                        <a:pos x="46" y="18"/>
                      </a:cxn>
                      <a:cxn ang="0">
                        <a:pos x="45" y="14"/>
                      </a:cxn>
                      <a:cxn ang="0">
                        <a:pos x="42" y="10"/>
                      </a:cxn>
                      <a:cxn ang="0">
                        <a:pos x="40" y="7"/>
                      </a:cxn>
                      <a:cxn ang="0">
                        <a:pos x="35" y="4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4"/>
                      </a:cxn>
                      <a:cxn ang="0">
                        <a:pos x="46" y="24"/>
                      </a:cxn>
                    </a:cxnLst>
                    <a:rect l="0" t="0" r="r" b="b"/>
                    <a:pathLst>
                      <a:path w="46" h="24">
                        <a:moveTo>
                          <a:pt x="46" y="24"/>
                        </a:moveTo>
                        <a:lnTo>
                          <a:pt x="46" y="18"/>
                        </a:lnTo>
                        <a:lnTo>
                          <a:pt x="45" y="14"/>
                        </a:lnTo>
                        <a:lnTo>
                          <a:pt x="42" y="10"/>
                        </a:lnTo>
                        <a:lnTo>
                          <a:pt x="40" y="7"/>
                        </a:lnTo>
                        <a:lnTo>
                          <a:pt x="35" y="4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46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0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596" y="2055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6"/>
                      </a:cxn>
                      <a:cxn ang="0">
                        <a:pos x="3" y="11"/>
                      </a:cxn>
                      <a:cxn ang="0">
                        <a:pos x="5" y="14"/>
                      </a:cxn>
                      <a:cxn ang="0">
                        <a:pos x="8" y="17"/>
                      </a:cxn>
                      <a:cxn ang="0">
                        <a:pos x="11" y="20"/>
                      </a:cxn>
                      <a:cxn ang="0">
                        <a:pos x="15" y="23"/>
                      </a:cxn>
                      <a:cxn ang="0">
                        <a:pos x="19" y="24"/>
                      </a:cxn>
                      <a:cxn ang="0">
                        <a:pos x="24" y="24"/>
                      </a:cxn>
                      <a:cxn ang="0">
                        <a:pos x="28" y="24"/>
                      </a:cxn>
                      <a:cxn ang="0">
                        <a:pos x="32" y="23"/>
                      </a:cxn>
                      <a:cxn ang="0">
                        <a:pos x="36" y="20"/>
                      </a:cxn>
                      <a:cxn ang="0">
                        <a:pos x="39" y="17"/>
                      </a:cxn>
                      <a:cxn ang="0">
                        <a:pos x="43" y="14"/>
                      </a:cxn>
                      <a:cxn ang="0">
                        <a:pos x="45" y="11"/>
                      </a:cxn>
                      <a:cxn ang="0">
                        <a:pos x="47" y="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4">
                        <a:moveTo>
                          <a:pt x="0" y="0"/>
                        </a:moveTo>
                        <a:lnTo>
                          <a:pt x="1" y="6"/>
                        </a:lnTo>
                        <a:lnTo>
                          <a:pt x="3" y="11"/>
                        </a:lnTo>
                        <a:lnTo>
                          <a:pt x="5" y="14"/>
                        </a:lnTo>
                        <a:lnTo>
                          <a:pt x="8" y="17"/>
                        </a:lnTo>
                        <a:lnTo>
                          <a:pt x="11" y="20"/>
                        </a:lnTo>
                        <a:lnTo>
                          <a:pt x="15" y="23"/>
                        </a:lnTo>
                        <a:lnTo>
                          <a:pt x="19" y="24"/>
                        </a:lnTo>
                        <a:lnTo>
                          <a:pt x="24" y="24"/>
                        </a:lnTo>
                        <a:lnTo>
                          <a:pt x="28" y="24"/>
                        </a:lnTo>
                        <a:lnTo>
                          <a:pt x="32" y="23"/>
                        </a:lnTo>
                        <a:lnTo>
                          <a:pt x="36" y="20"/>
                        </a:lnTo>
                        <a:lnTo>
                          <a:pt x="39" y="17"/>
                        </a:lnTo>
                        <a:lnTo>
                          <a:pt x="43" y="14"/>
                        </a:lnTo>
                        <a:lnTo>
                          <a:pt x="45" y="11"/>
                        </a:lnTo>
                        <a:lnTo>
                          <a:pt x="47" y="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1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6" y="1625"/>
                    <a:ext cx="0" cy="4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2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596" y="162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47" y="23"/>
                      </a:cxn>
                      <a:cxn ang="0">
                        <a:pos x="47" y="17"/>
                      </a:cxn>
                      <a:cxn ang="0">
                        <a:pos x="45" y="12"/>
                      </a:cxn>
                      <a:cxn ang="0">
                        <a:pos x="43" y="9"/>
                      </a:cxn>
                      <a:cxn ang="0">
                        <a:pos x="39" y="6"/>
                      </a:cxn>
                      <a:cxn ang="0">
                        <a:pos x="36" y="3"/>
                      </a:cxn>
                      <a:cxn ang="0">
                        <a:pos x="32" y="1"/>
                      </a:cxn>
                      <a:cxn ang="0">
                        <a:pos x="28" y="0"/>
                      </a:cxn>
                      <a:cxn ang="0">
                        <a:pos x="24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8" y="6"/>
                      </a:cxn>
                      <a:cxn ang="0">
                        <a:pos x="5" y="9"/>
                      </a:cxn>
                      <a:cxn ang="0">
                        <a:pos x="3" y="12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47" y="23"/>
                      </a:cxn>
                    </a:cxnLst>
                    <a:rect l="0" t="0" r="r" b="b"/>
                    <a:pathLst>
                      <a:path w="47" h="23">
                        <a:moveTo>
                          <a:pt x="47" y="23"/>
                        </a:moveTo>
                        <a:lnTo>
                          <a:pt x="47" y="17"/>
                        </a:lnTo>
                        <a:lnTo>
                          <a:pt x="45" y="12"/>
                        </a:lnTo>
                        <a:lnTo>
                          <a:pt x="43" y="9"/>
                        </a:lnTo>
                        <a:lnTo>
                          <a:pt x="39" y="6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8" y="0"/>
                        </a:ln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8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4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3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2" y="1926"/>
                    <a:ext cx="7" cy="1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4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2" y="1596"/>
                    <a:ext cx="7" cy="3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5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697" y="205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4" y="14"/>
                      </a:cxn>
                      <a:cxn ang="0">
                        <a:pos x="7" y="17"/>
                      </a:cxn>
                      <a:cxn ang="0">
                        <a:pos x="10" y="20"/>
                      </a:cxn>
                      <a:cxn ang="0">
                        <a:pos x="14" y="23"/>
                      </a:cxn>
                      <a:cxn ang="0">
                        <a:pos x="19" y="24"/>
                      </a:cxn>
                      <a:cxn ang="0">
                        <a:pos x="23" y="24"/>
                      </a:cxn>
                      <a:cxn ang="0">
                        <a:pos x="27" y="24"/>
                      </a:cxn>
                      <a:cxn ang="0">
                        <a:pos x="31" y="23"/>
                      </a:cxn>
                      <a:cxn ang="0">
                        <a:pos x="35" y="20"/>
                      </a:cxn>
                      <a:cxn ang="0">
                        <a:pos x="39" y="17"/>
                      </a:cxn>
                      <a:cxn ang="0">
                        <a:pos x="42" y="14"/>
                      </a:cxn>
                      <a:cxn ang="0">
                        <a:pos x="44" y="11"/>
                      </a:cxn>
                      <a:cxn ang="0">
                        <a:pos x="45" y="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4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4" y="14"/>
                        </a:lnTo>
                        <a:lnTo>
                          <a:pt x="7" y="17"/>
                        </a:lnTo>
                        <a:lnTo>
                          <a:pt x="10" y="20"/>
                        </a:lnTo>
                        <a:lnTo>
                          <a:pt x="14" y="23"/>
                        </a:lnTo>
                        <a:lnTo>
                          <a:pt x="19" y="24"/>
                        </a:lnTo>
                        <a:lnTo>
                          <a:pt x="23" y="24"/>
                        </a:lnTo>
                        <a:lnTo>
                          <a:pt x="27" y="24"/>
                        </a:lnTo>
                        <a:lnTo>
                          <a:pt x="31" y="23"/>
                        </a:lnTo>
                        <a:lnTo>
                          <a:pt x="35" y="20"/>
                        </a:lnTo>
                        <a:lnTo>
                          <a:pt x="39" y="17"/>
                        </a:lnTo>
                        <a:lnTo>
                          <a:pt x="42" y="14"/>
                        </a:lnTo>
                        <a:lnTo>
                          <a:pt x="44" y="11"/>
                        </a:lnTo>
                        <a:lnTo>
                          <a:pt x="45" y="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6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1625"/>
                    <a:ext cx="14" cy="4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7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697" y="1625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46" y="23"/>
                      </a:cxn>
                      <a:cxn ang="0">
                        <a:pos x="45" y="17"/>
                      </a:cxn>
                      <a:cxn ang="0">
                        <a:pos x="44" y="12"/>
                      </a:cxn>
                      <a:cxn ang="0">
                        <a:pos x="42" y="9"/>
                      </a:cxn>
                      <a:cxn ang="0">
                        <a:pos x="39" y="6"/>
                      </a:cxn>
                      <a:cxn ang="0">
                        <a:pos x="35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4" y="1"/>
                      </a:cxn>
                      <a:cxn ang="0">
                        <a:pos x="10" y="3"/>
                      </a:cxn>
                      <a:cxn ang="0">
                        <a:pos x="7" y="6"/>
                      </a:cxn>
                      <a:cxn ang="0">
                        <a:pos x="4" y="9"/>
                      </a:cxn>
                      <a:cxn ang="0">
                        <a:pos x="2" y="12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46" y="23"/>
                      </a:cxn>
                    </a:cxnLst>
                    <a:rect l="0" t="0" r="r" b="b"/>
                    <a:pathLst>
                      <a:path w="46" h="23">
                        <a:moveTo>
                          <a:pt x="46" y="23"/>
                        </a:moveTo>
                        <a:lnTo>
                          <a:pt x="45" y="17"/>
                        </a:lnTo>
                        <a:lnTo>
                          <a:pt x="44" y="12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46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8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561" y="205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6"/>
                      </a:cxn>
                      <a:cxn ang="0">
                        <a:pos x="2" y="11"/>
                      </a:cxn>
                      <a:cxn ang="0">
                        <a:pos x="4" y="14"/>
                      </a:cxn>
                      <a:cxn ang="0">
                        <a:pos x="8" y="17"/>
                      </a:cxn>
                      <a:cxn ang="0">
                        <a:pos x="11" y="20"/>
                      </a:cxn>
                      <a:cxn ang="0">
                        <a:pos x="15" y="23"/>
                      </a:cxn>
                      <a:cxn ang="0">
                        <a:pos x="19" y="24"/>
                      </a:cxn>
                      <a:cxn ang="0">
                        <a:pos x="23" y="24"/>
                      </a:cxn>
                      <a:cxn ang="0">
                        <a:pos x="28" y="24"/>
                      </a:cxn>
                      <a:cxn ang="0">
                        <a:pos x="32" y="23"/>
                      </a:cxn>
                      <a:cxn ang="0">
                        <a:pos x="36" y="20"/>
                      </a:cxn>
                      <a:cxn ang="0">
                        <a:pos x="39" y="17"/>
                      </a:cxn>
                      <a:cxn ang="0">
                        <a:pos x="42" y="14"/>
                      </a:cxn>
                      <a:cxn ang="0">
                        <a:pos x="44" y="11"/>
                      </a:cxn>
                      <a:cxn ang="0">
                        <a:pos x="46" y="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4">
                        <a:moveTo>
                          <a:pt x="0" y="0"/>
                        </a:moveTo>
                        <a:lnTo>
                          <a:pt x="1" y="6"/>
                        </a:lnTo>
                        <a:lnTo>
                          <a:pt x="2" y="11"/>
                        </a:lnTo>
                        <a:lnTo>
                          <a:pt x="4" y="14"/>
                        </a:lnTo>
                        <a:lnTo>
                          <a:pt x="8" y="17"/>
                        </a:lnTo>
                        <a:lnTo>
                          <a:pt x="11" y="20"/>
                        </a:lnTo>
                        <a:lnTo>
                          <a:pt x="15" y="23"/>
                        </a:lnTo>
                        <a:lnTo>
                          <a:pt x="19" y="24"/>
                        </a:lnTo>
                        <a:lnTo>
                          <a:pt x="23" y="24"/>
                        </a:lnTo>
                        <a:lnTo>
                          <a:pt x="28" y="24"/>
                        </a:lnTo>
                        <a:lnTo>
                          <a:pt x="32" y="23"/>
                        </a:lnTo>
                        <a:lnTo>
                          <a:pt x="36" y="20"/>
                        </a:lnTo>
                        <a:lnTo>
                          <a:pt x="39" y="17"/>
                        </a:lnTo>
                        <a:lnTo>
                          <a:pt x="42" y="14"/>
                        </a:lnTo>
                        <a:lnTo>
                          <a:pt x="44" y="11"/>
                        </a:lnTo>
                        <a:lnTo>
                          <a:pt x="46" y="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69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" y="1625"/>
                    <a:ext cx="14" cy="4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0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561" y="1625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46" y="23"/>
                      </a:cxn>
                      <a:cxn ang="0">
                        <a:pos x="46" y="17"/>
                      </a:cxn>
                      <a:cxn ang="0">
                        <a:pos x="44" y="12"/>
                      </a:cxn>
                      <a:cxn ang="0">
                        <a:pos x="42" y="9"/>
                      </a:cxn>
                      <a:cxn ang="0">
                        <a:pos x="39" y="6"/>
                      </a:cxn>
                      <a:cxn ang="0">
                        <a:pos x="36" y="3"/>
                      </a:cxn>
                      <a:cxn ang="0">
                        <a:pos x="32" y="1"/>
                      </a:cxn>
                      <a:cxn ang="0">
                        <a:pos x="28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8" y="6"/>
                      </a:cxn>
                      <a:cxn ang="0">
                        <a:pos x="4" y="9"/>
                      </a:cxn>
                      <a:cxn ang="0">
                        <a:pos x="2" y="12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46" y="23"/>
                      </a:cxn>
                    </a:cxnLst>
                    <a:rect l="0" t="0" r="r" b="b"/>
                    <a:pathLst>
                      <a:path w="46" h="23">
                        <a:moveTo>
                          <a:pt x="46" y="23"/>
                        </a:moveTo>
                        <a:lnTo>
                          <a:pt x="46" y="17"/>
                        </a:lnTo>
                        <a:lnTo>
                          <a:pt x="44" y="12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8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8" y="6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46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1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511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8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2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" y="2047"/>
                    <a:ext cx="222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3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739" y="2047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6" y="46"/>
                      </a:cxn>
                      <a:cxn ang="0">
                        <a:pos x="10" y="44"/>
                      </a:cxn>
                      <a:cxn ang="0">
                        <a:pos x="14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4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4" h="47">
                        <a:moveTo>
                          <a:pt x="0" y="47"/>
                        </a:moveTo>
                        <a:lnTo>
                          <a:pt x="6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4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4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511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5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" y="1561"/>
                    <a:ext cx="179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6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697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5"/>
                      </a:cxn>
                      <a:cxn ang="0">
                        <a:pos x="11" y="44"/>
                      </a:cxn>
                      <a:cxn ang="0">
                        <a:pos x="14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0"/>
                      </a:cxn>
                      <a:cxn ang="0">
                        <a:pos x="18" y="7"/>
                      </a:cxn>
                      <a:cxn ang="0">
                        <a:pos x="14" y="4"/>
                      </a:cxn>
                      <a:cxn ang="0">
                        <a:pos x="11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5"/>
                        </a:lnTo>
                        <a:lnTo>
                          <a:pt x="11" y="44"/>
                        </a:lnTo>
                        <a:lnTo>
                          <a:pt x="14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4" y="4"/>
                        </a:lnTo>
                        <a:lnTo>
                          <a:pt x="11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7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739" y="1625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10" y="44"/>
                      </a:cxn>
                      <a:cxn ang="0">
                        <a:pos x="14" y="42"/>
                      </a:cxn>
                      <a:cxn ang="0">
                        <a:pos x="17" y="38"/>
                      </a:cxn>
                      <a:cxn ang="0">
                        <a:pos x="20" y="35"/>
                      </a:cxn>
                      <a:cxn ang="0">
                        <a:pos x="21" y="31"/>
                      </a:cxn>
                      <a:cxn ang="0">
                        <a:pos x="22" y="27"/>
                      </a:cxn>
                      <a:cxn ang="0">
                        <a:pos x="23" y="23"/>
                      </a:cxn>
                      <a:cxn ang="0">
                        <a:pos x="22" y="18"/>
                      </a:cxn>
                      <a:cxn ang="0">
                        <a:pos x="21" y="14"/>
                      </a:cxn>
                      <a:cxn ang="0">
                        <a:pos x="20" y="10"/>
                      </a:cxn>
                      <a:cxn ang="0">
                        <a:pos x="17" y="7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1" y="31"/>
                        </a:lnTo>
                        <a:lnTo>
                          <a:pt x="22" y="27"/>
                        </a:lnTo>
                        <a:lnTo>
                          <a:pt x="23" y="23"/>
                        </a:lnTo>
                        <a:lnTo>
                          <a:pt x="22" y="18"/>
                        </a:lnTo>
                        <a:lnTo>
                          <a:pt x="21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8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" y="1625"/>
                    <a:ext cx="222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79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511" y="1625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3" y="35"/>
                      </a:cxn>
                      <a:cxn ang="0">
                        <a:pos x="6" y="38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6" y="38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0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732" y="1625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8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8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9" y="1625"/>
                    <a:ext cx="9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2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832" y="1625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9" y="44"/>
                      </a:cxn>
                      <a:cxn ang="0">
                        <a:pos x="14" y="42"/>
                      </a:cxn>
                      <a:cxn ang="0">
                        <a:pos x="17" y="38"/>
                      </a:cxn>
                      <a:cxn ang="0">
                        <a:pos x="20" y="35"/>
                      </a:cxn>
                      <a:cxn ang="0">
                        <a:pos x="21" y="31"/>
                      </a:cxn>
                      <a:cxn ang="0">
                        <a:pos x="22" y="27"/>
                      </a:cxn>
                      <a:cxn ang="0">
                        <a:pos x="23" y="23"/>
                      </a:cxn>
                      <a:cxn ang="0">
                        <a:pos x="22" y="18"/>
                      </a:cxn>
                      <a:cxn ang="0">
                        <a:pos x="21" y="14"/>
                      </a:cxn>
                      <a:cxn ang="0">
                        <a:pos x="20" y="10"/>
                      </a:cxn>
                      <a:cxn ang="0">
                        <a:pos x="17" y="7"/>
                      </a:cxn>
                      <a:cxn ang="0">
                        <a:pos x="14" y="4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4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1" y="31"/>
                        </a:lnTo>
                        <a:lnTo>
                          <a:pt x="22" y="27"/>
                        </a:lnTo>
                        <a:lnTo>
                          <a:pt x="23" y="23"/>
                        </a:lnTo>
                        <a:lnTo>
                          <a:pt x="22" y="18"/>
                        </a:lnTo>
                        <a:lnTo>
                          <a:pt x="21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3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832" y="2047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9" y="44"/>
                      </a:cxn>
                      <a:cxn ang="0">
                        <a:pos x="14" y="42"/>
                      </a:cxn>
                      <a:cxn ang="0">
                        <a:pos x="17" y="39"/>
                      </a:cxn>
                      <a:cxn ang="0">
                        <a:pos x="20" y="36"/>
                      </a:cxn>
                      <a:cxn ang="0">
                        <a:pos x="21" y="32"/>
                      </a:cxn>
                      <a:cxn ang="0">
                        <a:pos x="22" y="28"/>
                      </a:cxn>
                      <a:cxn ang="0">
                        <a:pos x="23" y="23"/>
                      </a:cxn>
                      <a:cxn ang="0">
                        <a:pos x="22" y="19"/>
                      </a:cxn>
                      <a:cxn ang="0">
                        <a:pos x="21" y="15"/>
                      </a:cxn>
                      <a:cxn ang="0">
                        <a:pos x="20" y="11"/>
                      </a:cxn>
                      <a:cxn ang="0">
                        <a:pos x="17" y="8"/>
                      </a:cxn>
                      <a:cxn ang="0">
                        <a:pos x="14" y="4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4" y="42"/>
                        </a:lnTo>
                        <a:lnTo>
                          <a:pt x="17" y="39"/>
                        </a:lnTo>
                        <a:lnTo>
                          <a:pt x="20" y="36"/>
                        </a:lnTo>
                        <a:lnTo>
                          <a:pt x="21" y="32"/>
                        </a:lnTo>
                        <a:lnTo>
                          <a:pt x="22" y="28"/>
                        </a:lnTo>
                        <a:lnTo>
                          <a:pt x="23" y="23"/>
                        </a:lnTo>
                        <a:lnTo>
                          <a:pt x="22" y="19"/>
                        </a:lnTo>
                        <a:lnTo>
                          <a:pt x="21" y="15"/>
                        </a:lnTo>
                        <a:lnTo>
                          <a:pt x="20" y="11"/>
                        </a:lnTo>
                        <a:lnTo>
                          <a:pt x="17" y="8"/>
                        </a:lnTo>
                        <a:lnTo>
                          <a:pt x="14" y="4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4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8" y="2047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5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711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6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832" y="2047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9" y="44"/>
                      </a:cxn>
                      <a:cxn ang="0">
                        <a:pos x="14" y="42"/>
                      </a:cxn>
                      <a:cxn ang="0">
                        <a:pos x="17" y="39"/>
                      </a:cxn>
                      <a:cxn ang="0">
                        <a:pos x="20" y="36"/>
                      </a:cxn>
                      <a:cxn ang="0">
                        <a:pos x="21" y="32"/>
                      </a:cxn>
                      <a:cxn ang="0">
                        <a:pos x="22" y="28"/>
                      </a:cxn>
                      <a:cxn ang="0">
                        <a:pos x="23" y="23"/>
                      </a:cxn>
                      <a:cxn ang="0">
                        <a:pos x="22" y="19"/>
                      </a:cxn>
                      <a:cxn ang="0">
                        <a:pos x="21" y="15"/>
                      </a:cxn>
                      <a:cxn ang="0">
                        <a:pos x="20" y="11"/>
                      </a:cxn>
                      <a:cxn ang="0">
                        <a:pos x="17" y="8"/>
                      </a:cxn>
                      <a:cxn ang="0">
                        <a:pos x="14" y="4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4" y="42"/>
                        </a:lnTo>
                        <a:lnTo>
                          <a:pt x="17" y="39"/>
                        </a:lnTo>
                        <a:lnTo>
                          <a:pt x="20" y="36"/>
                        </a:lnTo>
                        <a:lnTo>
                          <a:pt x="21" y="32"/>
                        </a:lnTo>
                        <a:lnTo>
                          <a:pt x="22" y="28"/>
                        </a:lnTo>
                        <a:lnTo>
                          <a:pt x="23" y="23"/>
                        </a:lnTo>
                        <a:lnTo>
                          <a:pt x="22" y="19"/>
                        </a:lnTo>
                        <a:lnTo>
                          <a:pt x="21" y="15"/>
                        </a:lnTo>
                        <a:lnTo>
                          <a:pt x="20" y="11"/>
                        </a:lnTo>
                        <a:lnTo>
                          <a:pt x="17" y="8"/>
                        </a:lnTo>
                        <a:lnTo>
                          <a:pt x="14" y="4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7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9" y="2047"/>
                    <a:ext cx="9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8" name="Freeform 136"/>
                  <p:cNvSpPr>
                    <a:spLocks noChangeAspect="1"/>
                  </p:cNvSpPr>
                  <p:nvPr/>
                </p:nvSpPr>
                <p:spPr bwMode="auto">
                  <a:xfrm>
                    <a:off x="732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8"/>
                      </a:cxn>
                      <a:cxn ang="0">
                        <a:pos x="5" y="11"/>
                      </a:cxn>
                      <a:cxn ang="0">
                        <a:pos x="3" y="15"/>
                      </a:cxn>
                      <a:cxn ang="0">
                        <a:pos x="2" y="19"/>
                      </a:cxn>
                      <a:cxn ang="0">
                        <a:pos x="0" y="23"/>
                      </a:cxn>
                      <a:cxn ang="0">
                        <a:pos x="2" y="28"/>
                      </a:cxn>
                      <a:cxn ang="0">
                        <a:pos x="3" y="32"/>
                      </a:cxn>
                      <a:cxn ang="0">
                        <a:pos x="5" y="36"/>
                      </a:cxn>
                      <a:cxn ang="0">
                        <a:pos x="7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4" y="47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7">
                        <a:moveTo>
                          <a:pt x="24" y="0"/>
                        </a:move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8"/>
                        </a:lnTo>
                        <a:lnTo>
                          <a:pt x="5" y="11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0" y="23"/>
                        </a:lnTo>
                        <a:lnTo>
                          <a:pt x="2" y="28"/>
                        </a:lnTo>
                        <a:lnTo>
                          <a:pt x="3" y="32"/>
                        </a:lnTo>
                        <a:lnTo>
                          <a:pt x="5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4" y="4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89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732" y="1625"/>
                    <a:ext cx="7" cy="0"/>
                  </a:xfrm>
                  <a:custGeom>
                    <a:avLst/>
                    <a:gdLst/>
                    <a:ahLst/>
                    <a:cxnLst>
                      <a:cxn ang="0">
                        <a:pos x="46" y="23"/>
                      </a:cxn>
                      <a:cxn ang="0">
                        <a:pos x="46" y="17"/>
                      </a:cxn>
                      <a:cxn ang="0">
                        <a:pos x="44" y="12"/>
                      </a:cxn>
                      <a:cxn ang="0">
                        <a:pos x="42" y="9"/>
                      </a:cxn>
                      <a:cxn ang="0">
                        <a:pos x="39" y="6"/>
                      </a:cxn>
                      <a:cxn ang="0">
                        <a:pos x="36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0" y="3"/>
                      </a:cxn>
                      <a:cxn ang="0">
                        <a:pos x="7" y="6"/>
                      </a:cxn>
                      <a:cxn ang="0">
                        <a:pos x="4" y="9"/>
                      </a:cxn>
                      <a:cxn ang="0">
                        <a:pos x="2" y="12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46" y="23"/>
                      </a:cxn>
                    </a:cxnLst>
                    <a:rect l="0" t="0" r="r" b="b"/>
                    <a:pathLst>
                      <a:path w="46" h="23">
                        <a:moveTo>
                          <a:pt x="46" y="23"/>
                        </a:moveTo>
                        <a:lnTo>
                          <a:pt x="46" y="17"/>
                        </a:lnTo>
                        <a:lnTo>
                          <a:pt x="44" y="12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6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0" y="3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46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0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2" y="1625"/>
                    <a:ext cx="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1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732" y="1647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10"/>
                      </a:cxn>
                      <a:cxn ang="0">
                        <a:pos x="4" y="14"/>
                      </a:cxn>
                      <a:cxn ang="0">
                        <a:pos x="7" y="17"/>
                      </a:cxn>
                      <a:cxn ang="0">
                        <a:pos x="10" y="20"/>
                      </a:cxn>
                      <a:cxn ang="0">
                        <a:pos x="15" y="21"/>
                      </a:cxn>
                      <a:cxn ang="0">
                        <a:pos x="19" y="22"/>
                      </a:cxn>
                      <a:cxn ang="0">
                        <a:pos x="23" y="23"/>
                      </a:cxn>
                      <a:cxn ang="0">
                        <a:pos x="27" y="22"/>
                      </a:cxn>
                      <a:cxn ang="0">
                        <a:pos x="31" y="21"/>
                      </a:cxn>
                      <a:cxn ang="0">
                        <a:pos x="36" y="20"/>
                      </a:cxn>
                      <a:cxn ang="0">
                        <a:pos x="39" y="17"/>
                      </a:cxn>
                      <a:cxn ang="0">
                        <a:pos x="42" y="14"/>
                      </a:cxn>
                      <a:cxn ang="0">
                        <a:pos x="44" y="10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3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10"/>
                        </a:lnTo>
                        <a:lnTo>
                          <a:pt x="4" y="14"/>
                        </a:lnTo>
                        <a:lnTo>
                          <a:pt x="7" y="17"/>
                        </a:lnTo>
                        <a:lnTo>
                          <a:pt x="10" y="20"/>
                        </a:lnTo>
                        <a:lnTo>
                          <a:pt x="15" y="21"/>
                        </a:lnTo>
                        <a:lnTo>
                          <a:pt x="19" y="22"/>
                        </a:lnTo>
                        <a:lnTo>
                          <a:pt x="23" y="23"/>
                        </a:lnTo>
                        <a:lnTo>
                          <a:pt x="27" y="22"/>
                        </a:lnTo>
                        <a:lnTo>
                          <a:pt x="31" y="21"/>
                        </a:lnTo>
                        <a:lnTo>
                          <a:pt x="36" y="20"/>
                        </a:lnTo>
                        <a:lnTo>
                          <a:pt x="39" y="17"/>
                        </a:lnTo>
                        <a:lnTo>
                          <a:pt x="42" y="14"/>
                        </a:lnTo>
                        <a:lnTo>
                          <a:pt x="44" y="10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2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1061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11" y="44"/>
                      </a:cxn>
                      <a:cxn ang="0">
                        <a:pos x="14" y="42"/>
                      </a:cxn>
                      <a:cxn ang="0">
                        <a:pos x="17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7" y="8"/>
                      </a:cxn>
                      <a:cxn ang="0">
                        <a:pos x="14" y="4"/>
                      </a:cxn>
                      <a:cxn ang="0">
                        <a:pos x="11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4" y="42"/>
                        </a:lnTo>
                        <a:lnTo>
                          <a:pt x="17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7" y="8"/>
                        </a:lnTo>
                        <a:lnTo>
                          <a:pt x="14" y="4"/>
                        </a:lnTo>
                        <a:lnTo>
                          <a:pt x="11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3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7" y="2047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4" name="Freeform 142"/>
                  <p:cNvSpPr>
                    <a:spLocks noChangeAspect="1"/>
                  </p:cNvSpPr>
                  <p:nvPr/>
                </p:nvSpPr>
                <p:spPr bwMode="auto">
                  <a:xfrm>
                    <a:off x="940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8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5" name="Freeform 143"/>
                  <p:cNvSpPr>
                    <a:spLocks noChangeAspect="1"/>
                  </p:cNvSpPr>
                  <p:nvPr/>
                </p:nvSpPr>
                <p:spPr bwMode="auto">
                  <a:xfrm>
                    <a:off x="940" y="1625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3" y="35"/>
                      </a:cxn>
                      <a:cxn ang="0">
                        <a:pos x="6" y="38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6" y="38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6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7" y="1625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7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1061" y="1625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11" y="44"/>
                      </a:cxn>
                      <a:cxn ang="0">
                        <a:pos x="14" y="42"/>
                      </a:cxn>
                      <a:cxn ang="0">
                        <a:pos x="17" y="38"/>
                      </a:cxn>
                      <a:cxn ang="0">
                        <a:pos x="20" y="35"/>
                      </a:cxn>
                      <a:cxn ang="0">
                        <a:pos x="22" y="31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8"/>
                      </a:cxn>
                      <a:cxn ang="0">
                        <a:pos x="22" y="14"/>
                      </a:cxn>
                      <a:cxn ang="0">
                        <a:pos x="20" y="10"/>
                      </a:cxn>
                      <a:cxn ang="0">
                        <a:pos x="17" y="7"/>
                      </a:cxn>
                      <a:cxn ang="0">
                        <a:pos x="14" y="4"/>
                      </a:cxn>
                      <a:cxn ang="0">
                        <a:pos x="11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4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8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947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10" y="44"/>
                      </a:cxn>
                      <a:cxn ang="0">
                        <a:pos x="15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0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5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099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2" y="2047"/>
                    <a:ext cx="100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0" name="Freeform 148"/>
                  <p:cNvSpPr>
                    <a:spLocks noChangeAspect="1"/>
                  </p:cNvSpPr>
                  <p:nvPr/>
                </p:nvSpPr>
                <p:spPr bwMode="auto">
                  <a:xfrm>
                    <a:off x="825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1" name="Freeform 149"/>
                  <p:cNvSpPr>
                    <a:spLocks noChangeAspect="1"/>
                  </p:cNvSpPr>
                  <p:nvPr/>
                </p:nvSpPr>
                <p:spPr bwMode="auto">
                  <a:xfrm>
                    <a:off x="825" y="1625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7" y="1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8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8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2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2" y="1625"/>
                    <a:ext cx="100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3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947" y="1625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10" y="44"/>
                      </a:cxn>
                      <a:cxn ang="0">
                        <a:pos x="15" y="42"/>
                      </a:cxn>
                      <a:cxn ang="0">
                        <a:pos x="18" y="38"/>
                      </a:cxn>
                      <a:cxn ang="0">
                        <a:pos x="20" y="35"/>
                      </a:cxn>
                      <a:cxn ang="0">
                        <a:pos x="22" y="31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8"/>
                      </a:cxn>
                      <a:cxn ang="0">
                        <a:pos x="22" y="14"/>
                      </a:cxn>
                      <a:cxn ang="0">
                        <a:pos x="20" y="10"/>
                      </a:cxn>
                      <a:cxn ang="0">
                        <a:pos x="18" y="7"/>
                      </a:cxn>
                      <a:cxn ang="0">
                        <a:pos x="15" y="4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5" y="42"/>
                        </a:lnTo>
                        <a:lnTo>
                          <a:pt x="18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4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1176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11" y="44"/>
                      </a:cxn>
                      <a:cxn ang="0">
                        <a:pos x="15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5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5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1" y="2047"/>
                    <a:ext cx="107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6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1054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7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1054" y="1625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8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8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8" name="Rectangl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1" y="1625"/>
                    <a:ext cx="107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09" name="Freeform 157"/>
                  <p:cNvSpPr>
                    <a:spLocks noChangeAspect="1"/>
                  </p:cNvSpPr>
                  <p:nvPr/>
                </p:nvSpPr>
                <p:spPr bwMode="auto">
                  <a:xfrm>
                    <a:off x="1176" y="1625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11" y="44"/>
                      </a:cxn>
                      <a:cxn ang="0">
                        <a:pos x="15" y="42"/>
                      </a:cxn>
                      <a:cxn ang="0">
                        <a:pos x="18" y="38"/>
                      </a:cxn>
                      <a:cxn ang="0">
                        <a:pos x="20" y="35"/>
                      </a:cxn>
                      <a:cxn ang="0">
                        <a:pos x="22" y="31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8"/>
                      </a:cxn>
                      <a:cxn ang="0">
                        <a:pos x="22" y="14"/>
                      </a:cxn>
                      <a:cxn ang="0">
                        <a:pos x="20" y="10"/>
                      </a:cxn>
                      <a:cxn ang="0">
                        <a:pos x="18" y="7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5" y="42"/>
                        </a:lnTo>
                        <a:lnTo>
                          <a:pt x="18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0" name="Freeform 158"/>
                  <p:cNvSpPr>
                    <a:spLocks noChangeAspect="1"/>
                  </p:cNvSpPr>
                  <p:nvPr/>
                </p:nvSpPr>
                <p:spPr bwMode="auto">
                  <a:xfrm>
                    <a:off x="1955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2"/>
                      </a:cxn>
                      <a:cxn ang="0">
                        <a:pos x="14" y="3"/>
                      </a:cxn>
                      <a:cxn ang="0">
                        <a:pos x="10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10" y="44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1" name="Rectangle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2" y="1618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2" name="Freeform 160"/>
                  <p:cNvSpPr>
                    <a:spLocks noChangeAspect="1"/>
                  </p:cNvSpPr>
                  <p:nvPr/>
                </p:nvSpPr>
                <p:spPr bwMode="auto">
                  <a:xfrm>
                    <a:off x="2069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4"/>
                      </a:cxn>
                      <a:cxn ang="0">
                        <a:pos x="17" y="42"/>
                      </a:cxn>
                      <a:cxn ang="0">
                        <a:pos x="21" y="37"/>
                      </a:cxn>
                      <a:cxn ang="0">
                        <a:pos x="23" y="33"/>
                      </a:cxn>
                      <a:cxn ang="0">
                        <a:pos x="24" y="29"/>
                      </a:cxn>
                      <a:cxn ang="0">
                        <a:pos x="24" y="25"/>
                      </a:cxn>
                      <a:cxn ang="0">
                        <a:pos x="24" y="20"/>
                      </a:cxn>
                      <a:cxn ang="0">
                        <a:pos x="23" y="16"/>
                      </a:cxn>
                      <a:cxn ang="0">
                        <a:pos x="21" y="12"/>
                      </a:cxn>
                      <a:cxn ang="0">
                        <a:pos x="17" y="9"/>
                      </a:cxn>
                      <a:cxn ang="0">
                        <a:pos x="14" y="6"/>
                      </a:cxn>
                      <a:cxn ang="0">
                        <a:pos x="10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7" y="42"/>
                        </a:lnTo>
                        <a:lnTo>
                          <a:pt x="21" y="37"/>
                        </a:lnTo>
                        <a:lnTo>
                          <a:pt x="23" y="33"/>
                        </a:lnTo>
                        <a:lnTo>
                          <a:pt x="24" y="29"/>
                        </a:lnTo>
                        <a:lnTo>
                          <a:pt x="24" y="25"/>
                        </a:lnTo>
                        <a:lnTo>
                          <a:pt x="24" y="20"/>
                        </a:lnTo>
                        <a:lnTo>
                          <a:pt x="23" y="16"/>
                        </a:lnTo>
                        <a:lnTo>
                          <a:pt x="21" y="12"/>
                        </a:lnTo>
                        <a:lnTo>
                          <a:pt x="17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3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2062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2" y="37"/>
                      </a:cxn>
                      <a:cxn ang="0">
                        <a:pos x="23" y="33"/>
                      </a:cxn>
                      <a:cxn ang="0">
                        <a:pos x="24" y="29"/>
                      </a:cxn>
                      <a:cxn ang="0">
                        <a:pos x="25" y="24"/>
                      </a:cxn>
                      <a:cxn ang="0">
                        <a:pos x="24" y="20"/>
                      </a:cxn>
                      <a:cxn ang="0">
                        <a:pos x="23" y="16"/>
                      </a:cxn>
                      <a:cxn ang="0">
                        <a:pos x="22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2" y="37"/>
                        </a:lnTo>
                        <a:lnTo>
                          <a:pt x="23" y="33"/>
                        </a:lnTo>
                        <a:lnTo>
                          <a:pt x="24" y="29"/>
                        </a:lnTo>
                        <a:lnTo>
                          <a:pt x="25" y="24"/>
                        </a:lnTo>
                        <a:lnTo>
                          <a:pt x="24" y="20"/>
                        </a:lnTo>
                        <a:lnTo>
                          <a:pt x="23" y="16"/>
                        </a:lnTo>
                        <a:lnTo>
                          <a:pt x="22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4" name="Rectangle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2" y="2047"/>
                    <a:ext cx="100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5" name="Freeform 163"/>
                  <p:cNvSpPr>
                    <a:spLocks noChangeAspect="1"/>
                  </p:cNvSpPr>
                  <p:nvPr/>
                </p:nvSpPr>
                <p:spPr bwMode="auto">
                  <a:xfrm>
                    <a:off x="1955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6" name="Freeform 164"/>
                  <p:cNvSpPr>
                    <a:spLocks noChangeAspect="1"/>
                  </p:cNvSpPr>
                  <p:nvPr/>
                </p:nvSpPr>
                <p:spPr bwMode="auto">
                  <a:xfrm>
                    <a:off x="1626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7" name="Rectangl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2" y="2047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8" name="Freeform 166"/>
                  <p:cNvSpPr>
                    <a:spLocks noChangeAspect="1"/>
                  </p:cNvSpPr>
                  <p:nvPr/>
                </p:nvSpPr>
                <p:spPr bwMode="auto">
                  <a:xfrm>
                    <a:off x="1504" y="2047"/>
                    <a:ext cx="0" cy="21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0"/>
                      </a:cxn>
                      <a:cxn ang="0">
                        <a:pos x="8" y="43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0"/>
                        </a:lnTo>
                        <a:lnTo>
                          <a:pt x="8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19" name="Freeform 167"/>
                  <p:cNvSpPr>
                    <a:spLocks noChangeAspect="1"/>
                  </p:cNvSpPr>
                  <p:nvPr/>
                </p:nvSpPr>
                <p:spPr bwMode="auto">
                  <a:xfrm>
                    <a:off x="1504" y="1618"/>
                    <a:ext cx="0" cy="21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8" y="6"/>
                      </a:cxn>
                      <a:cxn ang="0">
                        <a:pos x="5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2"/>
                      </a:cxn>
                      <a:cxn ang="0">
                        <a:pos x="8" y="44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8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2"/>
                        </a:lnTo>
                        <a:lnTo>
                          <a:pt x="8" y="44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0" name="Rectangl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2" y="1618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1" name="Freeform 169"/>
                  <p:cNvSpPr>
                    <a:spLocks noChangeAspect="1"/>
                  </p:cNvSpPr>
                  <p:nvPr/>
                </p:nvSpPr>
                <p:spPr bwMode="auto">
                  <a:xfrm>
                    <a:off x="1626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4" y="6"/>
                      </a:cxn>
                      <a:cxn ang="0">
                        <a:pos x="10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2" name="Freeform 170"/>
                  <p:cNvSpPr>
                    <a:spLocks noChangeAspect="1"/>
                  </p:cNvSpPr>
                  <p:nvPr/>
                </p:nvSpPr>
                <p:spPr bwMode="auto">
                  <a:xfrm>
                    <a:off x="1397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3" name="Rectangl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83" y="2047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4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1276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9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4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9" y="43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9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9" y="43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5" name="Freeform 173"/>
                  <p:cNvSpPr>
                    <a:spLocks noChangeAspect="1"/>
                  </p:cNvSpPr>
                  <p:nvPr/>
                </p:nvSpPr>
                <p:spPr bwMode="auto">
                  <a:xfrm>
                    <a:off x="1276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9" y="2"/>
                      </a:cxn>
                      <a:cxn ang="0">
                        <a:pos x="14" y="3"/>
                      </a:cxn>
                      <a:cxn ang="0">
                        <a:pos x="9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5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9" y="44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2"/>
                        </a:lnTo>
                        <a:lnTo>
                          <a:pt x="14" y="3"/>
                        </a:lnTo>
                        <a:lnTo>
                          <a:pt x="9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9" y="44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6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83" y="1618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7" name="Freeform 175"/>
                  <p:cNvSpPr>
                    <a:spLocks noChangeAspect="1"/>
                  </p:cNvSpPr>
                  <p:nvPr/>
                </p:nvSpPr>
                <p:spPr bwMode="auto">
                  <a:xfrm>
                    <a:off x="1397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0" y="47"/>
                      </a:cxn>
                      <a:cxn ang="0">
                        <a:pos x="14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4" y="6"/>
                      </a:cxn>
                      <a:cxn ang="0">
                        <a:pos x="10" y="3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8" name="Freeform 176"/>
                  <p:cNvSpPr>
                    <a:spLocks noChangeAspect="1"/>
                  </p:cNvSpPr>
                  <p:nvPr/>
                </p:nvSpPr>
                <p:spPr bwMode="auto">
                  <a:xfrm>
                    <a:off x="1512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29" name="Rectangl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7" y="2047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0" name="Freeform 178"/>
                  <p:cNvSpPr>
                    <a:spLocks noChangeAspect="1"/>
                  </p:cNvSpPr>
                  <p:nvPr/>
                </p:nvSpPr>
                <p:spPr bwMode="auto">
                  <a:xfrm>
                    <a:off x="1390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9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9" y="43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9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9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1" name="Freeform 179"/>
                  <p:cNvSpPr>
                    <a:spLocks noChangeAspect="1"/>
                  </p:cNvSpPr>
                  <p:nvPr/>
                </p:nvSpPr>
                <p:spPr bwMode="auto">
                  <a:xfrm>
                    <a:off x="1390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2"/>
                      </a:cxn>
                      <a:cxn ang="0">
                        <a:pos x="14" y="3"/>
                      </a:cxn>
                      <a:cxn ang="0">
                        <a:pos x="9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9" y="44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9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9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2" name="Rectangl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7" y="1618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3" name="Freeform 181"/>
                  <p:cNvSpPr>
                    <a:spLocks noChangeAspect="1"/>
                  </p:cNvSpPr>
                  <p:nvPr/>
                </p:nvSpPr>
                <p:spPr bwMode="auto">
                  <a:xfrm>
                    <a:off x="1512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4" name="Freeform 182"/>
                  <p:cNvSpPr>
                    <a:spLocks noChangeAspect="1"/>
                  </p:cNvSpPr>
                  <p:nvPr/>
                </p:nvSpPr>
                <p:spPr bwMode="auto">
                  <a:xfrm>
                    <a:off x="1855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5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5" name="Rectangle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0" y="2047"/>
                    <a:ext cx="100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6" name="Freeform 184"/>
                  <p:cNvSpPr>
                    <a:spLocks noChangeAspect="1"/>
                  </p:cNvSpPr>
                  <p:nvPr/>
                </p:nvSpPr>
                <p:spPr bwMode="auto">
                  <a:xfrm>
                    <a:off x="1733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0"/>
                      </a:cxn>
                      <a:cxn ang="0">
                        <a:pos x="9" y="43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0"/>
                        </a:lnTo>
                        <a:lnTo>
                          <a:pt x="9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7" name="Freeform 185"/>
                  <p:cNvSpPr>
                    <a:spLocks noChangeAspect="1"/>
                  </p:cNvSpPr>
                  <p:nvPr/>
                </p:nvSpPr>
                <p:spPr bwMode="auto">
                  <a:xfrm>
                    <a:off x="1733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9" y="6"/>
                      </a:cxn>
                      <a:cxn ang="0">
                        <a:pos x="5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2"/>
                      </a:cxn>
                      <a:cxn ang="0">
                        <a:pos x="9" y="44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9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2"/>
                        </a:lnTo>
                        <a:lnTo>
                          <a:pt x="9" y="44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8" name="Rectangle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0" y="1618"/>
                    <a:ext cx="100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39" name="Freeform 187"/>
                  <p:cNvSpPr>
                    <a:spLocks noChangeAspect="1"/>
                  </p:cNvSpPr>
                  <p:nvPr/>
                </p:nvSpPr>
                <p:spPr bwMode="auto">
                  <a:xfrm>
                    <a:off x="1855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5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0" name="Freeform 188"/>
                  <p:cNvSpPr>
                    <a:spLocks noChangeAspect="1"/>
                  </p:cNvSpPr>
                  <p:nvPr/>
                </p:nvSpPr>
                <p:spPr bwMode="auto">
                  <a:xfrm>
                    <a:off x="1740" y="2047"/>
                    <a:ext cx="0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7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7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1" name="Rectangl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6" y="2047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2" name="Freeform 190"/>
                  <p:cNvSpPr>
                    <a:spLocks noChangeAspect="1"/>
                  </p:cNvSpPr>
                  <p:nvPr/>
                </p:nvSpPr>
                <p:spPr bwMode="auto">
                  <a:xfrm>
                    <a:off x="1619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3" name="Freeform 191"/>
                  <p:cNvSpPr>
                    <a:spLocks noChangeAspect="1"/>
                  </p:cNvSpPr>
                  <p:nvPr/>
                </p:nvSpPr>
                <p:spPr bwMode="auto">
                  <a:xfrm>
                    <a:off x="1619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2"/>
                      </a:cxn>
                      <a:cxn ang="0">
                        <a:pos x="14" y="3"/>
                      </a:cxn>
                      <a:cxn ang="0">
                        <a:pos x="10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10" y="44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4" name="Rectangl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6" y="1618"/>
                    <a:ext cx="114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5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1740" y="1618"/>
                    <a:ext cx="0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7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7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6" name="Freeform 194"/>
                  <p:cNvSpPr>
                    <a:spLocks noChangeAspect="1"/>
                  </p:cNvSpPr>
                  <p:nvPr/>
                </p:nvSpPr>
                <p:spPr bwMode="auto">
                  <a:xfrm>
                    <a:off x="1962" y="2047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4" y="29"/>
                      </a:cxn>
                      <a:cxn ang="0">
                        <a:pos x="24" y="24"/>
                      </a:cxn>
                      <a:cxn ang="0">
                        <a:pos x="24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4" y="29"/>
                        </a:lnTo>
                        <a:lnTo>
                          <a:pt x="24" y="24"/>
                        </a:lnTo>
                        <a:lnTo>
                          <a:pt x="24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7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5" y="2047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8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1848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4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49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1848" y="1618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9" y="2"/>
                      </a:cxn>
                      <a:cxn ang="0">
                        <a:pos x="14" y="3"/>
                      </a:cxn>
                      <a:cxn ang="0">
                        <a:pos x="10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5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10" y="44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50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5" y="1618"/>
                    <a:ext cx="107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51" name="Freeform 199"/>
                  <p:cNvSpPr>
                    <a:spLocks noChangeAspect="1"/>
                  </p:cNvSpPr>
                  <p:nvPr/>
                </p:nvSpPr>
                <p:spPr bwMode="auto">
                  <a:xfrm>
                    <a:off x="1962" y="1618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4" y="29"/>
                      </a:cxn>
                      <a:cxn ang="0">
                        <a:pos x="24" y="25"/>
                      </a:cxn>
                      <a:cxn ang="0">
                        <a:pos x="24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4" y="6"/>
                      </a:cxn>
                      <a:cxn ang="0">
                        <a:pos x="10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4" y="29"/>
                        </a:lnTo>
                        <a:lnTo>
                          <a:pt x="24" y="25"/>
                        </a:lnTo>
                        <a:lnTo>
                          <a:pt x="24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52" name="Freeform 200"/>
                  <p:cNvSpPr>
                    <a:spLocks noChangeAspect="1"/>
                  </p:cNvSpPr>
                  <p:nvPr/>
                </p:nvSpPr>
                <p:spPr bwMode="auto">
                  <a:xfrm>
                    <a:off x="2770" y="1532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7"/>
                      </a:cxn>
                      <a:cxn ang="0">
                        <a:pos x="10" y="46"/>
                      </a:cxn>
                      <a:cxn ang="0">
                        <a:pos x="14" y="43"/>
                      </a:cxn>
                      <a:cxn ang="0">
                        <a:pos x="17" y="40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4" y="24"/>
                      </a:cxn>
                      <a:cxn ang="0">
                        <a:pos x="23" y="20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7" y="7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4" h="47">
                        <a:moveTo>
                          <a:pt x="0" y="47"/>
                        </a:moveTo>
                        <a:lnTo>
                          <a:pt x="5" y="47"/>
                        </a:lnTo>
                        <a:lnTo>
                          <a:pt x="10" y="46"/>
                        </a:lnTo>
                        <a:lnTo>
                          <a:pt x="14" y="43"/>
                        </a:lnTo>
                        <a:lnTo>
                          <a:pt x="17" y="40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53" name="Rectangle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2" y="1532"/>
                    <a:ext cx="458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54" name="Freeform 202"/>
                  <p:cNvSpPr>
                    <a:spLocks noChangeAspect="1"/>
                  </p:cNvSpPr>
                  <p:nvPr/>
                </p:nvSpPr>
                <p:spPr bwMode="auto">
                  <a:xfrm>
                    <a:off x="2305" y="1532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1"/>
                      </a:cxn>
                      <a:cxn ang="0">
                        <a:pos x="2" y="15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40"/>
                      </a:cxn>
                      <a:cxn ang="0">
                        <a:pos x="9" y="43"/>
                      </a:cxn>
                      <a:cxn ang="0">
                        <a:pos x="14" y="46"/>
                      </a:cxn>
                      <a:cxn ang="0">
                        <a:pos x="18" y="47"/>
                      </a:cxn>
                      <a:cxn ang="0">
                        <a:pos x="24" y="47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7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9" y="43"/>
                        </a:lnTo>
                        <a:lnTo>
                          <a:pt x="14" y="46"/>
                        </a:lnTo>
                        <a:lnTo>
                          <a:pt x="18" y="47"/>
                        </a:lnTo>
                        <a:lnTo>
                          <a:pt x="24" y="4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55" name="Freeform 203"/>
                  <p:cNvSpPr>
                    <a:spLocks noChangeAspect="1"/>
                  </p:cNvSpPr>
                  <p:nvPr/>
                </p:nvSpPr>
                <p:spPr bwMode="auto">
                  <a:xfrm>
                    <a:off x="282" y="1904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8" y="6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1"/>
                      </a:cxn>
                      <a:cxn ang="0">
                        <a:pos x="8" y="43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8" y="6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1"/>
                        </a:lnTo>
                        <a:lnTo>
                          <a:pt x="8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56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" y="1904"/>
                    <a:ext cx="2481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57" name="Freeform 205"/>
                  <p:cNvSpPr>
                    <a:spLocks noChangeAspect="1"/>
                  </p:cNvSpPr>
                  <p:nvPr/>
                </p:nvSpPr>
                <p:spPr bwMode="auto">
                  <a:xfrm>
                    <a:off x="2770" y="1904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7" y="41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7" y="8"/>
                      </a:cxn>
                      <a:cxn ang="0">
                        <a:pos x="14" y="6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7" y="41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7" y="8"/>
                        </a:lnTo>
                        <a:lnTo>
                          <a:pt x="14" y="6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158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2370" y="1582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7" y="24"/>
                      </a:cxn>
                      <a:cxn ang="0">
                        <a:pos x="47" y="19"/>
                      </a:cxn>
                      <a:cxn ang="0">
                        <a:pos x="45" y="14"/>
                      </a:cxn>
                      <a:cxn ang="0">
                        <a:pos x="43" y="9"/>
                      </a:cxn>
                      <a:cxn ang="0">
                        <a:pos x="40" y="6"/>
                      </a:cxn>
                      <a:cxn ang="0">
                        <a:pos x="36" y="4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6"/>
                      </a:cxn>
                      <a:cxn ang="0">
                        <a:pos x="4" y="9"/>
                      </a:cxn>
                      <a:cxn ang="0">
                        <a:pos x="2" y="14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47" y="24"/>
                      </a:cxn>
                    </a:cxnLst>
                    <a:rect l="0" t="0" r="r" b="b"/>
                    <a:pathLst>
                      <a:path w="47" h="24">
                        <a:moveTo>
                          <a:pt x="47" y="24"/>
                        </a:moveTo>
                        <a:lnTo>
                          <a:pt x="47" y="19"/>
                        </a:lnTo>
                        <a:lnTo>
                          <a:pt x="45" y="14"/>
                        </a:lnTo>
                        <a:lnTo>
                          <a:pt x="43" y="9"/>
                        </a:lnTo>
                        <a:lnTo>
                          <a:pt x="40" y="6"/>
                        </a:lnTo>
                        <a:lnTo>
                          <a:pt x="36" y="4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4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47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grpSp>
                <p:nvGrpSpPr>
                  <p:cNvPr id="1246" name="Group 2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" y="1489"/>
                    <a:ext cx="5062" cy="671"/>
                    <a:chOff x="71" y="1833"/>
                    <a:chExt cx="5617" cy="744"/>
                  </a:xfrm>
                </p:grpSpPr>
                <p:sp>
                  <p:nvSpPr>
                    <p:cNvPr id="382160" name="Rectangle 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40" y="1944"/>
                      <a:ext cx="0" cy="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61" name="Freeform 2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32" y="1936"/>
                      <a:ext cx="8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24"/>
                        </a:cxn>
                        <a:cxn ang="0">
                          <a:pos x="47" y="19"/>
                        </a:cxn>
                        <a:cxn ang="0">
                          <a:pos x="45" y="14"/>
                        </a:cxn>
                        <a:cxn ang="0">
                          <a:pos x="43" y="9"/>
                        </a:cxn>
                        <a:cxn ang="0">
                          <a:pos x="40" y="6"/>
                        </a:cxn>
                        <a:cxn ang="0">
                          <a:pos x="36" y="4"/>
                        </a:cxn>
                        <a:cxn ang="0">
                          <a:pos x="32" y="2"/>
                        </a:cxn>
                        <a:cxn ang="0">
                          <a:pos x="28" y="1"/>
                        </a:cxn>
                        <a:cxn ang="0">
                          <a:pos x="24" y="0"/>
                        </a:cxn>
                        <a:cxn ang="0">
                          <a:pos x="19" y="1"/>
                        </a:cxn>
                        <a:cxn ang="0">
                          <a:pos x="14" y="2"/>
                        </a:cxn>
                        <a:cxn ang="0">
                          <a:pos x="10" y="4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4"/>
                        </a:cxn>
                        <a:cxn ang="0">
                          <a:pos x="0" y="19"/>
                        </a:cxn>
                        <a:cxn ang="0">
                          <a:pos x="0" y="24"/>
                        </a:cxn>
                        <a:cxn ang="0">
                          <a:pos x="47" y="24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47" y="24"/>
                          </a:moveTo>
                          <a:lnTo>
                            <a:pt x="47" y="19"/>
                          </a:lnTo>
                          <a:lnTo>
                            <a:pt x="45" y="14"/>
                          </a:lnTo>
                          <a:lnTo>
                            <a:pt x="43" y="9"/>
                          </a:lnTo>
                          <a:lnTo>
                            <a:pt x="40" y="6"/>
                          </a:lnTo>
                          <a:lnTo>
                            <a:pt x="36" y="4"/>
                          </a:lnTo>
                          <a:lnTo>
                            <a:pt x="32" y="2"/>
                          </a:lnTo>
                          <a:lnTo>
                            <a:pt x="28" y="1"/>
                          </a:lnTo>
                          <a:lnTo>
                            <a:pt x="24" y="0"/>
                          </a:lnTo>
                          <a:lnTo>
                            <a:pt x="19" y="1"/>
                          </a:lnTo>
                          <a:lnTo>
                            <a:pt x="14" y="2"/>
                          </a:lnTo>
                          <a:lnTo>
                            <a:pt x="10" y="4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4"/>
                          </a:lnTo>
                          <a:lnTo>
                            <a:pt x="0" y="19"/>
                          </a:lnTo>
                          <a:lnTo>
                            <a:pt x="0" y="24"/>
                          </a:lnTo>
                          <a:lnTo>
                            <a:pt x="47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62" name="Freeform 2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76" y="193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5" y="47"/>
                        </a:cxn>
                        <a:cxn ang="0">
                          <a:pos x="10" y="46"/>
                        </a:cxn>
                        <a:cxn ang="0">
                          <a:pos x="14" y="43"/>
                        </a:cxn>
                        <a:cxn ang="0">
                          <a:pos x="17" y="41"/>
                        </a:cxn>
                        <a:cxn ang="0">
                          <a:pos x="20" y="37"/>
                        </a:cxn>
                        <a:cxn ang="0">
                          <a:pos x="22" y="33"/>
                        </a:cxn>
                        <a:cxn ang="0">
                          <a:pos x="23" y="28"/>
                        </a:cxn>
                        <a:cxn ang="0">
                          <a:pos x="24" y="24"/>
                        </a:cxn>
                        <a:cxn ang="0">
                          <a:pos x="23" y="20"/>
                        </a:cxn>
                        <a:cxn ang="0">
                          <a:pos x="22" y="16"/>
                        </a:cxn>
                        <a:cxn ang="0">
                          <a:pos x="20" y="12"/>
                        </a:cxn>
                        <a:cxn ang="0">
                          <a:pos x="17" y="7"/>
                        </a:cxn>
                        <a:cxn ang="0">
                          <a:pos x="14" y="5"/>
                        </a:cxn>
                        <a:cxn ang="0">
                          <a:pos x="10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0" y="48"/>
                          </a:moveTo>
                          <a:lnTo>
                            <a:pt x="5" y="47"/>
                          </a:lnTo>
                          <a:lnTo>
                            <a:pt x="10" y="46"/>
                          </a:lnTo>
                          <a:lnTo>
                            <a:pt x="14" y="43"/>
                          </a:lnTo>
                          <a:lnTo>
                            <a:pt x="17" y="41"/>
                          </a:lnTo>
                          <a:lnTo>
                            <a:pt x="20" y="37"/>
                          </a:lnTo>
                          <a:lnTo>
                            <a:pt x="22" y="33"/>
                          </a:lnTo>
                          <a:lnTo>
                            <a:pt x="23" y="28"/>
                          </a:lnTo>
                          <a:lnTo>
                            <a:pt x="24" y="24"/>
                          </a:lnTo>
                          <a:lnTo>
                            <a:pt x="23" y="20"/>
                          </a:lnTo>
                          <a:lnTo>
                            <a:pt x="22" y="16"/>
                          </a:lnTo>
                          <a:lnTo>
                            <a:pt x="20" y="12"/>
                          </a:lnTo>
                          <a:lnTo>
                            <a:pt x="17" y="7"/>
                          </a:lnTo>
                          <a:lnTo>
                            <a:pt x="14" y="5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63" name="Rectangle 2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0" y="1936"/>
                      <a:ext cx="516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64" name="Freeform 2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53" y="193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1"/>
                        </a:cxn>
                        <a:cxn ang="0">
                          <a:pos x="13" y="2"/>
                        </a:cxn>
                        <a:cxn ang="0">
                          <a:pos x="9" y="5"/>
                        </a:cxn>
                        <a:cxn ang="0">
                          <a:pos x="6" y="7"/>
                        </a:cxn>
                        <a:cxn ang="0">
                          <a:pos x="3" y="12"/>
                        </a:cxn>
                        <a:cxn ang="0">
                          <a:pos x="2" y="16"/>
                        </a:cxn>
                        <a:cxn ang="0">
                          <a:pos x="1" y="20"/>
                        </a:cxn>
                        <a:cxn ang="0">
                          <a:pos x="0" y="24"/>
                        </a:cxn>
                        <a:cxn ang="0">
                          <a:pos x="1" y="28"/>
                        </a:cxn>
                        <a:cxn ang="0">
                          <a:pos x="2" y="33"/>
                        </a:cxn>
                        <a:cxn ang="0">
                          <a:pos x="3" y="37"/>
                        </a:cxn>
                        <a:cxn ang="0">
                          <a:pos x="6" y="41"/>
                        </a:cxn>
                        <a:cxn ang="0">
                          <a:pos x="9" y="43"/>
                        </a:cxn>
                        <a:cxn ang="0">
                          <a:pos x="13" y="46"/>
                        </a:cxn>
                        <a:cxn ang="0">
                          <a:pos x="18" y="47"/>
                        </a:cxn>
                        <a:cxn ang="0">
                          <a:pos x="24" y="48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24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9" y="5"/>
                          </a:lnTo>
                          <a:lnTo>
                            <a:pt x="6" y="7"/>
                          </a:lnTo>
                          <a:lnTo>
                            <a:pt x="3" y="12"/>
                          </a:lnTo>
                          <a:lnTo>
                            <a:pt x="2" y="16"/>
                          </a:lnTo>
                          <a:lnTo>
                            <a:pt x="1" y="20"/>
                          </a:lnTo>
                          <a:lnTo>
                            <a:pt x="0" y="24"/>
                          </a:lnTo>
                          <a:lnTo>
                            <a:pt x="1" y="28"/>
                          </a:lnTo>
                          <a:lnTo>
                            <a:pt x="2" y="33"/>
                          </a:lnTo>
                          <a:lnTo>
                            <a:pt x="3" y="37"/>
                          </a:lnTo>
                          <a:lnTo>
                            <a:pt x="6" y="41"/>
                          </a:lnTo>
                          <a:lnTo>
                            <a:pt x="9" y="43"/>
                          </a:lnTo>
                          <a:lnTo>
                            <a:pt x="13" y="46"/>
                          </a:lnTo>
                          <a:lnTo>
                            <a:pt x="18" y="47"/>
                          </a:lnTo>
                          <a:lnTo>
                            <a:pt x="24" y="4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65" name="Freeform 2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8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6" y="47"/>
                        </a:cxn>
                        <a:cxn ang="0">
                          <a:pos x="10" y="46"/>
                        </a:cxn>
                        <a:cxn ang="0">
                          <a:pos x="14" y="42"/>
                        </a:cxn>
                        <a:cxn ang="0">
                          <a:pos x="17" y="40"/>
                        </a:cxn>
                        <a:cxn ang="0">
                          <a:pos x="20" y="36"/>
                        </a:cxn>
                        <a:cxn ang="0">
                          <a:pos x="21" y="33"/>
                        </a:cxn>
                        <a:cxn ang="0">
                          <a:pos x="22" y="29"/>
                        </a:cxn>
                        <a:cxn ang="0">
                          <a:pos x="24" y="25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2"/>
                        </a:cxn>
                        <a:cxn ang="0">
                          <a:pos x="17" y="8"/>
                        </a:cxn>
                        <a:cxn ang="0">
                          <a:pos x="14" y="6"/>
                        </a:cxn>
                        <a:cxn ang="0">
                          <a:pos x="10" y="2"/>
                        </a:cxn>
                        <a:cxn ang="0">
                          <a:pos x="6" y="1"/>
                        </a:cxn>
                        <a:cxn ang="0">
                          <a:pos x="0" y="0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0" y="48"/>
                          </a:moveTo>
                          <a:lnTo>
                            <a:pt x="6" y="47"/>
                          </a:lnTo>
                          <a:lnTo>
                            <a:pt x="10" y="46"/>
                          </a:lnTo>
                          <a:lnTo>
                            <a:pt x="14" y="42"/>
                          </a:lnTo>
                          <a:lnTo>
                            <a:pt x="17" y="40"/>
                          </a:lnTo>
                          <a:lnTo>
                            <a:pt x="20" y="36"/>
                          </a:lnTo>
                          <a:lnTo>
                            <a:pt x="21" y="33"/>
                          </a:lnTo>
                          <a:lnTo>
                            <a:pt x="22" y="29"/>
                          </a:lnTo>
                          <a:lnTo>
                            <a:pt x="24" y="25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2"/>
                          </a:lnTo>
                          <a:lnTo>
                            <a:pt x="17" y="8"/>
                          </a:lnTo>
                          <a:lnTo>
                            <a:pt x="14" y="6"/>
                          </a:lnTo>
                          <a:lnTo>
                            <a:pt x="10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66" name="Rectangle 2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91" y="2452"/>
                      <a:ext cx="278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67" name="Freeform 2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83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3" y="2"/>
                        </a:cxn>
                        <a:cxn ang="0">
                          <a:pos x="8" y="6"/>
                        </a:cxn>
                        <a:cxn ang="0">
                          <a:pos x="5" y="8"/>
                        </a:cxn>
                        <a:cxn ang="0">
                          <a:pos x="3" y="12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5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3" y="36"/>
                        </a:cxn>
                        <a:cxn ang="0">
                          <a:pos x="5" y="40"/>
                        </a:cxn>
                        <a:cxn ang="0">
                          <a:pos x="8" y="42"/>
                        </a:cxn>
                        <a:cxn ang="0">
                          <a:pos x="13" y="46"/>
                        </a:cxn>
                        <a:cxn ang="0">
                          <a:pos x="17" y="47"/>
                        </a:cxn>
                        <a:cxn ang="0">
                          <a:pos x="23" y="48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8" y="6"/>
                          </a:lnTo>
                          <a:lnTo>
                            <a:pt x="5" y="8"/>
                          </a:lnTo>
                          <a:lnTo>
                            <a:pt x="3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5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6"/>
                          </a:lnTo>
                          <a:lnTo>
                            <a:pt x="5" y="40"/>
                          </a:lnTo>
                          <a:lnTo>
                            <a:pt x="8" y="42"/>
                          </a:lnTo>
                          <a:lnTo>
                            <a:pt x="13" y="46"/>
                          </a:lnTo>
                          <a:lnTo>
                            <a:pt x="17" y="47"/>
                          </a:lnTo>
                          <a:lnTo>
                            <a:pt x="23" y="48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68" name="Freeform 2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4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69" name="Rectangle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99" y="1976"/>
                      <a:ext cx="135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0" name="Freeform 2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1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1" name="Freeform 2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1" y="188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4" y="10"/>
                        </a:cxn>
                        <a:cxn ang="0">
                          <a:pos x="1" y="14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4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5"/>
                        </a:cxn>
                        <a:cxn ang="0">
                          <a:pos x="24" y="46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6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4" y="10"/>
                          </a:lnTo>
                          <a:lnTo>
                            <a:pt x="1" y="14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4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5"/>
                          </a:lnTo>
                          <a:lnTo>
                            <a:pt x="24" y="4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2" name="Rectangle 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99" y="1881"/>
                      <a:ext cx="135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3" name="Freeform 2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4" y="188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4" name="Freeform 2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9" y="184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5" y="7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3" y="37"/>
                        </a:cxn>
                        <a:cxn ang="0">
                          <a:pos x="5" y="40"/>
                        </a:cxn>
                        <a:cxn ang="0">
                          <a:pos x="9" y="43"/>
                        </a:cxn>
                        <a:cxn ang="0">
                          <a:pos x="13" y="45"/>
                        </a:cxn>
                        <a:cxn ang="0">
                          <a:pos x="18" y="47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7"/>
                          </a:lnTo>
                          <a:lnTo>
                            <a:pt x="5" y="40"/>
                          </a:lnTo>
                          <a:lnTo>
                            <a:pt x="9" y="43"/>
                          </a:lnTo>
                          <a:lnTo>
                            <a:pt x="13" y="45"/>
                          </a:lnTo>
                          <a:lnTo>
                            <a:pt x="18" y="47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5" name="Rectangle 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7" y="1841"/>
                      <a:ext cx="254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6" name="Freeform 2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0" y="184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7"/>
                        </a:cxn>
                        <a:cxn ang="0">
                          <a:pos x="10" y="45"/>
                        </a:cxn>
                        <a:cxn ang="0">
                          <a:pos x="14" y="43"/>
                        </a:cxn>
                        <a:cxn ang="0">
                          <a:pos x="17" y="40"/>
                        </a:cxn>
                        <a:cxn ang="0">
                          <a:pos x="20" y="37"/>
                        </a:cxn>
                        <a:cxn ang="0">
                          <a:pos x="22" y="33"/>
                        </a:cxn>
                        <a:cxn ang="0">
                          <a:pos x="23" y="29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10" y="45"/>
                          </a:lnTo>
                          <a:lnTo>
                            <a:pt x="14" y="43"/>
                          </a:lnTo>
                          <a:lnTo>
                            <a:pt x="17" y="40"/>
                          </a:lnTo>
                          <a:lnTo>
                            <a:pt x="20" y="37"/>
                          </a:lnTo>
                          <a:lnTo>
                            <a:pt x="22" y="33"/>
                          </a:lnTo>
                          <a:lnTo>
                            <a:pt x="23" y="29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7" name="Freeform 2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4" y="191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1"/>
                        </a:cxn>
                        <a:cxn ang="0">
                          <a:pos x="18" y="6"/>
                        </a:cxn>
                        <a:cxn ang="0">
                          <a:pos x="14" y="4"/>
                        </a:cxn>
                        <a:cxn ang="0">
                          <a:pos x="10" y="1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1"/>
                          </a:lnTo>
                          <a:lnTo>
                            <a:pt x="18" y="6"/>
                          </a:lnTo>
                          <a:lnTo>
                            <a:pt x="14" y="4"/>
                          </a:lnTo>
                          <a:lnTo>
                            <a:pt x="10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8" name="Rectangle 2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99" y="1912"/>
                      <a:ext cx="135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79" name="Freeform 2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1" y="191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1"/>
                        </a:cxn>
                        <a:cxn ang="0">
                          <a:pos x="9" y="4"/>
                        </a:cxn>
                        <a:cxn ang="0">
                          <a:pos x="6" y="6"/>
                        </a:cxn>
                        <a:cxn ang="0">
                          <a:pos x="3" y="11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0" name="Freeform 2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6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1" name="Rectangle 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34" y="1976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2" name="Freeform 2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0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9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3" name="Freeform 2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8" y="188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11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4" y="4"/>
                        </a:cxn>
                        <a:cxn ang="0">
                          <a:pos x="11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11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4" name="Rectangle 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34" y="1881"/>
                      <a:ext cx="135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5" name="Freeform 2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6" y="188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2" y="14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1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6" name="Freeform 2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6" y="191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1"/>
                        </a:cxn>
                        <a:cxn ang="0">
                          <a:pos x="9" y="4"/>
                        </a:cxn>
                        <a:cxn ang="0">
                          <a:pos x="6" y="6"/>
                        </a:cxn>
                        <a:cxn ang="0">
                          <a:pos x="3" y="11"/>
                        </a:cxn>
                        <a:cxn ang="0">
                          <a:pos x="2" y="14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2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7" name="Rectangle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34" y="191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8" name="Freeform 2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0" y="191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9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20" y="35"/>
                        </a:cxn>
                        <a:cxn ang="0">
                          <a:pos x="21" y="32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8"/>
                        </a:cxn>
                        <a:cxn ang="0">
                          <a:pos x="21" y="14"/>
                        </a:cxn>
                        <a:cxn ang="0">
                          <a:pos x="20" y="11"/>
                        </a:cxn>
                        <a:cxn ang="0">
                          <a:pos x="17" y="6"/>
                        </a:cxn>
                        <a:cxn ang="0">
                          <a:pos x="14" y="4"/>
                        </a:cxn>
                        <a:cxn ang="0">
                          <a:pos x="9" y="1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5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1"/>
                          </a:lnTo>
                          <a:lnTo>
                            <a:pt x="17" y="6"/>
                          </a:lnTo>
                          <a:lnTo>
                            <a:pt x="14" y="4"/>
                          </a:lnTo>
                          <a:lnTo>
                            <a:pt x="9" y="1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89" name="Freeform 2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07" y="191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7" y="0"/>
                        </a:cxn>
                        <a:cxn ang="0">
                          <a:pos x="13" y="1"/>
                        </a:cxn>
                        <a:cxn ang="0">
                          <a:pos x="9" y="4"/>
                        </a:cxn>
                        <a:cxn ang="0">
                          <a:pos x="6" y="6"/>
                        </a:cxn>
                        <a:cxn ang="0">
                          <a:pos x="3" y="11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4" y="46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6">
                          <a:moveTo>
                            <a:pt x="24" y="0"/>
                          </a:moveTo>
                          <a:lnTo>
                            <a:pt x="17" y="0"/>
                          </a:lnTo>
                          <a:lnTo>
                            <a:pt x="13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4" y="4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0" name="Rectangle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5" y="1912"/>
                      <a:ext cx="8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1" name="Freeform 2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2" y="191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1"/>
                        </a:cxn>
                        <a:cxn ang="0">
                          <a:pos x="18" y="6"/>
                        </a:cxn>
                        <a:cxn ang="0">
                          <a:pos x="15" y="4"/>
                        </a:cxn>
                        <a:cxn ang="0">
                          <a:pos x="11" y="1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1"/>
                          </a:lnTo>
                          <a:lnTo>
                            <a:pt x="18" y="6"/>
                          </a:lnTo>
                          <a:lnTo>
                            <a:pt x="15" y="4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2" name="Freeform 2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07" y="191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7" y="0"/>
                        </a:cxn>
                        <a:cxn ang="0">
                          <a:pos x="13" y="1"/>
                        </a:cxn>
                        <a:cxn ang="0">
                          <a:pos x="9" y="4"/>
                        </a:cxn>
                        <a:cxn ang="0">
                          <a:pos x="6" y="6"/>
                        </a:cxn>
                        <a:cxn ang="0">
                          <a:pos x="3" y="11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4" y="46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6">
                          <a:moveTo>
                            <a:pt x="24" y="0"/>
                          </a:moveTo>
                          <a:lnTo>
                            <a:pt x="17" y="0"/>
                          </a:lnTo>
                          <a:lnTo>
                            <a:pt x="13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4" y="4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3" name="Rectangle 2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5" y="1912"/>
                      <a:ext cx="8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4" name="Freeform 2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2" y="191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1"/>
                        </a:cxn>
                        <a:cxn ang="0">
                          <a:pos x="18" y="6"/>
                        </a:cxn>
                        <a:cxn ang="0">
                          <a:pos x="15" y="4"/>
                        </a:cxn>
                        <a:cxn ang="0">
                          <a:pos x="11" y="1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1"/>
                          </a:lnTo>
                          <a:lnTo>
                            <a:pt x="18" y="6"/>
                          </a:lnTo>
                          <a:lnTo>
                            <a:pt x="15" y="4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5" name="Freeform 2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84" y="193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8"/>
                        </a:cxn>
                        <a:cxn ang="0">
                          <a:pos x="44" y="13"/>
                        </a:cxn>
                        <a:cxn ang="0">
                          <a:pos x="42" y="9"/>
                        </a:cxn>
                        <a:cxn ang="0">
                          <a:pos x="39" y="5"/>
                        </a:cxn>
                        <a:cxn ang="0">
                          <a:pos x="35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5"/>
                        </a:cxn>
                        <a:cxn ang="0">
                          <a:pos x="4" y="9"/>
                        </a:cxn>
                        <a:cxn ang="0">
                          <a:pos x="2" y="13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8"/>
                          </a:lnTo>
                          <a:lnTo>
                            <a:pt x="44" y="13"/>
                          </a:lnTo>
                          <a:lnTo>
                            <a:pt x="42" y="9"/>
                          </a:lnTo>
                          <a:lnTo>
                            <a:pt x="39" y="5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5"/>
                          </a:lnTo>
                          <a:lnTo>
                            <a:pt x="4" y="9"/>
                          </a:lnTo>
                          <a:lnTo>
                            <a:pt x="2" y="13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6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92" y="1944"/>
                      <a:ext cx="0" cy="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7" name="Freeform 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84" y="193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8"/>
                        </a:cxn>
                        <a:cxn ang="0">
                          <a:pos x="44" y="13"/>
                        </a:cxn>
                        <a:cxn ang="0">
                          <a:pos x="42" y="9"/>
                        </a:cxn>
                        <a:cxn ang="0">
                          <a:pos x="39" y="5"/>
                        </a:cxn>
                        <a:cxn ang="0">
                          <a:pos x="35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5"/>
                        </a:cxn>
                        <a:cxn ang="0">
                          <a:pos x="4" y="9"/>
                        </a:cxn>
                        <a:cxn ang="0">
                          <a:pos x="2" y="13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8"/>
                          </a:lnTo>
                          <a:lnTo>
                            <a:pt x="44" y="13"/>
                          </a:lnTo>
                          <a:lnTo>
                            <a:pt x="42" y="9"/>
                          </a:lnTo>
                          <a:lnTo>
                            <a:pt x="39" y="5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5"/>
                          </a:lnTo>
                          <a:lnTo>
                            <a:pt x="4" y="9"/>
                          </a:lnTo>
                          <a:lnTo>
                            <a:pt x="2" y="13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8" name="Freeform 2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30" y="2508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24"/>
                        </a:cxn>
                        <a:cxn ang="0">
                          <a:pos x="46" y="18"/>
                        </a:cxn>
                        <a:cxn ang="0">
                          <a:pos x="45" y="13"/>
                        </a:cxn>
                        <a:cxn ang="0">
                          <a:pos x="43" y="10"/>
                        </a:cxn>
                        <a:cxn ang="0">
                          <a:pos x="39" y="7"/>
                        </a:cxn>
                        <a:cxn ang="0">
                          <a:pos x="35" y="4"/>
                        </a:cxn>
                        <a:cxn ang="0">
                          <a:pos x="32" y="1"/>
                        </a:cxn>
                        <a:cxn ang="0">
                          <a:pos x="28" y="0"/>
                        </a:cxn>
                        <a:cxn ang="0">
                          <a:pos x="24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4"/>
                        </a:cxn>
                        <a:cxn ang="0">
                          <a:pos x="8" y="7"/>
                        </a:cxn>
                        <a:cxn ang="0">
                          <a:pos x="5" y="10"/>
                        </a:cxn>
                        <a:cxn ang="0">
                          <a:pos x="3" y="13"/>
                        </a:cxn>
                        <a:cxn ang="0">
                          <a:pos x="0" y="18"/>
                        </a:cxn>
                        <a:cxn ang="0">
                          <a:pos x="0" y="24"/>
                        </a:cxn>
                        <a:cxn ang="0">
                          <a:pos x="47" y="24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47" y="24"/>
                          </a:moveTo>
                          <a:lnTo>
                            <a:pt x="46" y="18"/>
                          </a:lnTo>
                          <a:lnTo>
                            <a:pt x="45" y="13"/>
                          </a:lnTo>
                          <a:lnTo>
                            <a:pt x="43" y="10"/>
                          </a:lnTo>
                          <a:lnTo>
                            <a:pt x="39" y="7"/>
                          </a:lnTo>
                          <a:lnTo>
                            <a:pt x="35" y="4"/>
                          </a:lnTo>
                          <a:lnTo>
                            <a:pt x="32" y="1"/>
                          </a:lnTo>
                          <a:lnTo>
                            <a:pt x="28" y="0"/>
                          </a:lnTo>
                          <a:lnTo>
                            <a:pt x="24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4"/>
                          </a:lnTo>
                          <a:lnTo>
                            <a:pt x="8" y="7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0" y="18"/>
                          </a:lnTo>
                          <a:lnTo>
                            <a:pt x="0" y="24"/>
                          </a:lnTo>
                          <a:lnTo>
                            <a:pt x="47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199" name="Rectangle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38" y="2516"/>
                      <a:ext cx="0" cy="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0" name="Freeform 2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30" y="2508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24"/>
                        </a:cxn>
                        <a:cxn ang="0">
                          <a:pos x="46" y="18"/>
                        </a:cxn>
                        <a:cxn ang="0">
                          <a:pos x="45" y="13"/>
                        </a:cxn>
                        <a:cxn ang="0">
                          <a:pos x="43" y="10"/>
                        </a:cxn>
                        <a:cxn ang="0">
                          <a:pos x="39" y="7"/>
                        </a:cxn>
                        <a:cxn ang="0">
                          <a:pos x="35" y="4"/>
                        </a:cxn>
                        <a:cxn ang="0">
                          <a:pos x="32" y="1"/>
                        </a:cxn>
                        <a:cxn ang="0">
                          <a:pos x="28" y="0"/>
                        </a:cxn>
                        <a:cxn ang="0">
                          <a:pos x="24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4"/>
                        </a:cxn>
                        <a:cxn ang="0">
                          <a:pos x="8" y="7"/>
                        </a:cxn>
                        <a:cxn ang="0">
                          <a:pos x="5" y="10"/>
                        </a:cxn>
                        <a:cxn ang="0">
                          <a:pos x="3" y="13"/>
                        </a:cxn>
                        <a:cxn ang="0">
                          <a:pos x="0" y="18"/>
                        </a:cxn>
                        <a:cxn ang="0">
                          <a:pos x="0" y="24"/>
                        </a:cxn>
                        <a:cxn ang="0">
                          <a:pos x="47" y="24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47" y="24"/>
                          </a:moveTo>
                          <a:lnTo>
                            <a:pt x="46" y="18"/>
                          </a:lnTo>
                          <a:lnTo>
                            <a:pt x="45" y="13"/>
                          </a:lnTo>
                          <a:lnTo>
                            <a:pt x="43" y="10"/>
                          </a:lnTo>
                          <a:lnTo>
                            <a:pt x="39" y="7"/>
                          </a:lnTo>
                          <a:lnTo>
                            <a:pt x="35" y="4"/>
                          </a:lnTo>
                          <a:lnTo>
                            <a:pt x="32" y="1"/>
                          </a:lnTo>
                          <a:lnTo>
                            <a:pt x="28" y="0"/>
                          </a:lnTo>
                          <a:lnTo>
                            <a:pt x="24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4"/>
                          </a:lnTo>
                          <a:lnTo>
                            <a:pt x="8" y="7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0" y="18"/>
                          </a:lnTo>
                          <a:lnTo>
                            <a:pt x="0" y="24"/>
                          </a:lnTo>
                          <a:lnTo>
                            <a:pt x="47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1" name="Freeform 2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59" y="2555"/>
                      <a:ext cx="24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5"/>
                        </a:cxn>
                        <a:cxn ang="0">
                          <a:pos x="2" y="10"/>
                        </a:cxn>
                        <a:cxn ang="0">
                          <a:pos x="4" y="15"/>
                        </a:cxn>
                        <a:cxn ang="0">
                          <a:pos x="7" y="18"/>
                        </a:cxn>
                        <a:cxn ang="0">
                          <a:pos x="12" y="20"/>
                        </a:cxn>
                        <a:cxn ang="0">
                          <a:pos x="15" y="22"/>
                        </a:cxn>
                        <a:cxn ang="0">
                          <a:pos x="19" y="23"/>
                        </a:cxn>
                        <a:cxn ang="0">
                          <a:pos x="23" y="23"/>
                        </a:cxn>
                        <a:cxn ang="0">
                          <a:pos x="28" y="23"/>
                        </a:cxn>
                        <a:cxn ang="0">
                          <a:pos x="33" y="22"/>
                        </a:cxn>
                        <a:cxn ang="0">
                          <a:pos x="36" y="20"/>
                        </a:cxn>
                        <a:cxn ang="0">
                          <a:pos x="40" y="18"/>
                        </a:cxn>
                        <a:cxn ang="0">
                          <a:pos x="42" y="15"/>
                        </a:cxn>
                        <a:cxn ang="0">
                          <a:pos x="45" y="10"/>
                        </a:cxn>
                        <a:cxn ang="0">
                          <a:pos x="46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1" y="5"/>
                          </a:lnTo>
                          <a:lnTo>
                            <a:pt x="2" y="10"/>
                          </a:lnTo>
                          <a:lnTo>
                            <a:pt x="4" y="15"/>
                          </a:lnTo>
                          <a:lnTo>
                            <a:pt x="7" y="18"/>
                          </a:lnTo>
                          <a:lnTo>
                            <a:pt x="12" y="20"/>
                          </a:lnTo>
                          <a:lnTo>
                            <a:pt x="15" y="22"/>
                          </a:lnTo>
                          <a:lnTo>
                            <a:pt x="19" y="23"/>
                          </a:lnTo>
                          <a:lnTo>
                            <a:pt x="23" y="23"/>
                          </a:lnTo>
                          <a:lnTo>
                            <a:pt x="28" y="23"/>
                          </a:lnTo>
                          <a:lnTo>
                            <a:pt x="33" y="22"/>
                          </a:lnTo>
                          <a:lnTo>
                            <a:pt x="36" y="20"/>
                          </a:lnTo>
                          <a:lnTo>
                            <a:pt x="40" y="18"/>
                          </a:lnTo>
                          <a:lnTo>
                            <a:pt x="42" y="15"/>
                          </a:lnTo>
                          <a:lnTo>
                            <a:pt x="45" y="10"/>
                          </a:lnTo>
                          <a:lnTo>
                            <a:pt x="46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2" name="Rectangle 2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9" y="2516"/>
                      <a:ext cx="24" cy="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3" name="Freeform 2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59" y="2508"/>
                      <a:ext cx="24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4"/>
                        </a:cxn>
                        <a:cxn ang="0">
                          <a:pos x="46" y="18"/>
                        </a:cxn>
                        <a:cxn ang="0">
                          <a:pos x="45" y="13"/>
                        </a:cxn>
                        <a:cxn ang="0">
                          <a:pos x="42" y="10"/>
                        </a:cxn>
                        <a:cxn ang="0">
                          <a:pos x="40" y="7"/>
                        </a:cxn>
                        <a:cxn ang="0">
                          <a:pos x="36" y="4"/>
                        </a:cxn>
                        <a:cxn ang="0">
                          <a:pos x="33" y="1"/>
                        </a:cxn>
                        <a:cxn ang="0">
                          <a:pos x="28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2" y="4"/>
                        </a:cxn>
                        <a:cxn ang="0">
                          <a:pos x="7" y="7"/>
                        </a:cxn>
                        <a:cxn ang="0">
                          <a:pos x="4" y="10"/>
                        </a:cxn>
                        <a:cxn ang="0">
                          <a:pos x="2" y="13"/>
                        </a:cxn>
                        <a:cxn ang="0">
                          <a:pos x="1" y="18"/>
                        </a:cxn>
                        <a:cxn ang="0">
                          <a:pos x="0" y="24"/>
                        </a:cxn>
                        <a:cxn ang="0">
                          <a:pos x="46" y="24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46" y="24"/>
                          </a:moveTo>
                          <a:lnTo>
                            <a:pt x="46" y="18"/>
                          </a:lnTo>
                          <a:lnTo>
                            <a:pt x="45" y="13"/>
                          </a:lnTo>
                          <a:lnTo>
                            <a:pt x="42" y="10"/>
                          </a:lnTo>
                          <a:lnTo>
                            <a:pt x="40" y="7"/>
                          </a:lnTo>
                          <a:lnTo>
                            <a:pt x="36" y="4"/>
                          </a:lnTo>
                          <a:lnTo>
                            <a:pt x="33" y="1"/>
                          </a:lnTo>
                          <a:lnTo>
                            <a:pt x="28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2" y="4"/>
                          </a:lnTo>
                          <a:lnTo>
                            <a:pt x="7" y="7"/>
                          </a:lnTo>
                          <a:lnTo>
                            <a:pt x="4" y="10"/>
                          </a:lnTo>
                          <a:lnTo>
                            <a:pt x="2" y="13"/>
                          </a:lnTo>
                          <a:lnTo>
                            <a:pt x="1" y="18"/>
                          </a:lnTo>
                          <a:lnTo>
                            <a:pt x="0" y="24"/>
                          </a:lnTo>
                          <a:lnTo>
                            <a:pt x="46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4" name="Freeform 2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6" y="250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7"/>
                        </a:cxn>
                        <a:cxn ang="0">
                          <a:pos x="9" y="45"/>
                        </a:cxn>
                        <a:cxn ang="0">
                          <a:pos x="13" y="43"/>
                        </a:cxn>
                        <a:cxn ang="0">
                          <a:pos x="17" y="39"/>
                        </a:cxn>
                        <a:cxn ang="0">
                          <a:pos x="19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4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1"/>
                        </a:cxn>
                        <a:cxn ang="0">
                          <a:pos x="17" y="8"/>
                        </a:cxn>
                        <a:cxn ang="0">
                          <a:pos x="13" y="5"/>
                        </a:cxn>
                        <a:cxn ang="0">
                          <a:pos x="9" y="3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9" y="45"/>
                          </a:lnTo>
                          <a:lnTo>
                            <a:pt x="13" y="43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4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8"/>
                          </a:lnTo>
                          <a:lnTo>
                            <a:pt x="13" y="5"/>
                          </a:lnTo>
                          <a:lnTo>
                            <a:pt x="9" y="3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5" name="Rectangle 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7" y="2508"/>
                      <a:ext cx="619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6" name="Freeform 2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59" y="250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4" y="3"/>
                        </a:cxn>
                        <a:cxn ang="0">
                          <a:pos x="10" y="5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4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10" y="43"/>
                        </a:cxn>
                        <a:cxn ang="0">
                          <a:pos x="14" y="45"/>
                        </a:cxn>
                        <a:cxn ang="0">
                          <a:pos x="18" y="47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4" y="3"/>
                          </a:lnTo>
                          <a:lnTo>
                            <a:pt x="10" y="5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4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10" y="43"/>
                          </a:lnTo>
                          <a:lnTo>
                            <a:pt x="14" y="45"/>
                          </a:lnTo>
                          <a:lnTo>
                            <a:pt x="18" y="47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7" name="Freeform 2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9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6" y="47"/>
                        </a:cxn>
                        <a:cxn ang="0">
                          <a:pos x="10" y="46"/>
                        </a:cxn>
                        <a:cxn ang="0">
                          <a:pos x="14" y="42"/>
                        </a:cxn>
                        <a:cxn ang="0">
                          <a:pos x="17" y="40"/>
                        </a:cxn>
                        <a:cxn ang="0">
                          <a:pos x="19" y="36"/>
                        </a:cxn>
                        <a:cxn ang="0">
                          <a:pos x="21" y="33"/>
                        </a:cxn>
                        <a:cxn ang="0">
                          <a:pos x="22" y="29"/>
                        </a:cxn>
                        <a:cxn ang="0">
                          <a:pos x="23" y="25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2"/>
                        </a:cxn>
                        <a:cxn ang="0">
                          <a:pos x="17" y="8"/>
                        </a:cxn>
                        <a:cxn ang="0">
                          <a:pos x="14" y="6"/>
                        </a:cxn>
                        <a:cxn ang="0">
                          <a:pos x="10" y="2"/>
                        </a:cxn>
                        <a:cxn ang="0">
                          <a:pos x="6" y="1"/>
                        </a:cxn>
                        <a:cxn ang="0">
                          <a:pos x="0" y="0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0" y="48"/>
                          </a:moveTo>
                          <a:lnTo>
                            <a:pt x="6" y="47"/>
                          </a:lnTo>
                          <a:lnTo>
                            <a:pt x="10" y="46"/>
                          </a:lnTo>
                          <a:lnTo>
                            <a:pt x="14" y="42"/>
                          </a:lnTo>
                          <a:lnTo>
                            <a:pt x="17" y="40"/>
                          </a:lnTo>
                          <a:lnTo>
                            <a:pt x="19" y="36"/>
                          </a:lnTo>
                          <a:lnTo>
                            <a:pt x="21" y="33"/>
                          </a:lnTo>
                          <a:lnTo>
                            <a:pt x="22" y="29"/>
                          </a:lnTo>
                          <a:lnTo>
                            <a:pt x="23" y="25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2"/>
                          </a:lnTo>
                          <a:lnTo>
                            <a:pt x="17" y="8"/>
                          </a:lnTo>
                          <a:lnTo>
                            <a:pt x="14" y="6"/>
                          </a:lnTo>
                          <a:lnTo>
                            <a:pt x="10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8" name="Rectangle 2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2452"/>
                      <a:ext cx="135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09" name="Freeform 2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76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1"/>
                        </a:cxn>
                        <a:cxn ang="0">
                          <a:pos x="13" y="2"/>
                        </a:cxn>
                        <a:cxn ang="0">
                          <a:pos x="9" y="6"/>
                        </a:cxn>
                        <a:cxn ang="0">
                          <a:pos x="6" y="8"/>
                        </a:cxn>
                        <a:cxn ang="0">
                          <a:pos x="4" y="12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5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4" y="36"/>
                        </a:cxn>
                        <a:cxn ang="0">
                          <a:pos x="6" y="40"/>
                        </a:cxn>
                        <a:cxn ang="0">
                          <a:pos x="9" y="42"/>
                        </a:cxn>
                        <a:cxn ang="0">
                          <a:pos x="13" y="46"/>
                        </a:cxn>
                        <a:cxn ang="0">
                          <a:pos x="18" y="47"/>
                        </a:cxn>
                        <a:cxn ang="0">
                          <a:pos x="24" y="48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24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9" y="6"/>
                          </a:lnTo>
                          <a:lnTo>
                            <a:pt x="6" y="8"/>
                          </a:lnTo>
                          <a:lnTo>
                            <a:pt x="4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5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4" y="36"/>
                          </a:lnTo>
                          <a:lnTo>
                            <a:pt x="6" y="40"/>
                          </a:lnTo>
                          <a:lnTo>
                            <a:pt x="9" y="42"/>
                          </a:lnTo>
                          <a:lnTo>
                            <a:pt x="13" y="46"/>
                          </a:lnTo>
                          <a:lnTo>
                            <a:pt x="18" y="47"/>
                          </a:lnTo>
                          <a:lnTo>
                            <a:pt x="24" y="4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0" name="Freeform 2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1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3" y="2"/>
                        </a:cxn>
                        <a:cxn ang="0">
                          <a:pos x="9" y="6"/>
                        </a:cxn>
                        <a:cxn ang="0">
                          <a:pos x="5" y="8"/>
                        </a:cxn>
                        <a:cxn ang="0">
                          <a:pos x="3" y="12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5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3" y="36"/>
                        </a:cxn>
                        <a:cxn ang="0">
                          <a:pos x="5" y="40"/>
                        </a:cxn>
                        <a:cxn ang="0">
                          <a:pos x="9" y="42"/>
                        </a:cxn>
                        <a:cxn ang="0">
                          <a:pos x="13" y="46"/>
                        </a:cxn>
                        <a:cxn ang="0">
                          <a:pos x="17" y="47"/>
                        </a:cxn>
                        <a:cxn ang="0">
                          <a:pos x="23" y="48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9" y="6"/>
                          </a:lnTo>
                          <a:lnTo>
                            <a:pt x="5" y="8"/>
                          </a:lnTo>
                          <a:lnTo>
                            <a:pt x="3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5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6"/>
                          </a:lnTo>
                          <a:lnTo>
                            <a:pt x="5" y="40"/>
                          </a:lnTo>
                          <a:lnTo>
                            <a:pt x="9" y="42"/>
                          </a:lnTo>
                          <a:lnTo>
                            <a:pt x="13" y="46"/>
                          </a:lnTo>
                          <a:lnTo>
                            <a:pt x="17" y="47"/>
                          </a:lnTo>
                          <a:lnTo>
                            <a:pt x="23" y="48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1" name="Rectangle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9" y="2452"/>
                      <a:ext cx="143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2" name="Freeform 2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2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6" y="47"/>
                        </a:cxn>
                        <a:cxn ang="0">
                          <a:pos x="10" y="46"/>
                        </a:cxn>
                        <a:cxn ang="0">
                          <a:pos x="15" y="42"/>
                        </a:cxn>
                        <a:cxn ang="0">
                          <a:pos x="18" y="40"/>
                        </a:cxn>
                        <a:cxn ang="0">
                          <a:pos x="20" y="36"/>
                        </a:cxn>
                        <a:cxn ang="0">
                          <a:pos x="22" y="33"/>
                        </a:cxn>
                        <a:cxn ang="0">
                          <a:pos x="23" y="29"/>
                        </a:cxn>
                        <a:cxn ang="0">
                          <a:pos x="23" y="25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2"/>
                        </a:cxn>
                        <a:cxn ang="0">
                          <a:pos x="18" y="8"/>
                        </a:cxn>
                        <a:cxn ang="0">
                          <a:pos x="15" y="6"/>
                        </a:cxn>
                        <a:cxn ang="0">
                          <a:pos x="10" y="2"/>
                        </a:cxn>
                        <a:cxn ang="0">
                          <a:pos x="6" y="1"/>
                        </a:cxn>
                        <a:cxn ang="0">
                          <a:pos x="0" y="0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0" y="48"/>
                          </a:moveTo>
                          <a:lnTo>
                            <a:pt x="6" y="47"/>
                          </a:lnTo>
                          <a:lnTo>
                            <a:pt x="10" y="46"/>
                          </a:lnTo>
                          <a:lnTo>
                            <a:pt x="15" y="42"/>
                          </a:lnTo>
                          <a:lnTo>
                            <a:pt x="18" y="40"/>
                          </a:lnTo>
                          <a:lnTo>
                            <a:pt x="20" y="36"/>
                          </a:lnTo>
                          <a:lnTo>
                            <a:pt x="22" y="33"/>
                          </a:lnTo>
                          <a:lnTo>
                            <a:pt x="23" y="29"/>
                          </a:lnTo>
                          <a:lnTo>
                            <a:pt x="23" y="25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2"/>
                          </a:lnTo>
                          <a:lnTo>
                            <a:pt x="18" y="8"/>
                          </a:lnTo>
                          <a:lnTo>
                            <a:pt x="15" y="6"/>
                          </a:lnTo>
                          <a:lnTo>
                            <a:pt x="10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3" name="Freeform 2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1" y="2286"/>
                      <a:ext cx="8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5"/>
                        </a:cxn>
                        <a:cxn ang="0">
                          <a:pos x="5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4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9" y="42"/>
                        </a:cxn>
                        <a:cxn ang="0">
                          <a:pos x="13" y="45"/>
                        </a:cxn>
                        <a:cxn ang="0">
                          <a:pos x="17" y="47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5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4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3" y="45"/>
                          </a:lnTo>
                          <a:lnTo>
                            <a:pt x="17" y="47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4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9" y="2286"/>
                      <a:ext cx="151" cy="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5" name="Freeform 2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70" y="2286"/>
                      <a:ext cx="8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7"/>
                        </a:cxn>
                        <a:cxn ang="0">
                          <a:pos x="9" y="45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19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4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1"/>
                        </a:cxn>
                        <a:cxn ang="0">
                          <a:pos x="17" y="8"/>
                        </a:cxn>
                        <a:cxn ang="0">
                          <a:pos x="14" y="5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9" y="45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4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8"/>
                          </a:lnTo>
                          <a:lnTo>
                            <a:pt x="14" y="5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6" name="Freeform 2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1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5" y="7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7" name="Rectangle 2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9" y="1976"/>
                      <a:ext cx="135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8" name="Freeform 2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4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1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1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1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1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19" name="Freeform 2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4" y="188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0" name="Rectangle 2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9" y="1881"/>
                      <a:ext cx="135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1" name="Freeform 2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1" y="188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5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2" name="Freeform 2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4" y="184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1" y="45"/>
                        </a:cxn>
                        <a:cxn ang="0">
                          <a:pos x="14" y="42"/>
                        </a:cxn>
                        <a:cxn ang="0">
                          <a:pos x="18" y="40"/>
                        </a:cxn>
                        <a:cxn ang="0">
                          <a:pos x="20" y="36"/>
                        </a:cxn>
                        <a:cxn ang="0">
                          <a:pos x="22" y="33"/>
                        </a:cxn>
                        <a:cxn ang="0">
                          <a:pos x="23" y="29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2"/>
                        </a:cxn>
                        <a:cxn ang="0">
                          <a:pos x="18" y="7"/>
                        </a:cxn>
                        <a:cxn ang="0">
                          <a:pos x="14" y="5"/>
                        </a:cxn>
                        <a:cxn ang="0">
                          <a:pos x="11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1" y="45"/>
                          </a:lnTo>
                          <a:lnTo>
                            <a:pt x="14" y="42"/>
                          </a:lnTo>
                          <a:lnTo>
                            <a:pt x="18" y="40"/>
                          </a:lnTo>
                          <a:lnTo>
                            <a:pt x="20" y="36"/>
                          </a:lnTo>
                          <a:lnTo>
                            <a:pt x="22" y="33"/>
                          </a:lnTo>
                          <a:lnTo>
                            <a:pt x="23" y="29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2"/>
                          </a:lnTo>
                          <a:lnTo>
                            <a:pt x="18" y="7"/>
                          </a:lnTo>
                          <a:lnTo>
                            <a:pt x="14" y="5"/>
                          </a:lnTo>
                          <a:lnTo>
                            <a:pt x="11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3" name="Rectangle 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2" y="1841"/>
                      <a:ext cx="262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4" name="Freeform 2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4" y="184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3" y="2"/>
                        </a:cxn>
                        <a:cxn ang="0">
                          <a:pos x="10" y="5"/>
                        </a:cxn>
                        <a:cxn ang="0">
                          <a:pos x="7" y="7"/>
                        </a:cxn>
                        <a:cxn ang="0">
                          <a:pos x="3" y="12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3" y="36"/>
                        </a:cxn>
                        <a:cxn ang="0">
                          <a:pos x="7" y="40"/>
                        </a:cxn>
                        <a:cxn ang="0">
                          <a:pos x="10" y="42"/>
                        </a:cxn>
                        <a:cxn ang="0">
                          <a:pos x="13" y="45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10" y="5"/>
                          </a:lnTo>
                          <a:lnTo>
                            <a:pt x="7" y="7"/>
                          </a:lnTo>
                          <a:lnTo>
                            <a:pt x="3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6"/>
                          </a:lnTo>
                          <a:lnTo>
                            <a:pt x="7" y="40"/>
                          </a:lnTo>
                          <a:lnTo>
                            <a:pt x="10" y="42"/>
                          </a:lnTo>
                          <a:lnTo>
                            <a:pt x="13" y="45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5" name="Freeform 2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4" y="1904"/>
                      <a:ext cx="8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21" y="1"/>
                        </a:cxn>
                        <a:cxn ang="0">
                          <a:pos x="18" y="2"/>
                        </a:cxn>
                        <a:cxn ang="0">
                          <a:pos x="16" y="3"/>
                        </a:cxn>
                        <a:cxn ang="0">
                          <a:pos x="14" y="5"/>
                        </a:cxn>
                        <a:cxn ang="0">
                          <a:pos x="9" y="12"/>
                        </a:cxn>
                        <a:cxn ang="0">
                          <a:pos x="6" y="19"/>
                        </a:cxn>
                        <a:cxn ang="0">
                          <a:pos x="4" y="28"/>
                        </a:cxn>
                        <a:cxn ang="0">
                          <a:pos x="2" y="37"/>
                        </a:cxn>
                        <a:cxn ang="0">
                          <a:pos x="1" y="48"/>
                        </a:cxn>
                        <a:cxn ang="0">
                          <a:pos x="0" y="59"/>
                        </a:cxn>
                        <a:cxn ang="0">
                          <a:pos x="1" y="70"/>
                        </a:cxn>
                        <a:cxn ang="0">
                          <a:pos x="2" y="80"/>
                        </a:cxn>
                        <a:cxn ang="0">
                          <a:pos x="4" y="90"/>
                        </a:cxn>
                        <a:cxn ang="0">
                          <a:pos x="6" y="99"/>
                        </a:cxn>
                        <a:cxn ang="0">
                          <a:pos x="9" y="107"/>
                        </a:cxn>
                        <a:cxn ang="0">
                          <a:pos x="14" y="112"/>
                        </a:cxn>
                        <a:cxn ang="0">
                          <a:pos x="16" y="114"/>
                        </a:cxn>
                        <a:cxn ang="0">
                          <a:pos x="18" y="116"/>
                        </a:cxn>
                        <a:cxn ang="0">
                          <a:pos x="21" y="117"/>
                        </a:cxn>
                        <a:cxn ang="0">
                          <a:pos x="24" y="11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117">
                          <a:moveTo>
                            <a:pt x="24" y="0"/>
                          </a:moveTo>
                          <a:lnTo>
                            <a:pt x="21" y="1"/>
                          </a:lnTo>
                          <a:lnTo>
                            <a:pt x="18" y="2"/>
                          </a:lnTo>
                          <a:lnTo>
                            <a:pt x="16" y="3"/>
                          </a:lnTo>
                          <a:lnTo>
                            <a:pt x="14" y="5"/>
                          </a:lnTo>
                          <a:lnTo>
                            <a:pt x="9" y="12"/>
                          </a:lnTo>
                          <a:lnTo>
                            <a:pt x="6" y="19"/>
                          </a:lnTo>
                          <a:lnTo>
                            <a:pt x="4" y="28"/>
                          </a:lnTo>
                          <a:lnTo>
                            <a:pt x="2" y="37"/>
                          </a:lnTo>
                          <a:lnTo>
                            <a:pt x="1" y="48"/>
                          </a:lnTo>
                          <a:lnTo>
                            <a:pt x="0" y="59"/>
                          </a:lnTo>
                          <a:lnTo>
                            <a:pt x="1" y="70"/>
                          </a:lnTo>
                          <a:lnTo>
                            <a:pt x="2" y="80"/>
                          </a:lnTo>
                          <a:lnTo>
                            <a:pt x="4" y="90"/>
                          </a:lnTo>
                          <a:lnTo>
                            <a:pt x="6" y="99"/>
                          </a:lnTo>
                          <a:lnTo>
                            <a:pt x="9" y="107"/>
                          </a:lnTo>
                          <a:lnTo>
                            <a:pt x="14" y="112"/>
                          </a:lnTo>
                          <a:lnTo>
                            <a:pt x="16" y="114"/>
                          </a:lnTo>
                          <a:lnTo>
                            <a:pt x="18" y="116"/>
                          </a:lnTo>
                          <a:lnTo>
                            <a:pt x="21" y="117"/>
                          </a:lnTo>
                          <a:lnTo>
                            <a:pt x="24" y="11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6" name="Rectangle 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2" y="1904"/>
                      <a:ext cx="262" cy="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7" name="Freeform 2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4" y="1904"/>
                      <a:ext cx="8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7"/>
                        </a:cxn>
                        <a:cxn ang="0">
                          <a:pos x="3" y="117"/>
                        </a:cxn>
                        <a:cxn ang="0">
                          <a:pos x="6" y="116"/>
                        </a:cxn>
                        <a:cxn ang="0">
                          <a:pos x="8" y="114"/>
                        </a:cxn>
                        <a:cxn ang="0">
                          <a:pos x="11" y="112"/>
                        </a:cxn>
                        <a:cxn ang="0">
                          <a:pos x="14" y="107"/>
                        </a:cxn>
                        <a:cxn ang="0">
                          <a:pos x="17" y="99"/>
                        </a:cxn>
                        <a:cxn ang="0">
                          <a:pos x="20" y="90"/>
                        </a:cxn>
                        <a:cxn ang="0">
                          <a:pos x="22" y="80"/>
                        </a:cxn>
                        <a:cxn ang="0">
                          <a:pos x="23" y="70"/>
                        </a:cxn>
                        <a:cxn ang="0">
                          <a:pos x="23" y="59"/>
                        </a:cxn>
                        <a:cxn ang="0">
                          <a:pos x="23" y="48"/>
                        </a:cxn>
                        <a:cxn ang="0">
                          <a:pos x="22" y="37"/>
                        </a:cxn>
                        <a:cxn ang="0">
                          <a:pos x="20" y="28"/>
                        </a:cxn>
                        <a:cxn ang="0">
                          <a:pos x="17" y="19"/>
                        </a:cxn>
                        <a:cxn ang="0">
                          <a:pos x="14" y="12"/>
                        </a:cxn>
                        <a:cxn ang="0">
                          <a:pos x="11" y="5"/>
                        </a:cxn>
                        <a:cxn ang="0">
                          <a:pos x="8" y="3"/>
                        </a:cxn>
                        <a:cxn ang="0">
                          <a:pos x="6" y="2"/>
                        </a:cxn>
                        <a:cxn ang="0">
                          <a:pos x="3" y="1"/>
                        </a:cxn>
                        <a:cxn ang="0">
                          <a:pos x="0" y="0"/>
                        </a:cxn>
                        <a:cxn ang="0">
                          <a:pos x="0" y="117"/>
                        </a:cxn>
                      </a:cxnLst>
                      <a:rect l="0" t="0" r="r" b="b"/>
                      <a:pathLst>
                        <a:path w="23" h="117">
                          <a:moveTo>
                            <a:pt x="0" y="117"/>
                          </a:moveTo>
                          <a:lnTo>
                            <a:pt x="3" y="117"/>
                          </a:lnTo>
                          <a:lnTo>
                            <a:pt x="6" y="116"/>
                          </a:lnTo>
                          <a:lnTo>
                            <a:pt x="8" y="114"/>
                          </a:lnTo>
                          <a:lnTo>
                            <a:pt x="11" y="112"/>
                          </a:lnTo>
                          <a:lnTo>
                            <a:pt x="14" y="107"/>
                          </a:lnTo>
                          <a:lnTo>
                            <a:pt x="17" y="99"/>
                          </a:lnTo>
                          <a:lnTo>
                            <a:pt x="20" y="90"/>
                          </a:lnTo>
                          <a:lnTo>
                            <a:pt x="22" y="80"/>
                          </a:lnTo>
                          <a:lnTo>
                            <a:pt x="23" y="70"/>
                          </a:lnTo>
                          <a:lnTo>
                            <a:pt x="23" y="59"/>
                          </a:lnTo>
                          <a:lnTo>
                            <a:pt x="23" y="48"/>
                          </a:lnTo>
                          <a:lnTo>
                            <a:pt x="22" y="37"/>
                          </a:lnTo>
                          <a:lnTo>
                            <a:pt x="20" y="28"/>
                          </a:lnTo>
                          <a:lnTo>
                            <a:pt x="17" y="19"/>
                          </a:lnTo>
                          <a:lnTo>
                            <a:pt x="14" y="12"/>
                          </a:lnTo>
                          <a:lnTo>
                            <a:pt x="11" y="5"/>
                          </a:lnTo>
                          <a:lnTo>
                            <a:pt x="8" y="3"/>
                          </a:lnTo>
                          <a:lnTo>
                            <a:pt x="6" y="2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8" name="Freeform 2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0" y="2532"/>
                      <a:ext cx="24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5"/>
                        </a:cxn>
                        <a:cxn ang="0">
                          <a:pos x="1" y="10"/>
                        </a:cxn>
                        <a:cxn ang="0">
                          <a:pos x="4" y="14"/>
                        </a:cxn>
                        <a:cxn ang="0">
                          <a:pos x="6" y="17"/>
                        </a:cxn>
                        <a:cxn ang="0">
                          <a:pos x="10" y="20"/>
                        </a:cxn>
                        <a:cxn ang="0">
                          <a:pos x="13" y="21"/>
                        </a:cxn>
                        <a:cxn ang="0">
                          <a:pos x="18" y="22"/>
                        </a:cxn>
                        <a:cxn ang="0">
                          <a:pos x="23" y="23"/>
                        </a:cxn>
                        <a:cxn ang="0">
                          <a:pos x="27" y="22"/>
                        </a:cxn>
                        <a:cxn ang="0">
                          <a:pos x="31" y="21"/>
                        </a:cxn>
                        <a:cxn ang="0">
                          <a:pos x="34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0"/>
                        </a:cxn>
                        <a:cxn ang="0">
                          <a:pos x="45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1" y="10"/>
                          </a:lnTo>
                          <a:lnTo>
                            <a:pt x="4" y="14"/>
                          </a:lnTo>
                          <a:lnTo>
                            <a:pt x="6" y="17"/>
                          </a:lnTo>
                          <a:lnTo>
                            <a:pt x="10" y="20"/>
                          </a:lnTo>
                          <a:lnTo>
                            <a:pt x="13" y="21"/>
                          </a:lnTo>
                          <a:lnTo>
                            <a:pt x="18" y="22"/>
                          </a:lnTo>
                          <a:lnTo>
                            <a:pt x="23" y="23"/>
                          </a:lnTo>
                          <a:lnTo>
                            <a:pt x="27" y="22"/>
                          </a:lnTo>
                          <a:lnTo>
                            <a:pt x="31" y="21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0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29" name="Rectangle 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0" y="2516"/>
                      <a:ext cx="24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0" name="Freeform 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0" y="2508"/>
                      <a:ext cx="24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4"/>
                        </a:cxn>
                        <a:cxn ang="0">
                          <a:pos x="45" y="18"/>
                        </a:cxn>
                        <a:cxn ang="0">
                          <a:pos x="44" y="13"/>
                        </a:cxn>
                        <a:cxn ang="0">
                          <a:pos x="42" y="10"/>
                        </a:cxn>
                        <a:cxn ang="0">
                          <a:pos x="39" y="7"/>
                        </a:cxn>
                        <a:cxn ang="0">
                          <a:pos x="34" y="4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1"/>
                        </a:cxn>
                        <a:cxn ang="0">
                          <a:pos x="10" y="4"/>
                        </a:cxn>
                        <a:cxn ang="0">
                          <a:pos x="6" y="7"/>
                        </a:cxn>
                        <a:cxn ang="0">
                          <a:pos x="4" y="10"/>
                        </a:cxn>
                        <a:cxn ang="0">
                          <a:pos x="1" y="13"/>
                        </a:cxn>
                        <a:cxn ang="0">
                          <a:pos x="0" y="18"/>
                        </a:cxn>
                        <a:cxn ang="0">
                          <a:pos x="0" y="24"/>
                        </a:cxn>
                        <a:cxn ang="0">
                          <a:pos x="46" y="24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46" y="24"/>
                          </a:moveTo>
                          <a:lnTo>
                            <a:pt x="45" y="18"/>
                          </a:lnTo>
                          <a:lnTo>
                            <a:pt x="44" y="13"/>
                          </a:lnTo>
                          <a:lnTo>
                            <a:pt x="42" y="10"/>
                          </a:lnTo>
                          <a:lnTo>
                            <a:pt x="39" y="7"/>
                          </a:lnTo>
                          <a:lnTo>
                            <a:pt x="34" y="4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3" y="1"/>
                          </a:lnTo>
                          <a:lnTo>
                            <a:pt x="10" y="4"/>
                          </a:lnTo>
                          <a:lnTo>
                            <a:pt x="6" y="7"/>
                          </a:lnTo>
                          <a:lnTo>
                            <a:pt x="4" y="10"/>
                          </a:lnTo>
                          <a:lnTo>
                            <a:pt x="1" y="13"/>
                          </a:lnTo>
                          <a:lnTo>
                            <a:pt x="0" y="18"/>
                          </a:lnTo>
                          <a:lnTo>
                            <a:pt x="0" y="24"/>
                          </a:lnTo>
                          <a:lnTo>
                            <a:pt x="46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1" name="Freeform 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0" y="2555"/>
                      <a:ext cx="24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5"/>
                        </a:cxn>
                        <a:cxn ang="0">
                          <a:pos x="1" y="10"/>
                        </a:cxn>
                        <a:cxn ang="0">
                          <a:pos x="4" y="15"/>
                        </a:cxn>
                        <a:cxn ang="0">
                          <a:pos x="6" y="18"/>
                        </a:cxn>
                        <a:cxn ang="0">
                          <a:pos x="10" y="20"/>
                        </a:cxn>
                        <a:cxn ang="0">
                          <a:pos x="13" y="22"/>
                        </a:cxn>
                        <a:cxn ang="0">
                          <a:pos x="18" y="23"/>
                        </a:cxn>
                        <a:cxn ang="0">
                          <a:pos x="23" y="23"/>
                        </a:cxn>
                        <a:cxn ang="0">
                          <a:pos x="27" y="23"/>
                        </a:cxn>
                        <a:cxn ang="0">
                          <a:pos x="31" y="22"/>
                        </a:cxn>
                        <a:cxn ang="0">
                          <a:pos x="34" y="20"/>
                        </a:cxn>
                        <a:cxn ang="0">
                          <a:pos x="39" y="18"/>
                        </a:cxn>
                        <a:cxn ang="0">
                          <a:pos x="42" y="15"/>
                        </a:cxn>
                        <a:cxn ang="0">
                          <a:pos x="44" y="10"/>
                        </a:cxn>
                        <a:cxn ang="0">
                          <a:pos x="45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1" y="10"/>
                          </a:lnTo>
                          <a:lnTo>
                            <a:pt x="4" y="15"/>
                          </a:lnTo>
                          <a:lnTo>
                            <a:pt x="6" y="18"/>
                          </a:lnTo>
                          <a:lnTo>
                            <a:pt x="10" y="20"/>
                          </a:lnTo>
                          <a:lnTo>
                            <a:pt x="13" y="22"/>
                          </a:lnTo>
                          <a:lnTo>
                            <a:pt x="18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1" y="22"/>
                          </a:lnTo>
                          <a:lnTo>
                            <a:pt x="34" y="20"/>
                          </a:lnTo>
                          <a:lnTo>
                            <a:pt x="39" y="18"/>
                          </a:lnTo>
                          <a:lnTo>
                            <a:pt x="42" y="15"/>
                          </a:lnTo>
                          <a:lnTo>
                            <a:pt x="44" y="10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2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0" y="2524"/>
                      <a:ext cx="24" cy="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3" name="Freeform 2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0" y="2516"/>
                      <a:ext cx="24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3"/>
                        </a:cxn>
                        <a:cxn ang="0">
                          <a:pos x="42" y="8"/>
                        </a:cxn>
                        <a:cxn ang="0">
                          <a:pos x="39" y="5"/>
                        </a:cxn>
                        <a:cxn ang="0">
                          <a:pos x="34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1"/>
                        </a:cxn>
                        <a:cxn ang="0">
                          <a:pos x="10" y="3"/>
                        </a:cxn>
                        <a:cxn ang="0">
                          <a:pos x="6" y="5"/>
                        </a:cxn>
                        <a:cxn ang="0">
                          <a:pos x="4" y="8"/>
                        </a:cxn>
                        <a:cxn ang="0">
                          <a:pos x="1" y="13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3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3" y="1"/>
                          </a:lnTo>
                          <a:lnTo>
                            <a:pt x="10" y="3"/>
                          </a:lnTo>
                          <a:lnTo>
                            <a:pt x="6" y="5"/>
                          </a:lnTo>
                          <a:lnTo>
                            <a:pt x="4" y="8"/>
                          </a:lnTo>
                          <a:lnTo>
                            <a:pt x="1" y="13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4" name="Freeform 2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9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19" y="36"/>
                        </a:cxn>
                        <a:cxn ang="0">
                          <a:pos x="21" y="32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1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5" name="Rectangle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2" y="1976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6" name="Freeform 2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4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4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4" y="44"/>
                        </a:cxn>
                        <a:cxn ang="0">
                          <a:pos x="18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7" name="Freeform 2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76" y="188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8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8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8" name="Rectangle 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881"/>
                      <a:ext cx="135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39" name="Freeform 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9" y="188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19" y="35"/>
                        </a:cxn>
                        <a:cxn ang="0">
                          <a:pos x="21" y="31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4"/>
                        </a:cxn>
                        <a:cxn ang="0">
                          <a:pos x="19" y="10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4"/>
                          </a:lnTo>
                          <a:lnTo>
                            <a:pt x="19" y="10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0" name="Rectangle 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8" y="2555"/>
                      <a:ext cx="5617" cy="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1" name="Freeform 2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0" y="1833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8"/>
                        </a:cxn>
                        <a:cxn ang="0">
                          <a:pos x="39" y="5"/>
                        </a:cxn>
                        <a:cxn ang="0">
                          <a:pos x="35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5"/>
                        </a:cxn>
                        <a:cxn ang="0">
                          <a:pos x="4" y="8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5"/>
                          </a:lnTo>
                          <a:lnTo>
                            <a:pt x="4" y="8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2" name="Rectangle 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0" y="1841"/>
                      <a:ext cx="16" cy="7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3" name="Freeform 2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0" y="1912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5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4" y="22"/>
                        </a:cxn>
                        <a:cxn ang="0">
                          <a:pos x="19" y="23"/>
                        </a:cxn>
                        <a:cxn ang="0">
                          <a:pos x="23" y="23"/>
                        </a:cxn>
                        <a:cxn ang="0">
                          <a:pos x="27" y="23"/>
                        </a:cxn>
                        <a:cxn ang="0">
                          <a:pos x="31" y="22"/>
                        </a:cxn>
                        <a:cxn ang="0">
                          <a:pos x="35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4" y="22"/>
                          </a:lnTo>
                          <a:lnTo>
                            <a:pt x="19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1" y="22"/>
                          </a:lnTo>
                          <a:lnTo>
                            <a:pt x="35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4" name="Freeform 2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9" y="1833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8"/>
                        </a:cxn>
                        <a:cxn ang="0">
                          <a:pos x="39" y="5"/>
                        </a:cxn>
                        <a:cxn ang="0">
                          <a:pos x="36" y="3"/>
                        </a:cxn>
                        <a:cxn ang="0">
                          <a:pos x="32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3"/>
                        </a:cxn>
                        <a:cxn ang="0">
                          <a:pos x="7" y="5"/>
                        </a:cxn>
                        <a:cxn ang="0">
                          <a:pos x="4" y="8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7" y="5"/>
                          </a:lnTo>
                          <a:lnTo>
                            <a:pt x="4" y="8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5" name="Rectangle 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" y="1841"/>
                      <a:ext cx="16" cy="7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6" name="Freeform 2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9" y="1912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5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1" y="20"/>
                        </a:cxn>
                        <a:cxn ang="0">
                          <a:pos x="15" y="22"/>
                        </a:cxn>
                        <a:cxn ang="0">
                          <a:pos x="19" y="23"/>
                        </a:cxn>
                        <a:cxn ang="0">
                          <a:pos x="23" y="23"/>
                        </a:cxn>
                        <a:cxn ang="0">
                          <a:pos x="27" y="23"/>
                        </a:cxn>
                        <a:cxn ang="0">
                          <a:pos x="32" y="22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1" y="5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1" y="20"/>
                          </a:lnTo>
                          <a:lnTo>
                            <a:pt x="15" y="22"/>
                          </a:lnTo>
                          <a:lnTo>
                            <a:pt x="19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2" y="22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7" name="Freeform 2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" y="1833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8"/>
                        </a:cxn>
                        <a:cxn ang="0">
                          <a:pos x="39" y="5"/>
                        </a:cxn>
                        <a:cxn ang="0">
                          <a:pos x="34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1"/>
                        </a:cxn>
                        <a:cxn ang="0">
                          <a:pos x="10" y="3"/>
                        </a:cxn>
                        <a:cxn ang="0">
                          <a:pos x="6" y="5"/>
                        </a:cxn>
                        <a:cxn ang="0">
                          <a:pos x="4" y="8"/>
                        </a:cxn>
                        <a:cxn ang="0">
                          <a:pos x="1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3" y="1"/>
                          </a:lnTo>
                          <a:lnTo>
                            <a:pt x="10" y="3"/>
                          </a:lnTo>
                          <a:lnTo>
                            <a:pt x="6" y="5"/>
                          </a:lnTo>
                          <a:lnTo>
                            <a:pt x="4" y="8"/>
                          </a:lnTo>
                          <a:lnTo>
                            <a:pt x="1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8" name="Rectangle 2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6" y="1841"/>
                      <a:ext cx="16" cy="7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49" name="Freeform 2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" y="1912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5"/>
                        </a:cxn>
                        <a:cxn ang="0">
                          <a:pos x="1" y="11"/>
                        </a:cxn>
                        <a:cxn ang="0">
                          <a:pos x="4" y="14"/>
                        </a:cxn>
                        <a:cxn ang="0">
                          <a:pos x="6" y="17"/>
                        </a:cxn>
                        <a:cxn ang="0">
                          <a:pos x="10" y="20"/>
                        </a:cxn>
                        <a:cxn ang="0">
                          <a:pos x="13" y="22"/>
                        </a:cxn>
                        <a:cxn ang="0">
                          <a:pos x="18" y="23"/>
                        </a:cxn>
                        <a:cxn ang="0">
                          <a:pos x="23" y="23"/>
                        </a:cxn>
                        <a:cxn ang="0">
                          <a:pos x="27" y="23"/>
                        </a:cxn>
                        <a:cxn ang="0">
                          <a:pos x="31" y="22"/>
                        </a:cxn>
                        <a:cxn ang="0">
                          <a:pos x="34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1" y="11"/>
                          </a:lnTo>
                          <a:lnTo>
                            <a:pt x="4" y="14"/>
                          </a:lnTo>
                          <a:lnTo>
                            <a:pt x="6" y="17"/>
                          </a:lnTo>
                          <a:lnTo>
                            <a:pt x="10" y="20"/>
                          </a:lnTo>
                          <a:lnTo>
                            <a:pt x="13" y="22"/>
                          </a:lnTo>
                          <a:lnTo>
                            <a:pt x="18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1" y="22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0" name="Freeform 2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" y="2460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1" name="Rectangle 2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4" y="1984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2" name="Freeform 3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" y="197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0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3" name="Freeform 3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1" y="2460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1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2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1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2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4" name="Rectangle 3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1" y="1984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5" name="Freeform 3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1" y="197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2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6" name="Freeform 3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1" y="2460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1" y="11"/>
                        </a:cxn>
                        <a:cxn ang="0">
                          <a:pos x="4" y="14"/>
                        </a:cxn>
                        <a:cxn ang="0">
                          <a:pos x="6" y="17"/>
                        </a:cxn>
                        <a:cxn ang="0">
                          <a:pos x="10" y="20"/>
                        </a:cxn>
                        <a:cxn ang="0">
                          <a:pos x="14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4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1" y="11"/>
                          </a:lnTo>
                          <a:lnTo>
                            <a:pt x="4" y="14"/>
                          </a:lnTo>
                          <a:lnTo>
                            <a:pt x="6" y="17"/>
                          </a:lnTo>
                          <a:lnTo>
                            <a:pt x="10" y="20"/>
                          </a:lnTo>
                          <a:lnTo>
                            <a:pt x="14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7" name="Rectangle 3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1" y="1984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8" name="Freeform 3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1" y="197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4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6" y="6"/>
                        </a:cxn>
                        <a:cxn ang="0">
                          <a:pos x="4" y="9"/>
                        </a:cxn>
                        <a:cxn ang="0">
                          <a:pos x="1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6" y="6"/>
                          </a:lnTo>
                          <a:lnTo>
                            <a:pt x="4" y="9"/>
                          </a:lnTo>
                          <a:lnTo>
                            <a:pt x="1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59" name="Freeform 3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29" y="2286"/>
                      <a:ext cx="8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7"/>
                        </a:cxn>
                        <a:cxn ang="0">
                          <a:pos x="10" y="45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4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4" y="5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10" y="45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4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4" y="5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0" name="Rectangle 3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76" y="2286"/>
                      <a:ext cx="2753" cy="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1" name="Freeform 3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8" y="2286"/>
                      <a:ext cx="8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10" y="5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4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10" y="42"/>
                        </a:cxn>
                        <a:cxn ang="0">
                          <a:pos x="13" y="45"/>
                        </a:cxn>
                        <a:cxn ang="0">
                          <a:pos x="18" y="47"/>
                        </a:cxn>
                        <a:cxn ang="0">
                          <a:pos x="24" y="4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10" y="5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4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10" y="42"/>
                          </a:lnTo>
                          <a:lnTo>
                            <a:pt x="13" y="45"/>
                          </a:lnTo>
                          <a:lnTo>
                            <a:pt x="18" y="47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2" name="Freeform 3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5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4" y="42"/>
                        </a:cxn>
                        <a:cxn ang="0">
                          <a:pos x="17" y="38"/>
                        </a:cxn>
                        <a:cxn ang="0">
                          <a:pos x="20" y="35"/>
                        </a:cxn>
                        <a:cxn ang="0">
                          <a:pos x="21" y="31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8"/>
                        </a:cxn>
                        <a:cxn ang="0">
                          <a:pos x="21" y="14"/>
                        </a:cxn>
                        <a:cxn ang="0">
                          <a:pos x="20" y="10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9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8"/>
                          </a:lnTo>
                          <a:lnTo>
                            <a:pt x="20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9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3" name="Rectangle 3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6" y="1976"/>
                      <a:ext cx="119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4" name="Freeform 3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8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5" name="Freeform 3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8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6" name="Rectangle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6" y="2452"/>
                      <a:ext cx="119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7" name="Freeform 3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5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7" y="8"/>
                        </a:cxn>
                        <a:cxn ang="0">
                          <a:pos x="14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8"/>
                          </a:lnTo>
                          <a:lnTo>
                            <a:pt x="14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8" name="Freeform 3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7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69" name="Rectangle 3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5" y="2452"/>
                      <a:ext cx="238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0" name="Freeform 3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13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1" name="Freeform 3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7" y="190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2" name="Rectangle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5" y="1904"/>
                      <a:ext cx="246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3" name="Freeform 3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21" y="190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4" name="Freeform 3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13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7" y="38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5" name="Rectangle 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5" y="1976"/>
                      <a:ext cx="238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6" name="Freeform 3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7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5" y="38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5" y="38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7" name="Freeform 3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6" y="2460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2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2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2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2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8" name="Rectangle 3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66" y="1984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79" name="Freeform 3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6" y="197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2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2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2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0" name="Freeform 3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5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7" y="8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8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1" name="Rectangle 3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29" y="2452"/>
                      <a:ext cx="246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2" name="Freeform 3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1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4" y="2"/>
                        </a:cxn>
                        <a:cxn ang="0">
                          <a:pos x="10" y="4"/>
                        </a:cxn>
                        <a:cxn ang="0">
                          <a:pos x="6" y="8"/>
                        </a:cxn>
                        <a:cxn ang="0">
                          <a:pos x="4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4" y="36"/>
                        </a:cxn>
                        <a:cxn ang="0">
                          <a:pos x="6" y="39"/>
                        </a:cxn>
                        <a:cxn ang="0">
                          <a:pos x="10" y="42"/>
                        </a:cxn>
                        <a:cxn ang="0">
                          <a:pos x="14" y="44"/>
                        </a:cxn>
                        <a:cxn ang="0">
                          <a:pos x="18" y="46"/>
                        </a:cxn>
                        <a:cxn ang="0">
                          <a:pos x="24" y="4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10" y="4"/>
                          </a:lnTo>
                          <a:lnTo>
                            <a:pt x="6" y="8"/>
                          </a:lnTo>
                          <a:lnTo>
                            <a:pt x="4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4" y="36"/>
                          </a:lnTo>
                          <a:lnTo>
                            <a:pt x="6" y="39"/>
                          </a:lnTo>
                          <a:lnTo>
                            <a:pt x="10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3" name="Freeform 3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63" y="2460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4" name="Rectangle 3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63" y="1984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5" name="Freeform 3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63" y="197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0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6" name="Freeform 3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15" y="2460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4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4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4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7" name="Rectangle 3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15" y="1984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8" name="Freeform 3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15" y="197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4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89" name="Freeform 3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12" y="2460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4" y="23"/>
                        </a:cxn>
                        <a:cxn ang="0">
                          <a:pos x="18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5" y="20"/>
                        </a:cxn>
                        <a:cxn ang="0">
                          <a:pos x="38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4" y="23"/>
                          </a:lnTo>
                          <a:lnTo>
                            <a:pt x="18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5" y="20"/>
                          </a:lnTo>
                          <a:lnTo>
                            <a:pt x="38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0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12" y="1984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1" name="Freeform 3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12" y="197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8" y="6"/>
                        </a:cxn>
                        <a:cxn ang="0">
                          <a:pos x="35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8" y="6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2" name="Freeform 3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72" y="2460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8" y="17"/>
                        </a:cxn>
                        <a:cxn ang="0">
                          <a:pos x="11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8" y="24"/>
                        </a:cxn>
                        <a:cxn ang="0">
                          <a:pos x="32" y="23"/>
                        </a:cxn>
                        <a:cxn ang="0">
                          <a:pos x="35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7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8" y="17"/>
                          </a:lnTo>
                          <a:lnTo>
                            <a:pt x="11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8" y="24"/>
                          </a:lnTo>
                          <a:lnTo>
                            <a:pt x="32" y="23"/>
                          </a:lnTo>
                          <a:lnTo>
                            <a:pt x="35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3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72" y="1984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4" name="Freeform 3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72" y="197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5" y="3"/>
                        </a:cxn>
                        <a:cxn ang="0">
                          <a:pos x="32" y="1"/>
                        </a:cxn>
                        <a:cxn ang="0">
                          <a:pos x="28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3"/>
                        </a:cxn>
                        <a:cxn ang="0">
                          <a:pos x="8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7" y="23"/>
                        </a:cxn>
                      </a:cxnLst>
                      <a:rect l="0" t="0" r="r" b="b"/>
                      <a:pathLst>
                        <a:path w="47" h="23">
                          <a:moveTo>
                            <a:pt x="47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5" y="3"/>
                          </a:lnTo>
                          <a:lnTo>
                            <a:pt x="32" y="1"/>
                          </a:lnTo>
                          <a:lnTo>
                            <a:pt x="28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8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7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5" name="Freeform 3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61" y="2460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1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2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1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2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6" name="Rectangle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61" y="1984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7" name="Freeform 3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61" y="1976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2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8" name="Freeform 3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18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4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4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299" name="Rectangle 3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26" y="2452"/>
                      <a:ext cx="103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0" name="Freeform 3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9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19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4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1"/>
                        </a:cxn>
                        <a:cxn ang="0">
                          <a:pos x="17" y="8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4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8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1" name="Freeform 3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18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4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4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2" name="Rectangle 3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26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3" name="Freeform 3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53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4" name="Freeform 3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9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8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5" name="Rectangle 3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26" y="1976"/>
                      <a:ext cx="103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6" name="Freeform 3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18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4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2" y="14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4" y="44"/>
                        </a:cxn>
                        <a:cxn ang="0">
                          <a:pos x="18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7" name="Freeform 3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1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2" y="14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8" name="Rectangle 3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29" y="1976"/>
                      <a:ext cx="246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09" name="Freeform 3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5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7" y="38"/>
                        </a:cxn>
                        <a:cxn ang="0">
                          <a:pos x="20" y="35"/>
                        </a:cxn>
                        <a:cxn ang="0">
                          <a:pos x="21" y="31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8"/>
                        </a:cxn>
                        <a:cxn ang="0">
                          <a:pos x="21" y="14"/>
                        </a:cxn>
                        <a:cxn ang="0">
                          <a:pos x="20" y="10"/>
                        </a:cxn>
                        <a:cxn ang="0">
                          <a:pos x="17" y="7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8"/>
                          </a:lnTo>
                          <a:lnTo>
                            <a:pt x="20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0" name="Freeform 3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5" y="190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0"/>
                        </a:cxn>
                        <a:cxn ang="0">
                          <a:pos x="17" y="7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1" name="Rectangle 3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77" y="1904"/>
                      <a:ext cx="198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2" name="Freeform 3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69" y="190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3" name="Freeform 3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3" y="2293"/>
                      <a:ext cx="24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9"/>
                        </a:cxn>
                        <a:cxn ang="0">
                          <a:pos x="3" y="16"/>
                        </a:cxn>
                        <a:cxn ang="0">
                          <a:pos x="8" y="22"/>
                        </a:cxn>
                        <a:cxn ang="0">
                          <a:pos x="12" y="28"/>
                        </a:cxn>
                        <a:cxn ang="0">
                          <a:pos x="17" y="32"/>
                        </a:cxn>
                        <a:cxn ang="0">
                          <a:pos x="23" y="34"/>
                        </a:cxn>
                        <a:cxn ang="0">
                          <a:pos x="31" y="36"/>
                        </a:cxn>
                        <a:cxn ang="0">
                          <a:pos x="37" y="36"/>
                        </a:cxn>
                        <a:cxn ang="0">
                          <a:pos x="45" y="36"/>
                        </a:cxn>
                        <a:cxn ang="0">
                          <a:pos x="51" y="34"/>
                        </a:cxn>
                        <a:cxn ang="0">
                          <a:pos x="57" y="32"/>
                        </a:cxn>
                        <a:cxn ang="0">
                          <a:pos x="62" y="28"/>
                        </a:cxn>
                        <a:cxn ang="0">
                          <a:pos x="68" y="22"/>
                        </a:cxn>
                        <a:cxn ang="0">
                          <a:pos x="71" y="16"/>
                        </a:cxn>
                        <a:cxn ang="0">
                          <a:pos x="73" y="9"/>
                        </a:cxn>
                        <a:cxn ang="0">
                          <a:pos x="74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4" h="36">
                          <a:moveTo>
                            <a:pt x="0" y="0"/>
                          </a:moveTo>
                          <a:lnTo>
                            <a:pt x="1" y="9"/>
                          </a:lnTo>
                          <a:lnTo>
                            <a:pt x="3" y="16"/>
                          </a:lnTo>
                          <a:lnTo>
                            <a:pt x="8" y="22"/>
                          </a:lnTo>
                          <a:lnTo>
                            <a:pt x="12" y="28"/>
                          </a:lnTo>
                          <a:lnTo>
                            <a:pt x="17" y="32"/>
                          </a:lnTo>
                          <a:lnTo>
                            <a:pt x="23" y="34"/>
                          </a:lnTo>
                          <a:lnTo>
                            <a:pt x="31" y="36"/>
                          </a:lnTo>
                          <a:lnTo>
                            <a:pt x="37" y="36"/>
                          </a:lnTo>
                          <a:lnTo>
                            <a:pt x="45" y="36"/>
                          </a:lnTo>
                          <a:lnTo>
                            <a:pt x="51" y="34"/>
                          </a:lnTo>
                          <a:lnTo>
                            <a:pt x="57" y="32"/>
                          </a:lnTo>
                          <a:lnTo>
                            <a:pt x="62" y="28"/>
                          </a:lnTo>
                          <a:lnTo>
                            <a:pt x="68" y="22"/>
                          </a:lnTo>
                          <a:lnTo>
                            <a:pt x="71" y="16"/>
                          </a:lnTo>
                          <a:lnTo>
                            <a:pt x="73" y="9"/>
                          </a:lnTo>
                          <a:lnTo>
                            <a:pt x="7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4" name="Rectangle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3" y="1952"/>
                      <a:ext cx="24" cy="34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5" name="Freeform 3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3" y="1936"/>
                      <a:ext cx="24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74" y="37"/>
                        </a:cxn>
                        <a:cxn ang="0">
                          <a:pos x="73" y="29"/>
                        </a:cxn>
                        <a:cxn ang="0">
                          <a:pos x="71" y="21"/>
                        </a:cxn>
                        <a:cxn ang="0">
                          <a:pos x="68" y="15"/>
                        </a:cxn>
                        <a:cxn ang="0">
                          <a:pos x="62" y="10"/>
                        </a:cxn>
                        <a:cxn ang="0">
                          <a:pos x="57" y="6"/>
                        </a:cxn>
                        <a:cxn ang="0">
                          <a:pos x="51" y="3"/>
                        </a:cxn>
                        <a:cxn ang="0">
                          <a:pos x="45" y="1"/>
                        </a:cxn>
                        <a:cxn ang="0">
                          <a:pos x="37" y="0"/>
                        </a:cxn>
                        <a:cxn ang="0">
                          <a:pos x="31" y="1"/>
                        </a:cxn>
                        <a:cxn ang="0">
                          <a:pos x="23" y="3"/>
                        </a:cxn>
                        <a:cxn ang="0">
                          <a:pos x="17" y="6"/>
                        </a:cxn>
                        <a:cxn ang="0">
                          <a:pos x="12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9"/>
                        </a:cxn>
                        <a:cxn ang="0">
                          <a:pos x="0" y="37"/>
                        </a:cxn>
                        <a:cxn ang="0">
                          <a:pos x="74" y="37"/>
                        </a:cxn>
                      </a:cxnLst>
                      <a:rect l="0" t="0" r="r" b="b"/>
                      <a:pathLst>
                        <a:path w="74" h="37">
                          <a:moveTo>
                            <a:pt x="74" y="37"/>
                          </a:moveTo>
                          <a:lnTo>
                            <a:pt x="73" y="29"/>
                          </a:lnTo>
                          <a:lnTo>
                            <a:pt x="71" y="21"/>
                          </a:lnTo>
                          <a:lnTo>
                            <a:pt x="68" y="15"/>
                          </a:lnTo>
                          <a:lnTo>
                            <a:pt x="62" y="10"/>
                          </a:lnTo>
                          <a:lnTo>
                            <a:pt x="57" y="6"/>
                          </a:lnTo>
                          <a:lnTo>
                            <a:pt x="51" y="3"/>
                          </a:lnTo>
                          <a:lnTo>
                            <a:pt x="45" y="1"/>
                          </a:lnTo>
                          <a:lnTo>
                            <a:pt x="37" y="0"/>
                          </a:lnTo>
                          <a:lnTo>
                            <a:pt x="31" y="1"/>
                          </a:lnTo>
                          <a:lnTo>
                            <a:pt x="23" y="3"/>
                          </a:lnTo>
                          <a:lnTo>
                            <a:pt x="17" y="6"/>
                          </a:lnTo>
                          <a:lnTo>
                            <a:pt x="12" y="10"/>
                          </a:lnTo>
                          <a:lnTo>
                            <a:pt x="8" y="15"/>
                          </a:lnTo>
                          <a:lnTo>
                            <a:pt x="3" y="21"/>
                          </a:lnTo>
                          <a:lnTo>
                            <a:pt x="1" y="29"/>
                          </a:lnTo>
                          <a:lnTo>
                            <a:pt x="0" y="37"/>
                          </a:lnTo>
                          <a:lnTo>
                            <a:pt x="74" y="3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6" name="Freeform 3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3" y="2460"/>
                      <a:ext cx="24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9"/>
                        </a:cxn>
                        <a:cxn ang="0">
                          <a:pos x="3" y="16"/>
                        </a:cxn>
                        <a:cxn ang="0">
                          <a:pos x="7" y="23"/>
                        </a:cxn>
                        <a:cxn ang="0">
                          <a:pos x="12" y="28"/>
                        </a:cxn>
                        <a:cxn ang="0">
                          <a:pos x="17" y="32"/>
                        </a:cxn>
                        <a:cxn ang="0">
                          <a:pos x="23" y="35"/>
                        </a:cxn>
                        <a:cxn ang="0">
                          <a:pos x="29" y="36"/>
                        </a:cxn>
                        <a:cxn ang="0">
                          <a:pos x="37" y="37"/>
                        </a:cxn>
                        <a:cxn ang="0">
                          <a:pos x="43" y="36"/>
                        </a:cxn>
                        <a:cxn ang="0">
                          <a:pos x="49" y="35"/>
                        </a:cxn>
                        <a:cxn ang="0">
                          <a:pos x="56" y="32"/>
                        </a:cxn>
                        <a:cxn ang="0">
                          <a:pos x="61" y="28"/>
                        </a:cxn>
                        <a:cxn ang="0">
                          <a:pos x="66" y="23"/>
                        </a:cxn>
                        <a:cxn ang="0">
                          <a:pos x="69" y="16"/>
                        </a:cxn>
                        <a:cxn ang="0">
                          <a:pos x="72" y="9"/>
                        </a:cxn>
                        <a:cxn ang="0">
                          <a:pos x="73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3" h="37">
                          <a:moveTo>
                            <a:pt x="0" y="0"/>
                          </a:moveTo>
                          <a:lnTo>
                            <a:pt x="1" y="9"/>
                          </a:lnTo>
                          <a:lnTo>
                            <a:pt x="3" y="16"/>
                          </a:lnTo>
                          <a:lnTo>
                            <a:pt x="7" y="23"/>
                          </a:lnTo>
                          <a:lnTo>
                            <a:pt x="12" y="28"/>
                          </a:lnTo>
                          <a:lnTo>
                            <a:pt x="17" y="32"/>
                          </a:lnTo>
                          <a:lnTo>
                            <a:pt x="23" y="35"/>
                          </a:lnTo>
                          <a:lnTo>
                            <a:pt x="29" y="36"/>
                          </a:lnTo>
                          <a:lnTo>
                            <a:pt x="37" y="37"/>
                          </a:lnTo>
                          <a:lnTo>
                            <a:pt x="43" y="36"/>
                          </a:lnTo>
                          <a:lnTo>
                            <a:pt x="49" y="35"/>
                          </a:lnTo>
                          <a:lnTo>
                            <a:pt x="56" y="32"/>
                          </a:lnTo>
                          <a:lnTo>
                            <a:pt x="61" y="28"/>
                          </a:lnTo>
                          <a:lnTo>
                            <a:pt x="66" y="23"/>
                          </a:lnTo>
                          <a:lnTo>
                            <a:pt x="69" y="16"/>
                          </a:lnTo>
                          <a:lnTo>
                            <a:pt x="72" y="9"/>
                          </a:lnTo>
                          <a:lnTo>
                            <a:pt x="7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7" name="Rectangle 3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3" y="2317"/>
                      <a:ext cx="24" cy="1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8" name="Freeform 3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3" y="2309"/>
                      <a:ext cx="24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37"/>
                        </a:cxn>
                        <a:cxn ang="0">
                          <a:pos x="72" y="28"/>
                        </a:cxn>
                        <a:cxn ang="0">
                          <a:pos x="69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6" y="5"/>
                        </a:cxn>
                        <a:cxn ang="0">
                          <a:pos x="49" y="2"/>
                        </a:cxn>
                        <a:cxn ang="0">
                          <a:pos x="43" y="0"/>
                        </a:cxn>
                        <a:cxn ang="0">
                          <a:pos x="37" y="0"/>
                        </a:cxn>
                        <a:cxn ang="0">
                          <a:pos x="29" y="0"/>
                        </a:cxn>
                        <a:cxn ang="0">
                          <a:pos x="23" y="2"/>
                        </a:cxn>
                        <a:cxn ang="0">
                          <a:pos x="17" y="5"/>
                        </a:cxn>
                        <a:cxn ang="0">
                          <a:pos x="12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8"/>
                        </a:cxn>
                        <a:cxn ang="0">
                          <a:pos x="0" y="37"/>
                        </a:cxn>
                        <a:cxn ang="0">
                          <a:pos x="73" y="37"/>
                        </a:cxn>
                      </a:cxnLst>
                      <a:rect l="0" t="0" r="r" b="b"/>
                      <a:pathLst>
                        <a:path w="73" h="37">
                          <a:moveTo>
                            <a:pt x="73" y="37"/>
                          </a:moveTo>
                          <a:lnTo>
                            <a:pt x="72" y="28"/>
                          </a:lnTo>
                          <a:lnTo>
                            <a:pt x="69" y="20"/>
                          </a:lnTo>
                          <a:lnTo>
                            <a:pt x="66" y="14"/>
                          </a:lnTo>
                          <a:lnTo>
                            <a:pt x="61" y="9"/>
                          </a:lnTo>
                          <a:lnTo>
                            <a:pt x="56" y="5"/>
                          </a:lnTo>
                          <a:lnTo>
                            <a:pt x="49" y="2"/>
                          </a:lnTo>
                          <a:lnTo>
                            <a:pt x="43" y="0"/>
                          </a:lnTo>
                          <a:lnTo>
                            <a:pt x="37" y="0"/>
                          </a:lnTo>
                          <a:lnTo>
                            <a:pt x="29" y="0"/>
                          </a:lnTo>
                          <a:lnTo>
                            <a:pt x="23" y="2"/>
                          </a:lnTo>
                          <a:lnTo>
                            <a:pt x="17" y="5"/>
                          </a:lnTo>
                          <a:lnTo>
                            <a:pt x="12" y="9"/>
                          </a:lnTo>
                          <a:lnTo>
                            <a:pt x="7" y="14"/>
                          </a:lnTo>
                          <a:lnTo>
                            <a:pt x="3" y="20"/>
                          </a:lnTo>
                          <a:lnTo>
                            <a:pt x="1" y="28"/>
                          </a:lnTo>
                          <a:lnTo>
                            <a:pt x="0" y="37"/>
                          </a:lnTo>
                          <a:lnTo>
                            <a:pt x="73" y="3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19" name="Freeform 3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64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0" name="Rectangle 3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72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1" name="Freeform 3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9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2" name="Freeform 3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1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3" name="Rectangle 3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99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4" name="Freeform 3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6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5" name="Freeform 3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37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6" name="Rectangle 3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5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7" name="Freeform 3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72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8" name="Freeform 3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9" y="1976"/>
                      <a:ext cx="40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27" y="46"/>
                        </a:cxn>
                        <a:cxn ang="0">
                          <a:pos x="51" y="44"/>
                        </a:cxn>
                        <a:cxn ang="0">
                          <a:pos x="71" y="42"/>
                        </a:cxn>
                        <a:cxn ang="0">
                          <a:pos x="86" y="38"/>
                        </a:cxn>
                        <a:cxn ang="0">
                          <a:pos x="99" y="35"/>
                        </a:cxn>
                        <a:cxn ang="0">
                          <a:pos x="108" y="31"/>
                        </a:cxn>
                        <a:cxn ang="0">
                          <a:pos x="112" y="29"/>
                        </a:cxn>
                        <a:cxn ang="0">
                          <a:pos x="114" y="27"/>
                        </a:cxn>
                        <a:cxn ang="0">
                          <a:pos x="116" y="25"/>
                        </a:cxn>
                        <a:cxn ang="0">
                          <a:pos x="116" y="23"/>
                        </a:cxn>
                        <a:cxn ang="0">
                          <a:pos x="116" y="21"/>
                        </a:cxn>
                        <a:cxn ang="0">
                          <a:pos x="114" y="18"/>
                        </a:cxn>
                        <a:cxn ang="0">
                          <a:pos x="112" y="16"/>
                        </a:cxn>
                        <a:cxn ang="0">
                          <a:pos x="108" y="14"/>
                        </a:cxn>
                        <a:cxn ang="0">
                          <a:pos x="99" y="10"/>
                        </a:cxn>
                        <a:cxn ang="0">
                          <a:pos x="86" y="7"/>
                        </a:cxn>
                        <a:cxn ang="0">
                          <a:pos x="71" y="4"/>
                        </a:cxn>
                        <a:cxn ang="0">
                          <a:pos x="51" y="2"/>
                        </a:cxn>
                        <a:cxn ang="0">
                          <a:pos x="27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116" h="46">
                          <a:moveTo>
                            <a:pt x="0" y="46"/>
                          </a:moveTo>
                          <a:lnTo>
                            <a:pt x="27" y="46"/>
                          </a:lnTo>
                          <a:lnTo>
                            <a:pt x="51" y="44"/>
                          </a:lnTo>
                          <a:lnTo>
                            <a:pt x="71" y="42"/>
                          </a:lnTo>
                          <a:lnTo>
                            <a:pt x="86" y="38"/>
                          </a:lnTo>
                          <a:lnTo>
                            <a:pt x="99" y="35"/>
                          </a:lnTo>
                          <a:lnTo>
                            <a:pt x="108" y="31"/>
                          </a:lnTo>
                          <a:lnTo>
                            <a:pt x="112" y="29"/>
                          </a:lnTo>
                          <a:lnTo>
                            <a:pt x="114" y="27"/>
                          </a:lnTo>
                          <a:lnTo>
                            <a:pt x="116" y="25"/>
                          </a:lnTo>
                          <a:lnTo>
                            <a:pt x="116" y="23"/>
                          </a:lnTo>
                          <a:lnTo>
                            <a:pt x="116" y="21"/>
                          </a:lnTo>
                          <a:lnTo>
                            <a:pt x="114" y="18"/>
                          </a:lnTo>
                          <a:lnTo>
                            <a:pt x="112" y="16"/>
                          </a:lnTo>
                          <a:lnTo>
                            <a:pt x="108" y="14"/>
                          </a:lnTo>
                          <a:lnTo>
                            <a:pt x="99" y="10"/>
                          </a:lnTo>
                          <a:lnTo>
                            <a:pt x="86" y="7"/>
                          </a:lnTo>
                          <a:lnTo>
                            <a:pt x="71" y="4"/>
                          </a:lnTo>
                          <a:lnTo>
                            <a:pt x="51" y="2"/>
                          </a:lnTo>
                          <a:lnTo>
                            <a:pt x="27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29" name="Rectangle 3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73" y="1976"/>
                      <a:ext cx="6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0" name="Freeform 3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33" y="1976"/>
                      <a:ext cx="40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16" y="0"/>
                        </a:cxn>
                        <a:cxn ang="0">
                          <a:pos x="89" y="1"/>
                        </a:cxn>
                        <a:cxn ang="0">
                          <a:pos x="66" y="2"/>
                        </a:cxn>
                        <a:cxn ang="0">
                          <a:pos x="46" y="4"/>
                        </a:cxn>
                        <a:cxn ang="0">
                          <a:pos x="29" y="7"/>
                        </a:cxn>
                        <a:cxn ang="0">
                          <a:pos x="16" y="10"/>
                        </a:cxn>
                        <a:cxn ang="0">
                          <a:pos x="8" y="14"/>
                        </a:cxn>
                        <a:cxn ang="0">
                          <a:pos x="5" y="16"/>
                        </a:cxn>
                        <a:cxn ang="0">
                          <a:pos x="2" y="18"/>
                        </a:cxn>
                        <a:cxn ang="0">
                          <a:pos x="0" y="21"/>
                        </a:cxn>
                        <a:cxn ang="0">
                          <a:pos x="0" y="23"/>
                        </a:cxn>
                        <a:cxn ang="0">
                          <a:pos x="0" y="25"/>
                        </a:cxn>
                        <a:cxn ang="0">
                          <a:pos x="2" y="27"/>
                        </a:cxn>
                        <a:cxn ang="0">
                          <a:pos x="5" y="29"/>
                        </a:cxn>
                        <a:cxn ang="0">
                          <a:pos x="8" y="31"/>
                        </a:cxn>
                        <a:cxn ang="0">
                          <a:pos x="16" y="35"/>
                        </a:cxn>
                        <a:cxn ang="0">
                          <a:pos x="29" y="38"/>
                        </a:cxn>
                        <a:cxn ang="0">
                          <a:pos x="46" y="42"/>
                        </a:cxn>
                        <a:cxn ang="0">
                          <a:pos x="66" y="44"/>
                        </a:cxn>
                        <a:cxn ang="0">
                          <a:pos x="89" y="46"/>
                        </a:cxn>
                        <a:cxn ang="0">
                          <a:pos x="116" y="46"/>
                        </a:cxn>
                        <a:cxn ang="0">
                          <a:pos x="116" y="0"/>
                        </a:cxn>
                      </a:cxnLst>
                      <a:rect l="0" t="0" r="r" b="b"/>
                      <a:pathLst>
                        <a:path w="116" h="46">
                          <a:moveTo>
                            <a:pt x="116" y="0"/>
                          </a:moveTo>
                          <a:lnTo>
                            <a:pt x="89" y="1"/>
                          </a:lnTo>
                          <a:lnTo>
                            <a:pt x="66" y="2"/>
                          </a:lnTo>
                          <a:lnTo>
                            <a:pt x="46" y="4"/>
                          </a:lnTo>
                          <a:lnTo>
                            <a:pt x="29" y="7"/>
                          </a:lnTo>
                          <a:lnTo>
                            <a:pt x="16" y="10"/>
                          </a:lnTo>
                          <a:lnTo>
                            <a:pt x="8" y="14"/>
                          </a:lnTo>
                          <a:lnTo>
                            <a:pt x="5" y="16"/>
                          </a:lnTo>
                          <a:lnTo>
                            <a:pt x="2" y="18"/>
                          </a:lnTo>
                          <a:lnTo>
                            <a:pt x="0" y="21"/>
                          </a:lnTo>
                          <a:lnTo>
                            <a:pt x="0" y="23"/>
                          </a:lnTo>
                          <a:lnTo>
                            <a:pt x="0" y="25"/>
                          </a:lnTo>
                          <a:lnTo>
                            <a:pt x="2" y="27"/>
                          </a:lnTo>
                          <a:lnTo>
                            <a:pt x="5" y="29"/>
                          </a:lnTo>
                          <a:lnTo>
                            <a:pt x="8" y="31"/>
                          </a:lnTo>
                          <a:lnTo>
                            <a:pt x="16" y="35"/>
                          </a:lnTo>
                          <a:lnTo>
                            <a:pt x="29" y="38"/>
                          </a:lnTo>
                          <a:lnTo>
                            <a:pt x="46" y="42"/>
                          </a:lnTo>
                          <a:lnTo>
                            <a:pt x="66" y="44"/>
                          </a:lnTo>
                          <a:lnTo>
                            <a:pt x="89" y="46"/>
                          </a:lnTo>
                          <a:lnTo>
                            <a:pt x="116" y="46"/>
                          </a:lnTo>
                          <a:lnTo>
                            <a:pt x="116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1" name="Freeform 3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6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6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8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6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6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2" name="Rectangle 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99" y="1976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3" name="Freeform 3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1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4" name="Freeform 3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4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4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4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4" y="4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4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5" name="Rectangle 3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62" y="2452"/>
                      <a:ext cx="103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6" name="Freeform 3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65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6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6" y="8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6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6" y="8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7" name="Freeform 3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65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6" y="38"/>
                        </a:cxn>
                        <a:cxn ang="0">
                          <a:pos x="20" y="35"/>
                        </a:cxn>
                        <a:cxn ang="0">
                          <a:pos x="21" y="31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8"/>
                        </a:cxn>
                        <a:cxn ang="0">
                          <a:pos x="21" y="14"/>
                        </a:cxn>
                        <a:cxn ang="0">
                          <a:pos x="20" y="10"/>
                        </a:cxn>
                        <a:cxn ang="0">
                          <a:pos x="16" y="7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6" y="38"/>
                          </a:lnTo>
                          <a:lnTo>
                            <a:pt x="20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0"/>
                          </a:lnTo>
                          <a:lnTo>
                            <a:pt x="16" y="7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8" name="Rectangle 3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54" y="1976"/>
                      <a:ext cx="111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39" name="Freeform 3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46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0" name="Freeform 3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73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8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1" name="Rectangle 3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46" y="1976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2" name="Freeform 3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8" y="1976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2" y="14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3" name="Freeform 3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8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4" name="Rectangle 3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46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5" name="Freeform 3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73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6" name="Freeform 3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92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7" name="Rectangle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99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8" name="Freeform 3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26" y="2452"/>
                      <a:ext cx="0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49" name="Freeform 3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65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0" name="Rectangle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73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1" name="Freeform 3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99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2" name="Freeform 4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84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3" name="Rectangle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92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4" name="Freeform 4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9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7" y="8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8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5" name="Freeform 4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1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6" name="Rectangle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19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7" name="Freeform 4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6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8" name="Freeform 4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57" y="245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4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4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4" y="4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4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382359" name="Rectangle 4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65" y="2452"/>
                      <a:ext cx="12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82360" name="Freeform 408"/>
                  <p:cNvSpPr>
                    <a:spLocks noChangeAspect="1"/>
                  </p:cNvSpPr>
                  <p:nvPr/>
                </p:nvSpPr>
                <p:spPr bwMode="auto">
                  <a:xfrm>
                    <a:off x="3685" y="2047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10" y="44"/>
                      </a:cxn>
                      <a:cxn ang="0">
                        <a:pos x="14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61" name="Freeform 409"/>
                  <p:cNvSpPr>
                    <a:spLocks noChangeAspect="1"/>
                  </p:cNvSpPr>
                  <p:nvPr/>
                </p:nvSpPr>
                <p:spPr bwMode="auto">
                  <a:xfrm>
                    <a:off x="3800" y="16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9" y="44"/>
                      </a:cxn>
                      <a:cxn ang="0">
                        <a:pos x="13" y="42"/>
                      </a:cxn>
                      <a:cxn ang="0">
                        <a:pos x="17" y="38"/>
                      </a:cxn>
                      <a:cxn ang="0">
                        <a:pos x="20" y="35"/>
                      </a:cxn>
                      <a:cxn ang="0">
                        <a:pos x="21" y="31"/>
                      </a:cxn>
                      <a:cxn ang="0">
                        <a:pos x="22" y="27"/>
                      </a:cxn>
                      <a:cxn ang="0">
                        <a:pos x="23" y="23"/>
                      </a:cxn>
                      <a:cxn ang="0">
                        <a:pos x="22" y="18"/>
                      </a:cxn>
                      <a:cxn ang="0">
                        <a:pos x="21" y="14"/>
                      </a:cxn>
                      <a:cxn ang="0">
                        <a:pos x="20" y="10"/>
                      </a:cxn>
                      <a:cxn ang="0">
                        <a:pos x="17" y="7"/>
                      </a:cxn>
                      <a:cxn ang="0">
                        <a:pos x="13" y="4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3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1" y="31"/>
                        </a:lnTo>
                        <a:lnTo>
                          <a:pt x="22" y="27"/>
                        </a:lnTo>
                        <a:lnTo>
                          <a:pt x="23" y="23"/>
                        </a:lnTo>
                        <a:lnTo>
                          <a:pt x="22" y="18"/>
                        </a:lnTo>
                        <a:lnTo>
                          <a:pt x="21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3" y="4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62" name="Rectangle 4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1" y="1625"/>
                    <a:ext cx="229" cy="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63" name="Freeform 411"/>
                  <p:cNvSpPr>
                    <a:spLocks noChangeAspect="1"/>
                  </p:cNvSpPr>
                  <p:nvPr/>
                </p:nvSpPr>
                <p:spPr bwMode="auto">
                  <a:xfrm>
                    <a:off x="3564" y="16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4" y="35"/>
                      </a:cxn>
                      <a:cxn ang="0">
                        <a:pos x="7" y="38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4" y="46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6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4" y="35"/>
                        </a:lnTo>
                        <a:lnTo>
                          <a:pt x="7" y="38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4" y="4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64" name="Freeform 412"/>
                  <p:cNvSpPr>
                    <a:spLocks noChangeAspect="1"/>
                  </p:cNvSpPr>
                  <p:nvPr/>
                </p:nvSpPr>
                <p:spPr bwMode="auto">
                  <a:xfrm>
                    <a:off x="3914" y="16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6" y="46"/>
                      </a:cxn>
                      <a:cxn ang="0">
                        <a:pos x="10" y="44"/>
                      </a:cxn>
                      <a:cxn ang="0">
                        <a:pos x="14" y="42"/>
                      </a:cxn>
                      <a:cxn ang="0">
                        <a:pos x="18" y="38"/>
                      </a:cxn>
                      <a:cxn ang="0">
                        <a:pos x="20" y="35"/>
                      </a:cxn>
                      <a:cxn ang="0">
                        <a:pos x="22" y="31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8"/>
                      </a:cxn>
                      <a:cxn ang="0">
                        <a:pos x="22" y="14"/>
                      </a:cxn>
                      <a:cxn ang="0">
                        <a:pos x="20" y="10"/>
                      </a:cxn>
                      <a:cxn ang="0">
                        <a:pos x="18" y="7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6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8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65" name="Rectangle 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1625"/>
                    <a:ext cx="114" cy="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66" name="Freeform 414"/>
                  <p:cNvSpPr>
                    <a:spLocks noChangeAspect="1"/>
                  </p:cNvSpPr>
                  <p:nvPr/>
                </p:nvSpPr>
                <p:spPr bwMode="auto">
                  <a:xfrm>
                    <a:off x="3792" y="16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7" y="1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8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8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67" name="Freeform 415"/>
                  <p:cNvSpPr>
                    <a:spLocks noChangeAspect="1"/>
                  </p:cNvSpPr>
                  <p:nvPr/>
                </p:nvSpPr>
                <p:spPr bwMode="auto">
                  <a:xfrm>
                    <a:off x="3049" y="145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7" y="17"/>
                      </a:cxn>
                      <a:cxn ang="0">
                        <a:pos x="26" y="13"/>
                      </a:cxn>
                      <a:cxn ang="0">
                        <a:pos x="25" y="9"/>
                      </a:cxn>
                      <a:cxn ang="0">
                        <a:pos x="22" y="5"/>
                      </a:cxn>
                      <a:cxn ang="0">
                        <a:pos x="20" y="3"/>
                      </a:cxn>
                      <a:cxn ang="0">
                        <a:pos x="18" y="1"/>
                      </a:cxn>
                      <a:cxn ang="0">
                        <a:pos x="16" y="0"/>
                      </a:cxn>
                      <a:cxn ang="0">
                        <a:pos x="14" y="0"/>
                      </a:cxn>
                      <a:cxn ang="0">
                        <a:pos x="11" y="0"/>
                      </a:cxn>
                      <a:cxn ang="0">
                        <a:pos x="9" y="1"/>
                      </a:cxn>
                      <a:cxn ang="0">
                        <a:pos x="7" y="3"/>
                      </a:cxn>
                      <a:cxn ang="0">
                        <a:pos x="5" y="5"/>
                      </a:cxn>
                      <a:cxn ang="0">
                        <a:pos x="2" y="9"/>
                      </a:cxn>
                      <a:cxn ang="0">
                        <a:pos x="1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7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2" y="5"/>
                        </a:lnTo>
                        <a:lnTo>
                          <a:pt x="20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68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9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69" name="Freeform 417"/>
                  <p:cNvSpPr>
                    <a:spLocks noChangeAspect="1"/>
                  </p:cNvSpPr>
                  <p:nvPr/>
                </p:nvSpPr>
                <p:spPr bwMode="auto">
                  <a:xfrm>
                    <a:off x="3049" y="150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" y="11"/>
                      </a:cxn>
                      <a:cxn ang="0">
                        <a:pos x="2" y="15"/>
                      </a:cxn>
                      <a:cxn ang="0">
                        <a:pos x="5" y="18"/>
                      </a:cxn>
                      <a:cxn ang="0">
                        <a:pos x="7" y="20"/>
                      </a:cxn>
                      <a:cxn ang="0">
                        <a:pos x="9" y="22"/>
                      </a:cxn>
                      <a:cxn ang="0">
                        <a:pos x="11" y="23"/>
                      </a:cxn>
                      <a:cxn ang="0">
                        <a:pos x="14" y="24"/>
                      </a:cxn>
                      <a:cxn ang="0">
                        <a:pos x="16" y="23"/>
                      </a:cxn>
                      <a:cxn ang="0">
                        <a:pos x="18" y="22"/>
                      </a:cxn>
                      <a:cxn ang="0">
                        <a:pos x="20" y="20"/>
                      </a:cxn>
                      <a:cxn ang="0">
                        <a:pos x="22" y="18"/>
                      </a:cxn>
                      <a:cxn ang="0">
                        <a:pos x="25" y="15"/>
                      </a:cxn>
                      <a:cxn ang="0">
                        <a:pos x="26" y="11"/>
                      </a:cxn>
                      <a:cxn ang="0">
                        <a:pos x="27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2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4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0" y="20"/>
                        </a:lnTo>
                        <a:lnTo>
                          <a:pt x="22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7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0" name="Freeform 418"/>
                  <p:cNvSpPr>
                    <a:spLocks noChangeAspect="1"/>
                  </p:cNvSpPr>
                  <p:nvPr/>
                </p:nvSpPr>
                <p:spPr bwMode="auto">
                  <a:xfrm>
                    <a:off x="3149" y="145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7" y="23"/>
                      </a:cxn>
                      <a:cxn ang="0">
                        <a:pos x="27" y="17"/>
                      </a:cxn>
                      <a:cxn ang="0">
                        <a:pos x="26" y="13"/>
                      </a:cxn>
                      <a:cxn ang="0">
                        <a:pos x="25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8" y="1"/>
                      </a:cxn>
                      <a:cxn ang="0">
                        <a:pos x="16" y="0"/>
                      </a:cxn>
                      <a:cxn ang="0">
                        <a:pos x="13" y="0"/>
                      </a:cxn>
                      <a:cxn ang="0">
                        <a:pos x="11" y="0"/>
                      </a:cxn>
                      <a:cxn ang="0">
                        <a:pos x="9" y="1"/>
                      </a:cxn>
                      <a:cxn ang="0">
                        <a:pos x="6" y="3"/>
                      </a:cxn>
                      <a:cxn ang="0">
                        <a:pos x="4" y="5"/>
                      </a:cxn>
                      <a:cxn ang="0">
                        <a:pos x="3" y="9"/>
                      </a:cxn>
                      <a:cxn ang="0">
                        <a:pos x="1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7" y="23"/>
                      </a:cxn>
                    </a:cxnLst>
                    <a:rect l="0" t="0" r="r" b="b"/>
                    <a:pathLst>
                      <a:path w="27" h="23">
                        <a:moveTo>
                          <a:pt x="27" y="23"/>
                        </a:moveTo>
                        <a:lnTo>
                          <a:pt x="27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3" y="9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1" name="Rectangle 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9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2" name="Freeform 420"/>
                  <p:cNvSpPr>
                    <a:spLocks noChangeAspect="1"/>
                  </p:cNvSpPr>
                  <p:nvPr/>
                </p:nvSpPr>
                <p:spPr bwMode="auto">
                  <a:xfrm>
                    <a:off x="3149" y="150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1" y="11"/>
                      </a:cxn>
                      <a:cxn ang="0">
                        <a:pos x="3" y="15"/>
                      </a:cxn>
                      <a:cxn ang="0">
                        <a:pos x="4" y="18"/>
                      </a:cxn>
                      <a:cxn ang="0">
                        <a:pos x="6" y="20"/>
                      </a:cxn>
                      <a:cxn ang="0">
                        <a:pos x="9" y="22"/>
                      </a:cxn>
                      <a:cxn ang="0">
                        <a:pos x="11" y="23"/>
                      </a:cxn>
                      <a:cxn ang="0">
                        <a:pos x="13" y="24"/>
                      </a:cxn>
                      <a:cxn ang="0">
                        <a:pos x="16" y="23"/>
                      </a:cxn>
                      <a:cxn ang="0">
                        <a:pos x="18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5" y="15"/>
                      </a:cxn>
                      <a:cxn ang="0">
                        <a:pos x="26" y="11"/>
                      </a:cxn>
                      <a:cxn ang="0">
                        <a:pos x="27" y="7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7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3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3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7" y="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3" name="Freeform 421"/>
                  <p:cNvSpPr>
                    <a:spLocks noChangeAspect="1"/>
                  </p:cNvSpPr>
                  <p:nvPr/>
                </p:nvSpPr>
                <p:spPr bwMode="auto">
                  <a:xfrm>
                    <a:off x="2884" y="145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6" y="13"/>
                      </a:cxn>
                      <a:cxn ang="0">
                        <a:pos x="25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9" y="1"/>
                      </a:cxn>
                      <a:cxn ang="0">
                        <a:pos x="6" y="3"/>
                      </a:cxn>
                      <a:cxn ang="0">
                        <a:pos x="4" y="5"/>
                      </a:cxn>
                      <a:cxn ang="0">
                        <a:pos x="3" y="9"/>
                      </a:cxn>
                      <a:cxn ang="0">
                        <a:pos x="1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3" y="9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4" name="Rectangle 4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4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5" name="Freeform 423"/>
                  <p:cNvSpPr>
                    <a:spLocks noChangeAspect="1"/>
                  </p:cNvSpPr>
                  <p:nvPr/>
                </p:nvSpPr>
                <p:spPr bwMode="auto">
                  <a:xfrm>
                    <a:off x="2884" y="150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1" y="11"/>
                      </a:cxn>
                      <a:cxn ang="0">
                        <a:pos x="3" y="15"/>
                      </a:cxn>
                      <a:cxn ang="0">
                        <a:pos x="4" y="18"/>
                      </a:cxn>
                      <a:cxn ang="0">
                        <a:pos x="6" y="20"/>
                      </a:cxn>
                      <a:cxn ang="0">
                        <a:pos x="9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5" y="15"/>
                      </a:cxn>
                      <a:cxn ang="0">
                        <a:pos x="26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3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9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6" name="Freeform 424"/>
                  <p:cNvSpPr>
                    <a:spLocks noChangeAspect="1"/>
                  </p:cNvSpPr>
                  <p:nvPr/>
                </p:nvSpPr>
                <p:spPr bwMode="auto">
                  <a:xfrm>
                    <a:off x="2984" y="1453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7" y="13"/>
                      </a:cxn>
                      <a:cxn ang="0">
                        <a:pos x="26" y="9"/>
                      </a:cxn>
                      <a:cxn ang="0">
                        <a:pos x="24" y="5"/>
                      </a:cxn>
                      <a:cxn ang="0">
                        <a:pos x="22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9" y="1"/>
                      </a:cxn>
                      <a:cxn ang="0">
                        <a:pos x="7" y="3"/>
                      </a:cxn>
                      <a:cxn ang="0">
                        <a:pos x="5" y="5"/>
                      </a:cxn>
                      <a:cxn ang="0">
                        <a:pos x="3" y="9"/>
                      </a:cxn>
                      <a:cxn ang="0">
                        <a:pos x="2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4" y="5"/>
                        </a:lnTo>
                        <a:lnTo>
                          <a:pt x="22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3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7" name="Rectangle 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4" y="1460"/>
                    <a:ext cx="0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8" name="Freeform 426"/>
                  <p:cNvSpPr>
                    <a:spLocks noChangeAspect="1"/>
                  </p:cNvSpPr>
                  <p:nvPr/>
                </p:nvSpPr>
                <p:spPr bwMode="auto">
                  <a:xfrm>
                    <a:off x="2984" y="1503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3" y="15"/>
                      </a:cxn>
                      <a:cxn ang="0">
                        <a:pos x="5" y="18"/>
                      </a:cxn>
                      <a:cxn ang="0">
                        <a:pos x="7" y="20"/>
                      </a:cxn>
                      <a:cxn ang="0">
                        <a:pos x="9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2" y="20"/>
                      </a:cxn>
                      <a:cxn ang="0">
                        <a:pos x="24" y="18"/>
                      </a:cxn>
                      <a:cxn ang="0">
                        <a:pos x="26" y="15"/>
                      </a:cxn>
                      <a:cxn ang="0">
                        <a:pos x="27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2" y="20"/>
                        </a:lnTo>
                        <a:lnTo>
                          <a:pt x="24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79" name="Freeform 427"/>
                  <p:cNvSpPr>
                    <a:spLocks noChangeAspect="1"/>
                  </p:cNvSpPr>
                  <p:nvPr/>
                </p:nvSpPr>
                <p:spPr bwMode="auto">
                  <a:xfrm>
                    <a:off x="2713" y="145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7" y="17"/>
                      </a:cxn>
                      <a:cxn ang="0">
                        <a:pos x="25" y="13"/>
                      </a:cxn>
                      <a:cxn ang="0">
                        <a:pos x="24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8" y="1"/>
                      </a:cxn>
                      <a:cxn ang="0">
                        <a:pos x="16" y="0"/>
                      </a:cxn>
                      <a:cxn ang="0">
                        <a:pos x="14" y="0"/>
                      </a:cxn>
                      <a:cxn ang="0">
                        <a:pos x="11" y="0"/>
                      </a:cxn>
                      <a:cxn ang="0">
                        <a:pos x="9" y="1"/>
                      </a:cxn>
                      <a:cxn ang="0">
                        <a:pos x="7" y="3"/>
                      </a:cxn>
                      <a:cxn ang="0">
                        <a:pos x="4" y="5"/>
                      </a:cxn>
                      <a:cxn ang="0">
                        <a:pos x="2" y="9"/>
                      </a:cxn>
                      <a:cxn ang="0">
                        <a:pos x="1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7" y="17"/>
                        </a:lnTo>
                        <a:lnTo>
                          <a:pt x="25" y="13"/>
                        </a:lnTo>
                        <a:lnTo>
                          <a:pt x="24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4" y="5"/>
                        </a:lnTo>
                        <a:lnTo>
                          <a:pt x="2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0" name="Rectangle 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3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1" name="Freeform 429"/>
                  <p:cNvSpPr>
                    <a:spLocks noChangeAspect="1"/>
                  </p:cNvSpPr>
                  <p:nvPr/>
                </p:nvSpPr>
                <p:spPr bwMode="auto">
                  <a:xfrm>
                    <a:off x="2713" y="150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" y="11"/>
                      </a:cxn>
                      <a:cxn ang="0">
                        <a:pos x="2" y="15"/>
                      </a:cxn>
                      <a:cxn ang="0">
                        <a:pos x="4" y="18"/>
                      </a:cxn>
                      <a:cxn ang="0">
                        <a:pos x="7" y="20"/>
                      </a:cxn>
                      <a:cxn ang="0">
                        <a:pos x="9" y="22"/>
                      </a:cxn>
                      <a:cxn ang="0">
                        <a:pos x="11" y="23"/>
                      </a:cxn>
                      <a:cxn ang="0">
                        <a:pos x="14" y="24"/>
                      </a:cxn>
                      <a:cxn ang="0">
                        <a:pos x="16" y="23"/>
                      </a:cxn>
                      <a:cxn ang="0">
                        <a:pos x="18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4" y="15"/>
                      </a:cxn>
                      <a:cxn ang="0">
                        <a:pos x="25" y="11"/>
                      </a:cxn>
                      <a:cxn ang="0">
                        <a:pos x="27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2" y="15"/>
                        </a:lnTo>
                        <a:lnTo>
                          <a:pt x="4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4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4" y="15"/>
                        </a:lnTo>
                        <a:lnTo>
                          <a:pt x="25" y="11"/>
                        </a:lnTo>
                        <a:lnTo>
                          <a:pt x="27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2" name="Freeform 430"/>
                  <p:cNvSpPr>
                    <a:spLocks noChangeAspect="1"/>
                  </p:cNvSpPr>
                  <p:nvPr/>
                </p:nvSpPr>
                <p:spPr bwMode="auto">
                  <a:xfrm>
                    <a:off x="2820" y="145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7" y="13"/>
                      </a:cxn>
                      <a:cxn ang="0">
                        <a:pos x="26" y="9"/>
                      </a:cxn>
                      <a:cxn ang="0">
                        <a:pos x="24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10" y="1"/>
                      </a:cxn>
                      <a:cxn ang="0">
                        <a:pos x="7" y="3"/>
                      </a:cxn>
                      <a:cxn ang="0">
                        <a:pos x="5" y="5"/>
                      </a:cxn>
                      <a:cxn ang="0">
                        <a:pos x="4" y="9"/>
                      </a:cxn>
                      <a:cxn ang="0">
                        <a:pos x="3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4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4" y="9"/>
                        </a:lnTo>
                        <a:lnTo>
                          <a:pt x="3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3" name="Rectangle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4" name="Freeform 432"/>
                  <p:cNvSpPr>
                    <a:spLocks noChangeAspect="1"/>
                  </p:cNvSpPr>
                  <p:nvPr/>
                </p:nvSpPr>
                <p:spPr bwMode="auto">
                  <a:xfrm>
                    <a:off x="2820" y="150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3" y="11"/>
                      </a:cxn>
                      <a:cxn ang="0">
                        <a:pos x="4" y="15"/>
                      </a:cxn>
                      <a:cxn ang="0">
                        <a:pos x="5" y="18"/>
                      </a:cxn>
                      <a:cxn ang="0">
                        <a:pos x="7" y="20"/>
                      </a:cxn>
                      <a:cxn ang="0">
                        <a:pos x="10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4" y="18"/>
                      </a:cxn>
                      <a:cxn ang="0">
                        <a:pos x="26" y="15"/>
                      </a:cxn>
                      <a:cxn ang="0">
                        <a:pos x="27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3" y="11"/>
                        </a:lnTo>
                        <a:lnTo>
                          <a:pt x="4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10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4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5" name="Freeform 433"/>
                  <p:cNvSpPr>
                    <a:spLocks noChangeAspect="1"/>
                  </p:cNvSpPr>
                  <p:nvPr/>
                </p:nvSpPr>
                <p:spPr bwMode="auto">
                  <a:xfrm>
                    <a:off x="2548" y="145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7" y="23"/>
                      </a:cxn>
                      <a:cxn ang="0">
                        <a:pos x="27" y="17"/>
                      </a:cxn>
                      <a:cxn ang="0">
                        <a:pos x="26" y="13"/>
                      </a:cxn>
                      <a:cxn ang="0">
                        <a:pos x="25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8" y="1"/>
                      </a:cxn>
                      <a:cxn ang="0">
                        <a:pos x="6" y="3"/>
                      </a:cxn>
                      <a:cxn ang="0">
                        <a:pos x="4" y="5"/>
                      </a:cxn>
                      <a:cxn ang="0">
                        <a:pos x="3" y="9"/>
                      </a:cxn>
                      <a:cxn ang="0">
                        <a:pos x="1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7" y="23"/>
                      </a:cxn>
                    </a:cxnLst>
                    <a:rect l="0" t="0" r="r" b="b"/>
                    <a:pathLst>
                      <a:path w="27" h="23">
                        <a:moveTo>
                          <a:pt x="27" y="23"/>
                        </a:moveTo>
                        <a:lnTo>
                          <a:pt x="27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8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3" y="9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6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8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7" name="Freeform 435"/>
                  <p:cNvSpPr>
                    <a:spLocks noChangeAspect="1"/>
                  </p:cNvSpPr>
                  <p:nvPr/>
                </p:nvSpPr>
                <p:spPr bwMode="auto">
                  <a:xfrm>
                    <a:off x="2548" y="150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1" y="11"/>
                      </a:cxn>
                      <a:cxn ang="0">
                        <a:pos x="3" y="15"/>
                      </a:cxn>
                      <a:cxn ang="0">
                        <a:pos x="4" y="18"/>
                      </a:cxn>
                      <a:cxn ang="0">
                        <a:pos x="6" y="20"/>
                      </a:cxn>
                      <a:cxn ang="0">
                        <a:pos x="8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5" y="15"/>
                      </a:cxn>
                      <a:cxn ang="0">
                        <a:pos x="26" y="11"/>
                      </a:cxn>
                      <a:cxn ang="0">
                        <a:pos x="27" y="7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7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3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8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7" y="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8" name="Freeform 436"/>
                  <p:cNvSpPr>
                    <a:spLocks noChangeAspect="1"/>
                  </p:cNvSpPr>
                  <p:nvPr/>
                </p:nvSpPr>
                <p:spPr bwMode="auto">
                  <a:xfrm>
                    <a:off x="2648" y="1453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7" y="13"/>
                      </a:cxn>
                      <a:cxn ang="0">
                        <a:pos x="26" y="9"/>
                      </a:cxn>
                      <a:cxn ang="0">
                        <a:pos x="24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9" y="1"/>
                      </a:cxn>
                      <a:cxn ang="0">
                        <a:pos x="7" y="3"/>
                      </a:cxn>
                      <a:cxn ang="0">
                        <a:pos x="5" y="5"/>
                      </a:cxn>
                      <a:cxn ang="0">
                        <a:pos x="4" y="9"/>
                      </a:cxn>
                      <a:cxn ang="0">
                        <a:pos x="1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4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4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89" name="Rectangle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48" y="1460"/>
                    <a:ext cx="0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0" name="Freeform 438"/>
                  <p:cNvSpPr>
                    <a:spLocks noChangeAspect="1"/>
                  </p:cNvSpPr>
                  <p:nvPr/>
                </p:nvSpPr>
                <p:spPr bwMode="auto">
                  <a:xfrm>
                    <a:off x="2648" y="1503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" y="11"/>
                      </a:cxn>
                      <a:cxn ang="0">
                        <a:pos x="4" y="15"/>
                      </a:cxn>
                      <a:cxn ang="0">
                        <a:pos x="5" y="18"/>
                      </a:cxn>
                      <a:cxn ang="0">
                        <a:pos x="7" y="20"/>
                      </a:cxn>
                      <a:cxn ang="0">
                        <a:pos x="9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4" y="18"/>
                      </a:cxn>
                      <a:cxn ang="0">
                        <a:pos x="26" y="15"/>
                      </a:cxn>
                      <a:cxn ang="0">
                        <a:pos x="27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4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4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1" name="Freeform 439"/>
                  <p:cNvSpPr>
                    <a:spLocks noChangeAspect="1"/>
                  </p:cNvSpPr>
                  <p:nvPr/>
                </p:nvSpPr>
                <p:spPr bwMode="auto">
                  <a:xfrm>
                    <a:off x="2484" y="145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7" y="13"/>
                      </a:cxn>
                      <a:cxn ang="0">
                        <a:pos x="26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10" y="1"/>
                      </a:cxn>
                      <a:cxn ang="0">
                        <a:pos x="7" y="3"/>
                      </a:cxn>
                      <a:cxn ang="0">
                        <a:pos x="6" y="5"/>
                      </a:cxn>
                      <a:cxn ang="0">
                        <a:pos x="3" y="9"/>
                      </a:cxn>
                      <a:cxn ang="0">
                        <a:pos x="2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6" y="5"/>
                        </a:lnTo>
                        <a:lnTo>
                          <a:pt x="3" y="9"/>
                        </a:lnTo>
                        <a:lnTo>
                          <a:pt x="2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2" name="Rectangle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4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3" name="Freeform 441"/>
                  <p:cNvSpPr>
                    <a:spLocks noChangeAspect="1"/>
                  </p:cNvSpPr>
                  <p:nvPr/>
                </p:nvSpPr>
                <p:spPr bwMode="auto">
                  <a:xfrm>
                    <a:off x="2484" y="150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2" y="11"/>
                      </a:cxn>
                      <a:cxn ang="0">
                        <a:pos x="3" y="15"/>
                      </a:cxn>
                      <a:cxn ang="0">
                        <a:pos x="6" y="18"/>
                      </a:cxn>
                      <a:cxn ang="0">
                        <a:pos x="7" y="20"/>
                      </a:cxn>
                      <a:cxn ang="0">
                        <a:pos x="10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6" y="15"/>
                      </a:cxn>
                      <a:cxn ang="0">
                        <a:pos x="27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6" y="18"/>
                        </a:lnTo>
                        <a:lnTo>
                          <a:pt x="7" y="20"/>
                        </a:lnTo>
                        <a:lnTo>
                          <a:pt x="10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4" name="Freeform 442"/>
                  <p:cNvSpPr>
                    <a:spLocks noChangeAspect="1"/>
                  </p:cNvSpPr>
                  <p:nvPr/>
                </p:nvSpPr>
                <p:spPr bwMode="auto">
                  <a:xfrm>
                    <a:off x="2384" y="145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27" y="23"/>
                      </a:cxn>
                      <a:cxn ang="0">
                        <a:pos x="26" y="17"/>
                      </a:cxn>
                      <a:cxn ang="0">
                        <a:pos x="25" y="13"/>
                      </a:cxn>
                      <a:cxn ang="0">
                        <a:pos x="24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8" y="1"/>
                      </a:cxn>
                      <a:cxn ang="0">
                        <a:pos x="16" y="0"/>
                      </a:cxn>
                      <a:cxn ang="0">
                        <a:pos x="14" y="0"/>
                      </a:cxn>
                      <a:cxn ang="0">
                        <a:pos x="11" y="0"/>
                      </a:cxn>
                      <a:cxn ang="0">
                        <a:pos x="9" y="1"/>
                      </a:cxn>
                      <a:cxn ang="0">
                        <a:pos x="6" y="3"/>
                      </a:cxn>
                      <a:cxn ang="0">
                        <a:pos x="4" y="5"/>
                      </a:cxn>
                      <a:cxn ang="0">
                        <a:pos x="2" y="9"/>
                      </a:cxn>
                      <a:cxn ang="0">
                        <a:pos x="1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7" y="23"/>
                      </a:cxn>
                    </a:cxnLst>
                    <a:rect l="0" t="0" r="r" b="b"/>
                    <a:pathLst>
                      <a:path w="27" h="23">
                        <a:moveTo>
                          <a:pt x="27" y="23"/>
                        </a:moveTo>
                        <a:lnTo>
                          <a:pt x="26" y="17"/>
                        </a:lnTo>
                        <a:lnTo>
                          <a:pt x="25" y="13"/>
                        </a:lnTo>
                        <a:lnTo>
                          <a:pt x="24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2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5" name="Rectangle 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4" y="1460"/>
                    <a:ext cx="7" cy="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6" name="Freeform 444"/>
                  <p:cNvSpPr>
                    <a:spLocks noChangeAspect="1"/>
                  </p:cNvSpPr>
                  <p:nvPr/>
                </p:nvSpPr>
                <p:spPr bwMode="auto">
                  <a:xfrm>
                    <a:off x="2384" y="1503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" y="11"/>
                      </a:cxn>
                      <a:cxn ang="0">
                        <a:pos x="2" y="15"/>
                      </a:cxn>
                      <a:cxn ang="0">
                        <a:pos x="4" y="18"/>
                      </a:cxn>
                      <a:cxn ang="0">
                        <a:pos x="6" y="20"/>
                      </a:cxn>
                      <a:cxn ang="0">
                        <a:pos x="9" y="22"/>
                      </a:cxn>
                      <a:cxn ang="0">
                        <a:pos x="11" y="23"/>
                      </a:cxn>
                      <a:cxn ang="0">
                        <a:pos x="14" y="24"/>
                      </a:cxn>
                      <a:cxn ang="0">
                        <a:pos x="16" y="23"/>
                      </a:cxn>
                      <a:cxn ang="0">
                        <a:pos x="18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4" y="15"/>
                      </a:cxn>
                      <a:cxn ang="0">
                        <a:pos x="25" y="11"/>
                      </a:cxn>
                      <a:cxn ang="0">
                        <a:pos x="26" y="7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7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2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4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4" y="15"/>
                        </a:lnTo>
                        <a:lnTo>
                          <a:pt x="25" y="11"/>
                        </a:lnTo>
                        <a:lnTo>
                          <a:pt x="26" y="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7" name="Rectangle 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41" y="1439"/>
                    <a:ext cx="21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8" name="Rectangle 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19" y="1439"/>
                    <a:ext cx="0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399" name="Rectangle 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84" y="1439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0" name="Rectangle 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06" y="1439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1" name="Rectangle 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78" y="1439"/>
                    <a:ext cx="21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2" name="Rectangle 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2" y="1439"/>
                    <a:ext cx="21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3" name="Freeform 451"/>
                  <p:cNvSpPr>
                    <a:spLocks noChangeAspect="1"/>
                  </p:cNvSpPr>
                  <p:nvPr/>
                </p:nvSpPr>
                <p:spPr bwMode="auto">
                  <a:xfrm>
                    <a:off x="789" y="1661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7" y="2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2" y="17"/>
                      </a:cxn>
                      <a:cxn ang="0">
                        <a:pos x="159" y="22"/>
                      </a:cxn>
                      <a:cxn ang="0">
                        <a:pos x="165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90" y="67"/>
                      </a:cxn>
                      <a:cxn ang="0">
                        <a:pos x="192" y="75"/>
                      </a:cxn>
                      <a:cxn ang="0">
                        <a:pos x="194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8" y="2"/>
                      </a:cxn>
                      <a:cxn ang="0">
                        <a:pos x="87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7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2" y="17"/>
                        </a:lnTo>
                        <a:lnTo>
                          <a:pt x="159" y="22"/>
                        </a:lnTo>
                        <a:lnTo>
                          <a:pt x="165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90" y="67"/>
                        </a:lnTo>
                        <a:lnTo>
                          <a:pt x="192" y="75"/>
                        </a:lnTo>
                        <a:lnTo>
                          <a:pt x="194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4" name="Freeform 452"/>
                  <p:cNvSpPr>
                    <a:spLocks noChangeAspect="1"/>
                  </p:cNvSpPr>
                  <p:nvPr/>
                </p:nvSpPr>
                <p:spPr bwMode="auto">
                  <a:xfrm>
                    <a:off x="789" y="1783"/>
                    <a:ext cx="43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7" y="1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2" y="16"/>
                      </a:cxn>
                      <a:cxn ang="0">
                        <a:pos x="159" y="21"/>
                      </a:cxn>
                      <a:cxn ang="0">
                        <a:pos x="165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90" y="67"/>
                      </a:cxn>
                      <a:cxn ang="0">
                        <a:pos x="192" y="77"/>
                      </a:cxn>
                      <a:cxn ang="0">
                        <a:pos x="194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8" y="1"/>
                      </a:cxn>
                      <a:cxn ang="0">
                        <a:pos x="8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7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2" y="16"/>
                        </a:lnTo>
                        <a:lnTo>
                          <a:pt x="159" y="21"/>
                        </a:lnTo>
                        <a:lnTo>
                          <a:pt x="165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90" y="67"/>
                        </a:lnTo>
                        <a:lnTo>
                          <a:pt x="192" y="77"/>
                        </a:lnTo>
                        <a:lnTo>
                          <a:pt x="194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5" name="Freeform 453"/>
                  <p:cNvSpPr>
                    <a:spLocks noChangeAspect="1"/>
                  </p:cNvSpPr>
                  <p:nvPr/>
                </p:nvSpPr>
                <p:spPr bwMode="auto">
                  <a:xfrm>
                    <a:off x="3521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4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6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3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2" y="75"/>
                      </a:cxn>
                      <a:cxn ang="0">
                        <a:pos x="193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4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6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3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6" name="Freeform 454"/>
                  <p:cNvSpPr>
                    <a:spLocks noChangeAspect="1"/>
                  </p:cNvSpPr>
                  <p:nvPr/>
                </p:nvSpPr>
                <p:spPr bwMode="auto">
                  <a:xfrm>
                    <a:off x="3521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4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6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3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2" y="77"/>
                      </a:cxn>
                      <a:cxn ang="0">
                        <a:pos x="193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4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6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3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7" name="Freeform 455"/>
                  <p:cNvSpPr>
                    <a:spLocks noChangeAspect="1"/>
                  </p:cNvSpPr>
                  <p:nvPr/>
                </p:nvSpPr>
                <p:spPr bwMode="auto">
                  <a:xfrm>
                    <a:off x="1426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4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49" y="17"/>
                      </a:cxn>
                      <a:cxn ang="0">
                        <a:pos x="157" y="22"/>
                      </a:cxn>
                      <a:cxn ang="0">
                        <a:pos x="163" y="28"/>
                      </a:cxn>
                      <a:cxn ang="0">
                        <a:pos x="169" y="34"/>
                      </a:cxn>
                      <a:cxn ang="0">
                        <a:pos x="174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5"/>
                      </a:cxn>
                      <a:cxn ang="0">
                        <a:pos x="191" y="85"/>
                      </a:cxn>
                      <a:cxn ang="0">
                        <a:pos x="191" y="94"/>
                      </a:cxn>
                      <a:cxn ang="0">
                        <a:pos x="191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4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1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4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1" y="85"/>
                        </a:lnTo>
                        <a:lnTo>
                          <a:pt x="191" y="94"/>
                        </a:lnTo>
                        <a:lnTo>
                          <a:pt x="191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8" name="Freeform 456"/>
                  <p:cNvSpPr>
                    <a:spLocks noChangeAspect="1"/>
                  </p:cNvSpPr>
                  <p:nvPr/>
                </p:nvSpPr>
                <p:spPr bwMode="auto">
                  <a:xfrm>
                    <a:off x="1426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4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49" y="16"/>
                      </a:cxn>
                      <a:cxn ang="0">
                        <a:pos x="157" y="21"/>
                      </a:cxn>
                      <a:cxn ang="0">
                        <a:pos x="163" y="27"/>
                      </a:cxn>
                      <a:cxn ang="0">
                        <a:pos x="169" y="35"/>
                      </a:cxn>
                      <a:cxn ang="0">
                        <a:pos x="174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7"/>
                      </a:cxn>
                      <a:cxn ang="0">
                        <a:pos x="191" y="86"/>
                      </a:cxn>
                      <a:cxn ang="0">
                        <a:pos x="191" y="96"/>
                      </a:cxn>
                      <a:cxn ang="0">
                        <a:pos x="191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4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1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4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1" y="86"/>
                        </a:lnTo>
                        <a:lnTo>
                          <a:pt x="191" y="96"/>
                        </a:lnTo>
                        <a:lnTo>
                          <a:pt x="191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4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09" name="Freeform 457"/>
                  <p:cNvSpPr>
                    <a:spLocks noChangeAspect="1"/>
                  </p:cNvSpPr>
                  <p:nvPr/>
                </p:nvSpPr>
                <p:spPr bwMode="auto">
                  <a:xfrm>
                    <a:off x="4157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5" y="1"/>
                      </a:cxn>
                      <a:cxn ang="0">
                        <a:pos x="115" y="2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1" y="34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5" y="1"/>
                        </a:lnTo>
                        <a:lnTo>
                          <a:pt x="115" y="2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0" name="Freeform 458"/>
                  <p:cNvSpPr>
                    <a:spLocks noChangeAspect="1"/>
                  </p:cNvSpPr>
                  <p:nvPr/>
                </p:nvSpPr>
                <p:spPr bwMode="auto">
                  <a:xfrm>
                    <a:off x="4157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5" y="0"/>
                      </a:cxn>
                      <a:cxn ang="0">
                        <a:pos x="115" y="1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1" y="35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5" y="0"/>
                        </a:lnTo>
                        <a:lnTo>
                          <a:pt x="115" y="1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1" name="Freeform 459"/>
                  <p:cNvSpPr>
                    <a:spLocks noChangeAspect="1"/>
                  </p:cNvSpPr>
                  <p:nvPr/>
                </p:nvSpPr>
                <p:spPr bwMode="auto">
                  <a:xfrm>
                    <a:off x="632" y="1654"/>
                    <a:ext cx="36" cy="79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72" y="1"/>
                      </a:cxn>
                      <a:cxn ang="0">
                        <a:pos x="82" y="4"/>
                      </a:cxn>
                      <a:cxn ang="0">
                        <a:pos x="87" y="6"/>
                      </a:cxn>
                      <a:cxn ang="0">
                        <a:pos x="92" y="9"/>
                      </a:cxn>
                      <a:cxn ang="0">
                        <a:pos x="96" y="12"/>
                      </a:cxn>
                      <a:cxn ang="0">
                        <a:pos x="102" y="17"/>
                      </a:cxn>
                      <a:cxn ang="0">
                        <a:pos x="106" y="21"/>
                      </a:cxn>
                      <a:cxn ang="0">
                        <a:pos x="110" y="26"/>
                      </a:cxn>
                      <a:cxn ang="0">
                        <a:pos x="114" y="32"/>
                      </a:cxn>
                      <a:cxn ang="0">
                        <a:pos x="117" y="39"/>
                      </a:cxn>
                      <a:cxn ang="0">
                        <a:pos x="119" y="46"/>
                      </a:cxn>
                      <a:cxn ang="0">
                        <a:pos x="122" y="54"/>
                      </a:cxn>
                      <a:cxn ang="0">
                        <a:pos x="123" y="63"/>
                      </a:cxn>
                      <a:cxn ang="0">
                        <a:pos x="124" y="72"/>
                      </a:cxn>
                      <a:cxn ang="0">
                        <a:pos x="124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2" y="63"/>
                      </a:cxn>
                      <a:cxn ang="0">
                        <a:pos x="3" y="54"/>
                      </a:cxn>
                      <a:cxn ang="0">
                        <a:pos x="5" y="46"/>
                      </a:cxn>
                      <a:cxn ang="0">
                        <a:pos x="7" y="39"/>
                      </a:cxn>
                      <a:cxn ang="0">
                        <a:pos x="11" y="32"/>
                      </a:cxn>
                      <a:cxn ang="0">
                        <a:pos x="14" y="26"/>
                      </a:cxn>
                      <a:cxn ang="0">
                        <a:pos x="18" y="21"/>
                      </a:cxn>
                      <a:cxn ang="0">
                        <a:pos x="24" y="17"/>
                      </a:cxn>
                      <a:cxn ang="0">
                        <a:pos x="28" y="12"/>
                      </a:cxn>
                      <a:cxn ang="0">
                        <a:pos x="33" y="9"/>
                      </a:cxn>
                      <a:cxn ang="0">
                        <a:pos x="38" y="6"/>
                      </a:cxn>
                      <a:cxn ang="0">
                        <a:pos x="44" y="4"/>
                      </a:cxn>
                      <a:cxn ang="0">
                        <a:pos x="54" y="1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124" h="267">
                        <a:moveTo>
                          <a:pt x="63" y="0"/>
                        </a:moveTo>
                        <a:lnTo>
                          <a:pt x="72" y="1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2" y="9"/>
                        </a:lnTo>
                        <a:lnTo>
                          <a:pt x="96" y="12"/>
                        </a:lnTo>
                        <a:lnTo>
                          <a:pt x="102" y="17"/>
                        </a:lnTo>
                        <a:lnTo>
                          <a:pt x="106" y="21"/>
                        </a:lnTo>
                        <a:lnTo>
                          <a:pt x="110" y="26"/>
                        </a:lnTo>
                        <a:lnTo>
                          <a:pt x="114" y="32"/>
                        </a:lnTo>
                        <a:lnTo>
                          <a:pt x="117" y="39"/>
                        </a:lnTo>
                        <a:lnTo>
                          <a:pt x="119" y="46"/>
                        </a:lnTo>
                        <a:lnTo>
                          <a:pt x="122" y="54"/>
                        </a:lnTo>
                        <a:lnTo>
                          <a:pt x="123" y="63"/>
                        </a:lnTo>
                        <a:lnTo>
                          <a:pt x="124" y="72"/>
                        </a:lnTo>
                        <a:lnTo>
                          <a:pt x="124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2" y="63"/>
                        </a:lnTo>
                        <a:lnTo>
                          <a:pt x="3" y="54"/>
                        </a:lnTo>
                        <a:lnTo>
                          <a:pt x="5" y="46"/>
                        </a:lnTo>
                        <a:lnTo>
                          <a:pt x="7" y="39"/>
                        </a:lnTo>
                        <a:lnTo>
                          <a:pt x="11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4" y="17"/>
                        </a:lnTo>
                        <a:lnTo>
                          <a:pt x="28" y="12"/>
                        </a:lnTo>
                        <a:lnTo>
                          <a:pt x="33" y="9"/>
                        </a:lnTo>
                        <a:lnTo>
                          <a:pt x="38" y="6"/>
                        </a:lnTo>
                        <a:lnTo>
                          <a:pt x="44" y="4"/>
                        </a:lnTo>
                        <a:lnTo>
                          <a:pt x="54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2" name="Freeform 460"/>
                  <p:cNvSpPr>
                    <a:spLocks noChangeAspect="1"/>
                  </p:cNvSpPr>
                  <p:nvPr/>
                </p:nvSpPr>
                <p:spPr bwMode="auto">
                  <a:xfrm>
                    <a:off x="4865" y="1654"/>
                    <a:ext cx="36" cy="79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71" y="1"/>
                      </a:cxn>
                      <a:cxn ang="0">
                        <a:pos x="81" y="4"/>
                      </a:cxn>
                      <a:cxn ang="0">
                        <a:pos x="86" y="6"/>
                      </a:cxn>
                      <a:cxn ang="0">
                        <a:pos x="91" y="9"/>
                      </a:cxn>
                      <a:cxn ang="0">
                        <a:pos x="97" y="12"/>
                      </a:cxn>
                      <a:cxn ang="0">
                        <a:pos x="101" y="17"/>
                      </a:cxn>
                      <a:cxn ang="0">
                        <a:pos x="105" y="21"/>
                      </a:cxn>
                      <a:cxn ang="0">
                        <a:pos x="109" y="26"/>
                      </a:cxn>
                      <a:cxn ang="0">
                        <a:pos x="114" y="32"/>
                      </a:cxn>
                      <a:cxn ang="0">
                        <a:pos x="117" y="39"/>
                      </a:cxn>
                      <a:cxn ang="0">
                        <a:pos x="119" y="46"/>
                      </a:cxn>
                      <a:cxn ang="0">
                        <a:pos x="121" y="54"/>
                      </a:cxn>
                      <a:cxn ang="0">
                        <a:pos x="123" y="63"/>
                      </a:cxn>
                      <a:cxn ang="0">
                        <a:pos x="123" y="72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1" y="63"/>
                      </a:cxn>
                      <a:cxn ang="0">
                        <a:pos x="2" y="54"/>
                      </a:cxn>
                      <a:cxn ang="0">
                        <a:pos x="4" y="46"/>
                      </a:cxn>
                      <a:cxn ang="0">
                        <a:pos x="7" y="39"/>
                      </a:cxn>
                      <a:cxn ang="0">
                        <a:pos x="10" y="32"/>
                      </a:cxn>
                      <a:cxn ang="0">
                        <a:pos x="15" y="26"/>
                      </a:cxn>
                      <a:cxn ang="0">
                        <a:pos x="19" y="21"/>
                      </a:cxn>
                      <a:cxn ang="0">
                        <a:pos x="23" y="17"/>
                      </a:cxn>
                      <a:cxn ang="0">
                        <a:pos x="28" y="12"/>
                      </a:cxn>
                      <a:cxn ang="0">
                        <a:pos x="32" y="9"/>
                      </a:cxn>
                      <a:cxn ang="0">
                        <a:pos x="38" y="6"/>
                      </a:cxn>
                      <a:cxn ang="0">
                        <a:pos x="43" y="4"/>
                      </a:cxn>
                      <a:cxn ang="0">
                        <a:pos x="53" y="1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123" h="267">
                        <a:moveTo>
                          <a:pt x="63" y="0"/>
                        </a:moveTo>
                        <a:lnTo>
                          <a:pt x="71" y="1"/>
                        </a:lnTo>
                        <a:lnTo>
                          <a:pt x="81" y="4"/>
                        </a:lnTo>
                        <a:lnTo>
                          <a:pt x="86" y="6"/>
                        </a:lnTo>
                        <a:lnTo>
                          <a:pt x="91" y="9"/>
                        </a:lnTo>
                        <a:lnTo>
                          <a:pt x="97" y="12"/>
                        </a:lnTo>
                        <a:lnTo>
                          <a:pt x="101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4" y="32"/>
                        </a:lnTo>
                        <a:lnTo>
                          <a:pt x="117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3" y="63"/>
                        </a:lnTo>
                        <a:lnTo>
                          <a:pt x="123" y="72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1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5" y="26"/>
                        </a:lnTo>
                        <a:lnTo>
                          <a:pt x="19" y="21"/>
                        </a:lnTo>
                        <a:lnTo>
                          <a:pt x="23" y="17"/>
                        </a:lnTo>
                        <a:lnTo>
                          <a:pt x="28" y="12"/>
                        </a:lnTo>
                        <a:lnTo>
                          <a:pt x="32" y="9"/>
                        </a:lnTo>
                        <a:lnTo>
                          <a:pt x="38" y="6"/>
                        </a:lnTo>
                        <a:lnTo>
                          <a:pt x="43" y="4"/>
                        </a:lnTo>
                        <a:lnTo>
                          <a:pt x="53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3" name="Freeform 461"/>
                  <p:cNvSpPr>
                    <a:spLocks noChangeAspect="1"/>
                  </p:cNvSpPr>
                  <p:nvPr/>
                </p:nvSpPr>
                <p:spPr bwMode="auto">
                  <a:xfrm>
                    <a:off x="5001" y="1654"/>
                    <a:ext cx="36" cy="79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70" y="1"/>
                      </a:cxn>
                      <a:cxn ang="0">
                        <a:pos x="79" y="4"/>
                      </a:cxn>
                      <a:cxn ang="0">
                        <a:pos x="85" y="6"/>
                      </a:cxn>
                      <a:cxn ang="0">
                        <a:pos x="90" y="9"/>
                      </a:cxn>
                      <a:cxn ang="0">
                        <a:pos x="95" y="12"/>
                      </a:cxn>
                      <a:cxn ang="0">
                        <a:pos x="100" y="17"/>
                      </a:cxn>
                      <a:cxn ang="0">
                        <a:pos x="105" y="21"/>
                      </a:cxn>
                      <a:cxn ang="0">
                        <a:pos x="109" y="26"/>
                      </a:cxn>
                      <a:cxn ang="0">
                        <a:pos x="113" y="32"/>
                      </a:cxn>
                      <a:cxn ang="0">
                        <a:pos x="116" y="39"/>
                      </a:cxn>
                      <a:cxn ang="0">
                        <a:pos x="119" y="46"/>
                      </a:cxn>
                      <a:cxn ang="0">
                        <a:pos x="121" y="54"/>
                      </a:cxn>
                      <a:cxn ang="0">
                        <a:pos x="122" y="63"/>
                      </a:cxn>
                      <a:cxn ang="0">
                        <a:pos x="122" y="72"/>
                      </a:cxn>
                      <a:cxn ang="0">
                        <a:pos x="122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0" y="63"/>
                      </a:cxn>
                      <a:cxn ang="0">
                        <a:pos x="1" y="54"/>
                      </a:cxn>
                      <a:cxn ang="0">
                        <a:pos x="3" y="46"/>
                      </a:cxn>
                      <a:cxn ang="0">
                        <a:pos x="7" y="39"/>
                      </a:cxn>
                      <a:cxn ang="0">
                        <a:pos x="10" y="32"/>
                      </a:cxn>
                      <a:cxn ang="0">
                        <a:pos x="14" y="26"/>
                      </a:cxn>
                      <a:cxn ang="0">
                        <a:pos x="18" y="21"/>
                      </a:cxn>
                      <a:cxn ang="0">
                        <a:pos x="22" y="17"/>
                      </a:cxn>
                      <a:cxn ang="0">
                        <a:pos x="28" y="12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2" y="4"/>
                      </a:cxn>
                      <a:cxn ang="0">
                        <a:pos x="52" y="1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122" h="267">
                        <a:moveTo>
                          <a:pt x="60" y="0"/>
                        </a:moveTo>
                        <a:lnTo>
                          <a:pt x="70" y="1"/>
                        </a:lnTo>
                        <a:lnTo>
                          <a:pt x="79" y="4"/>
                        </a:lnTo>
                        <a:lnTo>
                          <a:pt x="85" y="6"/>
                        </a:lnTo>
                        <a:lnTo>
                          <a:pt x="90" y="9"/>
                        </a:lnTo>
                        <a:lnTo>
                          <a:pt x="95" y="12"/>
                        </a:lnTo>
                        <a:lnTo>
                          <a:pt x="100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3" y="32"/>
                        </a:lnTo>
                        <a:lnTo>
                          <a:pt x="116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2" y="63"/>
                        </a:lnTo>
                        <a:lnTo>
                          <a:pt x="122" y="72"/>
                        </a:lnTo>
                        <a:lnTo>
                          <a:pt x="122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0" y="63"/>
                        </a:lnTo>
                        <a:lnTo>
                          <a:pt x="1" y="54"/>
                        </a:lnTo>
                        <a:lnTo>
                          <a:pt x="3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2" y="17"/>
                        </a:lnTo>
                        <a:lnTo>
                          <a:pt x="28" y="12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2" y="4"/>
                        </a:lnTo>
                        <a:lnTo>
                          <a:pt x="52" y="1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4" name="Freeform 462"/>
                  <p:cNvSpPr>
                    <a:spLocks noChangeAspect="1"/>
                  </p:cNvSpPr>
                  <p:nvPr/>
                </p:nvSpPr>
                <p:spPr bwMode="auto">
                  <a:xfrm>
                    <a:off x="5137" y="1654"/>
                    <a:ext cx="36" cy="79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69" y="1"/>
                      </a:cxn>
                      <a:cxn ang="0">
                        <a:pos x="79" y="4"/>
                      </a:cxn>
                      <a:cxn ang="0">
                        <a:pos x="84" y="6"/>
                      </a:cxn>
                      <a:cxn ang="0">
                        <a:pos x="89" y="9"/>
                      </a:cxn>
                      <a:cxn ang="0">
                        <a:pos x="95" y="12"/>
                      </a:cxn>
                      <a:cxn ang="0">
                        <a:pos x="99" y="17"/>
                      </a:cxn>
                      <a:cxn ang="0">
                        <a:pos x="103" y="21"/>
                      </a:cxn>
                      <a:cxn ang="0">
                        <a:pos x="107" y="26"/>
                      </a:cxn>
                      <a:cxn ang="0">
                        <a:pos x="111" y="32"/>
                      </a:cxn>
                      <a:cxn ang="0">
                        <a:pos x="115" y="39"/>
                      </a:cxn>
                      <a:cxn ang="0">
                        <a:pos x="117" y="46"/>
                      </a:cxn>
                      <a:cxn ang="0">
                        <a:pos x="119" y="54"/>
                      </a:cxn>
                      <a:cxn ang="0">
                        <a:pos x="120" y="63"/>
                      </a:cxn>
                      <a:cxn ang="0">
                        <a:pos x="121" y="72"/>
                      </a:cxn>
                      <a:cxn ang="0">
                        <a:pos x="121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0" y="63"/>
                      </a:cxn>
                      <a:cxn ang="0">
                        <a:pos x="2" y="54"/>
                      </a:cxn>
                      <a:cxn ang="0">
                        <a:pos x="4" y="46"/>
                      </a:cxn>
                      <a:cxn ang="0">
                        <a:pos x="6" y="39"/>
                      </a:cxn>
                      <a:cxn ang="0">
                        <a:pos x="9" y="32"/>
                      </a:cxn>
                      <a:cxn ang="0">
                        <a:pos x="14" y="26"/>
                      </a:cxn>
                      <a:cxn ang="0">
                        <a:pos x="18" y="21"/>
                      </a:cxn>
                      <a:cxn ang="0">
                        <a:pos x="22" y="17"/>
                      </a:cxn>
                      <a:cxn ang="0">
                        <a:pos x="26" y="12"/>
                      </a:cxn>
                      <a:cxn ang="0">
                        <a:pos x="31" y="9"/>
                      </a:cxn>
                      <a:cxn ang="0">
                        <a:pos x="37" y="6"/>
                      </a:cxn>
                      <a:cxn ang="0">
                        <a:pos x="42" y="4"/>
                      </a:cxn>
                      <a:cxn ang="0">
                        <a:pos x="51" y="1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121" h="267">
                        <a:moveTo>
                          <a:pt x="60" y="0"/>
                        </a:moveTo>
                        <a:lnTo>
                          <a:pt x="69" y="1"/>
                        </a:lnTo>
                        <a:lnTo>
                          <a:pt x="79" y="4"/>
                        </a:lnTo>
                        <a:lnTo>
                          <a:pt x="84" y="6"/>
                        </a:lnTo>
                        <a:lnTo>
                          <a:pt x="89" y="9"/>
                        </a:lnTo>
                        <a:lnTo>
                          <a:pt x="95" y="12"/>
                        </a:lnTo>
                        <a:lnTo>
                          <a:pt x="99" y="17"/>
                        </a:lnTo>
                        <a:lnTo>
                          <a:pt x="103" y="21"/>
                        </a:lnTo>
                        <a:lnTo>
                          <a:pt x="107" y="26"/>
                        </a:lnTo>
                        <a:lnTo>
                          <a:pt x="111" y="32"/>
                        </a:lnTo>
                        <a:lnTo>
                          <a:pt x="115" y="39"/>
                        </a:lnTo>
                        <a:lnTo>
                          <a:pt x="117" y="46"/>
                        </a:lnTo>
                        <a:lnTo>
                          <a:pt x="119" y="54"/>
                        </a:lnTo>
                        <a:lnTo>
                          <a:pt x="120" y="63"/>
                        </a:lnTo>
                        <a:lnTo>
                          <a:pt x="121" y="72"/>
                        </a:lnTo>
                        <a:lnTo>
                          <a:pt x="121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0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2" y="17"/>
                        </a:lnTo>
                        <a:lnTo>
                          <a:pt x="26" y="12"/>
                        </a:lnTo>
                        <a:lnTo>
                          <a:pt x="31" y="9"/>
                        </a:lnTo>
                        <a:lnTo>
                          <a:pt x="37" y="6"/>
                        </a:lnTo>
                        <a:lnTo>
                          <a:pt x="42" y="4"/>
                        </a:lnTo>
                        <a:lnTo>
                          <a:pt x="51" y="1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5" name="Freeform 463"/>
                  <p:cNvSpPr>
                    <a:spLocks noChangeAspect="1"/>
                  </p:cNvSpPr>
                  <p:nvPr/>
                </p:nvSpPr>
                <p:spPr bwMode="auto">
                  <a:xfrm>
                    <a:off x="4865" y="1783"/>
                    <a:ext cx="36" cy="86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71" y="0"/>
                      </a:cxn>
                      <a:cxn ang="0">
                        <a:pos x="81" y="3"/>
                      </a:cxn>
                      <a:cxn ang="0">
                        <a:pos x="86" y="5"/>
                      </a:cxn>
                      <a:cxn ang="0">
                        <a:pos x="91" y="8"/>
                      </a:cxn>
                      <a:cxn ang="0">
                        <a:pos x="97" y="11"/>
                      </a:cxn>
                      <a:cxn ang="0">
                        <a:pos x="101" y="16"/>
                      </a:cxn>
                      <a:cxn ang="0">
                        <a:pos x="105" y="20"/>
                      </a:cxn>
                      <a:cxn ang="0">
                        <a:pos x="109" y="25"/>
                      </a:cxn>
                      <a:cxn ang="0">
                        <a:pos x="114" y="31"/>
                      </a:cxn>
                      <a:cxn ang="0">
                        <a:pos x="117" y="38"/>
                      </a:cxn>
                      <a:cxn ang="0">
                        <a:pos x="119" y="45"/>
                      </a:cxn>
                      <a:cxn ang="0">
                        <a:pos x="121" y="54"/>
                      </a:cxn>
                      <a:cxn ang="0">
                        <a:pos x="123" y="62"/>
                      </a:cxn>
                      <a:cxn ang="0">
                        <a:pos x="123" y="71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1" y="62"/>
                      </a:cxn>
                      <a:cxn ang="0">
                        <a:pos x="2" y="54"/>
                      </a:cxn>
                      <a:cxn ang="0">
                        <a:pos x="4" y="45"/>
                      </a:cxn>
                      <a:cxn ang="0">
                        <a:pos x="7" y="38"/>
                      </a:cxn>
                      <a:cxn ang="0">
                        <a:pos x="10" y="31"/>
                      </a:cxn>
                      <a:cxn ang="0">
                        <a:pos x="15" y="25"/>
                      </a:cxn>
                      <a:cxn ang="0">
                        <a:pos x="19" y="20"/>
                      </a:cxn>
                      <a:cxn ang="0">
                        <a:pos x="23" y="16"/>
                      </a:cxn>
                      <a:cxn ang="0">
                        <a:pos x="28" y="11"/>
                      </a:cxn>
                      <a:cxn ang="0">
                        <a:pos x="32" y="8"/>
                      </a:cxn>
                      <a:cxn ang="0">
                        <a:pos x="38" y="5"/>
                      </a:cxn>
                      <a:cxn ang="0">
                        <a:pos x="43" y="3"/>
                      </a:cxn>
                      <a:cxn ang="0">
                        <a:pos x="53" y="0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123" h="267">
                        <a:moveTo>
                          <a:pt x="63" y="0"/>
                        </a:moveTo>
                        <a:lnTo>
                          <a:pt x="71" y="0"/>
                        </a:lnTo>
                        <a:lnTo>
                          <a:pt x="81" y="3"/>
                        </a:lnTo>
                        <a:lnTo>
                          <a:pt x="86" y="5"/>
                        </a:lnTo>
                        <a:lnTo>
                          <a:pt x="91" y="8"/>
                        </a:lnTo>
                        <a:lnTo>
                          <a:pt x="97" y="11"/>
                        </a:lnTo>
                        <a:lnTo>
                          <a:pt x="101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4" y="31"/>
                        </a:lnTo>
                        <a:lnTo>
                          <a:pt x="117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3" y="62"/>
                        </a:lnTo>
                        <a:lnTo>
                          <a:pt x="123" y="71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7" y="38"/>
                        </a:lnTo>
                        <a:lnTo>
                          <a:pt x="10" y="31"/>
                        </a:lnTo>
                        <a:lnTo>
                          <a:pt x="15" y="25"/>
                        </a:lnTo>
                        <a:lnTo>
                          <a:pt x="19" y="20"/>
                        </a:lnTo>
                        <a:lnTo>
                          <a:pt x="23" y="16"/>
                        </a:lnTo>
                        <a:lnTo>
                          <a:pt x="28" y="11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3" y="3"/>
                        </a:lnTo>
                        <a:lnTo>
                          <a:pt x="53" y="0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6" name="Freeform 464"/>
                  <p:cNvSpPr>
                    <a:spLocks noChangeAspect="1"/>
                  </p:cNvSpPr>
                  <p:nvPr/>
                </p:nvSpPr>
                <p:spPr bwMode="auto">
                  <a:xfrm>
                    <a:off x="5001" y="1783"/>
                    <a:ext cx="36" cy="86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70" y="0"/>
                      </a:cxn>
                      <a:cxn ang="0">
                        <a:pos x="79" y="3"/>
                      </a:cxn>
                      <a:cxn ang="0">
                        <a:pos x="85" y="5"/>
                      </a:cxn>
                      <a:cxn ang="0">
                        <a:pos x="90" y="8"/>
                      </a:cxn>
                      <a:cxn ang="0">
                        <a:pos x="95" y="11"/>
                      </a:cxn>
                      <a:cxn ang="0">
                        <a:pos x="100" y="16"/>
                      </a:cxn>
                      <a:cxn ang="0">
                        <a:pos x="105" y="20"/>
                      </a:cxn>
                      <a:cxn ang="0">
                        <a:pos x="109" y="25"/>
                      </a:cxn>
                      <a:cxn ang="0">
                        <a:pos x="113" y="31"/>
                      </a:cxn>
                      <a:cxn ang="0">
                        <a:pos x="116" y="38"/>
                      </a:cxn>
                      <a:cxn ang="0">
                        <a:pos x="119" y="45"/>
                      </a:cxn>
                      <a:cxn ang="0">
                        <a:pos x="121" y="54"/>
                      </a:cxn>
                      <a:cxn ang="0">
                        <a:pos x="122" y="62"/>
                      </a:cxn>
                      <a:cxn ang="0">
                        <a:pos x="122" y="71"/>
                      </a:cxn>
                      <a:cxn ang="0">
                        <a:pos x="122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0" y="62"/>
                      </a:cxn>
                      <a:cxn ang="0">
                        <a:pos x="1" y="54"/>
                      </a:cxn>
                      <a:cxn ang="0">
                        <a:pos x="3" y="45"/>
                      </a:cxn>
                      <a:cxn ang="0">
                        <a:pos x="7" y="38"/>
                      </a:cxn>
                      <a:cxn ang="0">
                        <a:pos x="10" y="31"/>
                      </a:cxn>
                      <a:cxn ang="0">
                        <a:pos x="14" y="25"/>
                      </a:cxn>
                      <a:cxn ang="0">
                        <a:pos x="18" y="20"/>
                      </a:cxn>
                      <a:cxn ang="0">
                        <a:pos x="22" y="16"/>
                      </a:cxn>
                      <a:cxn ang="0">
                        <a:pos x="28" y="11"/>
                      </a:cxn>
                      <a:cxn ang="0">
                        <a:pos x="32" y="8"/>
                      </a:cxn>
                      <a:cxn ang="0">
                        <a:pos x="37" y="5"/>
                      </a:cxn>
                      <a:cxn ang="0">
                        <a:pos x="42" y="3"/>
                      </a:cxn>
                      <a:cxn ang="0">
                        <a:pos x="52" y="0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122" h="267">
                        <a:moveTo>
                          <a:pt x="60" y="0"/>
                        </a:moveTo>
                        <a:lnTo>
                          <a:pt x="70" y="0"/>
                        </a:lnTo>
                        <a:lnTo>
                          <a:pt x="79" y="3"/>
                        </a:lnTo>
                        <a:lnTo>
                          <a:pt x="85" y="5"/>
                        </a:lnTo>
                        <a:lnTo>
                          <a:pt x="90" y="8"/>
                        </a:lnTo>
                        <a:lnTo>
                          <a:pt x="95" y="11"/>
                        </a:lnTo>
                        <a:lnTo>
                          <a:pt x="100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3" y="31"/>
                        </a:lnTo>
                        <a:lnTo>
                          <a:pt x="116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2" y="62"/>
                        </a:lnTo>
                        <a:lnTo>
                          <a:pt x="122" y="71"/>
                        </a:lnTo>
                        <a:lnTo>
                          <a:pt x="122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0" y="62"/>
                        </a:lnTo>
                        <a:lnTo>
                          <a:pt x="1" y="54"/>
                        </a:lnTo>
                        <a:lnTo>
                          <a:pt x="3" y="45"/>
                        </a:lnTo>
                        <a:lnTo>
                          <a:pt x="7" y="38"/>
                        </a:lnTo>
                        <a:lnTo>
                          <a:pt x="10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2" y="16"/>
                        </a:lnTo>
                        <a:lnTo>
                          <a:pt x="28" y="11"/>
                        </a:lnTo>
                        <a:lnTo>
                          <a:pt x="32" y="8"/>
                        </a:lnTo>
                        <a:lnTo>
                          <a:pt x="37" y="5"/>
                        </a:lnTo>
                        <a:lnTo>
                          <a:pt x="42" y="3"/>
                        </a:lnTo>
                        <a:lnTo>
                          <a:pt x="52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7" name="Freeform 465"/>
                  <p:cNvSpPr>
                    <a:spLocks noChangeAspect="1"/>
                  </p:cNvSpPr>
                  <p:nvPr/>
                </p:nvSpPr>
                <p:spPr bwMode="auto">
                  <a:xfrm>
                    <a:off x="5137" y="1783"/>
                    <a:ext cx="36" cy="86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69" y="0"/>
                      </a:cxn>
                      <a:cxn ang="0">
                        <a:pos x="79" y="3"/>
                      </a:cxn>
                      <a:cxn ang="0">
                        <a:pos x="84" y="5"/>
                      </a:cxn>
                      <a:cxn ang="0">
                        <a:pos x="89" y="8"/>
                      </a:cxn>
                      <a:cxn ang="0">
                        <a:pos x="95" y="11"/>
                      </a:cxn>
                      <a:cxn ang="0">
                        <a:pos x="99" y="16"/>
                      </a:cxn>
                      <a:cxn ang="0">
                        <a:pos x="103" y="20"/>
                      </a:cxn>
                      <a:cxn ang="0">
                        <a:pos x="107" y="25"/>
                      </a:cxn>
                      <a:cxn ang="0">
                        <a:pos x="111" y="31"/>
                      </a:cxn>
                      <a:cxn ang="0">
                        <a:pos x="115" y="38"/>
                      </a:cxn>
                      <a:cxn ang="0">
                        <a:pos x="117" y="45"/>
                      </a:cxn>
                      <a:cxn ang="0">
                        <a:pos x="119" y="54"/>
                      </a:cxn>
                      <a:cxn ang="0">
                        <a:pos x="120" y="62"/>
                      </a:cxn>
                      <a:cxn ang="0">
                        <a:pos x="121" y="71"/>
                      </a:cxn>
                      <a:cxn ang="0">
                        <a:pos x="121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0" y="62"/>
                      </a:cxn>
                      <a:cxn ang="0">
                        <a:pos x="2" y="54"/>
                      </a:cxn>
                      <a:cxn ang="0">
                        <a:pos x="4" y="45"/>
                      </a:cxn>
                      <a:cxn ang="0">
                        <a:pos x="6" y="38"/>
                      </a:cxn>
                      <a:cxn ang="0">
                        <a:pos x="9" y="31"/>
                      </a:cxn>
                      <a:cxn ang="0">
                        <a:pos x="14" y="25"/>
                      </a:cxn>
                      <a:cxn ang="0">
                        <a:pos x="18" y="20"/>
                      </a:cxn>
                      <a:cxn ang="0">
                        <a:pos x="22" y="16"/>
                      </a:cxn>
                      <a:cxn ang="0">
                        <a:pos x="26" y="11"/>
                      </a:cxn>
                      <a:cxn ang="0">
                        <a:pos x="31" y="8"/>
                      </a:cxn>
                      <a:cxn ang="0">
                        <a:pos x="37" y="5"/>
                      </a:cxn>
                      <a:cxn ang="0">
                        <a:pos x="42" y="3"/>
                      </a:cxn>
                      <a:cxn ang="0">
                        <a:pos x="51" y="0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121" h="267">
                        <a:moveTo>
                          <a:pt x="60" y="0"/>
                        </a:moveTo>
                        <a:lnTo>
                          <a:pt x="69" y="0"/>
                        </a:lnTo>
                        <a:lnTo>
                          <a:pt x="79" y="3"/>
                        </a:lnTo>
                        <a:lnTo>
                          <a:pt x="84" y="5"/>
                        </a:lnTo>
                        <a:lnTo>
                          <a:pt x="89" y="8"/>
                        </a:lnTo>
                        <a:lnTo>
                          <a:pt x="95" y="11"/>
                        </a:lnTo>
                        <a:lnTo>
                          <a:pt x="99" y="16"/>
                        </a:lnTo>
                        <a:lnTo>
                          <a:pt x="103" y="20"/>
                        </a:lnTo>
                        <a:lnTo>
                          <a:pt x="107" y="25"/>
                        </a:lnTo>
                        <a:lnTo>
                          <a:pt x="111" y="31"/>
                        </a:lnTo>
                        <a:lnTo>
                          <a:pt x="115" y="38"/>
                        </a:lnTo>
                        <a:lnTo>
                          <a:pt x="117" y="45"/>
                        </a:lnTo>
                        <a:lnTo>
                          <a:pt x="119" y="54"/>
                        </a:lnTo>
                        <a:lnTo>
                          <a:pt x="120" y="62"/>
                        </a:lnTo>
                        <a:lnTo>
                          <a:pt x="121" y="71"/>
                        </a:lnTo>
                        <a:lnTo>
                          <a:pt x="121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0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9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2" y="16"/>
                        </a:lnTo>
                        <a:lnTo>
                          <a:pt x="26" y="11"/>
                        </a:lnTo>
                        <a:lnTo>
                          <a:pt x="31" y="8"/>
                        </a:lnTo>
                        <a:lnTo>
                          <a:pt x="37" y="5"/>
                        </a:lnTo>
                        <a:lnTo>
                          <a:pt x="42" y="3"/>
                        </a:lnTo>
                        <a:lnTo>
                          <a:pt x="51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8" name="Freeform 466"/>
                  <p:cNvSpPr>
                    <a:spLocks noChangeAspect="1"/>
                  </p:cNvSpPr>
                  <p:nvPr/>
                </p:nvSpPr>
                <p:spPr bwMode="auto">
                  <a:xfrm>
                    <a:off x="503" y="1654"/>
                    <a:ext cx="36" cy="79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69" y="1"/>
                      </a:cxn>
                      <a:cxn ang="0">
                        <a:pos x="80" y="4"/>
                      </a:cxn>
                      <a:cxn ang="0">
                        <a:pos x="85" y="6"/>
                      </a:cxn>
                      <a:cxn ang="0">
                        <a:pos x="90" y="9"/>
                      </a:cxn>
                      <a:cxn ang="0">
                        <a:pos x="95" y="12"/>
                      </a:cxn>
                      <a:cxn ang="0">
                        <a:pos x="100" y="17"/>
                      </a:cxn>
                      <a:cxn ang="0">
                        <a:pos x="105" y="21"/>
                      </a:cxn>
                      <a:cxn ang="0">
                        <a:pos x="109" y="26"/>
                      </a:cxn>
                      <a:cxn ang="0">
                        <a:pos x="112" y="32"/>
                      </a:cxn>
                      <a:cxn ang="0">
                        <a:pos x="116" y="39"/>
                      </a:cxn>
                      <a:cxn ang="0">
                        <a:pos x="119" y="46"/>
                      </a:cxn>
                      <a:cxn ang="0">
                        <a:pos x="121" y="54"/>
                      </a:cxn>
                      <a:cxn ang="0">
                        <a:pos x="122" y="63"/>
                      </a:cxn>
                      <a:cxn ang="0">
                        <a:pos x="123" y="72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1" y="63"/>
                      </a:cxn>
                      <a:cxn ang="0">
                        <a:pos x="2" y="54"/>
                      </a:cxn>
                      <a:cxn ang="0">
                        <a:pos x="4" y="46"/>
                      </a:cxn>
                      <a:cxn ang="0">
                        <a:pos x="6" y="39"/>
                      </a:cxn>
                      <a:cxn ang="0">
                        <a:pos x="9" y="32"/>
                      </a:cxn>
                      <a:cxn ang="0">
                        <a:pos x="13" y="26"/>
                      </a:cxn>
                      <a:cxn ang="0">
                        <a:pos x="17" y="21"/>
                      </a:cxn>
                      <a:cxn ang="0">
                        <a:pos x="22" y="17"/>
                      </a:cxn>
                      <a:cxn ang="0">
                        <a:pos x="27" y="12"/>
                      </a:cxn>
                      <a:cxn ang="0">
                        <a:pos x="31" y="9"/>
                      </a:cxn>
                      <a:cxn ang="0">
                        <a:pos x="36" y="6"/>
                      </a:cxn>
                      <a:cxn ang="0">
                        <a:pos x="42" y="4"/>
                      </a:cxn>
                      <a:cxn ang="0">
                        <a:pos x="51" y="1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123" h="267">
                        <a:moveTo>
                          <a:pt x="61" y="0"/>
                        </a:moveTo>
                        <a:lnTo>
                          <a:pt x="69" y="1"/>
                        </a:lnTo>
                        <a:lnTo>
                          <a:pt x="80" y="4"/>
                        </a:lnTo>
                        <a:lnTo>
                          <a:pt x="85" y="6"/>
                        </a:lnTo>
                        <a:lnTo>
                          <a:pt x="90" y="9"/>
                        </a:lnTo>
                        <a:lnTo>
                          <a:pt x="95" y="12"/>
                        </a:lnTo>
                        <a:lnTo>
                          <a:pt x="100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2" y="32"/>
                        </a:lnTo>
                        <a:lnTo>
                          <a:pt x="116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2" y="63"/>
                        </a:lnTo>
                        <a:lnTo>
                          <a:pt x="123" y="72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1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2" y="17"/>
                        </a:lnTo>
                        <a:lnTo>
                          <a:pt x="27" y="12"/>
                        </a:lnTo>
                        <a:lnTo>
                          <a:pt x="31" y="9"/>
                        </a:lnTo>
                        <a:lnTo>
                          <a:pt x="36" y="6"/>
                        </a:lnTo>
                        <a:lnTo>
                          <a:pt x="42" y="4"/>
                        </a:lnTo>
                        <a:lnTo>
                          <a:pt x="51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19" name="Freeform 467"/>
                  <p:cNvSpPr>
                    <a:spLocks noChangeAspect="1"/>
                  </p:cNvSpPr>
                  <p:nvPr/>
                </p:nvSpPr>
                <p:spPr bwMode="auto">
                  <a:xfrm>
                    <a:off x="368" y="1654"/>
                    <a:ext cx="36" cy="79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71" y="1"/>
                      </a:cxn>
                      <a:cxn ang="0">
                        <a:pos x="81" y="4"/>
                      </a:cxn>
                      <a:cxn ang="0">
                        <a:pos x="86" y="6"/>
                      </a:cxn>
                      <a:cxn ang="0">
                        <a:pos x="91" y="9"/>
                      </a:cxn>
                      <a:cxn ang="0">
                        <a:pos x="96" y="12"/>
                      </a:cxn>
                      <a:cxn ang="0">
                        <a:pos x="101" y="17"/>
                      </a:cxn>
                      <a:cxn ang="0">
                        <a:pos x="105" y="21"/>
                      </a:cxn>
                      <a:cxn ang="0">
                        <a:pos x="109" y="26"/>
                      </a:cxn>
                      <a:cxn ang="0">
                        <a:pos x="113" y="32"/>
                      </a:cxn>
                      <a:cxn ang="0">
                        <a:pos x="116" y="39"/>
                      </a:cxn>
                      <a:cxn ang="0">
                        <a:pos x="119" y="46"/>
                      </a:cxn>
                      <a:cxn ang="0">
                        <a:pos x="121" y="54"/>
                      </a:cxn>
                      <a:cxn ang="0">
                        <a:pos x="122" y="63"/>
                      </a:cxn>
                      <a:cxn ang="0">
                        <a:pos x="123" y="72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1" y="63"/>
                      </a:cxn>
                      <a:cxn ang="0">
                        <a:pos x="2" y="54"/>
                      </a:cxn>
                      <a:cxn ang="0">
                        <a:pos x="4" y="46"/>
                      </a:cxn>
                      <a:cxn ang="0">
                        <a:pos x="6" y="39"/>
                      </a:cxn>
                      <a:cxn ang="0">
                        <a:pos x="10" y="32"/>
                      </a:cxn>
                      <a:cxn ang="0">
                        <a:pos x="13" y="26"/>
                      </a:cxn>
                      <a:cxn ang="0">
                        <a:pos x="17" y="21"/>
                      </a:cxn>
                      <a:cxn ang="0">
                        <a:pos x="23" y="17"/>
                      </a:cxn>
                      <a:cxn ang="0">
                        <a:pos x="27" y="12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3" y="4"/>
                      </a:cxn>
                      <a:cxn ang="0">
                        <a:pos x="53" y="1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123" h="267">
                        <a:moveTo>
                          <a:pt x="62" y="0"/>
                        </a:moveTo>
                        <a:lnTo>
                          <a:pt x="71" y="1"/>
                        </a:lnTo>
                        <a:lnTo>
                          <a:pt x="81" y="4"/>
                        </a:lnTo>
                        <a:lnTo>
                          <a:pt x="86" y="6"/>
                        </a:lnTo>
                        <a:lnTo>
                          <a:pt x="91" y="9"/>
                        </a:lnTo>
                        <a:lnTo>
                          <a:pt x="96" y="12"/>
                        </a:lnTo>
                        <a:lnTo>
                          <a:pt x="101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3" y="32"/>
                        </a:lnTo>
                        <a:lnTo>
                          <a:pt x="116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2" y="63"/>
                        </a:lnTo>
                        <a:lnTo>
                          <a:pt x="123" y="72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1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3" y="17"/>
                        </a:lnTo>
                        <a:lnTo>
                          <a:pt x="27" y="12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3" y="4"/>
                        </a:lnTo>
                        <a:lnTo>
                          <a:pt x="53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0" name="Freeform 468"/>
                  <p:cNvSpPr>
                    <a:spLocks noChangeAspect="1"/>
                  </p:cNvSpPr>
                  <p:nvPr/>
                </p:nvSpPr>
                <p:spPr bwMode="auto">
                  <a:xfrm>
                    <a:off x="632" y="1783"/>
                    <a:ext cx="36" cy="86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72" y="0"/>
                      </a:cxn>
                      <a:cxn ang="0">
                        <a:pos x="82" y="3"/>
                      </a:cxn>
                      <a:cxn ang="0">
                        <a:pos x="87" y="5"/>
                      </a:cxn>
                      <a:cxn ang="0">
                        <a:pos x="92" y="8"/>
                      </a:cxn>
                      <a:cxn ang="0">
                        <a:pos x="96" y="11"/>
                      </a:cxn>
                      <a:cxn ang="0">
                        <a:pos x="102" y="16"/>
                      </a:cxn>
                      <a:cxn ang="0">
                        <a:pos x="106" y="20"/>
                      </a:cxn>
                      <a:cxn ang="0">
                        <a:pos x="110" y="25"/>
                      </a:cxn>
                      <a:cxn ang="0">
                        <a:pos x="114" y="31"/>
                      </a:cxn>
                      <a:cxn ang="0">
                        <a:pos x="117" y="38"/>
                      </a:cxn>
                      <a:cxn ang="0">
                        <a:pos x="119" y="45"/>
                      </a:cxn>
                      <a:cxn ang="0">
                        <a:pos x="122" y="54"/>
                      </a:cxn>
                      <a:cxn ang="0">
                        <a:pos x="123" y="62"/>
                      </a:cxn>
                      <a:cxn ang="0">
                        <a:pos x="124" y="71"/>
                      </a:cxn>
                      <a:cxn ang="0">
                        <a:pos x="124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2" y="62"/>
                      </a:cxn>
                      <a:cxn ang="0">
                        <a:pos x="3" y="54"/>
                      </a:cxn>
                      <a:cxn ang="0">
                        <a:pos x="5" y="45"/>
                      </a:cxn>
                      <a:cxn ang="0">
                        <a:pos x="7" y="38"/>
                      </a:cxn>
                      <a:cxn ang="0">
                        <a:pos x="11" y="31"/>
                      </a:cxn>
                      <a:cxn ang="0">
                        <a:pos x="14" y="25"/>
                      </a:cxn>
                      <a:cxn ang="0">
                        <a:pos x="18" y="20"/>
                      </a:cxn>
                      <a:cxn ang="0">
                        <a:pos x="24" y="16"/>
                      </a:cxn>
                      <a:cxn ang="0">
                        <a:pos x="28" y="11"/>
                      </a:cxn>
                      <a:cxn ang="0">
                        <a:pos x="33" y="8"/>
                      </a:cxn>
                      <a:cxn ang="0">
                        <a:pos x="38" y="5"/>
                      </a:cxn>
                      <a:cxn ang="0">
                        <a:pos x="44" y="3"/>
                      </a:cxn>
                      <a:cxn ang="0">
                        <a:pos x="54" y="0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124" h="267">
                        <a:moveTo>
                          <a:pt x="63" y="0"/>
                        </a:moveTo>
                        <a:lnTo>
                          <a:pt x="72" y="0"/>
                        </a:lnTo>
                        <a:lnTo>
                          <a:pt x="82" y="3"/>
                        </a:lnTo>
                        <a:lnTo>
                          <a:pt x="87" y="5"/>
                        </a:lnTo>
                        <a:lnTo>
                          <a:pt x="92" y="8"/>
                        </a:lnTo>
                        <a:lnTo>
                          <a:pt x="96" y="11"/>
                        </a:lnTo>
                        <a:lnTo>
                          <a:pt x="102" y="16"/>
                        </a:lnTo>
                        <a:lnTo>
                          <a:pt x="106" y="20"/>
                        </a:lnTo>
                        <a:lnTo>
                          <a:pt x="110" y="25"/>
                        </a:lnTo>
                        <a:lnTo>
                          <a:pt x="114" y="31"/>
                        </a:lnTo>
                        <a:lnTo>
                          <a:pt x="117" y="38"/>
                        </a:lnTo>
                        <a:lnTo>
                          <a:pt x="119" y="45"/>
                        </a:lnTo>
                        <a:lnTo>
                          <a:pt x="122" y="54"/>
                        </a:lnTo>
                        <a:lnTo>
                          <a:pt x="123" y="62"/>
                        </a:lnTo>
                        <a:lnTo>
                          <a:pt x="124" y="71"/>
                        </a:lnTo>
                        <a:lnTo>
                          <a:pt x="124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5" y="45"/>
                        </a:lnTo>
                        <a:lnTo>
                          <a:pt x="7" y="38"/>
                        </a:lnTo>
                        <a:lnTo>
                          <a:pt x="11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4" y="16"/>
                        </a:lnTo>
                        <a:lnTo>
                          <a:pt x="28" y="11"/>
                        </a:lnTo>
                        <a:lnTo>
                          <a:pt x="33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4" y="0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1" name="Freeform 469"/>
                  <p:cNvSpPr>
                    <a:spLocks noChangeAspect="1"/>
                  </p:cNvSpPr>
                  <p:nvPr/>
                </p:nvSpPr>
                <p:spPr bwMode="auto">
                  <a:xfrm>
                    <a:off x="503" y="1783"/>
                    <a:ext cx="36" cy="86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69" y="0"/>
                      </a:cxn>
                      <a:cxn ang="0">
                        <a:pos x="80" y="3"/>
                      </a:cxn>
                      <a:cxn ang="0">
                        <a:pos x="85" y="5"/>
                      </a:cxn>
                      <a:cxn ang="0">
                        <a:pos x="90" y="8"/>
                      </a:cxn>
                      <a:cxn ang="0">
                        <a:pos x="95" y="11"/>
                      </a:cxn>
                      <a:cxn ang="0">
                        <a:pos x="100" y="16"/>
                      </a:cxn>
                      <a:cxn ang="0">
                        <a:pos x="105" y="20"/>
                      </a:cxn>
                      <a:cxn ang="0">
                        <a:pos x="109" y="25"/>
                      </a:cxn>
                      <a:cxn ang="0">
                        <a:pos x="112" y="31"/>
                      </a:cxn>
                      <a:cxn ang="0">
                        <a:pos x="116" y="38"/>
                      </a:cxn>
                      <a:cxn ang="0">
                        <a:pos x="119" y="45"/>
                      </a:cxn>
                      <a:cxn ang="0">
                        <a:pos x="121" y="54"/>
                      </a:cxn>
                      <a:cxn ang="0">
                        <a:pos x="122" y="62"/>
                      </a:cxn>
                      <a:cxn ang="0">
                        <a:pos x="123" y="71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1" y="62"/>
                      </a:cxn>
                      <a:cxn ang="0">
                        <a:pos x="2" y="54"/>
                      </a:cxn>
                      <a:cxn ang="0">
                        <a:pos x="4" y="45"/>
                      </a:cxn>
                      <a:cxn ang="0">
                        <a:pos x="6" y="38"/>
                      </a:cxn>
                      <a:cxn ang="0">
                        <a:pos x="9" y="31"/>
                      </a:cxn>
                      <a:cxn ang="0">
                        <a:pos x="13" y="25"/>
                      </a:cxn>
                      <a:cxn ang="0">
                        <a:pos x="17" y="20"/>
                      </a:cxn>
                      <a:cxn ang="0">
                        <a:pos x="22" y="16"/>
                      </a:cxn>
                      <a:cxn ang="0">
                        <a:pos x="27" y="11"/>
                      </a:cxn>
                      <a:cxn ang="0">
                        <a:pos x="31" y="8"/>
                      </a:cxn>
                      <a:cxn ang="0">
                        <a:pos x="36" y="5"/>
                      </a:cxn>
                      <a:cxn ang="0">
                        <a:pos x="42" y="3"/>
                      </a:cxn>
                      <a:cxn ang="0">
                        <a:pos x="51" y="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123" h="267">
                        <a:moveTo>
                          <a:pt x="61" y="0"/>
                        </a:moveTo>
                        <a:lnTo>
                          <a:pt x="69" y="0"/>
                        </a:lnTo>
                        <a:lnTo>
                          <a:pt x="80" y="3"/>
                        </a:lnTo>
                        <a:lnTo>
                          <a:pt x="85" y="5"/>
                        </a:lnTo>
                        <a:lnTo>
                          <a:pt x="90" y="8"/>
                        </a:lnTo>
                        <a:lnTo>
                          <a:pt x="95" y="11"/>
                        </a:lnTo>
                        <a:lnTo>
                          <a:pt x="100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2" y="31"/>
                        </a:lnTo>
                        <a:lnTo>
                          <a:pt x="116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2" y="62"/>
                        </a:lnTo>
                        <a:lnTo>
                          <a:pt x="123" y="71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9" y="31"/>
                        </a:lnTo>
                        <a:lnTo>
                          <a:pt x="13" y="25"/>
                        </a:lnTo>
                        <a:lnTo>
                          <a:pt x="17" y="20"/>
                        </a:lnTo>
                        <a:lnTo>
                          <a:pt x="22" y="16"/>
                        </a:lnTo>
                        <a:lnTo>
                          <a:pt x="27" y="11"/>
                        </a:lnTo>
                        <a:lnTo>
                          <a:pt x="31" y="8"/>
                        </a:lnTo>
                        <a:lnTo>
                          <a:pt x="36" y="5"/>
                        </a:lnTo>
                        <a:lnTo>
                          <a:pt x="42" y="3"/>
                        </a:lnTo>
                        <a:lnTo>
                          <a:pt x="5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2" name="Freeform 470"/>
                  <p:cNvSpPr>
                    <a:spLocks noChangeAspect="1"/>
                  </p:cNvSpPr>
                  <p:nvPr/>
                </p:nvSpPr>
                <p:spPr bwMode="auto">
                  <a:xfrm>
                    <a:off x="368" y="1783"/>
                    <a:ext cx="36" cy="86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71" y="0"/>
                      </a:cxn>
                      <a:cxn ang="0">
                        <a:pos x="81" y="3"/>
                      </a:cxn>
                      <a:cxn ang="0">
                        <a:pos x="86" y="5"/>
                      </a:cxn>
                      <a:cxn ang="0">
                        <a:pos x="91" y="8"/>
                      </a:cxn>
                      <a:cxn ang="0">
                        <a:pos x="96" y="11"/>
                      </a:cxn>
                      <a:cxn ang="0">
                        <a:pos x="101" y="16"/>
                      </a:cxn>
                      <a:cxn ang="0">
                        <a:pos x="105" y="20"/>
                      </a:cxn>
                      <a:cxn ang="0">
                        <a:pos x="109" y="25"/>
                      </a:cxn>
                      <a:cxn ang="0">
                        <a:pos x="113" y="31"/>
                      </a:cxn>
                      <a:cxn ang="0">
                        <a:pos x="116" y="38"/>
                      </a:cxn>
                      <a:cxn ang="0">
                        <a:pos x="119" y="45"/>
                      </a:cxn>
                      <a:cxn ang="0">
                        <a:pos x="121" y="54"/>
                      </a:cxn>
                      <a:cxn ang="0">
                        <a:pos x="122" y="62"/>
                      </a:cxn>
                      <a:cxn ang="0">
                        <a:pos x="123" y="71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1" y="62"/>
                      </a:cxn>
                      <a:cxn ang="0">
                        <a:pos x="2" y="54"/>
                      </a:cxn>
                      <a:cxn ang="0">
                        <a:pos x="4" y="45"/>
                      </a:cxn>
                      <a:cxn ang="0">
                        <a:pos x="6" y="38"/>
                      </a:cxn>
                      <a:cxn ang="0">
                        <a:pos x="10" y="31"/>
                      </a:cxn>
                      <a:cxn ang="0">
                        <a:pos x="13" y="25"/>
                      </a:cxn>
                      <a:cxn ang="0">
                        <a:pos x="17" y="20"/>
                      </a:cxn>
                      <a:cxn ang="0">
                        <a:pos x="23" y="16"/>
                      </a:cxn>
                      <a:cxn ang="0">
                        <a:pos x="27" y="11"/>
                      </a:cxn>
                      <a:cxn ang="0">
                        <a:pos x="32" y="8"/>
                      </a:cxn>
                      <a:cxn ang="0">
                        <a:pos x="37" y="5"/>
                      </a:cxn>
                      <a:cxn ang="0">
                        <a:pos x="43" y="3"/>
                      </a:cxn>
                      <a:cxn ang="0">
                        <a:pos x="53" y="0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123" h="267">
                        <a:moveTo>
                          <a:pt x="62" y="0"/>
                        </a:moveTo>
                        <a:lnTo>
                          <a:pt x="71" y="0"/>
                        </a:lnTo>
                        <a:lnTo>
                          <a:pt x="81" y="3"/>
                        </a:lnTo>
                        <a:lnTo>
                          <a:pt x="86" y="5"/>
                        </a:lnTo>
                        <a:lnTo>
                          <a:pt x="91" y="8"/>
                        </a:lnTo>
                        <a:lnTo>
                          <a:pt x="96" y="11"/>
                        </a:lnTo>
                        <a:lnTo>
                          <a:pt x="101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3" y="31"/>
                        </a:lnTo>
                        <a:lnTo>
                          <a:pt x="116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2" y="62"/>
                        </a:lnTo>
                        <a:lnTo>
                          <a:pt x="123" y="71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10" y="31"/>
                        </a:lnTo>
                        <a:lnTo>
                          <a:pt x="13" y="25"/>
                        </a:lnTo>
                        <a:lnTo>
                          <a:pt x="17" y="20"/>
                        </a:lnTo>
                        <a:lnTo>
                          <a:pt x="23" y="16"/>
                        </a:lnTo>
                        <a:lnTo>
                          <a:pt x="27" y="11"/>
                        </a:lnTo>
                        <a:lnTo>
                          <a:pt x="32" y="8"/>
                        </a:lnTo>
                        <a:lnTo>
                          <a:pt x="37" y="5"/>
                        </a:lnTo>
                        <a:lnTo>
                          <a:pt x="43" y="3"/>
                        </a:lnTo>
                        <a:lnTo>
                          <a:pt x="53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3" name="Freeform 471"/>
                  <p:cNvSpPr>
                    <a:spLocks noChangeAspect="1"/>
                  </p:cNvSpPr>
                  <p:nvPr/>
                </p:nvSpPr>
                <p:spPr bwMode="auto">
                  <a:xfrm>
                    <a:off x="890" y="1661"/>
                    <a:ext cx="64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49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1" y="34"/>
                      </a:cxn>
                      <a:cxn ang="0">
                        <a:pos x="176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8" y="2"/>
                      </a:cxn>
                      <a:cxn ang="0">
                        <a:pos x="87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2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4" name="Freeform 472"/>
                  <p:cNvSpPr>
                    <a:spLocks noChangeAspect="1"/>
                  </p:cNvSpPr>
                  <p:nvPr/>
                </p:nvSpPr>
                <p:spPr bwMode="auto">
                  <a:xfrm>
                    <a:off x="890" y="1783"/>
                    <a:ext cx="64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49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1" y="35"/>
                      </a:cxn>
                      <a:cxn ang="0">
                        <a:pos x="176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8" y="1"/>
                      </a:cxn>
                      <a:cxn ang="0">
                        <a:pos x="8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2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5" name="Freeform 473"/>
                  <p:cNvSpPr>
                    <a:spLocks noChangeAspect="1"/>
                  </p:cNvSpPr>
                  <p:nvPr/>
                </p:nvSpPr>
                <p:spPr bwMode="auto">
                  <a:xfrm>
                    <a:off x="3628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5" y="1"/>
                      </a:cxn>
                      <a:cxn ang="0">
                        <a:pos x="115" y="2"/>
                      </a:cxn>
                      <a:cxn ang="0">
                        <a:pos x="124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50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1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8" y="7"/>
                      </a:cxn>
                      <a:cxn ang="0">
                        <a:pos x="67" y="4"/>
                      </a:cxn>
                      <a:cxn ang="0">
                        <a:pos x="76" y="2"/>
                      </a:cxn>
                      <a:cxn ang="0">
                        <a:pos x="86" y="1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6">
                        <a:moveTo>
                          <a:pt x="95" y="0"/>
                        </a:moveTo>
                        <a:lnTo>
                          <a:pt x="105" y="1"/>
                        </a:lnTo>
                        <a:lnTo>
                          <a:pt x="115" y="2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1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7" y="4"/>
                        </a:lnTo>
                        <a:lnTo>
                          <a:pt x="76" y="2"/>
                        </a:lnTo>
                        <a:lnTo>
                          <a:pt x="86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6" name="Freeform 474"/>
                  <p:cNvSpPr>
                    <a:spLocks noChangeAspect="1"/>
                  </p:cNvSpPr>
                  <p:nvPr/>
                </p:nvSpPr>
                <p:spPr bwMode="auto">
                  <a:xfrm>
                    <a:off x="3628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5" y="0"/>
                      </a:cxn>
                      <a:cxn ang="0">
                        <a:pos x="115" y="1"/>
                      </a:cxn>
                      <a:cxn ang="0">
                        <a:pos x="124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50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1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8" y="7"/>
                      </a:cxn>
                      <a:cxn ang="0">
                        <a:pos x="67" y="4"/>
                      </a:cxn>
                      <a:cxn ang="0">
                        <a:pos x="76" y="1"/>
                      </a:cxn>
                      <a:cxn ang="0">
                        <a:pos x="86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7">
                        <a:moveTo>
                          <a:pt x="95" y="0"/>
                        </a:moveTo>
                        <a:lnTo>
                          <a:pt x="105" y="0"/>
                        </a:lnTo>
                        <a:lnTo>
                          <a:pt x="115" y="1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1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7" y="4"/>
                        </a:lnTo>
                        <a:lnTo>
                          <a:pt x="76" y="1"/>
                        </a:lnTo>
                        <a:lnTo>
                          <a:pt x="86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7" name="Freeform 475"/>
                  <p:cNvSpPr>
                    <a:spLocks noChangeAspect="1"/>
                  </p:cNvSpPr>
                  <p:nvPr/>
                </p:nvSpPr>
                <p:spPr bwMode="auto">
                  <a:xfrm>
                    <a:off x="1533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9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6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3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8" name="Freeform 476"/>
                  <p:cNvSpPr>
                    <a:spLocks noChangeAspect="1"/>
                  </p:cNvSpPr>
                  <p:nvPr/>
                </p:nvSpPr>
                <p:spPr bwMode="auto">
                  <a:xfrm>
                    <a:off x="1533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9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6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3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29" name="Freeform 477"/>
                  <p:cNvSpPr>
                    <a:spLocks noChangeAspect="1"/>
                  </p:cNvSpPr>
                  <p:nvPr/>
                </p:nvSpPr>
                <p:spPr bwMode="auto">
                  <a:xfrm>
                    <a:off x="4264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2" y="75"/>
                      </a:cxn>
                      <a:cxn ang="0">
                        <a:pos x="193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0" name="Freeform 478"/>
                  <p:cNvSpPr>
                    <a:spLocks noChangeAspect="1"/>
                  </p:cNvSpPr>
                  <p:nvPr/>
                </p:nvSpPr>
                <p:spPr bwMode="auto">
                  <a:xfrm>
                    <a:off x="4264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2" y="77"/>
                      </a:cxn>
                      <a:cxn ang="0">
                        <a:pos x="193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1" name="Freeform 479"/>
                  <p:cNvSpPr>
                    <a:spLocks noChangeAspect="1"/>
                  </p:cNvSpPr>
                  <p:nvPr/>
                </p:nvSpPr>
                <p:spPr bwMode="auto">
                  <a:xfrm>
                    <a:off x="997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8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2" name="Freeform 480"/>
                  <p:cNvSpPr>
                    <a:spLocks noChangeAspect="1"/>
                  </p:cNvSpPr>
                  <p:nvPr/>
                </p:nvSpPr>
                <p:spPr bwMode="auto">
                  <a:xfrm>
                    <a:off x="997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8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3" name="Freeform 481"/>
                  <p:cNvSpPr>
                    <a:spLocks noChangeAspect="1"/>
                  </p:cNvSpPr>
                  <p:nvPr/>
                </p:nvSpPr>
                <p:spPr bwMode="auto">
                  <a:xfrm>
                    <a:off x="3735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7" y="2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9" y="22"/>
                      </a:cxn>
                      <a:cxn ang="0">
                        <a:pos x="166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7" y="59"/>
                      </a:cxn>
                      <a:cxn ang="0">
                        <a:pos x="190" y="67"/>
                      </a:cxn>
                      <a:cxn ang="0">
                        <a:pos x="192" y="75"/>
                      </a:cxn>
                      <a:cxn ang="0">
                        <a:pos x="193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8" y="2"/>
                      </a:cxn>
                      <a:cxn ang="0">
                        <a:pos x="88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7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6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8" y="2"/>
                        </a:lnTo>
                        <a:lnTo>
                          <a:pt x="88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4" name="Freeform 482"/>
                  <p:cNvSpPr>
                    <a:spLocks noChangeAspect="1"/>
                  </p:cNvSpPr>
                  <p:nvPr/>
                </p:nvSpPr>
                <p:spPr bwMode="auto">
                  <a:xfrm>
                    <a:off x="3735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7" y="1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9" y="21"/>
                      </a:cxn>
                      <a:cxn ang="0">
                        <a:pos x="166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7" y="59"/>
                      </a:cxn>
                      <a:cxn ang="0">
                        <a:pos x="190" y="67"/>
                      </a:cxn>
                      <a:cxn ang="0">
                        <a:pos x="192" y="77"/>
                      </a:cxn>
                      <a:cxn ang="0">
                        <a:pos x="193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8" y="1"/>
                      </a:cxn>
                      <a:cxn ang="0">
                        <a:pos x="88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7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6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8" y="1"/>
                        </a:lnTo>
                        <a:lnTo>
                          <a:pt x="88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5" name="Freeform 483"/>
                  <p:cNvSpPr>
                    <a:spLocks noChangeAspect="1"/>
                  </p:cNvSpPr>
                  <p:nvPr/>
                </p:nvSpPr>
                <p:spPr bwMode="auto">
                  <a:xfrm>
                    <a:off x="1640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9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6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3" y="17"/>
                      </a:cxn>
                      <a:cxn ang="0">
                        <a:pos x="50" y="11"/>
                      </a:cxn>
                      <a:cxn ang="0">
                        <a:pos x="58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6" name="Freeform 484"/>
                  <p:cNvSpPr>
                    <a:spLocks noChangeAspect="1"/>
                  </p:cNvSpPr>
                  <p:nvPr/>
                </p:nvSpPr>
                <p:spPr bwMode="auto">
                  <a:xfrm>
                    <a:off x="1640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9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6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3" y="16"/>
                      </a:cxn>
                      <a:cxn ang="0">
                        <a:pos x="50" y="11"/>
                      </a:cxn>
                      <a:cxn ang="0">
                        <a:pos x="58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7" name="Freeform 485"/>
                  <p:cNvSpPr>
                    <a:spLocks noChangeAspect="1"/>
                  </p:cNvSpPr>
                  <p:nvPr/>
                </p:nvSpPr>
                <p:spPr bwMode="auto">
                  <a:xfrm>
                    <a:off x="4372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1" y="11"/>
                      </a:cxn>
                      <a:cxn ang="0">
                        <a:pos x="149" y="17"/>
                      </a:cxn>
                      <a:cxn ang="0">
                        <a:pos x="157" y="22"/>
                      </a:cxn>
                      <a:cxn ang="0">
                        <a:pos x="163" y="28"/>
                      </a:cxn>
                      <a:cxn ang="0">
                        <a:pos x="169" y="34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5"/>
                      </a:cxn>
                      <a:cxn ang="0">
                        <a:pos x="191" y="85"/>
                      </a:cxn>
                      <a:cxn ang="0">
                        <a:pos x="192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1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1" y="85"/>
                        </a:lnTo>
                        <a:lnTo>
                          <a:pt x="192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8" name="Freeform 486"/>
                  <p:cNvSpPr>
                    <a:spLocks noChangeAspect="1"/>
                  </p:cNvSpPr>
                  <p:nvPr/>
                </p:nvSpPr>
                <p:spPr bwMode="auto">
                  <a:xfrm>
                    <a:off x="4372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1" y="11"/>
                      </a:cxn>
                      <a:cxn ang="0">
                        <a:pos x="149" y="16"/>
                      </a:cxn>
                      <a:cxn ang="0">
                        <a:pos x="157" y="21"/>
                      </a:cxn>
                      <a:cxn ang="0">
                        <a:pos x="163" y="27"/>
                      </a:cxn>
                      <a:cxn ang="0">
                        <a:pos x="169" y="35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7"/>
                      </a:cxn>
                      <a:cxn ang="0">
                        <a:pos x="191" y="86"/>
                      </a:cxn>
                      <a:cxn ang="0">
                        <a:pos x="192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1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1" y="86"/>
                        </a:lnTo>
                        <a:lnTo>
                          <a:pt x="192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39" name="Freeform 487"/>
                  <p:cNvSpPr>
                    <a:spLocks noChangeAspect="1"/>
                  </p:cNvSpPr>
                  <p:nvPr/>
                </p:nvSpPr>
                <p:spPr bwMode="auto">
                  <a:xfrm>
                    <a:off x="1104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49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0" name="Freeform 488"/>
                  <p:cNvSpPr>
                    <a:spLocks noChangeAspect="1"/>
                  </p:cNvSpPr>
                  <p:nvPr/>
                </p:nvSpPr>
                <p:spPr bwMode="auto">
                  <a:xfrm>
                    <a:off x="1104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49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1" name="Freeform 489"/>
                  <p:cNvSpPr>
                    <a:spLocks noChangeAspect="1"/>
                  </p:cNvSpPr>
                  <p:nvPr/>
                </p:nvSpPr>
                <p:spPr bwMode="auto">
                  <a:xfrm>
                    <a:off x="3835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6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2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7" y="2"/>
                      </a:cxn>
                      <a:cxn ang="0">
                        <a:pos x="88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2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2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2"/>
                        </a:lnTo>
                        <a:lnTo>
                          <a:pt x="88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2" name="Freeform 490"/>
                  <p:cNvSpPr>
                    <a:spLocks noChangeAspect="1"/>
                  </p:cNvSpPr>
                  <p:nvPr/>
                </p:nvSpPr>
                <p:spPr bwMode="auto">
                  <a:xfrm>
                    <a:off x="3835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6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2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7" y="1"/>
                      </a:cxn>
                      <a:cxn ang="0">
                        <a:pos x="88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2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2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1"/>
                        </a:lnTo>
                        <a:lnTo>
                          <a:pt x="88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3" name="Freeform 491"/>
                  <p:cNvSpPr>
                    <a:spLocks noChangeAspect="1"/>
                  </p:cNvSpPr>
                  <p:nvPr/>
                </p:nvSpPr>
                <p:spPr bwMode="auto">
                  <a:xfrm>
                    <a:off x="1748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6" y="1"/>
                      </a:cxn>
                      <a:cxn ang="0">
                        <a:pos x="115" y="2"/>
                      </a:cxn>
                      <a:cxn ang="0">
                        <a:pos x="125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2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2" y="85"/>
                      </a:cxn>
                      <a:cxn ang="0">
                        <a:pos x="3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3" y="34"/>
                      </a:cxn>
                      <a:cxn ang="0">
                        <a:pos x="29" y="28"/>
                      </a:cxn>
                      <a:cxn ang="0">
                        <a:pos x="35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6" y="2"/>
                      </a:cxn>
                      <a:cxn ang="0">
                        <a:pos x="86" y="1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6">
                        <a:moveTo>
                          <a:pt x="95" y="0"/>
                        </a:moveTo>
                        <a:lnTo>
                          <a:pt x="106" y="1"/>
                        </a:lnTo>
                        <a:lnTo>
                          <a:pt x="115" y="2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2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2" y="85"/>
                        </a:lnTo>
                        <a:lnTo>
                          <a:pt x="3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3" y="34"/>
                        </a:lnTo>
                        <a:lnTo>
                          <a:pt x="29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6" y="2"/>
                        </a:lnTo>
                        <a:lnTo>
                          <a:pt x="86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4" name="Freeform 492"/>
                  <p:cNvSpPr>
                    <a:spLocks noChangeAspect="1"/>
                  </p:cNvSpPr>
                  <p:nvPr/>
                </p:nvSpPr>
                <p:spPr bwMode="auto">
                  <a:xfrm>
                    <a:off x="1748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6" y="0"/>
                      </a:cxn>
                      <a:cxn ang="0">
                        <a:pos x="115" y="1"/>
                      </a:cxn>
                      <a:cxn ang="0">
                        <a:pos x="125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2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2" y="86"/>
                      </a:cxn>
                      <a:cxn ang="0">
                        <a:pos x="3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3" y="35"/>
                      </a:cxn>
                      <a:cxn ang="0">
                        <a:pos x="29" y="27"/>
                      </a:cxn>
                      <a:cxn ang="0">
                        <a:pos x="35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6" y="1"/>
                      </a:cxn>
                      <a:cxn ang="0">
                        <a:pos x="86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7">
                        <a:moveTo>
                          <a:pt x="95" y="0"/>
                        </a:moveTo>
                        <a:lnTo>
                          <a:pt x="106" y="0"/>
                        </a:lnTo>
                        <a:lnTo>
                          <a:pt x="115" y="1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2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2" y="86"/>
                        </a:lnTo>
                        <a:lnTo>
                          <a:pt x="3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3" y="35"/>
                        </a:lnTo>
                        <a:lnTo>
                          <a:pt x="29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6" y="1"/>
                        </a:lnTo>
                        <a:lnTo>
                          <a:pt x="86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5" name="Freeform 493"/>
                  <p:cNvSpPr>
                    <a:spLocks noChangeAspect="1"/>
                  </p:cNvSpPr>
                  <p:nvPr/>
                </p:nvSpPr>
                <p:spPr bwMode="auto">
                  <a:xfrm>
                    <a:off x="4479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4" y="1"/>
                      </a:cxn>
                      <a:cxn ang="0">
                        <a:pos x="115" y="2"/>
                      </a:cxn>
                      <a:cxn ang="0">
                        <a:pos x="123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48" y="17"/>
                      </a:cxn>
                      <a:cxn ang="0">
                        <a:pos x="157" y="22"/>
                      </a:cxn>
                      <a:cxn ang="0">
                        <a:pos x="163" y="28"/>
                      </a:cxn>
                      <a:cxn ang="0">
                        <a:pos x="169" y="34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5"/>
                      </a:cxn>
                      <a:cxn ang="0">
                        <a:pos x="190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49" y="11"/>
                      </a:cxn>
                      <a:cxn ang="0">
                        <a:pos x="58" y="7"/>
                      </a:cxn>
                      <a:cxn ang="0">
                        <a:pos x="66" y="4"/>
                      </a:cxn>
                      <a:cxn ang="0">
                        <a:pos x="76" y="2"/>
                      </a:cxn>
                      <a:cxn ang="0">
                        <a:pos x="85" y="1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6">
                        <a:moveTo>
                          <a:pt x="95" y="0"/>
                        </a:moveTo>
                        <a:lnTo>
                          <a:pt x="104" y="1"/>
                        </a:lnTo>
                        <a:lnTo>
                          <a:pt x="115" y="2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7"/>
                        </a:lnTo>
                        <a:lnTo>
                          <a:pt x="157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0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2"/>
                        </a:lnTo>
                        <a:lnTo>
                          <a:pt x="85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6" name="Freeform 494"/>
                  <p:cNvSpPr>
                    <a:spLocks noChangeAspect="1"/>
                  </p:cNvSpPr>
                  <p:nvPr/>
                </p:nvSpPr>
                <p:spPr bwMode="auto">
                  <a:xfrm>
                    <a:off x="4479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4" y="0"/>
                      </a:cxn>
                      <a:cxn ang="0">
                        <a:pos x="115" y="1"/>
                      </a:cxn>
                      <a:cxn ang="0">
                        <a:pos x="123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48" y="16"/>
                      </a:cxn>
                      <a:cxn ang="0">
                        <a:pos x="157" y="21"/>
                      </a:cxn>
                      <a:cxn ang="0">
                        <a:pos x="163" y="27"/>
                      </a:cxn>
                      <a:cxn ang="0">
                        <a:pos x="169" y="35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7"/>
                      </a:cxn>
                      <a:cxn ang="0">
                        <a:pos x="190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49" y="11"/>
                      </a:cxn>
                      <a:cxn ang="0">
                        <a:pos x="58" y="7"/>
                      </a:cxn>
                      <a:cxn ang="0">
                        <a:pos x="66" y="4"/>
                      </a:cxn>
                      <a:cxn ang="0">
                        <a:pos x="76" y="1"/>
                      </a:cxn>
                      <a:cxn ang="0">
                        <a:pos x="85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7">
                        <a:moveTo>
                          <a:pt x="95" y="0"/>
                        </a:moveTo>
                        <a:lnTo>
                          <a:pt x="104" y="0"/>
                        </a:lnTo>
                        <a:lnTo>
                          <a:pt x="115" y="1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6"/>
                        </a:lnTo>
                        <a:lnTo>
                          <a:pt x="157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0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1"/>
                        </a:lnTo>
                        <a:lnTo>
                          <a:pt x="8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7" name="Freeform 495"/>
                  <p:cNvSpPr>
                    <a:spLocks noChangeAspect="1"/>
                  </p:cNvSpPr>
                  <p:nvPr/>
                </p:nvSpPr>
                <p:spPr bwMode="auto">
                  <a:xfrm>
                    <a:off x="1211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4" y="1"/>
                      </a:cxn>
                      <a:cxn ang="0">
                        <a:pos x="114" y="2"/>
                      </a:cxn>
                      <a:cxn ang="0">
                        <a:pos x="123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48" y="17"/>
                      </a:cxn>
                      <a:cxn ang="0">
                        <a:pos x="156" y="22"/>
                      </a:cxn>
                      <a:cxn ang="0">
                        <a:pos x="163" y="28"/>
                      </a:cxn>
                      <a:cxn ang="0">
                        <a:pos x="169" y="34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3" y="59"/>
                      </a:cxn>
                      <a:cxn ang="0">
                        <a:pos x="187" y="67"/>
                      </a:cxn>
                      <a:cxn ang="0">
                        <a:pos x="189" y="75"/>
                      </a:cxn>
                      <a:cxn ang="0">
                        <a:pos x="190" y="85"/>
                      </a:cxn>
                      <a:cxn ang="0">
                        <a:pos x="191" y="94"/>
                      </a:cxn>
                      <a:cxn ang="0">
                        <a:pos x="191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1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49" y="11"/>
                      </a:cxn>
                      <a:cxn ang="0">
                        <a:pos x="58" y="7"/>
                      </a:cxn>
                      <a:cxn ang="0">
                        <a:pos x="66" y="4"/>
                      </a:cxn>
                      <a:cxn ang="0">
                        <a:pos x="76" y="2"/>
                      </a:cxn>
                      <a:cxn ang="0">
                        <a:pos x="85" y="1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1" h="266">
                        <a:moveTo>
                          <a:pt x="95" y="0"/>
                        </a:moveTo>
                        <a:lnTo>
                          <a:pt x="104" y="1"/>
                        </a:lnTo>
                        <a:lnTo>
                          <a:pt x="114" y="2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7"/>
                        </a:lnTo>
                        <a:lnTo>
                          <a:pt x="156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3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0" y="85"/>
                        </a:lnTo>
                        <a:lnTo>
                          <a:pt x="191" y="94"/>
                        </a:lnTo>
                        <a:lnTo>
                          <a:pt x="191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1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2"/>
                        </a:lnTo>
                        <a:lnTo>
                          <a:pt x="85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8" name="Freeform 496"/>
                  <p:cNvSpPr>
                    <a:spLocks noChangeAspect="1"/>
                  </p:cNvSpPr>
                  <p:nvPr/>
                </p:nvSpPr>
                <p:spPr bwMode="auto">
                  <a:xfrm>
                    <a:off x="1211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4" y="0"/>
                      </a:cxn>
                      <a:cxn ang="0">
                        <a:pos x="114" y="1"/>
                      </a:cxn>
                      <a:cxn ang="0">
                        <a:pos x="123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48" y="16"/>
                      </a:cxn>
                      <a:cxn ang="0">
                        <a:pos x="156" y="21"/>
                      </a:cxn>
                      <a:cxn ang="0">
                        <a:pos x="163" y="27"/>
                      </a:cxn>
                      <a:cxn ang="0">
                        <a:pos x="169" y="35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3" y="59"/>
                      </a:cxn>
                      <a:cxn ang="0">
                        <a:pos x="187" y="67"/>
                      </a:cxn>
                      <a:cxn ang="0">
                        <a:pos x="189" y="77"/>
                      </a:cxn>
                      <a:cxn ang="0">
                        <a:pos x="190" y="86"/>
                      </a:cxn>
                      <a:cxn ang="0">
                        <a:pos x="191" y="96"/>
                      </a:cxn>
                      <a:cxn ang="0">
                        <a:pos x="191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1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49" y="11"/>
                      </a:cxn>
                      <a:cxn ang="0">
                        <a:pos x="58" y="7"/>
                      </a:cxn>
                      <a:cxn ang="0">
                        <a:pos x="66" y="4"/>
                      </a:cxn>
                      <a:cxn ang="0">
                        <a:pos x="76" y="1"/>
                      </a:cxn>
                      <a:cxn ang="0">
                        <a:pos x="85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1" h="267">
                        <a:moveTo>
                          <a:pt x="95" y="0"/>
                        </a:moveTo>
                        <a:lnTo>
                          <a:pt x="104" y="0"/>
                        </a:lnTo>
                        <a:lnTo>
                          <a:pt x="114" y="1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6"/>
                        </a:lnTo>
                        <a:lnTo>
                          <a:pt x="156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3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0" y="86"/>
                        </a:lnTo>
                        <a:lnTo>
                          <a:pt x="191" y="96"/>
                        </a:lnTo>
                        <a:lnTo>
                          <a:pt x="191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1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1"/>
                        </a:lnTo>
                        <a:lnTo>
                          <a:pt x="8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49" name="Freeform 497"/>
                  <p:cNvSpPr>
                    <a:spLocks noChangeAspect="1"/>
                  </p:cNvSpPr>
                  <p:nvPr/>
                </p:nvSpPr>
                <p:spPr bwMode="auto">
                  <a:xfrm>
                    <a:off x="3943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4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0" name="Freeform 498"/>
                  <p:cNvSpPr>
                    <a:spLocks noChangeAspect="1"/>
                  </p:cNvSpPr>
                  <p:nvPr/>
                </p:nvSpPr>
                <p:spPr bwMode="auto">
                  <a:xfrm>
                    <a:off x="3943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4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1" name="Freeform 499"/>
                  <p:cNvSpPr>
                    <a:spLocks noChangeAspect="1"/>
                  </p:cNvSpPr>
                  <p:nvPr/>
                </p:nvSpPr>
                <p:spPr bwMode="auto">
                  <a:xfrm>
                    <a:off x="1855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6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1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6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2" name="Freeform 500"/>
                  <p:cNvSpPr>
                    <a:spLocks noChangeAspect="1"/>
                  </p:cNvSpPr>
                  <p:nvPr/>
                </p:nvSpPr>
                <p:spPr bwMode="auto">
                  <a:xfrm>
                    <a:off x="1855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6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1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6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3" name="Freeform 501"/>
                  <p:cNvSpPr>
                    <a:spLocks noChangeAspect="1"/>
                  </p:cNvSpPr>
                  <p:nvPr/>
                </p:nvSpPr>
                <p:spPr bwMode="auto">
                  <a:xfrm>
                    <a:off x="4586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7" y="2"/>
                      </a:cxn>
                      <a:cxn ang="0">
                        <a:pos x="125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0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7" y="2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4" name="Freeform 502"/>
                  <p:cNvSpPr>
                    <a:spLocks noChangeAspect="1"/>
                  </p:cNvSpPr>
                  <p:nvPr/>
                </p:nvSpPr>
                <p:spPr bwMode="auto">
                  <a:xfrm>
                    <a:off x="4586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7" y="1"/>
                      </a:cxn>
                      <a:cxn ang="0">
                        <a:pos x="125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0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7" y="1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5" name="Freeform 503"/>
                  <p:cNvSpPr>
                    <a:spLocks noChangeAspect="1"/>
                  </p:cNvSpPr>
                  <p:nvPr/>
                </p:nvSpPr>
                <p:spPr bwMode="auto">
                  <a:xfrm>
                    <a:off x="1955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7" y="2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9" y="22"/>
                      </a:cxn>
                      <a:cxn ang="0">
                        <a:pos x="166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7" y="59"/>
                      </a:cxn>
                      <a:cxn ang="0">
                        <a:pos x="190" y="67"/>
                      </a:cxn>
                      <a:cxn ang="0">
                        <a:pos x="192" y="75"/>
                      </a:cxn>
                      <a:cxn ang="0">
                        <a:pos x="193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9" y="59"/>
                      </a:cxn>
                      <a:cxn ang="0">
                        <a:pos x="13" y="50"/>
                      </a:cxn>
                      <a:cxn ang="0">
                        <a:pos x="17" y="42"/>
                      </a:cxn>
                      <a:cxn ang="0">
                        <a:pos x="23" y="34"/>
                      </a:cxn>
                      <a:cxn ang="0">
                        <a:pos x="30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2" y="11"/>
                      </a:cxn>
                      <a:cxn ang="0">
                        <a:pos x="60" y="7"/>
                      </a:cxn>
                      <a:cxn ang="0">
                        <a:pos x="69" y="4"/>
                      </a:cxn>
                      <a:cxn ang="0">
                        <a:pos x="78" y="2"/>
                      </a:cxn>
                      <a:cxn ang="0">
                        <a:pos x="88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7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6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9" y="59"/>
                        </a:lnTo>
                        <a:lnTo>
                          <a:pt x="13" y="50"/>
                        </a:lnTo>
                        <a:lnTo>
                          <a:pt x="17" y="42"/>
                        </a:lnTo>
                        <a:lnTo>
                          <a:pt x="23" y="34"/>
                        </a:lnTo>
                        <a:lnTo>
                          <a:pt x="30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2" y="11"/>
                        </a:lnTo>
                        <a:lnTo>
                          <a:pt x="60" y="7"/>
                        </a:lnTo>
                        <a:lnTo>
                          <a:pt x="69" y="4"/>
                        </a:lnTo>
                        <a:lnTo>
                          <a:pt x="78" y="2"/>
                        </a:lnTo>
                        <a:lnTo>
                          <a:pt x="88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6" name="Freeform 504"/>
                  <p:cNvSpPr>
                    <a:spLocks noChangeAspect="1"/>
                  </p:cNvSpPr>
                  <p:nvPr/>
                </p:nvSpPr>
                <p:spPr bwMode="auto">
                  <a:xfrm>
                    <a:off x="1955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7" y="1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9" y="21"/>
                      </a:cxn>
                      <a:cxn ang="0">
                        <a:pos x="166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7" y="59"/>
                      </a:cxn>
                      <a:cxn ang="0">
                        <a:pos x="190" y="67"/>
                      </a:cxn>
                      <a:cxn ang="0">
                        <a:pos x="192" y="77"/>
                      </a:cxn>
                      <a:cxn ang="0">
                        <a:pos x="193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9" y="59"/>
                      </a:cxn>
                      <a:cxn ang="0">
                        <a:pos x="13" y="50"/>
                      </a:cxn>
                      <a:cxn ang="0">
                        <a:pos x="17" y="42"/>
                      </a:cxn>
                      <a:cxn ang="0">
                        <a:pos x="23" y="35"/>
                      </a:cxn>
                      <a:cxn ang="0">
                        <a:pos x="30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2" y="11"/>
                      </a:cxn>
                      <a:cxn ang="0">
                        <a:pos x="60" y="7"/>
                      </a:cxn>
                      <a:cxn ang="0">
                        <a:pos x="69" y="4"/>
                      </a:cxn>
                      <a:cxn ang="0">
                        <a:pos x="78" y="1"/>
                      </a:cxn>
                      <a:cxn ang="0">
                        <a:pos x="88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7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6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9" y="59"/>
                        </a:lnTo>
                        <a:lnTo>
                          <a:pt x="13" y="50"/>
                        </a:lnTo>
                        <a:lnTo>
                          <a:pt x="17" y="42"/>
                        </a:lnTo>
                        <a:lnTo>
                          <a:pt x="23" y="35"/>
                        </a:lnTo>
                        <a:lnTo>
                          <a:pt x="30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2" y="11"/>
                        </a:lnTo>
                        <a:lnTo>
                          <a:pt x="60" y="7"/>
                        </a:lnTo>
                        <a:lnTo>
                          <a:pt x="69" y="4"/>
                        </a:lnTo>
                        <a:lnTo>
                          <a:pt x="78" y="1"/>
                        </a:lnTo>
                        <a:lnTo>
                          <a:pt x="88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7" name="Freeform 505"/>
                  <p:cNvSpPr>
                    <a:spLocks noChangeAspect="1"/>
                  </p:cNvSpPr>
                  <p:nvPr/>
                </p:nvSpPr>
                <p:spPr bwMode="auto">
                  <a:xfrm>
                    <a:off x="4686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5" y="2"/>
                      </a:cxn>
                      <a:cxn ang="0">
                        <a:pos x="125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5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4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6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5" y="2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5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6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8" name="Freeform 506"/>
                  <p:cNvSpPr>
                    <a:spLocks noChangeAspect="1"/>
                  </p:cNvSpPr>
                  <p:nvPr/>
                </p:nvSpPr>
                <p:spPr bwMode="auto">
                  <a:xfrm>
                    <a:off x="4686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5" y="1"/>
                      </a:cxn>
                      <a:cxn ang="0">
                        <a:pos x="125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5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4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6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5" y="1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5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4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6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59" name="Freeform 507"/>
                  <p:cNvSpPr>
                    <a:spLocks noChangeAspect="1"/>
                  </p:cNvSpPr>
                  <p:nvPr/>
                </p:nvSpPr>
                <p:spPr bwMode="auto">
                  <a:xfrm>
                    <a:off x="1319" y="1661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0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4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3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0" name="Freeform 508"/>
                  <p:cNvSpPr>
                    <a:spLocks noChangeAspect="1"/>
                  </p:cNvSpPr>
                  <p:nvPr/>
                </p:nvSpPr>
                <p:spPr bwMode="auto">
                  <a:xfrm>
                    <a:off x="1319" y="1783"/>
                    <a:ext cx="57" cy="8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0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4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3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4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1" name="Freeform 509"/>
                  <p:cNvSpPr>
                    <a:spLocks noChangeAspect="1"/>
                  </p:cNvSpPr>
                  <p:nvPr/>
                </p:nvSpPr>
                <p:spPr bwMode="auto">
                  <a:xfrm>
                    <a:off x="4050" y="1661"/>
                    <a:ext cx="64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4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1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2" name="Freeform 510"/>
                  <p:cNvSpPr>
                    <a:spLocks noChangeAspect="1"/>
                  </p:cNvSpPr>
                  <p:nvPr/>
                </p:nvSpPr>
                <p:spPr bwMode="auto">
                  <a:xfrm>
                    <a:off x="4050" y="1783"/>
                    <a:ext cx="64" cy="8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4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1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3" name="Freeform 511"/>
                  <p:cNvSpPr>
                    <a:spLocks noChangeAspect="1"/>
                  </p:cNvSpPr>
                  <p:nvPr/>
                </p:nvSpPr>
                <p:spPr bwMode="auto">
                  <a:xfrm>
                    <a:off x="789" y="1947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1" y="4"/>
                      </a:cxn>
                      <a:cxn ang="0">
                        <a:pos x="60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4" name="Freeform 512"/>
                  <p:cNvSpPr>
                    <a:spLocks noChangeAspect="1"/>
                  </p:cNvSpPr>
                  <p:nvPr/>
                </p:nvSpPr>
                <p:spPr bwMode="auto">
                  <a:xfrm>
                    <a:off x="3521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90" y="1"/>
                      </a:cxn>
                      <a:cxn ang="0">
                        <a:pos x="99" y="2"/>
                      </a:cxn>
                      <a:cxn ang="0">
                        <a:pos x="107" y="4"/>
                      </a:cxn>
                      <a:cxn ang="0">
                        <a:pos x="115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4" y="22"/>
                      </a:cxn>
                      <a:cxn ang="0">
                        <a:pos x="139" y="28"/>
                      </a:cxn>
                      <a:cxn ang="0">
                        <a:pos x="143" y="36"/>
                      </a:cxn>
                      <a:cxn ang="0">
                        <a:pos x="148" y="43"/>
                      </a:cxn>
                      <a:cxn ang="0">
                        <a:pos x="151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9" y="52"/>
                      </a:cxn>
                      <a:cxn ang="0">
                        <a:pos x="12" y="43"/>
                      </a:cxn>
                      <a:cxn ang="0">
                        <a:pos x="16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2" y="16"/>
                      </a:cxn>
                      <a:cxn ang="0">
                        <a:pos x="38" y="12"/>
                      </a:cxn>
                      <a:cxn ang="0">
                        <a:pos x="44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71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90" y="1"/>
                        </a:lnTo>
                        <a:lnTo>
                          <a:pt x="99" y="2"/>
                        </a:lnTo>
                        <a:lnTo>
                          <a:pt x="107" y="4"/>
                        </a:lnTo>
                        <a:lnTo>
                          <a:pt x="115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4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8" y="43"/>
                        </a:lnTo>
                        <a:lnTo>
                          <a:pt x="151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9" y="52"/>
                        </a:lnTo>
                        <a:lnTo>
                          <a:pt x="12" y="43"/>
                        </a:lnTo>
                        <a:lnTo>
                          <a:pt x="16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2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1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5" name="Freeform 513"/>
                  <p:cNvSpPr>
                    <a:spLocks noChangeAspect="1"/>
                  </p:cNvSpPr>
                  <p:nvPr/>
                </p:nvSpPr>
                <p:spPr bwMode="auto">
                  <a:xfrm>
                    <a:off x="1433" y="1947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7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7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5" y="82"/>
                      </a:cxn>
                      <a:cxn ang="0">
                        <a:pos x="156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7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7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7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5" y="82"/>
                        </a:lnTo>
                        <a:lnTo>
                          <a:pt x="156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6" name="Freeform 514"/>
                  <p:cNvSpPr>
                    <a:spLocks noChangeAspect="1"/>
                  </p:cNvSpPr>
                  <p:nvPr/>
                </p:nvSpPr>
                <p:spPr bwMode="auto">
                  <a:xfrm>
                    <a:off x="4164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87" y="1"/>
                      </a:cxn>
                      <a:cxn ang="0">
                        <a:pos x="96" y="2"/>
                      </a:cxn>
                      <a:cxn ang="0">
                        <a:pos x="104" y="4"/>
                      </a:cxn>
                      <a:cxn ang="0">
                        <a:pos x="113" y="7"/>
                      </a:cxn>
                      <a:cxn ang="0">
                        <a:pos x="119" y="12"/>
                      </a:cxn>
                      <a:cxn ang="0">
                        <a:pos x="125" y="16"/>
                      </a:cxn>
                      <a:cxn ang="0">
                        <a:pos x="132" y="22"/>
                      </a:cxn>
                      <a:cxn ang="0">
                        <a:pos x="137" y="28"/>
                      </a:cxn>
                      <a:cxn ang="0">
                        <a:pos x="141" y="36"/>
                      </a:cxn>
                      <a:cxn ang="0">
                        <a:pos x="145" y="43"/>
                      </a:cxn>
                      <a:cxn ang="0">
                        <a:pos x="148" y="52"/>
                      </a:cxn>
                      <a:cxn ang="0">
                        <a:pos x="151" y="61"/>
                      </a:cxn>
                      <a:cxn ang="0">
                        <a:pos x="153" y="72"/>
                      </a:cxn>
                      <a:cxn ang="0">
                        <a:pos x="154" y="82"/>
                      </a:cxn>
                      <a:cxn ang="0">
                        <a:pos x="155" y="94"/>
                      </a:cxn>
                      <a:cxn ang="0">
                        <a:pos x="156" y="105"/>
                      </a:cxn>
                      <a:cxn ang="0">
                        <a:pos x="156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3" y="7"/>
                      </a:cxn>
                      <a:cxn ang="0">
                        <a:pos x="52" y="4"/>
                      </a:cxn>
                      <a:cxn ang="0">
                        <a:pos x="59" y="2"/>
                      </a:cxn>
                      <a:cxn ang="0">
                        <a:pos x="68" y="1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56" h="262">
                        <a:moveTo>
                          <a:pt x="78" y="0"/>
                        </a:moveTo>
                        <a:lnTo>
                          <a:pt x="87" y="1"/>
                        </a:lnTo>
                        <a:lnTo>
                          <a:pt x="96" y="2"/>
                        </a:lnTo>
                        <a:lnTo>
                          <a:pt x="104" y="4"/>
                        </a:lnTo>
                        <a:lnTo>
                          <a:pt x="113" y="7"/>
                        </a:lnTo>
                        <a:lnTo>
                          <a:pt x="119" y="12"/>
                        </a:lnTo>
                        <a:lnTo>
                          <a:pt x="125" y="16"/>
                        </a:lnTo>
                        <a:lnTo>
                          <a:pt x="132" y="22"/>
                        </a:lnTo>
                        <a:lnTo>
                          <a:pt x="137" y="28"/>
                        </a:lnTo>
                        <a:lnTo>
                          <a:pt x="141" y="36"/>
                        </a:lnTo>
                        <a:lnTo>
                          <a:pt x="145" y="43"/>
                        </a:lnTo>
                        <a:lnTo>
                          <a:pt x="148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4" y="82"/>
                        </a:lnTo>
                        <a:lnTo>
                          <a:pt x="155" y="94"/>
                        </a:lnTo>
                        <a:lnTo>
                          <a:pt x="156" y="105"/>
                        </a:lnTo>
                        <a:lnTo>
                          <a:pt x="156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3" y="7"/>
                        </a:lnTo>
                        <a:lnTo>
                          <a:pt x="52" y="4"/>
                        </a:lnTo>
                        <a:lnTo>
                          <a:pt x="59" y="2"/>
                        </a:lnTo>
                        <a:lnTo>
                          <a:pt x="68" y="1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7" name="Freeform 515"/>
                  <p:cNvSpPr>
                    <a:spLocks noChangeAspect="1"/>
                  </p:cNvSpPr>
                  <p:nvPr/>
                </p:nvSpPr>
                <p:spPr bwMode="auto">
                  <a:xfrm>
                    <a:off x="639" y="1940"/>
                    <a:ext cx="29" cy="86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66" y="1"/>
                      </a:cxn>
                      <a:cxn ang="0">
                        <a:pos x="77" y="2"/>
                      </a:cxn>
                      <a:cxn ang="0">
                        <a:pos x="82" y="3"/>
                      </a:cxn>
                      <a:cxn ang="0">
                        <a:pos x="87" y="5"/>
                      </a:cxn>
                      <a:cxn ang="0">
                        <a:pos x="91" y="7"/>
                      </a:cxn>
                      <a:cxn ang="0">
                        <a:pos x="96" y="10"/>
                      </a:cxn>
                      <a:cxn ang="0">
                        <a:pos x="100" y="15"/>
                      </a:cxn>
                      <a:cxn ang="0">
                        <a:pos x="104" y="19"/>
                      </a:cxn>
                      <a:cxn ang="0">
                        <a:pos x="107" y="24"/>
                      </a:cxn>
                      <a:cxn ang="0">
                        <a:pos x="110" y="30"/>
                      </a:cxn>
                      <a:cxn ang="0">
                        <a:pos x="113" y="39"/>
                      </a:cxn>
                      <a:cxn ang="0">
                        <a:pos x="114" y="47"/>
                      </a:cxn>
                      <a:cxn ang="0">
                        <a:pos x="115" y="57"/>
                      </a:cxn>
                      <a:cxn ang="0">
                        <a:pos x="116" y="67"/>
                      </a:cxn>
                      <a:cxn ang="0">
                        <a:pos x="116" y="277"/>
                      </a:cxn>
                      <a:cxn ang="0">
                        <a:pos x="0" y="277"/>
                      </a:cxn>
                      <a:cxn ang="0">
                        <a:pos x="0" y="67"/>
                      </a:cxn>
                      <a:cxn ang="0">
                        <a:pos x="0" y="57"/>
                      </a:cxn>
                      <a:cxn ang="0">
                        <a:pos x="1" y="47"/>
                      </a:cxn>
                      <a:cxn ang="0">
                        <a:pos x="2" y="39"/>
                      </a:cxn>
                      <a:cxn ang="0">
                        <a:pos x="4" y="30"/>
                      </a:cxn>
                      <a:cxn ang="0">
                        <a:pos x="6" y="24"/>
                      </a:cxn>
                      <a:cxn ang="0">
                        <a:pos x="9" y="19"/>
                      </a:cxn>
                      <a:cxn ang="0">
                        <a:pos x="12" y="15"/>
                      </a:cxn>
                      <a:cxn ang="0">
                        <a:pos x="17" y="10"/>
                      </a:cxn>
                      <a:cxn ang="0">
                        <a:pos x="20" y="7"/>
                      </a:cxn>
                      <a:cxn ang="0">
                        <a:pos x="24" y="5"/>
                      </a:cxn>
                      <a:cxn ang="0">
                        <a:pos x="29" y="3"/>
                      </a:cxn>
                      <a:cxn ang="0">
                        <a:pos x="34" y="2"/>
                      </a:cxn>
                      <a:cxn ang="0">
                        <a:pos x="44" y="1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116" h="277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7" y="2"/>
                        </a:lnTo>
                        <a:lnTo>
                          <a:pt x="82" y="3"/>
                        </a:lnTo>
                        <a:lnTo>
                          <a:pt x="87" y="5"/>
                        </a:lnTo>
                        <a:lnTo>
                          <a:pt x="91" y="7"/>
                        </a:lnTo>
                        <a:lnTo>
                          <a:pt x="96" y="10"/>
                        </a:lnTo>
                        <a:lnTo>
                          <a:pt x="100" y="15"/>
                        </a:lnTo>
                        <a:lnTo>
                          <a:pt x="104" y="19"/>
                        </a:lnTo>
                        <a:lnTo>
                          <a:pt x="107" y="24"/>
                        </a:lnTo>
                        <a:lnTo>
                          <a:pt x="110" y="30"/>
                        </a:lnTo>
                        <a:lnTo>
                          <a:pt x="113" y="39"/>
                        </a:lnTo>
                        <a:lnTo>
                          <a:pt x="114" y="47"/>
                        </a:lnTo>
                        <a:lnTo>
                          <a:pt x="115" y="57"/>
                        </a:lnTo>
                        <a:lnTo>
                          <a:pt x="116" y="67"/>
                        </a:lnTo>
                        <a:lnTo>
                          <a:pt x="116" y="277"/>
                        </a:lnTo>
                        <a:lnTo>
                          <a:pt x="0" y="277"/>
                        </a:lnTo>
                        <a:lnTo>
                          <a:pt x="0" y="67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39"/>
                        </a:lnTo>
                        <a:lnTo>
                          <a:pt x="4" y="30"/>
                        </a:lnTo>
                        <a:lnTo>
                          <a:pt x="6" y="24"/>
                        </a:lnTo>
                        <a:lnTo>
                          <a:pt x="9" y="19"/>
                        </a:lnTo>
                        <a:lnTo>
                          <a:pt x="12" y="15"/>
                        </a:lnTo>
                        <a:lnTo>
                          <a:pt x="17" y="10"/>
                        </a:lnTo>
                        <a:lnTo>
                          <a:pt x="20" y="7"/>
                        </a:lnTo>
                        <a:lnTo>
                          <a:pt x="24" y="5"/>
                        </a:lnTo>
                        <a:lnTo>
                          <a:pt x="29" y="3"/>
                        </a:lnTo>
                        <a:lnTo>
                          <a:pt x="34" y="2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8" name="Freeform 516"/>
                  <p:cNvSpPr>
                    <a:spLocks noChangeAspect="1"/>
                  </p:cNvSpPr>
                  <p:nvPr/>
                </p:nvSpPr>
                <p:spPr bwMode="auto">
                  <a:xfrm>
                    <a:off x="4865" y="1940"/>
                    <a:ext cx="36" cy="72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66" y="1"/>
                      </a:cxn>
                      <a:cxn ang="0">
                        <a:pos x="77" y="3"/>
                      </a:cxn>
                      <a:cxn ang="0">
                        <a:pos x="82" y="5"/>
                      </a:cxn>
                      <a:cxn ang="0">
                        <a:pos x="88" y="7"/>
                      </a:cxn>
                      <a:cxn ang="0">
                        <a:pos x="92" y="9"/>
                      </a:cxn>
                      <a:cxn ang="0">
                        <a:pos x="97" y="13"/>
                      </a:cxn>
                      <a:cxn ang="0">
                        <a:pos x="101" y="17"/>
                      </a:cxn>
                      <a:cxn ang="0">
                        <a:pos x="104" y="22"/>
                      </a:cxn>
                      <a:cxn ang="0">
                        <a:pos x="108" y="27"/>
                      </a:cxn>
                      <a:cxn ang="0">
                        <a:pos x="111" y="34"/>
                      </a:cxn>
                      <a:cxn ang="0">
                        <a:pos x="113" y="40"/>
                      </a:cxn>
                      <a:cxn ang="0">
                        <a:pos x="115" y="47"/>
                      </a:cxn>
                      <a:cxn ang="0">
                        <a:pos x="116" y="57"/>
                      </a:cxn>
                      <a:cxn ang="0">
                        <a:pos x="116" y="66"/>
                      </a:cxn>
                      <a:cxn ang="0">
                        <a:pos x="116" y="234"/>
                      </a:cxn>
                      <a:cxn ang="0">
                        <a:pos x="0" y="234"/>
                      </a:cxn>
                      <a:cxn ang="0">
                        <a:pos x="0" y="66"/>
                      </a:cxn>
                      <a:cxn ang="0">
                        <a:pos x="0" y="57"/>
                      </a:cxn>
                      <a:cxn ang="0">
                        <a:pos x="1" y="47"/>
                      </a:cxn>
                      <a:cxn ang="0">
                        <a:pos x="2" y="40"/>
                      </a:cxn>
                      <a:cxn ang="0">
                        <a:pos x="4" y="34"/>
                      </a:cxn>
                      <a:cxn ang="0">
                        <a:pos x="8" y="27"/>
                      </a:cxn>
                      <a:cxn ang="0">
                        <a:pos x="10" y="22"/>
                      </a:cxn>
                      <a:cxn ang="0">
                        <a:pos x="13" y="17"/>
                      </a:cxn>
                      <a:cxn ang="0">
                        <a:pos x="17" y="13"/>
                      </a:cxn>
                      <a:cxn ang="0">
                        <a:pos x="21" y="9"/>
                      </a:cxn>
                      <a:cxn ang="0">
                        <a:pos x="25" y="7"/>
                      </a:cxn>
                      <a:cxn ang="0">
                        <a:pos x="30" y="5"/>
                      </a:cxn>
                      <a:cxn ang="0">
                        <a:pos x="35" y="3"/>
                      </a:cxn>
                      <a:cxn ang="0">
                        <a:pos x="44" y="1"/>
                      </a:cxn>
                      <a:cxn ang="0">
                        <a:pos x="56" y="0"/>
                      </a:cxn>
                    </a:cxnLst>
                    <a:rect l="0" t="0" r="r" b="b"/>
                    <a:pathLst>
                      <a:path w="116" h="234">
                        <a:moveTo>
                          <a:pt x="56" y="0"/>
                        </a:moveTo>
                        <a:lnTo>
                          <a:pt x="66" y="1"/>
                        </a:lnTo>
                        <a:lnTo>
                          <a:pt x="77" y="3"/>
                        </a:lnTo>
                        <a:lnTo>
                          <a:pt x="82" y="5"/>
                        </a:lnTo>
                        <a:lnTo>
                          <a:pt x="88" y="7"/>
                        </a:lnTo>
                        <a:lnTo>
                          <a:pt x="92" y="9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4" y="22"/>
                        </a:lnTo>
                        <a:lnTo>
                          <a:pt x="108" y="27"/>
                        </a:lnTo>
                        <a:lnTo>
                          <a:pt x="111" y="34"/>
                        </a:lnTo>
                        <a:lnTo>
                          <a:pt x="113" y="40"/>
                        </a:lnTo>
                        <a:lnTo>
                          <a:pt x="115" y="47"/>
                        </a:lnTo>
                        <a:lnTo>
                          <a:pt x="116" y="57"/>
                        </a:lnTo>
                        <a:lnTo>
                          <a:pt x="116" y="66"/>
                        </a:lnTo>
                        <a:lnTo>
                          <a:pt x="116" y="234"/>
                        </a:lnTo>
                        <a:lnTo>
                          <a:pt x="0" y="234"/>
                        </a:lnTo>
                        <a:lnTo>
                          <a:pt x="0" y="66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40"/>
                        </a:lnTo>
                        <a:lnTo>
                          <a:pt x="4" y="34"/>
                        </a:lnTo>
                        <a:lnTo>
                          <a:pt x="8" y="27"/>
                        </a:lnTo>
                        <a:lnTo>
                          <a:pt x="10" y="22"/>
                        </a:lnTo>
                        <a:lnTo>
                          <a:pt x="13" y="17"/>
                        </a:lnTo>
                        <a:lnTo>
                          <a:pt x="17" y="13"/>
                        </a:lnTo>
                        <a:lnTo>
                          <a:pt x="21" y="9"/>
                        </a:lnTo>
                        <a:lnTo>
                          <a:pt x="25" y="7"/>
                        </a:lnTo>
                        <a:lnTo>
                          <a:pt x="30" y="5"/>
                        </a:lnTo>
                        <a:lnTo>
                          <a:pt x="35" y="3"/>
                        </a:lnTo>
                        <a:lnTo>
                          <a:pt x="44" y="1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69" name="Freeform 517"/>
                  <p:cNvSpPr>
                    <a:spLocks noChangeAspect="1"/>
                  </p:cNvSpPr>
                  <p:nvPr/>
                </p:nvSpPr>
                <p:spPr bwMode="auto">
                  <a:xfrm>
                    <a:off x="5001" y="1940"/>
                    <a:ext cx="36" cy="72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66" y="1"/>
                      </a:cxn>
                      <a:cxn ang="0">
                        <a:pos x="78" y="3"/>
                      </a:cxn>
                      <a:cxn ang="0">
                        <a:pos x="82" y="5"/>
                      </a:cxn>
                      <a:cxn ang="0">
                        <a:pos x="87" y="7"/>
                      </a:cxn>
                      <a:cxn ang="0">
                        <a:pos x="92" y="9"/>
                      </a:cxn>
                      <a:cxn ang="0">
                        <a:pos x="97" y="13"/>
                      </a:cxn>
                      <a:cxn ang="0">
                        <a:pos x="101" y="17"/>
                      </a:cxn>
                      <a:cxn ang="0">
                        <a:pos x="104" y="22"/>
                      </a:cxn>
                      <a:cxn ang="0">
                        <a:pos x="108" y="27"/>
                      </a:cxn>
                      <a:cxn ang="0">
                        <a:pos x="110" y="34"/>
                      </a:cxn>
                      <a:cxn ang="0">
                        <a:pos x="112" y="40"/>
                      </a:cxn>
                      <a:cxn ang="0">
                        <a:pos x="114" y="47"/>
                      </a:cxn>
                      <a:cxn ang="0">
                        <a:pos x="115" y="57"/>
                      </a:cxn>
                      <a:cxn ang="0">
                        <a:pos x="115" y="66"/>
                      </a:cxn>
                      <a:cxn ang="0">
                        <a:pos x="115" y="234"/>
                      </a:cxn>
                      <a:cxn ang="0">
                        <a:pos x="0" y="234"/>
                      </a:cxn>
                      <a:cxn ang="0">
                        <a:pos x="0" y="66"/>
                      </a:cxn>
                      <a:cxn ang="0">
                        <a:pos x="1" y="57"/>
                      </a:cxn>
                      <a:cxn ang="0">
                        <a:pos x="1" y="47"/>
                      </a:cxn>
                      <a:cxn ang="0">
                        <a:pos x="3" y="40"/>
                      </a:cxn>
                      <a:cxn ang="0">
                        <a:pos x="4" y="34"/>
                      </a:cxn>
                      <a:cxn ang="0">
                        <a:pos x="7" y="27"/>
                      </a:cxn>
                      <a:cxn ang="0">
                        <a:pos x="9" y="22"/>
                      </a:cxn>
                      <a:cxn ang="0">
                        <a:pos x="12" y="17"/>
                      </a:cxn>
                      <a:cxn ang="0">
                        <a:pos x="15" y="13"/>
                      </a:cxn>
                      <a:cxn ang="0">
                        <a:pos x="20" y="9"/>
                      </a:cxn>
                      <a:cxn ang="0">
                        <a:pos x="24" y="7"/>
                      </a:cxn>
                      <a:cxn ang="0">
                        <a:pos x="29" y="5"/>
                      </a:cxn>
                      <a:cxn ang="0">
                        <a:pos x="33" y="3"/>
                      </a:cxn>
                      <a:cxn ang="0">
                        <a:pos x="44" y="1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115" h="234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8" y="3"/>
                        </a:lnTo>
                        <a:lnTo>
                          <a:pt x="82" y="5"/>
                        </a:lnTo>
                        <a:lnTo>
                          <a:pt x="87" y="7"/>
                        </a:lnTo>
                        <a:lnTo>
                          <a:pt x="92" y="9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4" y="22"/>
                        </a:lnTo>
                        <a:lnTo>
                          <a:pt x="108" y="27"/>
                        </a:lnTo>
                        <a:lnTo>
                          <a:pt x="110" y="34"/>
                        </a:lnTo>
                        <a:lnTo>
                          <a:pt x="112" y="40"/>
                        </a:lnTo>
                        <a:lnTo>
                          <a:pt x="114" y="47"/>
                        </a:lnTo>
                        <a:lnTo>
                          <a:pt x="115" y="57"/>
                        </a:lnTo>
                        <a:lnTo>
                          <a:pt x="115" y="66"/>
                        </a:lnTo>
                        <a:lnTo>
                          <a:pt x="115" y="234"/>
                        </a:lnTo>
                        <a:lnTo>
                          <a:pt x="0" y="234"/>
                        </a:lnTo>
                        <a:lnTo>
                          <a:pt x="0" y="66"/>
                        </a:lnTo>
                        <a:lnTo>
                          <a:pt x="1" y="57"/>
                        </a:lnTo>
                        <a:lnTo>
                          <a:pt x="1" y="47"/>
                        </a:lnTo>
                        <a:lnTo>
                          <a:pt x="3" y="40"/>
                        </a:lnTo>
                        <a:lnTo>
                          <a:pt x="4" y="34"/>
                        </a:lnTo>
                        <a:lnTo>
                          <a:pt x="7" y="27"/>
                        </a:lnTo>
                        <a:lnTo>
                          <a:pt x="9" y="22"/>
                        </a:lnTo>
                        <a:lnTo>
                          <a:pt x="12" y="17"/>
                        </a:lnTo>
                        <a:lnTo>
                          <a:pt x="15" y="13"/>
                        </a:lnTo>
                        <a:lnTo>
                          <a:pt x="20" y="9"/>
                        </a:lnTo>
                        <a:lnTo>
                          <a:pt x="24" y="7"/>
                        </a:lnTo>
                        <a:lnTo>
                          <a:pt x="29" y="5"/>
                        </a:lnTo>
                        <a:lnTo>
                          <a:pt x="33" y="3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0" name="Freeform 518"/>
                  <p:cNvSpPr>
                    <a:spLocks noChangeAspect="1"/>
                  </p:cNvSpPr>
                  <p:nvPr/>
                </p:nvSpPr>
                <p:spPr bwMode="auto">
                  <a:xfrm>
                    <a:off x="5137" y="1940"/>
                    <a:ext cx="36" cy="72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64" y="1"/>
                      </a:cxn>
                      <a:cxn ang="0">
                        <a:pos x="75" y="3"/>
                      </a:cxn>
                      <a:cxn ang="0">
                        <a:pos x="80" y="5"/>
                      </a:cxn>
                      <a:cxn ang="0">
                        <a:pos x="85" y="7"/>
                      </a:cxn>
                      <a:cxn ang="0">
                        <a:pos x="90" y="9"/>
                      </a:cxn>
                      <a:cxn ang="0">
                        <a:pos x="95" y="13"/>
                      </a:cxn>
                      <a:cxn ang="0">
                        <a:pos x="99" y="17"/>
                      </a:cxn>
                      <a:cxn ang="0">
                        <a:pos x="102" y="22"/>
                      </a:cxn>
                      <a:cxn ang="0">
                        <a:pos x="106" y="27"/>
                      </a:cxn>
                      <a:cxn ang="0">
                        <a:pos x="109" y="34"/>
                      </a:cxn>
                      <a:cxn ang="0">
                        <a:pos x="111" y="40"/>
                      </a:cxn>
                      <a:cxn ang="0">
                        <a:pos x="113" y="47"/>
                      </a:cxn>
                      <a:cxn ang="0">
                        <a:pos x="114" y="57"/>
                      </a:cxn>
                      <a:cxn ang="0">
                        <a:pos x="114" y="66"/>
                      </a:cxn>
                      <a:cxn ang="0">
                        <a:pos x="114" y="234"/>
                      </a:cxn>
                      <a:cxn ang="0">
                        <a:pos x="0" y="234"/>
                      </a:cxn>
                      <a:cxn ang="0">
                        <a:pos x="0" y="66"/>
                      </a:cxn>
                      <a:cxn ang="0">
                        <a:pos x="0" y="57"/>
                      </a:cxn>
                      <a:cxn ang="0">
                        <a:pos x="1" y="47"/>
                      </a:cxn>
                      <a:cxn ang="0">
                        <a:pos x="2" y="40"/>
                      </a:cxn>
                      <a:cxn ang="0">
                        <a:pos x="4" y="34"/>
                      </a:cxn>
                      <a:cxn ang="0">
                        <a:pos x="7" y="27"/>
                      </a:cxn>
                      <a:cxn ang="0">
                        <a:pos x="9" y="22"/>
                      </a:cxn>
                      <a:cxn ang="0">
                        <a:pos x="12" y="17"/>
                      </a:cxn>
                      <a:cxn ang="0">
                        <a:pos x="16" y="13"/>
                      </a:cxn>
                      <a:cxn ang="0">
                        <a:pos x="19" y="9"/>
                      </a:cxn>
                      <a:cxn ang="0">
                        <a:pos x="23" y="7"/>
                      </a:cxn>
                      <a:cxn ang="0">
                        <a:pos x="28" y="5"/>
                      </a:cxn>
                      <a:cxn ang="0">
                        <a:pos x="33" y="3"/>
                      </a:cxn>
                      <a:cxn ang="0">
                        <a:pos x="42" y="1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114" h="234">
                        <a:moveTo>
                          <a:pt x="53" y="0"/>
                        </a:moveTo>
                        <a:lnTo>
                          <a:pt x="64" y="1"/>
                        </a:lnTo>
                        <a:lnTo>
                          <a:pt x="75" y="3"/>
                        </a:lnTo>
                        <a:lnTo>
                          <a:pt x="80" y="5"/>
                        </a:lnTo>
                        <a:lnTo>
                          <a:pt x="85" y="7"/>
                        </a:lnTo>
                        <a:lnTo>
                          <a:pt x="90" y="9"/>
                        </a:lnTo>
                        <a:lnTo>
                          <a:pt x="95" y="13"/>
                        </a:lnTo>
                        <a:lnTo>
                          <a:pt x="99" y="17"/>
                        </a:lnTo>
                        <a:lnTo>
                          <a:pt x="102" y="22"/>
                        </a:lnTo>
                        <a:lnTo>
                          <a:pt x="106" y="27"/>
                        </a:lnTo>
                        <a:lnTo>
                          <a:pt x="109" y="34"/>
                        </a:lnTo>
                        <a:lnTo>
                          <a:pt x="111" y="40"/>
                        </a:lnTo>
                        <a:lnTo>
                          <a:pt x="113" y="47"/>
                        </a:lnTo>
                        <a:lnTo>
                          <a:pt x="114" y="57"/>
                        </a:lnTo>
                        <a:lnTo>
                          <a:pt x="114" y="66"/>
                        </a:lnTo>
                        <a:lnTo>
                          <a:pt x="114" y="234"/>
                        </a:lnTo>
                        <a:lnTo>
                          <a:pt x="0" y="234"/>
                        </a:lnTo>
                        <a:lnTo>
                          <a:pt x="0" y="66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40"/>
                        </a:lnTo>
                        <a:lnTo>
                          <a:pt x="4" y="34"/>
                        </a:lnTo>
                        <a:lnTo>
                          <a:pt x="7" y="27"/>
                        </a:lnTo>
                        <a:lnTo>
                          <a:pt x="9" y="22"/>
                        </a:lnTo>
                        <a:lnTo>
                          <a:pt x="12" y="17"/>
                        </a:lnTo>
                        <a:lnTo>
                          <a:pt x="16" y="13"/>
                        </a:lnTo>
                        <a:lnTo>
                          <a:pt x="19" y="9"/>
                        </a:lnTo>
                        <a:lnTo>
                          <a:pt x="23" y="7"/>
                        </a:lnTo>
                        <a:lnTo>
                          <a:pt x="28" y="5"/>
                        </a:lnTo>
                        <a:lnTo>
                          <a:pt x="33" y="3"/>
                        </a:lnTo>
                        <a:lnTo>
                          <a:pt x="42" y="1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1" name="Freeform 519"/>
                  <p:cNvSpPr>
                    <a:spLocks noChangeAspect="1"/>
                  </p:cNvSpPr>
                  <p:nvPr/>
                </p:nvSpPr>
                <p:spPr bwMode="auto">
                  <a:xfrm>
                    <a:off x="503" y="1940"/>
                    <a:ext cx="36" cy="86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65" y="1"/>
                      </a:cxn>
                      <a:cxn ang="0">
                        <a:pos x="77" y="2"/>
                      </a:cxn>
                      <a:cxn ang="0">
                        <a:pos x="82" y="3"/>
                      </a:cxn>
                      <a:cxn ang="0">
                        <a:pos x="86" y="5"/>
                      </a:cxn>
                      <a:cxn ang="0">
                        <a:pos x="92" y="7"/>
                      </a:cxn>
                      <a:cxn ang="0">
                        <a:pos x="96" y="10"/>
                      </a:cxn>
                      <a:cxn ang="0">
                        <a:pos x="100" y="15"/>
                      </a:cxn>
                      <a:cxn ang="0">
                        <a:pos x="104" y="19"/>
                      </a:cxn>
                      <a:cxn ang="0">
                        <a:pos x="107" y="24"/>
                      </a:cxn>
                      <a:cxn ang="0">
                        <a:pos x="111" y="30"/>
                      </a:cxn>
                      <a:cxn ang="0">
                        <a:pos x="113" y="39"/>
                      </a:cxn>
                      <a:cxn ang="0">
                        <a:pos x="115" y="47"/>
                      </a:cxn>
                      <a:cxn ang="0">
                        <a:pos x="116" y="57"/>
                      </a:cxn>
                      <a:cxn ang="0">
                        <a:pos x="116" y="67"/>
                      </a:cxn>
                      <a:cxn ang="0">
                        <a:pos x="116" y="277"/>
                      </a:cxn>
                      <a:cxn ang="0">
                        <a:pos x="0" y="277"/>
                      </a:cxn>
                      <a:cxn ang="0">
                        <a:pos x="0" y="67"/>
                      </a:cxn>
                      <a:cxn ang="0">
                        <a:pos x="0" y="57"/>
                      </a:cxn>
                      <a:cxn ang="0">
                        <a:pos x="1" y="47"/>
                      </a:cxn>
                      <a:cxn ang="0">
                        <a:pos x="2" y="39"/>
                      </a:cxn>
                      <a:cxn ang="0">
                        <a:pos x="4" y="30"/>
                      </a:cxn>
                      <a:cxn ang="0">
                        <a:pos x="6" y="24"/>
                      </a:cxn>
                      <a:cxn ang="0">
                        <a:pos x="9" y="19"/>
                      </a:cxn>
                      <a:cxn ang="0">
                        <a:pos x="13" y="15"/>
                      </a:cxn>
                      <a:cxn ang="0">
                        <a:pos x="16" y="10"/>
                      </a:cxn>
                      <a:cxn ang="0">
                        <a:pos x="20" y="7"/>
                      </a:cxn>
                      <a:cxn ang="0">
                        <a:pos x="23" y="5"/>
                      </a:cxn>
                      <a:cxn ang="0">
                        <a:pos x="28" y="3"/>
                      </a:cxn>
                      <a:cxn ang="0">
                        <a:pos x="33" y="2"/>
                      </a:cxn>
                      <a:cxn ang="0">
                        <a:pos x="43" y="1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116" h="277">
                        <a:moveTo>
                          <a:pt x="54" y="0"/>
                        </a:moveTo>
                        <a:lnTo>
                          <a:pt x="65" y="1"/>
                        </a:lnTo>
                        <a:lnTo>
                          <a:pt x="77" y="2"/>
                        </a:lnTo>
                        <a:lnTo>
                          <a:pt x="82" y="3"/>
                        </a:lnTo>
                        <a:lnTo>
                          <a:pt x="86" y="5"/>
                        </a:lnTo>
                        <a:lnTo>
                          <a:pt x="92" y="7"/>
                        </a:lnTo>
                        <a:lnTo>
                          <a:pt x="96" y="10"/>
                        </a:lnTo>
                        <a:lnTo>
                          <a:pt x="100" y="15"/>
                        </a:lnTo>
                        <a:lnTo>
                          <a:pt x="104" y="19"/>
                        </a:lnTo>
                        <a:lnTo>
                          <a:pt x="107" y="24"/>
                        </a:lnTo>
                        <a:lnTo>
                          <a:pt x="111" y="30"/>
                        </a:lnTo>
                        <a:lnTo>
                          <a:pt x="113" y="39"/>
                        </a:lnTo>
                        <a:lnTo>
                          <a:pt x="115" y="47"/>
                        </a:lnTo>
                        <a:lnTo>
                          <a:pt x="116" y="57"/>
                        </a:lnTo>
                        <a:lnTo>
                          <a:pt x="116" y="67"/>
                        </a:lnTo>
                        <a:lnTo>
                          <a:pt x="116" y="277"/>
                        </a:lnTo>
                        <a:lnTo>
                          <a:pt x="0" y="277"/>
                        </a:lnTo>
                        <a:lnTo>
                          <a:pt x="0" y="67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39"/>
                        </a:lnTo>
                        <a:lnTo>
                          <a:pt x="4" y="30"/>
                        </a:lnTo>
                        <a:lnTo>
                          <a:pt x="6" y="24"/>
                        </a:lnTo>
                        <a:lnTo>
                          <a:pt x="9" y="19"/>
                        </a:lnTo>
                        <a:lnTo>
                          <a:pt x="13" y="15"/>
                        </a:lnTo>
                        <a:lnTo>
                          <a:pt x="16" y="10"/>
                        </a:lnTo>
                        <a:lnTo>
                          <a:pt x="20" y="7"/>
                        </a:lnTo>
                        <a:lnTo>
                          <a:pt x="23" y="5"/>
                        </a:lnTo>
                        <a:lnTo>
                          <a:pt x="28" y="3"/>
                        </a:lnTo>
                        <a:lnTo>
                          <a:pt x="33" y="2"/>
                        </a:lnTo>
                        <a:lnTo>
                          <a:pt x="43" y="1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2" name="Freeform 520"/>
                  <p:cNvSpPr>
                    <a:spLocks noChangeAspect="1"/>
                  </p:cNvSpPr>
                  <p:nvPr/>
                </p:nvSpPr>
                <p:spPr bwMode="auto">
                  <a:xfrm>
                    <a:off x="368" y="1940"/>
                    <a:ext cx="36" cy="86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66" y="1"/>
                      </a:cxn>
                      <a:cxn ang="0">
                        <a:pos x="77" y="2"/>
                      </a:cxn>
                      <a:cxn ang="0">
                        <a:pos x="82" y="4"/>
                      </a:cxn>
                      <a:cxn ang="0">
                        <a:pos x="87" y="6"/>
                      </a:cxn>
                      <a:cxn ang="0">
                        <a:pos x="92" y="8"/>
                      </a:cxn>
                      <a:cxn ang="0">
                        <a:pos x="96" y="12"/>
                      </a:cxn>
                      <a:cxn ang="0">
                        <a:pos x="100" y="16"/>
                      </a:cxn>
                      <a:cxn ang="0">
                        <a:pos x="104" y="20"/>
                      </a:cxn>
                      <a:cxn ang="0">
                        <a:pos x="107" y="26"/>
                      </a:cxn>
                      <a:cxn ang="0">
                        <a:pos x="110" y="33"/>
                      </a:cxn>
                      <a:cxn ang="0">
                        <a:pos x="113" y="40"/>
                      </a:cxn>
                      <a:cxn ang="0">
                        <a:pos x="114" y="48"/>
                      </a:cxn>
                      <a:cxn ang="0">
                        <a:pos x="115" y="59"/>
                      </a:cxn>
                      <a:cxn ang="0">
                        <a:pos x="116" y="69"/>
                      </a:cxn>
                      <a:cxn ang="0">
                        <a:pos x="116" y="277"/>
                      </a:cxn>
                      <a:cxn ang="0">
                        <a:pos x="0" y="277"/>
                      </a:cxn>
                      <a:cxn ang="0">
                        <a:pos x="0" y="69"/>
                      </a:cxn>
                      <a:cxn ang="0">
                        <a:pos x="0" y="59"/>
                      </a:cxn>
                      <a:cxn ang="0">
                        <a:pos x="1" y="48"/>
                      </a:cxn>
                      <a:cxn ang="0">
                        <a:pos x="2" y="40"/>
                      </a:cxn>
                      <a:cxn ang="0">
                        <a:pos x="4" y="33"/>
                      </a:cxn>
                      <a:cxn ang="0">
                        <a:pos x="6" y="26"/>
                      </a:cxn>
                      <a:cxn ang="0">
                        <a:pos x="9" y="20"/>
                      </a:cxn>
                      <a:cxn ang="0">
                        <a:pos x="13" y="16"/>
                      </a:cxn>
                      <a:cxn ang="0">
                        <a:pos x="17" y="12"/>
                      </a:cxn>
                      <a:cxn ang="0">
                        <a:pos x="20" y="8"/>
                      </a:cxn>
                      <a:cxn ang="0">
                        <a:pos x="24" y="6"/>
                      </a:cxn>
                      <a:cxn ang="0">
                        <a:pos x="29" y="4"/>
                      </a:cxn>
                      <a:cxn ang="0">
                        <a:pos x="34" y="2"/>
                      </a:cxn>
                      <a:cxn ang="0">
                        <a:pos x="44" y="1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116" h="277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7" y="2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2" y="8"/>
                        </a:lnTo>
                        <a:lnTo>
                          <a:pt x="96" y="12"/>
                        </a:lnTo>
                        <a:lnTo>
                          <a:pt x="100" y="16"/>
                        </a:lnTo>
                        <a:lnTo>
                          <a:pt x="104" y="20"/>
                        </a:lnTo>
                        <a:lnTo>
                          <a:pt x="107" y="26"/>
                        </a:lnTo>
                        <a:lnTo>
                          <a:pt x="110" y="33"/>
                        </a:lnTo>
                        <a:lnTo>
                          <a:pt x="113" y="40"/>
                        </a:lnTo>
                        <a:lnTo>
                          <a:pt x="114" y="48"/>
                        </a:lnTo>
                        <a:lnTo>
                          <a:pt x="115" y="59"/>
                        </a:lnTo>
                        <a:lnTo>
                          <a:pt x="116" y="69"/>
                        </a:lnTo>
                        <a:lnTo>
                          <a:pt x="116" y="277"/>
                        </a:lnTo>
                        <a:lnTo>
                          <a:pt x="0" y="277"/>
                        </a:lnTo>
                        <a:lnTo>
                          <a:pt x="0" y="69"/>
                        </a:lnTo>
                        <a:lnTo>
                          <a:pt x="0" y="59"/>
                        </a:lnTo>
                        <a:lnTo>
                          <a:pt x="1" y="48"/>
                        </a:lnTo>
                        <a:lnTo>
                          <a:pt x="2" y="40"/>
                        </a:lnTo>
                        <a:lnTo>
                          <a:pt x="4" y="33"/>
                        </a:lnTo>
                        <a:lnTo>
                          <a:pt x="6" y="26"/>
                        </a:lnTo>
                        <a:lnTo>
                          <a:pt x="9" y="20"/>
                        </a:lnTo>
                        <a:lnTo>
                          <a:pt x="13" y="16"/>
                        </a:lnTo>
                        <a:lnTo>
                          <a:pt x="17" y="12"/>
                        </a:lnTo>
                        <a:lnTo>
                          <a:pt x="20" y="8"/>
                        </a:lnTo>
                        <a:lnTo>
                          <a:pt x="24" y="6"/>
                        </a:lnTo>
                        <a:lnTo>
                          <a:pt x="29" y="4"/>
                        </a:lnTo>
                        <a:lnTo>
                          <a:pt x="34" y="2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3" name="Freeform 521"/>
                  <p:cNvSpPr>
                    <a:spLocks noChangeAspect="1"/>
                  </p:cNvSpPr>
                  <p:nvPr/>
                </p:nvSpPr>
                <p:spPr bwMode="auto">
                  <a:xfrm>
                    <a:off x="897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7" y="2"/>
                      </a:cxn>
                      <a:cxn ang="0">
                        <a:pos x="105" y="4"/>
                      </a:cxn>
                      <a:cxn ang="0">
                        <a:pos x="113" y="7"/>
                      </a:cxn>
                      <a:cxn ang="0">
                        <a:pos x="120" y="12"/>
                      </a:cxn>
                      <a:cxn ang="0">
                        <a:pos x="126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1" y="4"/>
                      </a:cxn>
                      <a:cxn ang="0">
                        <a:pos x="60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7" y="2"/>
                        </a:lnTo>
                        <a:lnTo>
                          <a:pt x="105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6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4" name="Freeform 522"/>
                  <p:cNvSpPr>
                    <a:spLocks noChangeAspect="1"/>
                  </p:cNvSpPr>
                  <p:nvPr/>
                </p:nvSpPr>
                <p:spPr bwMode="auto">
                  <a:xfrm>
                    <a:off x="3628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88" y="1"/>
                      </a:cxn>
                      <a:cxn ang="0">
                        <a:pos x="97" y="2"/>
                      </a:cxn>
                      <a:cxn ang="0">
                        <a:pos x="105" y="4"/>
                      </a:cxn>
                      <a:cxn ang="0">
                        <a:pos x="113" y="7"/>
                      </a:cxn>
                      <a:cxn ang="0">
                        <a:pos x="120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7" y="28"/>
                      </a:cxn>
                      <a:cxn ang="0">
                        <a:pos x="141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3" y="72"/>
                      </a:cxn>
                      <a:cxn ang="0">
                        <a:pos x="155" y="82"/>
                      </a:cxn>
                      <a:cxn ang="0">
                        <a:pos x="156" y="94"/>
                      </a:cxn>
                      <a:cxn ang="0">
                        <a:pos x="156" y="105"/>
                      </a:cxn>
                      <a:cxn ang="0">
                        <a:pos x="156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2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69" y="1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56" h="262">
                        <a:moveTo>
                          <a:pt x="78" y="0"/>
                        </a:moveTo>
                        <a:lnTo>
                          <a:pt x="88" y="1"/>
                        </a:lnTo>
                        <a:lnTo>
                          <a:pt x="97" y="2"/>
                        </a:lnTo>
                        <a:lnTo>
                          <a:pt x="105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7" y="28"/>
                        </a:lnTo>
                        <a:lnTo>
                          <a:pt x="141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3" y="72"/>
                        </a:lnTo>
                        <a:lnTo>
                          <a:pt x="155" y="82"/>
                        </a:lnTo>
                        <a:lnTo>
                          <a:pt x="156" y="94"/>
                        </a:lnTo>
                        <a:lnTo>
                          <a:pt x="156" y="105"/>
                        </a:lnTo>
                        <a:lnTo>
                          <a:pt x="156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2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5" name="Freeform 523"/>
                  <p:cNvSpPr>
                    <a:spLocks noChangeAspect="1"/>
                  </p:cNvSpPr>
                  <p:nvPr/>
                </p:nvSpPr>
                <p:spPr bwMode="auto">
                  <a:xfrm>
                    <a:off x="1540" y="1947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7" y="4"/>
                      </a:cxn>
                      <a:cxn ang="0">
                        <a:pos x="114" y="7"/>
                      </a:cxn>
                      <a:cxn ang="0">
                        <a:pos x="122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4" y="7"/>
                        </a:lnTo>
                        <a:lnTo>
                          <a:pt x="122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6" name="Freeform 524"/>
                  <p:cNvSpPr>
                    <a:spLocks noChangeAspect="1"/>
                  </p:cNvSpPr>
                  <p:nvPr/>
                </p:nvSpPr>
                <p:spPr bwMode="auto">
                  <a:xfrm>
                    <a:off x="4271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5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4" y="22"/>
                      </a:cxn>
                      <a:cxn ang="0">
                        <a:pos x="139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2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8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5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4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7" name="Freeform 525"/>
                  <p:cNvSpPr>
                    <a:spLocks noChangeAspect="1"/>
                  </p:cNvSpPr>
                  <p:nvPr/>
                </p:nvSpPr>
                <p:spPr bwMode="auto">
                  <a:xfrm>
                    <a:off x="1004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4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8" name="Freeform 526"/>
                  <p:cNvSpPr>
                    <a:spLocks noChangeAspect="1"/>
                  </p:cNvSpPr>
                  <p:nvPr/>
                </p:nvSpPr>
                <p:spPr bwMode="auto">
                  <a:xfrm>
                    <a:off x="3735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79" name="Freeform 527"/>
                  <p:cNvSpPr>
                    <a:spLocks noChangeAspect="1"/>
                  </p:cNvSpPr>
                  <p:nvPr/>
                </p:nvSpPr>
                <p:spPr bwMode="auto">
                  <a:xfrm>
                    <a:off x="1647" y="1947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7" y="4"/>
                      </a:cxn>
                      <a:cxn ang="0">
                        <a:pos x="114" y="7"/>
                      </a:cxn>
                      <a:cxn ang="0">
                        <a:pos x="122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4" y="7"/>
                        </a:lnTo>
                        <a:lnTo>
                          <a:pt x="122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0" name="Freeform 528"/>
                  <p:cNvSpPr>
                    <a:spLocks noChangeAspect="1"/>
                  </p:cNvSpPr>
                  <p:nvPr/>
                </p:nvSpPr>
                <p:spPr bwMode="auto">
                  <a:xfrm>
                    <a:off x="4379" y="1947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4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8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1" name="Freeform 529"/>
                  <p:cNvSpPr>
                    <a:spLocks noChangeAspect="1"/>
                  </p:cNvSpPr>
                  <p:nvPr/>
                </p:nvSpPr>
                <p:spPr bwMode="auto">
                  <a:xfrm>
                    <a:off x="1111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0" y="12"/>
                      </a:cxn>
                      <a:cxn ang="0">
                        <a:pos x="126" y="16"/>
                      </a:cxn>
                      <a:cxn ang="0">
                        <a:pos x="132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4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6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2" name="Freeform 530"/>
                  <p:cNvSpPr>
                    <a:spLocks noChangeAspect="1"/>
                  </p:cNvSpPr>
                  <p:nvPr/>
                </p:nvSpPr>
                <p:spPr bwMode="auto">
                  <a:xfrm>
                    <a:off x="3842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7" y="2"/>
                      </a:cxn>
                      <a:cxn ang="0">
                        <a:pos x="105" y="4"/>
                      </a:cxn>
                      <a:cxn ang="0">
                        <a:pos x="113" y="7"/>
                      </a:cxn>
                      <a:cxn ang="0">
                        <a:pos x="120" y="12"/>
                      </a:cxn>
                      <a:cxn ang="0">
                        <a:pos x="126" y="16"/>
                      </a:cxn>
                      <a:cxn ang="0">
                        <a:pos x="133" y="22"/>
                      </a:cxn>
                      <a:cxn ang="0">
                        <a:pos x="137" y="28"/>
                      </a:cxn>
                      <a:cxn ang="0">
                        <a:pos x="142" y="36"/>
                      </a:cxn>
                      <a:cxn ang="0">
                        <a:pos x="145" y="43"/>
                      </a:cxn>
                      <a:cxn ang="0">
                        <a:pos x="150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7" y="2"/>
                        </a:lnTo>
                        <a:lnTo>
                          <a:pt x="105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6" y="16"/>
                        </a:lnTo>
                        <a:lnTo>
                          <a:pt x="133" y="22"/>
                        </a:lnTo>
                        <a:lnTo>
                          <a:pt x="137" y="28"/>
                        </a:lnTo>
                        <a:lnTo>
                          <a:pt x="142" y="36"/>
                        </a:lnTo>
                        <a:lnTo>
                          <a:pt x="145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3" name="Freeform 531"/>
                  <p:cNvSpPr>
                    <a:spLocks noChangeAspect="1"/>
                  </p:cNvSpPr>
                  <p:nvPr/>
                </p:nvSpPr>
                <p:spPr bwMode="auto">
                  <a:xfrm>
                    <a:off x="1755" y="1947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88" y="1"/>
                      </a:cxn>
                      <a:cxn ang="0">
                        <a:pos x="96" y="2"/>
                      </a:cxn>
                      <a:cxn ang="0">
                        <a:pos x="105" y="4"/>
                      </a:cxn>
                      <a:cxn ang="0">
                        <a:pos x="112" y="7"/>
                      </a:cxn>
                      <a:cxn ang="0">
                        <a:pos x="119" y="12"/>
                      </a:cxn>
                      <a:cxn ang="0">
                        <a:pos x="126" y="16"/>
                      </a:cxn>
                      <a:cxn ang="0">
                        <a:pos x="132" y="22"/>
                      </a:cxn>
                      <a:cxn ang="0">
                        <a:pos x="136" y="28"/>
                      </a:cxn>
                      <a:cxn ang="0">
                        <a:pos x="142" y="36"/>
                      </a:cxn>
                      <a:cxn ang="0">
                        <a:pos x="145" y="43"/>
                      </a:cxn>
                      <a:cxn ang="0">
                        <a:pos x="148" y="52"/>
                      </a:cxn>
                      <a:cxn ang="0">
                        <a:pos x="151" y="61"/>
                      </a:cxn>
                      <a:cxn ang="0">
                        <a:pos x="153" y="72"/>
                      </a:cxn>
                      <a:cxn ang="0">
                        <a:pos x="154" y="82"/>
                      </a:cxn>
                      <a:cxn ang="0">
                        <a:pos x="155" y="94"/>
                      </a:cxn>
                      <a:cxn ang="0">
                        <a:pos x="155" y="105"/>
                      </a:cxn>
                      <a:cxn ang="0">
                        <a:pos x="155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6" y="12"/>
                      </a:cxn>
                      <a:cxn ang="0">
                        <a:pos x="44" y="7"/>
                      </a:cxn>
                      <a:cxn ang="0">
                        <a:pos x="51" y="4"/>
                      </a:cxn>
                      <a:cxn ang="0">
                        <a:pos x="59" y="2"/>
                      </a:cxn>
                      <a:cxn ang="0">
                        <a:pos x="68" y="1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155" h="262">
                        <a:moveTo>
                          <a:pt x="77" y="0"/>
                        </a:moveTo>
                        <a:lnTo>
                          <a:pt x="88" y="1"/>
                        </a:lnTo>
                        <a:lnTo>
                          <a:pt x="96" y="2"/>
                        </a:lnTo>
                        <a:lnTo>
                          <a:pt x="105" y="4"/>
                        </a:lnTo>
                        <a:lnTo>
                          <a:pt x="112" y="7"/>
                        </a:lnTo>
                        <a:lnTo>
                          <a:pt x="119" y="12"/>
                        </a:lnTo>
                        <a:lnTo>
                          <a:pt x="126" y="16"/>
                        </a:lnTo>
                        <a:lnTo>
                          <a:pt x="132" y="22"/>
                        </a:lnTo>
                        <a:lnTo>
                          <a:pt x="136" y="28"/>
                        </a:lnTo>
                        <a:lnTo>
                          <a:pt x="142" y="36"/>
                        </a:lnTo>
                        <a:lnTo>
                          <a:pt x="145" y="43"/>
                        </a:lnTo>
                        <a:lnTo>
                          <a:pt x="148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4" y="82"/>
                        </a:lnTo>
                        <a:lnTo>
                          <a:pt x="155" y="94"/>
                        </a:lnTo>
                        <a:lnTo>
                          <a:pt x="155" y="105"/>
                        </a:lnTo>
                        <a:lnTo>
                          <a:pt x="155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6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59" y="2"/>
                        </a:lnTo>
                        <a:lnTo>
                          <a:pt x="68" y="1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4" name="Freeform 532"/>
                  <p:cNvSpPr>
                    <a:spLocks noChangeAspect="1"/>
                  </p:cNvSpPr>
                  <p:nvPr/>
                </p:nvSpPr>
                <p:spPr bwMode="auto">
                  <a:xfrm>
                    <a:off x="4486" y="1947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1" y="61"/>
                      </a:cxn>
                      <a:cxn ang="0">
                        <a:pos x="153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4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8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5" name="Freeform 533"/>
                  <p:cNvSpPr>
                    <a:spLocks noChangeAspect="1"/>
                  </p:cNvSpPr>
                  <p:nvPr/>
                </p:nvSpPr>
                <p:spPr bwMode="auto">
                  <a:xfrm>
                    <a:off x="1218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9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9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6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2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1" y="28"/>
                      </a:cxn>
                      <a:cxn ang="0">
                        <a:pos x="26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9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6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2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1" y="28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6" name="Freeform 534"/>
                  <p:cNvSpPr>
                    <a:spLocks noChangeAspect="1"/>
                  </p:cNvSpPr>
                  <p:nvPr/>
                </p:nvSpPr>
                <p:spPr bwMode="auto">
                  <a:xfrm>
                    <a:off x="3950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4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2" y="43"/>
                      </a:cxn>
                      <a:cxn ang="0">
                        <a:pos x="16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2" y="16"/>
                      </a:cxn>
                      <a:cxn ang="0">
                        <a:pos x="38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4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2" y="43"/>
                        </a:lnTo>
                        <a:lnTo>
                          <a:pt x="16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2" y="16"/>
                        </a:lnTo>
                        <a:lnTo>
                          <a:pt x="38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7" name="Freeform 535"/>
                  <p:cNvSpPr>
                    <a:spLocks noChangeAspect="1"/>
                  </p:cNvSpPr>
                  <p:nvPr/>
                </p:nvSpPr>
                <p:spPr bwMode="auto">
                  <a:xfrm>
                    <a:off x="1855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90" y="1"/>
                      </a:cxn>
                      <a:cxn ang="0">
                        <a:pos x="98" y="2"/>
                      </a:cxn>
                      <a:cxn ang="0">
                        <a:pos x="107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4" y="22"/>
                      </a:cxn>
                      <a:cxn ang="0">
                        <a:pos x="138" y="28"/>
                      </a:cxn>
                      <a:cxn ang="0">
                        <a:pos x="144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6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6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90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4" y="22"/>
                        </a:lnTo>
                        <a:lnTo>
                          <a:pt x="138" y="28"/>
                        </a:lnTo>
                        <a:lnTo>
                          <a:pt x="144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6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8" name="Freeform 536"/>
                  <p:cNvSpPr>
                    <a:spLocks noChangeAspect="1"/>
                  </p:cNvSpPr>
                  <p:nvPr/>
                </p:nvSpPr>
                <p:spPr bwMode="auto">
                  <a:xfrm>
                    <a:off x="4593" y="1947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1" y="61"/>
                      </a:cxn>
                      <a:cxn ang="0">
                        <a:pos x="153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4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1" y="4"/>
                      </a:cxn>
                      <a:cxn ang="0">
                        <a:pos x="60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89" name="Freeform 537"/>
                  <p:cNvSpPr>
                    <a:spLocks noChangeAspect="1"/>
                  </p:cNvSpPr>
                  <p:nvPr/>
                </p:nvSpPr>
                <p:spPr bwMode="auto">
                  <a:xfrm>
                    <a:off x="1955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2" y="16"/>
                      </a:cxn>
                      <a:cxn ang="0">
                        <a:pos x="38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2" y="16"/>
                        </a:lnTo>
                        <a:lnTo>
                          <a:pt x="38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0" name="Freeform 538"/>
                  <p:cNvSpPr>
                    <a:spLocks noChangeAspect="1"/>
                  </p:cNvSpPr>
                  <p:nvPr/>
                </p:nvSpPr>
                <p:spPr bwMode="auto">
                  <a:xfrm>
                    <a:off x="4693" y="1947"/>
                    <a:ext cx="43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90" y="1"/>
                      </a:cxn>
                      <a:cxn ang="0">
                        <a:pos x="98" y="2"/>
                      </a:cxn>
                      <a:cxn ang="0">
                        <a:pos x="107" y="4"/>
                      </a:cxn>
                      <a:cxn ang="0">
                        <a:pos x="115" y="7"/>
                      </a:cxn>
                      <a:cxn ang="0">
                        <a:pos x="122" y="12"/>
                      </a:cxn>
                      <a:cxn ang="0">
                        <a:pos x="128" y="16"/>
                      </a:cxn>
                      <a:cxn ang="0">
                        <a:pos x="134" y="22"/>
                      </a:cxn>
                      <a:cxn ang="0">
                        <a:pos x="139" y="28"/>
                      </a:cxn>
                      <a:cxn ang="0">
                        <a:pos x="144" y="36"/>
                      </a:cxn>
                      <a:cxn ang="0">
                        <a:pos x="148" y="43"/>
                      </a:cxn>
                      <a:cxn ang="0">
                        <a:pos x="151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2" y="82"/>
                      </a:cxn>
                      <a:cxn ang="0">
                        <a:pos x="4" y="72"/>
                      </a:cxn>
                      <a:cxn ang="0">
                        <a:pos x="6" y="61"/>
                      </a:cxn>
                      <a:cxn ang="0">
                        <a:pos x="8" y="52"/>
                      </a:cxn>
                      <a:cxn ang="0">
                        <a:pos x="12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6" y="22"/>
                      </a:cxn>
                      <a:cxn ang="0">
                        <a:pos x="31" y="16"/>
                      </a:cxn>
                      <a:cxn ang="0">
                        <a:pos x="38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2" y="2"/>
                      </a:cxn>
                      <a:cxn ang="0">
                        <a:pos x="70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7" h="262">
                        <a:moveTo>
                          <a:pt x="80" y="0"/>
                        </a:moveTo>
                        <a:lnTo>
                          <a:pt x="90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5" y="7"/>
                        </a:lnTo>
                        <a:lnTo>
                          <a:pt x="122" y="12"/>
                        </a:lnTo>
                        <a:lnTo>
                          <a:pt x="128" y="16"/>
                        </a:lnTo>
                        <a:lnTo>
                          <a:pt x="134" y="22"/>
                        </a:lnTo>
                        <a:lnTo>
                          <a:pt x="139" y="28"/>
                        </a:lnTo>
                        <a:lnTo>
                          <a:pt x="144" y="36"/>
                        </a:lnTo>
                        <a:lnTo>
                          <a:pt x="148" y="43"/>
                        </a:lnTo>
                        <a:lnTo>
                          <a:pt x="151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2" y="82"/>
                        </a:lnTo>
                        <a:lnTo>
                          <a:pt x="4" y="72"/>
                        </a:lnTo>
                        <a:lnTo>
                          <a:pt x="6" y="61"/>
                        </a:lnTo>
                        <a:lnTo>
                          <a:pt x="8" y="52"/>
                        </a:lnTo>
                        <a:lnTo>
                          <a:pt x="12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8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2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1" name="Freeform 539"/>
                  <p:cNvSpPr>
                    <a:spLocks noChangeAspect="1"/>
                  </p:cNvSpPr>
                  <p:nvPr/>
                </p:nvSpPr>
                <p:spPr bwMode="auto">
                  <a:xfrm>
                    <a:off x="1326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9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3" y="22"/>
                      </a:cxn>
                      <a:cxn ang="0">
                        <a:pos x="139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6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9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3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6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2" name="Freeform 540"/>
                  <p:cNvSpPr>
                    <a:spLocks noChangeAspect="1"/>
                  </p:cNvSpPr>
                  <p:nvPr/>
                </p:nvSpPr>
                <p:spPr bwMode="auto">
                  <a:xfrm>
                    <a:off x="4057" y="1947"/>
                    <a:ext cx="50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4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4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3" name="Rectangle 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7" y="1589"/>
                    <a:ext cx="1323" cy="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4" name="Rectangle 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1" y="1589"/>
                    <a:ext cx="1323" cy="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5" name="Freeform 543"/>
                  <p:cNvSpPr>
                    <a:spLocks noChangeAspect="1"/>
                  </p:cNvSpPr>
                  <p:nvPr/>
                </p:nvSpPr>
                <p:spPr bwMode="auto">
                  <a:xfrm>
                    <a:off x="2298" y="1496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5"/>
                      </a:cxn>
                      <a:cxn ang="0">
                        <a:pos x="7" y="7"/>
                      </a:cxn>
                      <a:cxn ang="0">
                        <a:pos x="5" y="12"/>
                      </a:cxn>
                      <a:cxn ang="0">
                        <a:pos x="3" y="15"/>
                      </a:cxn>
                      <a:cxn ang="0">
                        <a:pos x="2" y="19"/>
                      </a:cxn>
                      <a:cxn ang="0">
                        <a:pos x="0" y="23"/>
                      </a:cxn>
                      <a:cxn ang="0">
                        <a:pos x="2" y="29"/>
                      </a:cxn>
                      <a:cxn ang="0">
                        <a:pos x="3" y="33"/>
                      </a:cxn>
                      <a:cxn ang="0">
                        <a:pos x="5" y="36"/>
                      </a:cxn>
                      <a:cxn ang="0">
                        <a:pos x="7" y="40"/>
                      </a:cxn>
                      <a:cxn ang="0">
                        <a:pos x="10" y="42"/>
                      </a:cxn>
                      <a:cxn ang="0">
                        <a:pos x="14" y="45"/>
                      </a:cxn>
                      <a:cxn ang="0">
                        <a:pos x="18" y="46"/>
                      </a:cxn>
                      <a:cxn ang="0">
                        <a:pos x="25" y="47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7">
                        <a:moveTo>
                          <a:pt x="25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5" y="12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0" y="23"/>
                        </a:lnTo>
                        <a:lnTo>
                          <a:pt x="2" y="29"/>
                        </a:lnTo>
                        <a:lnTo>
                          <a:pt x="3" y="33"/>
                        </a:lnTo>
                        <a:lnTo>
                          <a:pt x="5" y="36"/>
                        </a:lnTo>
                        <a:lnTo>
                          <a:pt x="7" y="40"/>
                        </a:lnTo>
                        <a:lnTo>
                          <a:pt x="10" y="42"/>
                        </a:lnTo>
                        <a:lnTo>
                          <a:pt x="14" y="45"/>
                        </a:lnTo>
                        <a:lnTo>
                          <a:pt x="18" y="46"/>
                        </a:lnTo>
                        <a:lnTo>
                          <a:pt x="25" y="47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6" name="Rectangle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05" y="1496"/>
                    <a:ext cx="915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7" name="Freeform 545"/>
                  <p:cNvSpPr>
                    <a:spLocks noChangeAspect="1"/>
                  </p:cNvSpPr>
                  <p:nvPr/>
                </p:nvSpPr>
                <p:spPr bwMode="auto">
                  <a:xfrm>
                    <a:off x="3235" y="1496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9" y="45"/>
                      </a:cxn>
                      <a:cxn ang="0">
                        <a:pos x="13" y="42"/>
                      </a:cxn>
                      <a:cxn ang="0">
                        <a:pos x="16" y="40"/>
                      </a:cxn>
                      <a:cxn ang="0">
                        <a:pos x="20" y="36"/>
                      </a:cxn>
                      <a:cxn ang="0">
                        <a:pos x="21" y="33"/>
                      </a:cxn>
                      <a:cxn ang="0">
                        <a:pos x="22" y="29"/>
                      </a:cxn>
                      <a:cxn ang="0">
                        <a:pos x="23" y="23"/>
                      </a:cxn>
                      <a:cxn ang="0">
                        <a:pos x="22" y="19"/>
                      </a:cxn>
                      <a:cxn ang="0">
                        <a:pos x="21" y="15"/>
                      </a:cxn>
                      <a:cxn ang="0">
                        <a:pos x="20" y="12"/>
                      </a:cxn>
                      <a:cxn ang="0">
                        <a:pos x="16" y="7"/>
                      </a:cxn>
                      <a:cxn ang="0">
                        <a:pos x="13" y="5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9" y="45"/>
                        </a:lnTo>
                        <a:lnTo>
                          <a:pt x="13" y="42"/>
                        </a:lnTo>
                        <a:lnTo>
                          <a:pt x="16" y="40"/>
                        </a:lnTo>
                        <a:lnTo>
                          <a:pt x="20" y="36"/>
                        </a:lnTo>
                        <a:lnTo>
                          <a:pt x="21" y="33"/>
                        </a:lnTo>
                        <a:lnTo>
                          <a:pt x="22" y="29"/>
                        </a:lnTo>
                        <a:lnTo>
                          <a:pt x="23" y="23"/>
                        </a:lnTo>
                        <a:lnTo>
                          <a:pt x="22" y="19"/>
                        </a:lnTo>
                        <a:lnTo>
                          <a:pt x="21" y="15"/>
                        </a:lnTo>
                        <a:lnTo>
                          <a:pt x="20" y="12"/>
                        </a:lnTo>
                        <a:lnTo>
                          <a:pt x="16" y="7"/>
                        </a:lnTo>
                        <a:lnTo>
                          <a:pt x="13" y="5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8" name="Freeform 546"/>
                  <p:cNvSpPr>
                    <a:spLocks noChangeAspect="1"/>
                  </p:cNvSpPr>
                  <p:nvPr/>
                </p:nvSpPr>
                <p:spPr bwMode="auto">
                  <a:xfrm>
                    <a:off x="296" y="1425"/>
                    <a:ext cx="43" cy="143"/>
                  </a:xfrm>
                  <a:custGeom>
                    <a:avLst/>
                    <a:gdLst/>
                    <a:ahLst/>
                    <a:cxnLst>
                      <a:cxn ang="0">
                        <a:pos x="144" y="469"/>
                      </a:cxn>
                      <a:cxn ang="0">
                        <a:pos x="144" y="181"/>
                      </a:cxn>
                      <a:cxn ang="0">
                        <a:pos x="125" y="172"/>
                      </a:cxn>
                      <a:cxn ang="0">
                        <a:pos x="124" y="76"/>
                      </a:cxn>
                      <a:cxn ang="0">
                        <a:pos x="123" y="65"/>
                      </a:cxn>
                      <a:cxn ang="0">
                        <a:pos x="121" y="52"/>
                      </a:cxn>
                      <a:cxn ang="0">
                        <a:pos x="118" y="40"/>
                      </a:cxn>
                      <a:cxn ang="0">
                        <a:pos x="113" y="27"/>
                      </a:cxn>
                      <a:cxn ang="0">
                        <a:pos x="110" y="22"/>
                      </a:cxn>
                      <a:cxn ang="0">
                        <a:pos x="106" y="16"/>
                      </a:cxn>
                      <a:cxn ang="0">
                        <a:pos x="102" y="11"/>
                      </a:cxn>
                      <a:cxn ang="0">
                        <a:pos x="97" y="7"/>
                      </a:cxn>
                      <a:cxn ang="0">
                        <a:pos x="92" y="4"/>
                      </a:cxn>
                      <a:cxn ang="0">
                        <a:pos x="86" y="2"/>
                      </a:cxn>
                      <a:cxn ang="0">
                        <a:pos x="79" y="0"/>
                      </a:cxn>
                      <a:cxn ang="0">
                        <a:pos x="73" y="0"/>
                      </a:cxn>
                      <a:cxn ang="0">
                        <a:pos x="65" y="0"/>
                      </a:cxn>
                      <a:cxn ang="0">
                        <a:pos x="58" y="2"/>
                      </a:cxn>
                      <a:cxn ang="0">
                        <a:pos x="52" y="4"/>
                      </a:cxn>
                      <a:cxn ang="0">
                        <a:pos x="46" y="7"/>
                      </a:cxn>
                      <a:cxn ang="0">
                        <a:pos x="42" y="10"/>
                      </a:cxn>
                      <a:cxn ang="0">
                        <a:pos x="38" y="15"/>
                      </a:cxn>
                      <a:cxn ang="0">
                        <a:pos x="34" y="21"/>
                      </a:cxn>
                      <a:cxn ang="0">
                        <a:pos x="31" y="26"/>
                      </a:cxn>
                      <a:cxn ang="0">
                        <a:pos x="25" y="37"/>
                      </a:cxn>
                      <a:cxn ang="0">
                        <a:pos x="22" y="51"/>
                      </a:cxn>
                      <a:cxn ang="0">
                        <a:pos x="20" y="64"/>
                      </a:cxn>
                      <a:cxn ang="0">
                        <a:pos x="19" y="76"/>
                      </a:cxn>
                      <a:cxn ang="0">
                        <a:pos x="19" y="172"/>
                      </a:cxn>
                      <a:cxn ang="0">
                        <a:pos x="0" y="178"/>
                      </a:cxn>
                      <a:cxn ang="0">
                        <a:pos x="0" y="469"/>
                      </a:cxn>
                      <a:cxn ang="0">
                        <a:pos x="144" y="469"/>
                      </a:cxn>
                    </a:cxnLst>
                    <a:rect l="0" t="0" r="r" b="b"/>
                    <a:pathLst>
                      <a:path w="144" h="469">
                        <a:moveTo>
                          <a:pt x="144" y="469"/>
                        </a:moveTo>
                        <a:lnTo>
                          <a:pt x="144" y="181"/>
                        </a:lnTo>
                        <a:lnTo>
                          <a:pt x="125" y="172"/>
                        </a:lnTo>
                        <a:lnTo>
                          <a:pt x="124" y="76"/>
                        </a:lnTo>
                        <a:lnTo>
                          <a:pt x="123" y="65"/>
                        </a:lnTo>
                        <a:lnTo>
                          <a:pt x="121" y="52"/>
                        </a:lnTo>
                        <a:lnTo>
                          <a:pt x="118" y="40"/>
                        </a:lnTo>
                        <a:lnTo>
                          <a:pt x="113" y="27"/>
                        </a:lnTo>
                        <a:lnTo>
                          <a:pt x="110" y="22"/>
                        </a:lnTo>
                        <a:lnTo>
                          <a:pt x="106" y="16"/>
                        </a:lnTo>
                        <a:lnTo>
                          <a:pt x="102" y="11"/>
                        </a:lnTo>
                        <a:lnTo>
                          <a:pt x="97" y="7"/>
                        </a:lnTo>
                        <a:lnTo>
                          <a:pt x="92" y="4"/>
                        </a:lnTo>
                        <a:lnTo>
                          <a:pt x="86" y="2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65" y="0"/>
                        </a:lnTo>
                        <a:lnTo>
                          <a:pt x="58" y="2"/>
                        </a:lnTo>
                        <a:lnTo>
                          <a:pt x="52" y="4"/>
                        </a:lnTo>
                        <a:lnTo>
                          <a:pt x="46" y="7"/>
                        </a:lnTo>
                        <a:lnTo>
                          <a:pt x="42" y="10"/>
                        </a:lnTo>
                        <a:lnTo>
                          <a:pt x="38" y="15"/>
                        </a:lnTo>
                        <a:lnTo>
                          <a:pt x="34" y="21"/>
                        </a:lnTo>
                        <a:lnTo>
                          <a:pt x="31" y="26"/>
                        </a:lnTo>
                        <a:lnTo>
                          <a:pt x="25" y="37"/>
                        </a:lnTo>
                        <a:lnTo>
                          <a:pt x="22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4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499" name="Freeform 547"/>
                  <p:cNvSpPr>
                    <a:spLocks noChangeAspect="1"/>
                  </p:cNvSpPr>
                  <p:nvPr/>
                </p:nvSpPr>
                <p:spPr bwMode="auto">
                  <a:xfrm>
                    <a:off x="332" y="1475"/>
                    <a:ext cx="21" cy="9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8" y="309"/>
                      </a:cxn>
                      <a:cxn ang="0">
                        <a:pos x="48" y="21"/>
                      </a:cxn>
                      <a:cxn ang="0">
                        <a:pos x="34" y="0"/>
                      </a:cxn>
                      <a:cxn ang="0">
                        <a:pos x="48" y="21"/>
                      </a:cxn>
                      <a:cxn ang="0">
                        <a:pos x="48" y="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48" h="309">
                        <a:moveTo>
                          <a:pt x="3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8" y="309"/>
                        </a:lnTo>
                        <a:lnTo>
                          <a:pt x="48" y="21"/>
                        </a:lnTo>
                        <a:lnTo>
                          <a:pt x="34" y="0"/>
                        </a:lnTo>
                        <a:lnTo>
                          <a:pt x="48" y="21"/>
                        </a:lnTo>
                        <a:lnTo>
                          <a:pt x="48" y="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0" name="Freeform 548"/>
                  <p:cNvSpPr>
                    <a:spLocks noChangeAspect="1"/>
                  </p:cNvSpPr>
                  <p:nvPr/>
                </p:nvSpPr>
                <p:spPr bwMode="auto">
                  <a:xfrm>
                    <a:off x="332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4" y="42"/>
                      </a:cxn>
                      <a:cxn ang="0">
                        <a:pos x="33" y="51"/>
                      </a:cxn>
                      <a:cxn ang="0">
                        <a:pos x="53" y="9"/>
                      </a:cxn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36"/>
                      </a:cxn>
                      <a:cxn ang="0">
                        <a:pos x="14" y="42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53" h="51">
                        <a:moveTo>
                          <a:pt x="0" y="21"/>
                        </a:moveTo>
                        <a:lnTo>
                          <a:pt x="14" y="42"/>
                        </a:lnTo>
                        <a:lnTo>
                          <a:pt x="33" y="51"/>
                        </a:lnTo>
                        <a:lnTo>
                          <a:pt x="53" y="9"/>
                        </a:lnTo>
                        <a:lnTo>
                          <a:pt x="33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36"/>
                        </a:lnTo>
                        <a:lnTo>
                          <a:pt x="14" y="4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1" name="Freeform 549"/>
                  <p:cNvSpPr>
                    <a:spLocks noChangeAspect="1"/>
                  </p:cNvSpPr>
                  <p:nvPr/>
                </p:nvSpPr>
                <p:spPr bwMode="auto">
                  <a:xfrm>
                    <a:off x="332" y="1446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96"/>
                      </a:cxn>
                      <a:cxn ang="0">
                        <a:pos x="48" y="9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8" h="9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96"/>
                        </a:lnTo>
                        <a:lnTo>
                          <a:pt x="48" y="9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2" name="Freeform 550"/>
                  <p:cNvSpPr>
                    <a:spLocks noChangeAspect="1"/>
                  </p:cNvSpPr>
                  <p:nvPr/>
                </p:nvSpPr>
                <p:spPr bwMode="auto">
                  <a:xfrm>
                    <a:off x="318" y="1417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3" y="47"/>
                      </a:cxn>
                      <a:cxn ang="0">
                        <a:pos x="6" y="48"/>
                      </a:cxn>
                      <a:cxn ang="0">
                        <a:pos x="8" y="49"/>
                      </a:cxn>
                      <a:cxn ang="0">
                        <a:pos x="10" y="50"/>
                      </a:cxn>
                      <a:cxn ang="0">
                        <a:pos x="12" y="52"/>
                      </a:cxn>
                      <a:cxn ang="0">
                        <a:pos x="16" y="54"/>
                      </a:cxn>
                      <a:cxn ang="0">
                        <a:pos x="18" y="57"/>
                      </a:cxn>
                      <a:cxn ang="0">
                        <a:pos x="19" y="60"/>
                      </a:cxn>
                      <a:cxn ang="0">
                        <a:pos x="23" y="71"/>
                      </a:cxn>
                      <a:cxn ang="0">
                        <a:pos x="26" y="81"/>
                      </a:cxn>
                      <a:cxn ang="0">
                        <a:pos x="27" y="92"/>
                      </a:cxn>
                      <a:cxn ang="0">
                        <a:pos x="28" y="100"/>
                      </a:cxn>
                      <a:cxn ang="0">
                        <a:pos x="74" y="100"/>
                      </a:cxn>
                      <a:cxn ang="0">
                        <a:pos x="73" y="87"/>
                      </a:cxn>
                      <a:cxn ang="0">
                        <a:pos x="71" y="72"/>
                      </a:cxn>
                      <a:cxn ang="0">
                        <a:pos x="67" y="56"/>
                      </a:cxn>
                      <a:cxn ang="0">
                        <a:pos x="61" y="41"/>
                      </a:cxn>
                      <a:cxn ang="0">
                        <a:pos x="57" y="33"/>
                      </a:cxn>
                      <a:cxn ang="0">
                        <a:pos x="51" y="26"/>
                      </a:cxn>
                      <a:cxn ang="0">
                        <a:pos x="45" y="18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74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6" y="48"/>
                        </a:lnTo>
                        <a:lnTo>
                          <a:pt x="8" y="49"/>
                        </a:lnTo>
                        <a:lnTo>
                          <a:pt x="10" y="50"/>
                        </a:lnTo>
                        <a:lnTo>
                          <a:pt x="12" y="52"/>
                        </a:lnTo>
                        <a:lnTo>
                          <a:pt x="16" y="54"/>
                        </a:lnTo>
                        <a:lnTo>
                          <a:pt x="18" y="57"/>
                        </a:lnTo>
                        <a:lnTo>
                          <a:pt x="19" y="60"/>
                        </a:lnTo>
                        <a:lnTo>
                          <a:pt x="23" y="71"/>
                        </a:lnTo>
                        <a:lnTo>
                          <a:pt x="26" y="81"/>
                        </a:lnTo>
                        <a:lnTo>
                          <a:pt x="27" y="92"/>
                        </a:lnTo>
                        <a:lnTo>
                          <a:pt x="28" y="100"/>
                        </a:lnTo>
                        <a:lnTo>
                          <a:pt x="74" y="100"/>
                        </a:lnTo>
                        <a:lnTo>
                          <a:pt x="73" y="87"/>
                        </a:lnTo>
                        <a:lnTo>
                          <a:pt x="71" y="72"/>
                        </a:lnTo>
                        <a:lnTo>
                          <a:pt x="67" y="56"/>
                        </a:lnTo>
                        <a:lnTo>
                          <a:pt x="61" y="41"/>
                        </a:lnTo>
                        <a:lnTo>
                          <a:pt x="57" y="33"/>
                        </a:lnTo>
                        <a:lnTo>
                          <a:pt x="51" y="26"/>
                        </a:lnTo>
                        <a:lnTo>
                          <a:pt x="45" y="18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3" name="Freeform 551"/>
                  <p:cNvSpPr>
                    <a:spLocks noChangeAspect="1"/>
                  </p:cNvSpPr>
                  <p:nvPr/>
                </p:nvSpPr>
                <p:spPr bwMode="auto">
                  <a:xfrm>
                    <a:off x="296" y="1417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6" y="90"/>
                      </a:cxn>
                      <a:cxn ang="0">
                        <a:pos x="48" y="79"/>
                      </a:cxn>
                      <a:cxn ang="0">
                        <a:pos x="50" y="70"/>
                      </a:cxn>
                      <a:cxn ang="0">
                        <a:pos x="55" y="59"/>
                      </a:cxn>
                      <a:cxn ang="0">
                        <a:pos x="57" y="57"/>
                      </a:cxn>
                      <a:cxn ang="0">
                        <a:pos x="59" y="54"/>
                      </a:cxn>
                      <a:cxn ang="0">
                        <a:pos x="61" y="52"/>
                      </a:cxn>
                      <a:cxn ang="0">
                        <a:pos x="63" y="50"/>
                      </a:cxn>
                      <a:cxn ang="0">
                        <a:pos x="66" y="49"/>
                      </a:cxn>
                      <a:cxn ang="0">
                        <a:pos x="68" y="48"/>
                      </a:cxn>
                      <a:cxn ang="0">
                        <a:pos x="73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66" y="0"/>
                      </a:cxn>
                      <a:cxn ang="0">
                        <a:pos x="56" y="2"/>
                      </a:cxn>
                      <a:cxn ang="0">
                        <a:pos x="46" y="7"/>
                      </a:cxn>
                      <a:cxn ang="0">
                        <a:pos x="38" y="12"/>
                      </a:cxn>
                      <a:cxn ang="0">
                        <a:pos x="30" y="17"/>
                      </a:cxn>
                      <a:cxn ang="0">
                        <a:pos x="23" y="24"/>
                      </a:cxn>
                      <a:cxn ang="0">
                        <a:pos x="18" y="31"/>
                      </a:cxn>
                      <a:cxn ang="0">
                        <a:pos x="14" y="39"/>
                      </a:cxn>
                      <a:cxn ang="0">
                        <a:pos x="7" y="54"/>
                      </a:cxn>
                      <a:cxn ang="0">
                        <a:pos x="3" y="70"/>
                      </a:cxn>
                      <a:cxn ang="0">
                        <a:pos x="0" y="86"/>
                      </a:cxn>
                      <a:cxn ang="0">
                        <a:pos x="0" y="100"/>
                      </a:cxn>
                      <a:cxn ang="0">
                        <a:pos x="0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</a:cxnLst>
                    <a:rect l="0" t="0" r="r" b="b"/>
                    <a:pathLst>
                      <a:path w="77" h="100">
                        <a:moveTo>
                          <a:pt x="46" y="100"/>
                        </a:moveTo>
                        <a:lnTo>
                          <a:pt x="46" y="100"/>
                        </a:lnTo>
                        <a:lnTo>
                          <a:pt x="46" y="90"/>
                        </a:lnTo>
                        <a:lnTo>
                          <a:pt x="48" y="79"/>
                        </a:lnTo>
                        <a:lnTo>
                          <a:pt x="50" y="70"/>
                        </a:lnTo>
                        <a:lnTo>
                          <a:pt x="55" y="59"/>
                        </a:lnTo>
                        <a:lnTo>
                          <a:pt x="57" y="57"/>
                        </a:lnTo>
                        <a:lnTo>
                          <a:pt x="59" y="54"/>
                        </a:lnTo>
                        <a:lnTo>
                          <a:pt x="61" y="52"/>
                        </a:lnTo>
                        <a:lnTo>
                          <a:pt x="63" y="50"/>
                        </a:lnTo>
                        <a:lnTo>
                          <a:pt x="66" y="49"/>
                        </a:lnTo>
                        <a:lnTo>
                          <a:pt x="68" y="48"/>
                        </a:lnTo>
                        <a:lnTo>
                          <a:pt x="73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6" y="2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0" y="17"/>
                        </a:lnTo>
                        <a:lnTo>
                          <a:pt x="23" y="24"/>
                        </a:lnTo>
                        <a:lnTo>
                          <a:pt x="18" y="31"/>
                        </a:lnTo>
                        <a:lnTo>
                          <a:pt x="14" y="39"/>
                        </a:lnTo>
                        <a:lnTo>
                          <a:pt x="7" y="54"/>
                        </a:lnTo>
                        <a:lnTo>
                          <a:pt x="3" y="70"/>
                        </a:lnTo>
                        <a:lnTo>
                          <a:pt x="0" y="86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4" name="Freeform 552"/>
                  <p:cNvSpPr>
                    <a:spLocks noChangeAspect="1"/>
                  </p:cNvSpPr>
                  <p:nvPr/>
                </p:nvSpPr>
                <p:spPr bwMode="auto">
                  <a:xfrm>
                    <a:off x="296" y="1446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30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30" y="117"/>
                      </a:cxn>
                      <a:cxn ang="0">
                        <a:pos x="30" y="117"/>
                      </a:cxn>
                      <a:cxn ang="0">
                        <a:pos x="46" y="112"/>
                      </a:cxn>
                      <a:cxn ang="0">
                        <a:pos x="46" y="96"/>
                      </a:cxn>
                      <a:cxn ang="0">
                        <a:pos x="30" y="117"/>
                      </a:cxn>
                    </a:cxnLst>
                    <a:rect l="0" t="0" r="r" b="b"/>
                    <a:pathLst>
                      <a:path w="46" h="117">
                        <a:moveTo>
                          <a:pt x="30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0" y="117"/>
                        </a:lnTo>
                        <a:lnTo>
                          <a:pt x="30" y="117"/>
                        </a:lnTo>
                        <a:lnTo>
                          <a:pt x="46" y="112"/>
                        </a:lnTo>
                        <a:lnTo>
                          <a:pt x="46" y="96"/>
                        </a:lnTo>
                        <a:lnTo>
                          <a:pt x="30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5" name="Freeform 553"/>
                  <p:cNvSpPr>
                    <a:spLocks noChangeAspect="1"/>
                  </p:cNvSpPr>
                  <p:nvPr/>
                </p:nvSpPr>
                <p:spPr bwMode="auto">
                  <a:xfrm>
                    <a:off x="289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0" y="51"/>
                      </a:cxn>
                      <a:cxn ang="0">
                        <a:pos x="49" y="43"/>
                      </a:cxn>
                      <a:cxn ang="0">
                        <a:pos x="34" y="0"/>
                      </a:cxn>
                      <a:cxn ang="0">
                        <a:pos x="15" y="7"/>
                      </a:cxn>
                      <a:cxn ang="0">
                        <a:pos x="0" y="28"/>
                      </a:cxn>
                      <a:cxn ang="0">
                        <a:pos x="15" y="7"/>
                      </a:cxn>
                      <a:cxn ang="0">
                        <a:pos x="0" y="13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49" h="51">
                        <a:moveTo>
                          <a:pt x="0" y="28"/>
                        </a:moveTo>
                        <a:lnTo>
                          <a:pt x="30" y="51"/>
                        </a:lnTo>
                        <a:lnTo>
                          <a:pt x="49" y="43"/>
                        </a:lnTo>
                        <a:lnTo>
                          <a:pt x="34" y="0"/>
                        </a:lnTo>
                        <a:lnTo>
                          <a:pt x="15" y="7"/>
                        </a:lnTo>
                        <a:lnTo>
                          <a:pt x="0" y="28"/>
                        </a:lnTo>
                        <a:lnTo>
                          <a:pt x="15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6" name="Freeform 554"/>
                  <p:cNvSpPr>
                    <a:spLocks noChangeAspect="1"/>
                  </p:cNvSpPr>
                  <p:nvPr/>
                </p:nvSpPr>
                <p:spPr bwMode="auto">
                  <a:xfrm>
                    <a:off x="289" y="1475"/>
                    <a:ext cx="14" cy="100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0" y="291"/>
                      </a:cxn>
                      <a:cxn ang="0">
                        <a:pos x="0" y="314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7" name="Freeform 555"/>
                  <p:cNvSpPr>
                    <a:spLocks noChangeAspect="1"/>
                  </p:cNvSpPr>
                  <p:nvPr/>
                </p:nvSpPr>
                <p:spPr bwMode="auto">
                  <a:xfrm>
                    <a:off x="296" y="1561"/>
                    <a:ext cx="57" cy="14"/>
                  </a:xfrm>
                  <a:custGeom>
                    <a:avLst/>
                    <a:gdLst/>
                    <a:ahLst/>
                    <a:cxnLst>
                      <a:cxn ang="0">
                        <a:pos x="169" y="23"/>
                      </a:cxn>
                      <a:cxn ang="0">
                        <a:pos x="144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44" y="46"/>
                      </a:cxn>
                      <a:cxn ang="0">
                        <a:pos x="169" y="23"/>
                      </a:cxn>
                      <a:cxn ang="0">
                        <a:pos x="144" y="46"/>
                      </a:cxn>
                      <a:cxn ang="0">
                        <a:pos x="169" y="46"/>
                      </a:cxn>
                      <a:cxn ang="0">
                        <a:pos x="169" y="23"/>
                      </a:cxn>
                    </a:cxnLst>
                    <a:rect l="0" t="0" r="r" b="b"/>
                    <a:pathLst>
                      <a:path w="169" h="46">
                        <a:moveTo>
                          <a:pt x="169" y="23"/>
                        </a:moveTo>
                        <a:lnTo>
                          <a:pt x="14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4" y="46"/>
                        </a:lnTo>
                        <a:lnTo>
                          <a:pt x="169" y="23"/>
                        </a:lnTo>
                        <a:lnTo>
                          <a:pt x="144" y="46"/>
                        </a:lnTo>
                        <a:lnTo>
                          <a:pt x="169" y="46"/>
                        </a:lnTo>
                        <a:lnTo>
                          <a:pt x="169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8" name="Freeform 556"/>
                  <p:cNvSpPr>
                    <a:spLocks noChangeAspect="1"/>
                  </p:cNvSpPr>
                  <p:nvPr/>
                </p:nvSpPr>
                <p:spPr bwMode="auto">
                  <a:xfrm>
                    <a:off x="5201" y="1425"/>
                    <a:ext cx="43" cy="143"/>
                  </a:xfrm>
                  <a:custGeom>
                    <a:avLst/>
                    <a:gdLst/>
                    <a:ahLst/>
                    <a:cxnLst>
                      <a:cxn ang="0">
                        <a:pos x="0" y="469"/>
                      </a:cxn>
                      <a:cxn ang="0">
                        <a:pos x="0" y="181"/>
                      </a:cxn>
                      <a:cxn ang="0">
                        <a:pos x="19" y="172"/>
                      </a:cxn>
                      <a:cxn ang="0">
                        <a:pos x="19" y="76"/>
                      </a:cxn>
                      <a:cxn ang="0">
                        <a:pos x="19" y="65"/>
                      </a:cxn>
                      <a:cxn ang="0">
                        <a:pos x="21" y="52"/>
                      </a:cxn>
                      <a:cxn ang="0">
                        <a:pos x="24" y="40"/>
                      </a:cxn>
                      <a:cxn ang="0">
                        <a:pos x="29" y="27"/>
                      </a:cxn>
                      <a:cxn ang="0">
                        <a:pos x="32" y="22"/>
                      </a:cxn>
                      <a:cxn ang="0">
                        <a:pos x="37" y="16"/>
                      </a:cxn>
                      <a:cxn ang="0">
                        <a:pos x="41" y="11"/>
                      </a:cxn>
                      <a:cxn ang="0">
                        <a:pos x="46" y="7"/>
                      </a:cxn>
                      <a:cxn ang="0">
                        <a:pos x="51" y="4"/>
                      </a:cxn>
                      <a:cxn ang="0">
                        <a:pos x="58" y="2"/>
                      </a:cxn>
                      <a:cxn ang="0">
                        <a:pos x="64" y="0"/>
                      </a:cxn>
                      <a:cxn ang="0">
                        <a:pos x="71" y="0"/>
                      </a:cxn>
                      <a:cxn ang="0">
                        <a:pos x="79" y="0"/>
                      </a:cxn>
                      <a:cxn ang="0">
                        <a:pos x="86" y="2"/>
                      </a:cxn>
                      <a:cxn ang="0">
                        <a:pos x="92" y="4"/>
                      </a:cxn>
                      <a:cxn ang="0">
                        <a:pos x="98" y="7"/>
                      </a:cxn>
                      <a:cxn ang="0">
                        <a:pos x="102" y="10"/>
                      </a:cxn>
                      <a:cxn ang="0">
                        <a:pos x="106" y="15"/>
                      </a:cxn>
                      <a:cxn ang="0">
                        <a:pos x="110" y="21"/>
                      </a:cxn>
                      <a:cxn ang="0">
                        <a:pos x="113" y="26"/>
                      </a:cxn>
                      <a:cxn ang="0">
                        <a:pos x="118" y="37"/>
                      </a:cxn>
                      <a:cxn ang="0">
                        <a:pos x="121" y="51"/>
                      </a:cxn>
                      <a:cxn ang="0">
                        <a:pos x="123" y="64"/>
                      </a:cxn>
                      <a:cxn ang="0">
                        <a:pos x="124" y="76"/>
                      </a:cxn>
                      <a:cxn ang="0">
                        <a:pos x="124" y="172"/>
                      </a:cxn>
                      <a:cxn ang="0">
                        <a:pos x="143" y="178"/>
                      </a:cxn>
                      <a:cxn ang="0">
                        <a:pos x="143" y="469"/>
                      </a:cxn>
                      <a:cxn ang="0">
                        <a:pos x="0" y="469"/>
                      </a:cxn>
                    </a:cxnLst>
                    <a:rect l="0" t="0" r="r" b="b"/>
                    <a:pathLst>
                      <a:path w="143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19" y="172"/>
                        </a:lnTo>
                        <a:lnTo>
                          <a:pt x="19" y="76"/>
                        </a:lnTo>
                        <a:lnTo>
                          <a:pt x="19" y="65"/>
                        </a:lnTo>
                        <a:lnTo>
                          <a:pt x="21" y="52"/>
                        </a:lnTo>
                        <a:lnTo>
                          <a:pt x="24" y="40"/>
                        </a:lnTo>
                        <a:lnTo>
                          <a:pt x="29" y="27"/>
                        </a:lnTo>
                        <a:lnTo>
                          <a:pt x="32" y="22"/>
                        </a:lnTo>
                        <a:lnTo>
                          <a:pt x="37" y="16"/>
                        </a:lnTo>
                        <a:lnTo>
                          <a:pt x="41" y="11"/>
                        </a:lnTo>
                        <a:lnTo>
                          <a:pt x="46" y="7"/>
                        </a:lnTo>
                        <a:lnTo>
                          <a:pt x="51" y="4"/>
                        </a:lnTo>
                        <a:lnTo>
                          <a:pt x="58" y="2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6" y="2"/>
                        </a:lnTo>
                        <a:lnTo>
                          <a:pt x="92" y="4"/>
                        </a:lnTo>
                        <a:lnTo>
                          <a:pt x="98" y="7"/>
                        </a:lnTo>
                        <a:lnTo>
                          <a:pt x="102" y="10"/>
                        </a:lnTo>
                        <a:lnTo>
                          <a:pt x="106" y="15"/>
                        </a:lnTo>
                        <a:lnTo>
                          <a:pt x="110" y="21"/>
                        </a:lnTo>
                        <a:lnTo>
                          <a:pt x="113" y="26"/>
                        </a:lnTo>
                        <a:lnTo>
                          <a:pt x="118" y="37"/>
                        </a:lnTo>
                        <a:lnTo>
                          <a:pt x="121" y="51"/>
                        </a:lnTo>
                        <a:lnTo>
                          <a:pt x="123" y="64"/>
                        </a:lnTo>
                        <a:lnTo>
                          <a:pt x="124" y="76"/>
                        </a:lnTo>
                        <a:lnTo>
                          <a:pt x="124" y="172"/>
                        </a:lnTo>
                        <a:lnTo>
                          <a:pt x="143" y="178"/>
                        </a:lnTo>
                        <a:lnTo>
                          <a:pt x="143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09" name="Freeform 557"/>
                  <p:cNvSpPr>
                    <a:spLocks noChangeAspect="1"/>
                  </p:cNvSpPr>
                  <p:nvPr/>
                </p:nvSpPr>
                <p:spPr bwMode="auto">
                  <a:xfrm>
                    <a:off x="5187" y="1475"/>
                    <a:ext cx="21" cy="93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8" y="309"/>
                      </a:cxn>
                      <a:cxn ang="0">
                        <a:pos x="48" y="21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0" y="6"/>
                      </a:cxn>
                      <a:cxn ang="0">
                        <a:pos x="0" y="2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48" h="309">
                        <a:moveTo>
                          <a:pt x="1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8" y="309"/>
                        </a:lnTo>
                        <a:lnTo>
                          <a:pt x="48" y="21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0" name="Freeform 558"/>
                  <p:cNvSpPr>
                    <a:spLocks noChangeAspect="1"/>
                  </p:cNvSpPr>
                  <p:nvPr/>
                </p:nvSpPr>
                <p:spPr bwMode="auto">
                  <a:xfrm>
                    <a:off x="5194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53" y="21"/>
                      </a:cxn>
                      <a:cxn ang="0">
                        <a:pos x="20" y="0"/>
                      </a:cxn>
                      <a:cxn ang="0">
                        <a:pos x="0" y="9"/>
                      </a:cxn>
                      <a:cxn ang="0">
                        <a:pos x="20" y="51"/>
                      </a:cxn>
                      <a:cxn ang="0">
                        <a:pos x="39" y="42"/>
                      </a:cxn>
                      <a:cxn ang="0">
                        <a:pos x="53" y="21"/>
                      </a:cxn>
                      <a:cxn ang="0">
                        <a:pos x="39" y="42"/>
                      </a:cxn>
                      <a:cxn ang="0">
                        <a:pos x="53" y="36"/>
                      </a:cxn>
                      <a:cxn ang="0">
                        <a:pos x="53" y="21"/>
                      </a:cxn>
                    </a:cxnLst>
                    <a:rect l="0" t="0" r="r" b="b"/>
                    <a:pathLst>
                      <a:path w="53" h="51">
                        <a:moveTo>
                          <a:pt x="53" y="21"/>
                        </a:moveTo>
                        <a:lnTo>
                          <a:pt x="20" y="0"/>
                        </a:lnTo>
                        <a:lnTo>
                          <a:pt x="0" y="9"/>
                        </a:lnTo>
                        <a:lnTo>
                          <a:pt x="20" y="51"/>
                        </a:lnTo>
                        <a:lnTo>
                          <a:pt x="39" y="42"/>
                        </a:lnTo>
                        <a:lnTo>
                          <a:pt x="53" y="21"/>
                        </a:lnTo>
                        <a:lnTo>
                          <a:pt x="39" y="42"/>
                        </a:lnTo>
                        <a:lnTo>
                          <a:pt x="53" y="36"/>
                        </a:lnTo>
                        <a:lnTo>
                          <a:pt x="53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1" name="Freeform 559"/>
                  <p:cNvSpPr>
                    <a:spLocks noChangeAspect="1"/>
                  </p:cNvSpPr>
                  <p:nvPr/>
                </p:nvSpPr>
                <p:spPr bwMode="auto">
                  <a:xfrm>
                    <a:off x="5194" y="1446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96">
                        <a:moveTo>
                          <a:pt x="48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2" name="Freeform 560"/>
                  <p:cNvSpPr>
                    <a:spLocks noChangeAspect="1"/>
                  </p:cNvSpPr>
                  <p:nvPr/>
                </p:nvSpPr>
                <p:spPr bwMode="auto">
                  <a:xfrm>
                    <a:off x="5194" y="1417"/>
                    <a:ext cx="29" cy="29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67" y="0"/>
                      </a:cxn>
                      <a:cxn ang="0">
                        <a:pos x="56" y="4"/>
                      </a:cxn>
                      <a:cxn ang="0">
                        <a:pos x="47" y="7"/>
                      </a:cxn>
                      <a:cxn ang="0">
                        <a:pos x="38" y="12"/>
                      </a:cxn>
                      <a:cxn ang="0">
                        <a:pos x="31" y="18"/>
                      </a:cxn>
                      <a:cxn ang="0">
                        <a:pos x="25" y="26"/>
                      </a:cxn>
                      <a:cxn ang="0">
                        <a:pos x="19" y="33"/>
                      </a:cxn>
                      <a:cxn ang="0">
                        <a:pos x="14" y="41"/>
                      </a:cxn>
                      <a:cxn ang="0">
                        <a:pos x="8" y="56"/>
                      </a:cxn>
                      <a:cxn ang="0">
                        <a:pos x="4" y="72"/>
                      </a:cxn>
                      <a:cxn ang="0">
                        <a:pos x="1" y="87"/>
                      </a:cxn>
                      <a:cxn ang="0">
                        <a:pos x="0" y="100"/>
                      </a:cxn>
                      <a:cxn ang="0">
                        <a:pos x="48" y="100"/>
                      </a:cxn>
                      <a:cxn ang="0">
                        <a:pos x="48" y="92"/>
                      </a:cxn>
                      <a:cxn ang="0">
                        <a:pos x="49" y="81"/>
                      </a:cxn>
                      <a:cxn ang="0">
                        <a:pos x="52" y="71"/>
                      </a:cxn>
                      <a:cxn ang="0">
                        <a:pos x="56" y="60"/>
                      </a:cxn>
                      <a:cxn ang="0">
                        <a:pos x="58" y="58"/>
                      </a:cxn>
                      <a:cxn ang="0">
                        <a:pos x="60" y="55"/>
                      </a:cxn>
                      <a:cxn ang="0">
                        <a:pos x="63" y="52"/>
                      </a:cxn>
                      <a:cxn ang="0">
                        <a:pos x="66" y="50"/>
                      </a:cxn>
                      <a:cxn ang="0">
                        <a:pos x="68" y="49"/>
                      </a:cxn>
                      <a:cxn ang="0">
                        <a:pos x="71" y="48"/>
                      </a:cxn>
                      <a:cxn ang="0">
                        <a:pos x="74" y="47"/>
                      </a:cxn>
                      <a:cxn ang="0">
                        <a:pos x="77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7" y="0"/>
                        </a:lnTo>
                        <a:lnTo>
                          <a:pt x="56" y="4"/>
                        </a:lnTo>
                        <a:lnTo>
                          <a:pt x="47" y="7"/>
                        </a:lnTo>
                        <a:lnTo>
                          <a:pt x="38" y="12"/>
                        </a:lnTo>
                        <a:lnTo>
                          <a:pt x="31" y="18"/>
                        </a:lnTo>
                        <a:lnTo>
                          <a:pt x="25" y="26"/>
                        </a:lnTo>
                        <a:lnTo>
                          <a:pt x="19" y="33"/>
                        </a:lnTo>
                        <a:lnTo>
                          <a:pt x="14" y="41"/>
                        </a:lnTo>
                        <a:lnTo>
                          <a:pt x="8" y="56"/>
                        </a:lnTo>
                        <a:lnTo>
                          <a:pt x="4" y="72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8" y="100"/>
                        </a:lnTo>
                        <a:lnTo>
                          <a:pt x="48" y="92"/>
                        </a:lnTo>
                        <a:lnTo>
                          <a:pt x="49" y="81"/>
                        </a:lnTo>
                        <a:lnTo>
                          <a:pt x="52" y="71"/>
                        </a:lnTo>
                        <a:lnTo>
                          <a:pt x="56" y="60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3" y="52"/>
                        </a:lnTo>
                        <a:lnTo>
                          <a:pt x="66" y="50"/>
                        </a:lnTo>
                        <a:lnTo>
                          <a:pt x="68" y="49"/>
                        </a:lnTo>
                        <a:lnTo>
                          <a:pt x="71" y="48"/>
                        </a:lnTo>
                        <a:lnTo>
                          <a:pt x="74" y="47"/>
                        </a:lnTo>
                        <a:lnTo>
                          <a:pt x="77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3" name="Freeform 561"/>
                  <p:cNvSpPr>
                    <a:spLocks noChangeAspect="1"/>
                  </p:cNvSpPr>
                  <p:nvPr/>
                </p:nvSpPr>
                <p:spPr bwMode="auto">
                  <a:xfrm>
                    <a:off x="5222" y="1417"/>
                    <a:ext cx="7" cy="29"/>
                  </a:xfrm>
                  <a:custGeom>
                    <a:avLst/>
                    <a:gdLst/>
                    <a:ahLst/>
                    <a:cxnLst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5" y="86"/>
                      </a:cxn>
                      <a:cxn ang="0">
                        <a:pos x="73" y="71"/>
                      </a:cxn>
                      <a:cxn ang="0">
                        <a:pos x="69" y="55"/>
                      </a:cxn>
                      <a:cxn ang="0">
                        <a:pos x="63" y="40"/>
                      </a:cxn>
                      <a:cxn ang="0">
                        <a:pos x="58" y="32"/>
                      </a:cxn>
                      <a:cxn ang="0">
                        <a:pos x="53" y="25"/>
                      </a:cxn>
                      <a:cxn ang="0">
                        <a:pos x="47" y="17"/>
                      </a:cxn>
                      <a:cxn ang="0">
                        <a:pos x="39" y="12"/>
                      </a:cxn>
                      <a:cxn ang="0">
                        <a:pos x="31" y="7"/>
                      </a:cxn>
                      <a:cxn ang="0">
                        <a:pos x="21" y="2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" y="47"/>
                      </a:cxn>
                      <a:cxn ang="0">
                        <a:pos x="8" y="48"/>
                      </a:cxn>
                      <a:cxn ang="0">
                        <a:pos x="11" y="49"/>
                      </a:cxn>
                      <a:cxn ang="0">
                        <a:pos x="13" y="50"/>
                      </a:cxn>
                      <a:cxn ang="0">
                        <a:pos x="15" y="52"/>
                      </a:cxn>
                      <a:cxn ang="0">
                        <a:pos x="17" y="54"/>
                      </a:cxn>
                      <a:cxn ang="0">
                        <a:pos x="19" y="56"/>
                      </a:cxn>
                      <a:cxn ang="0">
                        <a:pos x="21" y="59"/>
                      </a:cxn>
                      <a:cxn ang="0">
                        <a:pos x="25" y="69"/>
                      </a:cxn>
                      <a:cxn ang="0">
                        <a:pos x="28" y="79"/>
                      </a:cxn>
                      <a:cxn ang="0">
                        <a:pos x="29" y="90"/>
                      </a:cxn>
                      <a:cxn ang="0">
                        <a:pos x="30" y="100"/>
                      </a:cxn>
                      <a:cxn ang="0">
                        <a:pos x="30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</a:cxnLst>
                    <a:rect l="0" t="0" r="r" b="b"/>
                    <a:pathLst>
                      <a:path w="76" h="100">
                        <a:moveTo>
                          <a:pt x="76" y="100"/>
                        </a:moveTo>
                        <a:lnTo>
                          <a:pt x="76" y="100"/>
                        </a:lnTo>
                        <a:lnTo>
                          <a:pt x="75" y="86"/>
                        </a:lnTo>
                        <a:lnTo>
                          <a:pt x="73" y="71"/>
                        </a:lnTo>
                        <a:lnTo>
                          <a:pt x="69" y="55"/>
                        </a:lnTo>
                        <a:lnTo>
                          <a:pt x="63" y="40"/>
                        </a:lnTo>
                        <a:lnTo>
                          <a:pt x="58" y="32"/>
                        </a:lnTo>
                        <a:lnTo>
                          <a:pt x="53" y="25"/>
                        </a:lnTo>
                        <a:lnTo>
                          <a:pt x="47" y="17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1" y="2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8" y="48"/>
                        </a:lnTo>
                        <a:lnTo>
                          <a:pt x="11" y="49"/>
                        </a:lnTo>
                        <a:lnTo>
                          <a:pt x="13" y="50"/>
                        </a:lnTo>
                        <a:lnTo>
                          <a:pt x="15" y="52"/>
                        </a:lnTo>
                        <a:lnTo>
                          <a:pt x="17" y="54"/>
                        </a:lnTo>
                        <a:lnTo>
                          <a:pt x="19" y="56"/>
                        </a:lnTo>
                        <a:lnTo>
                          <a:pt x="21" y="59"/>
                        </a:lnTo>
                        <a:lnTo>
                          <a:pt x="25" y="69"/>
                        </a:lnTo>
                        <a:lnTo>
                          <a:pt x="28" y="79"/>
                        </a:lnTo>
                        <a:lnTo>
                          <a:pt x="29" y="90"/>
                        </a:lnTo>
                        <a:lnTo>
                          <a:pt x="30" y="100"/>
                        </a:lnTo>
                        <a:lnTo>
                          <a:pt x="30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4" name="Freeform 562"/>
                  <p:cNvSpPr>
                    <a:spLocks noChangeAspect="1"/>
                  </p:cNvSpPr>
                  <p:nvPr/>
                </p:nvSpPr>
                <p:spPr bwMode="auto">
                  <a:xfrm>
                    <a:off x="5230" y="1446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15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15" y="117"/>
                      </a:cxn>
                      <a:cxn ang="0">
                        <a:pos x="0" y="96"/>
                      </a:cxn>
                      <a:cxn ang="0">
                        <a:pos x="0" y="112"/>
                      </a:cxn>
                      <a:cxn ang="0">
                        <a:pos x="15" y="117"/>
                      </a:cxn>
                    </a:cxnLst>
                    <a:rect l="0" t="0" r="r" b="b"/>
                    <a:pathLst>
                      <a:path w="46" h="117">
                        <a:moveTo>
                          <a:pt x="15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5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5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5" name="Freeform 563"/>
                  <p:cNvSpPr>
                    <a:spLocks noChangeAspect="1"/>
                  </p:cNvSpPr>
                  <p:nvPr/>
                </p:nvSpPr>
                <p:spPr bwMode="auto">
                  <a:xfrm>
                    <a:off x="5230" y="1468"/>
                    <a:ext cx="21" cy="14"/>
                  </a:xfrm>
                  <a:custGeom>
                    <a:avLst/>
                    <a:gdLst/>
                    <a:ahLst/>
                    <a:cxnLst>
                      <a:cxn ang="0">
                        <a:pos x="50" y="28"/>
                      </a:cxn>
                      <a:cxn ang="0">
                        <a:pos x="34" y="7"/>
                      </a:cxn>
                      <a:cxn ang="0">
                        <a:pos x="15" y="0"/>
                      </a:cxn>
                      <a:cxn ang="0">
                        <a:pos x="0" y="43"/>
                      </a:cxn>
                      <a:cxn ang="0">
                        <a:pos x="18" y="51"/>
                      </a:cxn>
                      <a:cxn ang="0">
                        <a:pos x="50" y="28"/>
                      </a:cxn>
                      <a:cxn ang="0">
                        <a:pos x="50" y="28"/>
                      </a:cxn>
                      <a:cxn ang="0">
                        <a:pos x="50" y="13"/>
                      </a:cxn>
                      <a:cxn ang="0">
                        <a:pos x="34" y="7"/>
                      </a:cxn>
                      <a:cxn ang="0">
                        <a:pos x="50" y="28"/>
                      </a:cxn>
                    </a:cxnLst>
                    <a:rect l="0" t="0" r="r" b="b"/>
                    <a:pathLst>
                      <a:path w="50" h="51">
                        <a:moveTo>
                          <a:pt x="50" y="28"/>
                        </a:moveTo>
                        <a:lnTo>
                          <a:pt x="34" y="7"/>
                        </a:lnTo>
                        <a:lnTo>
                          <a:pt x="15" y="0"/>
                        </a:lnTo>
                        <a:lnTo>
                          <a:pt x="0" y="43"/>
                        </a:lnTo>
                        <a:lnTo>
                          <a:pt x="18" y="51"/>
                        </a:lnTo>
                        <a:lnTo>
                          <a:pt x="50" y="28"/>
                        </a:lnTo>
                        <a:lnTo>
                          <a:pt x="50" y="28"/>
                        </a:lnTo>
                        <a:lnTo>
                          <a:pt x="50" y="13"/>
                        </a:lnTo>
                        <a:lnTo>
                          <a:pt x="34" y="7"/>
                        </a:lnTo>
                        <a:lnTo>
                          <a:pt x="5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6" name="Freeform 564"/>
                  <p:cNvSpPr>
                    <a:spLocks noChangeAspect="1"/>
                  </p:cNvSpPr>
                  <p:nvPr/>
                </p:nvSpPr>
                <p:spPr bwMode="auto">
                  <a:xfrm>
                    <a:off x="5237" y="1475"/>
                    <a:ext cx="14" cy="100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23" y="314"/>
                      </a:cxn>
                      <a:cxn ang="0">
                        <a:pos x="46" y="314"/>
                      </a:cxn>
                      <a:cxn ang="0">
                        <a:pos x="46" y="291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23" y="314"/>
                        </a:lnTo>
                        <a:lnTo>
                          <a:pt x="46" y="314"/>
                        </a:lnTo>
                        <a:lnTo>
                          <a:pt x="46" y="291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7" name="Freeform 565"/>
                  <p:cNvSpPr>
                    <a:spLocks noChangeAspect="1"/>
                  </p:cNvSpPr>
                  <p:nvPr/>
                </p:nvSpPr>
                <p:spPr bwMode="auto">
                  <a:xfrm>
                    <a:off x="5187" y="1561"/>
                    <a:ext cx="57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5" y="46"/>
                      </a:cxn>
                      <a:cxn ang="0">
                        <a:pos x="168" y="46"/>
                      </a:cxn>
                      <a:cxn ang="0">
                        <a:pos x="168" y="0"/>
                      </a:cxn>
                      <a:cxn ang="0">
                        <a:pos x="25" y="0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46"/>
                      </a:cxn>
                      <a:cxn ang="0">
                        <a:pos x="25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68" h="46">
                        <a:moveTo>
                          <a:pt x="0" y="23"/>
                        </a:moveTo>
                        <a:lnTo>
                          <a:pt x="25" y="46"/>
                        </a:lnTo>
                        <a:lnTo>
                          <a:pt x="168" y="46"/>
                        </a:lnTo>
                        <a:lnTo>
                          <a:pt x="168" y="0"/>
                        </a:lnTo>
                        <a:lnTo>
                          <a:pt x="25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5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8" name="Freeform 566"/>
                  <p:cNvSpPr>
                    <a:spLocks noChangeAspect="1"/>
                  </p:cNvSpPr>
                  <p:nvPr/>
                </p:nvSpPr>
                <p:spPr bwMode="auto">
                  <a:xfrm>
                    <a:off x="432" y="1425"/>
                    <a:ext cx="43" cy="143"/>
                  </a:xfrm>
                  <a:custGeom>
                    <a:avLst/>
                    <a:gdLst/>
                    <a:ahLst/>
                    <a:cxnLst>
                      <a:cxn ang="0">
                        <a:pos x="145" y="469"/>
                      </a:cxn>
                      <a:cxn ang="0">
                        <a:pos x="145" y="181"/>
                      </a:cxn>
                      <a:cxn ang="0">
                        <a:pos x="125" y="172"/>
                      </a:cxn>
                      <a:cxn ang="0">
                        <a:pos x="125" y="76"/>
                      </a:cxn>
                      <a:cxn ang="0">
                        <a:pos x="125" y="65"/>
                      </a:cxn>
                      <a:cxn ang="0">
                        <a:pos x="123" y="52"/>
                      </a:cxn>
                      <a:cxn ang="0">
                        <a:pos x="119" y="40"/>
                      </a:cxn>
                      <a:cxn ang="0">
                        <a:pos x="114" y="27"/>
                      </a:cxn>
                      <a:cxn ang="0">
                        <a:pos x="111" y="22"/>
                      </a:cxn>
                      <a:cxn ang="0">
                        <a:pos x="107" y="16"/>
                      </a:cxn>
                      <a:cxn ang="0">
                        <a:pos x="103" y="11"/>
                      </a:cxn>
                      <a:cxn ang="0">
                        <a:pos x="97" y="7"/>
                      </a:cxn>
                      <a:cxn ang="0">
                        <a:pos x="92" y="4"/>
                      </a:cxn>
                      <a:cxn ang="0">
                        <a:pos x="86" y="2"/>
                      </a:cxn>
                      <a:cxn ang="0">
                        <a:pos x="79" y="0"/>
                      </a:cxn>
                      <a:cxn ang="0">
                        <a:pos x="72" y="0"/>
                      </a:cxn>
                      <a:cxn ang="0">
                        <a:pos x="65" y="0"/>
                      </a:cxn>
                      <a:cxn ang="0">
                        <a:pos x="57" y="2"/>
                      </a:cxn>
                      <a:cxn ang="0">
                        <a:pos x="51" y="4"/>
                      </a:cxn>
                      <a:cxn ang="0">
                        <a:pos x="46" y="7"/>
                      </a:cxn>
                      <a:cxn ang="0">
                        <a:pos x="42" y="10"/>
                      </a:cxn>
                      <a:cxn ang="0">
                        <a:pos x="37" y="15"/>
                      </a:cxn>
                      <a:cxn ang="0">
                        <a:pos x="33" y="21"/>
                      </a:cxn>
                      <a:cxn ang="0">
                        <a:pos x="30" y="26"/>
                      </a:cxn>
                      <a:cxn ang="0">
                        <a:pos x="26" y="37"/>
                      </a:cxn>
                      <a:cxn ang="0">
                        <a:pos x="23" y="51"/>
                      </a:cxn>
                      <a:cxn ang="0">
                        <a:pos x="20" y="64"/>
                      </a:cxn>
                      <a:cxn ang="0">
                        <a:pos x="19" y="76"/>
                      </a:cxn>
                      <a:cxn ang="0">
                        <a:pos x="19" y="172"/>
                      </a:cxn>
                      <a:cxn ang="0">
                        <a:pos x="0" y="178"/>
                      </a:cxn>
                      <a:cxn ang="0">
                        <a:pos x="0" y="469"/>
                      </a:cxn>
                      <a:cxn ang="0">
                        <a:pos x="145" y="469"/>
                      </a:cxn>
                    </a:cxnLst>
                    <a:rect l="0" t="0" r="r" b="b"/>
                    <a:pathLst>
                      <a:path w="145" h="469">
                        <a:moveTo>
                          <a:pt x="145" y="469"/>
                        </a:moveTo>
                        <a:lnTo>
                          <a:pt x="145" y="181"/>
                        </a:lnTo>
                        <a:lnTo>
                          <a:pt x="125" y="172"/>
                        </a:lnTo>
                        <a:lnTo>
                          <a:pt x="125" y="76"/>
                        </a:lnTo>
                        <a:lnTo>
                          <a:pt x="125" y="65"/>
                        </a:lnTo>
                        <a:lnTo>
                          <a:pt x="123" y="52"/>
                        </a:lnTo>
                        <a:lnTo>
                          <a:pt x="119" y="40"/>
                        </a:lnTo>
                        <a:lnTo>
                          <a:pt x="114" y="27"/>
                        </a:lnTo>
                        <a:lnTo>
                          <a:pt x="111" y="22"/>
                        </a:lnTo>
                        <a:lnTo>
                          <a:pt x="107" y="16"/>
                        </a:lnTo>
                        <a:lnTo>
                          <a:pt x="103" y="11"/>
                        </a:lnTo>
                        <a:lnTo>
                          <a:pt x="97" y="7"/>
                        </a:lnTo>
                        <a:lnTo>
                          <a:pt x="92" y="4"/>
                        </a:lnTo>
                        <a:lnTo>
                          <a:pt x="86" y="2"/>
                        </a:lnTo>
                        <a:lnTo>
                          <a:pt x="79" y="0"/>
                        </a:lnTo>
                        <a:lnTo>
                          <a:pt x="72" y="0"/>
                        </a:lnTo>
                        <a:lnTo>
                          <a:pt x="65" y="0"/>
                        </a:lnTo>
                        <a:lnTo>
                          <a:pt x="57" y="2"/>
                        </a:lnTo>
                        <a:lnTo>
                          <a:pt x="51" y="4"/>
                        </a:lnTo>
                        <a:lnTo>
                          <a:pt x="46" y="7"/>
                        </a:lnTo>
                        <a:lnTo>
                          <a:pt x="42" y="10"/>
                        </a:lnTo>
                        <a:lnTo>
                          <a:pt x="37" y="15"/>
                        </a:lnTo>
                        <a:lnTo>
                          <a:pt x="33" y="21"/>
                        </a:lnTo>
                        <a:lnTo>
                          <a:pt x="30" y="26"/>
                        </a:lnTo>
                        <a:lnTo>
                          <a:pt x="26" y="37"/>
                        </a:lnTo>
                        <a:lnTo>
                          <a:pt x="23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5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19" name="Freeform 567"/>
                  <p:cNvSpPr>
                    <a:spLocks noChangeAspect="1"/>
                  </p:cNvSpPr>
                  <p:nvPr/>
                </p:nvSpPr>
                <p:spPr bwMode="auto">
                  <a:xfrm>
                    <a:off x="468" y="1475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7" y="309"/>
                      </a:cxn>
                      <a:cxn ang="0">
                        <a:pos x="47" y="21"/>
                      </a:cxn>
                      <a:cxn ang="0">
                        <a:pos x="33" y="0"/>
                      </a:cxn>
                      <a:cxn ang="0">
                        <a:pos x="47" y="21"/>
                      </a:cxn>
                      <a:cxn ang="0">
                        <a:pos x="47" y="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47" h="309">
                        <a:moveTo>
                          <a:pt x="3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33" y="0"/>
                        </a:lnTo>
                        <a:lnTo>
                          <a:pt x="47" y="21"/>
                        </a:lnTo>
                        <a:lnTo>
                          <a:pt x="47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0" name="Freeform 568"/>
                  <p:cNvSpPr>
                    <a:spLocks noChangeAspect="1"/>
                  </p:cNvSpPr>
                  <p:nvPr/>
                </p:nvSpPr>
                <p:spPr bwMode="auto">
                  <a:xfrm>
                    <a:off x="461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3" y="42"/>
                      </a:cxn>
                      <a:cxn ang="0">
                        <a:pos x="32" y="51"/>
                      </a:cxn>
                      <a:cxn ang="0">
                        <a:pos x="52" y="9"/>
                      </a:cxn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0" y="36"/>
                      </a:cxn>
                      <a:cxn ang="0">
                        <a:pos x="13" y="42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52" h="51">
                        <a:moveTo>
                          <a:pt x="0" y="21"/>
                        </a:moveTo>
                        <a:lnTo>
                          <a:pt x="13" y="42"/>
                        </a:lnTo>
                        <a:lnTo>
                          <a:pt x="32" y="51"/>
                        </a:lnTo>
                        <a:lnTo>
                          <a:pt x="52" y="9"/>
                        </a:lnTo>
                        <a:lnTo>
                          <a:pt x="33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0" y="36"/>
                        </a:lnTo>
                        <a:lnTo>
                          <a:pt x="13" y="4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1" name="Freeform 569"/>
                  <p:cNvSpPr>
                    <a:spLocks noChangeAspect="1"/>
                  </p:cNvSpPr>
                  <p:nvPr/>
                </p:nvSpPr>
                <p:spPr bwMode="auto">
                  <a:xfrm>
                    <a:off x="461" y="1446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2" name="Freeform 570"/>
                  <p:cNvSpPr>
                    <a:spLocks noChangeAspect="1"/>
                  </p:cNvSpPr>
                  <p:nvPr/>
                </p:nvSpPr>
                <p:spPr bwMode="auto">
                  <a:xfrm>
                    <a:off x="453" y="1417"/>
                    <a:ext cx="0" cy="29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3" y="47"/>
                      </a:cxn>
                      <a:cxn ang="0">
                        <a:pos x="6" y="48"/>
                      </a:cxn>
                      <a:cxn ang="0">
                        <a:pos x="10" y="49"/>
                      </a:cxn>
                      <a:cxn ang="0">
                        <a:pos x="12" y="50"/>
                      </a:cxn>
                      <a:cxn ang="0">
                        <a:pos x="15" y="52"/>
                      </a:cxn>
                      <a:cxn ang="0">
                        <a:pos x="17" y="55"/>
                      </a:cxn>
                      <a:cxn ang="0">
                        <a:pos x="19" y="58"/>
                      </a:cxn>
                      <a:cxn ang="0">
                        <a:pos x="21" y="60"/>
                      </a:cxn>
                      <a:cxn ang="0">
                        <a:pos x="25" y="71"/>
                      </a:cxn>
                      <a:cxn ang="0">
                        <a:pos x="28" y="81"/>
                      </a:cxn>
                      <a:cxn ang="0">
                        <a:pos x="30" y="92"/>
                      </a:cxn>
                      <a:cxn ang="0">
                        <a:pos x="30" y="100"/>
                      </a:cxn>
                      <a:cxn ang="0">
                        <a:pos x="77" y="100"/>
                      </a:cxn>
                      <a:cxn ang="0">
                        <a:pos x="76" y="87"/>
                      </a:cxn>
                      <a:cxn ang="0">
                        <a:pos x="74" y="72"/>
                      </a:cxn>
                      <a:cxn ang="0">
                        <a:pos x="70" y="56"/>
                      </a:cxn>
                      <a:cxn ang="0">
                        <a:pos x="63" y="41"/>
                      </a:cxn>
                      <a:cxn ang="0">
                        <a:pos x="58" y="33"/>
                      </a:cxn>
                      <a:cxn ang="0">
                        <a:pos x="53" y="26"/>
                      </a:cxn>
                      <a:cxn ang="0">
                        <a:pos x="46" y="18"/>
                      </a:cxn>
                      <a:cxn ang="0">
                        <a:pos x="39" y="12"/>
                      </a:cxn>
                      <a:cxn ang="0">
                        <a:pos x="31" y="7"/>
                      </a:cxn>
                      <a:cxn ang="0">
                        <a:pos x="21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77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6" y="48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5" y="52"/>
                        </a:lnTo>
                        <a:lnTo>
                          <a:pt x="17" y="55"/>
                        </a:lnTo>
                        <a:lnTo>
                          <a:pt x="19" y="58"/>
                        </a:lnTo>
                        <a:lnTo>
                          <a:pt x="21" y="60"/>
                        </a:lnTo>
                        <a:lnTo>
                          <a:pt x="25" y="71"/>
                        </a:lnTo>
                        <a:lnTo>
                          <a:pt x="28" y="81"/>
                        </a:lnTo>
                        <a:lnTo>
                          <a:pt x="30" y="92"/>
                        </a:lnTo>
                        <a:lnTo>
                          <a:pt x="30" y="100"/>
                        </a:lnTo>
                        <a:lnTo>
                          <a:pt x="77" y="100"/>
                        </a:lnTo>
                        <a:lnTo>
                          <a:pt x="76" y="87"/>
                        </a:lnTo>
                        <a:lnTo>
                          <a:pt x="74" y="72"/>
                        </a:lnTo>
                        <a:lnTo>
                          <a:pt x="70" y="56"/>
                        </a:lnTo>
                        <a:lnTo>
                          <a:pt x="63" y="41"/>
                        </a:lnTo>
                        <a:lnTo>
                          <a:pt x="58" y="33"/>
                        </a:lnTo>
                        <a:lnTo>
                          <a:pt x="53" y="26"/>
                        </a:lnTo>
                        <a:lnTo>
                          <a:pt x="46" y="18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1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3" name="Freeform 571"/>
                  <p:cNvSpPr>
                    <a:spLocks noChangeAspect="1"/>
                  </p:cNvSpPr>
                  <p:nvPr/>
                </p:nvSpPr>
                <p:spPr bwMode="auto">
                  <a:xfrm>
                    <a:off x="432" y="1417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47" y="100"/>
                      </a:cxn>
                      <a:cxn ang="0">
                        <a:pos x="47" y="100"/>
                      </a:cxn>
                      <a:cxn ang="0">
                        <a:pos x="48" y="90"/>
                      </a:cxn>
                      <a:cxn ang="0">
                        <a:pos x="49" y="79"/>
                      </a:cxn>
                      <a:cxn ang="0">
                        <a:pos x="51" y="69"/>
                      </a:cxn>
                      <a:cxn ang="0">
                        <a:pos x="55" y="59"/>
                      </a:cxn>
                      <a:cxn ang="0">
                        <a:pos x="57" y="56"/>
                      </a:cxn>
                      <a:cxn ang="0">
                        <a:pos x="59" y="54"/>
                      </a:cxn>
                      <a:cxn ang="0">
                        <a:pos x="61" y="52"/>
                      </a:cxn>
                      <a:cxn ang="0">
                        <a:pos x="63" y="50"/>
                      </a:cxn>
                      <a:cxn ang="0">
                        <a:pos x="66" y="49"/>
                      </a:cxn>
                      <a:cxn ang="0">
                        <a:pos x="69" y="48"/>
                      </a:cxn>
                      <a:cxn ang="0">
                        <a:pos x="72" y="47"/>
                      </a:cxn>
                      <a:cxn ang="0">
                        <a:pos x="76" y="47"/>
                      </a:cxn>
                      <a:cxn ang="0">
                        <a:pos x="76" y="0"/>
                      </a:cxn>
                      <a:cxn ang="0">
                        <a:pos x="66" y="0"/>
                      </a:cxn>
                      <a:cxn ang="0">
                        <a:pos x="55" y="2"/>
                      </a:cxn>
                      <a:cxn ang="0">
                        <a:pos x="46" y="7"/>
                      </a:cxn>
                      <a:cxn ang="0">
                        <a:pos x="37" y="12"/>
                      </a:cxn>
                      <a:cxn ang="0">
                        <a:pos x="30" y="17"/>
                      </a:cxn>
                      <a:cxn ang="0">
                        <a:pos x="23" y="25"/>
                      </a:cxn>
                      <a:cxn ang="0">
                        <a:pos x="18" y="32"/>
                      </a:cxn>
                      <a:cxn ang="0">
                        <a:pos x="13" y="40"/>
                      </a:cxn>
                      <a:cxn ang="0">
                        <a:pos x="8" y="55"/>
                      </a:cxn>
                      <a:cxn ang="0">
                        <a:pos x="3" y="71"/>
                      </a:cxn>
                      <a:cxn ang="0">
                        <a:pos x="1" y="86"/>
                      </a:cxn>
                      <a:cxn ang="0">
                        <a:pos x="0" y="100"/>
                      </a:cxn>
                      <a:cxn ang="0">
                        <a:pos x="0" y="100"/>
                      </a:cxn>
                      <a:cxn ang="0">
                        <a:pos x="47" y="100"/>
                      </a:cxn>
                      <a:cxn ang="0">
                        <a:pos x="47" y="100"/>
                      </a:cxn>
                      <a:cxn ang="0">
                        <a:pos x="47" y="100"/>
                      </a:cxn>
                    </a:cxnLst>
                    <a:rect l="0" t="0" r="r" b="b"/>
                    <a:pathLst>
                      <a:path w="76" h="100">
                        <a:moveTo>
                          <a:pt x="47" y="100"/>
                        </a:moveTo>
                        <a:lnTo>
                          <a:pt x="47" y="100"/>
                        </a:lnTo>
                        <a:lnTo>
                          <a:pt x="48" y="90"/>
                        </a:lnTo>
                        <a:lnTo>
                          <a:pt x="49" y="79"/>
                        </a:lnTo>
                        <a:lnTo>
                          <a:pt x="51" y="69"/>
                        </a:lnTo>
                        <a:lnTo>
                          <a:pt x="55" y="59"/>
                        </a:lnTo>
                        <a:lnTo>
                          <a:pt x="57" y="56"/>
                        </a:lnTo>
                        <a:lnTo>
                          <a:pt x="59" y="54"/>
                        </a:lnTo>
                        <a:lnTo>
                          <a:pt x="61" y="52"/>
                        </a:lnTo>
                        <a:lnTo>
                          <a:pt x="63" y="50"/>
                        </a:lnTo>
                        <a:lnTo>
                          <a:pt x="66" y="49"/>
                        </a:lnTo>
                        <a:lnTo>
                          <a:pt x="69" y="48"/>
                        </a:lnTo>
                        <a:lnTo>
                          <a:pt x="72" y="47"/>
                        </a:lnTo>
                        <a:lnTo>
                          <a:pt x="76" y="47"/>
                        </a:lnTo>
                        <a:lnTo>
                          <a:pt x="76" y="0"/>
                        </a:lnTo>
                        <a:lnTo>
                          <a:pt x="66" y="0"/>
                        </a:lnTo>
                        <a:lnTo>
                          <a:pt x="55" y="2"/>
                        </a:lnTo>
                        <a:lnTo>
                          <a:pt x="46" y="7"/>
                        </a:lnTo>
                        <a:lnTo>
                          <a:pt x="37" y="12"/>
                        </a:lnTo>
                        <a:lnTo>
                          <a:pt x="30" y="17"/>
                        </a:lnTo>
                        <a:lnTo>
                          <a:pt x="23" y="25"/>
                        </a:lnTo>
                        <a:lnTo>
                          <a:pt x="18" y="32"/>
                        </a:lnTo>
                        <a:lnTo>
                          <a:pt x="13" y="40"/>
                        </a:lnTo>
                        <a:lnTo>
                          <a:pt x="8" y="55"/>
                        </a:lnTo>
                        <a:lnTo>
                          <a:pt x="3" y="71"/>
                        </a:lnTo>
                        <a:lnTo>
                          <a:pt x="1" y="86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47" y="100"/>
                        </a:lnTo>
                        <a:lnTo>
                          <a:pt x="47" y="100"/>
                        </a:lnTo>
                        <a:lnTo>
                          <a:pt x="47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4" name="Freeform 572"/>
                  <p:cNvSpPr>
                    <a:spLocks noChangeAspect="1"/>
                  </p:cNvSpPr>
                  <p:nvPr/>
                </p:nvSpPr>
                <p:spPr bwMode="auto">
                  <a:xfrm>
                    <a:off x="432" y="1446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32" y="117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32" y="117"/>
                      </a:cxn>
                      <a:cxn ang="0">
                        <a:pos x="32" y="117"/>
                      </a:cxn>
                      <a:cxn ang="0">
                        <a:pos x="47" y="112"/>
                      </a:cxn>
                      <a:cxn ang="0">
                        <a:pos x="47" y="96"/>
                      </a:cxn>
                      <a:cxn ang="0">
                        <a:pos x="32" y="117"/>
                      </a:cxn>
                    </a:cxnLst>
                    <a:rect l="0" t="0" r="r" b="b"/>
                    <a:pathLst>
                      <a:path w="47" h="117">
                        <a:moveTo>
                          <a:pt x="32" y="117"/>
                        </a:move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2" y="117"/>
                        </a:lnTo>
                        <a:lnTo>
                          <a:pt x="32" y="117"/>
                        </a:lnTo>
                        <a:lnTo>
                          <a:pt x="47" y="112"/>
                        </a:lnTo>
                        <a:lnTo>
                          <a:pt x="47" y="96"/>
                        </a:lnTo>
                        <a:lnTo>
                          <a:pt x="32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5" name="Freeform 573"/>
                  <p:cNvSpPr>
                    <a:spLocks noChangeAspect="1"/>
                  </p:cNvSpPr>
                  <p:nvPr/>
                </p:nvSpPr>
                <p:spPr bwMode="auto">
                  <a:xfrm>
                    <a:off x="425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2" y="51"/>
                      </a:cxn>
                      <a:cxn ang="0">
                        <a:pos x="51" y="43"/>
                      </a:cxn>
                      <a:cxn ang="0">
                        <a:pos x="35" y="0"/>
                      </a:cxn>
                      <a:cxn ang="0">
                        <a:pos x="16" y="7"/>
                      </a:cxn>
                      <a:cxn ang="0">
                        <a:pos x="0" y="28"/>
                      </a:cxn>
                      <a:cxn ang="0">
                        <a:pos x="16" y="7"/>
                      </a:cxn>
                      <a:cxn ang="0">
                        <a:pos x="0" y="13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1" h="51">
                        <a:moveTo>
                          <a:pt x="0" y="28"/>
                        </a:moveTo>
                        <a:lnTo>
                          <a:pt x="32" y="51"/>
                        </a:lnTo>
                        <a:lnTo>
                          <a:pt x="51" y="43"/>
                        </a:lnTo>
                        <a:lnTo>
                          <a:pt x="35" y="0"/>
                        </a:lnTo>
                        <a:lnTo>
                          <a:pt x="16" y="7"/>
                        </a:lnTo>
                        <a:lnTo>
                          <a:pt x="0" y="28"/>
                        </a:lnTo>
                        <a:lnTo>
                          <a:pt x="16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6" name="Freeform 574"/>
                  <p:cNvSpPr>
                    <a:spLocks noChangeAspect="1"/>
                  </p:cNvSpPr>
                  <p:nvPr/>
                </p:nvSpPr>
                <p:spPr bwMode="auto">
                  <a:xfrm>
                    <a:off x="425" y="1475"/>
                    <a:ext cx="14" cy="100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7" y="291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0" y="291"/>
                      </a:cxn>
                      <a:cxn ang="0">
                        <a:pos x="0" y="314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7" h="314">
                        <a:moveTo>
                          <a:pt x="23" y="314"/>
                        </a:moveTo>
                        <a:lnTo>
                          <a:pt x="47" y="291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7" name="Freeform 575"/>
                  <p:cNvSpPr>
                    <a:spLocks noChangeAspect="1"/>
                  </p:cNvSpPr>
                  <p:nvPr/>
                </p:nvSpPr>
                <p:spPr bwMode="auto">
                  <a:xfrm>
                    <a:off x="432" y="1561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168" y="23"/>
                      </a:cxn>
                      <a:cxn ang="0">
                        <a:pos x="145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45" y="46"/>
                      </a:cxn>
                      <a:cxn ang="0">
                        <a:pos x="168" y="23"/>
                      </a:cxn>
                      <a:cxn ang="0">
                        <a:pos x="145" y="46"/>
                      </a:cxn>
                      <a:cxn ang="0">
                        <a:pos x="168" y="46"/>
                      </a:cxn>
                      <a:cxn ang="0">
                        <a:pos x="168" y="23"/>
                      </a:cxn>
                    </a:cxnLst>
                    <a:rect l="0" t="0" r="r" b="b"/>
                    <a:pathLst>
                      <a:path w="168" h="46">
                        <a:moveTo>
                          <a:pt x="168" y="23"/>
                        </a:moveTo>
                        <a:lnTo>
                          <a:pt x="145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5" y="46"/>
                        </a:lnTo>
                        <a:lnTo>
                          <a:pt x="168" y="23"/>
                        </a:lnTo>
                        <a:lnTo>
                          <a:pt x="145" y="46"/>
                        </a:lnTo>
                        <a:lnTo>
                          <a:pt x="168" y="46"/>
                        </a:lnTo>
                        <a:lnTo>
                          <a:pt x="16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8" name="Freeform 576"/>
                  <p:cNvSpPr>
                    <a:spLocks noChangeAspect="1"/>
                  </p:cNvSpPr>
                  <p:nvPr/>
                </p:nvSpPr>
                <p:spPr bwMode="auto">
                  <a:xfrm>
                    <a:off x="5065" y="1425"/>
                    <a:ext cx="43" cy="143"/>
                  </a:xfrm>
                  <a:custGeom>
                    <a:avLst/>
                    <a:gdLst/>
                    <a:ahLst/>
                    <a:cxnLst>
                      <a:cxn ang="0">
                        <a:pos x="0" y="469"/>
                      </a:cxn>
                      <a:cxn ang="0">
                        <a:pos x="0" y="181"/>
                      </a:cxn>
                      <a:cxn ang="0">
                        <a:pos x="20" y="172"/>
                      </a:cxn>
                      <a:cxn ang="0">
                        <a:pos x="20" y="76"/>
                      </a:cxn>
                      <a:cxn ang="0">
                        <a:pos x="20" y="65"/>
                      </a:cxn>
                      <a:cxn ang="0">
                        <a:pos x="22" y="52"/>
                      </a:cxn>
                      <a:cxn ang="0">
                        <a:pos x="26" y="40"/>
                      </a:cxn>
                      <a:cxn ang="0">
                        <a:pos x="31" y="27"/>
                      </a:cxn>
                      <a:cxn ang="0">
                        <a:pos x="34" y="22"/>
                      </a:cxn>
                      <a:cxn ang="0">
                        <a:pos x="38" y="16"/>
                      </a:cxn>
                      <a:cxn ang="0">
                        <a:pos x="42" y="11"/>
                      </a:cxn>
                      <a:cxn ang="0">
                        <a:pos x="48" y="7"/>
                      </a:cxn>
                      <a:cxn ang="0">
                        <a:pos x="53" y="4"/>
                      </a:cxn>
                      <a:cxn ang="0">
                        <a:pos x="59" y="2"/>
                      </a:cxn>
                      <a:cxn ang="0">
                        <a:pos x="66" y="0"/>
                      </a:cxn>
                      <a:cxn ang="0">
                        <a:pos x="73" y="0"/>
                      </a:cxn>
                      <a:cxn ang="0">
                        <a:pos x="80" y="0"/>
                      </a:cxn>
                      <a:cxn ang="0">
                        <a:pos x="87" y="2"/>
                      </a:cxn>
                      <a:cxn ang="0">
                        <a:pos x="93" y="4"/>
                      </a:cxn>
                      <a:cxn ang="0">
                        <a:pos x="98" y="7"/>
                      </a:cxn>
                      <a:cxn ang="0">
                        <a:pos x="103" y="10"/>
                      </a:cxn>
                      <a:cxn ang="0">
                        <a:pos x="108" y="15"/>
                      </a:cxn>
                      <a:cxn ang="0">
                        <a:pos x="111" y="21"/>
                      </a:cxn>
                      <a:cxn ang="0">
                        <a:pos x="114" y="26"/>
                      </a:cxn>
                      <a:cxn ang="0">
                        <a:pos x="119" y="37"/>
                      </a:cxn>
                      <a:cxn ang="0">
                        <a:pos x="122" y="51"/>
                      </a:cxn>
                      <a:cxn ang="0">
                        <a:pos x="125" y="64"/>
                      </a:cxn>
                      <a:cxn ang="0">
                        <a:pos x="126" y="76"/>
                      </a:cxn>
                      <a:cxn ang="0">
                        <a:pos x="126" y="172"/>
                      </a:cxn>
                      <a:cxn ang="0">
                        <a:pos x="145" y="178"/>
                      </a:cxn>
                      <a:cxn ang="0">
                        <a:pos x="145" y="469"/>
                      </a:cxn>
                      <a:cxn ang="0">
                        <a:pos x="0" y="469"/>
                      </a:cxn>
                    </a:cxnLst>
                    <a:rect l="0" t="0" r="r" b="b"/>
                    <a:pathLst>
                      <a:path w="145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20" y="172"/>
                        </a:lnTo>
                        <a:lnTo>
                          <a:pt x="20" y="76"/>
                        </a:lnTo>
                        <a:lnTo>
                          <a:pt x="20" y="65"/>
                        </a:lnTo>
                        <a:lnTo>
                          <a:pt x="22" y="52"/>
                        </a:lnTo>
                        <a:lnTo>
                          <a:pt x="26" y="40"/>
                        </a:lnTo>
                        <a:lnTo>
                          <a:pt x="31" y="27"/>
                        </a:lnTo>
                        <a:lnTo>
                          <a:pt x="34" y="22"/>
                        </a:lnTo>
                        <a:lnTo>
                          <a:pt x="38" y="16"/>
                        </a:lnTo>
                        <a:lnTo>
                          <a:pt x="42" y="11"/>
                        </a:lnTo>
                        <a:lnTo>
                          <a:pt x="48" y="7"/>
                        </a:lnTo>
                        <a:lnTo>
                          <a:pt x="53" y="4"/>
                        </a:lnTo>
                        <a:lnTo>
                          <a:pt x="59" y="2"/>
                        </a:lnTo>
                        <a:lnTo>
                          <a:pt x="66" y="0"/>
                        </a:lnTo>
                        <a:lnTo>
                          <a:pt x="73" y="0"/>
                        </a:lnTo>
                        <a:lnTo>
                          <a:pt x="80" y="0"/>
                        </a:lnTo>
                        <a:lnTo>
                          <a:pt x="87" y="2"/>
                        </a:lnTo>
                        <a:lnTo>
                          <a:pt x="93" y="4"/>
                        </a:lnTo>
                        <a:lnTo>
                          <a:pt x="98" y="7"/>
                        </a:lnTo>
                        <a:lnTo>
                          <a:pt x="103" y="10"/>
                        </a:lnTo>
                        <a:lnTo>
                          <a:pt x="108" y="15"/>
                        </a:lnTo>
                        <a:lnTo>
                          <a:pt x="111" y="21"/>
                        </a:lnTo>
                        <a:lnTo>
                          <a:pt x="114" y="26"/>
                        </a:lnTo>
                        <a:lnTo>
                          <a:pt x="119" y="37"/>
                        </a:lnTo>
                        <a:lnTo>
                          <a:pt x="122" y="51"/>
                        </a:lnTo>
                        <a:lnTo>
                          <a:pt x="125" y="64"/>
                        </a:lnTo>
                        <a:lnTo>
                          <a:pt x="126" y="76"/>
                        </a:lnTo>
                        <a:lnTo>
                          <a:pt x="126" y="172"/>
                        </a:lnTo>
                        <a:lnTo>
                          <a:pt x="145" y="178"/>
                        </a:lnTo>
                        <a:lnTo>
                          <a:pt x="145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29" name="Freeform 577"/>
                  <p:cNvSpPr>
                    <a:spLocks noChangeAspect="1"/>
                  </p:cNvSpPr>
                  <p:nvPr/>
                </p:nvSpPr>
                <p:spPr bwMode="auto">
                  <a:xfrm>
                    <a:off x="5058" y="1475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7" y="309"/>
                      </a:cxn>
                      <a:cxn ang="0">
                        <a:pos x="47" y="21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0" y="6"/>
                      </a:cxn>
                      <a:cxn ang="0">
                        <a:pos x="0" y="2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47" h="309">
                        <a:moveTo>
                          <a:pt x="1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0" name="Freeform 578"/>
                  <p:cNvSpPr>
                    <a:spLocks noChangeAspect="1"/>
                  </p:cNvSpPr>
                  <p:nvPr/>
                </p:nvSpPr>
                <p:spPr bwMode="auto">
                  <a:xfrm>
                    <a:off x="5065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52" y="21"/>
                      </a:cxn>
                      <a:cxn ang="0">
                        <a:pos x="19" y="0"/>
                      </a:cxn>
                      <a:cxn ang="0">
                        <a:pos x="0" y="9"/>
                      </a:cxn>
                      <a:cxn ang="0">
                        <a:pos x="20" y="51"/>
                      </a:cxn>
                      <a:cxn ang="0">
                        <a:pos x="39" y="42"/>
                      </a:cxn>
                      <a:cxn ang="0">
                        <a:pos x="52" y="21"/>
                      </a:cxn>
                      <a:cxn ang="0">
                        <a:pos x="39" y="42"/>
                      </a:cxn>
                      <a:cxn ang="0">
                        <a:pos x="52" y="36"/>
                      </a:cxn>
                      <a:cxn ang="0">
                        <a:pos x="52" y="21"/>
                      </a:cxn>
                    </a:cxnLst>
                    <a:rect l="0" t="0" r="r" b="b"/>
                    <a:pathLst>
                      <a:path w="52" h="51">
                        <a:moveTo>
                          <a:pt x="52" y="21"/>
                        </a:moveTo>
                        <a:lnTo>
                          <a:pt x="19" y="0"/>
                        </a:lnTo>
                        <a:lnTo>
                          <a:pt x="0" y="9"/>
                        </a:lnTo>
                        <a:lnTo>
                          <a:pt x="20" y="51"/>
                        </a:lnTo>
                        <a:lnTo>
                          <a:pt x="39" y="42"/>
                        </a:lnTo>
                        <a:lnTo>
                          <a:pt x="52" y="21"/>
                        </a:lnTo>
                        <a:lnTo>
                          <a:pt x="39" y="42"/>
                        </a:lnTo>
                        <a:lnTo>
                          <a:pt x="52" y="36"/>
                        </a:lnTo>
                        <a:lnTo>
                          <a:pt x="52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1" name="Freeform 579"/>
                  <p:cNvSpPr>
                    <a:spLocks noChangeAspect="1"/>
                  </p:cNvSpPr>
                  <p:nvPr/>
                </p:nvSpPr>
                <p:spPr bwMode="auto">
                  <a:xfrm>
                    <a:off x="5065" y="1446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2" name="Freeform 580"/>
                  <p:cNvSpPr>
                    <a:spLocks noChangeAspect="1"/>
                  </p:cNvSpPr>
                  <p:nvPr/>
                </p:nvSpPr>
                <p:spPr bwMode="auto">
                  <a:xfrm>
                    <a:off x="5065" y="1417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66" y="0"/>
                      </a:cxn>
                      <a:cxn ang="0">
                        <a:pos x="56" y="4"/>
                      </a:cxn>
                      <a:cxn ang="0">
                        <a:pos x="46" y="7"/>
                      </a:cxn>
                      <a:cxn ang="0">
                        <a:pos x="38" y="12"/>
                      </a:cxn>
                      <a:cxn ang="0">
                        <a:pos x="31" y="18"/>
                      </a:cxn>
                      <a:cxn ang="0">
                        <a:pos x="24" y="26"/>
                      </a:cxn>
                      <a:cxn ang="0">
                        <a:pos x="19" y="33"/>
                      </a:cxn>
                      <a:cxn ang="0">
                        <a:pos x="14" y="41"/>
                      </a:cxn>
                      <a:cxn ang="0">
                        <a:pos x="7" y="56"/>
                      </a:cxn>
                      <a:cxn ang="0">
                        <a:pos x="3" y="72"/>
                      </a:cxn>
                      <a:cxn ang="0">
                        <a:pos x="1" y="87"/>
                      </a:cxn>
                      <a:cxn ang="0">
                        <a:pos x="0" y="100"/>
                      </a:cxn>
                      <a:cxn ang="0">
                        <a:pos x="47" y="100"/>
                      </a:cxn>
                      <a:cxn ang="0">
                        <a:pos x="47" y="92"/>
                      </a:cxn>
                      <a:cxn ang="0">
                        <a:pos x="49" y="81"/>
                      </a:cxn>
                      <a:cxn ang="0">
                        <a:pos x="52" y="71"/>
                      </a:cxn>
                      <a:cxn ang="0">
                        <a:pos x="56" y="60"/>
                      </a:cxn>
                      <a:cxn ang="0">
                        <a:pos x="58" y="58"/>
                      </a:cxn>
                      <a:cxn ang="0">
                        <a:pos x="60" y="55"/>
                      </a:cxn>
                      <a:cxn ang="0">
                        <a:pos x="62" y="52"/>
                      </a:cxn>
                      <a:cxn ang="0">
                        <a:pos x="65" y="50"/>
                      </a:cxn>
                      <a:cxn ang="0">
                        <a:pos x="67" y="49"/>
                      </a:cxn>
                      <a:cxn ang="0">
                        <a:pos x="71" y="48"/>
                      </a:cxn>
                      <a:cxn ang="0">
                        <a:pos x="74" y="47"/>
                      </a:cxn>
                      <a:cxn ang="0">
                        <a:pos x="77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6" y="4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1" y="18"/>
                        </a:lnTo>
                        <a:lnTo>
                          <a:pt x="24" y="26"/>
                        </a:lnTo>
                        <a:lnTo>
                          <a:pt x="19" y="33"/>
                        </a:lnTo>
                        <a:lnTo>
                          <a:pt x="14" y="41"/>
                        </a:lnTo>
                        <a:lnTo>
                          <a:pt x="7" y="56"/>
                        </a:lnTo>
                        <a:lnTo>
                          <a:pt x="3" y="72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7" y="100"/>
                        </a:lnTo>
                        <a:lnTo>
                          <a:pt x="47" y="92"/>
                        </a:lnTo>
                        <a:lnTo>
                          <a:pt x="49" y="81"/>
                        </a:lnTo>
                        <a:lnTo>
                          <a:pt x="52" y="71"/>
                        </a:lnTo>
                        <a:lnTo>
                          <a:pt x="56" y="60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2" y="52"/>
                        </a:lnTo>
                        <a:lnTo>
                          <a:pt x="65" y="50"/>
                        </a:lnTo>
                        <a:lnTo>
                          <a:pt x="67" y="49"/>
                        </a:lnTo>
                        <a:lnTo>
                          <a:pt x="71" y="48"/>
                        </a:lnTo>
                        <a:lnTo>
                          <a:pt x="74" y="47"/>
                        </a:lnTo>
                        <a:lnTo>
                          <a:pt x="77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3" name="Freeform 581"/>
                  <p:cNvSpPr>
                    <a:spLocks noChangeAspect="1"/>
                  </p:cNvSpPr>
                  <p:nvPr/>
                </p:nvSpPr>
                <p:spPr bwMode="auto">
                  <a:xfrm>
                    <a:off x="5087" y="1417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5" y="86"/>
                      </a:cxn>
                      <a:cxn ang="0">
                        <a:pos x="73" y="70"/>
                      </a:cxn>
                      <a:cxn ang="0">
                        <a:pos x="68" y="54"/>
                      </a:cxn>
                      <a:cxn ang="0">
                        <a:pos x="62" y="40"/>
                      </a:cxn>
                      <a:cxn ang="0">
                        <a:pos x="58" y="32"/>
                      </a:cxn>
                      <a:cxn ang="0">
                        <a:pos x="53" y="25"/>
                      </a:cxn>
                      <a:cxn ang="0">
                        <a:pos x="46" y="17"/>
                      </a:cxn>
                      <a:cxn ang="0">
                        <a:pos x="39" y="12"/>
                      </a:cxn>
                      <a:cxn ang="0">
                        <a:pos x="30" y="7"/>
                      </a:cxn>
                      <a:cxn ang="0">
                        <a:pos x="21" y="2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" y="47"/>
                      </a:cxn>
                      <a:cxn ang="0">
                        <a:pos x="7" y="48"/>
                      </a:cxn>
                      <a:cxn ang="0">
                        <a:pos x="9" y="48"/>
                      </a:cxn>
                      <a:cxn ang="0">
                        <a:pos x="12" y="50"/>
                      </a:cxn>
                      <a:cxn ang="0">
                        <a:pos x="14" y="52"/>
                      </a:cxn>
                      <a:cxn ang="0">
                        <a:pos x="17" y="54"/>
                      </a:cxn>
                      <a:cxn ang="0">
                        <a:pos x="19" y="57"/>
                      </a:cxn>
                      <a:cxn ang="0">
                        <a:pos x="20" y="59"/>
                      </a:cxn>
                      <a:cxn ang="0">
                        <a:pos x="24" y="69"/>
                      </a:cxn>
                      <a:cxn ang="0">
                        <a:pos x="27" y="79"/>
                      </a:cxn>
                      <a:cxn ang="0">
                        <a:pos x="28" y="90"/>
                      </a:cxn>
                      <a:cxn ang="0">
                        <a:pos x="29" y="100"/>
                      </a:cxn>
                      <a:cxn ang="0">
                        <a:pos x="29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</a:cxnLst>
                    <a:rect l="0" t="0" r="r" b="b"/>
                    <a:pathLst>
                      <a:path w="76" h="100">
                        <a:moveTo>
                          <a:pt x="76" y="100"/>
                        </a:moveTo>
                        <a:lnTo>
                          <a:pt x="76" y="100"/>
                        </a:lnTo>
                        <a:lnTo>
                          <a:pt x="75" y="86"/>
                        </a:lnTo>
                        <a:lnTo>
                          <a:pt x="73" y="70"/>
                        </a:lnTo>
                        <a:lnTo>
                          <a:pt x="68" y="54"/>
                        </a:lnTo>
                        <a:lnTo>
                          <a:pt x="62" y="40"/>
                        </a:lnTo>
                        <a:lnTo>
                          <a:pt x="58" y="32"/>
                        </a:lnTo>
                        <a:lnTo>
                          <a:pt x="53" y="25"/>
                        </a:lnTo>
                        <a:lnTo>
                          <a:pt x="46" y="17"/>
                        </a:lnTo>
                        <a:lnTo>
                          <a:pt x="39" y="12"/>
                        </a:lnTo>
                        <a:lnTo>
                          <a:pt x="30" y="7"/>
                        </a:lnTo>
                        <a:lnTo>
                          <a:pt x="21" y="2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7" y="48"/>
                        </a:lnTo>
                        <a:lnTo>
                          <a:pt x="9" y="48"/>
                        </a:lnTo>
                        <a:lnTo>
                          <a:pt x="12" y="50"/>
                        </a:lnTo>
                        <a:lnTo>
                          <a:pt x="14" y="52"/>
                        </a:lnTo>
                        <a:lnTo>
                          <a:pt x="17" y="54"/>
                        </a:lnTo>
                        <a:lnTo>
                          <a:pt x="19" y="57"/>
                        </a:lnTo>
                        <a:lnTo>
                          <a:pt x="20" y="59"/>
                        </a:lnTo>
                        <a:lnTo>
                          <a:pt x="24" y="69"/>
                        </a:lnTo>
                        <a:lnTo>
                          <a:pt x="27" y="79"/>
                        </a:lnTo>
                        <a:lnTo>
                          <a:pt x="28" y="90"/>
                        </a:lnTo>
                        <a:lnTo>
                          <a:pt x="29" y="100"/>
                        </a:lnTo>
                        <a:lnTo>
                          <a:pt x="29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4" name="Freeform 582"/>
                  <p:cNvSpPr>
                    <a:spLocks noChangeAspect="1"/>
                  </p:cNvSpPr>
                  <p:nvPr/>
                </p:nvSpPr>
                <p:spPr bwMode="auto">
                  <a:xfrm>
                    <a:off x="5094" y="1446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15" y="117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15" y="117"/>
                      </a:cxn>
                      <a:cxn ang="0">
                        <a:pos x="0" y="96"/>
                      </a:cxn>
                      <a:cxn ang="0">
                        <a:pos x="0" y="112"/>
                      </a:cxn>
                      <a:cxn ang="0">
                        <a:pos x="15" y="117"/>
                      </a:cxn>
                    </a:cxnLst>
                    <a:rect l="0" t="0" r="r" b="b"/>
                    <a:pathLst>
                      <a:path w="47" h="117">
                        <a:moveTo>
                          <a:pt x="15" y="117"/>
                        </a:move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5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5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5" name="Freeform 583"/>
                  <p:cNvSpPr>
                    <a:spLocks noChangeAspect="1"/>
                  </p:cNvSpPr>
                  <p:nvPr/>
                </p:nvSpPr>
                <p:spPr bwMode="auto">
                  <a:xfrm>
                    <a:off x="5101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51" y="28"/>
                      </a:cxn>
                      <a:cxn ang="0">
                        <a:pos x="35" y="7"/>
                      </a:cxn>
                      <a:cxn ang="0">
                        <a:pos x="16" y="0"/>
                      </a:cxn>
                      <a:cxn ang="0">
                        <a:pos x="0" y="43"/>
                      </a:cxn>
                      <a:cxn ang="0">
                        <a:pos x="19" y="51"/>
                      </a:cxn>
                      <a:cxn ang="0">
                        <a:pos x="51" y="28"/>
                      </a:cxn>
                      <a:cxn ang="0">
                        <a:pos x="51" y="28"/>
                      </a:cxn>
                      <a:cxn ang="0">
                        <a:pos x="51" y="13"/>
                      </a:cxn>
                      <a:cxn ang="0">
                        <a:pos x="35" y="7"/>
                      </a:cxn>
                      <a:cxn ang="0">
                        <a:pos x="51" y="28"/>
                      </a:cxn>
                    </a:cxnLst>
                    <a:rect l="0" t="0" r="r" b="b"/>
                    <a:pathLst>
                      <a:path w="51" h="51">
                        <a:moveTo>
                          <a:pt x="51" y="28"/>
                        </a:moveTo>
                        <a:lnTo>
                          <a:pt x="35" y="7"/>
                        </a:lnTo>
                        <a:lnTo>
                          <a:pt x="16" y="0"/>
                        </a:lnTo>
                        <a:lnTo>
                          <a:pt x="0" y="43"/>
                        </a:lnTo>
                        <a:lnTo>
                          <a:pt x="19" y="51"/>
                        </a:lnTo>
                        <a:lnTo>
                          <a:pt x="51" y="28"/>
                        </a:lnTo>
                        <a:lnTo>
                          <a:pt x="51" y="28"/>
                        </a:lnTo>
                        <a:lnTo>
                          <a:pt x="51" y="13"/>
                        </a:lnTo>
                        <a:lnTo>
                          <a:pt x="35" y="7"/>
                        </a:lnTo>
                        <a:lnTo>
                          <a:pt x="51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6" name="Freeform 584"/>
                  <p:cNvSpPr>
                    <a:spLocks noChangeAspect="1"/>
                  </p:cNvSpPr>
                  <p:nvPr/>
                </p:nvSpPr>
                <p:spPr bwMode="auto">
                  <a:xfrm>
                    <a:off x="5101" y="1475"/>
                    <a:ext cx="14" cy="100"/>
                  </a:xfrm>
                  <a:custGeom>
                    <a:avLst/>
                    <a:gdLst/>
                    <a:ahLst/>
                    <a:cxnLst>
                      <a:cxn ang="0">
                        <a:pos x="24" y="314"/>
                      </a:cxn>
                      <a:cxn ang="0">
                        <a:pos x="47" y="291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4" y="314"/>
                      </a:cxn>
                      <a:cxn ang="0">
                        <a:pos x="24" y="314"/>
                      </a:cxn>
                      <a:cxn ang="0">
                        <a:pos x="47" y="314"/>
                      </a:cxn>
                      <a:cxn ang="0">
                        <a:pos x="47" y="291"/>
                      </a:cxn>
                      <a:cxn ang="0">
                        <a:pos x="24" y="314"/>
                      </a:cxn>
                    </a:cxnLst>
                    <a:rect l="0" t="0" r="r" b="b"/>
                    <a:pathLst>
                      <a:path w="47" h="314">
                        <a:moveTo>
                          <a:pt x="24" y="314"/>
                        </a:moveTo>
                        <a:lnTo>
                          <a:pt x="47" y="291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4" y="314"/>
                        </a:lnTo>
                        <a:lnTo>
                          <a:pt x="24" y="314"/>
                        </a:lnTo>
                        <a:lnTo>
                          <a:pt x="47" y="314"/>
                        </a:lnTo>
                        <a:lnTo>
                          <a:pt x="47" y="291"/>
                        </a:lnTo>
                        <a:lnTo>
                          <a:pt x="24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7" name="Freeform 585"/>
                  <p:cNvSpPr>
                    <a:spLocks noChangeAspect="1"/>
                  </p:cNvSpPr>
                  <p:nvPr/>
                </p:nvSpPr>
                <p:spPr bwMode="auto">
                  <a:xfrm>
                    <a:off x="5058" y="1561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168" y="46"/>
                      </a:cxn>
                      <a:cxn ang="0">
                        <a:pos x="168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68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168" y="46"/>
                        </a:lnTo>
                        <a:lnTo>
                          <a:pt x="168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8" name="Freeform 586"/>
                  <p:cNvSpPr>
                    <a:spLocks noChangeAspect="1"/>
                  </p:cNvSpPr>
                  <p:nvPr/>
                </p:nvSpPr>
                <p:spPr bwMode="auto">
                  <a:xfrm>
                    <a:off x="568" y="1425"/>
                    <a:ext cx="43" cy="143"/>
                  </a:xfrm>
                  <a:custGeom>
                    <a:avLst/>
                    <a:gdLst/>
                    <a:ahLst/>
                    <a:cxnLst>
                      <a:cxn ang="0">
                        <a:pos x="145" y="469"/>
                      </a:cxn>
                      <a:cxn ang="0">
                        <a:pos x="145" y="181"/>
                      </a:cxn>
                      <a:cxn ang="0">
                        <a:pos x="126" y="172"/>
                      </a:cxn>
                      <a:cxn ang="0">
                        <a:pos x="126" y="76"/>
                      </a:cxn>
                      <a:cxn ang="0">
                        <a:pos x="125" y="65"/>
                      </a:cxn>
                      <a:cxn ang="0">
                        <a:pos x="123" y="52"/>
                      </a:cxn>
                      <a:cxn ang="0">
                        <a:pos x="120" y="40"/>
                      </a:cxn>
                      <a:cxn ang="0">
                        <a:pos x="115" y="27"/>
                      </a:cxn>
                      <a:cxn ang="0">
                        <a:pos x="111" y="22"/>
                      </a:cxn>
                      <a:cxn ang="0">
                        <a:pos x="107" y="16"/>
                      </a:cxn>
                      <a:cxn ang="0">
                        <a:pos x="103" y="11"/>
                      </a:cxn>
                      <a:cxn ang="0">
                        <a:pos x="98" y="7"/>
                      </a:cxn>
                      <a:cxn ang="0">
                        <a:pos x="92" y="4"/>
                      </a:cxn>
                      <a:cxn ang="0">
                        <a:pos x="86" y="2"/>
                      </a:cxn>
                      <a:cxn ang="0">
                        <a:pos x="80" y="0"/>
                      </a:cxn>
                      <a:cxn ang="0">
                        <a:pos x="72" y="0"/>
                      </a:cxn>
                      <a:cxn ang="0">
                        <a:pos x="65" y="0"/>
                      </a:cxn>
                      <a:cxn ang="0">
                        <a:pos x="59" y="2"/>
                      </a:cxn>
                      <a:cxn ang="0">
                        <a:pos x="52" y="4"/>
                      </a:cxn>
                      <a:cxn ang="0">
                        <a:pos x="47" y="7"/>
                      </a:cxn>
                      <a:cxn ang="0">
                        <a:pos x="42" y="10"/>
                      </a:cxn>
                      <a:cxn ang="0">
                        <a:pos x="38" y="15"/>
                      </a:cxn>
                      <a:cxn ang="0">
                        <a:pos x="33" y="21"/>
                      </a:cxn>
                      <a:cxn ang="0">
                        <a:pos x="30" y="26"/>
                      </a:cxn>
                      <a:cxn ang="0">
                        <a:pos x="25" y="37"/>
                      </a:cxn>
                      <a:cxn ang="0">
                        <a:pos x="22" y="51"/>
                      </a:cxn>
                      <a:cxn ang="0">
                        <a:pos x="20" y="64"/>
                      </a:cxn>
                      <a:cxn ang="0">
                        <a:pos x="19" y="76"/>
                      </a:cxn>
                      <a:cxn ang="0">
                        <a:pos x="19" y="172"/>
                      </a:cxn>
                      <a:cxn ang="0">
                        <a:pos x="0" y="178"/>
                      </a:cxn>
                      <a:cxn ang="0">
                        <a:pos x="0" y="469"/>
                      </a:cxn>
                      <a:cxn ang="0">
                        <a:pos x="145" y="469"/>
                      </a:cxn>
                    </a:cxnLst>
                    <a:rect l="0" t="0" r="r" b="b"/>
                    <a:pathLst>
                      <a:path w="145" h="469">
                        <a:moveTo>
                          <a:pt x="145" y="469"/>
                        </a:moveTo>
                        <a:lnTo>
                          <a:pt x="145" y="181"/>
                        </a:lnTo>
                        <a:lnTo>
                          <a:pt x="126" y="172"/>
                        </a:lnTo>
                        <a:lnTo>
                          <a:pt x="126" y="76"/>
                        </a:lnTo>
                        <a:lnTo>
                          <a:pt x="125" y="65"/>
                        </a:lnTo>
                        <a:lnTo>
                          <a:pt x="123" y="52"/>
                        </a:lnTo>
                        <a:lnTo>
                          <a:pt x="120" y="40"/>
                        </a:lnTo>
                        <a:lnTo>
                          <a:pt x="115" y="27"/>
                        </a:lnTo>
                        <a:lnTo>
                          <a:pt x="111" y="22"/>
                        </a:lnTo>
                        <a:lnTo>
                          <a:pt x="107" y="16"/>
                        </a:lnTo>
                        <a:lnTo>
                          <a:pt x="103" y="11"/>
                        </a:lnTo>
                        <a:lnTo>
                          <a:pt x="98" y="7"/>
                        </a:lnTo>
                        <a:lnTo>
                          <a:pt x="92" y="4"/>
                        </a:lnTo>
                        <a:lnTo>
                          <a:pt x="86" y="2"/>
                        </a:lnTo>
                        <a:lnTo>
                          <a:pt x="80" y="0"/>
                        </a:lnTo>
                        <a:lnTo>
                          <a:pt x="72" y="0"/>
                        </a:lnTo>
                        <a:lnTo>
                          <a:pt x="65" y="0"/>
                        </a:lnTo>
                        <a:lnTo>
                          <a:pt x="59" y="2"/>
                        </a:lnTo>
                        <a:lnTo>
                          <a:pt x="52" y="4"/>
                        </a:lnTo>
                        <a:lnTo>
                          <a:pt x="47" y="7"/>
                        </a:lnTo>
                        <a:lnTo>
                          <a:pt x="42" y="10"/>
                        </a:lnTo>
                        <a:lnTo>
                          <a:pt x="38" y="15"/>
                        </a:lnTo>
                        <a:lnTo>
                          <a:pt x="33" y="21"/>
                        </a:lnTo>
                        <a:lnTo>
                          <a:pt x="30" y="26"/>
                        </a:lnTo>
                        <a:lnTo>
                          <a:pt x="25" y="37"/>
                        </a:lnTo>
                        <a:lnTo>
                          <a:pt x="22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5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39" name="Freeform 587"/>
                  <p:cNvSpPr>
                    <a:spLocks noChangeAspect="1"/>
                  </p:cNvSpPr>
                  <p:nvPr/>
                </p:nvSpPr>
                <p:spPr bwMode="auto">
                  <a:xfrm>
                    <a:off x="604" y="1475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6" y="309"/>
                      </a:cxn>
                      <a:cxn ang="0">
                        <a:pos x="46" y="21"/>
                      </a:cxn>
                      <a:cxn ang="0">
                        <a:pos x="33" y="0"/>
                      </a:cxn>
                      <a:cxn ang="0">
                        <a:pos x="46" y="21"/>
                      </a:cxn>
                      <a:cxn ang="0">
                        <a:pos x="46" y="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46" h="309">
                        <a:moveTo>
                          <a:pt x="3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6" y="309"/>
                        </a:lnTo>
                        <a:lnTo>
                          <a:pt x="46" y="21"/>
                        </a:lnTo>
                        <a:lnTo>
                          <a:pt x="33" y="0"/>
                        </a:lnTo>
                        <a:lnTo>
                          <a:pt x="46" y="21"/>
                        </a:lnTo>
                        <a:lnTo>
                          <a:pt x="46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0" name="Freeform 588"/>
                  <p:cNvSpPr>
                    <a:spLocks noChangeAspect="1"/>
                  </p:cNvSpPr>
                  <p:nvPr/>
                </p:nvSpPr>
                <p:spPr bwMode="auto">
                  <a:xfrm>
                    <a:off x="596" y="1468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4" y="42"/>
                      </a:cxn>
                      <a:cxn ang="0">
                        <a:pos x="33" y="51"/>
                      </a:cxn>
                      <a:cxn ang="0">
                        <a:pos x="52" y="9"/>
                      </a:cxn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0" y="36"/>
                      </a:cxn>
                      <a:cxn ang="0">
                        <a:pos x="14" y="42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52" h="51">
                        <a:moveTo>
                          <a:pt x="0" y="21"/>
                        </a:moveTo>
                        <a:lnTo>
                          <a:pt x="14" y="42"/>
                        </a:lnTo>
                        <a:lnTo>
                          <a:pt x="33" y="51"/>
                        </a:lnTo>
                        <a:lnTo>
                          <a:pt x="52" y="9"/>
                        </a:lnTo>
                        <a:lnTo>
                          <a:pt x="33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0" y="36"/>
                        </a:lnTo>
                        <a:lnTo>
                          <a:pt x="14" y="4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1" name="Freeform 589"/>
                  <p:cNvSpPr>
                    <a:spLocks noChangeAspect="1"/>
                  </p:cNvSpPr>
                  <p:nvPr/>
                </p:nvSpPr>
                <p:spPr bwMode="auto">
                  <a:xfrm>
                    <a:off x="596" y="1446"/>
                    <a:ext cx="0" cy="29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96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2" name="Freeform 590"/>
                  <p:cNvSpPr>
                    <a:spLocks noChangeAspect="1"/>
                  </p:cNvSpPr>
                  <p:nvPr/>
                </p:nvSpPr>
                <p:spPr bwMode="auto">
                  <a:xfrm>
                    <a:off x="589" y="1417"/>
                    <a:ext cx="7" cy="29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5" y="47"/>
                      </a:cxn>
                      <a:cxn ang="0">
                        <a:pos x="7" y="48"/>
                      </a:cxn>
                      <a:cxn ang="0">
                        <a:pos x="10" y="49"/>
                      </a:cxn>
                      <a:cxn ang="0">
                        <a:pos x="12" y="50"/>
                      </a:cxn>
                      <a:cxn ang="0">
                        <a:pos x="15" y="52"/>
                      </a:cxn>
                      <a:cxn ang="0">
                        <a:pos x="17" y="55"/>
                      </a:cxn>
                      <a:cxn ang="0">
                        <a:pos x="19" y="58"/>
                      </a:cxn>
                      <a:cxn ang="0">
                        <a:pos x="22" y="61"/>
                      </a:cxn>
                      <a:cxn ang="0">
                        <a:pos x="26" y="71"/>
                      </a:cxn>
                      <a:cxn ang="0">
                        <a:pos x="29" y="81"/>
                      </a:cxn>
                      <a:cxn ang="0">
                        <a:pos x="31" y="92"/>
                      </a:cxn>
                      <a:cxn ang="0">
                        <a:pos x="31" y="100"/>
                      </a:cxn>
                      <a:cxn ang="0">
                        <a:pos x="77" y="100"/>
                      </a:cxn>
                      <a:cxn ang="0">
                        <a:pos x="76" y="87"/>
                      </a:cxn>
                      <a:cxn ang="0">
                        <a:pos x="74" y="71"/>
                      </a:cxn>
                      <a:cxn ang="0">
                        <a:pos x="70" y="55"/>
                      </a:cxn>
                      <a:cxn ang="0">
                        <a:pos x="64" y="40"/>
                      </a:cxn>
                      <a:cxn ang="0">
                        <a:pos x="58" y="32"/>
                      </a:cxn>
                      <a:cxn ang="0">
                        <a:pos x="53" y="26"/>
                      </a:cxn>
                      <a:cxn ang="0">
                        <a:pos x="47" y="18"/>
                      </a:cxn>
                      <a:cxn ang="0">
                        <a:pos x="39" y="12"/>
                      </a:cxn>
                      <a:cxn ang="0">
                        <a:pos x="31" y="7"/>
                      </a:cxn>
                      <a:cxn ang="0">
                        <a:pos x="22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77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5" y="47"/>
                        </a:lnTo>
                        <a:lnTo>
                          <a:pt x="7" y="48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5" y="52"/>
                        </a:lnTo>
                        <a:lnTo>
                          <a:pt x="17" y="55"/>
                        </a:lnTo>
                        <a:lnTo>
                          <a:pt x="19" y="58"/>
                        </a:lnTo>
                        <a:lnTo>
                          <a:pt x="22" y="61"/>
                        </a:lnTo>
                        <a:lnTo>
                          <a:pt x="26" y="71"/>
                        </a:lnTo>
                        <a:lnTo>
                          <a:pt x="29" y="81"/>
                        </a:lnTo>
                        <a:lnTo>
                          <a:pt x="31" y="92"/>
                        </a:lnTo>
                        <a:lnTo>
                          <a:pt x="31" y="100"/>
                        </a:lnTo>
                        <a:lnTo>
                          <a:pt x="77" y="100"/>
                        </a:lnTo>
                        <a:lnTo>
                          <a:pt x="76" y="87"/>
                        </a:lnTo>
                        <a:lnTo>
                          <a:pt x="74" y="71"/>
                        </a:lnTo>
                        <a:lnTo>
                          <a:pt x="70" y="55"/>
                        </a:lnTo>
                        <a:lnTo>
                          <a:pt x="64" y="40"/>
                        </a:lnTo>
                        <a:lnTo>
                          <a:pt x="58" y="32"/>
                        </a:lnTo>
                        <a:lnTo>
                          <a:pt x="53" y="26"/>
                        </a:lnTo>
                        <a:lnTo>
                          <a:pt x="47" y="18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2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3" name="Freeform 591"/>
                  <p:cNvSpPr>
                    <a:spLocks noChangeAspect="1"/>
                  </p:cNvSpPr>
                  <p:nvPr/>
                </p:nvSpPr>
                <p:spPr bwMode="auto">
                  <a:xfrm>
                    <a:off x="561" y="1417"/>
                    <a:ext cx="29" cy="29"/>
                  </a:xfrm>
                  <a:custGeom>
                    <a:avLst/>
                    <a:gdLst/>
                    <a:ahLst/>
                    <a:cxnLst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7" y="90"/>
                      </a:cxn>
                      <a:cxn ang="0">
                        <a:pos x="48" y="79"/>
                      </a:cxn>
                      <a:cxn ang="0">
                        <a:pos x="51" y="70"/>
                      </a:cxn>
                      <a:cxn ang="0">
                        <a:pos x="55" y="59"/>
                      </a:cxn>
                      <a:cxn ang="0">
                        <a:pos x="56" y="57"/>
                      </a:cxn>
                      <a:cxn ang="0">
                        <a:pos x="60" y="54"/>
                      </a:cxn>
                      <a:cxn ang="0">
                        <a:pos x="62" y="52"/>
                      </a:cxn>
                      <a:cxn ang="0">
                        <a:pos x="64" y="50"/>
                      </a:cxn>
                      <a:cxn ang="0">
                        <a:pos x="66" y="49"/>
                      </a:cxn>
                      <a:cxn ang="0">
                        <a:pos x="69" y="48"/>
                      </a:cxn>
                      <a:cxn ang="0">
                        <a:pos x="72" y="47"/>
                      </a:cxn>
                      <a:cxn ang="0">
                        <a:pos x="76" y="47"/>
                      </a:cxn>
                      <a:cxn ang="0">
                        <a:pos x="76" y="0"/>
                      </a:cxn>
                      <a:cxn ang="0">
                        <a:pos x="66" y="0"/>
                      </a:cxn>
                      <a:cxn ang="0">
                        <a:pos x="55" y="2"/>
                      </a:cxn>
                      <a:cxn ang="0">
                        <a:pos x="47" y="7"/>
                      </a:cxn>
                      <a:cxn ang="0">
                        <a:pos x="37" y="12"/>
                      </a:cxn>
                      <a:cxn ang="0">
                        <a:pos x="30" y="17"/>
                      </a:cxn>
                      <a:cxn ang="0">
                        <a:pos x="24" y="24"/>
                      </a:cxn>
                      <a:cxn ang="0">
                        <a:pos x="19" y="31"/>
                      </a:cxn>
                      <a:cxn ang="0">
                        <a:pos x="13" y="39"/>
                      </a:cxn>
                      <a:cxn ang="0">
                        <a:pos x="7" y="54"/>
                      </a:cxn>
                      <a:cxn ang="0">
                        <a:pos x="3" y="70"/>
                      </a:cxn>
                      <a:cxn ang="0">
                        <a:pos x="1" y="86"/>
                      </a:cxn>
                      <a:cxn ang="0">
                        <a:pos x="0" y="100"/>
                      </a:cxn>
                      <a:cxn ang="0">
                        <a:pos x="0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</a:cxnLst>
                    <a:rect l="0" t="0" r="r" b="b"/>
                    <a:pathLst>
                      <a:path w="76" h="100">
                        <a:moveTo>
                          <a:pt x="46" y="100"/>
                        </a:moveTo>
                        <a:lnTo>
                          <a:pt x="46" y="100"/>
                        </a:lnTo>
                        <a:lnTo>
                          <a:pt x="47" y="90"/>
                        </a:lnTo>
                        <a:lnTo>
                          <a:pt x="48" y="79"/>
                        </a:lnTo>
                        <a:lnTo>
                          <a:pt x="51" y="70"/>
                        </a:lnTo>
                        <a:lnTo>
                          <a:pt x="55" y="59"/>
                        </a:lnTo>
                        <a:lnTo>
                          <a:pt x="56" y="57"/>
                        </a:lnTo>
                        <a:lnTo>
                          <a:pt x="60" y="54"/>
                        </a:lnTo>
                        <a:lnTo>
                          <a:pt x="62" y="52"/>
                        </a:lnTo>
                        <a:lnTo>
                          <a:pt x="64" y="50"/>
                        </a:lnTo>
                        <a:lnTo>
                          <a:pt x="66" y="49"/>
                        </a:lnTo>
                        <a:lnTo>
                          <a:pt x="69" y="48"/>
                        </a:lnTo>
                        <a:lnTo>
                          <a:pt x="72" y="47"/>
                        </a:lnTo>
                        <a:lnTo>
                          <a:pt x="76" y="47"/>
                        </a:lnTo>
                        <a:lnTo>
                          <a:pt x="76" y="0"/>
                        </a:lnTo>
                        <a:lnTo>
                          <a:pt x="66" y="0"/>
                        </a:lnTo>
                        <a:lnTo>
                          <a:pt x="55" y="2"/>
                        </a:lnTo>
                        <a:lnTo>
                          <a:pt x="47" y="7"/>
                        </a:lnTo>
                        <a:lnTo>
                          <a:pt x="37" y="12"/>
                        </a:lnTo>
                        <a:lnTo>
                          <a:pt x="30" y="17"/>
                        </a:lnTo>
                        <a:lnTo>
                          <a:pt x="24" y="24"/>
                        </a:lnTo>
                        <a:lnTo>
                          <a:pt x="19" y="31"/>
                        </a:lnTo>
                        <a:lnTo>
                          <a:pt x="13" y="39"/>
                        </a:lnTo>
                        <a:lnTo>
                          <a:pt x="7" y="54"/>
                        </a:lnTo>
                        <a:lnTo>
                          <a:pt x="3" y="70"/>
                        </a:lnTo>
                        <a:lnTo>
                          <a:pt x="1" y="86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4" name="Freeform 592"/>
                  <p:cNvSpPr>
                    <a:spLocks noChangeAspect="1"/>
                  </p:cNvSpPr>
                  <p:nvPr/>
                </p:nvSpPr>
                <p:spPr bwMode="auto">
                  <a:xfrm>
                    <a:off x="561" y="1446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31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31" y="117"/>
                      </a:cxn>
                      <a:cxn ang="0">
                        <a:pos x="31" y="117"/>
                      </a:cxn>
                      <a:cxn ang="0">
                        <a:pos x="46" y="112"/>
                      </a:cxn>
                      <a:cxn ang="0">
                        <a:pos x="46" y="96"/>
                      </a:cxn>
                      <a:cxn ang="0">
                        <a:pos x="31" y="117"/>
                      </a:cxn>
                    </a:cxnLst>
                    <a:rect l="0" t="0" r="r" b="b"/>
                    <a:pathLst>
                      <a:path w="46" h="117">
                        <a:moveTo>
                          <a:pt x="31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1" y="117"/>
                        </a:lnTo>
                        <a:lnTo>
                          <a:pt x="31" y="117"/>
                        </a:lnTo>
                        <a:lnTo>
                          <a:pt x="46" y="112"/>
                        </a:lnTo>
                        <a:lnTo>
                          <a:pt x="46" y="96"/>
                        </a:lnTo>
                        <a:lnTo>
                          <a:pt x="31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5" name="Freeform 593"/>
                  <p:cNvSpPr>
                    <a:spLocks noChangeAspect="1"/>
                  </p:cNvSpPr>
                  <p:nvPr/>
                </p:nvSpPr>
                <p:spPr bwMode="auto">
                  <a:xfrm>
                    <a:off x="561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1" y="51"/>
                      </a:cxn>
                      <a:cxn ang="0">
                        <a:pos x="50" y="43"/>
                      </a:cxn>
                      <a:cxn ang="0">
                        <a:pos x="34" y="0"/>
                      </a:cxn>
                      <a:cxn ang="0">
                        <a:pos x="15" y="7"/>
                      </a:cxn>
                      <a:cxn ang="0">
                        <a:pos x="0" y="28"/>
                      </a:cxn>
                      <a:cxn ang="0">
                        <a:pos x="15" y="7"/>
                      </a:cxn>
                      <a:cxn ang="0">
                        <a:pos x="0" y="13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0" h="51">
                        <a:moveTo>
                          <a:pt x="0" y="28"/>
                        </a:moveTo>
                        <a:lnTo>
                          <a:pt x="31" y="51"/>
                        </a:lnTo>
                        <a:lnTo>
                          <a:pt x="50" y="43"/>
                        </a:lnTo>
                        <a:lnTo>
                          <a:pt x="34" y="0"/>
                        </a:lnTo>
                        <a:lnTo>
                          <a:pt x="15" y="7"/>
                        </a:lnTo>
                        <a:lnTo>
                          <a:pt x="0" y="28"/>
                        </a:lnTo>
                        <a:lnTo>
                          <a:pt x="15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6" name="Freeform 594"/>
                  <p:cNvSpPr>
                    <a:spLocks noChangeAspect="1"/>
                  </p:cNvSpPr>
                  <p:nvPr/>
                </p:nvSpPr>
                <p:spPr bwMode="auto">
                  <a:xfrm>
                    <a:off x="561" y="1475"/>
                    <a:ext cx="7" cy="100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0" y="291"/>
                      </a:cxn>
                      <a:cxn ang="0">
                        <a:pos x="0" y="314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7" name="Freeform 595"/>
                  <p:cNvSpPr>
                    <a:spLocks noChangeAspect="1"/>
                  </p:cNvSpPr>
                  <p:nvPr/>
                </p:nvSpPr>
                <p:spPr bwMode="auto">
                  <a:xfrm>
                    <a:off x="568" y="1561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168" y="23"/>
                      </a:cxn>
                      <a:cxn ang="0">
                        <a:pos x="145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45" y="46"/>
                      </a:cxn>
                      <a:cxn ang="0">
                        <a:pos x="168" y="23"/>
                      </a:cxn>
                      <a:cxn ang="0">
                        <a:pos x="145" y="46"/>
                      </a:cxn>
                      <a:cxn ang="0">
                        <a:pos x="168" y="46"/>
                      </a:cxn>
                      <a:cxn ang="0">
                        <a:pos x="168" y="23"/>
                      </a:cxn>
                    </a:cxnLst>
                    <a:rect l="0" t="0" r="r" b="b"/>
                    <a:pathLst>
                      <a:path w="168" h="46">
                        <a:moveTo>
                          <a:pt x="168" y="23"/>
                        </a:moveTo>
                        <a:lnTo>
                          <a:pt x="145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5" y="46"/>
                        </a:lnTo>
                        <a:lnTo>
                          <a:pt x="168" y="23"/>
                        </a:lnTo>
                        <a:lnTo>
                          <a:pt x="145" y="46"/>
                        </a:lnTo>
                        <a:lnTo>
                          <a:pt x="168" y="46"/>
                        </a:lnTo>
                        <a:lnTo>
                          <a:pt x="16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8" name="Freeform 596"/>
                  <p:cNvSpPr>
                    <a:spLocks noChangeAspect="1"/>
                  </p:cNvSpPr>
                  <p:nvPr/>
                </p:nvSpPr>
                <p:spPr bwMode="auto">
                  <a:xfrm>
                    <a:off x="4929" y="1425"/>
                    <a:ext cx="43" cy="143"/>
                  </a:xfrm>
                  <a:custGeom>
                    <a:avLst/>
                    <a:gdLst/>
                    <a:ahLst/>
                    <a:cxnLst>
                      <a:cxn ang="0">
                        <a:pos x="0" y="469"/>
                      </a:cxn>
                      <a:cxn ang="0">
                        <a:pos x="0" y="181"/>
                      </a:cxn>
                      <a:cxn ang="0">
                        <a:pos x="19" y="172"/>
                      </a:cxn>
                      <a:cxn ang="0">
                        <a:pos x="19" y="76"/>
                      </a:cxn>
                      <a:cxn ang="0">
                        <a:pos x="20" y="65"/>
                      </a:cxn>
                      <a:cxn ang="0">
                        <a:pos x="22" y="52"/>
                      </a:cxn>
                      <a:cxn ang="0">
                        <a:pos x="25" y="40"/>
                      </a:cxn>
                      <a:cxn ang="0">
                        <a:pos x="30" y="27"/>
                      </a:cxn>
                      <a:cxn ang="0">
                        <a:pos x="34" y="22"/>
                      </a:cxn>
                      <a:cxn ang="0">
                        <a:pos x="38" y="16"/>
                      </a:cxn>
                      <a:cxn ang="0">
                        <a:pos x="42" y="11"/>
                      </a:cxn>
                      <a:cxn ang="0">
                        <a:pos x="47" y="7"/>
                      </a:cxn>
                      <a:cxn ang="0">
                        <a:pos x="53" y="4"/>
                      </a:cxn>
                      <a:cxn ang="0">
                        <a:pos x="59" y="2"/>
                      </a:cxn>
                      <a:cxn ang="0">
                        <a:pos x="65" y="0"/>
                      </a:cxn>
                      <a:cxn ang="0">
                        <a:pos x="73" y="0"/>
                      </a:cxn>
                      <a:cxn ang="0">
                        <a:pos x="80" y="0"/>
                      </a:cxn>
                      <a:cxn ang="0">
                        <a:pos x="86" y="2"/>
                      </a:cxn>
                      <a:cxn ang="0">
                        <a:pos x="93" y="4"/>
                      </a:cxn>
                      <a:cxn ang="0">
                        <a:pos x="98" y="7"/>
                      </a:cxn>
                      <a:cxn ang="0">
                        <a:pos x="103" y="10"/>
                      </a:cxn>
                      <a:cxn ang="0">
                        <a:pos x="107" y="15"/>
                      </a:cxn>
                      <a:cxn ang="0">
                        <a:pos x="110" y="21"/>
                      </a:cxn>
                      <a:cxn ang="0">
                        <a:pos x="114" y="26"/>
                      </a:cxn>
                      <a:cxn ang="0">
                        <a:pos x="119" y="37"/>
                      </a:cxn>
                      <a:cxn ang="0">
                        <a:pos x="122" y="51"/>
                      </a:cxn>
                      <a:cxn ang="0">
                        <a:pos x="125" y="64"/>
                      </a:cxn>
                      <a:cxn ang="0">
                        <a:pos x="126" y="76"/>
                      </a:cxn>
                      <a:cxn ang="0">
                        <a:pos x="126" y="172"/>
                      </a:cxn>
                      <a:cxn ang="0">
                        <a:pos x="143" y="178"/>
                      </a:cxn>
                      <a:cxn ang="0">
                        <a:pos x="143" y="469"/>
                      </a:cxn>
                      <a:cxn ang="0">
                        <a:pos x="0" y="469"/>
                      </a:cxn>
                    </a:cxnLst>
                    <a:rect l="0" t="0" r="r" b="b"/>
                    <a:pathLst>
                      <a:path w="143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19" y="172"/>
                        </a:lnTo>
                        <a:lnTo>
                          <a:pt x="19" y="76"/>
                        </a:lnTo>
                        <a:lnTo>
                          <a:pt x="20" y="65"/>
                        </a:lnTo>
                        <a:lnTo>
                          <a:pt x="22" y="52"/>
                        </a:lnTo>
                        <a:lnTo>
                          <a:pt x="25" y="40"/>
                        </a:lnTo>
                        <a:lnTo>
                          <a:pt x="30" y="27"/>
                        </a:lnTo>
                        <a:lnTo>
                          <a:pt x="34" y="22"/>
                        </a:lnTo>
                        <a:lnTo>
                          <a:pt x="38" y="16"/>
                        </a:lnTo>
                        <a:lnTo>
                          <a:pt x="42" y="11"/>
                        </a:lnTo>
                        <a:lnTo>
                          <a:pt x="47" y="7"/>
                        </a:lnTo>
                        <a:lnTo>
                          <a:pt x="53" y="4"/>
                        </a:lnTo>
                        <a:lnTo>
                          <a:pt x="59" y="2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0" y="0"/>
                        </a:lnTo>
                        <a:lnTo>
                          <a:pt x="86" y="2"/>
                        </a:lnTo>
                        <a:lnTo>
                          <a:pt x="93" y="4"/>
                        </a:lnTo>
                        <a:lnTo>
                          <a:pt x="98" y="7"/>
                        </a:lnTo>
                        <a:lnTo>
                          <a:pt x="103" y="10"/>
                        </a:lnTo>
                        <a:lnTo>
                          <a:pt x="107" y="15"/>
                        </a:lnTo>
                        <a:lnTo>
                          <a:pt x="110" y="21"/>
                        </a:lnTo>
                        <a:lnTo>
                          <a:pt x="114" y="26"/>
                        </a:lnTo>
                        <a:lnTo>
                          <a:pt x="119" y="37"/>
                        </a:lnTo>
                        <a:lnTo>
                          <a:pt x="122" y="51"/>
                        </a:lnTo>
                        <a:lnTo>
                          <a:pt x="125" y="64"/>
                        </a:lnTo>
                        <a:lnTo>
                          <a:pt x="126" y="76"/>
                        </a:lnTo>
                        <a:lnTo>
                          <a:pt x="126" y="172"/>
                        </a:lnTo>
                        <a:lnTo>
                          <a:pt x="143" y="178"/>
                        </a:lnTo>
                        <a:lnTo>
                          <a:pt x="143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49" name="Freeform 597"/>
                  <p:cNvSpPr>
                    <a:spLocks noChangeAspect="1"/>
                  </p:cNvSpPr>
                  <p:nvPr/>
                </p:nvSpPr>
                <p:spPr bwMode="auto">
                  <a:xfrm>
                    <a:off x="4922" y="1475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6" y="309"/>
                      </a:cxn>
                      <a:cxn ang="0">
                        <a:pos x="46" y="21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0" y="6"/>
                      </a:cxn>
                      <a:cxn ang="0">
                        <a:pos x="0" y="21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46" h="309">
                        <a:moveTo>
                          <a:pt x="1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6" y="309"/>
                        </a:lnTo>
                        <a:lnTo>
                          <a:pt x="46" y="21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0" name="Freeform 598"/>
                  <p:cNvSpPr>
                    <a:spLocks noChangeAspect="1"/>
                  </p:cNvSpPr>
                  <p:nvPr/>
                </p:nvSpPr>
                <p:spPr bwMode="auto">
                  <a:xfrm>
                    <a:off x="4929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52" y="21"/>
                      </a:cxn>
                      <a:cxn ang="0">
                        <a:pos x="19" y="0"/>
                      </a:cxn>
                      <a:cxn ang="0">
                        <a:pos x="0" y="9"/>
                      </a:cxn>
                      <a:cxn ang="0">
                        <a:pos x="19" y="51"/>
                      </a:cxn>
                      <a:cxn ang="0">
                        <a:pos x="38" y="42"/>
                      </a:cxn>
                      <a:cxn ang="0">
                        <a:pos x="52" y="21"/>
                      </a:cxn>
                      <a:cxn ang="0">
                        <a:pos x="38" y="42"/>
                      </a:cxn>
                      <a:cxn ang="0">
                        <a:pos x="52" y="36"/>
                      </a:cxn>
                      <a:cxn ang="0">
                        <a:pos x="52" y="21"/>
                      </a:cxn>
                    </a:cxnLst>
                    <a:rect l="0" t="0" r="r" b="b"/>
                    <a:pathLst>
                      <a:path w="52" h="51">
                        <a:moveTo>
                          <a:pt x="52" y="21"/>
                        </a:moveTo>
                        <a:lnTo>
                          <a:pt x="19" y="0"/>
                        </a:lnTo>
                        <a:lnTo>
                          <a:pt x="0" y="9"/>
                        </a:lnTo>
                        <a:lnTo>
                          <a:pt x="19" y="51"/>
                        </a:lnTo>
                        <a:lnTo>
                          <a:pt x="38" y="42"/>
                        </a:lnTo>
                        <a:lnTo>
                          <a:pt x="52" y="21"/>
                        </a:lnTo>
                        <a:lnTo>
                          <a:pt x="38" y="42"/>
                        </a:lnTo>
                        <a:lnTo>
                          <a:pt x="52" y="36"/>
                        </a:lnTo>
                        <a:lnTo>
                          <a:pt x="52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1" name="Freeform 599"/>
                  <p:cNvSpPr>
                    <a:spLocks noChangeAspect="1"/>
                  </p:cNvSpPr>
                  <p:nvPr/>
                </p:nvSpPr>
                <p:spPr bwMode="auto">
                  <a:xfrm>
                    <a:off x="4929" y="1446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96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2" name="Freeform 600"/>
                  <p:cNvSpPr>
                    <a:spLocks noChangeAspect="1"/>
                  </p:cNvSpPr>
                  <p:nvPr/>
                </p:nvSpPr>
                <p:spPr bwMode="auto">
                  <a:xfrm>
                    <a:off x="4929" y="1417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66" y="0"/>
                      </a:cxn>
                      <a:cxn ang="0">
                        <a:pos x="55" y="4"/>
                      </a:cxn>
                      <a:cxn ang="0">
                        <a:pos x="46" y="7"/>
                      </a:cxn>
                      <a:cxn ang="0">
                        <a:pos x="38" y="12"/>
                      </a:cxn>
                      <a:cxn ang="0">
                        <a:pos x="30" y="18"/>
                      </a:cxn>
                      <a:cxn ang="0">
                        <a:pos x="24" y="26"/>
                      </a:cxn>
                      <a:cxn ang="0">
                        <a:pos x="19" y="32"/>
                      </a:cxn>
                      <a:cxn ang="0">
                        <a:pos x="13" y="41"/>
                      </a:cxn>
                      <a:cxn ang="0">
                        <a:pos x="7" y="55"/>
                      </a:cxn>
                      <a:cxn ang="0">
                        <a:pos x="3" y="71"/>
                      </a:cxn>
                      <a:cxn ang="0">
                        <a:pos x="1" y="87"/>
                      </a:cxn>
                      <a:cxn ang="0">
                        <a:pos x="0" y="100"/>
                      </a:cxn>
                      <a:cxn ang="0">
                        <a:pos x="46" y="100"/>
                      </a:cxn>
                      <a:cxn ang="0">
                        <a:pos x="46" y="92"/>
                      </a:cxn>
                      <a:cxn ang="0">
                        <a:pos x="48" y="81"/>
                      </a:cxn>
                      <a:cxn ang="0">
                        <a:pos x="51" y="71"/>
                      </a:cxn>
                      <a:cxn ang="0">
                        <a:pos x="55" y="61"/>
                      </a:cxn>
                      <a:cxn ang="0">
                        <a:pos x="58" y="58"/>
                      </a:cxn>
                      <a:cxn ang="0">
                        <a:pos x="60" y="55"/>
                      </a:cxn>
                      <a:cxn ang="0">
                        <a:pos x="62" y="52"/>
                      </a:cxn>
                      <a:cxn ang="0">
                        <a:pos x="65" y="50"/>
                      </a:cxn>
                      <a:cxn ang="0">
                        <a:pos x="67" y="49"/>
                      </a:cxn>
                      <a:cxn ang="0">
                        <a:pos x="70" y="48"/>
                      </a:cxn>
                      <a:cxn ang="0">
                        <a:pos x="72" y="47"/>
                      </a:cxn>
                      <a:cxn ang="0">
                        <a:pos x="77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5" y="4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0" y="18"/>
                        </a:lnTo>
                        <a:lnTo>
                          <a:pt x="24" y="26"/>
                        </a:lnTo>
                        <a:lnTo>
                          <a:pt x="19" y="32"/>
                        </a:lnTo>
                        <a:lnTo>
                          <a:pt x="13" y="41"/>
                        </a:lnTo>
                        <a:lnTo>
                          <a:pt x="7" y="55"/>
                        </a:lnTo>
                        <a:lnTo>
                          <a:pt x="3" y="71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46" y="92"/>
                        </a:lnTo>
                        <a:lnTo>
                          <a:pt x="48" y="81"/>
                        </a:lnTo>
                        <a:lnTo>
                          <a:pt x="51" y="71"/>
                        </a:lnTo>
                        <a:lnTo>
                          <a:pt x="55" y="61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2" y="52"/>
                        </a:lnTo>
                        <a:lnTo>
                          <a:pt x="65" y="50"/>
                        </a:lnTo>
                        <a:lnTo>
                          <a:pt x="67" y="49"/>
                        </a:lnTo>
                        <a:lnTo>
                          <a:pt x="70" y="48"/>
                        </a:lnTo>
                        <a:lnTo>
                          <a:pt x="72" y="47"/>
                        </a:lnTo>
                        <a:lnTo>
                          <a:pt x="77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3" name="Freeform 601"/>
                  <p:cNvSpPr>
                    <a:spLocks noChangeAspect="1"/>
                  </p:cNvSpPr>
                  <p:nvPr/>
                </p:nvSpPr>
                <p:spPr bwMode="auto">
                  <a:xfrm>
                    <a:off x="4951" y="1417"/>
                    <a:ext cx="29" cy="29"/>
                  </a:xfrm>
                  <a:custGeom>
                    <a:avLst/>
                    <a:gdLst/>
                    <a:ahLst/>
                    <a:cxnLst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5" y="86"/>
                      </a:cxn>
                      <a:cxn ang="0">
                        <a:pos x="73" y="70"/>
                      </a:cxn>
                      <a:cxn ang="0">
                        <a:pos x="69" y="54"/>
                      </a:cxn>
                      <a:cxn ang="0">
                        <a:pos x="63" y="39"/>
                      </a:cxn>
                      <a:cxn ang="0">
                        <a:pos x="57" y="31"/>
                      </a:cxn>
                      <a:cxn ang="0">
                        <a:pos x="52" y="24"/>
                      </a:cxn>
                      <a:cxn ang="0">
                        <a:pos x="46" y="17"/>
                      </a:cxn>
                      <a:cxn ang="0">
                        <a:pos x="39" y="12"/>
                      </a:cxn>
                      <a:cxn ang="0">
                        <a:pos x="29" y="7"/>
                      </a:cxn>
                      <a:cxn ang="0">
                        <a:pos x="21" y="2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" y="47"/>
                      </a:cxn>
                      <a:cxn ang="0">
                        <a:pos x="7" y="48"/>
                      </a:cxn>
                      <a:cxn ang="0">
                        <a:pos x="10" y="49"/>
                      </a:cxn>
                      <a:cxn ang="0">
                        <a:pos x="12" y="50"/>
                      </a:cxn>
                      <a:cxn ang="0">
                        <a:pos x="14" y="52"/>
                      </a:cxn>
                      <a:cxn ang="0">
                        <a:pos x="16" y="54"/>
                      </a:cxn>
                      <a:cxn ang="0">
                        <a:pos x="19" y="57"/>
                      </a:cxn>
                      <a:cxn ang="0">
                        <a:pos x="21" y="59"/>
                      </a:cxn>
                      <a:cxn ang="0">
                        <a:pos x="25" y="70"/>
                      </a:cxn>
                      <a:cxn ang="0">
                        <a:pos x="28" y="79"/>
                      </a:cxn>
                      <a:cxn ang="0">
                        <a:pos x="29" y="90"/>
                      </a:cxn>
                      <a:cxn ang="0">
                        <a:pos x="30" y="100"/>
                      </a:cxn>
                      <a:cxn ang="0">
                        <a:pos x="30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</a:cxnLst>
                    <a:rect l="0" t="0" r="r" b="b"/>
                    <a:pathLst>
                      <a:path w="76" h="100">
                        <a:moveTo>
                          <a:pt x="76" y="100"/>
                        </a:moveTo>
                        <a:lnTo>
                          <a:pt x="76" y="100"/>
                        </a:lnTo>
                        <a:lnTo>
                          <a:pt x="75" y="86"/>
                        </a:lnTo>
                        <a:lnTo>
                          <a:pt x="73" y="70"/>
                        </a:lnTo>
                        <a:lnTo>
                          <a:pt x="69" y="54"/>
                        </a:lnTo>
                        <a:lnTo>
                          <a:pt x="63" y="39"/>
                        </a:lnTo>
                        <a:lnTo>
                          <a:pt x="57" y="31"/>
                        </a:lnTo>
                        <a:lnTo>
                          <a:pt x="52" y="24"/>
                        </a:lnTo>
                        <a:lnTo>
                          <a:pt x="46" y="17"/>
                        </a:lnTo>
                        <a:lnTo>
                          <a:pt x="39" y="12"/>
                        </a:lnTo>
                        <a:lnTo>
                          <a:pt x="29" y="7"/>
                        </a:lnTo>
                        <a:lnTo>
                          <a:pt x="21" y="2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7" y="48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4" y="52"/>
                        </a:lnTo>
                        <a:lnTo>
                          <a:pt x="16" y="54"/>
                        </a:lnTo>
                        <a:lnTo>
                          <a:pt x="19" y="57"/>
                        </a:lnTo>
                        <a:lnTo>
                          <a:pt x="21" y="59"/>
                        </a:lnTo>
                        <a:lnTo>
                          <a:pt x="25" y="70"/>
                        </a:lnTo>
                        <a:lnTo>
                          <a:pt x="28" y="79"/>
                        </a:lnTo>
                        <a:lnTo>
                          <a:pt x="29" y="90"/>
                        </a:lnTo>
                        <a:lnTo>
                          <a:pt x="30" y="100"/>
                        </a:lnTo>
                        <a:lnTo>
                          <a:pt x="30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4" name="Freeform 602"/>
                  <p:cNvSpPr>
                    <a:spLocks noChangeAspect="1"/>
                  </p:cNvSpPr>
                  <p:nvPr/>
                </p:nvSpPr>
                <p:spPr bwMode="auto">
                  <a:xfrm>
                    <a:off x="4965" y="1446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14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14" y="117"/>
                      </a:cxn>
                      <a:cxn ang="0">
                        <a:pos x="0" y="96"/>
                      </a:cxn>
                      <a:cxn ang="0">
                        <a:pos x="0" y="112"/>
                      </a:cxn>
                      <a:cxn ang="0">
                        <a:pos x="14" y="117"/>
                      </a:cxn>
                    </a:cxnLst>
                    <a:rect l="0" t="0" r="r" b="b"/>
                    <a:pathLst>
                      <a:path w="46" h="117">
                        <a:moveTo>
                          <a:pt x="14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4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4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5" name="Freeform 603"/>
                  <p:cNvSpPr>
                    <a:spLocks noChangeAspect="1"/>
                  </p:cNvSpPr>
                  <p:nvPr/>
                </p:nvSpPr>
                <p:spPr bwMode="auto">
                  <a:xfrm>
                    <a:off x="4965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9" y="28"/>
                      </a:cxn>
                      <a:cxn ang="0">
                        <a:pos x="35" y="7"/>
                      </a:cxn>
                      <a:cxn ang="0">
                        <a:pos x="18" y="0"/>
                      </a:cxn>
                      <a:cxn ang="0">
                        <a:pos x="0" y="43"/>
                      </a:cxn>
                      <a:cxn ang="0">
                        <a:pos x="18" y="51"/>
                      </a:cxn>
                      <a:cxn ang="0">
                        <a:pos x="49" y="28"/>
                      </a:cxn>
                      <a:cxn ang="0">
                        <a:pos x="49" y="28"/>
                      </a:cxn>
                      <a:cxn ang="0">
                        <a:pos x="49" y="13"/>
                      </a:cxn>
                      <a:cxn ang="0">
                        <a:pos x="35" y="7"/>
                      </a:cxn>
                      <a:cxn ang="0">
                        <a:pos x="49" y="28"/>
                      </a:cxn>
                    </a:cxnLst>
                    <a:rect l="0" t="0" r="r" b="b"/>
                    <a:pathLst>
                      <a:path w="49" h="51">
                        <a:moveTo>
                          <a:pt x="49" y="28"/>
                        </a:moveTo>
                        <a:lnTo>
                          <a:pt x="35" y="7"/>
                        </a:lnTo>
                        <a:lnTo>
                          <a:pt x="18" y="0"/>
                        </a:lnTo>
                        <a:lnTo>
                          <a:pt x="0" y="43"/>
                        </a:lnTo>
                        <a:lnTo>
                          <a:pt x="18" y="51"/>
                        </a:lnTo>
                        <a:lnTo>
                          <a:pt x="49" y="28"/>
                        </a:lnTo>
                        <a:lnTo>
                          <a:pt x="49" y="28"/>
                        </a:lnTo>
                        <a:lnTo>
                          <a:pt x="49" y="13"/>
                        </a:lnTo>
                        <a:lnTo>
                          <a:pt x="35" y="7"/>
                        </a:lnTo>
                        <a:lnTo>
                          <a:pt x="49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6" name="Freeform 604"/>
                  <p:cNvSpPr>
                    <a:spLocks noChangeAspect="1"/>
                  </p:cNvSpPr>
                  <p:nvPr/>
                </p:nvSpPr>
                <p:spPr bwMode="auto">
                  <a:xfrm>
                    <a:off x="4965" y="1475"/>
                    <a:ext cx="14" cy="100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23" y="314"/>
                      </a:cxn>
                      <a:cxn ang="0">
                        <a:pos x="46" y="314"/>
                      </a:cxn>
                      <a:cxn ang="0">
                        <a:pos x="46" y="291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23" y="314"/>
                        </a:lnTo>
                        <a:lnTo>
                          <a:pt x="46" y="314"/>
                        </a:lnTo>
                        <a:lnTo>
                          <a:pt x="46" y="291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7" name="Freeform 605"/>
                  <p:cNvSpPr>
                    <a:spLocks noChangeAspect="1"/>
                  </p:cNvSpPr>
                  <p:nvPr/>
                </p:nvSpPr>
                <p:spPr bwMode="auto">
                  <a:xfrm>
                    <a:off x="4922" y="1561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166" y="46"/>
                      </a:cxn>
                      <a:cxn ang="0">
                        <a:pos x="166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66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166" y="46"/>
                        </a:lnTo>
                        <a:lnTo>
                          <a:pt x="166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8" name="Freeform 606"/>
                  <p:cNvSpPr>
                    <a:spLocks noChangeAspect="1"/>
                  </p:cNvSpPr>
                  <p:nvPr/>
                </p:nvSpPr>
                <p:spPr bwMode="auto">
                  <a:xfrm>
                    <a:off x="697" y="1425"/>
                    <a:ext cx="43" cy="143"/>
                  </a:xfrm>
                  <a:custGeom>
                    <a:avLst/>
                    <a:gdLst/>
                    <a:ahLst/>
                    <a:cxnLst>
                      <a:cxn ang="0">
                        <a:pos x="143" y="469"/>
                      </a:cxn>
                      <a:cxn ang="0">
                        <a:pos x="143" y="181"/>
                      </a:cxn>
                      <a:cxn ang="0">
                        <a:pos x="127" y="172"/>
                      </a:cxn>
                      <a:cxn ang="0">
                        <a:pos x="127" y="76"/>
                      </a:cxn>
                      <a:cxn ang="0">
                        <a:pos x="126" y="65"/>
                      </a:cxn>
                      <a:cxn ang="0">
                        <a:pos x="123" y="52"/>
                      </a:cxn>
                      <a:cxn ang="0">
                        <a:pos x="120" y="40"/>
                      </a:cxn>
                      <a:cxn ang="0">
                        <a:pos x="114" y="27"/>
                      </a:cxn>
                      <a:cxn ang="0">
                        <a:pos x="111" y="22"/>
                      </a:cxn>
                      <a:cxn ang="0">
                        <a:pos x="108" y="16"/>
                      </a:cxn>
                      <a:cxn ang="0">
                        <a:pos x="102" y="11"/>
                      </a:cxn>
                      <a:cxn ang="0">
                        <a:pos x="98" y="7"/>
                      </a:cxn>
                      <a:cxn ang="0">
                        <a:pos x="93" y="4"/>
                      </a:cxn>
                      <a:cxn ang="0">
                        <a:pos x="87" y="2"/>
                      </a:cxn>
                      <a:cxn ang="0">
                        <a:pos x="80" y="0"/>
                      </a:cxn>
                      <a:cxn ang="0">
                        <a:pos x="73" y="0"/>
                      </a:cxn>
                      <a:cxn ang="0">
                        <a:pos x="66" y="0"/>
                      </a:cxn>
                      <a:cxn ang="0">
                        <a:pos x="58" y="2"/>
                      </a:cxn>
                      <a:cxn ang="0">
                        <a:pos x="53" y="4"/>
                      </a:cxn>
                      <a:cxn ang="0">
                        <a:pos x="47" y="7"/>
                      </a:cxn>
                      <a:cxn ang="0">
                        <a:pos x="42" y="10"/>
                      </a:cxn>
                      <a:cxn ang="0">
                        <a:pos x="38" y="15"/>
                      </a:cxn>
                      <a:cxn ang="0">
                        <a:pos x="34" y="21"/>
                      </a:cxn>
                      <a:cxn ang="0">
                        <a:pos x="31" y="26"/>
                      </a:cxn>
                      <a:cxn ang="0">
                        <a:pos x="26" y="37"/>
                      </a:cxn>
                      <a:cxn ang="0">
                        <a:pos x="21" y="51"/>
                      </a:cxn>
                      <a:cxn ang="0">
                        <a:pos x="20" y="64"/>
                      </a:cxn>
                      <a:cxn ang="0">
                        <a:pos x="19" y="76"/>
                      </a:cxn>
                      <a:cxn ang="0">
                        <a:pos x="19" y="172"/>
                      </a:cxn>
                      <a:cxn ang="0">
                        <a:pos x="0" y="178"/>
                      </a:cxn>
                      <a:cxn ang="0">
                        <a:pos x="0" y="469"/>
                      </a:cxn>
                      <a:cxn ang="0">
                        <a:pos x="143" y="469"/>
                      </a:cxn>
                    </a:cxnLst>
                    <a:rect l="0" t="0" r="r" b="b"/>
                    <a:pathLst>
                      <a:path w="143" h="469">
                        <a:moveTo>
                          <a:pt x="143" y="469"/>
                        </a:moveTo>
                        <a:lnTo>
                          <a:pt x="143" y="181"/>
                        </a:lnTo>
                        <a:lnTo>
                          <a:pt x="127" y="172"/>
                        </a:lnTo>
                        <a:lnTo>
                          <a:pt x="127" y="76"/>
                        </a:lnTo>
                        <a:lnTo>
                          <a:pt x="126" y="65"/>
                        </a:lnTo>
                        <a:lnTo>
                          <a:pt x="123" y="52"/>
                        </a:lnTo>
                        <a:lnTo>
                          <a:pt x="120" y="40"/>
                        </a:lnTo>
                        <a:lnTo>
                          <a:pt x="114" y="27"/>
                        </a:lnTo>
                        <a:lnTo>
                          <a:pt x="111" y="22"/>
                        </a:lnTo>
                        <a:lnTo>
                          <a:pt x="108" y="16"/>
                        </a:lnTo>
                        <a:lnTo>
                          <a:pt x="102" y="11"/>
                        </a:lnTo>
                        <a:lnTo>
                          <a:pt x="98" y="7"/>
                        </a:lnTo>
                        <a:lnTo>
                          <a:pt x="93" y="4"/>
                        </a:lnTo>
                        <a:lnTo>
                          <a:pt x="87" y="2"/>
                        </a:lnTo>
                        <a:lnTo>
                          <a:pt x="80" y="0"/>
                        </a:lnTo>
                        <a:lnTo>
                          <a:pt x="73" y="0"/>
                        </a:lnTo>
                        <a:lnTo>
                          <a:pt x="66" y="0"/>
                        </a:lnTo>
                        <a:lnTo>
                          <a:pt x="58" y="2"/>
                        </a:lnTo>
                        <a:lnTo>
                          <a:pt x="53" y="4"/>
                        </a:lnTo>
                        <a:lnTo>
                          <a:pt x="47" y="7"/>
                        </a:lnTo>
                        <a:lnTo>
                          <a:pt x="42" y="10"/>
                        </a:lnTo>
                        <a:lnTo>
                          <a:pt x="38" y="15"/>
                        </a:lnTo>
                        <a:lnTo>
                          <a:pt x="34" y="21"/>
                        </a:lnTo>
                        <a:lnTo>
                          <a:pt x="31" y="26"/>
                        </a:lnTo>
                        <a:lnTo>
                          <a:pt x="26" y="37"/>
                        </a:lnTo>
                        <a:lnTo>
                          <a:pt x="21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3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59" name="Freeform 607"/>
                  <p:cNvSpPr>
                    <a:spLocks noChangeAspect="1"/>
                  </p:cNvSpPr>
                  <p:nvPr/>
                </p:nvSpPr>
                <p:spPr bwMode="auto">
                  <a:xfrm>
                    <a:off x="732" y="1475"/>
                    <a:ext cx="7" cy="9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7" y="309"/>
                      </a:cxn>
                      <a:cxn ang="0">
                        <a:pos x="47" y="21"/>
                      </a:cxn>
                      <a:cxn ang="0">
                        <a:pos x="34" y="0"/>
                      </a:cxn>
                      <a:cxn ang="0">
                        <a:pos x="47" y="21"/>
                      </a:cxn>
                      <a:cxn ang="0">
                        <a:pos x="47" y="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47" h="309">
                        <a:moveTo>
                          <a:pt x="3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34" y="0"/>
                        </a:lnTo>
                        <a:lnTo>
                          <a:pt x="47" y="21"/>
                        </a:lnTo>
                        <a:lnTo>
                          <a:pt x="47" y="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0" name="Freeform 608"/>
                  <p:cNvSpPr>
                    <a:spLocks noChangeAspect="1"/>
                  </p:cNvSpPr>
                  <p:nvPr/>
                </p:nvSpPr>
                <p:spPr bwMode="auto">
                  <a:xfrm>
                    <a:off x="732" y="1468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3" y="41"/>
                      </a:cxn>
                      <a:cxn ang="0">
                        <a:pos x="30" y="51"/>
                      </a:cxn>
                      <a:cxn ang="0">
                        <a:pos x="51" y="9"/>
                      </a:cxn>
                      <a:cxn ang="0">
                        <a:pos x="34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0" y="35"/>
                      </a:cxn>
                      <a:cxn ang="0">
                        <a:pos x="13" y="41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51" h="51">
                        <a:moveTo>
                          <a:pt x="0" y="21"/>
                        </a:moveTo>
                        <a:lnTo>
                          <a:pt x="13" y="41"/>
                        </a:lnTo>
                        <a:lnTo>
                          <a:pt x="30" y="51"/>
                        </a:lnTo>
                        <a:lnTo>
                          <a:pt x="51" y="9"/>
                        </a:ln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0" y="35"/>
                        </a:lnTo>
                        <a:lnTo>
                          <a:pt x="13" y="4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1" name="Freeform 609"/>
                  <p:cNvSpPr>
                    <a:spLocks noChangeAspect="1"/>
                  </p:cNvSpPr>
                  <p:nvPr/>
                </p:nvSpPr>
                <p:spPr bwMode="auto">
                  <a:xfrm>
                    <a:off x="732" y="1446"/>
                    <a:ext cx="7" cy="29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2" name="Freeform 610"/>
                  <p:cNvSpPr>
                    <a:spLocks noChangeAspect="1"/>
                  </p:cNvSpPr>
                  <p:nvPr/>
                </p:nvSpPr>
                <p:spPr bwMode="auto">
                  <a:xfrm>
                    <a:off x="718" y="1417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3" y="47"/>
                      </a:cxn>
                      <a:cxn ang="0">
                        <a:pos x="6" y="48"/>
                      </a:cxn>
                      <a:cxn ang="0">
                        <a:pos x="9" y="49"/>
                      </a:cxn>
                      <a:cxn ang="0">
                        <a:pos x="11" y="50"/>
                      </a:cxn>
                      <a:cxn ang="0">
                        <a:pos x="14" y="52"/>
                      </a:cxn>
                      <a:cxn ang="0">
                        <a:pos x="17" y="55"/>
                      </a:cxn>
                      <a:cxn ang="0">
                        <a:pos x="19" y="58"/>
                      </a:cxn>
                      <a:cxn ang="0">
                        <a:pos x="21" y="61"/>
                      </a:cxn>
                      <a:cxn ang="0">
                        <a:pos x="25" y="71"/>
                      </a:cxn>
                      <a:cxn ang="0">
                        <a:pos x="28" y="81"/>
                      </a:cxn>
                      <a:cxn ang="0">
                        <a:pos x="29" y="92"/>
                      </a:cxn>
                      <a:cxn ang="0">
                        <a:pos x="30" y="100"/>
                      </a:cxn>
                      <a:cxn ang="0">
                        <a:pos x="77" y="100"/>
                      </a:cxn>
                      <a:cxn ang="0">
                        <a:pos x="76" y="87"/>
                      </a:cxn>
                      <a:cxn ang="0">
                        <a:pos x="74" y="71"/>
                      </a:cxn>
                      <a:cxn ang="0">
                        <a:pos x="68" y="55"/>
                      </a:cxn>
                      <a:cxn ang="0">
                        <a:pos x="62" y="40"/>
                      </a:cxn>
                      <a:cxn ang="0">
                        <a:pos x="58" y="32"/>
                      </a:cxn>
                      <a:cxn ang="0">
                        <a:pos x="53" y="26"/>
                      </a:cxn>
                      <a:cxn ang="0">
                        <a:pos x="46" y="18"/>
                      </a:cxn>
                      <a:cxn ang="0">
                        <a:pos x="39" y="12"/>
                      </a:cxn>
                      <a:cxn ang="0">
                        <a:pos x="30" y="7"/>
                      </a:cxn>
                      <a:cxn ang="0">
                        <a:pos x="21" y="4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77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6" y="48"/>
                        </a:lnTo>
                        <a:lnTo>
                          <a:pt x="9" y="49"/>
                        </a:lnTo>
                        <a:lnTo>
                          <a:pt x="11" y="50"/>
                        </a:lnTo>
                        <a:lnTo>
                          <a:pt x="14" y="52"/>
                        </a:lnTo>
                        <a:lnTo>
                          <a:pt x="17" y="55"/>
                        </a:lnTo>
                        <a:lnTo>
                          <a:pt x="19" y="58"/>
                        </a:lnTo>
                        <a:lnTo>
                          <a:pt x="21" y="61"/>
                        </a:lnTo>
                        <a:lnTo>
                          <a:pt x="25" y="71"/>
                        </a:lnTo>
                        <a:lnTo>
                          <a:pt x="28" y="81"/>
                        </a:lnTo>
                        <a:lnTo>
                          <a:pt x="29" y="92"/>
                        </a:lnTo>
                        <a:lnTo>
                          <a:pt x="30" y="100"/>
                        </a:lnTo>
                        <a:lnTo>
                          <a:pt x="77" y="100"/>
                        </a:lnTo>
                        <a:lnTo>
                          <a:pt x="76" y="87"/>
                        </a:lnTo>
                        <a:lnTo>
                          <a:pt x="74" y="71"/>
                        </a:lnTo>
                        <a:lnTo>
                          <a:pt x="68" y="55"/>
                        </a:lnTo>
                        <a:lnTo>
                          <a:pt x="62" y="40"/>
                        </a:lnTo>
                        <a:lnTo>
                          <a:pt x="58" y="32"/>
                        </a:lnTo>
                        <a:lnTo>
                          <a:pt x="53" y="26"/>
                        </a:lnTo>
                        <a:lnTo>
                          <a:pt x="46" y="18"/>
                        </a:lnTo>
                        <a:lnTo>
                          <a:pt x="39" y="12"/>
                        </a:lnTo>
                        <a:lnTo>
                          <a:pt x="30" y="7"/>
                        </a:lnTo>
                        <a:lnTo>
                          <a:pt x="21" y="4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3" name="Freeform 611"/>
                  <p:cNvSpPr>
                    <a:spLocks noChangeAspect="1"/>
                  </p:cNvSpPr>
                  <p:nvPr/>
                </p:nvSpPr>
                <p:spPr bwMode="auto">
                  <a:xfrm>
                    <a:off x="697" y="1417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7" y="90"/>
                      </a:cxn>
                      <a:cxn ang="0">
                        <a:pos x="48" y="79"/>
                      </a:cxn>
                      <a:cxn ang="0">
                        <a:pos x="52" y="70"/>
                      </a:cxn>
                      <a:cxn ang="0">
                        <a:pos x="56" y="59"/>
                      </a:cxn>
                      <a:cxn ang="0">
                        <a:pos x="57" y="57"/>
                      </a:cxn>
                      <a:cxn ang="0">
                        <a:pos x="59" y="54"/>
                      </a:cxn>
                      <a:cxn ang="0">
                        <a:pos x="61" y="52"/>
                      </a:cxn>
                      <a:cxn ang="0">
                        <a:pos x="64" y="50"/>
                      </a:cxn>
                      <a:cxn ang="0">
                        <a:pos x="66" y="49"/>
                      </a:cxn>
                      <a:cxn ang="0">
                        <a:pos x="70" y="48"/>
                      </a:cxn>
                      <a:cxn ang="0">
                        <a:pos x="73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66" y="0"/>
                      </a:cxn>
                      <a:cxn ang="0">
                        <a:pos x="56" y="2"/>
                      </a:cxn>
                      <a:cxn ang="0">
                        <a:pos x="46" y="7"/>
                      </a:cxn>
                      <a:cxn ang="0">
                        <a:pos x="38" y="12"/>
                      </a:cxn>
                      <a:cxn ang="0">
                        <a:pos x="31" y="17"/>
                      </a:cxn>
                      <a:cxn ang="0">
                        <a:pos x="24" y="24"/>
                      </a:cxn>
                      <a:cxn ang="0">
                        <a:pos x="19" y="31"/>
                      </a:cxn>
                      <a:cxn ang="0">
                        <a:pos x="14" y="39"/>
                      </a:cxn>
                      <a:cxn ang="0">
                        <a:pos x="7" y="54"/>
                      </a:cxn>
                      <a:cxn ang="0">
                        <a:pos x="3" y="70"/>
                      </a:cxn>
                      <a:cxn ang="0">
                        <a:pos x="1" y="86"/>
                      </a:cxn>
                      <a:cxn ang="0">
                        <a:pos x="0" y="100"/>
                      </a:cxn>
                      <a:cxn ang="0">
                        <a:pos x="0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</a:cxnLst>
                    <a:rect l="0" t="0" r="r" b="b"/>
                    <a:pathLst>
                      <a:path w="77" h="100">
                        <a:moveTo>
                          <a:pt x="46" y="100"/>
                        </a:moveTo>
                        <a:lnTo>
                          <a:pt x="46" y="100"/>
                        </a:lnTo>
                        <a:lnTo>
                          <a:pt x="47" y="90"/>
                        </a:lnTo>
                        <a:lnTo>
                          <a:pt x="48" y="79"/>
                        </a:lnTo>
                        <a:lnTo>
                          <a:pt x="52" y="70"/>
                        </a:lnTo>
                        <a:lnTo>
                          <a:pt x="56" y="59"/>
                        </a:lnTo>
                        <a:lnTo>
                          <a:pt x="57" y="57"/>
                        </a:lnTo>
                        <a:lnTo>
                          <a:pt x="59" y="54"/>
                        </a:lnTo>
                        <a:lnTo>
                          <a:pt x="61" y="52"/>
                        </a:lnTo>
                        <a:lnTo>
                          <a:pt x="64" y="50"/>
                        </a:lnTo>
                        <a:lnTo>
                          <a:pt x="66" y="49"/>
                        </a:lnTo>
                        <a:lnTo>
                          <a:pt x="70" y="48"/>
                        </a:lnTo>
                        <a:lnTo>
                          <a:pt x="73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6" y="2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1" y="17"/>
                        </a:lnTo>
                        <a:lnTo>
                          <a:pt x="24" y="24"/>
                        </a:lnTo>
                        <a:lnTo>
                          <a:pt x="19" y="31"/>
                        </a:lnTo>
                        <a:lnTo>
                          <a:pt x="14" y="39"/>
                        </a:lnTo>
                        <a:lnTo>
                          <a:pt x="7" y="54"/>
                        </a:lnTo>
                        <a:lnTo>
                          <a:pt x="3" y="70"/>
                        </a:lnTo>
                        <a:lnTo>
                          <a:pt x="1" y="86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4" name="Freeform 612"/>
                  <p:cNvSpPr>
                    <a:spLocks noChangeAspect="1"/>
                  </p:cNvSpPr>
                  <p:nvPr/>
                </p:nvSpPr>
                <p:spPr bwMode="auto">
                  <a:xfrm>
                    <a:off x="697" y="1446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32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32" y="117"/>
                      </a:cxn>
                      <a:cxn ang="0">
                        <a:pos x="32" y="117"/>
                      </a:cxn>
                      <a:cxn ang="0">
                        <a:pos x="46" y="112"/>
                      </a:cxn>
                      <a:cxn ang="0">
                        <a:pos x="46" y="96"/>
                      </a:cxn>
                      <a:cxn ang="0">
                        <a:pos x="32" y="117"/>
                      </a:cxn>
                    </a:cxnLst>
                    <a:rect l="0" t="0" r="r" b="b"/>
                    <a:pathLst>
                      <a:path w="46" h="117">
                        <a:moveTo>
                          <a:pt x="32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2" y="117"/>
                        </a:lnTo>
                        <a:lnTo>
                          <a:pt x="32" y="117"/>
                        </a:lnTo>
                        <a:lnTo>
                          <a:pt x="46" y="112"/>
                        </a:lnTo>
                        <a:lnTo>
                          <a:pt x="46" y="96"/>
                        </a:lnTo>
                        <a:lnTo>
                          <a:pt x="32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5" name="Freeform 613"/>
                  <p:cNvSpPr>
                    <a:spLocks noChangeAspect="1"/>
                  </p:cNvSpPr>
                  <p:nvPr/>
                </p:nvSpPr>
                <p:spPr bwMode="auto">
                  <a:xfrm>
                    <a:off x="689" y="1468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2" y="51"/>
                      </a:cxn>
                      <a:cxn ang="0">
                        <a:pos x="51" y="43"/>
                      </a:cxn>
                      <a:cxn ang="0">
                        <a:pos x="35" y="0"/>
                      </a:cxn>
                      <a:cxn ang="0">
                        <a:pos x="16" y="7"/>
                      </a:cxn>
                      <a:cxn ang="0">
                        <a:pos x="0" y="28"/>
                      </a:cxn>
                      <a:cxn ang="0">
                        <a:pos x="16" y="7"/>
                      </a:cxn>
                      <a:cxn ang="0">
                        <a:pos x="0" y="13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1" h="51">
                        <a:moveTo>
                          <a:pt x="0" y="28"/>
                        </a:moveTo>
                        <a:lnTo>
                          <a:pt x="32" y="51"/>
                        </a:lnTo>
                        <a:lnTo>
                          <a:pt x="51" y="43"/>
                        </a:lnTo>
                        <a:lnTo>
                          <a:pt x="35" y="0"/>
                        </a:lnTo>
                        <a:lnTo>
                          <a:pt x="16" y="7"/>
                        </a:lnTo>
                        <a:lnTo>
                          <a:pt x="0" y="28"/>
                        </a:lnTo>
                        <a:lnTo>
                          <a:pt x="16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6" name="Freeform 614"/>
                  <p:cNvSpPr>
                    <a:spLocks noChangeAspect="1"/>
                  </p:cNvSpPr>
                  <p:nvPr/>
                </p:nvSpPr>
                <p:spPr bwMode="auto">
                  <a:xfrm>
                    <a:off x="689" y="1475"/>
                    <a:ext cx="0" cy="100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0" y="291"/>
                      </a:cxn>
                      <a:cxn ang="0">
                        <a:pos x="0" y="314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7" name="Freeform 615"/>
                  <p:cNvSpPr>
                    <a:spLocks noChangeAspect="1"/>
                  </p:cNvSpPr>
                  <p:nvPr/>
                </p:nvSpPr>
                <p:spPr bwMode="auto">
                  <a:xfrm>
                    <a:off x="697" y="1561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167" y="23"/>
                      </a:cxn>
                      <a:cxn ang="0">
                        <a:pos x="143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43" y="46"/>
                      </a:cxn>
                      <a:cxn ang="0">
                        <a:pos x="167" y="23"/>
                      </a:cxn>
                      <a:cxn ang="0">
                        <a:pos x="143" y="46"/>
                      </a:cxn>
                      <a:cxn ang="0">
                        <a:pos x="167" y="46"/>
                      </a:cxn>
                      <a:cxn ang="0">
                        <a:pos x="167" y="23"/>
                      </a:cxn>
                    </a:cxnLst>
                    <a:rect l="0" t="0" r="r" b="b"/>
                    <a:pathLst>
                      <a:path w="167" h="46">
                        <a:moveTo>
                          <a:pt x="167" y="23"/>
                        </a:moveTo>
                        <a:lnTo>
                          <a:pt x="14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3" y="46"/>
                        </a:lnTo>
                        <a:lnTo>
                          <a:pt x="167" y="23"/>
                        </a:lnTo>
                        <a:lnTo>
                          <a:pt x="143" y="46"/>
                        </a:lnTo>
                        <a:lnTo>
                          <a:pt x="167" y="46"/>
                        </a:lnTo>
                        <a:lnTo>
                          <a:pt x="16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8" name="Freeform 616"/>
                  <p:cNvSpPr>
                    <a:spLocks noChangeAspect="1"/>
                  </p:cNvSpPr>
                  <p:nvPr/>
                </p:nvSpPr>
                <p:spPr bwMode="auto">
                  <a:xfrm>
                    <a:off x="4801" y="1425"/>
                    <a:ext cx="43" cy="143"/>
                  </a:xfrm>
                  <a:custGeom>
                    <a:avLst/>
                    <a:gdLst/>
                    <a:ahLst/>
                    <a:cxnLst>
                      <a:cxn ang="0">
                        <a:pos x="0" y="469"/>
                      </a:cxn>
                      <a:cxn ang="0">
                        <a:pos x="0" y="181"/>
                      </a:cxn>
                      <a:cxn ang="0">
                        <a:pos x="16" y="172"/>
                      </a:cxn>
                      <a:cxn ang="0">
                        <a:pos x="16" y="76"/>
                      </a:cxn>
                      <a:cxn ang="0">
                        <a:pos x="17" y="65"/>
                      </a:cxn>
                      <a:cxn ang="0">
                        <a:pos x="20" y="52"/>
                      </a:cxn>
                      <a:cxn ang="0">
                        <a:pos x="23" y="40"/>
                      </a:cxn>
                      <a:cxn ang="0">
                        <a:pos x="28" y="27"/>
                      </a:cxn>
                      <a:cxn ang="0">
                        <a:pos x="32" y="22"/>
                      </a:cxn>
                      <a:cxn ang="0">
                        <a:pos x="35" y="16"/>
                      </a:cxn>
                      <a:cxn ang="0">
                        <a:pos x="41" y="11"/>
                      </a:cxn>
                      <a:cxn ang="0">
                        <a:pos x="45" y="7"/>
                      </a:cxn>
                      <a:cxn ang="0">
                        <a:pos x="50" y="4"/>
                      </a:cxn>
                      <a:cxn ang="0">
                        <a:pos x="56" y="2"/>
                      </a:cxn>
                      <a:cxn ang="0">
                        <a:pos x="63" y="0"/>
                      </a:cxn>
                      <a:cxn ang="0">
                        <a:pos x="70" y="0"/>
                      </a:cxn>
                      <a:cxn ang="0">
                        <a:pos x="77" y="0"/>
                      </a:cxn>
                      <a:cxn ang="0">
                        <a:pos x="85" y="2"/>
                      </a:cxn>
                      <a:cxn ang="0">
                        <a:pos x="90" y="4"/>
                      </a:cxn>
                      <a:cxn ang="0">
                        <a:pos x="96" y="7"/>
                      </a:cxn>
                      <a:cxn ang="0">
                        <a:pos x="101" y="10"/>
                      </a:cxn>
                      <a:cxn ang="0">
                        <a:pos x="105" y="15"/>
                      </a:cxn>
                      <a:cxn ang="0">
                        <a:pos x="109" y="21"/>
                      </a:cxn>
                      <a:cxn ang="0">
                        <a:pos x="112" y="26"/>
                      </a:cxn>
                      <a:cxn ang="0">
                        <a:pos x="117" y="37"/>
                      </a:cxn>
                      <a:cxn ang="0">
                        <a:pos x="122" y="51"/>
                      </a:cxn>
                      <a:cxn ang="0">
                        <a:pos x="123" y="64"/>
                      </a:cxn>
                      <a:cxn ang="0">
                        <a:pos x="124" y="76"/>
                      </a:cxn>
                      <a:cxn ang="0">
                        <a:pos x="124" y="172"/>
                      </a:cxn>
                      <a:cxn ang="0">
                        <a:pos x="143" y="178"/>
                      </a:cxn>
                      <a:cxn ang="0">
                        <a:pos x="143" y="469"/>
                      </a:cxn>
                      <a:cxn ang="0">
                        <a:pos x="0" y="469"/>
                      </a:cxn>
                    </a:cxnLst>
                    <a:rect l="0" t="0" r="r" b="b"/>
                    <a:pathLst>
                      <a:path w="143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16" y="172"/>
                        </a:lnTo>
                        <a:lnTo>
                          <a:pt x="16" y="76"/>
                        </a:lnTo>
                        <a:lnTo>
                          <a:pt x="17" y="65"/>
                        </a:lnTo>
                        <a:lnTo>
                          <a:pt x="20" y="52"/>
                        </a:lnTo>
                        <a:lnTo>
                          <a:pt x="23" y="40"/>
                        </a:lnTo>
                        <a:lnTo>
                          <a:pt x="28" y="27"/>
                        </a:lnTo>
                        <a:lnTo>
                          <a:pt x="32" y="22"/>
                        </a:lnTo>
                        <a:lnTo>
                          <a:pt x="35" y="16"/>
                        </a:lnTo>
                        <a:lnTo>
                          <a:pt x="41" y="11"/>
                        </a:lnTo>
                        <a:lnTo>
                          <a:pt x="45" y="7"/>
                        </a:lnTo>
                        <a:lnTo>
                          <a:pt x="50" y="4"/>
                        </a:lnTo>
                        <a:lnTo>
                          <a:pt x="56" y="2"/>
                        </a:lnTo>
                        <a:lnTo>
                          <a:pt x="63" y="0"/>
                        </a:lnTo>
                        <a:lnTo>
                          <a:pt x="70" y="0"/>
                        </a:lnTo>
                        <a:lnTo>
                          <a:pt x="77" y="0"/>
                        </a:lnTo>
                        <a:lnTo>
                          <a:pt x="85" y="2"/>
                        </a:lnTo>
                        <a:lnTo>
                          <a:pt x="90" y="4"/>
                        </a:lnTo>
                        <a:lnTo>
                          <a:pt x="96" y="7"/>
                        </a:lnTo>
                        <a:lnTo>
                          <a:pt x="101" y="10"/>
                        </a:lnTo>
                        <a:lnTo>
                          <a:pt x="105" y="15"/>
                        </a:lnTo>
                        <a:lnTo>
                          <a:pt x="109" y="21"/>
                        </a:lnTo>
                        <a:lnTo>
                          <a:pt x="112" y="26"/>
                        </a:lnTo>
                        <a:lnTo>
                          <a:pt x="117" y="37"/>
                        </a:lnTo>
                        <a:lnTo>
                          <a:pt x="122" y="51"/>
                        </a:lnTo>
                        <a:lnTo>
                          <a:pt x="123" y="64"/>
                        </a:lnTo>
                        <a:lnTo>
                          <a:pt x="124" y="76"/>
                        </a:lnTo>
                        <a:lnTo>
                          <a:pt x="124" y="172"/>
                        </a:lnTo>
                        <a:lnTo>
                          <a:pt x="143" y="178"/>
                        </a:lnTo>
                        <a:lnTo>
                          <a:pt x="143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69" name="Freeform 617"/>
                  <p:cNvSpPr>
                    <a:spLocks noChangeAspect="1"/>
                  </p:cNvSpPr>
                  <p:nvPr/>
                </p:nvSpPr>
                <p:spPr bwMode="auto">
                  <a:xfrm>
                    <a:off x="4793" y="1475"/>
                    <a:ext cx="7" cy="9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7" y="309"/>
                      </a:cxn>
                      <a:cxn ang="0">
                        <a:pos x="47" y="21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0" y="6"/>
                      </a:cxn>
                      <a:cxn ang="0">
                        <a:pos x="0" y="21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47" h="309">
                        <a:moveTo>
                          <a:pt x="1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0" name="Freeform 618"/>
                  <p:cNvSpPr>
                    <a:spLocks noChangeAspect="1"/>
                  </p:cNvSpPr>
                  <p:nvPr/>
                </p:nvSpPr>
                <p:spPr bwMode="auto">
                  <a:xfrm>
                    <a:off x="4793" y="1468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51" y="21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1" y="51"/>
                      </a:cxn>
                      <a:cxn ang="0">
                        <a:pos x="38" y="41"/>
                      </a:cxn>
                      <a:cxn ang="0">
                        <a:pos x="51" y="21"/>
                      </a:cxn>
                      <a:cxn ang="0">
                        <a:pos x="38" y="41"/>
                      </a:cxn>
                      <a:cxn ang="0">
                        <a:pos x="51" y="35"/>
                      </a:cxn>
                      <a:cxn ang="0">
                        <a:pos x="51" y="21"/>
                      </a:cxn>
                    </a:cxnLst>
                    <a:rect l="0" t="0" r="r" b="b"/>
                    <a:pathLst>
                      <a:path w="51" h="51">
                        <a:moveTo>
                          <a:pt x="51" y="21"/>
                        </a:moveTo>
                        <a:lnTo>
                          <a:pt x="17" y="0"/>
                        </a:lnTo>
                        <a:lnTo>
                          <a:pt x="0" y="9"/>
                        </a:lnTo>
                        <a:lnTo>
                          <a:pt x="21" y="51"/>
                        </a:lnTo>
                        <a:lnTo>
                          <a:pt x="38" y="41"/>
                        </a:lnTo>
                        <a:lnTo>
                          <a:pt x="51" y="21"/>
                        </a:lnTo>
                        <a:lnTo>
                          <a:pt x="38" y="41"/>
                        </a:lnTo>
                        <a:lnTo>
                          <a:pt x="51" y="35"/>
                        </a:lnTo>
                        <a:lnTo>
                          <a:pt x="51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1" name="Freeform 619"/>
                  <p:cNvSpPr>
                    <a:spLocks noChangeAspect="1"/>
                  </p:cNvSpPr>
                  <p:nvPr/>
                </p:nvSpPr>
                <p:spPr bwMode="auto">
                  <a:xfrm>
                    <a:off x="4801" y="1446"/>
                    <a:ext cx="7" cy="29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2" name="Freeform 620"/>
                  <p:cNvSpPr>
                    <a:spLocks noChangeAspect="1"/>
                  </p:cNvSpPr>
                  <p:nvPr/>
                </p:nvSpPr>
                <p:spPr bwMode="auto">
                  <a:xfrm>
                    <a:off x="4801" y="1417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67" y="0"/>
                      </a:cxn>
                      <a:cxn ang="0">
                        <a:pos x="56" y="4"/>
                      </a:cxn>
                      <a:cxn ang="0">
                        <a:pos x="47" y="7"/>
                      </a:cxn>
                      <a:cxn ang="0">
                        <a:pos x="38" y="12"/>
                      </a:cxn>
                      <a:cxn ang="0">
                        <a:pos x="31" y="18"/>
                      </a:cxn>
                      <a:cxn ang="0">
                        <a:pos x="24" y="26"/>
                      </a:cxn>
                      <a:cxn ang="0">
                        <a:pos x="19" y="32"/>
                      </a:cxn>
                      <a:cxn ang="0">
                        <a:pos x="15" y="41"/>
                      </a:cxn>
                      <a:cxn ang="0">
                        <a:pos x="9" y="55"/>
                      </a:cxn>
                      <a:cxn ang="0">
                        <a:pos x="3" y="71"/>
                      </a:cxn>
                      <a:cxn ang="0">
                        <a:pos x="1" y="87"/>
                      </a:cxn>
                      <a:cxn ang="0">
                        <a:pos x="0" y="100"/>
                      </a:cxn>
                      <a:cxn ang="0">
                        <a:pos x="47" y="100"/>
                      </a:cxn>
                      <a:cxn ang="0">
                        <a:pos x="48" y="92"/>
                      </a:cxn>
                      <a:cxn ang="0">
                        <a:pos x="49" y="81"/>
                      </a:cxn>
                      <a:cxn ang="0">
                        <a:pos x="52" y="71"/>
                      </a:cxn>
                      <a:cxn ang="0">
                        <a:pos x="56" y="61"/>
                      </a:cxn>
                      <a:cxn ang="0">
                        <a:pos x="58" y="58"/>
                      </a:cxn>
                      <a:cxn ang="0">
                        <a:pos x="60" y="55"/>
                      </a:cxn>
                      <a:cxn ang="0">
                        <a:pos x="63" y="52"/>
                      </a:cxn>
                      <a:cxn ang="0">
                        <a:pos x="66" y="50"/>
                      </a:cxn>
                      <a:cxn ang="0">
                        <a:pos x="68" y="49"/>
                      </a:cxn>
                      <a:cxn ang="0">
                        <a:pos x="71" y="48"/>
                      </a:cxn>
                      <a:cxn ang="0">
                        <a:pos x="74" y="47"/>
                      </a:cxn>
                      <a:cxn ang="0">
                        <a:pos x="77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7" y="0"/>
                        </a:lnTo>
                        <a:lnTo>
                          <a:pt x="56" y="4"/>
                        </a:lnTo>
                        <a:lnTo>
                          <a:pt x="47" y="7"/>
                        </a:lnTo>
                        <a:lnTo>
                          <a:pt x="38" y="12"/>
                        </a:lnTo>
                        <a:lnTo>
                          <a:pt x="31" y="18"/>
                        </a:lnTo>
                        <a:lnTo>
                          <a:pt x="24" y="26"/>
                        </a:lnTo>
                        <a:lnTo>
                          <a:pt x="19" y="32"/>
                        </a:lnTo>
                        <a:lnTo>
                          <a:pt x="15" y="41"/>
                        </a:lnTo>
                        <a:lnTo>
                          <a:pt x="9" y="55"/>
                        </a:lnTo>
                        <a:lnTo>
                          <a:pt x="3" y="71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7" y="100"/>
                        </a:lnTo>
                        <a:lnTo>
                          <a:pt x="48" y="92"/>
                        </a:lnTo>
                        <a:lnTo>
                          <a:pt x="49" y="81"/>
                        </a:lnTo>
                        <a:lnTo>
                          <a:pt x="52" y="71"/>
                        </a:lnTo>
                        <a:lnTo>
                          <a:pt x="56" y="61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3" y="52"/>
                        </a:lnTo>
                        <a:lnTo>
                          <a:pt x="66" y="50"/>
                        </a:lnTo>
                        <a:lnTo>
                          <a:pt x="68" y="49"/>
                        </a:lnTo>
                        <a:lnTo>
                          <a:pt x="71" y="48"/>
                        </a:lnTo>
                        <a:lnTo>
                          <a:pt x="74" y="47"/>
                        </a:lnTo>
                        <a:lnTo>
                          <a:pt x="77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3" name="Freeform 621"/>
                  <p:cNvSpPr>
                    <a:spLocks noChangeAspect="1"/>
                  </p:cNvSpPr>
                  <p:nvPr/>
                </p:nvSpPr>
                <p:spPr bwMode="auto">
                  <a:xfrm>
                    <a:off x="4822" y="1417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77" y="100"/>
                      </a:cxn>
                      <a:cxn ang="0">
                        <a:pos x="77" y="100"/>
                      </a:cxn>
                      <a:cxn ang="0">
                        <a:pos x="76" y="86"/>
                      </a:cxn>
                      <a:cxn ang="0">
                        <a:pos x="74" y="70"/>
                      </a:cxn>
                      <a:cxn ang="0">
                        <a:pos x="70" y="54"/>
                      </a:cxn>
                      <a:cxn ang="0">
                        <a:pos x="63" y="39"/>
                      </a:cxn>
                      <a:cxn ang="0">
                        <a:pos x="58" y="31"/>
                      </a:cxn>
                      <a:cxn ang="0">
                        <a:pos x="53" y="24"/>
                      </a:cxn>
                      <a:cxn ang="0">
                        <a:pos x="46" y="17"/>
                      </a:cxn>
                      <a:cxn ang="0">
                        <a:pos x="39" y="12"/>
                      </a:cxn>
                      <a:cxn ang="0">
                        <a:pos x="31" y="7"/>
                      </a:cxn>
                      <a:cxn ang="0">
                        <a:pos x="21" y="2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" y="47"/>
                      </a:cxn>
                      <a:cxn ang="0">
                        <a:pos x="7" y="48"/>
                      </a:cxn>
                      <a:cxn ang="0">
                        <a:pos x="11" y="49"/>
                      </a:cxn>
                      <a:cxn ang="0">
                        <a:pos x="13" y="50"/>
                      </a:cxn>
                      <a:cxn ang="0">
                        <a:pos x="16" y="52"/>
                      </a:cxn>
                      <a:cxn ang="0">
                        <a:pos x="18" y="54"/>
                      </a:cxn>
                      <a:cxn ang="0">
                        <a:pos x="20" y="57"/>
                      </a:cxn>
                      <a:cxn ang="0">
                        <a:pos x="21" y="59"/>
                      </a:cxn>
                      <a:cxn ang="0">
                        <a:pos x="25" y="70"/>
                      </a:cxn>
                      <a:cxn ang="0">
                        <a:pos x="29" y="79"/>
                      </a:cxn>
                      <a:cxn ang="0">
                        <a:pos x="30" y="90"/>
                      </a:cxn>
                      <a:cxn ang="0">
                        <a:pos x="31" y="100"/>
                      </a:cxn>
                      <a:cxn ang="0">
                        <a:pos x="31" y="100"/>
                      </a:cxn>
                      <a:cxn ang="0">
                        <a:pos x="77" y="100"/>
                      </a:cxn>
                      <a:cxn ang="0">
                        <a:pos x="77" y="100"/>
                      </a:cxn>
                      <a:cxn ang="0">
                        <a:pos x="77" y="100"/>
                      </a:cxn>
                    </a:cxnLst>
                    <a:rect l="0" t="0" r="r" b="b"/>
                    <a:pathLst>
                      <a:path w="77" h="100">
                        <a:moveTo>
                          <a:pt x="77" y="100"/>
                        </a:moveTo>
                        <a:lnTo>
                          <a:pt x="77" y="100"/>
                        </a:lnTo>
                        <a:lnTo>
                          <a:pt x="76" y="86"/>
                        </a:lnTo>
                        <a:lnTo>
                          <a:pt x="74" y="70"/>
                        </a:lnTo>
                        <a:lnTo>
                          <a:pt x="70" y="54"/>
                        </a:lnTo>
                        <a:lnTo>
                          <a:pt x="63" y="39"/>
                        </a:lnTo>
                        <a:lnTo>
                          <a:pt x="58" y="31"/>
                        </a:lnTo>
                        <a:lnTo>
                          <a:pt x="53" y="24"/>
                        </a:lnTo>
                        <a:lnTo>
                          <a:pt x="46" y="17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1" y="2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7" y="48"/>
                        </a:lnTo>
                        <a:lnTo>
                          <a:pt x="11" y="49"/>
                        </a:lnTo>
                        <a:lnTo>
                          <a:pt x="13" y="50"/>
                        </a:lnTo>
                        <a:lnTo>
                          <a:pt x="16" y="52"/>
                        </a:lnTo>
                        <a:lnTo>
                          <a:pt x="18" y="54"/>
                        </a:lnTo>
                        <a:lnTo>
                          <a:pt x="20" y="57"/>
                        </a:lnTo>
                        <a:lnTo>
                          <a:pt x="21" y="59"/>
                        </a:lnTo>
                        <a:lnTo>
                          <a:pt x="25" y="70"/>
                        </a:lnTo>
                        <a:lnTo>
                          <a:pt x="29" y="79"/>
                        </a:lnTo>
                        <a:lnTo>
                          <a:pt x="30" y="90"/>
                        </a:lnTo>
                        <a:lnTo>
                          <a:pt x="31" y="100"/>
                        </a:lnTo>
                        <a:lnTo>
                          <a:pt x="31" y="100"/>
                        </a:lnTo>
                        <a:lnTo>
                          <a:pt x="77" y="100"/>
                        </a:lnTo>
                        <a:lnTo>
                          <a:pt x="77" y="100"/>
                        </a:lnTo>
                        <a:lnTo>
                          <a:pt x="77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4" name="Freeform 622"/>
                  <p:cNvSpPr>
                    <a:spLocks noChangeAspect="1"/>
                  </p:cNvSpPr>
                  <p:nvPr/>
                </p:nvSpPr>
                <p:spPr bwMode="auto">
                  <a:xfrm>
                    <a:off x="4829" y="1446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14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14" y="117"/>
                      </a:cxn>
                      <a:cxn ang="0">
                        <a:pos x="0" y="96"/>
                      </a:cxn>
                      <a:cxn ang="0">
                        <a:pos x="0" y="112"/>
                      </a:cxn>
                      <a:cxn ang="0">
                        <a:pos x="14" y="117"/>
                      </a:cxn>
                    </a:cxnLst>
                    <a:rect l="0" t="0" r="r" b="b"/>
                    <a:pathLst>
                      <a:path w="46" h="117">
                        <a:moveTo>
                          <a:pt x="14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4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4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5" name="Freeform 623"/>
                  <p:cNvSpPr>
                    <a:spLocks noChangeAspect="1"/>
                  </p:cNvSpPr>
                  <p:nvPr/>
                </p:nvSpPr>
                <p:spPr bwMode="auto">
                  <a:xfrm>
                    <a:off x="4836" y="1468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51" y="28"/>
                      </a:cxn>
                      <a:cxn ang="0">
                        <a:pos x="35" y="7"/>
                      </a:cxn>
                      <a:cxn ang="0">
                        <a:pos x="16" y="0"/>
                      </a:cxn>
                      <a:cxn ang="0">
                        <a:pos x="0" y="43"/>
                      </a:cxn>
                      <a:cxn ang="0">
                        <a:pos x="19" y="51"/>
                      </a:cxn>
                      <a:cxn ang="0">
                        <a:pos x="51" y="28"/>
                      </a:cxn>
                      <a:cxn ang="0">
                        <a:pos x="51" y="28"/>
                      </a:cxn>
                      <a:cxn ang="0">
                        <a:pos x="51" y="13"/>
                      </a:cxn>
                      <a:cxn ang="0">
                        <a:pos x="35" y="7"/>
                      </a:cxn>
                      <a:cxn ang="0">
                        <a:pos x="51" y="28"/>
                      </a:cxn>
                    </a:cxnLst>
                    <a:rect l="0" t="0" r="r" b="b"/>
                    <a:pathLst>
                      <a:path w="51" h="51">
                        <a:moveTo>
                          <a:pt x="51" y="28"/>
                        </a:moveTo>
                        <a:lnTo>
                          <a:pt x="35" y="7"/>
                        </a:lnTo>
                        <a:lnTo>
                          <a:pt x="16" y="0"/>
                        </a:lnTo>
                        <a:lnTo>
                          <a:pt x="0" y="43"/>
                        </a:lnTo>
                        <a:lnTo>
                          <a:pt x="19" y="51"/>
                        </a:lnTo>
                        <a:lnTo>
                          <a:pt x="51" y="28"/>
                        </a:lnTo>
                        <a:lnTo>
                          <a:pt x="51" y="28"/>
                        </a:lnTo>
                        <a:lnTo>
                          <a:pt x="51" y="13"/>
                        </a:lnTo>
                        <a:lnTo>
                          <a:pt x="35" y="7"/>
                        </a:lnTo>
                        <a:lnTo>
                          <a:pt x="51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6" name="Freeform 624"/>
                  <p:cNvSpPr>
                    <a:spLocks noChangeAspect="1"/>
                  </p:cNvSpPr>
                  <p:nvPr/>
                </p:nvSpPr>
                <p:spPr bwMode="auto">
                  <a:xfrm>
                    <a:off x="4836" y="1475"/>
                    <a:ext cx="14" cy="100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23" y="314"/>
                      </a:cxn>
                      <a:cxn ang="0">
                        <a:pos x="46" y="314"/>
                      </a:cxn>
                      <a:cxn ang="0">
                        <a:pos x="46" y="291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23" y="314"/>
                        </a:lnTo>
                        <a:lnTo>
                          <a:pt x="46" y="314"/>
                        </a:lnTo>
                        <a:lnTo>
                          <a:pt x="46" y="291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7" name="Freeform 625"/>
                  <p:cNvSpPr>
                    <a:spLocks noChangeAspect="1"/>
                  </p:cNvSpPr>
                  <p:nvPr/>
                </p:nvSpPr>
                <p:spPr bwMode="auto">
                  <a:xfrm>
                    <a:off x="4793" y="1561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4" y="46"/>
                      </a:cxn>
                      <a:cxn ang="0">
                        <a:pos x="167" y="46"/>
                      </a:cxn>
                      <a:cxn ang="0">
                        <a:pos x="167" y="0"/>
                      </a:cxn>
                      <a:cxn ang="0">
                        <a:pos x="24" y="0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46"/>
                      </a:cxn>
                      <a:cxn ang="0">
                        <a:pos x="24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67" h="46">
                        <a:moveTo>
                          <a:pt x="0" y="23"/>
                        </a:moveTo>
                        <a:lnTo>
                          <a:pt x="24" y="46"/>
                        </a:lnTo>
                        <a:lnTo>
                          <a:pt x="167" y="46"/>
                        </a:lnTo>
                        <a:lnTo>
                          <a:pt x="167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4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8" name="Freeform 626"/>
                  <p:cNvSpPr>
                    <a:spLocks noChangeAspect="1"/>
                  </p:cNvSpPr>
                  <p:nvPr/>
                </p:nvSpPr>
                <p:spPr bwMode="auto">
                  <a:xfrm>
                    <a:off x="289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1" y="46"/>
                      </a:cxn>
                      <a:cxn ang="0">
                        <a:pos x="31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2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2" y="44"/>
                      </a:cxn>
                      <a:cxn ang="0">
                        <a:pos x="17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1" y="46"/>
                        </a:lnTo>
                        <a:lnTo>
                          <a:pt x="3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2" y="44"/>
                        </a:lnTo>
                        <a:lnTo>
                          <a:pt x="17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79" name="Freeform 627"/>
                  <p:cNvSpPr>
                    <a:spLocks noChangeAspect="1"/>
                  </p:cNvSpPr>
                  <p:nvPr/>
                </p:nvSpPr>
                <p:spPr bwMode="auto">
                  <a:xfrm>
                    <a:off x="289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8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5" y="120"/>
                      </a:cxn>
                      <a:cxn ang="0">
                        <a:pos x="38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6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8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5" y="120"/>
                        </a:lnTo>
                        <a:lnTo>
                          <a:pt x="38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0" name="Freeform 628"/>
                  <p:cNvSpPr>
                    <a:spLocks noChangeAspect="1"/>
                  </p:cNvSpPr>
                  <p:nvPr/>
                </p:nvSpPr>
                <p:spPr bwMode="auto">
                  <a:xfrm>
                    <a:off x="296" y="158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1" y="23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8" y="46"/>
                      </a:cxn>
                      <a:cxn ang="0">
                        <a:pos x="41" y="23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7" y="44"/>
                      </a:cxn>
                      <a:cxn ang="0">
                        <a:pos x="31" y="42"/>
                      </a:cxn>
                      <a:cxn ang="0">
                        <a:pos x="34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1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4" y="7"/>
                      </a:cxn>
                      <a:cxn ang="0">
                        <a:pos x="31" y="4"/>
                      </a:cxn>
                      <a:cxn ang="0">
                        <a:pos x="27" y="2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41" y="23"/>
                      </a:cxn>
                    </a:cxnLst>
                    <a:rect l="0" t="0" r="r" b="b"/>
                    <a:pathLst>
                      <a:path w="41" h="46">
                        <a:moveTo>
                          <a:pt x="41" y="23"/>
                        </a:move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8" y="46"/>
                        </a:lnTo>
                        <a:lnTo>
                          <a:pt x="41" y="23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4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1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4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4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1" name="Freeform 629"/>
                  <p:cNvSpPr>
                    <a:spLocks noChangeAspect="1"/>
                  </p:cNvSpPr>
                  <p:nvPr/>
                </p:nvSpPr>
                <p:spPr bwMode="auto">
                  <a:xfrm>
                    <a:off x="296" y="1596"/>
                    <a:ext cx="14" cy="315"/>
                  </a:xfrm>
                  <a:custGeom>
                    <a:avLst/>
                    <a:gdLst/>
                    <a:ahLst/>
                    <a:cxnLst>
                      <a:cxn ang="0">
                        <a:pos x="25" y="1067"/>
                      </a:cxn>
                      <a:cxn ang="0">
                        <a:pos x="48" y="1044"/>
                      </a:cxn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1044"/>
                      </a:cxn>
                      <a:cxn ang="0">
                        <a:pos x="25" y="1067"/>
                      </a:cxn>
                      <a:cxn ang="0">
                        <a:pos x="0" y="1044"/>
                      </a:cxn>
                      <a:cxn ang="0">
                        <a:pos x="1" y="1049"/>
                      </a:cxn>
                      <a:cxn ang="0">
                        <a:pos x="2" y="1054"/>
                      </a:cxn>
                      <a:cxn ang="0">
                        <a:pos x="6" y="1057"/>
                      </a:cxn>
                      <a:cxn ang="0">
                        <a:pos x="8" y="1061"/>
                      </a:cxn>
                      <a:cxn ang="0">
                        <a:pos x="12" y="1064"/>
                      </a:cxn>
                      <a:cxn ang="0">
                        <a:pos x="15" y="1066"/>
                      </a:cxn>
                      <a:cxn ang="0">
                        <a:pos x="19" y="1067"/>
                      </a:cxn>
                      <a:cxn ang="0">
                        <a:pos x="25" y="1067"/>
                      </a:cxn>
                      <a:cxn ang="0">
                        <a:pos x="29" y="1067"/>
                      </a:cxn>
                      <a:cxn ang="0">
                        <a:pos x="33" y="1066"/>
                      </a:cxn>
                      <a:cxn ang="0">
                        <a:pos x="36" y="1064"/>
                      </a:cxn>
                      <a:cxn ang="0">
                        <a:pos x="40" y="1061"/>
                      </a:cxn>
                      <a:cxn ang="0">
                        <a:pos x="42" y="1057"/>
                      </a:cxn>
                      <a:cxn ang="0">
                        <a:pos x="46" y="1054"/>
                      </a:cxn>
                      <a:cxn ang="0">
                        <a:pos x="47" y="1049"/>
                      </a:cxn>
                      <a:cxn ang="0">
                        <a:pos x="48" y="1044"/>
                      </a:cxn>
                      <a:cxn ang="0">
                        <a:pos x="25" y="1067"/>
                      </a:cxn>
                    </a:cxnLst>
                    <a:rect l="0" t="0" r="r" b="b"/>
                    <a:pathLst>
                      <a:path w="48" h="1067">
                        <a:moveTo>
                          <a:pt x="25" y="1067"/>
                        </a:moveTo>
                        <a:lnTo>
                          <a:pt x="48" y="1044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5" y="1067"/>
                        </a:lnTo>
                        <a:lnTo>
                          <a:pt x="0" y="1044"/>
                        </a:lnTo>
                        <a:lnTo>
                          <a:pt x="1" y="1049"/>
                        </a:lnTo>
                        <a:lnTo>
                          <a:pt x="2" y="1054"/>
                        </a:lnTo>
                        <a:lnTo>
                          <a:pt x="6" y="1057"/>
                        </a:lnTo>
                        <a:lnTo>
                          <a:pt x="8" y="1061"/>
                        </a:lnTo>
                        <a:lnTo>
                          <a:pt x="12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5" y="1067"/>
                        </a:lnTo>
                        <a:lnTo>
                          <a:pt x="29" y="1067"/>
                        </a:lnTo>
                        <a:lnTo>
                          <a:pt x="33" y="1066"/>
                        </a:lnTo>
                        <a:lnTo>
                          <a:pt x="36" y="1064"/>
                        </a:lnTo>
                        <a:lnTo>
                          <a:pt x="40" y="1061"/>
                        </a:lnTo>
                        <a:lnTo>
                          <a:pt x="42" y="1057"/>
                        </a:lnTo>
                        <a:lnTo>
                          <a:pt x="46" y="1054"/>
                        </a:lnTo>
                        <a:lnTo>
                          <a:pt x="47" y="1049"/>
                        </a:lnTo>
                        <a:lnTo>
                          <a:pt x="48" y="1044"/>
                        </a:lnTo>
                        <a:lnTo>
                          <a:pt x="25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2" name="Freeform 630"/>
                  <p:cNvSpPr>
                    <a:spLocks noChangeAspect="1"/>
                  </p:cNvSpPr>
                  <p:nvPr/>
                </p:nvSpPr>
                <p:spPr bwMode="auto">
                  <a:xfrm>
                    <a:off x="282" y="1904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3" y="47"/>
                      </a:cxn>
                      <a:cxn ang="0">
                        <a:pos x="71" y="47"/>
                      </a:cxn>
                      <a:cxn ang="0">
                        <a:pos x="71" y="0"/>
                      </a:cxn>
                      <a:cxn ang="0">
                        <a:pos x="23" y="0"/>
                      </a:cxn>
                      <a:cxn ang="0">
                        <a:pos x="0" y="24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9" y="5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4"/>
                      </a:cxn>
                      <a:cxn ang="0">
                        <a:pos x="1" y="28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4" y="45"/>
                      </a:cxn>
                      <a:cxn ang="0">
                        <a:pos x="18" y="47"/>
                      </a:cxn>
                      <a:cxn ang="0">
                        <a:pos x="23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71" h="47">
                        <a:moveTo>
                          <a:pt x="0" y="24"/>
                        </a:moveTo>
                        <a:lnTo>
                          <a:pt x="23" y="47"/>
                        </a:lnTo>
                        <a:lnTo>
                          <a:pt x="71" y="47"/>
                        </a:lnTo>
                        <a:lnTo>
                          <a:pt x="71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9" y="5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4" y="45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3" name="Freeform 631"/>
                  <p:cNvSpPr>
                    <a:spLocks noChangeAspect="1"/>
                  </p:cNvSpPr>
                  <p:nvPr/>
                </p:nvSpPr>
                <p:spPr bwMode="auto">
                  <a:xfrm>
                    <a:off x="282" y="1911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23" y="87"/>
                      </a:cxn>
                      <a:cxn ang="0">
                        <a:pos x="46" y="6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23" y="87"/>
                      </a:cxn>
                      <a:cxn ang="0">
                        <a:pos x="0" y="64"/>
                      </a:cxn>
                      <a:cxn ang="0">
                        <a:pos x="1" y="69"/>
                      </a:cxn>
                      <a:cxn ang="0">
                        <a:pos x="2" y="73"/>
                      </a:cxn>
                      <a:cxn ang="0">
                        <a:pos x="4" y="77"/>
                      </a:cxn>
                      <a:cxn ang="0">
                        <a:pos x="7" y="81"/>
                      </a:cxn>
                      <a:cxn ang="0">
                        <a:pos x="11" y="84"/>
                      </a:cxn>
                      <a:cxn ang="0">
                        <a:pos x="15" y="85"/>
                      </a:cxn>
                      <a:cxn ang="0">
                        <a:pos x="19" y="86"/>
                      </a:cxn>
                      <a:cxn ang="0">
                        <a:pos x="23" y="87"/>
                      </a:cxn>
                      <a:cxn ang="0">
                        <a:pos x="27" y="86"/>
                      </a:cxn>
                      <a:cxn ang="0">
                        <a:pos x="32" y="85"/>
                      </a:cxn>
                      <a:cxn ang="0">
                        <a:pos x="36" y="84"/>
                      </a:cxn>
                      <a:cxn ang="0">
                        <a:pos x="39" y="81"/>
                      </a:cxn>
                      <a:cxn ang="0">
                        <a:pos x="42" y="77"/>
                      </a:cxn>
                      <a:cxn ang="0">
                        <a:pos x="44" y="73"/>
                      </a:cxn>
                      <a:cxn ang="0">
                        <a:pos x="46" y="69"/>
                      </a:cxn>
                      <a:cxn ang="0">
                        <a:pos x="46" y="64"/>
                      </a:cxn>
                      <a:cxn ang="0">
                        <a:pos x="23" y="87"/>
                      </a:cxn>
                    </a:cxnLst>
                    <a:rect l="0" t="0" r="r" b="b"/>
                    <a:pathLst>
                      <a:path w="46" h="87">
                        <a:moveTo>
                          <a:pt x="23" y="87"/>
                        </a:moveTo>
                        <a:lnTo>
                          <a:pt x="46" y="6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3" y="87"/>
                        </a:lnTo>
                        <a:lnTo>
                          <a:pt x="0" y="64"/>
                        </a:lnTo>
                        <a:lnTo>
                          <a:pt x="1" y="69"/>
                        </a:lnTo>
                        <a:lnTo>
                          <a:pt x="2" y="73"/>
                        </a:lnTo>
                        <a:lnTo>
                          <a:pt x="4" y="77"/>
                        </a:lnTo>
                        <a:lnTo>
                          <a:pt x="7" y="81"/>
                        </a:lnTo>
                        <a:lnTo>
                          <a:pt x="11" y="84"/>
                        </a:lnTo>
                        <a:lnTo>
                          <a:pt x="15" y="85"/>
                        </a:lnTo>
                        <a:lnTo>
                          <a:pt x="19" y="86"/>
                        </a:lnTo>
                        <a:lnTo>
                          <a:pt x="23" y="87"/>
                        </a:lnTo>
                        <a:lnTo>
                          <a:pt x="27" y="86"/>
                        </a:lnTo>
                        <a:lnTo>
                          <a:pt x="32" y="85"/>
                        </a:lnTo>
                        <a:lnTo>
                          <a:pt x="36" y="84"/>
                        </a:lnTo>
                        <a:lnTo>
                          <a:pt x="39" y="81"/>
                        </a:lnTo>
                        <a:lnTo>
                          <a:pt x="42" y="77"/>
                        </a:lnTo>
                        <a:lnTo>
                          <a:pt x="44" y="73"/>
                        </a:lnTo>
                        <a:lnTo>
                          <a:pt x="46" y="69"/>
                        </a:lnTo>
                        <a:lnTo>
                          <a:pt x="46" y="64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4" name="Freeform 632"/>
                  <p:cNvSpPr>
                    <a:spLocks noChangeAspect="1"/>
                  </p:cNvSpPr>
                  <p:nvPr/>
                </p:nvSpPr>
                <p:spPr bwMode="auto">
                  <a:xfrm>
                    <a:off x="289" y="1919"/>
                    <a:ext cx="21" cy="14"/>
                  </a:xfrm>
                  <a:custGeom>
                    <a:avLst/>
                    <a:gdLst/>
                    <a:ahLst/>
                    <a:cxnLst>
                      <a:cxn ang="0">
                        <a:pos x="65" y="23"/>
                      </a:cxn>
                      <a:cxn ang="0">
                        <a:pos x="42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42" y="46"/>
                      </a:cxn>
                      <a:cxn ang="0">
                        <a:pos x="65" y="23"/>
                      </a:cxn>
                      <a:cxn ang="0">
                        <a:pos x="42" y="46"/>
                      </a:cxn>
                      <a:cxn ang="0">
                        <a:pos x="48" y="45"/>
                      </a:cxn>
                      <a:cxn ang="0">
                        <a:pos x="52" y="44"/>
                      </a:cxn>
                      <a:cxn ang="0">
                        <a:pos x="56" y="42"/>
                      </a:cxn>
                      <a:cxn ang="0">
                        <a:pos x="59" y="39"/>
                      </a:cxn>
                      <a:cxn ang="0">
                        <a:pos x="62" y="35"/>
                      </a:cxn>
                      <a:cxn ang="0">
                        <a:pos x="63" y="31"/>
                      </a:cxn>
                      <a:cxn ang="0">
                        <a:pos x="64" y="27"/>
                      </a:cxn>
                      <a:cxn ang="0">
                        <a:pos x="65" y="23"/>
                      </a:cxn>
                      <a:cxn ang="0">
                        <a:pos x="64" y="19"/>
                      </a:cxn>
                      <a:cxn ang="0">
                        <a:pos x="63" y="14"/>
                      </a:cxn>
                      <a:cxn ang="0">
                        <a:pos x="62" y="10"/>
                      </a:cxn>
                      <a:cxn ang="0">
                        <a:pos x="59" y="7"/>
                      </a:cxn>
                      <a:cxn ang="0">
                        <a:pos x="56" y="4"/>
                      </a:cxn>
                      <a:cxn ang="0">
                        <a:pos x="52" y="2"/>
                      </a:cxn>
                      <a:cxn ang="0">
                        <a:pos x="48" y="0"/>
                      </a:cxn>
                      <a:cxn ang="0">
                        <a:pos x="42" y="0"/>
                      </a:cxn>
                      <a:cxn ang="0">
                        <a:pos x="65" y="23"/>
                      </a:cxn>
                    </a:cxnLst>
                    <a:rect l="0" t="0" r="r" b="b"/>
                    <a:pathLst>
                      <a:path w="65" h="46">
                        <a:moveTo>
                          <a:pt x="65" y="23"/>
                        </a:moveTo>
                        <a:lnTo>
                          <a:pt x="42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42" y="46"/>
                        </a:lnTo>
                        <a:lnTo>
                          <a:pt x="65" y="23"/>
                        </a:lnTo>
                        <a:lnTo>
                          <a:pt x="42" y="46"/>
                        </a:lnTo>
                        <a:lnTo>
                          <a:pt x="48" y="45"/>
                        </a:lnTo>
                        <a:lnTo>
                          <a:pt x="52" y="44"/>
                        </a:lnTo>
                        <a:lnTo>
                          <a:pt x="56" y="42"/>
                        </a:lnTo>
                        <a:lnTo>
                          <a:pt x="59" y="39"/>
                        </a:lnTo>
                        <a:lnTo>
                          <a:pt x="62" y="35"/>
                        </a:lnTo>
                        <a:lnTo>
                          <a:pt x="63" y="31"/>
                        </a:lnTo>
                        <a:lnTo>
                          <a:pt x="64" y="27"/>
                        </a:lnTo>
                        <a:lnTo>
                          <a:pt x="65" y="23"/>
                        </a:lnTo>
                        <a:lnTo>
                          <a:pt x="64" y="19"/>
                        </a:lnTo>
                        <a:lnTo>
                          <a:pt x="63" y="14"/>
                        </a:lnTo>
                        <a:lnTo>
                          <a:pt x="62" y="10"/>
                        </a:lnTo>
                        <a:lnTo>
                          <a:pt x="59" y="7"/>
                        </a:lnTo>
                        <a:lnTo>
                          <a:pt x="56" y="4"/>
                        </a:lnTo>
                        <a:lnTo>
                          <a:pt x="52" y="2"/>
                        </a:lnTo>
                        <a:lnTo>
                          <a:pt x="48" y="0"/>
                        </a:lnTo>
                        <a:lnTo>
                          <a:pt x="42" y="0"/>
                        </a:lnTo>
                        <a:lnTo>
                          <a:pt x="65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5" name="Freeform 633"/>
                  <p:cNvSpPr>
                    <a:spLocks noChangeAspect="1"/>
                  </p:cNvSpPr>
                  <p:nvPr/>
                </p:nvSpPr>
                <p:spPr bwMode="auto">
                  <a:xfrm>
                    <a:off x="296" y="1926"/>
                    <a:ext cx="14" cy="136"/>
                  </a:xfrm>
                  <a:custGeom>
                    <a:avLst/>
                    <a:gdLst/>
                    <a:ahLst/>
                    <a:cxnLst>
                      <a:cxn ang="0">
                        <a:pos x="36" y="450"/>
                      </a:cxn>
                      <a:cxn ang="0">
                        <a:pos x="46" y="43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31"/>
                      </a:cxn>
                      <a:cxn ang="0">
                        <a:pos x="36" y="450"/>
                      </a:cxn>
                      <a:cxn ang="0">
                        <a:pos x="0" y="431"/>
                      </a:cxn>
                      <a:cxn ang="0">
                        <a:pos x="0" y="437"/>
                      </a:cxn>
                      <a:cxn ang="0">
                        <a:pos x="1" y="442"/>
                      </a:cxn>
                      <a:cxn ang="0">
                        <a:pos x="4" y="445"/>
                      </a:cxn>
                      <a:cxn ang="0">
                        <a:pos x="6" y="448"/>
                      </a:cxn>
                      <a:cxn ang="0">
                        <a:pos x="11" y="451"/>
                      </a:cxn>
                      <a:cxn ang="0">
                        <a:pos x="14" y="454"/>
                      </a:cxn>
                      <a:cxn ang="0">
                        <a:pos x="18" y="455"/>
                      </a:cxn>
                      <a:cxn ang="0">
                        <a:pos x="23" y="455"/>
                      </a:cxn>
                      <a:cxn ang="0">
                        <a:pos x="28" y="455"/>
                      </a:cxn>
                      <a:cxn ang="0">
                        <a:pos x="32" y="454"/>
                      </a:cxn>
                      <a:cxn ang="0">
                        <a:pos x="35" y="451"/>
                      </a:cxn>
                      <a:cxn ang="0">
                        <a:pos x="39" y="448"/>
                      </a:cxn>
                      <a:cxn ang="0">
                        <a:pos x="42" y="445"/>
                      </a:cxn>
                      <a:cxn ang="0">
                        <a:pos x="44" y="442"/>
                      </a:cxn>
                      <a:cxn ang="0">
                        <a:pos x="45" y="437"/>
                      </a:cxn>
                      <a:cxn ang="0">
                        <a:pos x="46" y="431"/>
                      </a:cxn>
                      <a:cxn ang="0">
                        <a:pos x="36" y="450"/>
                      </a:cxn>
                    </a:cxnLst>
                    <a:rect l="0" t="0" r="r" b="b"/>
                    <a:pathLst>
                      <a:path w="46" h="455">
                        <a:moveTo>
                          <a:pt x="36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36" y="450"/>
                        </a:lnTo>
                        <a:lnTo>
                          <a:pt x="0" y="431"/>
                        </a:lnTo>
                        <a:lnTo>
                          <a:pt x="0" y="437"/>
                        </a:lnTo>
                        <a:lnTo>
                          <a:pt x="1" y="442"/>
                        </a:lnTo>
                        <a:lnTo>
                          <a:pt x="4" y="445"/>
                        </a:lnTo>
                        <a:lnTo>
                          <a:pt x="6" y="448"/>
                        </a:lnTo>
                        <a:lnTo>
                          <a:pt x="11" y="451"/>
                        </a:lnTo>
                        <a:lnTo>
                          <a:pt x="14" y="454"/>
                        </a:lnTo>
                        <a:lnTo>
                          <a:pt x="18" y="455"/>
                        </a:lnTo>
                        <a:lnTo>
                          <a:pt x="23" y="455"/>
                        </a:lnTo>
                        <a:lnTo>
                          <a:pt x="28" y="455"/>
                        </a:lnTo>
                        <a:lnTo>
                          <a:pt x="32" y="454"/>
                        </a:lnTo>
                        <a:lnTo>
                          <a:pt x="35" y="451"/>
                        </a:lnTo>
                        <a:lnTo>
                          <a:pt x="39" y="448"/>
                        </a:lnTo>
                        <a:lnTo>
                          <a:pt x="42" y="445"/>
                        </a:lnTo>
                        <a:lnTo>
                          <a:pt x="44" y="442"/>
                        </a:lnTo>
                        <a:lnTo>
                          <a:pt x="45" y="437"/>
                        </a:lnTo>
                        <a:lnTo>
                          <a:pt x="46" y="431"/>
                        </a:lnTo>
                        <a:lnTo>
                          <a:pt x="36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6" name="Freeform 634"/>
                  <p:cNvSpPr>
                    <a:spLocks noChangeAspect="1"/>
                  </p:cNvSpPr>
                  <p:nvPr/>
                </p:nvSpPr>
                <p:spPr bwMode="auto">
                  <a:xfrm>
                    <a:off x="282" y="2055"/>
                    <a:ext cx="21" cy="14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36" y="60"/>
                      </a:cxn>
                      <a:cxn ang="0">
                        <a:pos x="67" y="38"/>
                      </a:cxn>
                      <a:cxn ang="0">
                        <a:pos x="41" y="0"/>
                      </a:cxn>
                      <a:cxn ang="0">
                        <a:pos x="9" y="23"/>
                      </a:cxn>
                      <a:cxn ang="0">
                        <a:pos x="0" y="42"/>
                      </a:cxn>
                      <a:cxn ang="0">
                        <a:pos x="9" y="23"/>
                      </a:cxn>
                      <a:cxn ang="0">
                        <a:pos x="5" y="27"/>
                      </a:cxn>
                      <a:cxn ang="0">
                        <a:pos x="3" y="31"/>
                      </a:cxn>
                      <a:cxn ang="0">
                        <a:pos x="1" y="35"/>
                      </a:cxn>
                      <a:cxn ang="0">
                        <a:pos x="0" y="39"/>
                      </a:cxn>
                      <a:cxn ang="0">
                        <a:pos x="0" y="44"/>
                      </a:cxn>
                      <a:cxn ang="0">
                        <a:pos x="1" y="48"/>
                      </a:cxn>
                      <a:cxn ang="0">
                        <a:pos x="2" y="52"/>
                      </a:cxn>
                      <a:cxn ang="0">
                        <a:pos x="4" y="55"/>
                      </a:cxn>
                      <a:cxn ang="0">
                        <a:pos x="7" y="58"/>
                      </a:cxn>
                      <a:cxn ang="0">
                        <a:pos x="10" y="62"/>
                      </a:cxn>
                      <a:cxn ang="0">
                        <a:pos x="14" y="64"/>
                      </a:cxn>
                      <a:cxn ang="0">
                        <a:pos x="19" y="65"/>
                      </a:cxn>
                      <a:cxn ang="0">
                        <a:pos x="23" y="66"/>
                      </a:cxn>
                      <a:cxn ang="0">
                        <a:pos x="27" y="65"/>
                      </a:cxn>
                      <a:cxn ang="0">
                        <a:pos x="31" y="64"/>
                      </a:cxn>
                      <a:cxn ang="0">
                        <a:pos x="36" y="60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67" h="66">
                        <a:moveTo>
                          <a:pt x="0" y="42"/>
                        </a:moveTo>
                        <a:lnTo>
                          <a:pt x="36" y="60"/>
                        </a:lnTo>
                        <a:lnTo>
                          <a:pt x="67" y="38"/>
                        </a:lnTo>
                        <a:lnTo>
                          <a:pt x="41" y="0"/>
                        </a:lnTo>
                        <a:lnTo>
                          <a:pt x="9" y="23"/>
                        </a:lnTo>
                        <a:lnTo>
                          <a:pt x="0" y="42"/>
                        </a:lnTo>
                        <a:lnTo>
                          <a:pt x="9" y="23"/>
                        </a:lnTo>
                        <a:lnTo>
                          <a:pt x="5" y="27"/>
                        </a:lnTo>
                        <a:lnTo>
                          <a:pt x="3" y="31"/>
                        </a:lnTo>
                        <a:lnTo>
                          <a:pt x="1" y="35"/>
                        </a:lnTo>
                        <a:lnTo>
                          <a:pt x="0" y="39"/>
                        </a:lnTo>
                        <a:lnTo>
                          <a:pt x="0" y="44"/>
                        </a:lnTo>
                        <a:lnTo>
                          <a:pt x="1" y="48"/>
                        </a:lnTo>
                        <a:lnTo>
                          <a:pt x="2" y="52"/>
                        </a:lnTo>
                        <a:lnTo>
                          <a:pt x="4" y="55"/>
                        </a:lnTo>
                        <a:lnTo>
                          <a:pt x="7" y="58"/>
                        </a:lnTo>
                        <a:lnTo>
                          <a:pt x="10" y="62"/>
                        </a:lnTo>
                        <a:lnTo>
                          <a:pt x="14" y="64"/>
                        </a:lnTo>
                        <a:lnTo>
                          <a:pt x="19" y="65"/>
                        </a:lnTo>
                        <a:lnTo>
                          <a:pt x="23" y="66"/>
                        </a:lnTo>
                        <a:lnTo>
                          <a:pt x="27" y="65"/>
                        </a:lnTo>
                        <a:lnTo>
                          <a:pt x="31" y="64"/>
                        </a:lnTo>
                        <a:lnTo>
                          <a:pt x="36" y="6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7" name="Rectangle 6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8" name="Freeform 636"/>
                  <p:cNvSpPr>
                    <a:spLocks noChangeAspect="1"/>
                  </p:cNvSpPr>
                  <p:nvPr/>
                </p:nvSpPr>
                <p:spPr bwMode="auto">
                  <a:xfrm>
                    <a:off x="5244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31" y="23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8" y="46"/>
                      </a:cxn>
                      <a:cxn ang="0">
                        <a:pos x="31" y="23"/>
                      </a:cxn>
                      <a:cxn ang="0">
                        <a:pos x="8" y="46"/>
                      </a:cxn>
                      <a:cxn ang="0">
                        <a:pos x="14" y="45"/>
                      </a:cxn>
                      <a:cxn ang="0">
                        <a:pos x="19" y="44"/>
                      </a:cxn>
                      <a:cxn ang="0">
                        <a:pos x="22" y="42"/>
                      </a:cxn>
                      <a:cxn ang="0">
                        <a:pos x="25" y="39"/>
                      </a:cxn>
                      <a:cxn ang="0">
                        <a:pos x="28" y="36"/>
                      </a:cxn>
                      <a:cxn ang="0">
                        <a:pos x="30" y="32"/>
                      </a:cxn>
                      <a:cxn ang="0">
                        <a:pos x="31" y="27"/>
                      </a:cxn>
                      <a:cxn ang="0">
                        <a:pos x="31" y="23"/>
                      </a:cxn>
                      <a:cxn ang="0">
                        <a:pos x="31" y="19"/>
                      </a:cxn>
                      <a:cxn ang="0">
                        <a:pos x="30" y="15"/>
                      </a:cxn>
                      <a:cxn ang="0">
                        <a:pos x="28" y="10"/>
                      </a:cxn>
                      <a:cxn ang="0">
                        <a:pos x="25" y="7"/>
                      </a:cxn>
                      <a:cxn ang="0">
                        <a:pos x="22" y="4"/>
                      </a:cxn>
                      <a:cxn ang="0">
                        <a:pos x="19" y="2"/>
                      </a:cxn>
                      <a:cxn ang="0">
                        <a:pos x="14" y="0"/>
                      </a:cxn>
                      <a:cxn ang="0">
                        <a:pos x="8" y="0"/>
                      </a:cxn>
                      <a:cxn ang="0">
                        <a:pos x="31" y="23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31" y="23"/>
                        </a:lnTo>
                        <a:lnTo>
                          <a:pt x="8" y="46"/>
                        </a:lnTo>
                        <a:lnTo>
                          <a:pt x="14" y="45"/>
                        </a:lnTo>
                        <a:lnTo>
                          <a:pt x="19" y="44"/>
                        </a:lnTo>
                        <a:lnTo>
                          <a:pt x="22" y="42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0" y="32"/>
                        </a:lnTo>
                        <a:lnTo>
                          <a:pt x="31" y="27"/>
                        </a:lnTo>
                        <a:lnTo>
                          <a:pt x="31" y="23"/>
                        </a:lnTo>
                        <a:lnTo>
                          <a:pt x="31" y="19"/>
                        </a:lnTo>
                        <a:lnTo>
                          <a:pt x="30" y="15"/>
                        </a:lnTo>
                        <a:lnTo>
                          <a:pt x="28" y="10"/>
                        </a:lnTo>
                        <a:lnTo>
                          <a:pt x="25" y="7"/>
                        </a:lnTo>
                        <a:lnTo>
                          <a:pt x="22" y="4"/>
                        </a:lnTo>
                        <a:lnTo>
                          <a:pt x="19" y="2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89" name="Freeform 637"/>
                  <p:cNvSpPr>
                    <a:spLocks noChangeAspect="1"/>
                  </p:cNvSpPr>
                  <p:nvPr/>
                </p:nvSpPr>
                <p:spPr bwMode="auto">
                  <a:xfrm>
                    <a:off x="5237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0" name="Freeform 638"/>
                  <p:cNvSpPr>
                    <a:spLocks noChangeAspect="1"/>
                  </p:cNvSpPr>
                  <p:nvPr/>
                </p:nvSpPr>
                <p:spPr bwMode="auto">
                  <a:xfrm>
                    <a:off x="5230" y="158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1" y="46"/>
                      </a:cxn>
                      <a:cxn ang="0">
                        <a:pos x="41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2"/>
                      </a:cxn>
                      <a:cxn ang="0">
                        <a:pos x="4" y="36"/>
                      </a:cxn>
                      <a:cxn ang="0">
                        <a:pos x="7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1" y="46"/>
                        </a:lnTo>
                        <a:lnTo>
                          <a:pt x="4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4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1" name="Freeform 639"/>
                  <p:cNvSpPr>
                    <a:spLocks noChangeAspect="1"/>
                  </p:cNvSpPr>
                  <p:nvPr/>
                </p:nvSpPr>
                <p:spPr bwMode="auto">
                  <a:xfrm>
                    <a:off x="5230" y="1596"/>
                    <a:ext cx="14" cy="315"/>
                  </a:xfrm>
                  <a:custGeom>
                    <a:avLst/>
                    <a:gdLst/>
                    <a:ahLst/>
                    <a:cxnLst>
                      <a:cxn ang="0">
                        <a:pos x="23" y="1067"/>
                      </a:cxn>
                      <a:cxn ang="0">
                        <a:pos x="48" y="1044"/>
                      </a:cxn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1044"/>
                      </a:cxn>
                      <a:cxn ang="0">
                        <a:pos x="23" y="1067"/>
                      </a:cxn>
                      <a:cxn ang="0">
                        <a:pos x="0" y="1044"/>
                      </a:cxn>
                      <a:cxn ang="0">
                        <a:pos x="1" y="1049"/>
                      </a:cxn>
                      <a:cxn ang="0">
                        <a:pos x="2" y="1054"/>
                      </a:cxn>
                      <a:cxn ang="0">
                        <a:pos x="4" y="1057"/>
                      </a:cxn>
                      <a:cxn ang="0">
                        <a:pos x="8" y="1061"/>
                      </a:cxn>
                      <a:cxn ang="0">
                        <a:pos x="12" y="1064"/>
                      </a:cxn>
                      <a:cxn ang="0">
                        <a:pos x="15" y="1066"/>
                      </a:cxn>
                      <a:cxn ang="0">
                        <a:pos x="19" y="1067"/>
                      </a:cxn>
                      <a:cxn ang="0">
                        <a:pos x="23" y="1067"/>
                      </a:cxn>
                      <a:cxn ang="0">
                        <a:pos x="29" y="1067"/>
                      </a:cxn>
                      <a:cxn ang="0">
                        <a:pos x="33" y="1066"/>
                      </a:cxn>
                      <a:cxn ang="0">
                        <a:pos x="36" y="1064"/>
                      </a:cxn>
                      <a:cxn ang="0">
                        <a:pos x="40" y="1061"/>
                      </a:cxn>
                      <a:cxn ang="0">
                        <a:pos x="42" y="1057"/>
                      </a:cxn>
                      <a:cxn ang="0">
                        <a:pos x="46" y="1054"/>
                      </a:cxn>
                      <a:cxn ang="0">
                        <a:pos x="47" y="1049"/>
                      </a:cxn>
                      <a:cxn ang="0">
                        <a:pos x="48" y="1044"/>
                      </a:cxn>
                      <a:cxn ang="0">
                        <a:pos x="23" y="1067"/>
                      </a:cxn>
                    </a:cxnLst>
                    <a:rect l="0" t="0" r="r" b="b"/>
                    <a:pathLst>
                      <a:path w="48" h="1067">
                        <a:moveTo>
                          <a:pt x="23" y="1067"/>
                        </a:moveTo>
                        <a:lnTo>
                          <a:pt x="48" y="1044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3" y="1067"/>
                        </a:lnTo>
                        <a:lnTo>
                          <a:pt x="0" y="1044"/>
                        </a:lnTo>
                        <a:lnTo>
                          <a:pt x="1" y="1049"/>
                        </a:lnTo>
                        <a:lnTo>
                          <a:pt x="2" y="1054"/>
                        </a:lnTo>
                        <a:lnTo>
                          <a:pt x="4" y="1057"/>
                        </a:lnTo>
                        <a:lnTo>
                          <a:pt x="8" y="1061"/>
                        </a:lnTo>
                        <a:lnTo>
                          <a:pt x="12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3" y="1067"/>
                        </a:lnTo>
                        <a:lnTo>
                          <a:pt x="29" y="1067"/>
                        </a:lnTo>
                        <a:lnTo>
                          <a:pt x="33" y="1066"/>
                        </a:lnTo>
                        <a:lnTo>
                          <a:pt x="36" y="1064"/>
                        </a:lnTo>
                        <a:lnTo>
                          <a:pt x="40" y="1061"/>
                        </a:lnTo>
                        <a:lnTo>
                          <a:pt x="42" y="1057"/>
                        </a:lnTo>
                        <a:lnTo>
                          <a:pt x="46" y="1054"/>
                        </a:lnTo>
                        <a:lnTo>
                          <a:pt x="47" y="1049"/>
                        </a:lnTo>
                        <a:lnTo>
                          <a:pt x="48" y="1044"/>
                        </a:lnTo>
                        <a:lnTo>
                          <a:pt x="23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2" name="Freeform 640"/>
                  <p:cNvSpPr>
                    <a:spLocks noChangeAspect="1"/>
                  </p:cNvSpPr>
                  <p:nvPr/>
                </p:nvSpPr>
                <p:spPr bwMode="auto">
                  <a:xfrm>
                    <a:off x="5237" y="1904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71" y="24"/>
                      </a:cxn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8" y="47"/>
                      </a:cxn>
                      <a:cxn ang="0">
                        <a:pos x="71" y="24"/>
                      </a:cxn>
                      <a:cxn ang="0">
                        <a:pos x="48" y="47"/>
                      </a:cxn>
                      <a:cxn ang="0">
                        <a:pos x="53" y="47"/>
                      </a:cxn>
                      <a:cxn ang="0">
                        <a:pos x="57" y="45"/>
                      </a:cxn>
                      <a:cxn ang="0">
                        <a:pos x="62" y="42"/>
                      </a:cxn>
                      <a:cxn ang="0">
                        <a:pos x="65" y="39"/>
                      </a:cxn>
                      <a:cxn ang="0">
                        <a:pos x="68" y="36"/>
                      </a:cxn>
                      <a:cxn ang="0">
                        <a:pos x="69" y="32"/>
                      </a:cxn>
                      <a:cxn ang="0">
                        <a:pos x="70" y="28"/>
                      </a:cxn>
                      <a:cxn ang="0">
                        <a:pos x="71" y="24"/>
                      </a:cxn>
                      <a:cxn ang="0">
                        <a:pos x="70" y="19"/>
                      </a:cxn>
                      <a:cxn ang="0">
                        <a:pos x="69" y="15"/>
                      </a:cxn>
                      <a:cxn ang="0">
                        <a:pos x="68" y="11"/>
                      </a:cxn>
                      <a:cxn ang="0">
                        <a:pos x="65" y="8"/>
                      </a:cxn>
                      <a:cxn ang="0">
                        <a:pos x="62" y="5"/>
                      </a:cxn>
                      <a:cxn ang="0">
                        <a:pos x="57" y="2"/>
                      </a:cxn>
                      <a:cxn ang="0">
                        <a:pos x="53" y="0"/>
                      </a:cxn>
                      <a:cxn ang="0">
                        <a:pos x="48" y="0"/>
                      </a:cxn>
                      <a:cxn ang="0">
                        <a:pos x="71" y="24"/>
                      </a:cxn>
                    </a:cxnLst>
                    <a:rect l="0" t="0" r="r" b="b"/>
                    <a:pathLst>
                      <a:path w="71" h="47">
                        <a:moveTo>
                          <a:pt x="71" y="24"/>
                        </a:move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8" y="47"/>
                        </a:lnTo>
                        <a:lnTo>
                          <a:pt x="71" y="24"/>
                        </a:lnTo>
                        <a:lnTo>
                          <a:pt x="48" y="47"/>
                        </a:lnTo>
                        <a:lnTo>
                          <a:pt x="53" y="47"/>
                        </a:lnTo>
                        <a:lnTo>
                          <a:pt x="57" y="45"/>
                        </a:lnTo>
                        <a:lnTo>
                          <a:pt x="62" y="42"/>
                        </a:lnTo>
                        <a:lnTo>
                          <a:pt x="65" y="39"/>
                        </a:lnTo>
                        <a:lnTo>
                          <a:pt x="68" y="36"/>
                        </a:lnTo>
                        <a:lnTo>
                          <a:pt x="69" y="32"/>
                        </a:lnTo>
                        <a:lnTo>
                          <a:pt x="70" y="28"/>
                        </a:lnTo>
                        <a:lnTo>
                          <a:pt x="71" y="24"/>
                        </a:lnTo>
                        <a:lnTo>
                          <a:pt x="70" y="19"/>
                        </a:lnTo>
                        <a:lnTo>
                          <a:pt x="69" y="15"/>
                        </a:lnTo>
                        <a:lnTo>
                          <a:pt x="68" y="11"/>
                        </a:lnTo>
                        <a:lnTo>
                          <a:pt x="65" y="8"/>
                        </a:lnTo>
                        <a:lnTo>
                          <a:pt x="62" y="5"/>
                        </a:lnTo>
                        <a:lnTo>
                          <a:pt x="57" y="2"/>
                        </a:lnTo>
                        <a:lnTo>
                          <a:pt x="53" y="0"/>
                        </a:lnTo>
                        <a:lnTo>
                          <a:pt x="48" y="0"/>
                        </a:lnTo>
                        <a:lnTo>
                          <a:pt x="71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3" name="Freeform 641"/>
                  <p:cNvSpPr>
                    <a:spLocks noChangeAspect="1"/>
                  </p:cNvSpPr>
                  <p:nvPr/>
                </p:nvSpPr>
                <p:spPr bwMode="auto">
                  <a:xfrm>
                    <a:off x="5244" y="1911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23" y="87"/>
                      </a:cxn>
                      <a:cxn ang="0">
                        <a:pos x="46" y="6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23" y="87"/>
                      </a:cxn>
                      <a:cxn ang="0">
                        <a:pos x="0" y="64"/>
                      </a:cxn>
                      <a:cxn ang="0">
                        <a:pos x="0" y="69"/>
                      </a:cxn>
                      <a:cxn ang="0">
                        <a:pos x="2" y="73"/>
                      </a:cxn>
                      <a:cxn ang="0">
                        <a:pos x="4" y="77"/>
                      </a:cxn>
                      <a:cxn ang="0">
                        <a:pos x="7" y="81"/>
                      </a:cxn>
                      <a:cxn ang="0">
                        <a:pos x="10" y="84"/>
                      </a:cxn>
                      <a:cxn ang="0">
                        <a:pos x="14" y="85"/>
                      </a:cxn>
                      <a:cxn ang="0">
                        <a:pos x="19" y="86"/>
                      </a:cxn>
                      <a:cxn ang="0">
                        <a:pos x="23" y="87"/>
                      </a:cxn>
                      <a:cxn ang="0">
                        <a:pos x="27" y="86"/>
                      </a:cxn>
                      <a:cxn ang="0">
                        <a:pos x="31" y="85"/>
                      </a:cxn>
                      <a:cxn ang="0">
                        <a:pos x="35" y="84"/>
                      </a:cxn>
                      <a:cxn ang="0">
                        <a:pos x="39" y="81"/>
                      </a:cxn>
                      <a:cxn ang="0">
                        <a:pos x="42" y="77"/>
                      </a:cxn>
                      <a:cxn ang="0">
                        <a:pos x="44" y="73"/>
                      </a:cxn>
                      <a:cxn ang="0">
                        <a:pos x="45" y="69"/>
                      </a:cxn>
                      <a:cxn ang="0">
                        <a:pos x="46" y="64"/>
                      </a:cxn>
                      <a:cxn ang="0">
                        <a:pos x="23" y="87"/>
                      </a:cxn>
                    </a:cxnLst>
                    <a:rect l="0" t="0" r="r" b="b"/>
                    <a:pathLst>
                      <a:path w="46" h="87">
                        <a:moveTo>
                          <a:pt x="23" y="87"/>
                        </a:moveTo>
                        <a:lnTo>
                          <a:pt x="46" y="6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3" y="87"/>
                        </a:lnTo>
                        <a:lnTo>
                          <a:pt x="0" y="64"/>
                        </a:lnTo>
                        <a:lnTo>
                          <a:pt x="0" y="69"/>
                        </a:lnTo>
                        <a:lnTo>
                          <a:pt x="2" y="73"/>
                        </a:lnTo>
                        <a:lnTo>
                          <a:pt x="4" y="77"/>
                        </a:lnTo>
                        <a:lnTo>
                          <a:pt x="7" y="81"/>
                        </a:lnTo>
                        <a:lnTo>
                          <a:pt x="10" y="84"/>
                        </a:lnTo>
                        <a:lnTo>
                          <a:pt x="14" y="85"/>
                        </a:lnTo>
                        <a:lnTo>
                          <a:pt x="19" y="86"/>
                        </a:lnTo>
                        <a:lnTo>
                          <a:pt x="23" y="87"/>
                        </a:lnTo>
                        <a:lnTo>
                          <a:pt x="27" y="86"/>
                        </a:lnTo>
                        <a:lnTo>
                          <a:pt x="31" y="85"/>
                        </a:lnTo>
                        <a:lnTo>
                          <a:pt x="35" y="84"/>
                        </a:lnTo>
                        <a:lnTo>
                          <a:pt x="39" y="81"/>
                        </a:lnTo>
                        <a:lnTo>
                          <a:pt x="42" y="77"/>
                        </a:lnTo>
                        <a:lnTo>
                          <a:pt x="44" y="73"/>
                        </a:lnTo>
                        <a:lnTo>
                          <a:pt x="45" y="69"/>
                        </a:lnTo>
                        <a:lnTo>
                          <a:pt x="46" y="64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4" name="Freeform 642"/>
                  <p:cNvSpPr>
                    <a:spLocks noChangeAspect="1"/>
                  </p:cNvSpPr>
                  <p:nvPr/>
                </p:nvSpPr>
                <p:spPr bwMode="auto">
                  <a:xfrm>
                    <a:off x="5230" y="1919"/>
                    <a:ext cx="21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65" y="46"/>
                      </a:cxn>
                      <a:cxn ang="0">
                        <a:pos x="65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4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3" y="35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7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65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65" y="46"/>
                        </a:lnTo>
                        <a:lnTo>
                          <a:pt x="65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4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7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5" name="Freeform 643"/>
                  <p:cNvSpPr>
                    <a:spLocks noChangeAspect="1"/>
                  </p:cNvSpPr>
                  <p:nvPr/>
                </p:nvSpPr>
                <p:spPr bwMode="auto">
                  <a:xfrm>
                    <a:off x="5230" y="1926"/>
                    <a:ext cx="14" cy="136"/>
                  </a:xfrm>
                  <a:custGeom>
                    <a:avLst/>
                    <a:gdLst/>
                    <a:ahLst/>
                    <a:cxnLst>
                      <a:cxn ang="0">
                        <a:pos x="10" y="450"/>
                      </a:cxn>
                      <a:cxn ang="0">
                        <a:pos x="46" y="43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31"/>
                      </a:cxn>
                      <a:cxn ang="0">
                        <a:pos x="10" y="450"/>
                      </a:cxn>
                      <a:cxn ang="0">
                        <a:pos x="0" y="431"/>
                      </a:cxn>
                      <a:cxn ang="0">
                        <a:pos x="1" y="437"/>
                      </a:cxn>
                      <a:cxn ang="0">
                        <a:pos x="2" y="442"/>
                      </a:cxn>
                      <a:cxn ang="0">
                        <a:pos x="4" y="445"/>
                      </a:cxn>
                      <a:cxn ang="0">
                        <a:pos x="7" y="448"/>
                      </a:cxn>
                      <a:cxn ang="0">
                        <a:pos x="11" y="451"/>
                      </a:cxn>
                      <a:cxn ang="0">
                        <a:pos x="14" y="454"/>
                      </a:cxn>
                      <a:cxn ang="0">
                        <a:pos x="18" y="455"/>
                      </a:cxn>
                      <a:cxn ang="0">
                        <a:pos x="23" y="455"/>
                      </a:cxn>
                      <a:cxn ang="0">
                        <a:pos x="28" y="455"/>
                      </a:cxn>
                      <a:cxn ang="0">
                        <a:pos x="31" y="454"/>
                      </a:cxn>
                      <a:cxn ang="0">
                        <a:pos x="35" y="451"/>
                      </a:cxn>
                      <a:cxn ang="0">
                        <a:pos x="40" y="448"/>
                      </a:cxn>
                      <a:cxn ang="0">
                        <a:pos x="42" y="445"/>
                      </a:cxn>
                      <a:cxn ang="0">
                        <a:pos x="45" y="442"/>
                      </a:cxn>
                      <a:cxn ang="0">
                        <a:pos x="46" y="437"/>
                      </a:cxn>
                      <a:cxn ang="0">
                        <a:pos x="46" y="431"/>
                      </a:cxn>
                      <a:cxn ang="0">
                        <a:pos x="10" y="450"/>
                      </a:cxn>
                    </a:cxnLst>
                    <a:rect l="0" t="0" r="r" b="b"/>
                    <a:pathLst>
                      <a:path w="46" h="455">
                        <a:moveTo>
                          <a:pt x="10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10" y="450"/>
                        </a:lnTo>
                        <a:lnTo>
                          <a:pt x="0" y="431"/>
                        </a:lnTo>
                        <a:lnTo>
                          <a:pt x="1" y="437"/>
                        </a:lnTo>
                        <a:lnTo>
                          <a:pt x="2" y="442"/>
                        </a:lnTo>
                        <a:lnTo>
                          <a:pt x="4" y="445"/>
                        </a:lnTo>
                        <a:lnTo>
                          <a:pt x="7" y="448"/>
                        </a:lnTo>
                        <a:lnTo>
                          <a:pt x="11" y="451"/>
                        </a:lnTo>
                        <a:lnTo>
                          <a:pt x="14" y="454"/>
                        </a:lnTo>
                        <a:lnTo>
                          <a:pt x="18" y="455"/>
                        </a:lnTo>
                        <a:lnTo>
                          <a:pt x="23" y="455"/>
                        </a:lnTo>
                        <a:lnTo>
                          <a:pt x="28" y="455"/>
                        </a:lnTo>
                        <a:lnTo>
                          <a:pt x="31" y="454"/>
                        </a:lnTo>
                        <a:lnTo>
                          <a:pt x="35" y="451"/>
                        </a:lnTo>
                        <a:lnTo>
                          <a:pt x="40" y="448"/>
                        </a:lnTo>
                        <a:lnTo>
                          <a:pt x="42" y="445"/>
                        </a:lnTo>
                        <a:lnTo>
                          <a:pt x="45" y="442"/>
                        </a:lnTo>
                        <a:lnTo>
                          <a:pt x="46" y="437"/>
                        </a:lnTo>
                        <a:lnTo>
                          <a:pt x="46" y="431"/>
                        </a:lnTo>
                        <a:lnTo>
                          <a:pt x="10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6" name="Freeform 644"/>
                  <p:cNvSpPr>
                    <a:spLocks noChangeAspect="1"/>
                  </p:cNvSpPr>
                  <p:nvPr/>
                </p:nvSpPr>
                <p:spPr bwMode="auto">
                  <a:xfrm>
                    <a:off x="5237" y="2055"/>
                    <a:ext cx="21" cy="14"/>
                  </a:xfrm>
                  <a:custGeom>
                    <a:avLst/>
                    <a:gdLst/>
                    <a:ahLst/>
                    <a:cxnLst>
                      <a:cxn ang="0">
                        <a:pos x="67" y="42"/>
                      </a:cxn>
                      <a:cxn ang="0">
                        <a:pos x="58" y="23"/>
                      </a:cxn>
                      <a:cxn ang="0">
                        <a:pos x="26" y="0"/>
                      </a:cxn>
                      <a:cxn ang="0">
                        <a:pos x="0" y="38"/>
                      </a:cxn>
                      <a:cxn ang="0">
                        <a:pos x="31" y="60"/>
                      </a:cxn>
                      <a:cxn ang="0">
                        <a:pos x="67" y="42"/>
                      </a:cxn>
                      <a:cxn ang="0">
                        <a:pos x="31" y="60"/>
                      </a:cxn>
                      <a:cxn ang="0">
                        <a:pos x="36" y="64"/>
                      </a:cxn>
                      <a:cxn ang="0">
                        <a:pos x="40" y="65"/>
                      </a:cxn>
                      <a:cxn ang="0">
                        <a:pos x="44" y="66"/>
                      </a:cxn>
                      <a:cxn ang="0">
                        <a:pos x="48" y="65"/>
                      </a:cxn>
                      <a:cxn ang="0">
                        <a:pos x="53" y="64"/>
                      </a:cxn>
                      <a:cxn ang="0">
                        <a:pos x="57" y="62"/>
                      </a:cxn>
                      <a:cxn ang="0">
                        <a:pos x="60" y="58"/>
                      </a:cxn>
                      <a:cxn ang="0">
                        <a:pos x="63" y="55"/>
                      </a:cxn>
                      <a:cxn ang="0">
                        <a:pos x="65" y="52"/>
                      </a:cxn>
                      <a:cxn ang="0">
                        <a:pos x="66" y="48"/>
                      </a:cxn>
                      <a:cxn ang="0">
                        <a:pos x="67" y="44"/>
                      </a:cxn>
                      <a:cxn ang="0">
                        <a:pos x="67" y="39"/>
                      </a:cxn>
                      <a:cxn ang="0">
                        <a:pos x="66" y="35"/>
                      </a:cxn>
                      <a:cxn ang="0">
                        <a:pos x="64" y="31"/>
                      </a:cxn>
                      <a:cxn ang="0">
                        <a:pos x="62" y="27"/>
                      </a:cxn>
                      <a:cxn ang="0">
                        <a:pos x="58" y="23"/>
                      </a:cxn>
                      <a:cxn ang="0">
                        <a:pos x="67" y="42"/>
                      </a:cxn>
                    </a:cxnLst>
                    <a:rect l="0" t="0" r="r" b="b"/>
                    <a:pathLst>
                      <a:path w="67" h="66">
                        <a:moveTo>
                          <a:pt x="67" y="42"/>
                        </a:moveTo>
                        <a:lnTo>
                          <a:pt x="58" y="23"/>
                        </a:lnTo>
                        <a:lnTo>
                          <a:pt x="26" y="0"/>
                        </a:lnTo>
                        <a:lnTo>
                          <a:pt x="0" y="38"/>
                        </a:lnTo>
                        <a:lnTo>
                          <a:pt x="31" y="60"/>
                        </a:lnTo>
                        <a:lnTo>
                          <a:pt x="67" y="42"/>
                        </a:lnTo>
                        <a:lnTo>
                          <a:pt x="31" y="60"/>
                        </a:lnTo>
                        <a:lnTo>
                          <a:pt x="36" y="64"/>
                        </a:lnTo>
                        <a:lnTo>
                          <a:pt x="40" y="65"/>
                        </a:lnTo>
                        <a:lnTo>
                          <a:pt x="44" y="66"/>
                        </a:lnTo>
                        <a:lnTo>
                          <a:pt x="48" y="65"/>
                        </a:lnTo>
                        <a:lnTo>
                          <a:pt x="53" y="64"/>
                        </a:lnTo>
                        <a:lnTo>
                          <a:pt x="57" y="62"/>
                        </a:lnTo>
                        <a:lnTo>
                          <a:pt x="60" y="58"/>
                        </a:lnTo>
                        <a:lnTo>
                          <a:pt x="63" y="55"/>
                        </a:lnTo>
                        <a:lnTo>
                          <a:pt x="65" y="52"/>
                        </a:lnTo>
                        <a:lnTo>
                          <a:pt x="66" y="48"/>
                        </a:lnTo>
                        <a:lnTo>
                          <a:pt x="67" y="44"/>
                        </a:lnTo>
                        <a:lnTo>
                          <a:pt x="67" y="39"/>
                        </a:lnTo>
                        <a:lnTo>
                          <a:pt x="66" y="35"/>
                        </a:lnTo>
                        <a:lnTo>
                          <a:pt x="64" y="31"/>
                        </a:lnTo>
                        <a:lnTo>
                          <a:pt x="62" y="27"/>
                        </a:lnTo>
                        <a:lnTo>
                          <a:pt x="58" y="23"/>
                        </a:lnTo>
                        <a:lnTo>
                          <a:pt x="67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7" name="Rectangle 6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4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8" name="Freeform 646"/>
                  <p:cNvSpPr>
                    <a:spLocks noChangeAspect="1"/>
                  </p:cNvSpPr>
                  <p:nvPr/>
                </p:nvSpPr>
                <p:spPr bwMode="auto">
                  <a:xfrm>
                    <a:off x="339" y="1561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31" y="23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8" y="46"/>
                      </a:cxn>
                      <a:cxn ang="0">
                        <a:pos x="31" y="23"/>
                      </a:cxn>
                      <a:cxn ang="0">
                        <a:pos x="8" y="46"/>
                      </a:cxn>
                      <a:cxn ang="0">
                        <a:pos x="13" y="45"/>
                      </a:cxn>
                      <a:cxn ang="0">
                        <a:pos x="18" y="44"/>
                      </a:cxn>
                      <a:cxn ang="0">
                        <a:pos x="21" y="42"/>
                      </a:cxn>
                      <a:cxn ang="0">
                        <a:pos x="26" y="39"/>
                      </a:cxn>
                      <a:cxn ang="0">
                        <a:pos x="28" y="36"/>
                      </a:cxn>
                      <a:cxn ang="0">
                        <a:pos x="30" y="32"/>
                      </a:cxn>
                      <a:cxn ang="0">
                        <a:pos x="31" y="27"/>
                      </a:cxn>
                      <a:cxn ang="0">
                        <a:pos x="31" y="23"/>
                      </a:cxn>
                      <a:cxn ang="0">
                        <a:pos x="31" y="19"/>
                      </a:cxn>
                      <a:cxn ang="0">
                        <a:pos x="30" y="15"/>
                      </a:cxn>
                      <a:cxn ang="0">
                        <a:pos x="28" y="10"/>
                      </a:cxn>
                      <a:cxn ang="0">
                        <a:pos x="26" y="7"/>
                      </a:cxn>
                      <a:cxn ang="0">
                        <a:pos x="21" y="4"/>
                      </a:cxn>
                      <a:cxn ang="0">
                        <a:pos x="18" y="2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1" y="23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31" y="23"/>
                        </a:lnTo>
                        <a:lnTo>
                          <a:pt x="8" y="46"/>
                        </a:lnTo>
                        <a:lnTo>
                          <a:pt x="13" y="45"/>
                        </a:lnTo>
                        <a:lnTo>
                          <a:pt x="18" y="44"/>
                        </a:lnTo>
                        <a:lnTo>
                          <a:pt x="21" y="42"/>
                        </a:lnTo>
                        <a:lnTo>
                          <a:pt x="26" y="39"/>
                        </a:lnTo>
                        <a:lnTo>
                          <a:pt x="28" y="36"/>
                        </a:lnTo>
                        <a:lnTo>
                          <a:pt x="30" y="32"/>
                        </a:lnTo>
                        <a:lnTo>
                          <a:pt x="31" y="27"/>
                        </a:lnTo>
                        <a:lnTo>
                          <a:pt x="31" y="23"/>
                        </a:lnTo>
                        <a:lnTo>
                          <a:pt x="31" y="19"/>
                        </a:lnTo>
                        <a:lnTo>
                          <a:pt x="30" y="15"/>
                        </a:lnTo>
                        <a:lnTo>
                          <a:pt x="28" y="10"/>
                        </a:lnTo>
                        <a:lnTo>
                          <a:pt x="26" y="7"/>
                        </a:lnTo>
                        <a:lnTo>
                          <a:pt x="21" y="4"/>
                        </a:lnTo>
                        <a:lnTo>
                          <a:pt x="18" y="2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599" name="Freeform 647"/>
                  <p:cNvSpPr>
                    <a:spLocks noChangeAspect="1"/>
                  </p:cNvSpPr>
                  <p:nvPr/>
                </p:nvSpPr>
                <p:spPr bwMode="auto">
                  <a:xfrm>
                    <a:off x="339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8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5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6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8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5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0" name="Freeform 648"/>
                  <p:cNvSpPr>
                    <a:spLocks noChangeAspect="1"/>
                  </p:cNvSpPr>
                  <p:nvPr/>
                </p:nvSpPr>
                <p:spPr bwMode="auto">
                  <a:xfrm>
                    <a:off x="332" y="158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0" y="46"/>
                      </a:cxn>
                      <a:cxn ang="0">
                        <a:pos x="4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1" name="Rectangle 6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2" name="Freeform 650"/>
                  <p:cNvSpPr>
                    <a:spLocks noChangeAspect="1"/>
                  </p:cNvSpPr>
                  <p:nvPr/>
                </p:nvSpPr>
                <p:spPr bwMode="auto">
                  <a:xfrm>
                    <a:off x="5187" y="1561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1" y="46"/>
                      </a:cxn>
                      <a:cxn ang="0">
                        <a:pos x="31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1" y="46"/>
                        </a:lnTo>
                        <a:lnTo>
                          <a:pt x="3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3" name="Freeform 651"/>
                  <p:cNvSpPr>
                    <a:spLocks noChangeAspect="1"/>
                  </p:cNvSpPr>
                  <p:nvPr/>
                </p:nvSpPr>
                <p:spPr bwMode="auto">
                  <a:xfrm>
                    <a:off x="5187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4" name="Freeform 652"/>
                  <p:cNvSpPr>
                    <a:spLocks noChangeAspect="1"/>
                  </p:cNvSpPr>
                  <p:nvPr/>
                </p:nvSpPr>
                <p:spPr bwMode="auto">
                  <a:xfrm>
                    <a:off x="5194" y="158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8" y="44"/>
                      </a:cxn>
                      <a:cxn ang="0">
                        <a:pos x="32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2" y="4"/>
                      </a:cxn>
                      <a:cxn ang="0">
                        <a:pos x="28" y="2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8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8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5" name="Rectangle 6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4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6" name="Freeform 654"/>
                  <p:cNvSpPr>
                    <a:spLocks noChangeAspect="1"/>
                  </p:cNvSpPr>
                  <p:nvPr/>
                </p:nvSpPr>
                <p:spPr bwMode="auto">
                  <a:xfrm>
                    <a:off x="475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9" y="23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6" y="46"/>
                      </a:cxn>
                      <a:cxn ang="0">
                        <a:pos x="29" y="23"/>
                      </a:cxn>
                      <a:cxn ang="0">
                        <a:pos x="6" y="46"/>
                      </a:cxn>
                      <a:cxn ang="0">
                        <a:pos x="11" y="45"/>
                      </a:cxn>
                      <a:cxn ang="0">
                        <a:pos x="17" y="44"/>
                      </a:cxn>
                      <a:cxn ang="0">
                        <a:pos x="21" y="42"/>
                      </a:cxn>
                      <a:cxn ang="0">
                        <a:pos x="24" y="39"/>
                      </a:cxn>
                      <a:cxn ang="0">
                        <a:pos x="26" y="36"/>
                      </a:cxn>
                      <a:cxn ang="0">
                        <a:pos x="28" y="32"/>
                      </a:cxn>
                      <a:cxn ang="0">
                        <a:pos x="29" y="27"/>
                      </a:cxn>
                      <a:cxn ang="0">
                        <a:pos x="29" y="23"/>
                      </a:cxn>
                      <a:cxn ang="0">
                        <a:pos x="29" y="19"/>
                      </a:cxn>
                      <a:cxn ang="0">
                        <a:pos x="28" y="15"/>
                      </a:cxn>
                      <a:cxn ang="0">
                        <a:pos x="26" y="10"/>
                      </a:cxn>
                      <a:cxn ang="0">
                        <a:pos x="24" y="7"/>
                      </a:cxn>
                      <a:cxn ang="0">
                        <a:pos x="21" y="4"/>
                      </a:cxn>
                      <a:cxn ang="0">
                        <a:pos x="17" y="2"/>
                      </a:cxn>
                      <a:cxn ang="0">
                        <a:pos x="11" y="0"/>
                      </a:cxn>
                      <a:cxn ang="0">
                        <a:pos x="6" y="0"/>
                      </a:cxn>
                      <a:cxn ang="0">
                        <a:pos x="29" y="23"/>
                      </a:cxn>
                    </a:cxnLst>
                    <a:rect l="0" t="0" r="r" b="b"/>
                    <a:pathLst>
                      <a:path w="29" h="46">
                        <a:moveTo>
                          <a:pt x="29" y="23"/>
                        </a:move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6" y="46"/>
                        </a:lnTo>
                        <a:lnTo>
                          <a:pt x="29" y="23"/>
                        </a:lnTo>
                        <a:lnTo>
                          <a:pt x="6" y="46"/>
                        </a:lnTo>
                        <a:lnTo>
                          <a:pt x="11" y="45"/>
                        </a:lnTo>
                        <a:lnTo>
                          <a:pt x="17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6" y="36"/>
                        </a:lnTo>
                        <a:lnTo>
                          <a:pt x="28" y="32"/>
                        </a:lnTo>
                        <a:lnTo>
                          <a:pt x="29" y="27"/>
                        </a:lnTo>
                        <a:lnTo>
                          <a:pt x="29" y="23"/>
                        </a:lnTo>
                        <a:lnTo>
                          <a:pt x="29" y="19"/>
                        </a:lnTo>
                        <a:lnTo>
                          <a:pt x="28" y="15"/>
                        </a:lnTo>
                        <a:lnTo>
                          <a:pt x="26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7" y="2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29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7" name="Freeform 655"/>
                  <p:cNvSpPr>
                    <a:spLocks noChangeAspect="1"/>
                  </p:cNvSpPr>
                  <p:nvPr/>
                </p:nvSpPr>
                <p:spPr bwMode="auto">
                  <a:xfrm>
                    <a:off x="468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6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8" name="Freeform 656"/>
                  <p:cNvSpPr>
                    <a:spLocks noChangeAspect="1"/>
                  </p:cNvSpPr>
                  <p:nvPr/>
                </p:nvSpPr>
                <p:spPr bwMode="auto">
                  <a:xfrm>
                    <a:off x="468" y="158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0" y="46"/>
                      </a:cxn>
                      <a:cxn ang="0">
                        <a:pos x="4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3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3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09" name="Rectangle 6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" y="1596"/>
                    <a:ext cx="7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0" name="Freeform 658"/>
                  <p:cNvSpPr>
                    <a:spLocks noChangeAspect="1"/>
                  </p:cNvSpPr>
                  <p:nvPr/>
                </p:nvSpPr>
                <p:spPr bwMode="auto">
                  <a:xfrm>
                    <a:off x="5058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29" y="46"/>
                      </a:cxn>
                      <a:cxn ang="0">
                        <a:pos x="29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29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29" y="46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1" name="Freeform 659"/>
                  <p:cNvSpPr>
                    <a:spLocks noChangeAspect="1"/>
                  </p:cNvSpPr>
                  <p:nvPr/>
                </p:nvSpPr>
                <p:spPr bwMode="auto">
                  <a:xfrm>
                    <a:off x="5058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2" name="Freeform 660"/>
                  <p:cNvSpPr>
                    <a:spLocks noChangeAspect="1"/>
                  </p:cNvSpPr>
                  <p:nvPr/>
                </p:nvSpPr>
                <p:spPr bwMode="auto">
                  <a:xfrm>
                    <a:off x="5065" y="158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2" y="46"/>
                      </a:cxn>
                      <a:cxn ang="0">
                        <a:pos x="27" y="44"/>
                      </a:cxn>
                      <a:cxn ang="0">
                        <a:pos x="32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2" y="4"/>
                      </a:cxn>
                      <a:cxn ang="0">
                        <a:pos x="27" y="2"/>
                      </a:cxn>
                      <a:cxn ang="0">
                        <a:pos x="22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2" y="46"/>
                        </a:lnTo>
                        <a:lnTo>
                          <a:pt x="27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7" y="2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3" name="Rectangle 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5" y="1596"/>
                    <a:ext cx="7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4" name="Freeform 662"/>
                  <p:cNvSpPr>
                    <a:spLocks noChangeAspect="1"/>
                  </p:cNvSpPr>
                  <p:nvPr/>
                </p:nvSpPr>
                <p:spPr bwMode="auto">
                  <a:xfrm>
                    <a:off x="611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31" y="23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7" y="46"/>
                      </a:cxn>
                      <a:cxn ang="0">
                        <a:pos x="31" y="23"/>
                      </a:cxn>
                      <a:cxn ang="0">
                        <a:pos x="7" y="46"/>
                      </a:cxn>
                      <a:cxn ang="0">
                        <a:pos x="13" y="45"/>
                      </a:cxn>
                      <a:cxn ang="0">
                        <a:pos x="17" y="44"/>
                      </a:cxn>
                      <a:cxn ang="0">
                        <a:pos x="21" y="42"/>
                      </a:cxn>
                      <a:cxn ang="0">
                        <a:pos x="24" y="39"/>
                      </a:cxn>
                      <a:cxn ang="0">
                        <a:pos x="28" y="36"/>
                      </a:cxn>
                      <a:cxn ang="0">
                        <a:pos x="29" y="32"/>
                      </a:cxn>
                      <a:cxn ang="0">
                        <a:pos x="30" y="27"/>
                      </a:cxn>
                      <a:cxn ang="0">
                        <a:pos x="31" y="23"/>
                      </a:cxn>
                      <a:cxn ang="0">
                        <a:pos x="30" y="19"/>
                      </a:cxn>
                      <a:cxn ang="0">
                        <a:pos x="29" y="15"/>
                      </a:cxn>
                      <a:cxn ang="0">
                        <a:pos x="28" y="10"/>
                      </a:cxn>
                      <a:cxn ang="0">
                        <a:pos x="24" y="7"/>
                      </a:cxn>
                      <a:cxn ang="0">
                        <a:pos x="21" y="4"/>
                      </a:cxn>
                      <a:cxn ang="0">
                        <a:pos x="17" y="2"/>
                      </a:cxn>
                      <a:cxn ang="0">
                        <a:pos x="13" y="0"/>
                      </a:cxn>
                      <a:cxn ang="0">
                        <a:pos x="7" y="0"/>
                      </a:cxn>
                      <a:cxn ang="0">
                        <a:pos x="31" y="23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" y="46"/>
                        </a:lnTo>
                        <a:lnTo>
                          <a:pt x="31" y="23"/>
                        </a:lnTo>
                        <a:lnTo>
                          <a:pt x="7" y="46"/>
                        </a:lnTo>
                        <a:lnTo>
                          <a:pt x="13" y="45"/>
                        </a:lnTo>
                        <a:lnTo>
                          <a:pt x="17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8" y="36"/>
                        </a:lnTo>
                        <a:lnTo>
                          <a:pt x="29" y="32"/>
                        </a:lnTo>
                        <a:lnTo>
                          <a:pt x="30" y="27"/>
                        </a:lnTo>
                        <a:lnTo>
                          <a:pt x="31" y="23"/>
                        </a:lnTo>
                        <a:lnTo>
                          <a:pt x="30" y="19"/>
                        </a:lnTo>
                        <a:lnTo>
                          <a:pt x="29" y="15"/>
                        </a:lnTo>
                        <a:lnTo>
                          <a:pt x="28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7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5" name="Freeform 663"/>
                  <p:cNvSpPr>
                    <a:spLocks noChangeAspect="1"/>
                  </p:cNvSpPr>
                  <p:nvPr/>
                </p:nvSpPr>
                <p:spPr bwMode="auto">
                  <a:xfrm>
                    <a:off x="604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6" y="105"/>
                      </a:cxn>
                      <a:cxn ang="0">
                        <a:pos x="47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7" h="123">
                        <a:moveTo>
                          <a:pt x="23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6" name="Freeform 664"/>
                  <p:cNvSpPr>
                    <a:spLocks noChangeAspect="1"/>
                  </p:cNvSpPr>
                  <p:nvPr/>
                </p:nvSpPr>
                <p:spPr bwMode="auto">
                  <a:xfrm>
                    <a:off x="596" y="1589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4" y="46"/>
                      </a:cxn>
                      <a:cxn ang="0">
                        <a:pos x="41" y="46"/>
                      </a:cxn>
                      <a:cxn ang="0">
                        <a:pos x="41" y="0"/>
                      </a:cxn>
                      <a:cxn ang="0">
                        <a:pos x="24" y="0"/>
                      </a:cxn>
                      <a:cxn ang="0">
                        <a:pos x="0" y="23"/>
                      </a:cxn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3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3" y="32"/>
                      </a:cxn>
                      <a:cxn ang="0">
                        <a:pos x="4" y="36"/>
                      </a:cxn>
                      <a:cxn ang="0">
                        <a:pos x="7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4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1" h="46">
                        <a:moveTo>
                          <a:pt x="0" y="23"/>
                        </a:moveTo>
                        <a:lnTo>
                          <a:pt x="24" y="46"/>
                        </a:lnTo>
                        <a:lnTo>
                          <a:pt x="41" y="46"/>
                        </a:lnTo>
                        <a:lnTo>
                          <a:pt x="41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3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3" y="32"/>
                        </a:lnTo>
                        <a:lnTo>
                          <a:pt x="4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4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7" name="Rectangle 6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6" y="1596"/>
                    <a:ext cx="0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8" name="Freeform 666"/>
                  <p:cNvSpPr>
                    <a:spLocks noChangeAspect="1"/>
                  </p:cNvSpPr>
                  <p:nvPr/>
                </p:nvSpPr>
                <p:spPr bwMode="auto">
                  <a:xfrm>
                    <a:off x="4922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4" y="46"/>
                      </a:cxn>
                      <a:cxn ang="0">
                        <a:pos x="31" y="46"/>
                      </a:cxn>
                      <a:cxn ang="0">
                        <a:pos x="31" y="0"/>
                      </a:cxn>
                      <a:cxn ang="0">
                        <a:pos x="24" y="0"/>
                      </a:cxn>
                      <a:cxn ang="0">
                        <a:pos x="0" y="23"/>
                      </a:cxn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3" y="10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7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5"/>
                      </a:cxn>
                      <a:cxn ang="0">
                        <a:pos x="24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1" h="46">
                        <a:moveTo>
                          <a:pt x="0" y="23"/>
                        </a:moveTo>
                        <a:lnTo>
                          <a:pt x="24" y="46"/>
                        </a:lnTo>
                        <a:lnTo>
                          <a:pt x="31" y="46"/>
                        </a:lnTo>
                        <a:lnTo>
                          <a:pt x="31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3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5"/>
                        </a:lnTo>
                        <a:lnTo>
                          <a:pt x="24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19" name="Freeform 667"/>
                  <p:cNvSpPr>
                    <a:spLocks noChangeAspect="1"/>
                  </p:cNvSpPr>
                  <p:nvPr/>
                </p:nvSpPr>
                <p:spPr bwMode="auto">
                  <a:xfrm>
                    <a:off x="4922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4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4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4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7" y="105"/>
                      </a:cxn>
                      <a:cxn ang="0">
                        <a:pos x="47" y="100"/>
                      </a:cxn>
                      <a:cxn ang="0">
                        <a:pos x="24" y="123"/>
                      </a:cxn>
                    </a:cxnLst>
                    <a:rect l="0" t="0" r="r" b="b"/>
                    <a:pathLst>
                      <a:path w="47" h="123">
                        <a:moveTo>
                          <a:pt x="24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4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4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7" y="105"/>
                        </a:lnTo>
                        <a:lnTo>
                          <a:pt x="47" y="100"/>
                        </a:lnTo>
                        <a:lnTo>
                          <a:pt x="24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0" name="Freeform 668"/>
                  <p:cNvSpPr>
                    <a:spLocks noChangeAspect="1"/>
                  </p:cNvSpPr>
                  <p:nvPr/>
                </p:nvSpPr>
                <p:spPr bwMode="auto">
                  <a:xfrm>
                    <a:off x="4929" y="158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1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1" y="23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7" y="44"/>
                      </a:cxn>
                      <a:cxn ang="0">
                        <a:pos x="31" y="42"/>
                      </a:cxn>
                      <a:cxn ang="0">
                        <a:pos x="34" y="39"/>
                      </a:cxn>
                      <a:cxn ang="0">
                        <a:pos x="37" y="36"/>
                      </a:cxn>
                      <a:cxn ang="0">
                        <a:pos x="38" y="32"/>
                      </a:cxn>
                      <a:cxn ang="0">
                        <a:pos x="40" y="27"/>
                      </a:cxn>
                      <a:cxn ang="0">
                        <a:pos x="41" y="23"/>
                      </a:cxn>
                      <a:cxn ang="0">
                        <a:pos x="40" y="19"/>
                      </a:cxn>
                      <a:cxn ang="0">
                        <a:pos x="38" y="15"/>
                      </a:cxn>
                      <a:cxn ang="0">
                        <a:pos x="37" y="10"/>
                      </a:cxn>
                      <a:cxn ang="0">
                        <a:pos x="34" y="7"/>
                      </a:cxn>
                      <a:cxn ang="0">
                        <a:pos x="31" y="4"/>
                      </a:cxn>
                      <a:cxn ang="0">
                        <a:pos x="27" y="2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41" y="23"/>
                      </a:cxn>
                    </a:cxnLst>
                    <a:rect l="0" t="0" r="r" b="b"/>
                    <a:pathLst>
                      <a:path w="41" h="46">
                        <a:moveTo>
                          <a:pt x="41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1" y="23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4" y="39"/>
                        </a:lnTo>
                        <a:lnTo>
                          <a:pt x="37" y="36"/>
                        </a:lnTo>
                        <a:lnTo>
                          <a:pt x="38" y="32"/>
                        </a:lnTo>
                        <a:lnTo>
                          <a:pt x="40" y="27"/>
                        </a:lnTo>
                        <a:lnTo>
                          <a:pt x="41" y="23"/>
                        </a:lnTo>
                        <a:lnTo>
                          <a:pt x="40" y="19"/>
                        </a:lnTo>
                        <a:lnTo>
                          <a:pt x="38" y="15"/>
                        </a:lnTo>
                        <a:lnTo>
                          <a:pt x="37" y="10"/>
                        </a:lnTo>
                        <a:lnTo>
                          <a:pt x="34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4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1" name="Rectangle 6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9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2" name="Freeform 670"/>
                  <p:cNvSpPr>
                    <a:spLocks noChangeAspect="1"/>
                  </p:cNvSpPr>
                  <p:nvPr/>
                </p:nvSpPr>
                <p:spPr bwMode="auto">
                  <a:xfrm>
                    <a:off x="425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29" y="46"/>
                      </a:cxn>
                      <a:cxn ang="0">
                        <a:pos x="29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29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29" y="46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3" name="Freeform 671"/>
                  <p:cNvSpPr>
                    <a:spLocks noChangeAspect="1"/>
                  </p:cNvSpPr>
                  <p:nvPr/>
                </p:nvSpPr>
                <p:spPr bwMode="auto">
                  <a:xfrm>
                    <a:off x="425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4" name="Freeform 672"/>
                  <p:cNvSpPr>
                    <a:spLocks noChangeAspect="1"/>
                  </p:cNvSpPr>
                  <p:nvPr/>
                </p:nvSpPr>
                <p:spPr bwMode="auto">
                  <a:xfrm>
                    <a:off x="432" y="158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2" y="46"/>
                      </a:cxn>
                      <a:cxn ang="0">
                        <a:pos x="28" y="44"/>
                      </a:cxn>
                      <a:cxn ang="0">
                        <a:pos x="32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2" y="4"/>
                      </a:cxn>
                      <a:cxn ang="0">
                        <a:pos x="28" y="2"/>
                      </a:cxn>
                      <a:cxn ang="0">
                        <a:pos x="22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2" y="46"/>
                        </a:lnTo>
                        <a:lnTo>
                          <a:pt x="28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5" name="Rectangle 6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6" name="Freeform 674"/>
                  <p:cNvSpPr>
                    <a:spLocks noChangeAspect="1"/>
                  </p:cNvSpPr>
                  <p:nvPr/>
                </p:nvSpPr>
                <p:spPr bwMode="auto">
                  <a:xfrm>
                    <a:off x="5108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9" y="23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6" y="46"/>
                      </a:cxn>
                      <a:cxn ang="0">
                        <a:pos x="29" y="23"/>
                      </a:cxn>
                      <a:cxn ang="0">
                        <a:pos x="6" y="46"/>
                      </a:cxn>
                      <a:cxn ang="0">
                        <a:pos x="11" y="45"/>
                      </a:cxn>
                      <a:cxn ang="0">
                        <a:pos x="16" y="44"/>
                      </a:cxn>
                      <a:cxn ang="0">
                        <a:pos x="21" y="42"/>
                      </a:cxn>
                      <a:cxn ang="0">
                        <a:pos x="24" y="39"/>
                      </a:cxn>
                      <a:cxn ang="0">
                        <a:pos x="26" y="36"/>
                      </a:cxn>
                      <a:cxn ang="0">
                        <a:pos x="28" y="32"/>
                      </a:cxn>
                      <a:cxn ang="0">
                        <a:pos x="29" y="27"/>
                      </a:cxn>
                      <a:cxn ang="0">
                        <a:pos x="29" y="23"/>
                      </a:cxn>
                      <a:cxn ang="0">
                        <a:pos x="29" y="19"/>
                      </a:cxn>
                      <a:cxn ang="0">
                        <a:pos x="28" y="15"/>
                      </a:cxn>
                      <a:cxn ang="0">
                        <a:pos x="26" y="10"/>
                      </a:cxn>
                      <a:cxn ang="0">
                        <a:pos x="24" y="7"/>
                      </a:cxn>
                      <a:cxn ang="0">
                        <a:pos x="21" y="4"/>
                      </a:cxn>
                      <a:cxn ang="0">
                        <a:pos x="16" y="2"/>
                      </a:cxn>
                      <a:cxn ang="0">
                        <a:pos x="11" y="0"/>
                      </a:cxn>
                      <a:cxn ang="0">
                        <a:pos x="6" y="0"/>
                      </a:cxn>
                      <a:cxn ang="0">
                        <a:pos x="29" y="23"/>
                      </a:cxn>
                    </a:cxnLst>
                    <a:rect l="0" t="0" r="r" b="b"/>
                    <a:pathLst>
                      <a:path w="29" h="46">
                        <a:moveTo>
                          <a:pt x="29" y="23"/>
                        </a:move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6" y="46"/>
                        </a:lnTo>
                        <a:lnTo>
                          <a:pt x="29" y="23"/>
                        </a:lnTo>
                        <a:lnTo>
                          <a:pt x="6" y="46"/>
                        </a:lnTo>
                        <a:lnTo>
                          <a:pt x="11" y="45"/>
                        </a:lnTo>
                        <a:lnTo>
                          <a:pt x="16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6" y="36"/>
                        </a:lnTo>
                        <a:lnTo>
                          <a:pt x="28" y="32"/>
                        </a:lnTo>
                        <a:lnTo>
                          <a:pt x="29" y="27"/>
                        </a:lnTo>
                        <a:lnTo>
                          <a:pt x="29" y="23"/>
                        </a:lnTo>
                        <a:lnTo>
                          <a:pt x="29" y="19"/>
                        </a:lnTo>
                        <a:lnTo>
                          <a:pt x="28" y="15"/>
                        </a:lnTo>
                        <a:lnTo>
                          <a:pt x="26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6" y="2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29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7" name="Freeform 675"/>
                  <p:cNvSpPr>
                    <a:spLocks noChangeAspect="1"/>
                  </p:cNvSpPr>
                  <p:nvPr/>
                </p:nvSpPr>
                <p:spPr bwMode="auto">
                  <a:xfrm>
                    <a:off x="5101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6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8" name="Freeform 676"/>
                  <p:cNvSpPr>
                    <a:spLocks noChangeAspect="1"/>
                  </p:cNvSpPr>
                  <p:nvPr/>
                </p:nvSpPr>
                <p:spPr bwMode="auto">
                  <a:xfrm>
                    <a:off x="5101" y="158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0" y="46"/>
                      </a:cxn>
                      <a:cxn ang="0">
                        <a:pos x="4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29" name="Rectangle 6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1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0" name="Freeform 678"/>
                  <p:cNvSpPr>
                    <a:spLocks noChangeAspect="1"/>
                  </p:cNvSpPr>
                  <p:nvPr/>
                </p:nvSpPr>
                <p:spPr bwMode="auto">
                  <a:xfrm>
                    <a:off x="554" y="1561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2" y="46"/>
                      </a:cxn>
                      <a:cxn ang="0">
                        <a:pos x="32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2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2" y="46"/>
                        </a:lnTo>
                        <a:lnTo>
                          <a:pt x="32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1" name="Freeform 679"/>
                  <p:cNvSpPr>
                    <a:spLocks noChangeAspect="1"/>
                  </p:cNvSpPr>
                  <p:nvPr/>
                </p:nvSpPr>
                <p:spPr bwMode="auto">
                  <a:xfrm>
                    <a:off x="554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6" y="105"/>
                      </a:cxn>
                      <a:cxn ang="0">
                        <a:pos x="47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7" h="123">
                        <a:moveTo>
                          <a:pt x="23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2" name="Freeform 680"/>
                  <p:cNvSpPr>
                    <a:spLocks noChangeAspect="1"/>
                  </p:cNvSpPr>
                  <p:nvPr/>
                </p:nvSpPr>
                <p:spPr bwMode="auto">
                  <a:xfrm>
                    <a:off x="561" y="158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8" y="44"/>
                      </a:cxn>
                      <a:cxn ang="0">
                        <a:pos x="32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2" y="4"/>
                      </a:cxn>
                      <a:cxn ang="0">
                        <a:pos x="28" y="2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8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8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3" name="Rectangle 6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4" name="Freeform 682"/>
                  <p:cNvSpPr>
                    <a:spLocks noChangeAspect="1"/>
                  </p:cNvSpPr>
                  <p:nvPr/>
                </p:nvSpPr>
                <p:spPr bwMode="auto">
                  <a:xfrm>
                    <a:off x="4972" y="1561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32" y="23"/>
                      </a:cxn>
                      <a:cxn ang="0">
                        <a:pos x="9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9" y="46"/>
                      </a:cxn>
                      <a:cxn ang="0">
                        <a:pos x="32" y="23"/>
                      </a:cxn>
                      <a:cxn ang="0">
                        <a:pos x="9" y="46"/>
                      </a:cxn>
                      <a:cxn ang="0">
                        <a:pos x="14" y="45"/>
                      </a:cxn>
                      <a:cxn ang="0">
                        <a:pos x="19" y="44"/>
                      </a:cxn>
                      <a:cxn ang="0">
                        <a:pos x="23" y="42"/>
                      </a:cxn>
                      <a:cxn ang="0">
                        <a:pos x="26" y="39"/>
                      </a:cxn>
                      <a:cxn ang="0">
                        <a:pos x="29" y="36"/>
                      </a:cxn>
                      <a:cxn ang="0">
                        <a:pos x="31" y="32"/>
                      </a:cxn>
                      <a:cxn ang="0">
                        <a:pos x="32" y="27"/>
                      </a:cxn>
                      <a:cxn ang="0">
                        <a:pos x="32" y="23"/>
                      </a:cxn>
                      <a:cxn ang="0">
                        <a:pos x="32" y="19"/>
                      </a:cxn>
                      <a:cxn ang="0">
                        <a:pos x="31" y="15"/>
                      </a:cxn>
                      <a:cxn ang="0">
                        <a:pos x="29" y="10"/>
                      </a:cxn>
                      <a:cxn ang="0">
                        <a:pos x="26" y="7"/>
                      </a:cxn>
                      <a:cxn ang="0">
                        <a:pos x="23" y="4"/>
                      </a:cxn>
                      <a:cxn ang="0">
                        <a:pos x="19" y="2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32" y="23"/>
                      </a:cxn>
                    </a:cxnLst>
                    <a:rect l="0" t="0" r="r" b="b"/>
                    <a:pathLst>
                      <a:path w="32" h="46">
                        <a:moveTo>
                          <a:pt x="32" y="23"/>
                        </a:move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9" y="46"/>
                        </a:lnTo>
                        <a:lnTo>
                          <a:pt x="32" y="23"/>
                        </a:lnTo>
                        <a:lnTo>
                          <a:pt x="9" y="46"/>
                        </a:lnTo>
                        <a:lnTo>
                          <a:pt x="14" y="45"/>
                        </a:lnTo>
                        <a:lnTo>
                          <a:pt x="19" y="44"/>
                        </a:lnTo>
                        <a:lnTo>
                          <a:pt x="23" y="42"/>
                        </a:lnTo>
                        <a:lnTo>
                          <a:pt x="26" y="39"/>
                        </a:lnTo>
                        <a:lnTo>
                          <a:pt x="29" y="36"/>
                        </a:lnTo>
                        <a:lnTo>
                          <a:pt x="31" y="32"/>
                        </a:lnTo>
                        <a:lnTo>
                          <a:pt x="32" y="27"/>
                        </a:lnTo>
                        <a:lnTo>
                          <a:pt x="32" y="23"/>
                        </a:lnTo>
                        <a:lnTo>
                          <a:pt x="32" y="19"/>
                        </a:lnTo>
                        <a:lnTo>
                          <a:pt x="31" y="15"/>
                        </a:lnTo>
                        <a:lnTo>
                          <a:pt x="29" y="10"/>
                        </a:lnTo>
                        <a:lnTo>
                          <a:pt x="26" y="7"/>
                        </a:lnTo>
                        <a:lnTo>
                          <a:pt x="23" y="4"/>
                        </a:lnTo>
                        <a:lnTo>
                          <a:pt x="19" y="2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32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5" name="Freeform 683"/>
                  <p:cNvSpPr>
                    <a:spLocks noChangeAspect="1"/>
                  </p:cNvSpPr>
                  <p:nvPr/>
                </p:nvSpPr>
                <p:spPr bwMode="auto">
                  <a:xfrm>
                    <a:off x="4972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4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4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4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7" y="105"/>
                      </a:cxn>
                      <a:cxn ang="0">
                        <a:pos x="47" y="100"/>
                      </a:cxn>
                      <a:cxn ang="0">
                        <a:pos x="24" y="123"/>
                      </a:cxn>
                    </a:cxnLst>
                    <a:rect l="0" t="0" r="r" b="b"/>
                    <a:pathLst>
                      <a:path w="47" h="123">
                        <a:moveTo>
                          <a:pt x="24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4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4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7" y="105"/>
                        </a:lnTo>
                        <a:lnTo>
                          <a:pt x="47" y="100"/>
                        </a:lnTo>
                        <a:lnTo>
                          <a:pt x="24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6" name="Freeform 684"/>
                  <p:cNvSpPr>
                    <a:spLocks noChangeAspect="1"/>
                  </p:cNvSpPr>
                  <p:nvPr/>
                </p:nvSpPr>
                <p:spPr bwMode="auto">
                  <a:xfrm>
                    <a:off x="4965" y="158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0" y="46"/>
                      </a:cxn>
                      <a:cxn ang="0">
                        <a:pos x="4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7" name="Rectangle 6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5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8" name="Freeform 686"/>
                  <p:cNvSpPr>
                    <a:spLocks noChangeAspect="1"/>
                  </p:cNvSpPr>
                  <p:nvPr/>
                </p:nvSpPr>
                <p:spPr bwMode="auto">
                  <a:xfrm>
                    <a:off x="689" y="1561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0" y="46"/>
                      </a:cxn>
                      <a:cxn ang="0">
                        <a:pos x="3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0" y="46"/>
                        </a:lnTo>
                        <a:lnTo>
                          <a:pt x="3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39" name="Freeform 687"/>
                  <p:cNvSpPr>
                    <a:spLocks noChangeAspect="1"/>
                  </p:cNvSpPr>
                  <p:nvPr/>
                </p:nvSpPr>
                <p:spPr bwMode="auto">
                  <a:xfrm>
                    <a:off x="689" y="1568"/>
                    <a:ext cx="0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1" y="120"/>
                      </a:cxn>
                      <a:cxn ang="0">
                        <a:pos x="14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5" y="120"/>
                      </a:cxn>
                      <a:cxn ang="0">
                        <a:pos x="40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6" y="105"/>
                      </a:cxn>
                      <a:cxn ang="0">
                        <a:pos x="47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7" h="123">
                        <a:moveTo>
                          <a:pt x="23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1" y="120"/>
                        </a:lnTo>
                        <a:lnTo>
                          <a:pt x="14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5" y="120"/>
                        </a:lnTo>
                        <a:lnTo>
                          <a:pt x="40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0" name="Freeform 688"/>
                  <p:cNvSpPr>
                    <a:spLocks noChangeAspect="1"/>
                  </p:cNvSpPr>
                  <p:nvPr/>
                </p:nvSpPr>
                <p:spPr bwMode="auto">
                  <a:xfrm>
                    <a:off x="697" y="158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1" y="23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8" y="46"/>
                      </a:cxn>
                      <a:cxn ang="0">
                        <a:pos x="41" y="23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7" y="44"/>
                      </a:cxn>
                      <a:cxn ang="0">
                        <a:pos x="31" y="42"/>
                      </a:cxn>
                      <a:cxn ang="0">
                        <a:pos x="35" y="39"/>
                      </a:cxn>
                      <a:cxn ang="0">
                        <a:pos x="38" y="36"/>
                      </a:cxn>
                      <a:cxn ang="0">
                        <a:pos x="40" y="32"/>
                      </a:cxn>
                      <a:cxn ang="0">
                        <a:pos x="41" y="27"/>
                      </a:cxn>
                      <a:cxn ang="0">
                        <a:pos x="41" y="23"/>
                      </a:cxn>
                      <a:cxn ang="0">
                        <a:pos x="41" y="19"/>
                      </a:cxn>
                      <a:cxn ang="0">
                        <a:pos x="40" y="15"/>
                      </a:cxn>
                      <a:cxn ang="0">
                        <a:pos x="38" y="10"/>
                      </a:cxn>
                      <a:cxn ang="0">
                        <a:pos x="35" y="7"/>
                      </a:cxn>
                      <a:cxn ang="0">
                        <a:pos x="31" y="4"/>
                      </a:cxn>
                      <a:cxn ang="0">
                        <a:pos x="27" y="2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41" y="23"/>
                      </a:cxn>
                    </a:cxnLst>
                    <a:rect l="0" t="0" r="r" b="b"/>
                    <a:pathLst>
                      <a:path w="41" h="46">
                        <a:moveTo>
                          <a:pt x="41" y="23"/>
                        </a:move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8" y="46"/>
                        </a:lnTo>
                        <a:lnTo>
                          <a:pt x="41" y="23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5" y="39"/>
                        </a:lnTo>
                        <a:lnTo>
                          <a:pt x="38" y="36"/>
                        </a:lnTo>
                        <a:lnTo>
                          <a:pt x="40" y="32"/>
                        </a:lnTo>
                        <a:lnTo>
                          <a:pt x="41" y="27"/>
                        </a:lnTo>
                        <a:lnTo>
                          <a:pt x="41" y="23"/>
                        </a:lnTo>
                        <a:lnTo>
                          <a:pt x="41" y="19"/>
                        </a:lnTo>
                        <a:lnTo>
                          <a:pt x="40" y="15"/>
                        </a:lnTo>
                        <a:lnTo>
                          <a:pt x="38" y="10"/>
                        </a:lnTo>
                        <a:lnTo>
                          <a:pt x="35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4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1" name="Rectangle 6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2" name="Freeform 690"/>
                  <p:cNvSpPr>
                    <a:spLocks noChangeAspect="1"/>
                  </p:cNvSpPr>
                  <p:nvPr/>
                </p:nvSpPr>
                <p:spPr bwMode="auto">
                  <a:xfrm>
                    <a:off x="4843" y="15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30" y="23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7" y="46"/>
                      </a:cxn>
                      <a:cxn ang="0">
                        <a:pos x="30" y="23"/>
                      </a:cxn>
                      <a:cxn ang="0">
                        <a:pos x="7" y="46"/>
                      </a:cxn>
                      <a:cxn ang="0">
                        <a:pos x="12" y="45"/>
                      </a:cxn>
                      <a:cxn ang="0">
                        <a:pos x="17" y="44"/>
                      </a:cxn>
                      <a:cxn ang="0">
                        <a:pos x="21" y="42"/>
                      </a:cxn>
                      <a:cxn ang="0">
                        <a:pos x="24" y="39"/>
                      </a:cxn>
                      <a:cxn ang="0">
                        <a:pos x="26" y="36"/>
                      </a:cxn>
                      <a:cxn ang="0">
                        <a:pos x="28" y="32"/>
                      </a:cxn>
                      <a:cxn ang="0">
                        <a:pos x="29" y="27"/>
                      </a:cxn>
                      <a:cxn ang="0">
                        <a:pos x="30" y="23"/>
                      </a:cxn>
                      <a:cxn ang="0">
                        <a:pos x="29" y="19"/>
                      </a:cxn>
                      <a:cxn ang="0">
                        <a:pos x="28" y="15"/>
                      </a:cxn>
                      <a:cxn ang="0">
                        <a:pos x="26" y="10"/>
                      </a:cxn>
                      <a:cxn ang="0">
                        <a:pos x="24" y="7"/>
                      </a:cxn>
                      <a:cxn ang="0">
                        <a:pos x="21" y="4"/>
                      </a:cxn>
                      <a:cxn ang="0">
                        <a:pos x="17" y="2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0" y="23"/>
                      </a:cxn>
                    </a:cxnLst>
                    <a:rect l="0" t="0" r="r" b="b"/>
                    <a:pathLst>
                      <a:path w="30" h="46">
                        <a:moveTo>
                          <a:pt x="30" y="23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" y="46"/>
                        </a:lnTo>
                        <a:lnTo>
                          <a:pt x="30" y="23"/>
                        </a:lnTo>
                        <a:lnTo>
                          <a:pt x="7" y="46"/>
                        </a:lnTo>
                        <a:lnTo>
                          <a:pt x="12" y="45"/>
                        </a:lnTo>
                        <a:lnTo>
                          <a:pt x="17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6" y="36"/>
                        </a:lnTo>
                        <a:lnTo>
                          <a:pt x="28" y="32"/>
                        </a:lnTo>
                        <a:lnTo>
                          <a:pt x="29" y="27"/>
                        </a:lnTo>
                        <a:lnTo>
                          <a:pt x="30" y="23"/>
                        </a:lnTo>
                        <a:lnTo>
                          <a:pt x="29" y="19"/>
                        </a:lnTo>
                        <a:lnTo>
                          <a:pt x="28" y="15"/>
                        </a:lnTo>
                        <a:lnTo>
                          <a:pt x="26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7" y="2"/>
                        </a:lnTo>
                        <a:lnTo>
                          <a:pt x="12" y="0"/>
                        </a:lnTo>
                        <a:lnTo>
                          <a:pt x="7" y="0"/>
                        </a:lnTo>
                        <a:lnTo>
                          <a:pt x="3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3" name="Freeform 691"/>
                  <p:cNvSpPr>
                    <a:spLocks noChangeAspect="1"/>
                  </p:cNvSpPr>
                  <p:nvPr/>
                </p:nvSpPr>
                <p:spPr bwMode="auto">
                  <a:xfrm>
                    <a:off x="4836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4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4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7" y="118"/>
                      </a:cxn>
                      <a:cxn ang="0">
                        <a:pos x="12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4" y="123"/>
                      </a:cxn>
                      <a:cxn ang="0">
                        <a:pos x="28" y="123"/>
                      </a:cxn>
                      <a:cxn ang="0">
                        <a:pos x="33" y="122"/>
                      </a:cxn>
                      <a:cxn ang="0">
                        <a:pos x="36" y="120"/>
                      </a:cxn>
                      <a:cxn ang="0">
                        <a:pos x="40" y="118"/>
                      </a:cxn>
                      <a:cxn ang="0">
                        <a:pos x="43" y="115"/>
                      </a:cxn>
                      <a:cxn ang="0">
                        <a:pos x="45" y="111"/>
                      </a:cxn>
                      <a:cxn ang="0">
                        <a:pos x="46" y="105"/>
                      </a:cxn>
                      <a:cxn ang="0">
                        <a:pos x="47" y="100"/>
                      </a:cxn>
                      <a:cxn ang="0">
                        <a:pos x="24" y="123"/>
                      </a:cxn>
                    </a:cxnLst>
                    <a:rect l="0" t="0" r="r" b="b"/>
                    <a:pathLst>
                      <a:path w="47" h="123">
                        <a:moveTo>
                          <a:pt x="24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4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7" y="118"/>
                        </a:lnTo>
                        <a:lnTo>
                          <a:pt x="12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4" y="123"/>
                        </a:lnTo>
                        <a:lnTo>
                          <a:pt x="28" y="123"/>
                        </a:lnTo>
                        <a:lnTo>
                          <a:pt x="33" y="122"/>
                        </a:lnTo>
                        <a:lnTo>
                          <a:pt x="36" y="120"/>
                        </a:lnTo>
                        <a:lnTo>
                          <a:pt x="40" y="118"/>
                        </a:lnTo>
                        <a:lnTo>
                          <a:pt x="43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4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4" name="Freeform 692"/>
                  <p:cNvSpPr>
                    <a:spLocks noChangeAspect="1"/>
                  </p:cNvSpPr>
                  <p:nvPr/>
                </p:nvSpPr>
                <p:spPr bwMode="auto">
                  <a:xfrm>
                    <a:off x="4829" y="158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1" y="46"/>
                      </a:cxn>
                      <a:cxn ang="0">
                        <a:pos x="41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10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10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1" y="46"/>
                        </a:lnTo>
                        <a:lnTo>
                          <a:pt x="4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5" name="Rectangle 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29" y="1596"/>
                    <a:ext cx="14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6" name="Freeform 694"/>
                  <p:cNvSpPr>
                    <a:spLocks noChangeAspect="1"/>
                  </p:cNvSpPr>
                  <p:nvPr/>
                </p:nvSpPr>
                <p:spPr bwMode="auto">
                  <a:xfrm>
                    <a:off x="739" y="1561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31" y="23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8" y="46"/>
                      </a:cxn>
                      <a:cxn ang="0">
                        <a:pos x="31" y="23"/>
                      </a:cxn>
                      <a:cxn ang="0">
                        <a:pos x="8" y="46"/>
                      </a:cxn>
                      <a:cxn ang="0">
                        <a:pos x="13" y="45"/>
                      </a:cxn>
                      <a:cxn ang="0">
                        <a:pos x="17" y="44"/>
                      </a:cxn>
                      <a:cxn ang="0">
                        <a:pos x="22" y="42"/>
                      </a:cxn>
                      <a:cxn ang="0">
                        <a:pos x="25" y="39"/>
                      </a:cxn>
                      <a:cxn ang="0">
                        <a:pos x="28" y="36"/>
                      </a:cxn>
                      <a:cxn ang="0">
                        <a:pos x="29" y="32"/>
                      </a:cxn>
                      <a:cxn ang="0">
                        <a:pos x="30" y="27"/>
                      </a:cxn>
                      <a:cxn ang="0">
                        <a:pos x="31" y="23"/>
                      </a:cxn>
                      <a:cxn ang="0">
                        <a:pos x="30" y="19"/>
                      </a:cxn>
                      <a:cxn ang="0">
                        <a:pos x="29" y="15"/>
                      </a:cxn>
                      <a:cxn ang="0">
                        <a:pos x="28" y="10"/>
                      </a:cxn>
                      <a:cxn ang="0">
                        <a:pos x="25" y="7"/>
                      </a:cxn>
                      <a:cxn ang="0">
                        <a:pos x="22" y="4"/>
                      </a:cxn>
                      <a:cxn ang="0">
                        <a:pos x="17" y="2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1" y="23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31" y="23"/>
                        </a:lnTo>
                        <a:lnTo>
                          <a:pt x="8" y="46"/>
                        </a:lnTo>
                        <a:lnTo>
                          <a:pt x="13" y="45"/>
                        </a:lnTo>
                        <a:lnTo>
                          <a:pt x="17" y="44"/>
                        </a:lnTo>
                        <a:lnTo>
                          <a:pt x="22" y="42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29" y="32"/>
                        </a:lnTo>
                        <a:lnTo>
                          <a:pt x="30" y="27"/>
                        </a:lnTo>
                        <a:lnTo>
                          <a:pt x="31" y="23"/>
                        </a:lnTo>
                        <a:lnTo>
                          <a:pt x="30" y="19"/>
                        </a:lnTo>
                        <a:lnTo>
                          <a:pt x="29" y="15"/>
                        </a:lnTo>
                        <a:lnTo>
                          <a:pt x="28" y="10"/>
                        </a:lnTo>
                        <a:lnTo>
                          <a:pt x="25" y="7"/>
                        </a:lnTo>
                        <a:lnTo>
                          <a:pt x="22" y="4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7" name="Freeform 695"/>
                  <p:cNvSpPr>
                    <a:spLocks noChangeAspect="1"/>
                  </p:cNvSpPr>
                  <p:nvPr/>
                </p:nvSpPr>
                <p:spPr bwMode="auto">
                  <a:xfrm>
                    <a:off x="739" y="1568"/>
                    <a:ext cx="0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5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5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8" name="Freeform 696"/>
                  <p:cNvSpPr>
                    <a:spLocks noChangeAspect="1"/>
                  </p:cNvSpPr>
                  <p:nvPr/>
                </p:nvSpPr>
                <p:spPr bwMode="auto">
                  <a:xfrm>
                    <a:off x="732" y="158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9" y="46"/>
                      </a:cxn>
                      <a:cxn ang="0">
                        <a:pos x="39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9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9" y="46"/>
                        </a:lnTo>
                        <a:lnTo>
                          <a:pt x="39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49" name="Freeform 697"/>
                  <p:cNvSpPr>
                    <a:spLocks noChangeAspect="1"/>
                  </p:cNvSpPr>
                  <p:nvPr/>
                </p:nvSpPr>
                <p:spPr bwMode="auto">
                  <a:xfrm>
                    <a:off x="732" y="1596"/>
                    <a:ext cx="7" cy="315"/>
                  </a:xfrm>
                  <a:custGeom>
                    <a:avLst/>
                    <a:gdLst/>
                    <a:ahLst/>
                    <a:cxnLst>
                      <a:cxn ang="0">
                        <a:pos x="23" y="1067"/>
                      </a:cxn>
                      <a:cxn ang="0">
                        <a:pos x="46" y="104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44"/>
                      </a:cxn>
                      <a:cxn ang="0">
                        <a:pos x="23" y="1067"/>
                      </a:cxn>
                      <a:cxn ang="0">
                        <a:pos x="0" y="1044"/>
                      </a:cxn>
                      <a:cxn ang="0">
                        <a:pos x="0" y="1049"/>
                      </a:cxn>
                      <a:cxn ang="0">
                        <a:pos x="2" y="1054"/>
                      </a:cxn>
                      <a:cxn ang="0">
                        <a:pos x="4" y="1057"/>
                      </a:cxn>
                      <a:cxn ang="0">
                        <a:pos x="7" y="1061"/>
                      </a:cxn>
                      <a:cxn ang="0">
                        <a:pos x="10" y="1064"/>
                      </a:cxn>
                      <a:cxn ang="0">
                        <a:pos x="15" y="1066"/>
                      </a:cxn>
                      <a:cxn ang="0">
                        <a:pos x="19" y="1067"/>
                      </a:cxn>
                      <a:cxn ang="0">
                        <a:pos x="23" y="1067"/>
                      </a:cxn>
                      <a:cxn ang="0">
                        <a:pos x="27" y="1067"/>
                      </a:cxn>
                      <a:cxn ang="0">
                        <a:pos x="31" y="1066"/>
                      </a:cxn>
                      <a:cxn ang="0">
                        <a:pos x="36" y="1064"/>
                      </a:cxn>
                      <a:cxn ang="0">
                        <a:pos x="39" y="1061"/>
                      </a:cxn>
                      <a:cxn ang="0">
                        <a:pos x="42" y="1057"/>
                      </a:cxn>
                      <a:cxn ang="0">
                        <a:pos x="44" y="1054"/>
                      </a:cxn>
                      <a:cxn ang="0">
                        <a:pos x="46" y="1049"/>
                      </a:cxn>
                      <a:cxn ang="0">
                        <a:pos x="46" y="1044"/>
                      </a:cxn>
                      <a:cxn ang="0">
                        <a:pos x="23" y="1067"/>
                      </a:cxn>
                    </a:cxnLst>
                    <a:rect l="0" t="0" r="r" b="b"/>
                    <a:pathLst>
                      <a:path w="46" h="1067">
                        <a:moveTo>
                          <a:pt x="23" y="1067"/>
                        </a:moveTo>
                        <a:lnTo>
                          <a:pt x="46" y="104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3" y="1067"/>
                        </a:lnTo>
                        <a:lnTo>
                          <a:pt x="0" y="1044"/>
                        </a:lnTo>
                        <a:lnTo>
                          <a:pt x="0" y="1049"/>
                        </a:lnTo>
                        <a:lnTo>
                          <a:pt x="2" y="1054"/>
                        </a:lnTo>
                        <a:lnTo>
                          <a:pt x="4" y="1057"/>
                        </a:lnTo>
                        <a:lnTo>
                          <a:pt x="7" y="1061"/>
                        </a:lnTo>
                        <a:lnTo>
                          <a:pt x="10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3" y="1067"/>
                        </a:lnTo>
                        <a:lnTo>
                          <a:pt x="27" y="1067"/>
                        </a:lnTo>
                        <a:lnTo>
                          <a:pt x="31" y="1066"/>
                        </a:lnTo>
                        <a:lnTo>
                          <a:pt x="36" y="1064"/>
                        </a:lnTo>
                        <a:lnTo>
                          <a:pt x="39" y="1061"/>
                        </a:lnTo>
                        <a:lnTo>
                          <a:pt x="42" y="1057"/>
                        </a:lnTo>
                        <a:lnTo>
                          <a:pt x="44" y="1054"/>
                        </a:lnTo>
                        <a:lnTo>
                          <a:pt x="46" y="1049"/>
                        </a:lnTo>
                        <a:lnTo>
                          <a:pt x="46" y="1044"/>
                        </a:lnTo>
                        <a:lnTo>
                          <a:pt x="23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0" name="Freeform 698"/>
                  <p:cNvSpPr>
                    <a:spLocks noChangeAspect="1"/>
                  </p:cNvSpPr>
                  <p:nvPr/>
                </p:nvSpPr>
                <p:spPr bwMode="auto">
                  <a:xfrm>
                    <a:off x="739" y="1904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68" y="24"/>
                      </a:cxn>
                      <a:cxn ang="0">
                        <a:pos x="4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5" y="47"/>
                      </a:cxn>
                      <a:cxn ang="0">
                        <a:pos x="68" y="24"/>
                      </a:cxn>
                      <a:cxn ang="0">
                        <a:pos x="45" y="47"/>
                      </a:cxn>
                      <a:cxn ang="0">
                        <a:pos x="51" y="47"/>
                      </a:cxn>
                      <a:cxn ang="0">
                        <a:pos x="55" y="45"/>
                      </a:cxn>
                      <a:cxn ang="0">
                        <a:pos x="59" y="42"/>
                      </a:cxn>
                      <a:cxn ang="0">
                        <a:pos x="62" y="39"/>
                      </a:cxn>
                      <a:cxn ang="0">
                        <a:pos x="65" y="36"/>
                      </a:cxn>
                      <a:cxn ang="0">
                        <a:pos x="66" y="32"/>
                      </a:cxn>
                      <a:cxn ang="0">
                        <a:pos x="67" y="28"/>
                      </a:cxn>
                      <a:cxn ang="0">
                        <a:pos x="68" y="24"/>
                      </a:cxn>
                      <a:cxn ang="0">
                        <a:pos x="67" y="19"/>
                      </a:cxn>
                      <a:cxn ang="0">
                        <a:pos x="66" y="15"/>
                      </a:cxn>
                      <a:cxn ang="0">
                        <a:pos x="65" y="11"/>
                      </a:cxn>
                      <a:cxn ang="0">
                        <a:pos x="62" y="8"/>
                      </a:cxn>
                      <a:cxn ang="0">
                        <a:pos x="59" y="5"/>
                      </a:cxn>
                      <a:cxn ang="0">
                        <a:pos x="55" y="2"/>
                      </a:cxn>
                      <a:cxn ang="0">
                        <a:pos x="51" y="0"/>
                      </a:cxn>
                      <a:cxn ang="0">
                        <a:pos x="45" y="0"/>
                      </a:cxn>
                      <a:cxn ang="0">
                        <a:pos x="68" y="24"/>
                      </a:cxn>
                    </a:cxnLst>
                    <a:rect l="0" t="0" r="r" b="b"/>
                    <a:pathLst>
                      <a:path w="68" h="47">
                        <a:moveTo>
                          <a:pt x="68" y="24"/>
                        </a:move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5" y="47"/>
                        </a:lnTo>
                        <a:lnTo>
                          <a:pt x="68" y="24"/>
                        </a:lnTo>
                        <a:lnTo>
                          <a:pt x="45" y="47"/>
                        </a:lnTo>
                        <a:lnTo>
                          <a:pt x="51" y="47"/>
                        </a:lnTo>
                        <a:lnTo>
                          <a:pt x="55" y="45"/>
                        </a:lnTo>
                        <a:lnTo>
                          <a:pt x="59" y="42"/>
                        </a:lnTo>
                        <a:lnTo>
                          <a:pt x="62" y="39"/>
                        </a:lnTo>
                        <a:lnTo>
                          <a:pt x="65" y="36"/>
                        </a:lnTo>
                        <a:lnTo>
                          <a:pt x="66" y="32"/>
                        </a:lnTo>
                        <a:lnTo>
                          <a:pt x="67" y="28"/>
                        </a:lnTo>
                        <a:lnTo>
                          <a:pt x="68" y="24"/>
                        </a:lnTo>
                        <a:lnTo>
                          <a:pt x="67" y="19"/>
                        </a:lnTo>
                        <a:lnTo>
                          <a:pt x="66" y="15"/>
                        </a:lnTo>
                        <a:lnTo>
                          <a:pt x="65" y="11"/>
                        </a:lnTo>
                        <a:lnTo>
                          <a:pt x="62" y="8"/>
                        </a:lnTo>
                        <a:lnTo>
                          <a:pt x="59" y="5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5" y="0"/>
                        </a:lnTo>
                        <a:lnTo>
                          <a:pt x="68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1" name="Freeform 699"/>
                  <p:cNvSpPr>
                    <a:spLocks noChangeAspect="1"/>
                  </p:cNvSpPr>
                  <p:nvPr/>
                </p:nvSpPr>
                <p:spPr bwMode="auto">
                  <a:xfrm>
                    <a:off x="747" y="1911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23" y="87"/>
                      </a:cxn>
                      <a:cxn ang="0">
                        <a:pos x="46" y="6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23" y="87"/>
                      </a:cxn>
                      <a:cxn ang="0">
                        <a:pos x="0" y="64"/>
                      </a:cxn>
                      <a:cxn ang="0">
                        <a:pos x="0" y="69"/>
                      </a:cxn>
                      <a:cxn ang="0">
                        <a:pos x="1" y="73"/>
                      </a:cxn>
                      <a:cxn ang="0">
                        <a:pos x="4" y="77"/>
                      </a:cxn>
                      <a:cxn ang="0">
                        <a:pos x="6" y="81"/>
                      </a:cxn>
                      <a:cxn ang="0">
                        <a:pos x="11" y="84"/>
                      </a:cxn>
                      <a:cxn ang="0">
                        <a:pos x="15" y="85"/>
                      </a:cxn>
                      <a:cxn ang="0">
                        <a:pos x="19" y="86"/>
                      </a:cxn>
                      <a:cxn ang="0">
                        <a:pos x="23" y="87"/>
                      </a:cxn>
                      <a:cxn ang="0">
                        <a:pos x="28" y="86"/>
                      </a:cxn>
                      <a:cxn ang="0">
                        <a:pos x="32" y="85"/>
                      </a:cxn>
                      <a:cxn ang="0">
                        <a:pos x="35" y="84"/>
                      </a:cxn>
                      <a:cxn ang="0">
                        <a:pos x="39" y="81"/>
                      </a:cxn>
                      <a:cxn ang="0">
                        <a:pos x="42" y="77"/>
                      </a:cxn>
                      <a:cxn ang="0">
                        <a:pos x="44" y="73"/>
                      </a:cxn>
                      <a:cxn ang="0">
                        <a:pos x="45" y="69"/>
                      </a:cxn>
                      <a:cxn ang="0">
                        <a:pos x="46" y="64"/>
                      </a:cxn>
                      <a:cxn ang="0">
                        <a:pos x="23" y="87"/>
                      </a:cxn>
                    </a:cxnLst>
                    <a:rect l="0" t="0" r="r" b="b"/>
                    <a:pathLst>
                      <a:path w="46" h="87">
                        <a:moveTo>
                          <a:pt x="23" y="87"/>
                        </a:moveTo>
                        <a:lnTo>
                          <a:pt x="46" y="6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3" y="87"/>
                        </a:lnTo>
                        <a:lnTo>
                          <a:pt x="0" y="64"/>
                        </a:lnTo>
                        <a:lnTo>
                          <a:pt x="0" y="69"/>
                        </a:lnTo>
                        <a:lnTo>
                          <a:pt x="1" y="73"/>
                        </a:lnTo>
                        <a:lnTo>
                          <a:pt x="4" y="77"/>
                        </a:lnTo>
                        <a:lnTo>
                          <a:pt x="6" y="81"/>
                        </a:lnTo>
                        <a:lnTo>
                          <a:pt x="11" y="84"/>
                        </a:lnTo>
                        <a:lnTo>
                          <a:pt x="15" y="85"/>
                        </a:lnTo>
                        <a:lnTo>
                          <a:pt x="19" y="86"/>
                        </a:lnTo>
                        <a:lnTo>
                          <a:pt x="23" y="87"/>
                        </a:lnTo>
                        <a:lnTo>
                          <a:pt x="28" y="86"/>
                        </a:lnTo>
                        <a:lnTo>
                          <a:pt x="32" y="85"/>
                        </a:lnTo>
                        <a:lnTo>
                          <a:pt x="35" y="84"/>
                        </a:lnTo>
                        <a:lnTo>
                          <a:pt x="39" y="81"/>
                        </a:lnTo>
                        <a:lnTo>
                          <a:pt x="42" y="77"/>
                        </a:lnTo>
                        <a:lnTo>
                          <a:pt x="44" y="73"/>
                        </a:lnTo>
                        <a:lnTo>
                          <a:pt x="45" y="69"/>
                        </a:lnTo>
                        <a:lnTo>
                          <a:pt x="46" y="64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2" name="Freeform 700"/>
                  <p:cNvSpPr>
                    <a:spLocks noChangeAspect="1"/>
                  </p:cNvSpPr>
                  <p:nvPr/>
                </p:nvSpPr>
                <p:spPr bwMode="auto">
                  <a:xfrm>
                    <a:off x="732" y="191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63" y="46"/>
                      </a:cxn>
                      <a:cxn ang="0">
                        <a:pos x="63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63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63" y="46"/>
                        </a:lnTo>
                        <a:lnTo>
                          <a:pt x="63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3" name="Freeform 701"/>
                  <p:cNvSpPr>
                    <a:spLocks noChangeAspect="1"/>
                  </p:cNvSpPr>
                  <p:nvPr/>
                </p:nvSpPr>
                <p:spPr bwMode="auto">
                  <a:xfrm>
                    <a:off x="732" y="1926"/>
                    <a:ext cx="7" cy="136"/>
                  </a:xfrm>
                  <a:custGeom>
                    <a:avLst/>
                    <a:gdLst/>
                    <a:ahLst/>
                    <a:cxnLst>
                      <a:cxn ang="0">
                        <a:pos x="10" y="450"/>
                      </a:cxn>
                      <a:cxn ang="0">
                        <a:pos x="46" y="43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31"/>
                      </a:cxn>
                      <a:cxn ang="0">
                        <a:pos x="10" y="450"/>
                      </a:cxn>
                      <a:cxn ang="0">
                        <a:pos x="0" y="431"/>
                      </a:cxn>
                      <a:cxn ang="0">
                        <a:pos x="0" y="437"/>
                      </a:cxn>
                      <a:cxn ang="0">
                        <a:pos x="2" y="442"/>
                      </a:cxn>
                      <a:cxn ang="0">
                        <a:pos x="4" y="445"/>
                      </a:cxn>
                      <a:cxn ang="0">
                        <a:pos x="8" y="448"/>
                      </a:cxn>
                      <a:cxn ang="0">
                        <a:pos x="11" y="451"/>
                      </a:cxn>
                      <a:cxn ang="0">
                        <a:pos x="15" y="454"/>
                      </a:cxn>
                      <a:cxn ang="0">
                        <a:pos x="19" y="455"/>
                      </a:cxn>
                      <a:cxn ang="0">
                        <a:pos x="23" y="455"/>
                      </a:cxn>
                      <a:cxn ang="0">
                        <a:pos x="28" y="455"/>
                      </a:cxn>
                      <a:cxn ang="0">
                        <a:pos x="32" y="454"/>
                      </a:cxn>
                      <a:cxn ang="0">
                        <a:pos x="36" y="451"/>
                      </a:cxn>
                      <a:cxn ang="0">
                        <a:pos x="39" y="448"/>
                      </a:cxn>
                      <a:cxn ang="0">
                        <a:pos x="42" y="445"/>
                      </a:cxn>
                      <a:cxn ang="0">
                        <a:pos x="44" y="442"/>
                      </a:cxn>
                      <a:cxn ang="0">
                        <a:pos x="45" y="437"/>
                      </a:cxn>
                      <a:cxn ang="0">
                        <a:pos x="46" y="431"/>
                      </a:cxn>
                      <a:cxn ang="0">
                        <a:pos x="10" y="450"/>
                      </a:cxn>
                    </a:cxnLst>
                    <a:rect l="0" t="0" r="r" b="b"/>
                    <a:pathLst>
                      <a:path w="46" h="455">
                        <a:moveTo>
                          <a:pt x="10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10" y="450"/>
                        </a:lnTo>
                        <a:lnTo>
                          <a:pt x="0" y="431"/>
                        </a:lnTo>
                        <a:lnTo>
                          <a:pt x="0" y="437"/>
                        </a:lnTo>
                        <a:lnTo>
                          <a:pt x="2" y="442"/>
                        </a:lnTo>
                        <a:lnTo>
                          <a:pt x="4" y="445"/>
                        </a:lnTo>
                        <a:lnTo>
                          <a:pt x="8" y="448"/>
                        </a:lnTo>
                        <a:lnTo>
                          <a:pt x="11" y="451"/>
                        </a:lnTo>
                        <a:lnTo>
                          <a:pt x="15" y="454"/>
                        </a:lnTo>
                        <a:lnTo>
                          <a:pt x="19" y="455"/>
                        </a:lnTo>
                        <a:lnTo>
                          <a:pt x="23" y="455"/>
                        </a:lnTo>
                        <a:lnTo>
                          <a:pt x="28" y="455"/>
                        </a:lnTo>
                        <a:lnTo>
                          <a:pt x="32" y="454"/>
                        </a:lnTo>
                        <a:lnTo>
                          <a:pt x="36" y="451"/>
                        </a:lnTo>
                        <a:lnTo>
                          <a:pt x="39" y="448"/>
                        </a:lnTo>
                        <a:lnTo>
                          <a:pt x="42" y="445"/>
                        </a:lnTo>
                        <a:lnTo>
                          <a:pt x="44" y="442"/>
                        </a:lnTo>
                        <a:lnTo>
                          <a:pt x="45" y="437"/>
                        </a:lnTo>
                        <a:lnTo>
                          <a:pt x="46" y="431"/>
                        </a:lnTo>
                        <a:lnTo>
                          <a:pt x="10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4" name="Freeform 702"/>
                  <p:cNvSpPr>
                    <a:spLocks noChangeAspect="1"/>
                  </p:cNvSpPr>
                  <p:nvPr/>
                </p:nvSpPr>
                <p:spPr bwMode="auto">
                  <a:xfrm>
                    <a:off x="739" y="2055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67" y="42"/>
                      </a:cxn>
                      <a:cxn ang="0">
                        <a:pos x="58" y="23"/>
                      </a:cxn>
                      <a:cxn ang="0">
                        <a:pos x="27" y="0"/>
                      </a:cxn>
                      <a:cxn ang="0">
                        <a:pos x="0" y="38"/>
                      </a:cxn>
                      <a:cxn ang="0">
                        <a:pos x="31" y="60"/>
                      </a:cxn>
                      <a:cxn ang="0">
                        <a:pos x="67" y="42"/>
                      </a:cxn>
                      <a:cxn ang="0">
                        <a:pos x="31" y="60"/>
                      </a:cxn>
                      <a:cxn ang="0">
                        <a:pos x="35" y="64"/>
                      </a:cxn>
                      <a:cxn ang="0">
                        <a:pos x="40" y="65"/>
                      </a:cxn>
                      <a:cxn ang="0">
                        <a:pos x="45" y="66"/>
                      </a:cxn>
                      <a:cxn ang="0">
                        <a:pos x="49" y="65"/>
                      </a:cxn>
                      <a:cxn ang="0">
                        <a:pos x="53" y="64"/>
                      </a:cxn>
                      <a:cxn ang="0">
                        <a:pos x="56" y="62"/>
                      </a:cxn>
                      <a:cxn ang="0">
                        <a:pos x="61" y="58"/>
                      </a:cxn>
                      <a:cxn ang="0">
                        <a:pos x="63" y="55"/>
                      </a:cxn>
                      <a:cxn ang="0">
                        <a:pos x="65" y="52"/>
                      </a:cxn>
                      <a:cxn ang="0">
                        <a:pos x="67" y="48"/>
                      </a:cxn>
                      <a:cxn ang="0">
                        <a:pos x="68" y="44"/>
                      </a:cxn>
                      <a:cxn ang="0">
                        <a:pos x="68" y="39"/>
                      </a:cxn>
                      <a:cxn ang="0">
                        <a:pos x="67" y="35"/>
                      </a:cxn>
                      <a:cxn ang="0">
                        <a:pos x="65" y="31"/>
                      </a:cxn>
                      <a:cxn ang="0">
                        <a:pos x="62" y="27"/>
                      </a:cxn>
                      <a:cxn ang="0">
                        <a:pos x="58" y="23"/>
                      </a:cxn>
                      <a:cxn ang="0">
                        <a:pos x="67" y="42"/>
                      </a:cxn>
                    </a:cxnLst>
                    <a:rect l="0" t="0" r="r" b="b"/>
                    <a:pathLst>
                      <a:path w="68" h="66">
                        <a:moveTo>
                          <a:pt x="67" y="42"/>
                        </a:moveTo>
                        <a:lnTo>
                          <a:pt x="58" y="23"/>
                        </a:lnTo>
                        <a:lnTo>
                          <a:pt x="27" y="0"/>
                        </a:lnTo>
                        <a:lnTo>
                          <a:pt x="0" y="38"/>
                        </a:lnTo>
                        <a:lnTo>
                          <a:pt x="31" y="60"/>
                        </a:lnTo>
                        <a:lnTo>
                          <a:pt x="67" y="42"/>
                        </a:lnTo>
                        <a:lnTo>
                          <a:pt x="31" y="60"/>
                        </a:lnTo>
                        <a:lnTo>
                          <a:pt x="35" y="64"/>
                        </a:lnTo>
                        <a:lnTo>
                          <a:pt x="40" y="65"/>
                        </a:lnTo>
                        <a:lnTo>
                          <a:pt x="45" y="66"/>
                        </a:lnTo>
                        <a:lnTo>
                          <a:pt x="49" y="65"/>
                        </a:lnTo>
                        <a:lnTo>
                          <a:pt x="53" y="64"/>
                        </a:lnTo>
                        <a:lnTo>
                          <a:pt x="56" y="62"/>
                        </a:lnTo>
                        <a:lnTo>
                          <a:pt x="61" y="58"/>
                        </a:lnTo>
                        <a:lnTo>
                          <a:pt x="63" y="55"/>
                        </a:lnTo>
                        <a:lnTo>
                          <a:pt x="65" y="52"/>
                        </a:lnTo>
                        <a:lnTo>
                          <a:pt x="67" y="48"/>
                        </a:lnTo>
                        <a:lnTo>
                          <a:pt x="68" y="44"/>
                        </a:lnTo>
                        <a:lnTo>
                          <a:pt x="68" y="39"/>
                        </a:lnTo>
                        <a:lnTo>
                          <a:pt x="67" y="35"/>
                        </a:lnTo>
                        <a:lnTo>
                          <a:pt x="65" y="31"/>
                        </a:lnTo>
                        <a:lnTo>
                          <a:pt x="62" y="27"/>
                        </a:lnTo>
                        <a:lnTo>
                          <a:pt x="58" y="23"/>
                        </a:lnTo>
                        <a:lnTo>
                          <a:pt x="67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5" name="Rectangl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9" y="2062"/>
                    <a:ext cx="0" cy="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6" name="Freeform 704"/>
                  <p:cNvSpPr>
                    <a:spLocks noChangeAspect="1"/>
                  </p:cNvSpPr>
                  <p:nvPr/>
                </p:nvSpPr>
                <p:spPr bwMode="auto">
                  <a:xfrm>
                    <a:off x="4786" y="1561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2" y="46"/>
                      </a:cxn>
                      <a:cxn ang="0">
                        <a:pos x="32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3" y="44"/>
                      </a:cxn>
                      <a:cxn ang="0">
                        <a:pos x="17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2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2" y="46"/>
                        </a:lnTo>
                        <a:lnTo>
                          <a:pt x="32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3" y="44"/>
                        </a:lnTo>
                        <a:lnTo>
                          <a:pt x="17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7" name="Freeform 705"/>
                  <p:cNvSpPr>
                    <a:spLocks noChangeAspect="1"/>
                  </p:cNvSpPr>
                  <p:nvPr/>
                </p:nvSpPr>
                <p:spPr bwMode="auto">
                  <a:xfrm>
                    <a:off x="4786" y="1568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1" y="111"/>
                      </a:cxn>
                      <a:cxn ang="0">
                        <a:pos x="4" y="115"/>
                      </a:cxn>
                      <a:cxn ang="0">
                        <a:pos x="6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8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2" y="122"/>
                      </a:cxn>
                      <a:cxn ang="0">
                        <a:pos x="35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1" y="111"/>
                        </a:lnTo>
                        <a:lnTo>
                          <a:pt x="4" y="115"/>
                        </a:lnTo>
                        <a:lnTo>
                          <a:pt x="6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8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2" y="122"/>
                        </a:lnTo>
                        <a:lnTo>
                          <a:pt x="35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8" name="Freeform 706"/>
                  <p:cNvSpPr>
                    <a:spLocks noChangeAspect="1"/>
                  </p:cNvSpPr>
                  <p:nvPr/>
                </p:nvSpPr>
                <p:spPr bwMode="auto">
                  <a:xfrm>
                    <a:off x="4801" y="158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2" y="46"/>
                      </a:cxn>
                      <a:cxn ang="0">
                        <a:pos x="27" y="44"/>
                      </a:cxn>
                      <a:cxn ang="0">
                        <a:pos x="31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1" y="4"/>
                      </a:cxn>
                      <a:cxn ang="0">
                        <a:pos x="27" y="2"/>
                      </a:cxn>
                      <a:cxn ang="0">
                        <a:pos x="22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2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59" name="Freeform 707"/>
                  <p:cNvSpPr>
                    <a:spLocks noChangeAspect="1"/>
                  </p:cNvSpPr>
                  <p:nvPr/>
                </p:nvSpPr>
                <p:spPr bwMode="auto">
                  <a:xfrm>
                    <a:off x="4793" y="1596"/>
                    <a:ext cx="7" cy="315"/>
                  </a:xfrm>
                  <a:custGeom>
                    <a:avLst/>
                    <a:gdLst/>
                    <a:ahLst/>
                    <a:cxnLst>
                      <a:cxn ang="0">
                        <a:pos x="23" y="1067"/>
                      </a:cxn>
                      <a:cxn ang="0">
                        <a:pos x="46" y="104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44"/>
                      </a:cxn>
                      <a:cxn ang="0">
                        <a:pos x="23" y="1067"/>
                      </a:cxn>
                      <a:cxn ang="0">
                        <a:pos x="0" y="1044"/>
                      </a:cxn>
                      <a:cxn ang="0">
                        <a:pos x="0" y="1049"/>
                      </a:cxn>
                      <a:cxn ang="0">
                        <a:pos x="2" y="1054"/>
                      </a:cxn>
                      <a:cxn ang="0">
                        <a:pos x="4" y="1057"/>
                      </a:cxn>
                      <a:cxn ang="0">
                        <a:pos x="7" y="1061"/>
                      </a:cxn>
                      <a:cxn ang="0">
                        <a:pos x="10" y="1064"/>
                      </a:cxn>
                      <a:cxn ang="0">
                        <a:pos x="15" y="1066"/>
                      </a:cxn>
                      <a:cxn ang="0">
                        <a:pos x="19" y="1067"/>
                      </a:cxn>
                      <a:cxn ang="0">
                        <a:pos x="23" y="1067"/>
                      </a:cxn>
                      <a:cxn ang="0">
                        <a:pos x="27" y="1067"/>
                      </a:cxn>
                      <a:cxn ang="0">
                        <a:pos x="31" y="1066"/>
                      </a:cxn>
                      <a:cxn ang="0">
                        <a:pos x="36" y="1064"/>
                      </a:cxn>
                      <a:cxn ang="0">
                        <a:pos x="39" y="1061"/>
                      </a:cxn>
                      <a:cxn ang="0">
                        <a:pos x="42" y="1057"/>
                      </a:cxn>
                      <a:cxn ang="0">
                        <a:pos x="44" y="1054"/>
                      </a:cxn>
                      <a:cxn ang="0">
                        <a:pos x="46" y="1049"/>
                      </a:cxn>
                      <a:cxn ang="0">
                        <a:pos x="46" y="1044"/>
                      </a:cxn>
                      <a:cxn ang="0">
                        <a:pos x="23" y="1067"/>
                      </a:cxn>
                    </a:cxnLst>
                    <a:rect l="0" t="0" r="r" b="b"/>
                    <a:pathLst>
                      <a:path w="46" h="1067">
                        <a:moveTo>
                          <a:pt x="23" y="1067"/>
                        </a:moveTo>
                        <a:lnTo>
                          <a:pt x="46" y="104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3" y="1067"/>
                        </a:lnTo>
                        <a:lnTo>
                          <a:pt x="0" y="1044"/>
                        </a:lnTo>
                        <a:lnTo>
                          <a:pt x="0" y="1049"/>
                        </a:lnTo>
                        <a:lnTo>
                          <a:pt x="2" y="1054"/>
                        </a:lnTo>
                        <a:lnTo>
                          <a:pt x="4" y="1057"/>
                        </a:lnTo>
                        <a:lnTo>
                          <a:pt x="7" y="1061"/>
                        </a:lnTo>
                        <a:lnTo>
                          <a:pt x="10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3" y="1067"/>
                        </a:lnTo>
                        <a:lnTo>
                          <a:pt x="27" y="1067"/>
                        </a:lnTo>
                        <a:lnTo>
                          <a:pt x="31" y="1066"/>
                        </a:lnTo>
                        <a:lnTo>
                          <a:pt x="36" y="1064"/>
                        </a:lnTo>
                        <a:lnTo>
                          <a:pt x="39" y="1061"/>
                        </a:lnTo>
                        <a:lnTo>
                          <a:pt x="42" y="1057"/>
                        </a:lnTo>
                        <a:lnTo>
                          <a:pt x="44" y="1054"/>
                        </a:lnTo>
                        <a:lnTo>
                          <a:pt x="46" y="1049"/>
                        </a:lnTo>
                        <a:lnTo>
                          <a:pt x="46" y="1044"/>
                        </a:lnTo>
                        <a:lnTo>
                          <a:pt x="23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0" name="Freeform 708"/>
                  <p:cNvSpPr>
                    <a:spLocks noChangeAspect="1"/>
                  </p:cNvSpPr>
                  <p:nvPr/>
                </p:nvSpPr>
                <p:spPr bwMode="auto">
                  <a:xfrm>
                    <a:off x="4779" y="1904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4" y="47"/>
                      </a:cxn>
                      <a:cxn ang="0">
                        <a:pos x="70" y="47"/>
                      </a:cxn>
                      <a:cxn ang="0">
                        <a:pos x="70" y="0"/>
                      </a:cxn>
                      <a:cxn ang="0">
                        <a:pos x="24" y="0"/>
                      </a:cxn>
                      <a:cxn ang="0">
                        <a:pos x="0" y="24"/>
                      </a:cxn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5"/>
                      </a:cxn>
                      <a:cxn ang="0">
                        <a:pos x="6" y="8"/>
                      </a:cxn>
                      <a:cxn ang="0">
                        <a:pos x="4" y="11"/>
                      </a:cxn>
                      <a:cxn ang="0">
                        <a:pos x="2" y="15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2" y="32"/>
                      </a:cxn>
                      <a:cxn ang="0">
                        <a:pos x="4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5"/>
                      </a:cxn>
                      <a:cxn ang="0">
                        <a:pos x="18" y="47"/>
                      </a:cxn>
                      <a:cxn ang="0">
                        <a:pos x="24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70" h="47">
                        <a:moveTo>
                          <a:pt x="0" y="24"/>
                        </a:moveTo>
                        <a:lnTo>
                          <a:pt x="24" y="47"/>
                        </a:lnTo>
                        <a:lnTo>
                          <a:pt x="70" y="47"/>
                        </a:lnTo>
                        <a:lnTo>
                          <a:pt x="70" y="0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5"/>
                        </a:lnTo>
                        <a:lnTo>
                          <a:pt x="6" y="8"/>
                        </a:lnTo>
                        <a:lnTo>
                          <a:pt x="4" y="11"/>
                        </a:lnTo>
                        <a:lnTo>
                          <a:pt x="2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2" y="32"/>
                        </a:lnTo>
                        <a:lnTo>
                          <a:pt x="4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5"/>
                        </a:lnTo>
                        <a:lnTo>
                          <a:pt x="18" y="47"/>
                        </a:lnTo>
                        <a:lnTo>
                          <a:pt x="24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1" name="Freeform 709"/>
                  <p:cNvSpPr>
                    <a:spLocks noChangeAspect="1"/>
                  </p:cNvSpPr>
                  <p:nvPr/>
                </p:nvSpPr>
                <p:spPr bwMode="auto">
                  <a:xfrm>
                    <a:off x="4779" y="1911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24" y="87"/>
                      </a:cxn>
                      <a:cxn ang="0">
                        <a:pos x="47" y="64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24" y="87"/>
                      </a:cxn>
                      <a:cxn ang="0">
                        <a:pos x="0" y="64"/>
                      </a:cxn>
                      <a:cxn ang="0">
                        <a:pos x="0" y="69"/>
                      </a:cxn>
                      <a:cxn ang="0">
                        <a:pos x="3" y="73"/>
                      </a:cxn>
                      <a:cxn ang="0">
                        <a:pos x="5" y="77"/>
                      </a:cxn>
                      <a:cxn ang="0">
                        <a:pos x="8" y="81"/>
                      </a:cxn>
                      <a:cxn ang="0">
                        <a:pos x="11" y="84"/>
                      </a:cxn>
                      <a:cxn ang="0">
                        <a:pos x="15" y="85"/>
                      </a:cxn>
                      <a:cxn ang="0">
                        <a:pos x="19" y="86"/>
                      </a:cxn>
                      <a:cxn ang="0">
                        <a:pos x="24" y="87"/>
                      </a:cxn>
                      <a:cxn ang="0">
                        <a:pos x="28" y="86"/>
                      </a:cxn>
                      <a:cxn ang="0">
                        <a:pos x="32" y="85"/>
                      </a:cxn>
                      <a:cxn ang="0">
                        <a:pos x="36" y="84"/>
                      </a:cxn>
                      <a:cxn ang="0">
                        <a:pos x="39" y="81"/>
                      </a:cxn>
                      <a:cxn ang="0">
                        <a:pos x="43" y="77"/>
                      </a:cxn>
                      <a:cxn ang="0">
                        <a:pos x="45" y="73"/>
                      </a:cxn>
                      <a:cxn ang="0">
                        <a:pos x="46" y="69"/>
                      </a:cxn>
                      <a:cxn ang="0">
                        <a:pos x="47" y="64"/>
                      </a:cxn>
                      <a:cxn ang="0">
                        <a:pos x="24" y="87"/>
                      </a:cxn>
                    </a:cxnLst>
                    <a:rect l="0" t="0" r="r" b="b"/>
                    <a:pathLst>
                      <a:path w="47" h="87">
                        <a:moveTo>
                          <a:pt x="24" y="87"/>
                        </a:moveTo>
                        <a:lnTo>
                          <a:pt x="47" y="64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4" y="87"/>
                        </a:lnTo>
                        <a:lnTo>
                          <a:pt x="0" y="64"/>
                        </a:lnTo>
                        <a:lnTo>
                          <a:pt x="0" y="69"/>
                        </a:lnTo>
                        <a:lnTo>
                          <a:pt x="3" y="73"/>
                        </a:lnTo>
                        <a:lnTo>
                          <a:pt x="5" y="77"/>
                        </a:lnTo>
                        <a:lnTo>
                          <a:pt x="8" y="81"/>
                        </a:lnTo>
                        <a:lnTo>
                          <a:pt x="11" y="84"/>
                        </a:lnTo>
                        <a:lnTo>
                          <a:pt x="15" y="85"/>
                        </a:lnTo>
                        <a:lnTo>
                          <a:pt x="19" y="86"/>
                        </a:lnTo>
                        <a:lnTo>
                          <a:pt x="24" y="87"/>
                        </a:lnTo>
                        <a:lnTo>
                          <a:pt x="28" y="86"/>
                        </a:lnTo>
                        <a:lnTo>
                          <a:pt x="32" y="85"/>
                        </a:lnTo>
                        <a:lnTo>
                          <a:pt x="36" y="84"/>
                        </a:lnTo>
                        <a:lnTo>
                          <a:pt x="39" y="81"/>
                        </a:lnTo>
                        <a:lnTo>
                          <a:pt x="43" y="77"/>
                        </a:lnTo>
                        <a:lnTo>
                          <a:pt x="45" y="73"/>
                        </a:lnTo>
                        <a:lnTo>
                          <a:pt x="46" y="69"/>
                        </a:lnTo>
                        <a:lnTo>
                          <a:pt x="47" y="64"/>
                        </a:lnTo>
                        <a:lnTo>
                          <a:pt x="24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2" name="Freeform 710"/>
                  <p:cNvSpPr>
                    <a:spLocks noChangeAspect="1"/>
                  </p:cNvSpPr>
                  <p:nvPr/>
                </p:nvSpPr>
                <p:spPr bwMode="auto">
                  <a:xfrm>
                    <a:off x="4786" y="191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64" y="23"/>
                      </a:cxn>
                      <a:cxn ang="0">
                        <a:pos x="41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41" y="46"/>
                      </a:cxn>
                      <a:cxn ang="0">
                        <a:pos x="64" y="23"/>
                      </a:cxn>
                      <a:cxn ang="0">
                        <a:pos x="41" y="46"/>
                      </a:cxn>
                      <a:cxn ang="0">
                        <a:pos x="46" y="45"/>
                      </a:cxn>
                      <a:cxn ang="0">
                        <a:pos x="51" y="44"/>
                      </a:cxn>
                      <a:cxn ang="0">
                        <a:pos x="55" y="42"/>
                      </a:cxn>
                      <a:cxn ang="0">
                        <a:pos x="59" y="39"/>
                      </a:cxn>
                      <a:cxn ang="0">
                        <a:pos x="61" y="35"/>
                      </a:cxn>
                      <a:cxn ang="0">
                        <a:pos x="63" y="31"/>
                      </a:cxn>
                      <a:cxn ang="0">
                        <a:pos x="64" y="27"/>
                      </a:cxn>
                      <a:cxn ang="0">
                        <a:pos x="64" y="23"/>
                      </a:cxn>
                      <a:cxn ang="0">
                        <a:pos x="64" y="19"/>
                      </a:cxn>
                      <a:cxn ang="0">
                        <a:pos x="63" y="14"/>
                      </a:cxn>
                      <a:cxn ang="0">
                        <a:pos x="61" y="10"/>
                      </a:cxn>
                      <a:cxn ang="0">
                        <a:pos x="59" y="7"/>
                      </a:cxn>
                      <a:cxn ang="0">
                        <a:pos x="55" y="4"/>
                      </a:cxn>
                      <a:cxn ang="0">
                        <a:pos x="51" y="2"/>
                      </a:cxn>
                      <a:cxn ang="0">
                        <a:pos x="46" y="0"/>
                      </a:cxn>
                      <a:cxn ang="0">
                        <a:pos x="41" y="0"/>
                      </a:cxn>
                      <a:cxn ang="0">
                        <a:pos x="64" y="23"/>
                      </a:cxn>
                    </a:cxnLst>
                    <a:rect l="0" t="0" r="r" b="b"/>
                    <a:pathLst>
                      <a:path w="64" h="46">
                        <a:moveTo>
                          <a:pt x="64" y="23"/>
                        </a:moveTo>
                        <a:lnTo>
                          <a:pt x="41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41" y="46"/>
                        </a:lnTo>
                        <a:lnTo>
                          <a:pt x="64" y="23"/>
                        </a:lnTo>
                        <a:lnTo>
                          <a:pt x="41" y="46"/>
                        </a:lnTo>
                        <a:lnTo>
                          <a:pt x="46" y="45"/>
                        </a:lnTo>
                        <a:lnTo>
                          <a:pt x="51" y="44"/>
                        </a:lnTo>
                        <a:lnTo>
                          <a:pt x="55" y="42"/>
                        </a:lnTo>
                        <a:lnTo>
                          <a:pt x="59" y="39"/>
                        </a:lnTo>
                        <a:lnTo>
                          <a:pt x="61" y="35"/>
                        </a:lnTo>
                        <a:lnTo>
                          <a:pt x="63" y="31"/>
                        </a:lnTo>
                        <a:lnTo>
                          <a:pt x="64" y="27"/>
                        </a:lnTo>
                        <a:lnTo>
                          <a:pt x="64" y="23"/>
                        </a:lnTo>
                        <a:lnTo>
                          <a:pt x="64" y="19"/>
                        </a:lnTo>
                        <a:lnTo>
                          <a:pt x="63" y="14"/>
                        </a:lnTo>
                        <a:lnTo>
                          <a:pt x="61" y="10"/>
                        </a:lnTo>
                        <a:lnTo>
                          <a:pt x="59" y="7"/>
                        </a:lnTo>
                        <a:lnTo>
                          <a:pt x="55" y="4"/>
                        </a:lnTo>
                        <a:lnTo>
                          <a:pt x="51" y="2"/>
                        </a:lnTo>
                        <a:lnTo>
                          <a:pt x="46" y="0"/>
                        </a:lnTo>
                        <a:lnTo>
                          <a:pt x="41" y="0"/>
                        </a:lnTo>
                        <a:lnTo>
                          <a:pt x="64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3" name="Freeform 711"/>
                  <p:cNvSpPr>
                    <a:spLocks noChangeAspect="1"/>
                  </p:cNvSpPr>
                  <p:nvPr/>
                </p:nvSpPr>
                <p:spPr bwMode="auto">
                  <a:xfrm>
                    <a:off x="4793" y="1926"/>
                    <a:ext cx="7" cy="136"/>
                  </a:xfrm>
                  <a:custGeom>
                    <a:avLst/>
                    <a:gdLst/>
                    <a:ahLst/>
                    <a:cxnLst>
                      <a:cxn ang="0">
                        <a:pos x="36" y="450"/>
                      </a:cxn>
                      <a:cxn ang="0">
                        <a:pos x="46" y="43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31"/>
                      </a:cxn>
                      <a:cxn ang="0">
                        <a:pos x="36" y="450"/>
                      </a:cxn>
                      <a:cxn ang="0">
                        <a:pos x="0" y="431"/>
                      </a:cxn>
                      <a:cxn ang="0">
                        <a:pos x="1" y="437"/>
                      </a:cxn>
                      <a:cxn ang="0">
                        <a:pos x="2" y="442"/>
                      </a:cxn>
                      <a:cxn ang="0">
                        <a:pos x="4" y="445"/>
                      </a:cxn>
                      <a:cxn ang="0">
                        <a:pos x="7" y="448"/>
                      </a:cxn>
                      <a:cxn ang="0">
                        <a:pos x="10" y="451"/>
                      </a:cxn>
                      <a:cxn ang="0">
                        <a:pos x="14" y="454"/>
                      </a:cxn>
                      <a:cxn ang="0">
                        <a:pos x="18" y="455"/>
                      </a:cxn>
                      <a:cxn ang="0">
                        <a:pos x="23" y="455"/>
                      </a:cxn>
                      <a:cxn ang="0">
                        <a:pos x="27" y="455"/>
                      </a:cxn>
                      <a:cxn ang="0">
                        <a:pos x="31" y="454"/>
                      </a:cxn>
                      <a:cxn ang="0">
                        <a:pos x="35" y="451"/>
                      </a:cxn>
                      <a:cxn ang="0">
                        <a:pos x="38" y="448"/>
                      </a:cxn>
                      <a:cxn ang="0">
                        <a:pos x="42" y="445"/>
                      </a:cxn>
                      <a:cxn ang="0">
                        <a:pos x="44" y="442"/>
                      </a:cxn>
                      <a:cxn ang="0">
                        <a:pos x="46" y="437"/>
                      </a:cxn>
                      <a:cxn ang="0">
                        <a:pos x="46" y="431"/>
                      </a:cxn>
                      <a:cxn ang="0">
                        <a:pos x="36" y="450"/>
                      </a:cxn>
                    </a:cxnLst>
                    <a:rect l="0" t="0" r="r" b="b"/>
                    <a:pathLst>
                      <a:path w="46" h="455">
                        <a:moveTo>
                          <a:pt x="36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36" y="450"/>
                        </a:lnTo>
                        <a:lnTo>
                          <a:pt x="0" y="431"/>
                        </a:lnTo>
                        <a:lnTo>
                          <a:pt x="1" y="437"/>
                        </a:lnTo>
                        <a:lnTo>
                          <a:pt x="2" y="442"/>
                        </a:lnTo>
                        <a:lnTo>
                          <a:pt x="4" y="445"/>
                        </a:lnTo>
                        <a:lnTo>
                          <a:pt x="7" y="448"/>
                        </a:lnTo>
                        <a:lnTo>
                          <a:pt x="10" y="451"/>
                        </a:lnTo>
                        <a:lnTo>
                          <a:pt x="14" y="454"/>
                        </a:lnTo>
                        <a:lnTo>
                          <a:pt x="18" y="455"/>
                        </a:lnTo>
                        <a:lnTo>
                          <a:pt x="23" y="455"/>
                        </a:lnTo>
                        <a:lnTo>
                          <a:pt x="27" y="455"/>
                        </a:lnTo>
                        <a:lnTo>
                          <a:pt x="31" y="454"/>
                        </a:lnTo>
                        <a:lnTo>
                          <a:pt x="35" y="451"/>
                        </a:lnTo>
                        <a:lnTo>
                          <a:pt x="38" y="448"/>
                        </a:lnTo>
                        <a:lnTo>
                          <a:pt x="42" y="445"/>
                        </a:lnTo>
                        <a:lnTo>
                          <a:pt x="44" y="442"/>
                        </a:lnTo>
                        <a:lnTo>
                          <a:pt x="46" y="437"/>
                        </a:lnTo>
                        <a:lnTo>
                          <a:pt x="46" y="431"/>
                        </a:lnTo>
                        <a:lnTo>
                          <a:pt x="36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4" name="Freeform 712"/>
                  <p:cNvSpPr>
                    <a:spLocks noChangeAspect="1"/>
                  </p:cNvSpPr>
                  <p:nvPr/>
                </p:nvSpPr>
                <p:spPr bwMode="auto">
                  <a:xfrm>
                    <a:off x="4786" y="2055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1" y="42"/>
                      </a:cxn>
                      <a:cxn ang="0">
                        <a:pos x="37" y="60"/>
                      </a:cxn>
                      <a:cxn ang="0">
                        <a:pos x="68" y="38"/>
                      </a:cxn>
                      <a:cxn ang="0">
                        <a:pos x="41" y="0"/>
                      </a:cxn>
                      <a:cxn ang="0">
                        <a:pos x="10" y="23"/>
                      </a:cxn>
                      <a:cxn ang="0">
                        <a:pos x="1" y="42"/>
                      </a:cxn>
                      <a:cxn ang="0">
                        <a:pos x="10" y="23"/>
                      </a:cxn>
                      <a:cxn ang="0">
                        <a:pos x="6" y="27"/>
                      </a:cxn>
                      <a:cxn ang="0">
                        <a:pos x="3" y="31"/>
                      </a:cxn>
                      <a:cxn ang="0">
                        <a:pos x="1" y="35"/>
                      </a:cxn>
                      <a:cxn ang="0">
                        <a:pos x="0" y="39"/>
                      </a:cxn>
                      <a:cxn ang="0">
                        <a:pos x="0" y="44"/>
                      </a:cxn>
                      <a:cxn ang="0">
                        <a:pos x="1" y="48"/>
                      </a:cxn>
                      <a:cxn ang="0">
                        <a:pos x="3" y="52"/>
                      </a:cxn>
                      <a:cxn ang="0">
                        <a:pos x="5" y="55"/>
                      </a:cxn>
                      <a:cxn ang="0">
                        <a:pos x="7" y="58"/>
                      </a:cxn>
                      <a:cxn ang="0">
                        <a:pos x="12" y="62"/>
                      </a:cxn>
                      <a:cxn ang="0">
                        <a:pos x="15" y="64"/>
                      </a:cxn>
                      <a:cxn ang="0">
                        <a:pos x="19" y="65"/>
                      </a:cxn>
                      <a:cxn ang="0">
                        <a:pos x="23" y="66"/>
                      </a:cxn>
                      <a:cxn ang="0">
                        <a:pos x="27" y="65"/>
                      </a:cxn>
                      <a:cxn ang="0">
                        <a:pos x="33" y="64"/>
                      </a:cxn>
                      <a:cxn ang="0">
                        <a:pos x="37" y="60"/>
                      </a:cxn>
                      <a:cxn ang="0">
                        <a:pos x="1" y="42"/>
                      </a:cxn>
                    </a:cxnLst>
                    <a:rect l="0" t="0" r="r" b="b"/>
                    <a:pathLst>
                      <a:path w="68" h="66">
                        <a:moveTo>
                          <a:pt x="1" y="42"/>
                        </a:moveTo>
                        <a:lnTo>
                          <a:pt x="37" y="60"/>
                        </a:lnTo>
                        <a:lnTo>
                          <a:pt x="68" y="38"/>
                        </a:lnTo>
                        <a:lnTo>
                          <a:pt x="41" y="0"/>
                        </a:lnTo>
                        <a:lnTo>
                          <a:pt x="10" y="23"/>
                        </a:lnTo>
                        <a:lnTo>
                          <a:pt x="1" y="42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31"/>
                        </a:lnTo>
                        <a:lnTo>
                          <a:pt x="1" y="35"/>
                        </a:lnTo>
                        <a:lnTo>
                          <a:pt x="0" y="39"/>
                        </a:lnTo>
                        <a:lnTo>
                          <a:pt x="0" y="44"/>
                        </a:lnTo>
                        <a:lnTo>
                          <a:pt x="1" y="48"/>
                        </a:lnTo>
                        <a:lnTo>
                          <a:pt x="3" y="52"/>
                        </a:lnTo>
                        <a:lnTo>
                          <a:pt x="5" y="55"/>
                        </a:lnTo>
                        <a:lnTo>
                          <a:pt x="7" y="58"/>
                        </a:lnTo>
                        <a:lnTo>
                          <a:pt x="12" y="62"/>
                        </a:lnTo>
                        <a:lnTo>
                          <a:pt x="15" y="64"/>
                        </a:lnTo>
                        <a:lnTo>
                          <a:pt x="19" y="65"/>
                        </a:lnTo>
                        <a:lnTo>
                          <a:pt x="23" y="66"/>
                        </a:lnTo>
                        <a:lnTo>
                          <a:pt x="27" y="65"/>
                        </a:lnTo>
                        <a:lnTo>
                          <a:pt x="33" y="64"/>
                        </a:lnTo>
                        <a:lnTo>
                          <a:pt x="37" y="60"/>
                        </a:lnTo>
                        <a:lnTo>
                          <a:pt x="1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5" name="Rectangle 7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6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6" name="Rectangle 7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5" y="1496"/>
                    <a:ext cx="14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7" name="Rectangle 7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44" y="1496"/>
                    <a:ext cx="14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8" name="Rectangle 7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79" y="1496"/>
                    <a:ext cx="14" cy="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69" name="Freeform 717"/>
                  <p:cNvSpPr>
                    <a:spLocks noChangeAspect="1"/>
                  </p:cNvSpPr>
                  <p:nvPr/>
                </p:nvSpPr>
                <p:spPr bwMode="auto">
                  <a:xfrm>
                    <a:off x="2112" y="1410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46" y="24"/>
                      </a:cxn>
                      <a:cxn ang="0">
                        <a:pos x="0" y="24"/>
                      </a:cxn>
                      <a:cxn ang="0">
                        <a:pos x="0" y="315"/>
                      </a:cxn>
                      <a:cxn ang="0">
                        <a:pos x="46" y="315"/>
                      </a:cxn>
                      <a:cxn ang="0">
                        <a:pos x="46" y="24"/>
                      </a:cxn>
                      <a:cxn ang="0">
                        <a:pos x="46" y="24"/>
                      </a:cxn>
                      <a:cxn ang="0">
                        <a:pos x="46" y="24"/>
                      </a:cxn>
                      <a:cxn ang="0">
                        <a:pos x="46" y="18"/>
                      </a:cxn>
                      <a:cxn ang="0">
                        <a:pos x="44" y="14"/>
                      </a:cxn>
                      <a:cxn ang="0">
                        <a:pos x="42" y="10"/>
                      </a:cxn>
                      <a:cxn ang="0">
                        <a:pos x="39" y="7"/>
                      </a:cxn>
                      <a:cxn ang="0">
                        <a:pos x="36" y="4"/>
                      </a:cxn>
                      <a:cxn ang="0">
                        <a:pos x="31" y="3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3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4"/>
                      </a:cxn>
                      <a:cxn ang="0">
                        <a:pos x="46" y="24"/>
                      </a:cxn>
                    </a:cxnLst>
                    <a:rect l="0" t="0" r="r" b="b"/>
                    <a:pathLst>
                      <a:path w="46" h="315">
                        <a:moveTo>
                          <a:pt x="46" y="24"/>
                        </a:moveTo>
                        <a:lnTo>
                          <a:pt x="0" y="24"/>
                        </a:lnTo>
                        <a:lnTo>
                          <a:pt x="0" y="315"/>
                        </a:lnTo>
                        <a:lnTo>
                          <a:pt x="46" y="315"/>
                        </a:lnTo>
                        <a:lnTo>
                          <a:pt x="46" y="24"/>
                        </a:lnTo>
                        <a:lnTo>
                          <a:pt x="46" y="24"/>
                        </a:lnTo>
                        <a:lnTo>
                          <a:pt x="46" y="24"/>
                        </a:lnTo>
                        <a:lnTo>
                          <a:pt x="46" y="18"/>
                        </a:lnTo>
                        <a:lnTo>
                          <a:pt x="44" y="14"/>
                        </a:lnTo>
                        <a:lnTo>
                          <a:pt x="42" y="10"/>
                        </a:lnTo>
                        <a:lnTo>
                          <a:pt x="39" y="7"/>
                        </a:lnTo>
                        <a:lnTo>
                          <a:pt x="36" y="4"/>
                        </a:lnTo>
                        <a:lnTo>
                          <a:pt x="31" y="3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3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46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0" name="Freeform 718"/>
                  <p:cNvSpPr>
                    <a:spLocks noChangeAspect="1"/>
                  </p:cNvSpPr>
                  <p:nvPr/>
                </p:nvSpPr>
                <p:spPr bwMode="auto">
                  <a:xfrm>
                    <a:off x="2091" y="1360"/>
                    <a:ext cx="36" cy="57"/>
                  </a:xfrm>
                  <a:custGeom>
                    <a:avLst/>
                    <a:gdLst/>
                    <a:ahLst/>
                    <a:cxnLst>
                      <a:cxn ang="0">
                        <a:pos x="40" y="40"/>
                      </a:cxn>
                      <a:cxn ang="0">
                        <a:pos x="7" y="41"/>
                      </a:cxn>
                      <a:cxn ang="0">
                        <a:pos x="18" y="51"/>
                      </a:cxn>
                      <a:cxn ang="0">
                        <a:pos x="27" y="60"/>
                      </a:cxn>
                      <a:cxn ang="0">
                        <a:pos x="35" y="70"/>
                      </a:cxn>
                      <a:cxn ang="0">
                        <a:pos x="42" y="79"/>
                      </a:cxn>
                      <a:cxn ang="0">
                        <a:pos x="48" y="89"/>
                      </a:cxn>
                      <a:cxn ang="0">
                        <a:pos x="54" y="97"/>
                      </a:cxn>
                      <a:cxn ang="0">
                        <a:pos x="59" y="106"/>
                      </a:cxn>
                      <a:cxn ang="0">
                        <a:pos x="62" y="116"/>
                      </a:cxn>
                      <a:cxn ang="0">
                        <a:pos x="65" y="124"/>
                      </a:cxn>
                      <a:cxn ang="0">
                        <a:pos x="68" y="134"/>
                      </a:cxn>
                      <a:cxn ang="0">
                        <a:pos x="70" y="143"/>
                      </a:cxn>
                      <a:cxn ang="0">
                        <a:pos x="73" y="152"/>
                      </a:cxn>
                      <a:cxn ang="0">
                        <a:pos x="75" y="172"/>
                      </a:cxn>
                      <a:cxn ang="0">
                        <a:pos x="76" y="191"/>
                      </a:cxn>
                      <a:cxn ang="0">
                        <a:pos x="122" y="190"/>
                      </a:cxn>
                      <a:cxn ang="0">
                        <a:pos x="121" y="167"/>
                      </a:cxn>
                      <a:cxn ang="0">
                        <a:pos x="118" y="145"/>
                      </a:cxn>
                      <a:cxn ang="0">
                        <a:pos x="116" y="133"/>
                      </a:cxn>
                      <a:cxn ang="0">
                        <a:pos x="113" y="121"/>
                      </a:cxn>
                      <a:cxn ang="0">
                        <a:pos x="109" y="110"/>
                      </a:cxn>
                      <a:cxn ang="0">
                        <a:pos x="105" y="98"/>
                      </a:cxn>
                      <a:cxn ang="0">
                        <a:pos x="100" y="86"/>
                      </a:cxn>
                      <a:cxn ang="0">
                        <a:pos x="95" y="75"/>
                      </a:cxn>
                      <a:cxn ang="0">
                        <a:pos x="87" y="63"/>
                      </a:cxn>
                      <a:cxn ang="0">
                        <a:pos x="80" y="52"/>
                      </a:cxn>
                      <a:cxn ang="0">
                        <a:pos x="71" y="40"/>
                      </a:cxn>
                      <a:cxn ang="0">
                        <a:pos x="61" y="30"/>
                      </a:cxn>
                      <a:cxn ang="0">
                        <a:pos x="50" y="18"/>
                      </a:cxn>
                      <a:cxn ang="0">
                        <a:pos x="39" y="6"/>
                      </a:cxn>
                      <a:cxn ang="0">
                        <a:pos x="7" y="7"/>
                      </a:cxn>
                      <a:cxn ang="0">
                        <a:pos x="39" y="6"/>
                      </a:cxn>
                      <a:cxn ang="0">
                        <a:pos x="35" y="3"/>
                      </a:cxn>
                      <a:cxn ang="0">
                        <a:pos x="29" y="1"/>
                      </a:cxn>
                      <a:cxn ang="0">
                        <a:pos x="25" y="0"/>
                      </a:cxn>
                      <a:cxn ang="0">
                        <a:pos x="21" y="0"/>
                      </a:cxn>
                      <a:cxn ang="0">
                        <a:pos x="17" y="1"/>
                      </a:cxn>
                      <a:cxn ang="0">
                        <a:pos x="13" y="3"/>
                      </a:cxn>
                      <a:cxn ang="0">
                        <a:pos x="9" y="5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2" y="33"/>
                      </a:cxn>
                      <a:cxn ang="0">
                        <a:pos x="4" y="37"/>
                      </a:cxn>
                      <a:cxn ang="0">
                        <a:pos x="7" y="41"/>
                      </a:cxn>
                      <a:cxn ang="0">
                        <a:pos x="40" y="40"/>
                      </a:cxn>
                    </a:cxnLst>
                    <a:rect l="0" t="0" r="r" b="b"/>
                    <a:pathLst>
                      <a:path w="122" h="191">
                        <a:moveTo>
                          <a:pt x="40" y="40"/>
                        </a:moveTo>
                        <a:lnTo>
                          <a:pt x="7" y="41"/>
                        </a:lnTo>
                        <a:lnTo>
                          <a:pt x="18" y="51"/>
                        </a:lnTo>
                        <a:lnTo>
                          <a:pt x="27" y="60"/>
                        </a:lnTo>
                        <a:lnTo>
                          <a:pt x="35" y="70"/>
                        </a:lnTo>
                        <a:lnTo>
                          <a:pt x="42" y="79"/>
                        </a:lnTo>
                        <a:lnTo>
                          <a:pt x="48" y="89"/>
                        </a:lnTo>
                        <a:lnTo>
                          <a:pt x="54" y="97"/>
                        </a:lnTo>
                        <a:lnTo>
                          <a:pt x="59" y="106"/>
                        </a:lnTo>
                        <a:lnTo>
                          <a:pt x="62" y="116"/>
                        </a:lnTo>
                        <a:lnTo>
                          <a:pt x="65" y="124"/>
                        </a:lnTo>
                        <a:lnTo>
                          <a:pt x="68" y="134"/>
                        </a:lnTo>
                        <a:lnTo>
                          <a:pt x="70" y="143"/>
                        </a:lnTo>
                        <a:lnTo>
                          <a:pt x="73" y="152"/>
                        </a:lnTo>
                        <a:lnTo>
                          <a:pt x="75" y="172"/>
                        </a:lnTo>
                        <a:lnTo>
                          <a:pt x="76" y="191"/>
                        </a:lnTo>
                        <a:lnTo>
                          <a:pt x="122" y="190"/>
                        </a:lnTo>
                        <a:lnTo>
                          <a:pt x="121" y="167"/>
                        </a:lnTo>
                        <a:lnTo>
                          <a:pt x="118" y="145"/>
                        </a:lnTo>
                        <a:lnTo>
                          <a:pt x="116" y="133"/>
                        </a:lnTo>
                        <a:lnTo>
                          <a:pt x="113" y="121"/>
                        </a:lnTo>
                        <a:lnTo>
                          <a:pt x="109" y="110"/>
                        </a:lnTo>
                        <a:lnTo>
                          <a:pt x="105" y="98"/>
                        </a:lnTo>
                        <a:lnTo>
                          <a:pt x="100" y="86"/>
                        </a:lnTo>
                        <a:lnTo>
                          <a:pt x="95" y="75"/>
                        </a:lnTo>
                        <a:lnTo>
                          <a:pt x="87" y="63"/>
                        </a:lnTo>
                        <a:lnTo>
                          <a:pt x="80" y="52"/>
                        </a:lnTo>
                        <a:lnTo>
                          <a:pt x="71" y="40"/>
                        </a:lnTo>
                        <a:lnTo>
                          <a:pt x="61" y="30"/>
                        </a:lnTo>
                        <a:lnTo>
                          <a:pt x="50" y="18"/>
                        </a:lnTo>
                        <a:lnTo>
                          <a:pt x="39" y="6"/>
                        </a:lnTo>
                        <a:lnTo>
                          <a:pt x="7" y="7"/>
                        </a:lnTo>
                        <a:lnTo>
                          <a:pt x="39" y="6"/>
                        </a:lnTo>
                        <a:lnTo>
                          <a:pt x="35" y="3"/>
                        </a:lnTo>
                        <a:lnTo>
                          <a:pt x="29" y="1"/>
                        </a:ln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17" y="1"/>
                        </a:lnTo>
                        <a:lnTo>
                          <a:pt x="13" y="3"/>
                        </a:lnTo>
                        <a:lnTo>
                          <a:pt x="9" y="5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2" y="33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4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1" name="Freeform 719"/>
                  <p:cNvSpPr>
                    <a:spLocks noChangeAspect="1"/>
                  </p:cNvSpPr>
                  <p:nvPr/>
                </p:nvSpPr>
                <p:spPr bwMode="auto">
                  <a:xfrm>
                    <a:off x="2069" y="1360"/>
                    <a:ext cx="29" cy="64"/>
                  </a:xfrm>
                  <a:custGeom>
                    <a:avLst/>
                    <a:gdLst/>
                    <a:ahLst/>
                    <a:cxnLst>
                      <a:cxn ang="0">
                        <a:pos x="47" y="183"/>
                      </a:cxn>
                      <a:cxn ang="0">
                        <a:pos x="47" y="183"/>
                      </a:cxn>
                      <a:cxn ang="0">
                        <a:pos x="47" y="165"/>
                      </a:cxn>
                      <a:cxn ang="0">
                        <a:pos x="51" y="145"/>
                      </a:cxn>
                      <a:cxn ang="0">
                        <a:pos x="53" y="136"/>
                      </a:cxn>
                      <a:cxn ang="0">
                        <a:pos x="55" y="128"/>
                      </a:cxn>
                      <a:cxn ang="0">
                        <a:pos x="58" y="118"/>
                      </a:cxn>
                      <a:cxn ang="0">
                        <a:pos x="61" y="109"/>
                      </a:cxn>
                      <a:cxn ang="0">
                        <a:pos x="65" y="99"/>
                      </a:cxn>
                      <a:cxn ang="0">
                        <a:pos x="71" y="90"/>
                      </a:cxn>
                      <a:cxn ang="0">
                        <a:pos x="76" y="82"/>
                      </a:cxn>
                      <a:cxn ang="0">
                        <a:pos x="82" y="72"/>
                      </a:cxn>
                      <a:cxn ang="0">
                        <a:pos x="90" y="63"/>
                      </a:cxn>
                      <a:cxn ang="0">
                        <a:pos x="97" y="53"/>
                      </a:cxn>
                      <a:cxn ang="0">
                        <a:pos x="105" y="43"/>
                      </a:cxn>
                      <a:cxn ang="0">
                        <a:pos x="115" y="33"/>
                      </a:cxn>
                      <a:cxn ang="0">
                        <a:pos x="82" y="0"/>
                      </a:cxn>
                      <a:cxn ang="0">
                        <a:pos x="71" y="12"/>
                      </a:cxn>
                      <a:cxn ang="0">
                        <a:pos x="61" y="23"/>
                      </a:cxn>
                      <a:cxn ang="0">
                        <a:pos x="53" y="34"/>
                      </a:cxn>
                      <a:cxn ang="0">
                        <a:pos x="44" y="46"/>
                      </a:cxn>
                      <a:cxn ang="0">
                        <a:pos x="37" y="56"/>
                      </a:cxn>
                      <a:cxn ang="0">
                        <a:pos x="30" y="68"/>
                      </a:cxn>
                      <a:cxn ang="0">
                        <a:pos x="24" y="79"/>
                      </a:cxn>
                      <a:cxn ang="0">
                        <a:pos x="19" y="91"/>
                      </a:cxn>
                      <a:cxn ang="0">
                        <a:pos x="15" y="103"/>
                      </a:cxn>
                      <a:cxn ang="0">
                        <a:pos x="11" y="114"/>
                      </a:cxn>
                      <a:cxn ang="0">
                        <a:pos x="7" y="126"/>
                      </a:cxn>
                      <a:cxn ang="0">
                        <a:pos x="4" y="137"/>
                      </a:cxn>
                      <a:cxn ang="0">
                        <a:pos x="2" y="160"/>
                      </a:cxn>
                      <a:cxn ang="0">
                        <a:pos x="0" y="183"/>
                      </a:cxn>
                      <a:cxn ang="0">
                        <a:pos x="0" y="183"/>
                      </a:cxn>
                      <a:cxn ang="0">
                        <a:pos x="0" y="183"/>
                      </a:cxn>
                      <a:cxn ang="0">
                        <a:pos x="1" y="188"/>
                      </a:cxn>
                      <a:cxn ang="0">
                        <a:pos x="2" y="193"/>
                      </a:cxn>
                      <a:cxn ang="0">
                        <a:pos x="5" y="197"/>
                      </a:cxn>
                      <a:cxn ang="0">
                        <a:pos x="7" y="201"/>
                      </a:cxn>
                      <a:cxn ang="0">
                        <a:pos x="12" y="203"/>
                      </a:cxn>
                      <a:cxn ang="0">
                        <a:pos x="15" y="205"/>
                      </a:cxn>
                      <a:cxn ang="0">
                        <a:pos x="19" y="206"/>
                      </a:cxn>
                      <a:cxn ang="0">
                        <a:pos x="24" y="206"/>
                      </a:cxn>
                      <a:cxn ang="0">
                        <a:pos x="29" y="206"/>
                      </a:cxn>
                      <a:cxn ang="0">
                        <a:pos x="33" y="205"/>
                      </a:cxn>
                      <a:cxn ang="0">
                        <a:pos x="36" y="203"/>
                      </a:cxn>
                      <a:cxn ang="0">
                        <a:pos x="40" y="201"/>
                      </a:cxn>
                      <a:cxn ang="0">
                        <a:pos x="43" y="197"/>
                      </a:cxn>
                      <a:cxn ang="0">
                        <a:pos x="45" y="193"/>
                      </a:cxn>
                      <a:cxn ang="0">
                        <a:pos x="46" y="188"/>
                      </a:cxn>
                      <a:cxn ang="0">
                        <a:pos x="47" y="183"/>
                      </a:cxn>
                    </a:cxnLst>
                    <a:rect l="0" t="0" r="r" b="b"/>
                    <a:pathLst>
                      <a:path w="115" h="206">
                        <a:moveTo>
                          <a:pt x="47" y="183"/>
                        </a:moveTo>
                        <a:lnTo>
                          <a:pt x="47" y="183"/>
                        </a:lnTo>
                        <a:lnTo>
                          <a:pt x="47" y="165"/>
                        </a:lnTo>
                        <a:lnTo>
                          <a:pt x="51" y="145"/>
                        </a:lnTo>
                        <a:lnTo>
                          <a:pt x="53" y="136"/>
                        </a:lnTo>
                        <a:lnTo>
                          <a:pt x="55" y="128"/>
                        </a:lnTo>
                        <a:lnTo>
                          <a:pt x="58" y="118"/>
                        </a:lnTo>
                        <a:lnTo>
                          <a:pt x="61" y="109"/>
                        </a:lnTo>
                        <a:lnTo>
                          <a:pt x="65" y="99"/>
                        </a:lnTo>
                        <a:lnTo>
                          <a:pt x="71" y="90"/>
                        </a:lnTo>
                        <a:lnTo>
                          <a:pt x="76" y="82"/>
                        </a:lnTo>
                        <a:lnTo>
                          <a:pt x="82" y="72"/>
                        </a:lnTo>
                        <a:lnTo>
                          <a:pt x="90" y="63"/>
                        </a:lnTo>
                        <a:lnTo>
                          <a:pt x="97" y="53"/>
                        </a:lnTo>
                        <a:lnTo>
                          <a:pt x="105" y="43"/>
                        </a:lnTo>
                        <a:lnTo>
                          <a:pt x="115" y="33"/>
                        </a:lnTo>
                        <a:lnTo>
                          <a:pt x="82" y="0"/>
                        </a:lnTo>
                        <a:lnTo>
                          <a:pt x="71" y="12"/>
                        </a:lnTo>
                        <a:lnTo>
                          <a:pt x="61" y="23"/>
                        </a:lnTo>
                        <a:lnTo>
                          <a:pt x="53" y="34"/>
                        </a:lnTo>
                        <a:lnTo>
                          <a:pt x="44" y="46"/>
                        </a:lnTo>
                        <a:lnTo>
                          <a:pt x="37" y="56"/>
                        </a:lnTo>
                        <a:lnTo>
                          <a:pt x="30" y="68"/>
                        </a:lnTo>
                        <a:lnTo>
                          <a:pt x="24" y="79"/>
                        </a:lnTo>
                        <a:lnTo>
                          <a:pt x="19" y="91"/>
                        </a:lnTo>
                        <a:lnTo>
                          <a:pt x="15" y="103"/>
                        </a:lnTo>
                        <a:lnTo>
                          <a:pt x="11" y="114"/>
                        </a:lnTo>
                        <a:lnTo>
                          <a:pt x="7" y="126"/>
                        </a:lnTo>
                        <a:lnTo>
                          <a:pt x="4" y="137"/>
                        </a:lnTo>
                        <a:lnTo>
                          <a:pt x="2" y="160"/>
                        </a:lnTo>
                        <a:lnTo>
                          <a:pt x="0" y="183"/>
                        </a:lnTo>
                        <a:lnTo>
                          <a:pt x="0" y="183"/>
                        </a:lnTo>
                        <a:lnTo>
                          <a:pt x="0" y="183"/>
                        </a:lnTo>
                        <a:lnTo>
                          <a:pt x="1" y="188"/>
                        </a:lnTo>
                        <a:lnTo>
                          <a:pt x="2" y="193"/>
                        </a:lnTo>
                        <a:lnTo>
                          <a:pt x="5" y="197"/>
                        </a:lnTo>
                        <a:lnTo>
                          <a:pt x="7" y="201"/>
                        </a:lnTo>
                        <a:lnTo>
                          <a:pt x="12" y="203"/>
                        </a:lnTo>
                        <a:lnTo>
                          <a:pt x="15" y="205"/>
                        </a:lnTo>
                        <a:lnTo>
                          <a:pt x="19" y="206"/>
                        </a:lnTo>
                        <a:lnTo>
                          <a:pt x="24" y="206"/>
                        </a:lnTo>
                        <a:lnTo>
                          <a:pt x="29" y="206"/>
                        </a:lnTo>
                        <a:lnTo>
                          <a:pt x="33" y="205"/>
                        </a:lnTo>
                        <a:lnTo>
                          <a:pt x="36" y="203"/>
                        </a:lnTo>
                        <a:lnTo>
                          <a:pt x="40" y="201"/>
                        </a:lnTo>
                        <a:lnTo>
                          <a:pt x="43" y="197"/>
                        </a:lnTo>
                        <a:lnTo>
                          <a:pt x="45" y="193"/>
                        </a:lnTo>
                        <a:lnTo>
                          <a:pt x="46" y="188"/>
                        </a:lnTo>
                        <a:lnTo>
                          <a:pt x="47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2" name="Freeform 720"/>
                  <p:cNvSpPr>
                    <a:spLocks noChangeAspect="1"/>
                  </p:cNvSpPr>
                  <p:nvPr/>
                </p:nvSpPr>
                <p:spPr bwMode="auto">
                  <a:xfrm>
                    <a:off x="2069" y="1417"/>
                    <a:ext cx="7" cy="93"/>
                  </a:xfrm>
                  <a:custGeom>
                    <a:avLst/>
                    <a:gdLst/>
                    <a:ahLst/>
                    <a:cxnLst>
                      <a:cxn ang="0">
                        <a:pos x="29" y="314"/>
                      </a:cxn>
                      <a:cxn ang="0">
                        <a:pos x="47" y="291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9" y="314"/>
                      </a:cxn>
                      <a:cxn ang="0">
                        <a:pos x="0" y="291"/>
                      </a:cxn>
                      <a:cxn ang="0">
                        <a:pos x="1" y="298"/>
                      </a:cxn>
                      <a:cxn ang="0">
                        <a:pos x="2" y="302"/>
                      </a:cxn>
                      <a:cxn ang="0">
                        <a:pos x="5" y="306"/>
                      </a:cxn>
                      <a:cxn ang="0">
                        <a:pos x="7" y="309"/>
                      </a:cxn>
                      <a:cxn ang="0">
                        <a:pos x="12" y="311"/>
                      </a:cxn>
                      <a:cxn ang="0">
                        <a:pos x="15" y="313"/>
                      </a:cxn>
                      <a:cxn ang="0">
                        <a:pos x="19" y="314"/>
                      </a:cxn>
                      <a:cxn ang="0">
                        <a:pos x="24" y="315"/>
                      </a:cxn>
                      <a:cxn ang="0">
                        <a:pos x="29" y="314"/>
                      </a:cxn>
                      <a:cxn ang="0">
                        <a:pos x="33" y="313"/>
                      </a:cxn>
                      <a:cxn ang="0">
                        <a:pos x="36" y="311"/>
                      </a:cxn>
                      <a:cxn ang="0">
                        <a:pos x="40" y="309"/>
                      </a:cxn>
                      <a:cxn ang="0">
                        <a:pos x="43" y="306"/>
                      </a:cxn>
                      <a:cxn ang="0">
                        <a:pos x="45" y="302"/>
                      </a:cxn>
                      <a:cxn ang="0">
                        <a:pos x="46" y="298"/>
                      </a:cxn>
                      <a:cxn ang="0">
                        <a:pos x="47" y="291"/>
                      </a:cxn>
                      <a:cxn ang="0">
                        <a:pos x="29" y="314"/>
                      </a:cxn>
                    </a:cxnLst>
                    <a:rect l="0" t="0" r="r" b="b"/>
                    <a:pathLst>
                      <a:path w="47" h="315">
                        <a:moveTo>
                          <a:pt x="29" y="314"/>
                        </a:moveTo>
                        <a:lnTo>
                          <a:pt x="47" y="291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9" y="314"/>
                        </a:lnTo>
                        <a:lnTo>
                          <a:pt x="0" y="291"/>
                        </a:lnTo>
                        <a:lnTo>
                          <a:pt x="1" y="298"/>
                        </a:lnTo>
                        <a:lnTo>
                          <a:pt x="2" y="302"/>
                        </a:lnTo>
                        <a:lnTo>
                          <a:pt x="5" y="306"/>
                        </a:lnTo>
                        <a:lnTo>
                          <a:pt x="7" y="309"/>
                        </a:lnTo>
                        <a:lnTo>
                          <a:pt x="12" y="311"/>
                        </a:lnTo>
                        <a:lnTo>
                          <a:pt x="15" y="313"/>
                        </a:lnTo>
                        <a:lnTo>
                          <a:pt x="19" y="314"/>
                        </a:lnTo>
                        <a:lnTo>
                          <a:pt x="24" y="315"/>
                        </a:lnTo>
                        <a:lnTo>
                          <a:pt x="29" y="314"/>
                        </a:lnTo>
                        <a:lnTo>
                          <a:pt x="33" y="313"/>
                        </a:lnTo>
                        <a:lnTo>
                          <a:pt x="36" y="311"/>
                        </a:lnTo>
                        <a:lnTo>
                          <a:pt x="40" y="309"/>
                        </a:lnTo>
                        <a:lnTo>
                          <a:pt x="43" y="306"/>
                        </a:lnTo>
                        <a:lnTo>
                          <a:pt x="45" y="302"/>
                        </a:lnTo>
                        <a:lnTo>
                          <a:pt x="46" y="298"/>
                        </a:lnTo>
                        <a:lnTo>
                          <a:pt x="47" y="291"/>
                        </a:lnTo>
                        <a:lnTo>
                          <a:pt x="29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3" name="Freeform 721"/>
                  <p:cNvSpPr>
                    <a:spLocks noChangeAspect="1"/>
                  </p:cNvSpPr>
                  <p:nvPr/>
                </p:nvSpPr>
                <p:spPr bwMode="auto">
                  <a:xfrm>
                    <a:off x="2041" y="1496"/>
                    <a:ext cx="36" cy="21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7" y="66"/>
                      </a:cxn>
                      <a:cxn ang="0">
                        <a:pos x="119" y="45"/>
                      </a:cxn>
                      <a:cxn ang="0">
                        <a:pos x="109" y="0"/>
                      </a:cxn>
                      <a:cxn ang="0">
                        <a:pos x="17" y="21"/>
                      </a:cxn>
                      <a:cxn ang="0">
                        <a:pos x="0" y="43"/>
                      </a:cxn>
                      <a:cxn ang="0">
                        <a:pos x="17" y="21"/>
                      </a:cxn>
                      <a:cxn ang="0">
                        <a:pos x="12" y="22"/>
                      </a:cxn>
                      <a:cxn ang="0">
                        <a:pos x="8" y="25"/>
                      </a:cxn>
                      <a:cxn ang="0">
                        <a:pos x="5" y="29"/>
                      </a:cxn>
                      <a:cxn ang="0">
                        <a:pos x="2" y="32"/>
                      </a:cxn>
                      <a:cxn ang="0">
                        <a:pos x="1" y="36"/>
                      </a:cxn>
                      <a:cxn ang="0">
                        <a:pos x="0" y="40"/>
                      </a:cxn>
                      <a:cxn ang="0">
                        <a:pos x="0" y="44"/>
                      </a:cxn>
                      <a:cxn ang="0">
                        <a:pos x="0" y="49"/>
                      </a:cxn>
                      <a:cxn ang="0">
                        <a:pos x="1" y="53"/>
                      </a:cxn>
                      <a:cxn ang="0">
                        <a:pos x="3" y="57"/>
                      </a:cxn>
                      <a:cxn ang="0">
                        <a:pos x="6" y="60"/>
                      </a:cxn>
                      <a:cxn ang="0">
                        <a:pos x="9" y="63"/>
                      </a:cxn>
                      <a:cxn ang="0">
                        <a:pos x="12" y="65"/>
                      </a:cxn>
                      <a:cxn ang="0">
                        <a:pos x="17" y="66"/>
                      </a:cxn>
                      <a:cxn ang="0">
                        <a:pos x="22" y="66"/>
                      </a:cxn>
                      <a:cxn ang="0">
                        <a:pos x="27" y="6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19" h="66">
                        <a:moveTo>
                          <a:pt x="0" y="43"/>
                        </a:moveTo>
                        <a:lnTo>
                          <a:pt x="27" y="66"/>
                        </a:lnTo>
                        <a:lnTo>
                          <a:pt x="119" y="45"/>
                        </a:lnTo>
                        <a:lnTo>
                          <a:pt x="109" y="0"/>
                        </a:lnTo>
                        <a:lnTo>
                          <a:pt x="17" y="21"/>
                        </a:lnTo>
                        <a:lnTo>
                          <a:pt x="0" y="43"/>
                        </a:lnTo>
                        <a:lnTo>
                          <a:pt x="17" y="21"/>
                        </a:lnTo>
                        <a:lnTo>
                          <a:pt x="12" y="22"/>
                        </a:lnTo>
                        <a:lnTo>
                          <a:pt x="8" y="25"/>
                        </a:lnTo>
                        <a:lnTo>
                          <a:pt x="5" y="29"/>
                        </a:lnTo>
                        <a:lnTo>
                          <a:pt x="2" y="32"/>
                        </a:lnTo>
                        <a:lnTo>
                          <a:pt x="1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9"/>
                        </a:lnTo>
                        <a:lnTo>
                          <a:pt x="1" y="53"/>
                        </a:lnTo>
                        <a:lnTo>
                          <a:pt x="3" y="57"/>
                        </a:lnTo>
                        <a:lnTo>
                          <a:pt x="6" y="60"/>
                        </a:lnTo>
                        <a:lnTo>
                          <a:pt x="9" y="63"/>
                        </a:lnTo>
                        <a:lnTo>
                          <a:pt x="12" y="65"/>
                        </a:lnTo>
                        <a:lnTo>
                          <a:pt x="17" y="66"/>
                        </a:lnTo>
                        <a:lnTo>
                          <a:pt x="22" y="66"/>
                        </a:lnTo>
                        <a:lnTo>
                          <a:pt x="27" y="66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4" name="Freeform 722"/>
                  <p:cNvSpPr>
                    <a:spLocks noChangeAspect="1"/>
                  </p:cNvSpPr>
                  <p:nvPr/>
                </p:nvSpPr>
                <p:spPr bwMode="auto">
                  <a:xfrm>
                    <a:off x="2041" y="1511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12"/>
                      </a:cxn>
                      <a:cxn ang="0">
                        <a:pos x="46" y="89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89"/>
                      </a:cxn>
                      <a:cxn ang="0">
                        <a:pos x="23" y="112"/>
                      </a:cxn>
                      <a:cxn ang="0">
                        <a:pos x="0" y="89"/>
                      </a:cxn>
                      <a:cxn ang="0">
                        <a:pos x="0" y="94"/>
                      </a:cxn>
                      <a:cxn ang="0">
                        <a:pos x="1" y="99"/>
                      </a:cxn>
                      <a:cxn ang="0">
                        <a:pos x="4" y="102"/>
                      </a:cxn>
                      <a:cxn ang="0">
                        <a:pos x="6" y="106"/>
                      </a:cxn>
                      <a:cxn ang="0">
                        <a:pos x="10" y="109"/>
                      </a:cxn>
                      <a:cxn ang="0">
                        <a:pos x="13" y="111"/>
                      </a:cxn>
                      <a:cxn ang="0">
                        <a:pos x="17" y="112"/>
                      </a:cxn>
                      <a:cxn ang="0">
                        <a:pos x="23" y="112"/>
                      </a:cxn>
                      <a:cxn ang="0">
                        <a:pos x="27" y="112"/>
                      </a:cxn>
                      <a:cxn ang="0">
                        <a:pos x="31" y="111"/>
                      </a:cxn>
                      <a:cxn ang="0">
                        <a:pos x="34" y="109"/>
                      </a:cxn>
                      <a:cxn ang="0">
                        <a:pos x="38" y="106"/>
                      </a:cxn>
                      <a:cxn ang="0">
                        <a:pos x="42" y="102"/>
                      </a:cxn>
                      <a:cxn ang="0">
                        <a:pos x="44" y="99"/>
                      </a:cxn>
                      <a:cxn ang="0">
                        <a:pos x="45" y="94"/>
                      </a:cxn>
                      <a:cxn ang="0">
                        <a:pos x="46" y="89"/>
                      </a:cxn>
                      <a:cxn ang="0">
                        <a:pos x="23" y="112"/>
                      </a:cxn>
                    </a:cxnLst>
                    <a:rect l="0" t="0" r="r" b="b"/>
                    <a:pathLst>
                      <a:path w="46" h="112">
                        <a:moveTo>
                          <a:pt x="23" y="112"/>
                        </a:moveTo>
                        <a:lnTo>
                          <a:pt x="46" y="89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23" y="112"/>
                        </a:lnTo>
                        <a:lnTo>
                          <a:pt x="0" y="89"/>
                        </a:lnTo>
                        <a:lnTo>
                          <a:pt x="0" y="94"/>
                        </a:lnTo>
                        <a:lnTo>
                          <a:pt x="1" y="99"/>
                        </a:lnTo>
                        <a:lnTo>
                          <a:pt x="4" y="102"/>
                        </a:lnTo>
                        <a:lnTo>
                          <a:pt x="6" y="106"/>
                        </a:lnTo>
                        <a:lnTo>
                          <a:pt x="10" y="109"/>
                        </a:lnTo>
                        <a:lnTo>
                          <a:pt x="13" y="111"/>
                        </a:lnTo>
                        <a:lnTo>
                          <a:pt x="17" y="112"/>
                        </a:lnTo>
                        <a:lnTo>
                          <a:pt x="23" y="112"/>
                        </a:lnTo>
                        <a:lnTo>
                          <a:pt x="27" y="112"/>
                        </a:lnTo>
                        <a:lnTo>
                          <a:pt x="31" y="111"/>
                        </a:lnTo>
                        <a:lnTo>
                          <a:pt x="34" y="109"/>
                        </a:lnTo>
                        <a:lnTo>
                          <a:pt x="38" y="106"/>
                        </a:lnTo>
                        <a:lnTo>
                          <a:pt x="42" y="102"/>
                        </a:lnTo>
                        <a:lnTo>
                          <a:pt x="44" y="99"/>
                        </a:lnTo>
                        <a:lnTo>
                          <a:pt x="45" y="94"/>
                        </a:lnTo>
                        <a:lnTo>
                          <a:pt x="46" y="89"/>
                        </a:lnTo>
                        <a:lnTo>
                          <a:pt x="23" y="1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5" name="Freeform 723"/>
                  <p:cNvSpPr>
                    <a:spLocks noChangeAspect="1"/>
                  </p:cNvSpPr>
                  <p:nvPr/>
                </p:nvSpPr>
                <p:spPr bwMode="auto">
                  <a:xfrm>
                    <a:off x="2048" y="1532"/>
                    <a:ext cx="29" cy="14"/>
                  </a:xfrm>
                  <a:custGeom>
                    <a:avLst/>
                    <a:gdLst/>
                    <a:ahLst/>
                    <a:cxnLst>
                      <a:cxn ang="0">
                        <a:pos x="102" y="23"/>
                      </a:cxn>
                      <a:cxn ang="0">
                        <a:pos x="79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79" y="46"/>
                      </a:cxn>
                      <a:cxn ang="0">
                        <a:pos x="102" y="23"/>
                      </a:cxn>
                      <a:cxn ang="0">
                        <a:pos x="79" y="46"/>
                      </a:cxn>
                      <a:cxn ang="0">
                        <a:pos x="84" y="45"/>
                      </a:cxn>
                      <a:cxn ang="0">
                        <a:pos x="89" y="44"/>
                      </a:cxn>
                      <a:cxn ang="0">
                        <a:pos x="92" y="42"/>
                      </a:cxn>
                      <a:cxn ang="0">
                        <a:pos x="97" y="39"/>
                      </a:cxn>
                      <a:cxn ang="0">
                        <a:pos x="99" y="35"/>
                      </a:cxn>
                      <a:cxn ang="0">
                        <a:pos x="101" y="31"/>
                      </a:cxn>
                      <a:cxn ang="0">
                        <a:pos x="102" y="27"/>
                      </a:cxn>
                      <a:cxn ang="0">
                        <a:pos x="102" y="23"/>
                      </a:cxn>
                      <a:cxn ang="0">
                        <a:pos x="102" y="19"/>
                      </a:cxn>
                      <a:cxn ang="0">
                        <a:pos x="101" y="14"/>
                      </a:cxn>
                      <a:cxn ang="0">
                        <a:pos x="99" y="10"/>
                      </a:cxn>
                      <a:cxn ang="0">
                        <a:pos x="97" y="7"/>
                      </a:cxn>
                      <a:cxn ang="0">
                        <a:pos x="92" y="4"/>
                      </a:cxn>
                      <a:cxn ang="0">
                        <a:pos x="89" y="2"/>
                      </a:cxn>
                      <a:cxn ang="0">
                        <a:pos x="84" y="0"/>
                      </a:cxn>
                      <a:cxn ang="0">
                        <a:pos x="79" y="0"/>
                      </a:cxn>
                      <a:cxn ang="0">
                        <a:pos x="102" y="23"/>
                      </a:cxn>
                    </a:cxnLst>
                    <a:rect l="0" t="0" r="r" b="b"/>
                    <a:pathLst>
                      <a:path w="102" h="46">
                        <a:moveTo>
                          <a:pt x="102" y="23"/>
                        </a:moveTo>
                        <a:lnTo>
                          <a:pt x="79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9" y="46"/>
                        </a:lnTo>
                        <a:lnTo>
                          <a:pt x="102" y="23"/>
                        </a:lnTo>
                        <a:lnTo>
                          <a:pt x="79" y="46"/>
                        </a:lnTo>
                        <a:lnTo>
                          <a:pt x="84" y="45"/>
                        </a:lnTo>
                        <a:lnTo>
                          <a:pt x="89" y="44"/>
                        </a:lnTo>
                        <a:lnTo>
                          <a:pt x="92" y="42"/>
                        </a:lnTo>
                        <a:lnTo>
                          <a:pt x="97" y="39"/>
                        </a:lnTo>
                        <a:lnTo>
                          <a:pt x="99" y="35"/>
                        </a:lnTo>
                        <a:lnTo>
                          <a:pt x="101" y="31"/>
                        </a:lnTo>
                        <a:lnTo>
                          <a:pt x="102" y="27"/>
                        </a:lnTo>
                        <a:lnTo>
                          <a:pt x="102" y="23"/>
                        </a:lnTo>
                        <a:lnTo>
                          <a:pt x="102" y="19"/>
                        </a:lnTo>
                        <a:lnTo>
                          <a:pt x="101" y="14"/>
                        </a:lnTo>
                        <a:lnTo>
                          <a:pt x="99" y="10"/>
                        </a:lnTo>
                        <a:lnTo>
                          <a:pt x="97" y="7"/>
                        </a:lnTo>
                        <a:lnTo>
                          <a:pt x="92" y="4"/>
                        </a:lnTo>
                        <a:lnTo>
                          <a:pt x="89" y="2"/>
                        </a:lnTo>
                        <a:lnTo>
                          <a:pt x="84" y="0"/>
                        </a:lnTo>
                        <a:lnTo>
                          <a:pt x="79" y="0"/>
                        </a:lnTo>
                        <a:lnTo>
                          <a:pt x="102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6" name="Freeform 724"/>
                  <p:cNvSpPr>
                    <a:spLocks noChangeAspect="1"/>
                  </p:cNvSpPr>
                  <p:nvPr/>
                </p:nvSpPr>
                <p:spPr bwMode="auto">
                  <a:xfrm>
                    <a:off x="2062" y="1539"/>
                    <a:ext cx="14" cy="336"/>
                  </a:xfrm>
                  <a:custGeom>
                    <a:avLst/>
                    <a:gdLst/>
                    <a:ahLst/>
                    <a:cxnLst>
                      <a:cxn ang="0">
                        <a:pos x="23" y="1116"/>
                      </a:cxn>
                      <a:cxn ang="0">
                        <a:pos x="46" y="1093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93"/>
                      </a:cxn>
                      <a:cxn ang="0">
                        <a:pos x="23" y="1116"/>
                      </a:cxn>
                      <a:cxn ang="0">
                        <a:pos x="0" y="1093"/>
                      </a:cxn>
                      <a:cxn ang="0">
                        <a:pos x="1" y="1099"/>
                      </a:cxn>
                      <a:cxn ang="0">
                        <a:pos x="2" y="1103"/>
                      </a:cxn>
                      <a:cxn ang="0">
                        <a:pos x="4" y="1107"/>
                      </a:cxn>
                      <a:cxn ang="0">
                        <a:pos x="7" y="1111"/>
                      </a:cxn>
                      <a:cxn ang="0">
                        <a:pos x="10" y="1113"/>
                      </a:cxn>
                      <a:cxn ang="0">
                        <a:pos x="14" y="1115"/>
                      </a:cxn>
                      <a:cxn ang="0">
                        <a:pos x="18" y="1116"/>
                      </a:cxn>
                      <a:cxn ang="0">
                        <a:pos x="23" y="1116"/>
                      </a:cxn>
                      <a:cxn ang="0">
                        <a:pos x="27" y="1116"/>
                      </a:cxn>
                      <a:cxn ang="0">
                        <a:pos x="31" y="1115"/>
                      </a:cxn>
                      <a:cxn ang="0">
                        <a:pos x="35" y="1113"/>
                      </a:cxn>
                      <a:cxn ang="0">
                        <a:pos x="38" y="1111"/>
                      </a:cxn>
                      <a:cxn ang="0">
                        <a:pos x="42" y="1107"/>
                      </a:cxn>
                      <a:cxn ang="0">
                        <a:pos x="44" y="1103"/>
                      </a:cxn>
                      <a:cxn ang="0">
                        <a:pos x="46" y="1099"/>
                      </a:cxn>
                      <a:cxn ang="0">
                        <a:pos x="46" y="1093"/>
                      </a:cxn>
                      <a:cxn ang="0">
                        <a:pos x="23" y="1116"/>
                      </a:cxn>
                    </a:cxnLst>
                    <a:rect l="0" t="0" r="r" b="b"/>
                    <a:pathLst>
                      <a:path w="46" h="1116">
                        <a:moveTo>
                          <a:pt x="23" y="1116"/>
                        </a:moveTo>
                        <a:lnTo>
                          <a:pt x="46" y="1093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3"/>
                        </a:lnTo>
                        <a:lnTo>
                          <a:pt x="23" y="1116"/>
                        </a:lnTo>
                        <a:lnTo>
                          <a:pt x="0" y="1093"/>
                        </a:lnTo>
                        <a:lnTo>
                          <a:pt x="1" y="1099"/>
                        </a:lnTo>
                        <a:lnTo>
                          <a:pt x="2" y="1103"/>
                        </a:lnTo>
                        <a:lnTo>
                          <a:pt x="4" y="1107"/>
                        </a:lnTo>
                        <a:lnTo>
                          <a:pt x="7" y="1111"/>
                        </a:lnTo>
                        <a:lnTo>
                          <a:pt x="10" y="1113"/>
                        </a:lnTo>
                        <a:lnTo>
                          <a:pt x="14" y="1115"/>
                        </a:lnTo>
                        <a:lnTo>
                          <a:pt x="18" y="1116"/>
                        </a:lnTo>
                        <a:lnTo>
                          <a:pt x="23" y="1116"/>
                        </a:lnTo>
                        <a:lnTo>
                          <a:pt x="27" y="1116"/>
                        </a:lnTo>
                        <a:lnTo>
                          <a:pt x="31" y="1115"/>
                        </a:lnTo>
                        <a:lnTo>
                          <a:pt x="35" y="1113"/>
                        </a:lnTo>
                        <a:lnTo>
                          <a:pt x="38" y="1111"/>
                        </a:lnTo>
                        <a:lnTo>
                          <a:pt x="42" y="1107"/>
                        </a:lnTo>
                        <a:lnTo>
                          <a:pt x="44" y="1103"/>
                        </a:lnTo>
                        <a:lnTo>
                          <a:pt x="46" y="1099"/>
                        </a:lnTo>
                        <a:lnTo>
                          <a:pt x="46" y="1093"/>
                        </a:lnTo>
                        <a:lnTo>
                          <a:pt x="23" y="11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7" name="Freeform 725"/>
                  <p:cNvSpPr>
                    <a:spLocks noChangeAspect="1"/>
                  </p:cNvSpPr>
                  <p:nvPr/>
                </p:nvSpPr>
                <p:spPr bwMode="auto">
                  <a:xfrm>
                    <a:off x="2055" y="1861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3" y="47"/>
                      </a:cxn>
                      <a:cxn ang="0">
                        <a:pos x="56" y="47"/>
                      </a:cxn>
                      <a:cxn ang="0">
                        <a:pos x="56" y="0"/>
                      </a:cxn>
                      <a:cxn ang="0">
                        <a:pos x="23" y="0"/>
                      </a:cxn>
                      <a:cxn ang="0">
                        <a:pos x="0" y="24"/>
                      </a:cxn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6"/>
                      </a:cxn>
                      <a:cxn ang="0">
                        <a:pos x="5" y="40"/>
                      </a:cxn>
                      <a:cxn ang="0">
                        <a:pos x="8" y="43"/>
                      </a:cxn>
                      <a:cxn ang="0">
                        <a:pos x="13" y="46"/>
                      </a:cxn>
                      <a:cxn ang="0">
                        <a:pos x="18" y="47"/>
                      </a:cxn>
                      <a:cxn ang="0">
                        <a:pos x="23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56" h="47">
                        <a:moveTo>
                          <a:pt x="0" y="24"/>
                        </a:moveTo>
                        <a:lnTo>
                          <a:pt x="23" y="47"/>
                        </a:lnTo>
                        <a:lnTo>
                          <a:pt x="56" y="47"/>
                        </a:lnTo>
                        <a:lnTo>
                          <a:pt x="56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6"/>
                        </a:lnTo>
                        <a:lnTo>
                          <a:pt x="5" y="40"/>
                        </a:lnTo>
                        <a:lnTo>
                          <a:pt x="8" y="43"/>
                        </a:lnTo>
                        <a:lnTo>
                          <a:pt x="13" y="46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8" name="Freeform 726"/>
                  <p:cNvSpPr>
                    <a:spLocks noChangeAspect="1"/>
                  </p:cNvSpPr>
                  <p:nvPr/>
                </p:nvSpPr>
                <p:spPr bwMode="auto">
                  <a:xfrm>
                    <a:off x="2055" y="1868"/>
                    <a:ext cx="14" cy="64"/>
                  </a:xfrm>
                  <a:custGeom>
                    <a:avLst/>
                    <a:gdLst/>
                    <a:ahLst/>
                    <a:cxnLst>
                      <a:cxn ang="0">
                        <a:pos x="23" y="221"/>
                      </a:cxn>
                      <a:cxn ang="0">
                        <a:pos x="46" y="197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97"/>
                      </a:cxn>
                      <a:cxn ang="0">
                        <a:pos x="23" y="221"/>
                      </a:cxn>
                      <a:cxn ang="0">
                        <a:pos x="0" y="197"/>
                      </a:cxn>
                      <a:cxn ang="0">
                        <a:pos x="0" y="203"/>
                      </a:cxn>
                      <a:cxn ang="0">
                        <a:pos x="2" y="207"/>
                      </a:cxn>
                      <a:cxn ang="0">
                        <a:pos x="4" y="211"/>
                      </a:cxn>
                      <a:cxn ang="0">
                        <a:pos x="7" y="214"/>
                      </a:cxn>
                      <a:cxn ang="0">
                        <a:pos x="10" y="217"/>
                      </a:cxn>
                      <a:cxn ang="0">
                        <a:pos x="15" y="219"/>
                      </a:cxn>
                      <a:cxn ang="0">
                        <a:pos x="19" y="220"/>
                      </a:cxn>
                      <a:cxn ang="0">
                        <a:pos x="23" y="221"/>
                      </a:cxn>
                      <a:cxn ang="0">
                        <a:pos x="27" y="220"/>
                      </a:cxn>
                      <a:cxn ang="0">
                        <a:pos x="31" y="219"/>
                      </a:cxn>
                      <a:cxn ang="0">
                        <a:pos x="36" y="217"/>
                      </a:cxn>
                      <a:cxn ang="0">
                        <a:pos x="39" y="214"/>
                      </a:cxn>
                      <a:cxn ang="0">
                        <a:pos x="42" y="211"/>
                      </a:cxn>
                      <a:cxn ang="0">
                        <a:pos x="44" y="207"/>
                      </a:cxn>
                      <a:cxn ang="0">
                        <a:pos x="45" y="203"/>
                      </a:cxn>
                      <a:cxn ang="0">
                        <a:pos x="46" y="197"/>
                      </a:cxn>
                      <a:cxn ang="0">
                        <a:pos x="23" y="221"/>
                      </a:cxn>
                    </a:cxnLst>
                    <a:rect l="0" t="0" r="r" b="b"/>
                    <a:pathLst>
                      <a:path w="46" h="221">
                        <a:moveTo>
                          <a:pt x="23" y="221"/>
                        </a:moveTo>
                        <a:lnTo>
                          <a:pt x="46" y="197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97"/>
                        </a:lnTo>
                        <a:lnTo>
                          <a:pt x="23" y="221"/>
                        </a:lnTo>
                        <a:lnTo>
                          <a:pt x="0" y="197"/>
                        </a:lnTo>
                        <a:lnTo>
                          <a:pt x="0" y="203"/>
                        </a:lnTo>
                        <a:lnTo>
                          <a:pt x="2" y="207"/>
                        </a:lnTo>
                        <a:lnTo>
                          <a:pt x="4" y="211"/>
                        </a:lnTo>
                        <a:lnTo>
                          <a:pt x="7" y="214"/>
                        </a:lnTo>
                        <a:lnTo>
                          <a:pt x="10" y="217"/>
                        </a:lnTo>
                        <a:lnTo>
                          <a:pt x="15" y="219"/>
                        </a:lnTo>
                        <a:lnTo>
                          <a:pt x="19" y="220"/>
                        </a:lnTo>
                        <a:lnTo>
                          <a:pt x="23" y="221"/>
                        </a:lnTo>
                        <a:lnTo>
                          <a:pt x="27" y="220"/>
                        </a:lnTo>
                        <a:lnTo>
                          <a:pt x="31" y="219"/>
                        </a:lnTo>
                        <a:lnTo>
                          <a:pt x="36" y="217"/>
                        </a:lnTo>
                        <a:lnTo>
                          <a:pt x="39" y="214"/>
                        </a:lnTo>
                        <a:lnTo>
                          <a:pt x="42" y="211"/>
                        </a:lnTo>
                        <a:lnTo>
                          <a:pt x="44" y="207"/>
                        </a:lnTo>
                        <a:lnTo>
                          <a:pt x="45" y="203"/>
                        </a:lnTo>
                        <a:lnTo>
                          <a:pt x="46" y="197"/>
                        </a:lnTo>
                        <a:lnTo>
                          <a:pt x="23" y="2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79" name="Freeform 727"/>
                  <p:cNvSpPr>
                    <a:spLocks noChangeAspect="1"/>
                  </p:cNvSpPr>
                  <p:nvPr/>
                </p:nvSpPr>
                <p:spPr bwMode="auto">
                  <a:xfrm>
                    <a:off x="2062" y="191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4" y="24"/>
                      </a:cxn>
                      <a:cxn ang="0">
                        <a:pos x="21" y="0"/>
                      </a:cxn>
                      <a:cxn ang="0">
                        <a:pos x="0" y="0"/>
                      </a:cxn>
                      <a:cxn ang="0">
                        <a:pos x="0" y="48"/>
                      </a:cxn>
                      <a:cxn ang="0">
                        <a:pos x="21" y="48"/>
                      </a:cxn>
                      <a:cxn ang="0">
                        <a:pos x="44" y="24"/>
                      </a:cxn>
                      <a:cxn ang="0">
                        <a:pos x="21" y="48"/>
                      </a:cxn>
                      <a:cxn ang="0">
                        <a:pos x="26" y="47"/>
                      </a:cxn>
                      <a:cxn ang="0">
                        <a:pos x="31" y="46"/>
                      </a:cxn>
                      <a:cxn ang="0">
                        <a:pos x="35" y="42"/>
                      </a:cxn>
                      <a:cxn ang="0">
                        <a:pos x="38" y="40"/>
                      </a:cxn>
                      <a:cxn ang="0">
                        <a:pos x="41" y="36"/>
                      </a:cxn>
                      <a:cxn ang="0">
                        <a:pos x="42" y="33"/>
                      </a:cxn>
                      <a:cxn ang="0">
                        <a:pos x="43" y="29"/>
                      </a:cxn>
                      <a:cxn ang="0">
                        <a:pos x="44" y="24"/>
                      </a:cxn>
                      <a:cxn ang="0">
                        <a:pos x="43" y="19"/>
                      </a:cxn>
                      <a:cxn ang="0">
                        <a:pos x="42" y="15"/>
                      </a:cxn>
                      <a:cxn ang="0">
                        <a:pos x="41" y="12"/>
                      </a:cxn>
                      <a:cxn ang="0">
                        <a:pos x="38" y="8"/>
                      </a:cxn>
                      <a:cxn ang="0">
                        <a:pos x="35" y="5"/>
                      </a:cxn>
                      <a:cxn ang="0">
                        <a:pos x="31" y="2"/>
                      </a:cxn>
                      <a:cxn ang="0">
                        <a:pos x="26" y="1"/>
                      </a:cxn>
                      <a:cxn ang="0">
                        <a:pos x="21" y="0"/>
                      </a:cxn>
                      <a:cxn ang="0">
                        <a:pos x="44" y="24"/>
                      </a:cxn>
                    </a:cxnLst>
                    <a:rect l="0" t="0" r="r" b="b"/>
                    <a:pathLst>
                      <a:path w="44" h="48">
                        <a:moveTo>
                          <a:pt x="44" y="24"/>
                        </a:move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21" y="48"/>
                        </a:lnTo>
                        <a:lnTo>
                          <a:pt x="44" y="24"/>
                        </a:lnTo>
                        <a:lnTo>
                          <a:pt x="21" y="48"/>
                        </a:lnTo>
                        <a:lnTo>
                          <a:pt x="26" y="47"/>
                        </a:lnTo>
                        <a:lnTo>
                          <a:pt x="31" y="46"/>
                        </a:lnTo>
                        <a:lnTo>
                          <a:pt x="35" y="42"/>
                        </a:lnTo>
                        <a:lnTo>
                          <a:pt x="38" y="40"/>
                        </a:lnTo>
                        <a:lnTo>
                          <a:pt x="41" y="36"/>
                        </a:lnTo>
                        <a:lnTo>
                          <a:pt x="42" y="33"/>
                        </a:lnTo>
                        <a:lnTo>
                          <a:pt x="43" y="29"/>
                        </a:lnTo>
                        <a:lnTo>
                          <a:pt x="44" y="24"/>
                        </a:lnTo>
                        <a:lnTo>
                          <a:pt x="43" y="19"/>
                        </a:lnTo>
                        <a:lnTo>
                          <a:pt x="42" y="15"/>
                        </a:lnTo>
                        <a:lnTo>
                          <a:pt x="41" y="12"/>
                        </a:lnTo>
                        <a:lnTo>
                          <a:pt x="38" y="8"/>
                        </a:lnTo>
                        <a:lnTo>
                          <a:pt x="35" y="5"/>
                        </a:lnTo>
                        <a:lnTo>
                          <a:pt x="31" y="2"/>
                        </a:lnTo>
                        <a:lnTo>
                          <a:pt x="26" y="1"/>
                        </a:lnTo>
                        <a:lnTo>
                          <a:pt x="21" y="0"/>
                        </a:lnTo>
                        <a:lnTo>
                          <a:pt x="44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0" name="Freeform 728"/>
                  <p:cNvSpPr>
                    <a:spLocks noChangeAspect="1"/>
                  </p:cNvSpPr>
                  <p:nvPr/>
                </p:nvSpPr>
                <p:spPr bwMode="auto">
                  <a:xfrm>
                    <a:off x="2055" y="1926"/>
                    <a:ext cx="21" cy="136"/>
                  </a:xfrm>
                  <a:custGeom>
                    <a:avLst/>
                    <a:gdLst/>
                    <a:ahLst/>
                    <a:cxnLst>
                      <a:cxn ang="0">
                        <a:pos x="41" y="431"/>
                      </a:cxn>
                      <a:cxn ang="0">
                        <a:pos x="46" y="418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18"/>
                      </a:cxn>
                      <a:cxn ang="0">
                        <a:pos x="41" y="431"/>
                      </a:cxn>
                      <a:cxn ang="0">
                        <a:pos x="0" y="418"/>
                      </a:cxn>
                      <a:cxn ang="0">
                        <a:pos x="0" y="424"/>
                      </a:cxn>
                      <a:cxn ang="0">
                        <a:pos x="1" y="428"/>
                      </a:cxn>
                      <a:cxn ang="0">
                        <a:pos x="4" y="432"/>
                      </a:cxn>
                      <a:cxn ang="0">
                        <a:pos x="6" y="435"/>
                      </a:cxn>
                      <a:cxn ang="0">
                        <a:pos x="10" y="438"/>
                      </a:cxn>
                      <a:cxn ang="0">
                        <a:pos x="14" y="440"/>
                      </a:cxn>
                      <a:cxn ang="0">
                        <a:pos x="18" y="441"/>
                      </a:cxn>
                      <a:cxn ang="0">
                        <a:pos x="23" y="442"/>
                      </a:cxn>
                      <a:cxn ang="0">
                        <a:pos x="27" y="441"/>
                      </a:cxn>
                      <a:cxn ang="0">
                        <a:pos x="32" y="440"/>
                      </a:cxn>
                      <a:cxn ang="0">
                        <a:pos x="35" y="438"/>
                      </a:cxn>
                      <a:cxn ang="0">
                        <a:pos x="39" y="435"/>
                      </a:cxn>
                      <a:cxn ang="0">
                        <a:pos x="42" y="432"/>
                      </a:cxn>
                      <a:cxn ang="0">
                        <a:pos x="44" y="428"/>
                      </a:cxn>
                      <a:cxn ang="0">
                        <a:pos x="45" y="424"/>
                      </a:cxn>
                      <a:cxn ang="0">
                        <a:pos x="46" y="418"/>
                      </a:cxn>
                      <a:cxn ang="0">
                        <a:pos x="41" y="431"/>
                      </a:cxn>
                    </a:cxnLst>
                    <a:rect l="0" t="0" r="r" b="b"/>
                    <a:pathLst>
                      <a:path w="46" h="442">
                        <a:moveTo>
                          <a:pt x="41" y="431"/>
                        </a:moveTo>
                        <a:lnTo>
                          <a:pt x="46" y="418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1" y="431"/>
                        </a:lnTo>
                        <a:lnTo>
                          <a:pt x="0" y="418"/>
                        </a:lnTo>
                        <a:lnTo>
                          <a:pt x="0" y="424"/>
                        </a:lnTo>
                        <a:lnTo>
                          <a:pt x="1" y="428"/>
                        </a:lnTo>
                        <a:lnTo>
                          <a:pt x="4" y="432"/>
                        </a:lnTo>
                        <a:lnTo>
                          <a:pt x="6" y="435"/>
                        </a:lnTo>
                        <a:lnTo>
                          <a:pt x="10" y="438"/>
                        </a:lnTo>
                        <a:lnTo>
                          <a:pt x="14" y="440"/>
                        </a:lnTo>
                        <a:lnTo>
                          <a:pt x="18" y="441"/>
                        </a:lnTo>
                        <a:lnTo>
                          <a:pt x="23" y="442"/>
                        </a:lnTo>
                        <a:lnTo>
                          <a:pt x="27" y="441"/>
                        </a:lnTo>
                        <a:lnTo>
                          <a:pt x="32" y="440"/>
                        </a:lnTo>
                        <a:lnTo>
                          <a:pt x="35" y="438"/>
                        </a:lnTo>
                        <a:lnTo>
                          <a:pt x="39" y="435"/>
                        </a:lnTo>
                        <a:lnTo>
                          <a:pt x="42" y="432"/>
                        </a:lnTo>
                        <a:lnTo>
                          <a:pt x="44" y="428"/>
                        </a:lnTo>
                        <a:lnTo>
                          <a:pt x="45" y="424"/>
                        </a:lnTo>
                        <a:lnTo>
                          <a:pt x="46" y="418"/>
                        </a:lnTo>
                        <a:lnTo>
                          <a:pt x="41" y="4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1" name="Freeform 729"/>
                  <p:cNvSpPr>
                    <a:spLocks noChangeAspect="1"/>
                  </p:cNvSpPr>
                  <p:nvPr/>
                </p:nvSpPr>
                <p:spPr bwMode="auto">
                  <a:xfrm>
                    <a:off x="2048" y="2047"/>
                    <a:ext cx="21" cy="2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43" y="65"/>
                      </a:cxn>
                      <a:cxn ang="0">
                        <a:pos x="70" y="26"/>
                      </a:cxn>
                      <a:cxn ang="0">
                        <a:pos x="33" y="0"/>
                      </a:cxn>
                      <a:cxn ang="0">
                        <a:pos x="5" y="38"/>
                      </a:cxn>
                      <a:cxn ang="0">
                        <a:pos x="0" y="51"/>
                      </a:cxn>
                      <a:cxn ang="0">
                        <a:pos x="5" y="38"/>
                      </a:cxn>
                      <a:cxn ang="0">
                        <a:pos x="3" y="42"/>
                      </a:cxn>
                      <a:cxn ang="0">
                        <a:pos x="0" y="47"/>
                      </a:cxn>
                      <a:cxn ang="0">
                        <a:pos x="0" y="51"/>
                      </a:cxn>
                      <a:cxn ang="0">
                        <a:pos x="0" y="56"/>
                      </a:cxn>
                      <a:cxn ang="0">
                        <a:pos x="3" y="60"/>
                      </a:cxn>
                      <a:cxn ang="0">
                        <a:pos x="5" y="64"/>
                      </a:cxn>
                      <a:cxn ang="0">
                        <a:pos x="7" y="67"/>
                      </a:cxn>
                      <a:cxn ang="0">
                        <a:pos x="10" y="69"/>
                      </a:cxn>
                      <a:cxn ang="0">
                        <a:pos x="14" y="73"/>
                      </a:cxn>
                      <a:cxn ang="0">
                        <a:pos x="18" y="74"/>
                      </a:cxn>
                      <a:cxn ang="0">
                        <a:pos x="23" y="75"/>
                      </a:cxn>
                      <a:cxn ang="0">
                        <a:pos x="27" y="75"/>
                      </a:cxn>
                      <a:cxn ang="0">
                        <a:pos x="31" y="74"/>
                      </a:cxn>
                      <a:cxn ang="0">
                        <a:pos x="35" y="71"/>
                      </a:cxn>
                      <a:cxn ang="0">
                        <a:pos x="39" y="68"/>
                      </a:cxn>
                      <a:cxn ang="0">
                        <a:pos x="43" y="65"/>
                      </a:cxn>
                      <a:cxn ang="0">
                        <a:pos x="0" y="51"/>
                      </a:cxn>
                    </a:cxnLst>
                    <a:rect l="0" t="0" r="r" b="b"/>
                    <a:pathLst>
                      <a:path w="70" h="75">
                        <a:moveTo>
                          <a:pt x="0" y="51"/>
                        </a:moveTo>
                        <a:lnTo>
                          <a:pt x="43" y="65"/>
                        </a:lnTo>
                        <a:lnTo>
                          <a:pt x="70" y="26"/>
                        </a:lnTo>
                        <a:lnTo>
                          <a:pt x="33" y="0"/>
                        </a:lnTo>
                        <a:lnTo>
                          <a:pt x="5" y="38"/>
                        </a:lnTo>
                        <a:lnTo>
                          <a:pt x="0" y="51"/>
                        </a:lnTo>
                        <a:lnTo>
                          <a:pt x="5" y="38"/>
                        </a:lnTo>
                        <a:lnTo>
                          <a:pt x="3" y="42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0" y="56"/>
                        </a:lnTo>
                        <a:lnTo>
                          <a:pt x="3" y="60"/>
                        </a:lnTo>
                        <a:lnTo>
                          <a:pt x="5" y="64"/>
                        </a:lnTo>
                        <a:lnTo>
                          <a:pt x="7" y="67"/>
                        </a:lnTo>
                        <a:lnTo>
                          <a:pt x="10" y="69"/>
                        </a:lnTo>
                        <a:lnTo>
                          <a:pt x="14" y="73"/>
                        </a:lnTo>
                        <a:lnTo>
                          <a:pt x="18" y="74"/>
                        </a:lnTo>
                        <a:lnTo>
                          <a:pt x="23" y="75"/>
                        </a:lnTo>
                        <a:lnTo>
                          <a:pt x="27" y="75"/>
                        </a:lnTo>
                        <a:lnTo>
                          <a:pt x="31" y="74"/>
                        </a:lnTo>
                        <a:lnTo>
                          <a:pt x="35" y="71"/>
                        </a:lnTo>
                        <a:lnTo>
                          <a:pt x="39" y="68"/>
                        </a:lnTo>
                        <a:lnTo>
                          <a:pt x="43" y="65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2" name="Rectangle 7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48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3" name="Freeform 731"/>
                  <p:cNvSpPr>
                    <a:spLocks noChangeAspect="1"/>
                  </p:cNvSpPr>
                  <p:nvPr/>
                </p:nvSpPr>
                <p:spPr bwMode="auto">
                  <a:xfrm>
                    <a:off x="3270" y="1410"/>
                    <a:ext cx="0" cy="93"/>
                  </a:xfrm>
                  <a:custGeom>
                    <a:avLst/>
                    <a:gdLst/>
                    <a:ahLst/>
                    <a:cxnLst>
                      <a:cxn ang="0">
                        <a:pos x="47" y="21"/>
                      </a:cxn>
                      <a:cxn ang="0">
                        <a:pos x="0" y="24"/>
                      </a:cxn>
                      <a:cxn ang="0">
                        <a:pos x="0" y="316"/>
                      </a:cxn>
                      <a:cxn ang="0">
                        <a:pos x="47" y="316"/>
                      </a:cxn>
                      <a:cxn ang="0">
                        <a:pos x="47" y="24"/>
                      </a:cxn>
                      <a:cxn ang="0">
                        <a:pos x="47" y="21"/>
                      </a:cxn>
                      <a:cxn ang="0">
                        <a:pos x="47" y="24"/>
                      </a:cxn>
                      <a:cxn ang="0">
                        <a:pos x="47" y="17"/>
                      </a:cxn>
                      <a:cxn ang="0">
                        <a:pos x="45" y="13"/>
                      </a:cxn>
                      <a:cxn ang="0">
                        <a:pos x="42" y="9"/>
                      </a:cxn>
                      <a:cxn ang="0">
                        <a:pos x="40" y="6"/>
                      </a:cxn>
                      <a:cxn ang="0">
                        <a:pos x="36" y="4"/>
                      </a:cxn>
                      <a:cxn ang="0">
                        <a:pos x="33" y="1"/>
                      </a:cxn>
                      <a:cxn ang="0">
                        <a:pos x="29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2" y="4"/>
                      </a:cxn>
                      <a:cxn ang="0">
                        <a:pos x="8" y="6"/>
                      </a:cxn>
                      <a:cxn ang="0">
                        <a:pos x="4" y="9"/>
                      </a:cxn>
                      <a:cxn ang="0">
                        <a:pos x="2" y="13"/>
                      </a:cxn>
                      <a:cxn ang="0">
                        <a:pos x="1" y="17"/>
                      </a:cxn>
                      <a:cxn ang="0">
                        <a:pos x="0" y="24"/>
                      </a:cxn>
                      <a:cxn ang="0">
                        <a:pos x="47" y="21"/>
                      </a:cxn>
                    </a:cxnLst>
                    <a:rect l="0" t="0" r="r" b="b"/>
                    <a:pathLst>
                      <a:path w="47" h="316">
                        <a:moveTo>
                          <a:pt x="47" y="21"/>
                        </a:moveTo>
                        <a:lnTo>
                          <a:pt x="0" y="24"/>
                        </a:lnTo>
                        <a:lnTo>
                          <a:pt x="0" y="316"/>
                        </a:lnTo>
                        <a:lnTo>
                          <a:pt x="47" y="316"/>
                        </a:lnTo>
                        <a:lnTo>
                          <a:pt x="47" y="24"/>
                        </a:lnTo>
                        <a:lnTo>
                          <a:pt x="47" y="21"/>
                        </a:lnTo>
                        <a:lnTo>
                          <a:pt x="47" y="24"/>
                        </a:lnTo>
                        <a:lnTo>
                          <a:pt x="47" y="17"/>
                        </a:lnTo>
                        <a:lnTo>
                          <a:pt x="45" y="13"/>
                        </a:lnTo>
                        <a:lnTo>
                          <a:pt x="42" y="9"/>
                        </a:lnTo>
                        <a:lnTo>
                          <a:pt x="40" y="6"/>
                        </a:lnTo>
                        <a:lnTo>
                          <a:pt x="36" y="4"/>
                        </a:lnTo>
                        <a:lnTo>
                          <a:pt x="33" y="1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2" y="4"/>
                        </a:lnTo>
                        <a:lnTo>
                          <a:pt x="8" y="6"/>
                        </a:lnTo>
                        <a:lnTo>
                          <a:pt x="4" y="9"/>
                        </a:lnTo>
                        <a:lnTo>
                          <a:pt x="2" y="13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lnTo>
                          <a:pt x="47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4" name="Freeform 732"/>
                  <p:cNvSpPr>
                    <a:spLocks noChangeAspect="1"/>
                  </p:cNvSpPr>
                  <p:nvPr/>
                </p:nvSpPr>
                <p:spPr bwMode="auto">
                  <a:xfrm>
                    <a:off x="3249" y="1360"/>
                    <a:ext cx="36" cy="57"/>
                  </a:xfrm>
                  <a:custGeom>
                    <a:avLst/>
                    <a:gdLst/>
                    <a:ahLst/>
                    <a:cxnLst>
                      <a:cxn ang="0">
                        <a:pos x="40" y="40"/>
                      </a:cxn>
                      <a:cxn ang="0">
                        <a:pos x="9" y="41"/>
                      </a:cxn>
                      <a:cxn ang="0">
                        <a:pos x="18" y="51"/>
                      </a:cxn>
                      <a:cxn ang="0">
                        <a:pos x="28" y="59"/>
                      </a:cxn>
                      <a:cxn ang="0">
                        <a:pos x="35" y="68"/>
                      </a:cxn>
                      <a:cxn ang="0">
                        <a:pos x="42" y="78"/>
                      </a:cxn>
                      <a:cxn ang="0">
                        <a:pos x="49" y="87"/>
                      </a:cxn>
                      <a:cxn ang="0">
                        <a:pos x="54" y="97"/>
                      </a:cxn>
                      <a:cxn ang="0">
                        <a:pos x="58" y="105"/>
                      </a:cxn>
                      <a:cxn ang="0">
                        <a:pos x="62" y="115"/>
                      </a:cxn>
                      <a:cxn ang="0">
                        <a:pos x="66" y="123"/>
                      </a:cxn>
                      <a:cxn ang="0">
                        <a:pos x="68" y="133"/>
                      </a:cxn>
                      <a:cxn ang="0">
                        <a:pos x="71" y="142"/>
                      </a:cxn>
                      <a:cxn ang="0">
                        <a:pos x="72" y="152"/>
                      </a:cxn>
                      <a:cxn ang="0">
                        <a:pos x="75" y="171"/>
                      </a:cxn>
                      <a:cxn ang="0">
                        <a:pos x="76" y="191"/>
                      </a:cxn>
                      <a:cxn ang="0">
                        <a:pos x="123" y="187"/>
                      </a:cxn>
                      <a:cxn ang="0">
                        <a:pos x="121" y="165"/>
                      </a:cxn>
                      <a:cxn ang="0">
                        <a:pos x="118" y="144"/>
                      </a:cxn>
                      <a:cxn ang="0">
                        <a:pos x="116" y="133"/>
                      </a:cxn>
                      <a:cxn ang="0">
                        <a:pos x="113" y="121"/>
                      </a:cxn>
                      <a:cxn ang="0">
                        <a:pos x="110" y="110"/>
                      </a:cxn>
                      <a:cxn ang="0">
                        <a:pos x="106" y="98"/>
                      </a:cxn>
                      <a:cxn ang="0">
                        <a:pos x="100" y="86"/>
                      </a:cxn>
                      <a:cxn ang="0">
                        <a:pos x="95" y="75"/>
                      </a:cxn>
                      <a:cxn ang="0">
                        <a:pos x="88" y="63"/>
                      </a:cxn>
                      <a:cxn ang="0">
                        <a:pos x="80" y="52"/>
                      </a:cxn>
                      <a:cxn ang="0">
                        <a:pos x="72" y="40"/>
                      </a:cxn>
                      <a:cxn ang="0">
                        <a:pos x="61" y="28"/>
                      </a:cxn>
                      <a:cxn ang="0">
                        <a:pos x="51" y="17"/>
                      </a:cxn>
                      <a:cxn ang="0">
                        <a:pos x="39" y="6"/>
                      </a:cxn>
                      <a:cxn ang="0">
                        <a:pos x="8" y="6"/>
                      </a:cxn>
                      <a:cxn ang="0">
                        <a:pos x="39" y="6"/>
                      </a:cxn>
                      <a:cxn ang="0">
                        <a:pos x="35" y="3"/>
                      </a:cxn>
                      <a:cxn ang="0">
                        <a:pos x="30" y="1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1"/>
                      </a:cxn>
                      <a:cxn ang="0">
                        <a:pos x="13" y="2"/>
                      </a:cxn>
                      <a:cxn ang="0">
                        <a:pos x="10" y="5"/>
                      </a:cxn>
                      <a:cxn ang="0">
                        <a:pos x="7" y="7"/>
                      </a:cxn>
                      <a:cxn ang="0">
                        <a:pos x="4" y="12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2" y="33"/>
                      </a:cxn>
                      <a:cxn ang="0">
                        <a:pos x="5" y="37"/>
                      </a:cxn>
                      <a:cxn ang="0">
                        <a:pos x="9" y="41"/>
                      </a:cxn>
                      <a:cxn ang="0">
                        <a:pos x="40" y="40"/>
                      </a:cxn>
                    </a:cxnLst>
                    <a:rect l="0" t="0" r="r" b="b"/>
                    <a:pathLst>
                      <a:path w="123" h="191">
                        <a:moveTo>
                          <a:pt x="40" y="40"/>
                        </a:moveTo>
                        <a:lnTo>
                          <a:pt x="9" y="41"/>
                        </a:lnTo>
                        <a:lnTo>
                          <a:pt x="18" y="51"/>
                        </a:lnTo>
                        <a:lnTo>
                          <a:pt x="28" y="59"/>
                        </a:lnTo>
                        <a:lnTo>
                          <a:pt x="35" y="68"/>
                        </a:lnTo>
                        <a:lnTo>
                          <a:pt x="42" y="78"/>
                        </a:lnTo>
                        <a:lnTo>
                          <a:pt x="49" y="87"/>
                        </a:lnTo>
                        <a:lnTo>
                          <a:pt x="54" y="97"/>
                        </a:lnTo>
                        <a:lnTo>
                          <a:pt x="58" y="105"/>
                        </a:lnTo>
                        <a:lnTo>
                          <a:pt x="62" y="115"/>
                        </a:lnTo>
                        <a:lnTo>
                          <a:pt x="66" y="123"/>
                        </a:lnTo>
                        <a:lnTo>
                          <a:pt x="68" y="133"/>
                        </a:lnTo>
                        <a:lnTo>
                          <a:pt x="71" y="142"/>
                        </a:lnTo>
                        <a:lnTo>
                          <a:pt x="72" y="152"/>
                        </a:lnTo>
                        <a:lnTo>
                          <a:pt x="75" y="171"/>
                        </a:lnTo>
                        <a:lnTo>
                          <a:pt x="76" y="191"/>
                        </a:lnTo>
                        <a:lnTo>
                          <a:pt x="123" y="187"/>
                        </a:lnTo>
                        <a:lnTo>
                          <a:pt x="121" y="165"/>
                        </a:lnTo>
                        <a:lnTo>
                          <a:pt x="118" y="144"/>
                        </a:lnTo>
                        <a:lnTo>
                          <a:pt x="116" y="133"/>
                        </a:lnTo>
                        <a:lnTo>
                          <a:pt x="113" y="121"/>
                        </a:lnTo>
                        <a:lnTo>
                          <a:pt x="110" y="110"/>
                        </a:lnTo>
                        <a:lnTo>
                          <a:pt x="106" y="98"/>
                        </a:lnTo>
                        <a:lnTo>
                          <a:pt x="100" y="86"/>
                        </a:lnTo>
                        <a:lnTo>
                          <a:pt x="95" y="75"/>
                        </a:lnTo>
                        <a:lnTo>
                          <a:pt x="88" y="63"/>
                        </a:lnTo>
                        <a:lnTo>
                          <a:pt x="80" y="52"/>
                        </a:lnTo>
                        <a:lnTo>
                          <a:pt x="72" y="40"/>
                        </a:lnTo>
                        <a:lnTo>
                          <a:pt x="61" y="28"/>
                        </a:lnTo>
                        <a:lnTo>
                          <a:pt x="51" y="17"/>
                        </a:lnTo>
                        <a:lnTo>
                          <a:pt x="39" y="6"/>
                        </a:lnTo>
                        <a:lnTo>
                          <a:pt x="8" y="6"/>
                        </a:lnTo>
                        <a:lnTo>
                          <a:pt x="39" y="6"/>
                        </a:lnTo>
                        <a:lnTo>
                          <a:pt x="35" y="3"/>
                        </a:lnTo>
                        <a:lnTo>
                          <a:pt x="30" y="1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1"/>
                        </a:lnTo>
                        <a:lnTo>
                          <a:pt x="13" y="2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4" y="12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2" y="33"/>
                        </a:lnTo>
                        <a:lnTo>
                          <a:pt x="5" y="37"/>
                        </a:lnTo>
                        <a:lnTo>
                          <a:pt x="9" y="41"/>
                        </a:lnTo>
                        <a:lnTo>
                          <a:pt x="4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5" name="Freeform 733"/>
                  <p:cNvSpPr>
                    <a:spLocks noChangeAspect="1"/>
                  </p:cNvSpPr>
                  <p:nvPr/>
                </p:nvSpPr>
                <p:spPr bwMode="auto">
                  <a:xfrm>
                    <a:off x="3228" y="1360"/>
                    <a:ext cx="36" cy="64"/>
                  </a:xfrm>
                  <a:custGeom>
                    <a:avLst/>
                    <a:gdLst/>
                    <a:ahLst/>
                    <a:cxnLst>
                      <a:cxn ang="0">
                        <a:pos x="46" y="184"/>
                      </a:cxn>
                      <a:cxn ang="0">
                        <a:pos x="46" y="184"/>
                      </a:cxn>
                      <a:cxn ang="0">
                        <a:pos x="46" y="165"/>
                      </a:cxn>
                      <a:cxn ang="0">
                        <a:pos x="49" y="146"/>
                      </a:cxn>
                      <a:cxn ang="0">
                        <a:pos x="51" y="137"/>
                      </a:cxn>
                      <a:cxn ang="0">
                        <a:pos x="53" y="128"/>
                      </a:cxn>
                      <a:cxn ang="0">
                        <a:pos x="56" y="118"/>
                      </a:cxn>
                      <a:cxn ang="0">
                        <a:pos x="61" y="109"/>
                      </a:cxn>
                      <a:cxn ang="0">
                        <a:pos x="65" y="100"/>
                      </a:cxn>
                      <a:cxn ang="0">
                        <a:pos x="69" y="91"/>
                      </a:cxn>
                      <a:cxn ang="0">
                        <a:pos x="74" y="81"/>
                      </a:cxn>
                      <a:cxn ang="0">
                        <a:pos x="81" y="72"/>
                      </a:cxn>
                      <a:cxn ang="0">
                        <a:pos x="88" y="62"/>
                      </a:cxn>
                      <a:cxn ang="0">
                        <a:pos x="95" y="53"/>
                      </a:cxn>
                      <a:cxn ang="0">
                        <a:pos x="104" y="44"/>
                      </a:cxn>
                      <a:cxn ang="0">
                        <a:pos x="113" y="34"/>
                      </a:cxn>
                      <a:cxn ang="0">
                        <a:pos x="81" y="0"/>
                      </a:cxn>
                      <a:cxn ang="0">
                        <a:pos x="70" y="12"/>
                      </a:cxn>
                      <a:cxn ang="0">
                        <a:pos x="60" y="24"/>
                      </a:cxn>
                      <a:cxn ang="0">
                        <a:pos x="51" y="34"/>
                      </a:cxn>
                      <a:cxn ang="0">
                        <a:pos x="43" y="46"/>
                      </a:cxn>
                      <a:cxn ang="0">
                        <a:pos x="35" y="57"/>
                      </a:cxn>
                      <a:cxn ang="0">
                        <a:pos x="29" y="69"/>
                      </a:cxn>
                      <a:cxn ang="0">
                        <a:pos x="23" y="79"/>
                      </a:cxn>
                      <a:cxn ang="0">
                        <a:pos x="18" y="91"/>
                      </a:cxn>
                      <a:cxn ang="0">
                        <a:pos x="13" y="102"/>
                      </a:cxn>
                      <a:cxn ang="0">
                        <a:pos x="9" y="114"/>
                      </a:cxn>
                      <a:cxn ang="0">
                        <a:pos x="6" y="126"/>
                      </a:cxn>
                      <a:cxn ang="0">
                        <a:pos x="4" y="138"/>
                      </a:cxn>
                      <a:cxn ang="0">
                        <a:pos x="1" y="160"/>
                      </a:cxn>
                      <a:cxn ang="0">
                        <a:pos x="0" y="184"/>
                      </a:cxn>
                      <a:cxn ang="0">
                        <a:pos x="0" y="184"/>
                      </a:cxn>
                      <a:cxn ang="0">
                        <a:pos x="0" y="184"/>
                      </a:cxn>
                      <a:cxn ang="0">
                        <a:pos x="0" y="189"/>
                      </a:cxn>
                      <a:cxn ang="0">
                        <a:pos x="2" y="193"/>
                      </a:cxn>
                      <a:cxn ang="0">
                        <a:pos x="4" y="197"/>
                      </a:cxn>
                      <a:cxn ang="0">
                        <a:pos x="7" y="200"/>
                      </a:cxn>
                      <a:cxn ang="0">
                        <a:pos x="10" y="204"/>
                      </a:cxn>
                      <a:cxn ang="0">
                        <a:pos x="14" y="205"/>
                      </a:cxn>
                      <a:cxn ang="0">
                        <a:pos x="19" y="206"/>
                      </a:cxn>
                      <a:cxn ang="0">
                        <a:pos x="23" y="207"/>
                      </a:cxn>
                      <a:cxn ang="0">
                        <a:pos x="27" y="206"/>
                      </a:cxn>
                      <a:cxn ang="0">
                        <a:pos x="31" y="205"/>
                      </a:cxn>
                      <a:cxn ang="0">
                        <a:pos x="35" y="204"/>
                      </a:cxn>
                      <a:cxn ang="0">
                        <a:pos x="39" y="200"/>
                      </a:cxn>
                      <a:cxn ang="0">
                        <a:pos x="42" y="197"/>
                      </a:cxn>
                      <a:cxn ang="0">
                        <a:pos x="44" y="193"/>
                      </a:cxn>
                      <a:cxn ang="0">
                        <a:pos x="45" y="189"/>
                      </a:cxn>
                      <a:cxn ang="0">
                        <a:pos x="46" y="184"/>
                      </a:cxn>
                    </a:cxnLst>
                    <a:rect l="0" t="0" r="r" b="b"/>
                    <a:pathLst>
                      <a:path w="113" h="207">
                        <a:moveTo>
                          <a:pt x="46" y="184"/>
                        </a:moveTo>
                        <a:lnTo>
                          <a:pt x="46" y="184"/>
                        </a:lnTo>
                        <a:lnTo>
                          <a:pt x="46" y="165"/>
                        </a:lnTo>
                        <a:lnTo>
                          <a:pt x="49" y="146"/>
                        </a:lnTo>
                        <a:lnTo>
                          <a:pt x="51" y="137"/>
                        </a:lnTo>
                        <a:lnTo>
                          <a:pt x="53" y="128"/>
                        </a:lnTo>
                        <a:lnTo>
                          <a:pt x="56" y="118"/>
                        </a:lnTo>
                        <a:lnTo>
                          <a:pt x="61" y="109"/>
                        </a:lnTo>
                        <a:lnTo>
                          <a:pt x="65" y="100"/>
                        </a:lnTo>
                        <a:lnTo>
                          <a:pt x="69" y="91"/>
                        </a:lnTo>
                        <a:lnTo>
                          <a:pt x="74" y="81"/>
                        </a:lnTo>
                        <a:lnTo>
                          <a:pt x="81" y="72"/>
                        </a:lnTo>
                        <a:lnTo>
                          <a:pt x="88" y="62"/>
                        </a:lnTo>
                        <a:lnTo>
                          <a:pt x="95" y="53"/>
                        </a:lnTo>
                        <a:lnTo>
                          <a:pt x="104" y="44"/>
                        </a:lnTo>
                        <a:lnTo>
                          <a:pt x="113" y="34"/>
                        </a:lnTo>
                        <a:lnTo>
                          <a:pt x="81" y="0"/>
                        </a:lnTo>
                        <a:lnTo>
                          <a:pt x="70" y="12"/>
                        </a:lnTo>
                        <a:lnTo>
                          <a:pt x="60" y="24"/>
                        </a:lnTo>
                        <a:lnTo>
                          <a:pt x="51" y="34"/>
                        </a:lnTo>
                        <a:lnTo>
                          <a:pt x="43" y="46"/>
                        </a:lnTo>
                        <a:lnTo>
                          <a:pt x="35" y="57"/>
                        </a:lnTo>
                        <a:lnTo>
                          <a:pt x="29" y="69"/>
                        </a:lnTo>
                        <a:lnTo>
                          <a:pt x="23" y="79"/>
                        </a:lnTo>
                        <a:lnTo>
                          <a:pt x="18" y="91"/>
                        </a:lnTo>
                        <a:lnTo>
                          <a:pt x="13" y="102"/>
                        </a:lnTo>
                        <a:lnTo>
                          <a:pt x="9" y="114"/>
                        </a:lnTo>
                        <a:lnTo>
                          <a:pt x="6" y="126"/>
                        </a:lnTo>
                        <a:lnTo>
                          <a:pt x="4" y="138"/>
                        </a:lnTo>
                        <a:lnTo>
                          <a:pt x="1" y="160"/>
                        </a:lnTo>
                        <a:lnTo>
                          <a:pt x="0" y="184"/>
                        </a:lnTo>
                        <a:lnTo>
                          <a:pt x="0" y="184"/>
                        </a:lnTo>
                        <a:lnTo>
                          <a:pt x="0" y="184"/>
                        </a:lnTo>
                        <a:lnTo>
                          <a:pt x="0" y="189"/>
                        </a:lnTo>
                        <a:lnTo>
                          <a:pt x="2" y="193"/>
                        </a:lnTo>
                        <a:lnTo>
                          <a:pt x="4" y="197"/>
                        </a:lnTo>
                        <a:lnTo>
                          <a:pt x="7" y="200"/>
                        </a:lnTo>
                        <a:lnTo>
                          <a:pt x="10" y="204"/>
                        </a:lnTo>
                        <a:lnTo>
                          <a:pt x="14" y="205"/>
                        </a:lnTo>
                        <a:lnTo>
                          <a:pt x="19" y="206"/>
                        </a:lnTo>
                        <a:lnTo>
                          <a:pt x="23" y="207"/>
                        </a:lnTo>
                        <a:lnTo>
                          <a:pt x="27" y="206"/>
                        </a:lnTo>
                        <a:lnTo>
                          <a:pt x="31" y="205"/>
                        </a:lnTo>
                        <a:lnTo>
                          <a:pt x="35" y="204"/>
                        </a:lnTo>
                        <a:lnTo>
                          <a:pt x="39" y="200"/>
                        </a:lnTo>
                        <a:lnTo>
                          <a:pt x="42" y="197"/>
                        </a:lnTo>
                        <a:lnTo>
                          <a:pt x="44" y="193"/>
                        </a:lnTo>
                        <a:lnTo>
                          <a:pt x="45" y="189"/>
                        </a:lnTo>
                        <a:lnTo>
                          <a:pt x="46" y="18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6" name="Freeform 734"/>
                  <p:cNvSpPr>
                    <a:spLocks noChangeAspect="1"/>
                  </p:cNvSpPr>
                  <p:nvPr/>
                </p:nvSpPr>
                <p:spPr bwMode="auto">
                  <a:xfrm>
                    <a:off x="3228" y="1417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27" y="315"/>
                      </a:cxn>
                      <a:cxn ang="0">
                        <a:pos x="46" y="292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2"/>
                      </a:cxn>
                      <a:cxn ang="0">
                        <a:pos x="27" y="315"/>
                      </a:cxn>
                      <a:cxn ang="0">
                        <a:pos x="0" y="292"/>
                      </a:cxn>
                      <a:cxn ang="0">
                        <a:pos x="0" y="299"/>
                      </a:cxn>
                      <a:cxn ang="0">
                        <a:pos x="2" y="303"/>
                      </a:cxn>
                      <a:cxn ang="0">
                        <a:pos x="4" y="307"/>
                      </a:cxn>
                      <a:cxn ang="0">
                        <a:pos x="7" y="310"/>
                      </a:cxn>
                      <a:cxn ang="0">
                        <a:pos x="10" y="312"/>
                      </a:cxn>
                      <a:cxn ang="0">
                        <a:pos x="14" y="314"/>
                      </a:cxn>
                      <a:cxn ang="0">
                        <a:pos x="19" y="315"/>
                      </a:cxn>
                      <a:cxn ang="0">
                        <a:pos x="23" y="316"/>
                      </a:cxn>
                      <a:cxn ang="0">
                        <a:pos x="27" y="315"/>
                      </a:cxn>
                      <a:cxn ang="0">
                        <a:pos x="31" y="314"/>
                      </a:cxn>
                      <a:cxn ang="0">
                        <a:pos x="35" y="312"/>
                      </a:cxn>
                      <a:cxn ang="0">
                        <a:pos x="39" y="310"/>
                      </a:cxn>
                      <a:cxn ang="0">
                        <a:pos x="42" y="307"/>
                      </a:cxn>
                      <a:cxn ang="0">
                        <a:pos x="44" y="303"/>
                      </a:cxn>
                      <a:cxn ang="0">
                        <a:pos x="45" y="299"/>
                      </a:cxn>
                      <a:cxn ang="0">
                        <a:pos x="46" y="292"/>
                      </a:cxn>
                      <a:cxn ang="0">
                        <a:pos x="27" y="315"/>
                      </a:cxn>
                    </a:cxnLst>
                    <a:rect l="0" t="0" r="r" b="b"/>
                    <a:pathLst>
                      <a:path w="46" h="316">
                        <a:moveTo>
                          <a:pt x="27" y="315"/>
                        </a:moveTo>
                        <a:lnTo>
                          <a:pt x="46" y="292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2"/>
                        </a:lnTo>
                        <a:lnTo>
                          <a:pt x="27" y="315"/>
                        </a:lnTo>
                        <a:lnTo>
                          <a:pt x="0" y="292"/>
                        </a:lnTo>
                        <a:lnTo>
                          <a:pt x="0" y="299"/>
                        </a:lnTo>
                        <a:lnTo>
                          <a:pt x="2" y="303"/>
                        </a:lnTo>
                        <a:lnTo>
                          <a:pt x="4" y="307"/>
                        </a:lnTo>
                        <a:lnTo>
                          <a:pt x="7" y="310"/>
                        </a:lnTo>
                        <a:lnTo>
                          <a:pt x="10" y="312"/>
                        </a:lnTo>
                        <a:lnTo>
                          <a:pt x="14" y="314"/>
                        </a:lnTo>
                        <a:lnTo>
                          <a:pt x="19" y="315"/>
                        </a:lnTo>
                        <a:lnTo>
                          <a:pt x="23" y="316"/>
                        </a:lnTo>
                        <a:lnTo>
                          <a:pt x="27" y="315"/>
                        </a:lnTo>
                        <a:lnTo>
                          <a:pt x="31" y="314"/>
                        </a:lnTo>
                        <a:lnTo>
                          <a:pt x="35" y="312"/>
                        </a:lnTo>
                        <a:lnTo>
                          <a:pt x="39" y="310"/>
                        </a:lnTo>
                        <a:lnTo>
                          <a:pt x="42" y="307"/>
                        </a:lnTo>
                        <a:lnTo>
                          <a:pt x="44" y="303"/>
                        </a:lnTo>
                        <a:lnTo>
                          <a:pt x="45" y="299"/>
                        </a:lnTo>
                        <a:lnTo>
                          <a:pt x="46" y="292"/>
                        </a:lnTo>
                        <a:lnTo>
                          <a:pt x="27" y="3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7" name="Freeform 735"/>
                  <p:cNvSpPr>
                    <a:spLocks noChangeAspect="1"/>
                  </p:cNvSpPr>
                  <p:nvPr/>
                </p:nvSpPr>
                <p:spPr bwMode="auto">
                  <a:xfrm>
                    <a:off x="3199" y="1496"/>
                    <a:ext cx="36" cy="21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27" y="64"/>
                      </a:cxn>
                      <a:cxn ang="0">
                        <a:pos x="119" y="45"/>
                      </a:cxn>
                      <a:cxn ang="0">
                        <a:pos x="110" y="0"/>
                      </a:cxn>
                      <a:cxn ang="0">
                        <a:pos x="18" y="19"/>
                      </a:cxn>
                      <a:cxn ang="0">
                        <a:pos x="0" y="42"/>
                      </a:cxn>
                      <a:cxn ang="0">
                        <a:pos x="18" y="19"/>
                      </a:cxn>
                      <a:cxn ang="0">
                        <a:pos x="13" y="21"/>
                      </a:cxn>
                      <a:cxn ang="0">
                        <a:pos x="8" y="23"/>
                      </a:cxn>
                      <a:cxn ang="0">
                        <a:pos x="5" y="26"/>
                      </a:cxn>
                      <a:cxn ang="0">
                        <a:pos x="2" y="30"/>
                      </a:cxn>
                      <a:cxn ang="0">
                        <a:pos x="1" y="34"/>
                      </a:cxn>
                      <a:cxn ang="0">
                        <a:pos x="0" y="38"/>
                      </a:cxn>
                      <a:cxn ang="0">
                        <a:pos x="0" y="42"/>
                      </a:cxn>
                      <a:cxn ang="0">
                        <a:pos x="0" y="46"/>
                      </a:cxn>
                      <a:cxn ang="0">
                        <a:pos x="1" y="51"/>
                      </a:cxn>
                      <a:cxn ang="0">
                        <a:pos x="3" y="55"/>
                      </a:cxn>
                      <a:cxn ang="0">
                        <a:pos x="6" y="58"/>
                      </a:cxn>
                      <a:cxn ang="0">
                        <a:pos x="9" y="61"/>
                      </a:cxn>
                      <a:cxn ang="0">
                        <a:pos x="13" y="63"/>
                      </a:cxn>
                      <a:cxn ang="0">
                        <a:pos x="17" y="64"/>
                      </a:cxn>
                      <a:cxn ang="0">
                        <a:pos x="22" y="65"/>
                      </a:cxn>
                      <a:cxn ang="0">
                        <a:pos x="27" y="64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119" h="65">
                        <a:moveTo>
                          <a:pt x="0" y="42"/>
                        </a:moveTo>
                        <a:lnTo>
                          <a:pt x="27" y="64"/>
                        </a:lnTo>
                        <a:lnTo>
                          <a:pt x="119" y="45"/>
                        </a:lnTo>
                        <a:lnTo>
                          <a:pt x="110" y="0"/>
                        </a:lnTo>
                        <a:lnTo>
                          <a:pt x="18" y="19"/>
                        </a:lnTo>
                        <a:lnTo>
                          <a:pt x="0" y="42"/>
                        </a:lnTo>
                        <a:lnTo>
                          <a:pt x="18" y="19"/>
                        </a:lnTo>
                        <a:lnTo>
                          <a:pt x="13" y="21"/>
                        </a:lnTo>
                        <a:lnTo>
                          <a:pt x="8" y="23"/>
                        </a:lnTo>
                        <a:lnTo>
                          <a:pt x="5" y="26"/>
                        </a:lnTo>
                        <a:lnTo>
                          <a:pt x="2" y="30"/>
                        </a:lnTo>
                        <a:lnTo>
                          <a:pt x="1" y="34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3" y="63"/>
                        </a:lnTo>
                        <a:lnTo>
                          <a:pt x="17" y="64"/>
                        </a:lnTo>
                        <a:lnTo>
                          <a:pt x="22" y="65"/>
                        </a:lnTo>
                        <a:lnTo>
                          <a:pt x="27" y="64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8" name="Freeform 736"/>
                  <p:cNvSpPr>
                    <a:spLocks noChangeAspect="1"/>
                  </p:cNvSpPr>
                  <p:nvPr/>
                </p:nvSpPr>
                <p:spPr bwMode="auto">
                  <a:xfrm>
                    <a:off x="3199" y="1511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13"/>
                      </a:cxn>
                      <a:cxn ang="0">
                        <a:pos x="46" y="9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0"/>
                      </a:cxn>
                      <a:cxn ang="0">
                        <a:pos x="23" y="113"/>
                      </a:cxn>
                      <a:cxn ang="0">
                        <a:pos x="0" y="90"/>
                      </a:cxn>
                      <a:cxn ang="0">
                        <a:pos x="0" y="95"/>
                      </a:cxn>
                      <a:cxn ang="0">
                        <a:pos x="2" y="100"/>
                      </a:cxn>
                      <a:cxn ang="0">
                        <a:pos x="4" y="103"/>
                      </a:cxn>
                      <a:cxn ang="0">
                        <a:pos x="7" y="107"/>
                      </a:cxn>
                      <a:cxn ang="0">
                        <a:pos x="11" y="110"/>
                      </a:cxn>
                      <a:cxn ang="0">
                        <a:pos x="15" y="112"/>
                      </a:cxn>
                      <a:cxn ang="0">
                        <a:pos x="19" y="113"/>
                      </a:cxn>
                      <a:cxn ang="0">
                        <a:pos x="23" y="113"/>
                      </a:cxn>
                      <a:cxn ang="0">
                        <a:pos x="27" y="113"/>
                      </a:cxn>
                      <a:cxn ang="0">
                        <a:pos x="32" y="112"/>
                      </a:cxn>
                      <a:cxn ang="0">
                        <a:pos x="36" y="110"/>
                      </a:cxn>
                      <a:cxn ang="0">
                        <a:pos x="39" y="107"/>
                      </a:cxn>
                      <a:cxn ang="0">
                        <a:pos x="42" y="103"/>
                      </a:cxn>
                      <a:cxn ang="0">
                        <a:pos x="44" y="100"/>
                      </a:cxn>
                      <a:cxn ang="0">
                        <a:pos x="45" y="95"/>
                      </a:cxn>
                      <a:cxn ang="0">
                        <a:pos x="46" y="90"/>
                      </a:cxn>
                      <a:cxn ang="0">
                        <a:pos x="23" y="113"/>
                      </a:cxn>
                    </a:cxnLst>
                    <a:rect l="0" t="0" r="r" b="b"/>
                    <a:pathLst>
                      <a:path w="46" h="113">
                        <a:moveTo>
                          <a:pt x="23" y="113"/>
                        </a:moveTo>
                        <a:lnTo>
                          <a:pt x="46" y="9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0"/>
                        </a:lnTo>
                        <a:lnTo>
                          <a:pt x="23" y="113"/>
                        </a:lnTo>
                        <a:lnTo>
                          <a:pt x="0" y="90"/>
                        </a:lnTo>
                        <a:lnTo>
                          <a:pt x="0" y="95"/>
                        </a:lnTo>
                        <a:lnTo>
                          <a:pt x="2" y="100"/>
                        </a:lnTo>
                        <a:lnTo>
                          <a:pt x="4" y="103"/>
                        </a:lnTo>
                        <a:lnTo>
                          <a:pt x="7" y="107"/>
                        </a:lnTo>
                        <a:lnTo>
                          <a:pt x="11" y="110"/>
                        </a:lnTo>
                        <a:lnTo>
                          <a:pt x="15" y="112"/>
                        </a:lnTo>
                        <a:lnTo>
                          <a:pt x="19" y="113"/>
                        </a:lnTo>
                        <a:lnTo>
                          <a:pt x="23" y="113"/>
                        </a:lnTo>
                        <a:lnTo>
                          <a:pt x="27" y="113"/>
                        </a:lnTo>
                        <a:lnTo>
                          <a:pt x="32" y="112"/>
                        </a:lnTo>
                        <a:lnTo>
                          <a:pt x="36" y="110"/>
                        </a:lnTo>
                        <a:lnTo>
                          <a:pt x="39" y="107"/>
                        </a:lnTo>
                        <a:lnTo>
                          <a:pt x="42" y="103"/>
                        </a:lnTo>
                        <a:lnTo>
                          <a:pt x="44" y="100"/>
                        </a:lnTo>
                        <a:lnTo>
                          <a:pt x="45" y="95"/>
                        </a:lnTo>
                        <a:lnTo>
                          <a:pt x="46" y="90"/>
                        </a:lnTo>
                        <a:lnTo>
                          <a:pt x="23" y="11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89" name="Freeform 737"/>
                  <p:cNvSpPr>
                    <a:spLocks noChangeAspect="1"/>
                  </p:cNvSpPr>
                  <p:nvPr/>
                </p:nvSpPr>
                <p:spPr bwMode="auto">
                  <a:xfrm>
                    <a:off x="3206" y="1532"/>
                    <a:ext cx="36" cy="14"/>
                  </a:xfrm>
                  <a:custGeom>
                    <a:avLst/>
                    <a:gdLst/>
                    <a:ahLst/>
                    <a:cxnLst>
                      <a:cxn ang="0">
                        <a:pos x="102" y="23"/>
                      </a:cxn>
                      <a:cxn ang="0">
                        <a:pos x="79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79" y="46"/>
                      </a:cxn>
                      <a:cxn ang="0">
                        <a:pos x="102" y="23"/>
                      </a:cxn>
                      <a:cxn ang="0">
                        <a:pos x="79" y="46"/>
                      </a:cxn>
                      <a:cxn ang="0">
                        <a:pos x="84" y="45"/>
                      </a:cxn>
                      <a:cxn ang="0">
                        <a:pos x="90" y="44"/>
                      </a:cxn>
                      <a:cxn ang="0">
                        <a:pos x="94" y="42"/>
                      </a:cxn>
                      <a:cxn ang="0">
                        <a:pos x="97" y="39"/>
                      </a:cxn>
                      <a:cxn ang="0">
                        <a:pos x="99" y="35"/>
                      </a:cxn>
                      <a:cxn ang="0">
                        <a:pos x="101" y="31"/>
                      </a:cxn>
                      <a:cxn ang="0">
                        <a:pos x="102" y="27"/>
                      </a:cxn>
                      <a:cxn ang="0">
                        <a:pos x="102" y="23"/>
                      </a:cxn>
                      <a:cxn ang="0">
                        <a:pos x="102" y="19"/>
                      </a:cxn>
                      <a:cxn ang="0">
                        <a:pos x="101" y="14"/>
                      </a:cxn>
                      <a:cxn ang="0">
                        <a:pos x="99" y="10"/>
                      </a:cxn>
                      <a:cxn ang="0">
                        <a:pos x="97" y="7"/>
                      </a:cxn>
                      <a:cxn ang="0">
                        <a:pos x="94" y="4"/>
                      </a:cxn>
                      <a:cxn ang="0">
                        <a:pos x="90" y="2"/>
                      </a:cxn>
                      <a:cxn ang="0">
                        <a:pos x="84" y="0"/>
                      </a:cxn>
                      <a:cxn ang="0">
                        <a:pos x="79" y="0"/>
                      </a:cxn>
                      <a:cxn ang="0">
                        <a:pos x="102" y="23"/>
                      </a:cxn>
                    </a:cxnLst>
                    <a:rect l="0" t="0" r="r" b="b"/>
                    <a:pathLst>
                      <a:path w="102" h="46">
                        <a:moveTo>
                          <a:pt x="102" y="23"/>
                        </a:moveTo>
                        <a:lnTo>
                          <a:pt x="79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9" y="46"/>
                        </a:lnTo>
                        <a:lnTo>
                          <a:pt x="102" y="23"/>
                        </a:lnTo>
                        <a:lnTo>
                          <a:pt x="79" y="46"/>
                        </a:lnTo>
                        <a:lnTo>
                          <a:pt x="84" y="45"/>
                        </a:lnTo>
                        <a:lnTo>
                          <a:pt x="90" y="44"/>
                        </a:lnTo>
                        <a:lnTo>
                          <a:pt x="94" y="42"/>
                        </a:lnTo>
                        <a:lnTo>
                          <a:pt x="97" y="39"/>
                        </a:lnTo>
                        <a:lnTo>
                          <a:pt x="99" y="35"/>
                        </a:lnTo>
                        <a:lnTo>
                          <a:pt x="101" y="31"/>
                        </a:lnTo>
                        <a:lnTo>
                          <a:pt x="102" y="27"/>
                        </a:lnTo>
                        <a:lnTo>
                          <a:pt x="102" y="23"/>
                        </a:lnTo>
                        <a:lnTo>
                          <a:pt x="102" y="19"/>
                        </a:lnTo>
                        <a:lnTo>
                          <a:pt x="101" y="14"/>
                        </a:lnTo>
                        <a:lnTo>
                          <a:pt x="99" y="10"/>
                        </a:lnTo>
                        <a:lnTo>
                          <a:pt x="97" y="7"/>
                        </a:lnTo>
                        <a:lnTo>
                          <a:pt x="94" y="4"/>
                        </a:lnTo>
                        <a:lnTo>
                          <a:pt x="90" y="2"/>
                        </a:lnTo>
                        <a:lnTo>
                          <a:pt x="84" y="0"/>
                        </a:lnTo>
                        <a:lnTo>
                          <a:pt x="79" y="0"/>
                        </a:lnTo>
                        <a:lnTo>
                          <a:pt x="102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0" name="Freeform 738"/>
                  <p:cNvSpPr>
                    <a:spLocks noChangeAspect="1"/>
                  </p:cNvSpPr>
                  <p:nvPr/>
                </p:nvSpPr>
                <p:spPr bwMode="auto">
                  <a:xfrm>
                    <a:off x="3228" y="1539"/>
                    <a:ext cx="14" cy="336"/>
                  </a:xfrm>
                  <a:custGeom>
                    <a:avLst/>
                    <a:gdLst/>
                    <a:ahLst/>
                    <a:cxnLst>
                      <a:cxn ang="0">
                        <a:pos x="23" y="1115"/>
                      </a:cxn>
                      <a:cxn ang="0">
                        <a:pos x="46" y="1092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92"/>
                      </a:cxn>
                      <a:cxn ang="0">
                        <a:pos x="23" y="1115"/>
                      </a:cxn>
                      <a:cxn ang="0">
                        <a:pos x="0" y="1092"/>
                      </a:cxn>
                      <a:cxn ang="0">
                        <a:pos x="1" y="1097"/>
                      </a:cxn>
                      <a:cxn ang="0">
                        <a:pos x="2" y="1101"/>
                      </a:cxn>
                      <a:cxn ang="0">
                        <a:pos x="4" y="1105"/>
                      </a:cxn>
                      <a:cxn ang="0">
                        <a:pos x="7" y="1108"/>
                      </a:cxn>
                      <a:cxn ang="0">
                        <a:pos x="11" y="1112"/>
                      </a:cxn>
                      <a:cxn ang="0">
                        <a:pos x="15" y="1113"/>
                      </a:cxn>
                      <a:cxn ang="0">
                        <a:pos x="19" y="1114"/>
                      </a:cxn>
                      <a:cxn ang="0">
                        <a:pos x="23" y="1115"/>
                      </a:cxn>
                      <a:cxn ang="0">
                        <a:pos x="27" y="1114"/>
                      </a:cxn>
                      <a:cxn ang="0">
                        <a:pos x="32" y="1113"/>
                      </a:cxn>
                      <a:cxn ang="0">
                        <a:pos x="36" y="1112"/>
                      </a:cxn>
                      <a:cxn ang="0">
                        <a:pos x="39" y="1108"/>
                      </a:cxn>
                      <a:cxn ang="0">
                        <a:pos x="42" y="1105"/>
                      </a:cxn>
                      <a:cxn ang="0">
                        <a:pos x="44" y="1101"/>
                      </a:cxn>
                      <a:cxn ang="0">
                        <a:pos x="46" y="1097"/>
                      </a:cxn>
                      <a:cxn ang="0">
                        <a:pos x="46" y="1092"/>
                      </a:cxn>
                      <a:cxn ang="0">
                        <a:pos x="23" y="1115"/>
                      </a:cxn>
                    </a:cxnLst>
                    <a:rect l="0" t="0" r="r" b="b"/>
                    <a:pathLst>
                      <a:path w="46" h="1115">
                        <a:moveTo>
                          <a:pt x="23" y="1115"/>
                        </a:moveTo>
                        <a:lnTo>
                          <a:pt x="46" y="1092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2"/>
                        </a:lnTo>
                        <a:lnTo>
                          <a:pt x="23" y="1115"/>
                        </a:lnTo>
                        <a:lnTo>
                          <a:pt x="0" y="1092"/>
                        </a:lnTo>
                        <a:lnTo>
                          <a:pt x="1" y="1097"/>
                        </a:lnTo>
                        <a:lnTo>
                          <a:pt x="2" y="1101"/>
                        </a:lnTo>
                        <a:lnTo>
                          <a:pt x="4" y="1105"/>
                        </a:lnTo>
                        <a:lnTo>
                          <a:pt x="7" y="1108"/>
                        </a:lnTo>
                        <a:lnTo>
                          <a:pt x="11" y="1112"/>
                        </a:lnTo>
                        <a:lnTo>
                          <a:pt x="15" y="1113"/>
                        </a:lnTo>
                        <a:lnTo>
                          <a:pt x="19" y="1114"/>
                        </a:lnTo>
                        <a:lnTo>
                          <a:pt x="23" y="1115"/>
                        </a:lnTo>
                        <a:lnTo>
                          <a:pt x="27" y="1114"/>
                        </a:lnTo>
                        <a:lnTo>
                          <a:pt x="32" y="1113"/>
                        </a:lnTo>
                        <a:lnTo>
                          <a:pt x="36" y="1112"/>
                        </a:lnTo>
                        <a:lnTo>
                          <a:pt x="39" y="1108"/>
                        </a:lnTo>
                        <a:lnTo>
                          <a:pt x="42" y="1105"/>
                        </a:lnTo>
                        <a:lnTo>
                          <a:pt x="44" y="1101"/>
                        </a:lnTo>
                        <a:lnTo>
                          <a:pt x="46" y="1097"/>
                        </a:lnTo>
                        <a:lnTo>
                          <a:pt x="46" y="1092"/>
                        </a:lnTo>
                        <a:lnTo>
                          <a:pt x="23" y="11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1" name="Freeform 739"/>
                  <p:cNvSpPr>
                    <a:spLocks noChangeAspect="1"/>
                  </p:cNvSpPr>
                  <p:nvPr/>
                </p:nvSpPr>
                <p:spPr bwMode="auto">
                  <a:xfrm>
                    <a:off x="3213" y="186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4" y="47"/>
                      </a:cxn>
                      <a:cxn ang="0">
                        <a:pos x="56" y="47"/>
                      </a:cxn>
                      <a:cxn ang="0">
                        <a:pos x="56" y="0"/>
                      </a:cxn>
                      <a:cxn ang="0">
                        <a:pos x="24" y="0"/>
                      </a:cxn>
                      <a:cxn ang="0">
                        <a:pos x="0" y="24"/>
                      </a:cxn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3" y="3"/>
                      </a:cxn>
                      <a:cxn ang="0">
                        <a:pos x="10" y="5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10" y="43"/>
                      </a:cxn>
                      <a:cxn ang="0">
                        <a:pos x="13" y="45"/>
                      </a:cxn>
                      <a:cxn ang="0">
                        <a:pos x="18" y="46"/>
                      </a:cxn>
                      <a:cxn ang="0">
                        <a:pos x="24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56" h="47">
                        <a:moveTo>
                          <a:pt x="0" y="24"/>
                        </a:moveTo>
                        <a:lnTo>
                          <a:pt x="24" y="47"/>
                        </a:lnTo>
                        <a:lnTo>
                          <a:pt x="56" y="47"/>
                        </a:lnTo>
                        <a:lnTo>
                          <a:pt x="56" y="0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3" y="3"/>
                        </a:lnTo>
                        <a:lnTo>
                          <a:pt x="10" y="5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3"/>
                        </a:lnTo>
                        <a:lnTo>
                          <a:pt x="13" y="45"/>
                        </a:lnTo>
                        <a:lnTo>
                          <a:pt x="18" y="46"/>
                        </a:lnTo>
                        <a:lnTo>
                          <a:pt x="24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2" name="Freeform 740"/>
                  <p:cNvSpPr>
                    <a:spLocks noChangeAspect="1"/>
                  </p:cNvSpPr>
                  <p:nvPr/>
                </p:nvSpPr>
                <p:spPr bwMode="auto">
                  <a:xfrm>
                    <a:off x="3213" y="1868"/>
                    <a:ext cx="7" cy="64"/>
                  </a:xfrm>
                  <a:custGeom>
                    <a:avLst/>
                    <a:gdLst/>
                    <a:ahLst/>
                    <a:cxnLst>
                      <a:cxn ang="0">
                        <a:pos x="24" y="220"/>
                      </a:cxn>
                      <a:cxn ang="0">
                        <a:pos x="47" y="19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96"/>
                      </a:cxn>
                      <a:cxn ang="0">
                        <a:pos x="24" y="220"/>
                      </a:cxn>
                      <a:cxn ang="0">
                        <a:pos x="0" y="196"/>
                      </a:cxn>
                      <a:cxn ang="0">
                        <a:pos x="0" y="202"/>
                      </a:cxn>
                      <a:cxn ang="0">
                        <a:pos x="2" y="206"/>
                      </a:cxn>
                      <a:cxn ang="0">
                        <a:pos x="5" y="210"/>
                      </a:cxn>
                      <a:cxn ang="0">
                        <a:pos x="8" y="213"/>
                      </a:cxn>
                      <a:cxn ang="0">
                        <a:pos x="11" y="216"/>
                      </a:cxn>
                      <a:cxn ang="0">
                        <a:pos x="15" y="218"/>
                      </a:cxn>
                      <a:cxn ang="0">
                        <a:pos x="19" y="220"/>
                      </a:cxn>
                      <a:cxn ang="0">
                        <a:pos x="24" y="220"/>
                      </a:cxn>
                      <a:cxn ang="0">
                        <a:pos x="28" y="220"/>
                      </a:cxn>
                      <a:cxn ang="0">
                        <a:pos x="32" y="218"/>
                      </a:cxn>
                      <a:cxn ang="0">
                        <a:pos x="36" y="216"/>
                      </a:cxn>
                      <a:cxn ang="0">
                        <a:pos x="39" y="213"/>
                      </a:cxn>
                      <a:cxn ang="0">
                        <a:pos x="42" y="210"/>
                      </a:cxn>
                      <a:cxn ang="0">
                        <a:pos x="45" y="206"/>
                      </a:cxn>
                      <a:cxn ang="0">
                        <a:pos x="47" y="202"/>
                      </a:cxn>
                      <a:cxn ang="0">
                        <a:pos x="47" y="196"/>
                      </a:cxn>
                      <a:cxn ang="0">
                        <a:pos x="24" y="220"/>
                      </a:cxn>
                    </a:cxnLst>
                    <a:rect l="0" t="0" r="r" b="b"/>
                    <a:pathLst>
                      <a:path w="47" h="220">
                        <a:moveTo>
                          <a:pt x="24" y="220"/>
                        </a:moveTo>
                        <a:lnTo>
                          <a:pt x="47" y="1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96"/>
                        </a:lnTo>
                        <a:lnTo>
                          <a:pt x="24" y="220"/>
                        </a:lnTo>
                        <a:lnTo>
                          <a:pt x="0" y="196"/>
                        </a:lnTo>
                        <a:lnTo>
                          <a:pt x="0" y="202"/>
                        </a:lnTo>
                        <a:lnTo>
                          <a:pt x="2" y="206"/>
                        </a:lnTo>
                        <a:lnTo>
                          <a:pt x="5" y="210"/>
                        </a:lnTo>
                        <a:lnTo>
                          <a:pt x="8" y="213"/>
                        </a:lnTo>
                        <a:lnTo>
                          <a:pt x="11" y="216"/>
                        </a:lnTo>
                        <a:lnTo>
                          <a:pt x="15" y="218"/>
                        </a:lnTo>
                        <a:lnTo>
                          <a:pt x="19" y="220"/>
                        </a:lnTo>
                        <a:lnTo>
                          <a:pt x="24" y="220"/>
                        </a:lnTo>
                        <a:lnTo>
                          <a:pt x="28" y="220"/>
                        </a:lnTo>
                        <a:lnTo>
                          <a:pt x="32" y="218"/>
                        </a:lnTo>
                        <a:lnTo>
                          <a:pt x="36" y="216"/>
                        </a:lnTo>
                        <a:lnTo>
                          <a:pt x="39" y="213"/>
                        </a:lnTo>
                        <a:lnTo>
                          <a:pt x="42" y="210"/>
                        </a:lnTo>
                        <a:lnTo>
                          <a:pt x="45" y="206"/>
                        </a:lnTo>
                        <a:lnTo>
                          <a:pt x="47" y="202"/>
                        </a:lnTo>
                        <a:lnTo>
                          <a:pt x="47" y="196"/>
                        </a:lnTo>
                        <a:lnTo>
                          <a:pt x="24" y="2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3" name="Freeform 741"/>
                  <p:cNvSpPr>
                    <a:spLocks noChangeAspect="1"/>
                  </p:cNvSpPr>
                  <p:nvPr/>
                </p:nvSpPr>
                <p:spPr bwMode="auto">
                  <a:xfrm>
                    <a:off x="3220" y="1919"/>
                    <a:ext cx="0" cy="14"/>
                  </a:xfrm>
                  <a:custGeom>
                    <a:avLst/>
                    <a:gdLst/>
                    <a:ahLst/>
                    <a:cxnLst>
                      <a:cxn ang="0">
                        <a:pos x="44" y="23"/>
                      </a:cxn>
                      <a:cxn ang="0">
                        <a:pos x="21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21" y="47"/>
                      </a:cxn>
                      <a:cxn ang="0">
                        <a:pos x="44" y="23"/>
                      </a:cxn>
                      <a:cxn ang="0">
                        <a:pos x="21" y="47"/>
                      </a:cxn>
                      <a:cxn ang="0">
                        <a:pos x="26" y="46"/>
                      </a:cxn>
                      <a:cxn ang="0">
                        <a:pos x="30" y="45"/>
                      </a:cxn>
                      <a:cxn ang="0">
                        <a:pos x="34" y="42"/>
                      </a:cxn>
                      <a:cxn ang="0">
                        <a:pos x="37" y="39"/>
                      </a:cxn>
                      <a:cxn ang="0">
                        <a:pos x="41" y="36"/>
                      </a:cxn>
                      <a:cxn ang="0">
                        <a:pos x="42" y="32"/>
                      </a:cxn>
                      <a:cxn ang="0">
                        <a:pos x="43" y="28"/>
                      </a:cxn>
                      <a:cxn ang="0">
                        <a:pos x="44" y="23"/>
                      </a:cxn>
                      <a:cxn ang="0">
                        <a:pos x="43" y="19"/>
                      </a:cxn>
                      <a:cxn ang="0">
                        <a:pos x="42" y="15"/>
                      </a:cxn>
                      <a:cxn ang="0">
                        <a:pos x="41" y="11"/>
                      </a:cxn>
                      <a:cxn ang="0">
                        <a:pos x="37" y="8"/>
                      </a:cxn>
                      <a:cxn ang="0">
                        <a:pos x="34" y="5"/>
                      </a:cxn>
                      <a:cxn ang="0">
                        <a:pos x="30" y="2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44" y="23"/>
                      </a:cxn>
                    </a:cxnLst>
                    <a:rect l="0" t="0" r="r" b="b"/>
                    <a:pathLst>
                      <a:path w="44" h="47">
                        <a:moveTo>
                          <a:pt x="44" y="23"/>
                        </a:move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21" y="47"/>
                        </a:lnTo>
                        <a:lnTo>
                          <a:pt x="44" y="23"/>
                        </a:lnTo>
                        <a:lnTo>
                          <a:pt x="21" y="47"/>
                        </a:lnTo>
                        <a:lnTo>
                          <a:pt x="26" y="46"/>
                        </a:lnTo>
                        <a:lnTo>
                          <a:pt x="30" y="45"/>
                        </a:lnTo>
                        <a:lnTo>
                          <a:pt x="34" y="42"/>
                        </a:lnTo>
                        <a:lnTo>
                          <a:pt x="37" y="39"/>
                        </a:lnTo>
                        <a:lnTo>
                          <a:pt x="41" y="36"/>
                        </a:lnTo>
                        <a:lnTo>
                          <a:pt x="42" y="32"/>
                        </a:lnTo>
                        <a:lnTo>
                          <a:pt x="43" y="28"/>
                        </a:lnTo>
                        <a:lnTo>
                          <a:pt x="44" y="23"/>
                        </a:lnTo>
                        <a:lnTo>
                          <a:pt x="43" y="19"/>
                        </a:lnTo>
                        <a:lnTo>
                          <a:pt x="42" y="15"/>
                        </a:lnTo>
                        <a:lnTo>
                          <a:pt x="41" y="11"/>
                        </a:lnTo>
                        <a:lnTo>
                          <a:pt x="37" y="8"/>
                        </a:lnTo>
                        <a:lnTo>
                          <a:pt x="34" y="5"/>
                        </a:lnTo>
                        <a:lnTo>
                          <a:pt x="30" y="2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44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4" name="Freeform 742"/>
                  <p:cNvSpPr>
                    <a:spLocks noChangeAspect="1"/>
                  </p:cNvSpPr>
                  <p:nvPr/>
                </p:nvSpPr>
                <p:spPr bwMode="auto">
                  <a:xfrm>
                    <a:off x="3220" y="1926"/>
                    <a:ext cx="0" cy="136"/>
                  </a:xfrm>
                  <a:custGeom>
                    <a:avLst/>
                    <a:gdLst/>
                    <a:ahLst/>
                    <a:cxnLst>
                      <a:cxn ang="0">
                        <a:pos x="43" y="432"/>
                      </a:cxn>
                      <a:cxn ang="0">
                        <a:pos x="47" y="418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418"/>
                      </a:cxn>
                      <a:cxn ang="0">
                        <a:pos x="43" y="432"/>
                      </a:cxn>
                      <a:cxn ang="0">
                        <a:pos x="0" y="418"/>
                      </a:cxn>
                      <a:cxn ang="0">
                        <a:pos x="0" y="424"/>
                      </a:cxn>
                      <a:cxn ang="0">
                        <a:pos x="3" y="429"/>
                      </a:cxn>
                      <a:cxn ang="0">
                        <a:pos x="5" y="432"/>
                      </a:cxn>
                      <a:cxn ang="0">
                        <a:pos x="8" y="435"/>
                      </a:cxn>
                      <a:cxn ang="0">
                        <a:pos x="11" y="438"/>
                      </a:cxn>
                      <a:cxn ang="0">
                        <a:pos x="15" y="441"/>
                      </a:cxn>
                      <a:cxn ang="0">
                        <a:pos x="19" y="442"/>
                      </a:cxn>
                      <a:cxn ang="0">
                        <a:pos x="24" y="442"/>
                      </a:cxn>
                      <a:cxn ang="0">
                        <a:pos x="28" y="442"/>
                      </a:cxn>
                      <a:cxn ang="0">
                        <a:pos x="32" y="441"/>
                      </a:cxn>
                      <a:cxn ang="0">
                        <a:pos x="36" y="438"/>
                      </a:cxn>
                      <a:cxn ang="0">
                        <a:pos x="39" y="435"/>
                      </a:cxn>
                      <a:cxn ang="0">
                        <a:pos x="43" y="432"/>
                      </a:cxn>
                      <a:cxn ang="0">
                        <a:pos x="45" y="429"/>
                      </a:cxn>
                      <a:cxn ang="0">
                        <a:pos x="46" y="424"/>
                      </a:cxn>
                      <a:cxn ang="0">
                        <a:pos x="47" y="418"/>
                      </a:cxn>
                      <a:cxn ang="0">
                        <a:pos x="43" y="432"/>
                      </a:cxn>
                    </a:cxnLst>
                    <a:rect l="0" t="0" r="r" b="b"/>
                    <a:pathLst>
                      <a:path w="47" h="442">
                        <a:moveTo>
                          <a:pt x="43" y="432"/>
                        </a:moveTo>
                        <a:lnTo>
                          <a:pt x="47" y="418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3" y="432"/>
                        </a:lnTo>
                        <a:lnTo>
                          <a:pt x="0" y="418"/>
                        </a:lnTo>
                        <a:lnTo>
                          <a:pt x="0" y="424"/>
                        </a:lnTo>
                        <a:lnTo>
                          <a:pt x="3" y="429"/>
                        </a:lnTo>
                        <a:lnTo>
                          <a:pt x="5" y="432"/>
                        </a:lnTo>
                        <a:lnTo>
                          <a:pt x="8" y="435"/>
                        </a:lnTo>
                        <a:lnTo>
                          <a:pt x="11" y="438"/>
                        </a:lnTo>
                        <a:lnTo>
                          <a:pt x="15" y="441"/>
                        </a:lnTo>
                        <a:lnTo>
                          <a:pt x="19" y="442"/>
                        </a:lnTo>
                        <a:lnTo>
                          <a:pt x="24" y="442"/>
                        </a:lnTo>
                        <a:lnTo>
                          <a:pt x="28" y="442"/>
                        </a:lnTo>
                        <a:lnTo>
                          <a:pt x="32" y="441"/>
                        </a:lnTo>
                        <a:lnTo>
                          <a:pt x="36" y="438"/>
                        </a:lnTo>
                        <a:lnTo>
                          <a:pt x="39" y="435"/>
                        </a:lnTo>
                        <a:lnTo>
                          <a:pt x="43" y="432"/>
                        </a:lnTo>
                        <a:lnTo>
                          <a:pt x="45" y="429"/>
                        </a:lnTo>
                        <a:lnTo>
                          <a:pt x="46" y="424"/>
                        </a:lnTo>
                        <a:lnTo>
                          <a:pt x="47" y="418"/>
                        </a:lnTo>
                        <a:lnTo>
                          <a:pt x="43" y="43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5" name="Freeform 743"/>
                  <p:cNvSpPr>
                    <a:spLocks noChangeAspect="1"/>
                  </p:cNvSpPr>
                  <p:nvPr/>
                </p:nvSpPr>
                <p:spPr bwMode="auto">
                  <a:xfrm>
                    <a:off x="3213" y="20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42" y="65"/>
                      </a:cxn>
                      <a:cxn ang="0">
                        <a:pos x="71" y="27"/>
                      </a:cxn>
                      <a:cxn ang="0">
                        <a:pos x="33" y="0"/>
                      </a:cxn>
                      <a:cxn ang="0">
                        <a:pos x="5" y="38"/>
                      </a:cxn>
                      <a:cxn ang="0">
                        <a:pos x="0" y="51"/>
                      </a:cxn>
                      <a:cxn ang="0">
                        <a:pos x="5" y="38"/>
                      </a:cxn>
                      <a:cxn ang="0">
                        <a:pos x="2" y="43"/>
                      </a:cxn>
                      <a:cxn ang="0">
                        <a:pos x="1" y="47"/>
                      </a:cxn>
                      <a:cxn ang="0">
                        <a:pos x="0" y="51"/>
                      </a:cxn>
                      <a:cxn ang="0">
                        <a:pos x="1" y="56"/>
                      </a:cxn>
                      <a:cxn ang="0">
                        <a:pos x="2" y="60"/>
                      </a:cxn>
                      <a:cxn ang="0">
                        <a:pos x="4" y="64"/>
                      </a:cxn>
                      <a:cxn ang="0">
                        <a:pos x="6" y="67"/>
                      </a:cxn>
                      <a:cxn ang="0">
                        <a:pos x="10" y="70"/>
                      </a:cxn>
                      <a:cxn ang="0">
                        <a:pos x="14" y="72"/>
                      </a:cxn>
                      <a:cxn ang="0">
                        <a:pos x="18" y="73"/>
                      </a:cxn>
                      <a:cxn ang="0">
                        <a:pos x="22" y="75"/>
                      </a:cxn>
                      <a:cxn ang="0">
                        <a:pos x="26" y="75"/>
                      </a:cxn>
                      <a:cxn ang="0">
                        <a:pos x="31" y="73"/>
                      </a:cxn>
                      <a:cxn ang="0">
                        <a:pos x="35" y="72"/>
                      </a:cxn>
                      <a:cxn ang="0">
                        <a:pos x="39" y="69"/>
                      </a:cxn>
                      <a:cxn ang="0">
                        <a:pos x="42" y="65"/>
                      </a:cxn>
                      <a:cxn ang="0">
                        <a:pos x="0" y="51"/>
                      </a:cxn>
                    </a:cxnLst>
                    <a:rect l="0" t="0" r="r" b="b"/>
                    <a:pathLst>
                      <a:path w="71" h="75">
                        <a:moveTo>
                          <a:pt x="0" y="51"/>
                        </a:moveTo>
                        <a:lnTo>
                          <a:pt x="42" y="65"/>
                        </a:lnTo>
                        <a:lnTo>
                          <a:pt x="71" y="27"/>
                        </a:lnTo>
                        <a:lnTo>
                          <a:pt x="33" y="0"/>
                        </a:lnTo>
                        <a:lnTo>
                          <a:pt x="5" y="38"/>
                        </a:lnTo>
                        <a:lnTo>
                          <a:pt x="0" y="51"/>
                        </a:lnTo>
                        <a:lnTo>
                          <a:pt x="5" y="38"/>
                        </a:lnTo>
                        <a:lnTo>
                          <a:pt x="2" y="43"/>
                        </a:lnTo>
                        <a:lnTo>
                          <a:pt x="1" y="47"/>
                        </a:lnTo>
                        <a:lnTo>
                          <a:pt x="0" y="51"/>
                        </a:lnTo>
                        <a:lnTo>
                          <a:pt x="1" y="56"/>
                        </a:lnTo>
                        <a:lnTo>
                          <a:pt x="2" y="60"/>
                        </a:lnTo>
                        <a:lnTo>
                          <a:pt x="4" y="64"/>
                        </a:lnTo>
                        <a:lnTo>
                          <a:pt x="6" y="67"/>
                        </a:lnTo>
                        <a:lnTo>
                          <a:pt x="10" y="70"/>
                        </a:lnTo>
                        <a:lnTo>
                          <a:pt x="14" y="72"/>
                        </a:lnTo>
                        <a:lnTo>
                          <a:pt x="18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3"/>
                        </a:lnTo>
                        <a:lnTo>
                          <a:pt x="35" y="72"/>
                        </a:lnTo>
                        <a:lnTo>
                          <a:pt x="39" y="69"/>
                        </a:lnTo>
                        <a:lnTo>
                          <a:pt x="42" y="65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6" name="Rectangle 7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3" y="2062"/>
                    <a:ext cx="7" cy="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7" name="Freeform 745"/>
                  <p:cNvSpPr>
                    <a:spLocks noChangeAspect="1"/>
                  </p:cNvSpPr>
                  <p:nvPr/>
                </p:nvSpPr>
                <p:spPr bwMode="auto">
                  <a:xfrm>
                    <a:off x="2255" y="1410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0" y="24"/>
                      </a:cxn>
                      <a:cxn ang="0">
                        <a:pos x="0" y="315"/>
                      </a:cxn>
                      <a:cxn ang="0">
                        <a:pos x="47" y="315"/>
                      </a:cxn>
                      <a:cxn ang="0">
                        <a:pos x="47" y="24"/>
                      </a:cxn>
                      <a:cxn ang="0">
                        <a:pos x="0" y="23"/>
                      </a:cxn>
                      <a:cxn ang="0">
                        <a:pos x="47" y="24"/>
                      </a:cxn>
                      <a:cxn ang="0">
                        <a:pos x="46" y="18"/>
                      </a:cxn>
                      <a:cxn ang="0">
                        <a:pos x="45" y="14"/>
                      </a:cxn>
                      <a:cxn ang="0">
                        <a:pos x="43" y="10"/>
                      </a:cxn>
                      <a:cxn ang="0">
                        <a:pos x="39" y="7"/>
                      </a:cxn>
                      <a:cxn ang="0">
                        <a:pos x="35" y="4"/>
                      </a:cxn>
                      <a:cxn ang="0">
                        <a:pos x="32" y="3"/>
                      </a:cxn>
                      <a:cxn ang="0">
                        <a:pos x="28" y="1"/>
                      </a:cxn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3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5" y="10"/>
                      </a:cxn>
                      <a:cxn ang="0">
                        <a:pos x="2" y="14"/>
                      </a:cxn>
                      <a:cxn ang="0">
                        <a:pos x="0" y="18"/>
                      </a:cxn>
                      <a:cxn ang="0">
                        <a:pos x="0" y="24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7" h="315">
                        <a:moveTo>
                          <a:pt x="0" y="23"/>
                        </a:moveTo>
                        <a:lnTo>
                          <a:pt x="0" y="24"/>
                        </a:lnTo>
                        <a:lnTo>
                          <a:pt x="0" y="315"/>
                        </a:lnTo>
                        <a:lnTo>
                          <a:pt x="47" y="315"/>
                        </a:lnTo>
                        <a:lnTo>
                          <a:pt x="47" y="24"/>
                        </a:lnTo>
                        <a:lnTo>
                          <a:pt x="0" y="23"/>
                        </a:lnTo>
                        <a:lnTo>
                          <a:pt x="47" y="24"/>
                        </a:lnTo>
                        <a:lnTo>
                          <a:pt x="46" y="18"/>
                        </a:lnTo>
                        <a:lnTo>
                          <a:pt x="45" y="14"/>
                        </a:lnTo>
                        <a:lnTo>
                          <a:pt x="43" y="10"/>
                        </a:lnTo>
                        <a:lnTo>
                          <a:pt x="39" y="7"/>
                        </a:lnTo>
                        <a:lnTo>
                          <a:pt x="35" y="4"/>
                        </a:lnTo>
                        <a:lnTo>
                          <a:pt x="32" y="3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4" y="3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5" y="10"/>
                        </a:lnTo>
                        <a:lnTo>
                          <a:pt x="2" y="14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8" name="Freeform 746"/>
                  <p:cNvSpPr>
                    <a:spLocks noChangeAspect="1"/>
                  </p:cNvSpPr>
                  <p:nvPr/>
                </p:nvSpPr>
                <p:spPr bwMode="auto">
                  <a:xfrm>
                    <a:off x="2255" y="1360"/>
                    <a:ext cx="36" cy="57"/>
                  </a:xfrm>
                  <a:custGeom>
                    <a:avLst/>
                    <a:gdLst/>
                    <a:ahLst/>
                    <a:cxnLst>
                      <a:cxn ang="0">
                        <a:pos x="115" y="7"/>
                      </a:cxn>
                      <a:cxn ang="0">
                        <a:pos x="84" y="6"/>
                      </a:cxn>
                      <a:cxn ang="0">
                        <a:pos x="72" y="18"/>
                      </a:cxn>
                      <a:cxn ang="0">
                        <a:pos x="62" y="30"/>
                      </a:cxn>
                      <a:cxn ang="0">
                        <a:pos x="51" y="40"/>
                      </a:cxn>
                      <a:cxn ang="0">
                        <a:pos x="43" y="52"/>
                      </a:cxn>
                      <a:cxn ang="0">
                        <a:pos x="35" y="63"/>
                      </a:cxn>
                      <a:cxn ang="0">
                        <a:pos x="28" y="75"/>
                      </a:cxn>
                      <a:cxn ang="0">
                        <a:pos x="23" y="86"/>
                      </a:cxn>
                      <a:cxn ang="0">
                        <a:pos x="17" y="98"/>
                      </a:cxn>
                      <a:cxn ang="0">
                        <a:pos x="13" y="110"/>
                      </a:cxn>
                      <a:cxn ang="0">
                        <a:pos x="10" y="121"/>
                      </a:cxn>
                      <a:cxn ang="0">
                        <a:pos x="7" y="133"/>
                      </a:cxn>
                      <a:cxn ang="0">
                        <a:pos x="5" y="144"/>
                      </a:cxn>
                      <a:cxn ang="0">
                        <a:pos x="2" y="166"/>
                      </a:cxn>
                      <a:cxn ang="0">
                        <a:pos x="0" y="189"/>
                      </a:cxn>
                      <a:cxn ang="0">
                        <a:pos x="47" y="192"/>
                      </a:cxn>
                      <a:cxn ang="0">
                        <a:pos x="48" y="172"/>
                      </a:cxn>
                      <a:cxn ang="0">
                        <a:pos x="51" y="152"/>
                      </a:cxn>
                      <a:cxn ang="0">
                        <a:pos x="52" y="143"/>
                      </a:cxn>
                      <a:cxn ang="0">
                        <a:pos x="55" y="134"/>
                      </a:cxn>
                      <a:cxn ang="0">
                        <a:pos x="57" y="124"/>
                      </a:cxn>
                      <a:cxn ang="0">
                        <a:pos x="61" y="115"/>
                      </a:cxn>
                      <a:cxn ang="0">
                        <a:pos x="65" y="106"/>
                      </a:cxn>
                      <a:cxn ang="0">
                        <a:pos x="69" y="97"/>
                      </a:cxn>
                      <a:cxn ang="0">
                        <a:pos x="74" y="87"/>
                      </a:cxn>
                      <a:cxn ang="0">
                        <a:pos x="81" y="79"/>
                      </a:cxn>
                      <a:cxn ang="0">
                        <a:pos x="88" y="70"/>
                      </a:cxn>
                      <a:cxn ang="0">
                        <a:pos x="95" y="60"/>
                      </a:cxn>
                      <a:cxn ang="0">
                        <a:pos x="105" y="51"/>
                      </a:cxn>
                      <a:cxn ang="0">
                        <a:pos x="114" y="41"/>
                      </a:cxn>
                      <a:cxn ang="0">
                        <a:pos x="83" y="40"/>
                      </a:cxn>
                      <a:cxn ang="0">
                        <a:pos x="114" y="41"/>
                      </a:cxn>
                      <a:cxn ang="0">
                        <a:pos x="118" y="37"/>
                      </a:cxn>
                      <a:cxn ang="0">
                        <a:pos x="121" y="33"/>
                      </a:cxn>
                      <a:cxn ang="0">
                        <a:pos x="123" y="29"/>
                      </a:cxn>
                      <a:cxn ang="0">
                        <a:pos x="123" y="24"/>
                      </a:cxn>
                      <a:cxn ang="0">
                        <a:pos x="123" y="20"/>
                      </a:cxn>
                      <a:cxn ang="0">
                        <a:pos x="122" y="16"/>
                      </a:cxn>
                      <a:cxn ang="0">
                        <a:pos x="119" y="12"/>
                      </a:cxn>
                      <a:cxn ang="0">
                        <a:pos x="116" y="9"/>
                      </a:cxn>
                      <a:cxn ang="0">
                        <a:pos x="113" y="5"/>
                      </a:cxn>
                      <a:cxn ang="0">
                        <a:pos x="110" y="3"/>
                      </a:cxn>
                      <a:cxn ang="0">
                        <a:pos x="106" y="1"/>
                      </a:cxn>
                      <a:cxn ang="0">
                        <a:pos x="102" y="0"/>
                      </a:cxn>
                      <a:cxn ang="0">
                        <a:pos x="97" y="0"/>
                      </a:cxn>
                      <a:cxn ang="0">
                        <a:pos x="93" y="1"/>
                      </a:cxn>
                      <a:cxn ang="0">
                        <a:pos x="88" y="3"/>
                      </a:cxn>
                      <a:cxn ang="0">
                        <a:pos x="84" y="6"/>
                      </a:cxn>
                      <a:cxn ang="0">
                        <a:pos x="115" y="7"/>
                      </a:cxn>
                    </a:cxnLst>
                    <a:rect l="0" t="0" r="r" b="b"/>
                    <a:pathLst>
                      <a:path w="123" h="192">
                        <a:moveTo>
                          <a:pt x="115" y="7"/>
                        </a:moveTo>
                        <a:lnTo>
                          <a:pt x="84" y="6"/>
                        </a:lnTo>
                        <a:lnTo>
                          <a:pt x="72" y="18"/>
                        </a:lnTo>
                        <a:lnTo>
                          <a:pt x="62" y="30"/>
                        </a:lnTo>
                        <a:lnTo>
                          <a:pt x="51" y="40"/>
                        </a:lnTo>
                        <a:lnTo>
                          <a:pt x="43" y="52"/>
                        </a:lnTo>
                        <a:lnTo>
                          <a:pt x="35" y="63"/>
                        </a:lnTo>
                        <a:lnTo>
                          <a:pt x="28" y="75"/>
                        </a:lnTo>
                        <a:lnTo>
                          <a:pt x="23" y="86"/>
                        </a:lnTo>
                        <a:lnTo>
                          <a:pt x="17" y="98"/>
                        </a:lnTo>
                        <a:lnTo>
                          <a:pt x="13" y="110"/>
                        </a:lnTo>
                        <a:lnTo>
                          <a:pt x="10" y="121"/>
                        </a:lnTo>
                        <a:lnTo>
                          <a:pt x="7" y="133"/>
                        </a:lnTo>
                        <a:lnTo>
                          <a:pt x="5" y="144"/>
                        </a:lnTo>
                        <a:lnTo>
                          <a:pt x="2" y="166"/>
                        </a:lnTo>
                        <a:lnTo>
                          <a:pt x="0" y="189"/>
                        </a:lnTo>
                        <a:lnTo>
                          <a:pt x="47" y="192"/>
                        </a:lnTo>
                        <a:lnTo>
                          <a:pt x="48" y="172"/>
                        </a:lnTo>
                        <a:lnTo>
                          <a:pt x="51" y="152"/>
                        </a:lnTo>
                        <a:lnTo>
                          <a:pt x="52" y="143"/>
                        </a:lnTo>
                        <a:lnTo>
                          <a:pt x="55" y="134"/>
                        </a:lnTo>
                        <a:lnTo>
                          <a:pt x="57" y="124"/>
                        </a:lnTo>
                        <a:lnTo>
                          <a:pt x="61" y="115"/>
                        </a:lnTo>
                        <a:lnTo>
                          <a:pt x="65" y="106"/>
                        </a:lnTo>
                        <a:lnTo>
                          <a:pt x="69" y="97"/>
                        </a:lnTo>
                        <a:lnTo>
                          <a:pt x="74" y="87"/>
                        </a:lnTo>
                        <a:lnTo>
                          <a:pt x="81" y="79"/>
                        </a:lnTo>
                        <a:lnTo>
                          <a:pt x="88" y="70"/>
                        </a:lnTo>
                        <a:lnTo>
                          <a:pt x="95" y="60"/>
                        </a:lnTo>
                        <a:lnTo>
                          <a:pt x="105" y="51"/>
                        </a:lnTo>
                        <a:lnTo>
                          <a:pt x="114" y="41"/>
                        </a:lnTo>
                        <a:lnTo>
                          <a:pt x="83" y="40"/>
                        </a:lnTo>
                        <a:lnTo>
                          <a:pt x="114" y="41"/>
                        </a:lnTo>
                        <a:lnTo>
                          <a:pt x="118" y="37"/>
                        </a:lnTo>
                        <a:lnTo>
                          <a:pt x="121" y="33"/>
                        </a:lnTo>
                        <a:lnTo>
                          <a:pt x="123" y="29"/>
                        </a:lnTo>
                        <a:lnTo>
                          <a:pt x="123" y="24"/>
                        </a:lnTo>
                        <a:lnTo>
                          <a:pt x="123" y="20"/>
                        </a:lnTo>
                        <a:lnTo>
                          <a:pt x="122" y="16"/>
                        </a:lnTo>
                        <a:lnTo>
                          <a:pt x="119" y="12"/>
                        </a:lnTo>
                        <a:lnTo>
                          <a:pt x="116" y="9"/>
                        </a:lnTo>
                        <a:lnTo>
                          <a:pt x="113" y="5"/>
                        </a:lnTo>
                        <a:lnTo>
                          <a:pt x="110" y="3"/>
                        </a:lnTo>
                        <a:lnTo>
                          <a:pt x="106" y="1"/>
                        </a:lnTo>
                        <a:lnTo>
                          <a:pt x="102" y="0"/>
                        </a:lnTo>
                        <a:lnTo>
                          <a:pt x="97" y="0"/>
                        </a:lnTo>
                        <a:lnTo>
                          <a:pt x="93" y="1"/>
                        </a:lnTo>
                        <a:lnTo>
                          <a:pt x="88" y="3"/>
                        </a:lnTo>
                        <a:lnTo>
                          <a:pt x="84" y="6"/>
                        </a:lnTo>
                        <a:lnTo>
                          <a:pt x="115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699" name="Freeform 747"/>
                  <p:cNvSpPr>
                    <a:spLocks noChangeAspect="1"/>
                  </p:cNvSpPr>
                  <p:nvPr/>
                </p:nvSpPr>
                <p:spPr bwMode="auto">
                  <a:xfrm>
                    <a:off x="2277" y="1360"/>
                    <a:ext cx="36" cy="64"/>
                  </a:xfrm>
                  <a:custGeom>
                    <a:avLst/>
                    <a:gdLst/>
                    <a:ahLst/>
                    <a:cxnLst>
                      <a:cxn ang="0">
                        <a:pos x="113" y="183"/>
                      </a:cxn>
                      <a:cxn ang="0">
                        <a:pos x="113" y="183"/>
                      </a:cxn>
                      <a:cxn ang="0">
                        <a:pos x="112" y="160"/>
                      </a:cxn>
                      <a:cxn ang="0">
                        <a:pos x="109" y="137"/>
                      </a:cxn>
                      <a:cxn ang="0">
                        <a:pos x="107" y="126"/>
                      </a:cxn>
                      <a:cxn ang="0">
                        <a:pos x="104" y="114"/>
                      </a:cxn>
                      <a:cxn ang="0">
                        <a:pos x="100" y="103"/>
                      </a:cxn>
                      <a:cxn ang="0">
                        <a:pos x="95" y="91"/>
                      </a:cxn>
                      <a:cxn ang="0">
                        <a:pos x="90" y="79"/>
                      </a:cxn>
                      <a:cxn ang="0">
                        <a:pos x="84" y="68"/>
                      </a:cxn>
                      <a:cxn ang="0">
                        <a:pos x="78" y="56"/>
                      </a:cxn>
                      <a:cxn ang="0">
                        <a:pos x="70" y="46"/>
                      </a:cxn>
                      <a:cxn ang="0">
                        <a:pos x="62" y="34"/>
                      </a:cxn>
                      <a:cxn ang="0">
                        <a:pos x="53" y="23"/>
                      </a:cxn>
                      <a:cxn ang="0">
                        <a:pos x="43" y="12"/>
                      </a:cxn>
                      <a:cxn ang="0">
                        <a:pos x="32" y="0"/>
                      </a:cxn>
                      <a:cxn ang="0">
                        <a:pos x="0" y="33"/>
                      </a:cxn>
                      <a:cxn ang="0">
                        <a:pos x="9" y="43"/>
                      </a:cxn>
                      <a:cxn ang="0">
                        <a:pos x="18" y="53"/>
                      </a:cxn>
                      <a:cxn ang="0">
                        <a:pos x="25" y="63"/>
                      </a:cxn>
                      <a:cxn ang="0">
                        <a:pos x="32" y="72"/>
                      </a:cxn>
                      <a:cxn ang="0">
                        <a:pos x="39" y="80"/>
                      </a:cxn>
                      <a:cxn ang="0">
                        <a:pos x="44" y="90"/>
                      </a:cxn>
                      <a:cxn ang="0">
                        <a:pos x="48" y="99"/>
                      </a:cxn>
                      <a:cxn ang="0">
                        <a:pos x="52" y="109"/>
                      </a:cxn>
                      <a:cxn ang="0">
                        <a:pos x="57" y="118"/>
                      </a:cxn>
                      <a:cxn ang="0">
                        <a:pos x="60" y="127"/>
                      </a:cxn>
                      <a:cxn ang="0">
                        <a:pos x="62" y="136"/>
                      </a:cxn>
                      <a:cxn ang="0">
                        <a:pos x="64" y="145"/>
                      </a:cxn>
                      <a:cxn ang="0">
                        <a:pos x="67" y="165"/>
                      </a:cxn>
                      <a:cxn ang="0">
                        <a:pos x="67" y="183"/>
                      </a:cxn>
                      <a:cxn ang="0">
                        <a:pos x="67" y="183"/>
                      </a:cxn>
                      <a:cxn ang="0">
                        <a:pos x="67" y="183"/>
                      </a:cxn>
                      <a:cxn ang="0">
                        <a:pos x="68" y="188"/>
                      </a:cxn>
                      <a:cxn ang="0">
                        <a:pos x="69" y="193"/>
                      </a:cxn>
                      <a:cxn ang="0">
                        <a:pos x="71" y="197"/>
                      </a:cxn>
                      <a:cxn ang="0">
                        <a:pos x="74" y="201"/>
                      </a:cxn>
                      <a:cxn ang="0">
                        <a:pos x="78" y="203"/>
                      </a:cxn>
                      <a:cxn ang="0">
                        <a:pos x="82" y="205"/>
                      </a:cxn>
                      <a:cxn ang="0">
                        <a:pos x="86" y="206"/>
                      </a:cxn>
                      <a:cxn ang="0">
                        <a:pos x="90" y="206"/>
                      </a:cxn>
                      <a:cxn ang="0">
                        <a:pos x="94" y="206"/>
                      </a:cxn>
                      <a:cxn ang="0">
                        <a:pos x="99" y="205"/>
                      </a:cxn>
                      <a:cxn ang="0">
                        <a:pos x="103" y="203"/>
                      </a:cxn>
                      <a:cxn ang="0">
                        <a:pos x="106" y="201"/>
                      </a:cxn>
                      <a:cxn ang="0">
                        <a:pos x="109" y="197"/>
                      </a:cxn>
                      <a:cxn ang="0">
                        <a:pos x="111" y="193"/>
                      </a:cxn>
                      <a:cxn ang="0">
                        <a:pos x="113" y="188"/>
                      </a:cxn>
                      <a:cxn ang="0">
                        <a:pos x="113" y="183"/>
                      </a:cxn>
                    </a:cxnLst>
                    <a:rect l="0" t="0" r="r" b="b"/>
                    <a:pathLst>
                      <a:path w="113" h="206">
                        <a:moveTo>
                          <a:pt x="113" y="183"/>
                        </a:moveTo>
                        <a:lnTo>
                          <a:pt x="113" y="183"/>
                        </a:lnTo>
                        <a:lnTo>
                          <a:pt x="112" y="160"/>
                        </a:lnTo>
                        <a:lnTo>
                          <a:pt x="109" y="137"/>
                        </a:lnTo>
                        <a:lnTo>
                          <a:pt x="107" y="126"/>
                        </a:lnTo>
                        <a:lnTo>
                          <a:pt x="104" y="114"/>
                        </a:lnTo>
                        <a:lnTo>
                          <a:pt x="100" y="103"/>
                        </a:lnTo>
                        <a:lnTo>
                          <a:pt x="95" y="91"/>
                        </a:lnTo>
                        <a:lnTo>
                          <a:pt x="90" y="79"/>
                        </a:lnTo>
                        <a:lnTo>
                          <a:pt x="84" y="68"/>
                        </a:lnTo>
                        <a:lnTo>
                          <a:pt x="78" y="56"/>
                        </a:lnTo>
                        <a:lnTo>
                          <a:pt x="70" y="46"/>
                        </a:lnTo>
                        <a:lnTo>
                          <a:pt x="62" y="34"/>
                        </a:lnTo>
                        <a:lnTo>
                          <a:pt x="53" y="23"/>
                        </a:lnTo>
                        <a:lnTo>
                          <a:pt x="43" y="12"/>
                        </a:lnTo>
                        <a:lnTo>
                          <a:pt x="32" y="0"/>
                        </a:lnTo>
                        <a:lnTo>
                          <a:pt x="0" y="33"/>
                        </a:lnTo>
                        <a:lnTo>
                          <a:pt x="9" y="43"/>
                        </a:lnTo>
                        <a:lnTo>
                          <a:pt x="18" y="53"/>
                        </a:lnTo>
                        <a:lnTo>
                          <a:pt x="25" y="63"/>
                        </a:lnTo>
                        <a:lnTo>
                          <a:pt x="32" y="72"/>
                        </a:lnTo>
                        <a:lnTo>
                          <a:pt x="39" y="80"/>
                        </a:lnTo>
                        <a:lnTo>
                          <a:pt x="44" y="90"/>
                        </a:lnTo>
                        <a:lnTo>
                          <a:pt x="48" y="99"/>
                        </a:lnTo>
                        <a:lnTo>
                          <a:pt x="52" y="109"/>
                        </a:lnTo>
                        <a:lnTo>
                          <a:pt x="57" y="118"/>
                        </a:lnTo>
                        <a:lnTo>
                          <a:pt x="60" y="127"/>
                        </a:lnTo>
                        <a:lnTo>
                          <a:pt x="62" y="136"/>
                        </a:lnTo>
                        <a:lnTo>
                          <a:pt x="64" y="145"/>
                        </a:lnTo>
                        <a:lnTo>
                          <a:pt x="67" y="165"/>
                        </a:lnTo>
                        <a:lnTo>
                          <a:pt x="67" y="183"/>
                        </a:lnTo>
                        <a:lnTo>
                          <a:pt x="67" y="183"/>
                        </a:lnTo>
                        <a:lnTo>
                          <a:pt x="67" y="183"/>
                        </a:lnTo>
                        <a:lnTo>
                          <a:pt x="68" y="188"/>
                        </a:lnTo>
                        <a:lnTo>
                          <a:pt x="69" y="193"/>
                        </a:lnTo>
                        <a:lnTo>
                          <a:pt x="71" y="197"/>
                        </a:lnTo>
                        <a:lnTo>
                          <a:pt x="74" y="201"/>
                        </a:lnTo>
                        <a:lnTo>
                          <a:pt x="78" y="203"/>
                        </a:lnTo>
                        <a:lnTo>
                          <a:pt x="82" y="205"/>
                        </a:lnTo>
                        <a:lnTo>
                          <a:pt x="86" y="206"/>
                        </a:lnTo>
                        <a:lnTo>
                          <a:pt x="90" y="206"/>
                        </a:lnTo>
                        <a:lnTo>
                          <a:pt x="94" y="206"/>
                        </a:lnTo>
                        <a:lnTo>
                          <a:pt x="99" y="205"/>
                        </a:lnTo>
                        <a:lnTo>
                          <a:pt x="103" y="203"/>
                        </a:lnTo>
                        <a:lnTo>
                          <a:pt x="106" y="201"/>
                        </a:lnTo>
                        <a:lnTo>
                          <a:pt x="109" y="197"/>
                        </a:lnTo>
                        <a:lnTo>
                          <a:pt x="111" y="193"/>
                        </a:lnTo>
                        <a:lnTo>
                          <a:pt x="113" y="188"/>
                        </a:lnTo>
                        <a:lnTo>
                          <a:pt x="113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0" name="Freeform 748"/>
                  <p:cNvSpPr>
                    <a:spLocks noChangeAspect="1"/>
                  </p:cNvSpPr>
                  <p:nvPr/>
                </p:nvSpPr>
                <p:spPr bwMode="auto">
                  <a:xfrm>
                    <a:off x="2298" y="1417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18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18" y="314"/>
                      </a:cxn>
                      <a:cxn ang="0">
                        <a:pos x="0" y="291"/>
                      </a:cxn>
                      <a:cxn ang="0">
                        <a:pos x="1" y="298"/>
                      </a:cxn>
                      <a:cxn ang="0">
                        <a:pos x="2" y="302"/>
                      </a:cxn>
                      <a:cxn ang="0">
                        <a:pos x="4" y="306"/>
                      </a:cxn>
                      <a:cxn ang="0">
                        <a:pos x="7" y="309"/>
                      </a:cxn>
                      <a:cxn ang="0">
                        <a:pos x="11" y="311"/>
                      </a:cxn>
                      <a:cxn ang="0">
                        <a:pos x="15" y="313"/>
                      </a:cxn>
                      <a:cxn ang="0">
                        <a:pos x="19" y="314"/>
                      </a:cxn>
                      <a:cxn ang="0">
                        <a:pos x="23" y="315"/>
                      </a:cxn>
                      <a:cxn ang="0">
                        <a:pos x="27" y="314"/>
                      </a:cxn>
                      <a:cxn ang="0">
                        <a:pos x="32" y="313"/>
                      </a:cxn>
                      <a:cxn ang="0">
                        <a:pos x="36" y="311"/>
                      </a:cxn>
                      <a:cxn ang="0">
                        <a:pos x="39" y="309"/>
                      </a:cxn>
                      <a:cxn ang="0">
                        <a:pos x="42" y="306"/>
                      </a:cxn>
                      <a:cxn ang="0">
                        <a:pos x="44" y="302"/>
                      </a:cxn>
                      <a:cxn ang="0">
                        <a:pos x="46" y="298"/>
                      </a:cxn>
                      <a:cxn ang="0">
                        <a:pos x="46" y="291"/>
                      </a:cxn>
                      <a:cxn ang="0">
                        <a:pos x="18" y="314"/>
                      </a:cxn>
                    </a:cxnLst>
                    <a:rect l="0" t="0" r="r" b="b"/>
                    <a:pathLst>
                      <a:path w="46" h="315">
                        <a:moveTo>
                          <a:pt x="18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18" y="314"/>
                        </a:lnTo>
                        <a:lnTo>
                          <a:pt x="0" y="291"/>
                        </a:lnTo>
                        <a:lnTo>
                          <a:pt x="1" y="298"/>
                        </a:lnTo>
                        <a:lnTo>
                          <a:pt x="2" y="302"/>
                        </a:lnTo>
                        <a:lnTo>
                          <a:pt x="4" y="306"/>
                        </a:lnTo>
                        <a:lnTo>
                          <a:pt x="7" y="309"/>
                        </a:lnTo>
                        <a:lnTo>
                          <a:pt x="11" y="311"/>
                        </a:lnTo>
                        <a:lnTo>
                          <a:pt x="15" y="313"/>
                        </a:lnTo>
                        <a:lnTo>
                          <a:pt x="19" y="314"/>
                        </a:lnTo>
                        <a:lnTo>
                          <a:pt x="23" y="315"/>
                        </a:lnTo>
                        <a:lnTo>
                          <a:pt x="27" y="314"/>
                        </a:lnTo>
                        <a:lnTo>
                          <a:pt x="32" y="313"/>
                        </a:lnTo>
                        <a:lnTo>
                          <a:pt x="36" y="311"/>
                        </a:lnTo>
                        <a:lnTo>
                          <a:pt x="39" y="309"/>
                        </a:lnTo>
                        <a:lnTo>
                          <a:pt x="42" y="306"/>
                        </a:lnTo>
                        <a:lnTo>
                          <a:pt x="44" y="302"/>
                        </a:lnTo>
                        <a:lnTo>
                          <a:pt x="46" y="298"/>
                        </a:lnTo>
                        <a:lnTo>
                          <a:pt x="46" y="291"/>
                        </a:lnTo>
                        <a:lnTo>
                          <a:pt x="18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1" name="Freeform 749"/>
                  <p:cNvSpPr>
                    <a:spLocks noChangeAspect="1"/>
                  </p:cNvSpPr>
                  <p:nvPr/>
                </p:nvSpPr>
                <p:spPr bwMode="auto">
                  <a:xfrm>
                    <a:off x="2305" y="1496"/>
                    <a:ext cx="36" cy="21"/>
                  </a:xfrm>
                  <a:custGeom>
                    <a:avLst/>
                    <a:gdLst/>
                    <a:ahLst/>
                    <a:cxnLst>
                      <a:cxn ang="0">
                        <a:pos x="120" y="43"/>
                      </a:cxn>
                      <a:cxn ang="0">
                        <a:pos x="102" y="21"/>
                      </a:cxn>
                      <a:cxn ang="0">
                        <a:pos x="10" y="0"/>
                      </a:cxn>
                      <a:cxn ang="0">
                        <a:pos x="0" y="45"/>
                      </a:cxn>
                      <a:cxn ang="0">
                        <a:pos x="92" y="66"/>
                      </a:cxn>
                      <a:cxn ang="0">
                        <a:pos x="120" y="43"/>
                      </a:cxn>
                      <a:cxn ang="0">
                        <a:pos x="92" y="66"/>
                      </a:cxn>
                      <a:cxn ang="0">
                        <a:pos x="98" y="66"/>
                      </a:cxn>
                      <a:cxn ang="0">
                        <a:pos x="102" y="66"/>
                      </a:cxn>
                      <a:cxn ang="0">
                        <a:pos x="106" y="65"/>
                      </a:cxn>
                      <a:cxn ang="0">
                        <a:pos x="111" y="63"/>
                      </a:cxn>
                      <a:cxn ang="0">
                        <a:pos x="114" y="60"/>
                      </a:cxn>
                      <a:cxn ang="0">
                        <a:pos x="117" y="57"/>
                      </a:cxn>
                      <a:cxn ang="0">
                        <a:pos x="118" y="53"/>
                      </a:cxn>
                      <a:cxn ang="0">
                        <a:pos x="120" y="49"/>
                      </a:cxn>
                      <a:cxn ang="0">
                        <a:pos x="120" y="44"/>
                      </a:cxn>
                      <a:cxn ang="0">
                        <a:pos x="120" y="40"/>
                      </a:cxn>
                      <a:cxn ang="0">
                        <a:pos x="119" y="36"/>
                      </a:cxn>
                      <a:cxn ang="0">
                        <a:pos x="118" y="32"/>
                      </a:cxn>
                      <a:cxn ang="0">
                        <a:pos x="115" y="29"/>
                      </a:cxn>
                      <a:cxn ang="0">
                        <a:pos x="112" y="25"/>
                      </a:cxn>
                      <a:cxn ang="0">
                        <a:pos x="107" y="22"/>
                      </a:cxn>
                      <a:cxn ang="0">
                        <a:pos x="102" y="21"/>
                      </a:cxn>
                      <a:cxn ang="0">
                        <a:pos x="120" y="43"/>
                      </a:cxn>
                    </a:cxnLst>
                    <a:rect l="0" t="0" r="r" b="b"/>
                    <a:pathLst>
                      <a:path w="120" h="66">
                        <a:moveTo>
                          <a:pt x="120" y="43"/>
                        </a:moveTo>
                        <a:lnTo>
                          <a:pt x="102" y="21"/>
                        </a:lnTo>
                        <a:lnTo>
                          <a:pt x="10" y="0"/>
                        </a:lnTo>
                        <a:lnTo>
                          <a:pt x="0" y="45"/>
                        </a:lnTo>
                        <a:lnTo>
                          <a:pt x="92" y="66"/>
                        </a:lnTo>
                        <a:lnTo>
                          <a:pt x="120" y="43"/>
                        </a:lnTo>
                        <a:lnTo>
                          <a:pt x="92" y="66"/>
                        </a:lnTo>
                        <a:lnTo>
                          <a:pt x="98" y="66"/>
                        </a:lnTo>
                        <a:lnTo>
                          <a:pt x="102" y="66"/>
                        </a:lnTo>
                        <a:lnTo>
                          <a:pt x="106" y="65"/>
                        </a:lnTo>
                        <a:lnTo>
                          <a:pt x="111" y="63"/>
                        </a:lnTo>
                        <a:lnTo>
                          <a:pt x="114" y="60"/>
                        </a:lnTo>
                        <a:lnTo>
                          <a:pt x="117" y="57"/>
                        </a:lnTo>
                        <a:lnTo>
                          <a:pt x="118" y="53"/>
                        </a:lnTo>
                        <a:lnTo>
                          <a:pt x="120" y="49"/>
                        </a:lnTo>
                        <a:lnTo>
                          <a:pt x="120" y="44"/>
                        </a:lnTo>
                        <a:lnTo>
                          <a:pt x="120" y="40"/>
                        </a:lnTo>
                        <a:lnTo>
                          <a:pt x="119" y="36"/>
                        </a:lnTo>
                        <a:lnTo>
                          <a:pt x="118" y="32"/>
                        </a:lnTo>
                        <a:lnTo>
                          <a:pt x="115" y="29"/>
                        </a:lnTo>
                        <a:lnTo>
                          <a:pt x="112" y="25"/>
                        </a:lnTo>
                        <a:lnTo>
                          <a:pt x="107" y="22"/>
                        </a:lnTo>
                        <a:lnTo>
                          <a:pt x="102" y="21"/>
                        </a:lnTo>
                        <a:lnTo>
                          <a:pt x="120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2" name="Freeform 750"/>
                  <p:cNvSpPr>
                    <a:spLocks noChangeAspect="1"/>
                  </p:cNvSpPr>
                  <p:nvPr/>
                </p:nvSpPr>
                <p:spPr bwMode="auto">
                  <a:xfrm>
                    <a:off x="2327" y="1511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12"/>
                      </a:cxn>
                      <a:cxn ang="0">
                        <a:pos x="46" y="89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89"/>
                      </a:cxn>
                      <a:cxn ang="0">
                        <a:pos x="23" y="112"/>
                      </a:cxn>
                      <a:cxn ang="0">
                        <a:pos x="0" y="89"/>
                      </a:cxn>
                      <a:cxn ang="0">
                        <a:pos x="1" y="94"/>
                      </a:cxn>
                      <a:cxn ang="0">
                        <a:pos x="2" y="99"/>
                      </a:cxn>
                      <a:cxn ang="0">
                        <a:pos x="4" y="102"/>
                      </a:cxn>
                      <a:cxn ang="0">
                        <a:pos x="7" y="106"/>
                      </a:cxn>
                      <a:cxn ang="0">
                        <a:pos x="10" y="109"/>
                      </a:cxn>
                      <a:cxn ang="0">
                        <a:pos x="14" y="111"/>
                      </a:cxn>
                      <a:cxn ang="0">
                        <a:pos x="19" y="112"/>
                      </a:cxn>
                      <a:cxn ang="0">
                        <a:pos x="23" y="112"/>
                      </a:cxn>
                      <a:cxn ang="0">
                        <a:pos x="27" y="112"/>
                      </a:cxn>
                      <a:cxn ang="0">
                        <a:pos x="31" y="111"/>
                      </a:cxn>
                      <a:cxn ang="0">
                        <a:pos x="35" y="109"/>
                      </a:cxn>
                      <a:cxn ang="0">
                        <a:pos x="39" y="106"/>
                      </a:cxn>
                      <a:cxn ang="0">
                        <a:pos x="42" y="102"/>
                      </a:cxn>
                      <a:cxn ang="0">
                        <a:pos x="44" y="99"/>
                      </a:cxn>
                      <a:cxn ang="0">
                        <a:pos x="46" y="94"/>
                      </a:cxn>
                      <a:cxn ang="0">
                        <a:pos x="46" y="89"/>
                      </a:cxn>
                      <a:cxn ang="0">
                        <a:pos x="23" y="112"/>
                      </a:cxn>
                    </a:cxnLst>
                    <a:rect l="0" t="0" r="r" b="b"/>
                    <a:pathLst>
                      <a:path w="46" h="112">
                        <a:moveTo>
                          <a:pt x="23" y="112"/>
                        </a:moveTo>
                        <a:lnTo>
                          <a:pt x="46" y="89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23" y="112"/>
                        </a:lnTo>
                        <a:lnTo>
                          <a:pt x="0" y="89"/>
                        </a:lnTo>
                        <a:lnTo>
                          <a:pt x="1" y="94"/>
                        </a:lnTo>
                        <a:lnTo>
                          <a:pt x="2" y="99"/>
                        </a:lnTo>
                        <a:lnTo>
                          <a:pt x="4" y="102"/>
                        </a:lnTo>
                        <a:lnTo>
                          <a:pt x="7" y="106"/>
                        </a:lnTo>
                        <a:lnTo>
                          <a:pt x="10" y="109"/>
                        </a:lnTo>
                        <a:lnTo>
                          <a:pt x="14" y="111"/>
                        </a:lnTo>
                        <a:lnTo>
                          <a:pt x="19" y="112"/>
                        </a:lnTo>
                        <a:lnTo>
                          <a:pt x="23" y="112"/>
                        </a:lnTo>
                        <a:lnTo>
                          <a:pt x="27" y="112"/>
                        </a:lnTo>
                        <a:lnTo>
                          <a:pt x="31" y="111"/>
                        </a:lnTo>
                        <a:lnTo>
                          <a:pt x="35" y="109"/>
                        </a:lnTo>
                        <a:lnTo>
                          <a:pt x="39" y="106"/>
                        </a:lnTo>
                        <a:lnTo>
                          <a:pt x="42" y="102"/>
                        </a:lnTo>
                        <a:lnTo>
                          <a:pt x="44" y="99"/>
                        </a:lnTo>
                        <a:lnTo>
                          <a:pt x="46" y="94"/>
                        </a:lnTo>
                        <a:lnTo>
                          <a:pt x="46" y="89"/>
                        </a:lnTo>
                        <a:lnTo>
                          <a:pt x="23" y="1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3" name="Freeform 751"/>
                  <p:cNvSpPr>
                    <a:spLocks noChangeAspect="1"/>
                  </p:cNvSpPr>
                  <p:nvPr/>
                </p:nvSpPr>
                <p:spPr bwMode="auto">
                  <a:xfrm>
                    <a:off x="2298" y="1532"/>
                    <a:ext cx="36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102" y="46"/>
                      </a:cxn>
                      <a:cxn ang="0">
                        <a:pos x="102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02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102" y="46"/>
                        </a:lnTo>
                        <a:lnTo>
                          <a:pt x="102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4" name="Freeform 752"/>
                  <p:cNvSpPr>
                    <a:spLocks noChangeAspect="1"/>
                  </p:cNvSpPr>
                  <p:nvPr/>
                </p:nvSpPr>
                <p:spPr bwMode="auto">
                  <a:xfrm>
                    <a:off x="2298" y="1539"/>
                    <a:ext cx="14" cy="336"/>
                  </a:xfrm>
                  <a:custGeom>
                    <a:avLst/>
                    <a:gdLst/>
                    <a:ahLst/>
                    <a:cxnLst>
                      <a:cxn ang="0">
                        <a:pos x="23" y="1116"/>
                      </a:cxn>
                      <a:cxn ang="0">
                        <a:pos x="46" y="1093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93"/>
                      </a:cxn>
                      <a:cxn ang="0">
                        <a:pos x="23" y="1116"/>
                      </a:cxn>
                      <a:cxn ang="0">
                        <a:pos x="0" y="1093"/>
                      </a:cxn>
                      <a:cxn ang="0">
                        <a:pos x="0" y="1099"/>
                      </a:cxn>
                      <a:cxn ang="0">
                        <a:pos x="2" y="1103"/>
                      </a:cxn>
                      <a:cxn ang="0">
                        <a:pos x="4" y="1107"/>
                      </a:cxn>
                      <a:cxn ang="0">
                        <a:pos x="7" y="1111"/>
                      </a:cxn>
                      <a:cxn ang="0">
                        <a:pos x="10" y="1113"/>
                      </a:cxn>
                      <a:cxn ang="0">
                        <a:pos x="14" y="1115"/>
                      </a:cxn>
                      <a:cxn ang="0">
                        <a:pos x="19" y="1116"/>
                      </a:cxn>
                      <a:cxn ang="0">
                        <a:pos x="23" y="1116"/>
                      </a:cxn>
                      <a:cxn ang="0">
                        <a:pos x="27" y="1116"/>
                      </a:cxn>
                      <a:cxn ang="0">
                        <a:pos x="31" y="1115"/>
                      </a:cxn>
                      <a:cxn ang="0">
                        <a:pos x="35" y="1113"/>
                      </a:cxn>
                      <a:cxn ang="0">
                        <a:pos x="39" y="1111"/>
                      </a:cxn>
                      <a:cxn ang="0">
                        <a:pos x="42" y="1107"/>
                      </a:cxn>
                      <a:cxn ang="0">
                        <a:pos x="44" y="1103"/>
                      </a:cxn>
                      <a:cxn ang="0">
                        <a:pos x="45" y="1099"/>
                      </a:cxn>
                      <a:cxn ang="0">
                        <a:pos x="46" y="1093"/>
                      </a:cxn>
                      <a:cxn ang="0">
                        <a:pos x="23" y="1116"/>
                      </a:cxn>
                    </a:cxnLst>
                    <a:rect l="0" t="0" r="r" b="b"/>
                    <a:pathLst>
                      <a:path w="46" h="1116">
                        <a:moveTo>
                          <a:pt x="23" y="1116"/>
                        </a:moveTo>
                        <a:lnTo>
                          <a:pt x="46" y="1093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3"/>
                        </a:lnTo>
                        <a:lnTo>
                          <a:pt x="23" y="1116"/>
                        </a:lnTo>
                        <a:lnTo>
                          <a:pt x="0" y="1093"/>
                        </a:lnTo>
                        <a:lnTo>
                          <a:pt x="0" y="1099"/>
                        </a:lnTo>
                        <a:lnTo>
                          <a:pt x="2" y="1103"/>
                        </a:lnTo>
                        <a:lnTo>
                          <a:pt x="4" y="1107"/>
                        </a:lnTo>
                        <a:lnTo>
                          <a:pt x="7" y="1111"/>
                        </a:lnTo>
                        <a:lnTo>
                          <a:pt x="10" y="1113"/>
                        </a:lnTo>
                        <a:lnTo>
                          <a:pt x="14" y="1115"/>
                        </a:lnTo>
                        <a:lnTo>
                          <a:pt x="19" y="1116"/>
                        </a:lnTo>
                        <a:lnTo>
                          <a:pt x="23" y="1116"/>
                        </a:lnTo>
                        <a:lnTo>
                          <a:pt x="27" y="1116"/>
                        </a:lnTo>
                        <a:lnTo>
                          <a:pt x="31" y="1115"/>
                        </a:lnTo>
                        <a:lnTo>
                          <a:pt x="35" y="1113"/>
                        </a:lnTo>
                        <a:lnTo>
                          <a:pt x="39" y="1111"/>
                        </a:lnTo>
                        <a:lnTo>
                          <a:pt x="42" y="1107"/>
                        </a:lnTo>
                        <a:lnTo>
                          <a:pt x="44" y="1103"/>
                        </a:lnTo>
                        <a:lnTo>
                          <a:pt x="45" y="1099"/>
                        </a:lnTo>
                        <a:lnTo>
                          <a:pt x="46" y="1093"/>
                        </a:lnTo>
                        <a:lnTo>
                          <a:pt x="23" y="11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5" name="Freeform 753"/>
                  <p:cNvSpPr>
                    <a:spLocks noChangeAspect="1"/>
                  </p:cNvSpPr>
                  <p:nvPr/>
                </p:nvSpPr>
                <p:spPr bwMode="auto">
                  <a:xfrm>
                    <a:off x="2305" y="1861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56" y="24"/>
                      </a:cxn>
                      <a:cxn ang="0">
                        <a:pos x="32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32" y="47"/>
                      </a:cxn>
                      <a:cxn ang="0">
                        <a:pos x="56" y="24"/>
                      </a:cxn>
                      <a:cxn ang="0">
                        <a:pos x="32" y="47"/>
                      </a:cxn>
                      <a:cxn ang="0">
                        <a:pos x="38" y="47"/>
                      </a:cxn>
                      <a:cxn ang="0">
                        <a:pos x="43" y="46"/>
                      </a:cxn>
                      <a:cxn ang="0">
                        <a:pos x="46" y="43"/>
                      </a:cxn>
                      <a:cxn ang="0">
                        <a:pos x="49" y="40"/>
                      </a:cxn>
                      <a:cxn ang="0">
                        <a:pos x="53" y="36"/>
                      </a:cxn>
                      <a:cxn ang="0">
                        <a:pos x="55" y="33"/>
                      </a:cxn>
                      <a:cxn ang="0">
                        <a:pos x="56" y="29"/>
                      </a:cxn>
                      <a:cxn ang="0">
                        <a:pos x="56" y="24"/>
                      </a:cxn>
                      <a:cxn ang="0">
                        <a:pos x="56" y="19"/>
                      </a:cxn>
                      <a:cxn ang="0">
                        <a:pos x="55" y="15"/>
                      </a:cxn>
                      <a:cxn ang="0">
                        <a:pos x="53" y="12"/>
                      </a:cxn>
                      <a:cxn ang="0">
                        <a:pos x="49" y="8"/>
                      </a:cxn>
                      <a:cxn ang="0">
                        <a:pos x="46" y="5"/>
                      </a:cxn>
                      <a:cxn ang="0">
                        <a:pos x="43" y="3"/>
                      </a:cxn>
                      <a:cxn ang="0">
                        <a:pos x="38" y="2"/>
                      </a:cxn>
                      <a:cxn ang="0">
                        <a:pos x="32" y="0"/>
                      </a:cxn>
                      <a:cxn ang="0">
                        <a:pos x="56" y="24"/>
                      </a:cxn>
                    </a:cxnLst>
                    <a:rect l="0" t="0" r="r" b="b"/>
                    <a:pathLst>
                      <a:path w="56" h="47">
                        <a:moveTo>
                          <a:pt x="56" y="24"/>
                        </a:moveTo>
                        <a:lnTo>
                          <a:pt x="32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32" y="47"/>
                        </a:lnTo>
                        <a:lnTo>
                          <a:pt x="56" y="24"/>
                        </a:lnTo>
                        <a:lnTo>
                          <a:pt x="32" y="47"/>
                        </a:lnTo>
                        <a:lnTo>
                          <a:pt x="38" y="47"/>
                        </a:lnTo>
                        <a:lnTo>
                          <a:pt x="43" y="46"/>
                        </a:lnTo>
                        <a:lnTo>
                          <a:pt x="46" y="43"/>
                        </a:lnTo>
                        <a:lnTo>
                          <a:pt x="49" y="40"/>
                        </a:lnTo>
                        <a:lnTo>
                          <a:pt x="53" y="36"/>
                        </a:lnTo>
                        <a:lnTo>
                          <a:pt x="55" y="33"/>
                        </a:lnTo>
                        <a:lnTo>
                          <a:pt x="56" y="29"/>
                        </a:lnTo>
                        <a:lnTo>
                          <a:pt x="56" y="24"/>
                        </a:lnTo>
                        <a:lnTo>
                          <a:pt x="56" y="19"/>
                        </a:lnTo>
                        <a:lnTo>
                          <a:pt x="55" y="15"/>
                        </a:lnTo>
                        <a:lnTo>
                          <a:pt x="53" y="12"/>
                        </a:lnTo>
                        <a:lnTo>
                          <a:pt x="49" y="8"/>
                        </a:lnTo>
                        <a:lnTo>
                          <a:pt x="46" y="5"/>
                        </a:lnTo>
                        <a:lnTo>
                          <a:pt x="43" y="3"/>
                        </a:lnTo>
                        <a:lnTo>
                          <a:pt x="38" y="2"/>
                        </a:lnTo>
                        <a:lnTo>
                          <a:pt x="32" y="0"/>
                        </a:lnTo>
                        <a:lnTo>
                          <a:pt x="56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6" name="Freeform 754"/>
                  <p:cNvSpPr>
                    <a:spLocks noChangeAspect="1"/>
                  </p:cNvSpPr>
                  <p:nvPr/>
                </p:nvSpPr>
                <p:spPr bwMode="auto">
                  <a:xfrm>
                    <a:off x="2312" y="1868"/>
                    <a:ext cx="7" cy="64"/>
                  </a:xfrm>
                  <a:custGeom>
                    <a:avLst/>
                    <a:gdLst/>
                    <a:ahLst/>
                    <a:cxnLst>
                      <a:cxn ang="0">
                        <a:pos x="23" y="221"/>
                      </a:cxn>
                      <a:cxn ang="0">
                        <a:pos x="47" y="197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97"/>
                      </a:cxn>
                      <a:cxn ang="0">
                        <a:pos x="23" y="221"/>
                      </a:cxn>
                      <a:cxn ang="0">
                        <a:pos x="0" y="197"/>
                      </a:cxn>
                      <a:cxn ang="0">
                        <a:pos x="0" y="203"/>
                      </a:cxn>
                      <a:cxn ang="0">
                        <a:pos x="2" y="207"/>
                      </a:cxn>
                      <a:cxn ang="0">
                        <a:pos x="5" y="211"/>
                      </a:cxn>
                      <a:cxn ang="0">
                        <a:pos x="8" y="214"/>
                      </a:cxn>
                      <a:cxn ang="0">
                        <a:pos x="11" y="217"/>
                      </a:cxn>
                      <a:cxn ang="0">
                        <a:pos x="15" y="219"/>
                      </a:cxn>
                      <a:cxn ang="0">
                        <a:pos x="19" y="220"/>
                      </a:cxn>
                      <a:cxn ang="0">
                        <a:pos x="23" y="221"/>
                      </a:cxn>
                      <a:cxn ang="0">
                        <a:pos x="28" y="220"/>
                      </a:cxn>
                      <a:cxn ang="0">
                        <a:pos x="32" y="219"/>
                      </a:cxn>
                      <a:cxn ang="0">
                        <a:pos x="36" y="217"/>
                      </a:cxn>
                      <a:cxn ang="0">
                        <a:pos x="39" y="214"/>
                      </a:cxn>
                      <a:cxn ang="0">
                        <a:pos x="42" y="211"/>
                      </a:cxn>
                      <a:cxn ang="0">
                        <a:pos x="45" y="207"/>
                      </a:cxn>
                      <a:cxn ang="0">
                        <a:pos x="47" y="203"/>
                      </a:cxn>
                      <a:cxn ang="0">
                        <a:pos x="47" y="197"/>
                      </a:cxn>
                      <a:cxn ang="0">
                        <a:pos x="23" y="221"/>
                      </a:cxn>
                    </a:cxnLst>
                    <a:rect l="0" t="0" r="r" b="b"/>
                    <a:pathLst>
                      <a:path w="47" h="221">
                        <a:moveTo>
                          <a:pt x="23" y="221"/>
                        </a:moveTo>
                        <a:lnTo>
                          <a:pt x="47" y="197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97"/>
                        </a:lnTo>
                        <a:lnTo>
                          <a:pt x="23" y="221"/>
                        </a:lnTo>
                        <a:lnTo>
                          <a:pt x="0" y="197"/>
                        </a:lnTo>
                        <a:lnTo>
                          <a:pt x="0" y="203"/>
                        </a:lnTo>
                        <a:lnTo>
                          <a:pt x="2" y="207"/>
                        </a:lnTo>
                        <a:lnTo>
                          <a:pt x="5" y="211"/>
                        </a:lnTo>
                        <a:lnTo>
                          <a:pt x="8" y="214"/>
                        </a:lnTo>
                        <a:lnTo>
                          <a:pt x="11" y="217"/>
                        </a:lnTo>
                        <a:lnTo>
                          <a:pt x="15" y="219"/>
                        </a:lnTo>
                        <a:lnTo>
                          <a:pt x="19" y="220"/>
                        </a:lnTo>
                        <a:lnTo>
                          <a:pt x="23" y="221"/>
                        </a:lnTo>
                        <a:lnTo>
                          <a:pt x="28" y="220"/>
                        </a:lnTo>
                        <a:lnTo>
                          <a:pt x="32" y="219"/>
                        </a:lnTo>
                        <a:lnTo>
                          <a:pt x="36" y="217"/>
                        </a:lnTo>
                        <a:lnTo>
                          <a:pt x="39" y="214"/>
                        </a:lnTo>
                        <a:lnTo>
                          <a:pt x="42" y="211"/>
                        </a:lnTo>
                        <a:lnTo>
                          <a:pt x="45" y="207"/>
                        </a:lnTo>
                        <a:lnTo>
                          <a:pt x="47" y="203"/>
                        </a:lnTo>
                        <a:lnTo>
                          <a:pt x="47" y="197"/>
                        </a:lnTo>
                        <a:lnTo>
                          <a:pt x="23" y="2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7" name="Freeform 755"/>
                  <p:cNvSpPr>
                    <a:spLocks noChangeAspect="1"/>
                  </p:cNvSpPr>
                  <p:nvPr/>
                </p:nvSpPr>
                <p:spPr bwMode="auto">
                  <a:xfrm>
                    <a:off x="2305" y="191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3" y="48"/>
                      </a:cxn>
                      <a:cxn ang="0">
                        <a:pos x="44" y="48"/>
                      </a:cxn>
                      <a:cxn ang="0">
                        <a:pos x="44" y="0"/>
                      </a:cxn>
                      <a:cxn ang="0">
                        <a:pos x="23" y="0"/>
                      </a:cxn>
                      <a:cxn ang="0">
                        <a:pos x="0" y="24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5"/>
                      </a:cxn>
                      <a:cxn ang="0">
                        <a:pos x="7" y="8"/>
                      </a:cxn>
                      <a:cxn ang="0">
                        <a:pos x="3" y="12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4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6"/>
                      </a:cxn>
                      <a:cxn ang="0">
                        <a:pos x="7" y="40"/>
                      </a:cxn>
                      <a:cxn ang="0">
                        <a:pos x="10" y="42"/>
                      </a:cxn>
                      <a:cxn ang="0">
                        <a:pos x="14" y="46"/>
                      </a:cxn>
                      <a:cxn ang="0">
                        <a:pos x="18" y="47"/>
                      </a:cxn>
                      <a:cxn ang="0">
                        <a:pos x="23" y="48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4" h="48">
                        <a:moveTo>
                          <a:pt x="0" y="24"/>
                        </a:moveTo>
                        <a:lnTo>
                          <a:pt x="23" y="48"/>
                        </a:lnTo>
                        <a:lnTo>
                          <a:pt x="44" y="48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lnTo>
                          <a:pt x="7" y="8"/>
                        </a:lnTo>
                        <a:lnTo>
                          <a:pt x="3" y="12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6"/>
                        </a:lnTo>
                        <a:lnTo>
                          <a:pt x="7" y="40"/>
                        </a:lnTo>
                        <a:lnTo>
                          <a:pt x="10" y="42"/>
                        </a:lnTo>
                        <a:lnTo>
                          <a:pt x="14" y="46"/>
                        </a:lnTo>
                        <a:lnTo>
                          <a:pt x="18" y="47"/>
                        </a:lnTo>
                        <a:lnTo>
                          <a:pt x="23" y="48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8" name="Freeform 756"/>
                  <p:cNvSpPr>
                    <a:spLocks noChangeAspect="1"/>
                  </p:cNvSpPr>
                  <p:nvPr/>
                </p:nvSpPr>
                <p:spPr bwMode="auto">
                  <a:xfrm>
                    <a:off x="2305" y="1926"/>
                    <a:ext cx="14" cy="136"/>
                  </a:xfrm>
                  <a:custGeom>
                    <a:avLst/>
                    <a:gdLst/>
                    <a:ahLst/>
                    <a:cxnLst>
                      <a:cxn ang="0">
                        <a:pos x="4" y="431"/>
                      </a:cxn>
                      <a:cxn ang="0">
                        <a:pos x="47" y="418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418"/>
                      </a:cxn>
                      <a:cxn ang="0">
                        <a:pos x="4" y="431"/>
                      </a:cxn>
                      <a:cxn ang="0">
                        <a:pos x="0" y="418"/>
                      </a:cxn>
                      <a:cxn ang="0">
                        <a:pos x="1" y="424"/>
                      </a:cxn>
                      <a:cxn ang="0">
                        <a:pos x="2" y="428"/>
                      </a:cxn>
                      <a:cxn ang="0">
                        <a:pos x="4" y="432"/>
                      </a:cxn>
                      <a:cxn ang="0">
                        <a:pos x="8" y="435"/>
                      </a:cxn>
                      <a:cxn ang="0">
                        <a:pos x="11" y="438"/>
                      </a:cxn>
                      <a:cxn ang="0">
                        <a:pos x="15" y="440"/>
                      </a:cxn>
                      <a:cxn ang="0">
                        <a:pos x="19" y="441"/>
                      </a:cxn>
                      <a:cxn ang="0">
                        <a:pos x="23" y="442"/>
                      </a:cxn>
                      <a:cxn ang="0">
                        <a:pos x="28" y="441"/>
                      </a:cxn>
                      <a:cxn ang="0">
                        <a:pos x="32" y="440"/>
                      </a:cxn>
                      <a:cxn ang="0">
                        <a:pos x="36" y="438"/>
                      </a:cxn>
                      <a:cxn ang="0">
                        <a:pos x="39" y="435"/>
                      </a:cxn>
                      <a:cxn ang="0">
                        <a:pos x="42" y="432"/>
                      </a:cxn>
                      <a:cxn ang="0">
                        <a:pos x="44" y="428"/>
                      </a:cxn>
                      <a:cxn ang="0">
                        <a:pos x="47" y="424"/>
                      </a:cxn>
                      <a:cxn ang="0">
                        <a:pos x="47" y="418"/>
                      </a:cxn>
                      <a:cxn ang="0">
                        <a:pos x="4" y="431"/>
                      </a:cxn>
                    </a:cxnLst>
                    <a:rect l="0" t="0" r="r" b="b"/>
                    <a:pathLst>
                      <a:path w="47" h="442">
                        <a:moveTo>
                          <a:pt x="4" y="431"/>
                        </a:moveTo>
                        <a:lnTo>
                          <a:pt x="47" y="418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" y="431"/>
                        </a:lnTo>
                        <a:lnTo>
                          <a:pt x="0" y="418"/>
                        </a:lnTo>
                        <a:lnTo>
                          <a:pt x="1" y="424"/>
                        </a:lnTo>
                        <a:lnTo>
                          <a:pt x="2" y="428"/>
                        </a:lnTo>
                        <a:lnTo>
                          <a:pt x="4" y="432"/>
                        </a:lnTo>
                        <a:lnTo>
                          <a:pt x="8" y="435"/>
                        </a:lnTo>
                        <a:lnTo>
                          <a:pt x="11" y="438"/>
                        </a:lnTo>
                        <a:lnTo>
                          <a:pt x="15" y="440"/>
                        </a:lnTo>
                        <a:lnTo>
                          <a:pt x="19" y="441"/>
                        </a:lnTo>
                        <a:lnTo>
                          <a:pt x="23" y="442"/>
                        </a:lnTo>
                        <a:lnTo>
                          <a:pt x="28" y="441"/>
                        </a:lnTo>
                        <a:lnTo>
                          <a:pt x="32" y="440"/>
                        </a:lnTo>
                        <a:lnTo>
                          <a:pt x="36" y="438"/>
                        </a:lnTo>
                        <a:lnTo>
                          <a:pt x="39" y="435"/>
                        </a:lnTo>
                        <a:lnTo>
                          <a:pt x="42" y="432"/>
                        </a:lnTo>
                        <a:lnTo>
                          <a:pt x="44" y="428"/>
                        </a:lnTo>
                        <a:lnTo>
                          <a:pt x="47" y="424"/>
                        </a:lnTo>
                        <a:lnTo>
                          <a:pt x="47" y="418"/>
                        </a:lnTo>
                        <a:lnTo>
                          <a:pt x="4" y="4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09" name="Freeform 757"/>
                  <p:cNvSpPr>
                    <a:spLocks noChangeAspect="1"/>
                  </p:cNvSpPr>
                  <p:nvPr/>
                </p:nvSpPr>
                <p:spPr bwMode="auto">
                  <a:xfrm>
                    <a:off x="2305" y="2047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71" y="51"/>
                      </a:cxn>
                      <a:cxn ang="0">
                        <a:pos x="66" y="38"/>
                      </a:cxn>
                      <a:cxn ang="0">
                        <a:pos x="38" y="0"/>
                      </a:cxn>
                      <a:cxn ang="0">
                        <a:pos x="0" y="26"/>
                      </a:cxn>
                      <a:cxn ang="0">
                        <a:pos x="29" y="65"/>
                      </a:cxn>
                      <a:cxn ang="0">
                        <a:pos x="71" y="51"/>
                      </a:cxn>
                      <a:cxn ang="0">
                        <a:pos x="29" y="65"/>
                      </a:cxn>
                      <a:cxn ang="0">
                        <a:pos x="32" y="68"/>
                      </a:cxn>
                      <a:cxn ang="0">
                        <a:pos x="36" y="71"/>
                      </a:cxn>
                      <a:cxn ang="0">
                        <a:pos x="40" y="74"/>
                      </a:cxn>
                      <a:cxn ang="0">
                        <a:pos x="45" y="75"/>
                      </a:cxn>
                      <a:cxn ang="0">
                        <a:pos x="49" y="75"/>
                      </a:cxn>
                      <a:cxn ang="0">
                        <a:pos x="53" y="74"/>
                      </a:cxn>
                      <a:cxn ang="0">
                        <a:pos x="57" y="73"/>
                      </a:cxn>
                      <a:cxn ang="0">
                        <a:pos x="61" y="69"/>
                      </a:cxn>
                      <a:cxn ang="0">
                        <a:pos x="65" y="67"/>
                      </a:cxn>
                      <a:cxn ang="0">
                        <a:pos x="67" y="64"/>
                      </a:cxn>
                      <a:cxn ang="0">
                        <a:pos x="69" y="60"/>
                      </a:cxn>
                      <a:cxn ang="0">
                        <a:pos x="70" y="56"/>
                      </a:cxn>
                      <a:cxn ang="0">
                        <a:pos x="71" y="51"/>
                      </a:cxn>
                      <a:cxn ang="0">
                        <a:pos x="70" y="47"/>
                      </a:cxn>
                      <a:cxn ang="0">
                        <a:pos x="69" y="42"/>
                      </a:cxn>
                      <a:cxn ang="0">
                        <a:pos x="66" y="38"/>
                      </a:cxn>
                      <a:cxn ang="0">
                        <a:pos x="71" y="51"/>
                      </a:cxn>
                    </a:cxnLst>
                    <a:rect l="0" t="0" r="r" b="b"/>
                    <a:pathLst>
                      <a:path w="71" h="75">
                        <a:moveTo>
                          <a:pt x="71" y="51"/>
                        </a:moveTo>
                        <a:lnTo>
                          <a:pt x="66" y="38"/>
                        </a:lnTo>
                        <a:lnTo>
                          <a:pt x="38" y="0"/>
                        </a:lnTo>
                        <a:lnTo>
                          <a:pt x="0" y="26"/>
                        </a:lnTo>
                        <a:lnTo>
                          <a:pt x="29" y="65"/>
                        </a:lnTo>
                        <a:lnTo>
                          <a:pt x="71" y="51"/>
                        </a:lnTo>
                        <a:lnTo>
                          <a:pt x="29" y="65"/>
                        </a:lnTo>
                        <a:lnTo>
                          <a:pt x="32" y="68"/>
                        </a:lnTo>
                        <a:lnTo>
                          <a:pt x="36" y="71"/>
                        </a:lnTo>
                        <a:lnTo>
                          <a:pt x="40" y="74"/>
                        </a:lnTo>
                        <a:lnTo>
                          <a:pt x="45" y="75"/>
                        </a:lnTo>
                        <a:lnTo>
                          <a:pt x="49" y="75"/>
                        </a:lnTo>
                        <a:lnTo>
                          <a:pt x="53" y="74"/>
                        </a:lnTo>
                        <a:lnTo>
                          <a:pt x="57" y="73"/>
                        </a:lnTo>
                        <a:lnTo>
                          <a:pt x="61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69" y="60"/>
                        </a:lnTo>
                        <a:lnTo>
                          <a:pt x="70" y="56"/>
                        </a:lnTo>
                        <a:lnTo>
                          <a:pt x="71" y="51"/>
                        </a:lnTo>
                        <a:lnTo>
                          <a:pt x="70" y="47"/>
                        </a:lnTo>
                        <a:lnTo>
                          <a:pt x="69" y="42"/>
                        </a:lnTo>
                        <a:lnTo>
                          <a:pt x="66" y="38"/>
                        </a:lnTo>
                        <a:lnTo>
                          <a:pt x="71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0" name="Rectangle 7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2" y="2062"/>
                    <a:ext cx="7" cy="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1" name="Freeform 759"/>
                  <p:cNvSpPr>
                    <a:spLocks noChangeAspect="1"/>
                  </p:cNvSpPr>
                  <p:nvPr/>
                </p:nvSpPr>
                <p:spPr bwMode="auto">
                  <a:xfrm>
                    <a:off x="3413" y="1410"/>
                    <a:ext cx="0" cy="93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0" y="24"/>
                      </a:cxn>
                      <a:cxn ang="0">
                        <a:pos x="0" y="315"/>
                      </a:cxn>
                      <a:cxn ang="0">
                        <a:pos x="46" y="315"/>
                      </a:cxn>
                      <a:cxn ang="0">
                        <a:pos x="46" y="24"/>
                      </a:cxn>
                      <a:cxn ang="0">
                        <a:pos x="0" y="23"/>
                      </a:cxn>
                      <a:cxn ang="0">
                        <a:pos x="46" y="24"/>
                      </a:cxn>
                      <a:cxn ang="0">
                        <a:pos x="45" y="17"/>
                      </a:cxn>
                      <a:cxn ang="0">
                        <a:pos x="44" y="13"/>
                      </a:cxn>
                      <a:cxn ang="0">
                        <a:pos x="42" y="9"/>
                      </a:cxn>
                      <a:cxn ang="0">
                        <a:pos x="39" y="6"/>
                      </a:cxn>
                      <a:cxn ang="0">
                        <a:pos x="36" y="4"/>
                      </a:cxn>
                      <a:cxn ang="0">
                        <a:pos x="32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0" y="4"/>
                      </a:cxn>
                      <a:cxn ang="0">
                        <a:pos x="7" y="6"/>
                      </a:cxn>
                      <a:cxn ang="0">
                        <a:pos x="4" y="9"/>
                      </a:cxn>
                      <a:cxn ang="0">
                        <a:pos x="2" y="13"/>
                      </a:cxn>
                      <a:cxn ang="0">
                        <a:pos x="0" y="17"/>
                      </a:cxn>
                      <a:cxn ang="0">
                        <a:pos x="0" y="24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6" h="315">
                        <a:moveTo>
                          <a:pt x="0" y="23"/>
                        </a:moveTo>
                        <a:lnTo>
                          <a:pt x="0" y="24"/>
                        </a:lnTo>
                        <a:lnTo>
                          <a:pt x="0" y="315"/>
                        </a:lnTo>
                        <a:lnTo>
                          <a:pt x="46" y="315"/>
                        </a:lnTo>
                        <a:lnTo>
                          <a:pt x="46" y="24"/>
                        </a:lnTo>
                        <a:lnTo>
                          <a:pt x="0" y="23"/>
                        </a:lnTo>
                        <a:lnTo>
                          <a:pt x="46" y="24"/>
                        </a:lnTo>
                        <a:lnTo>
                          <a:pt x="45" y="17"/>
                        </a:lnTo>
                        <a:lnTo>
                          <a:pt x="44" y="13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6" y="4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0" y="4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2" name="Freeform 760"/>
                  <p:cNvSpPr>
                    <a:spLocks noChangeAspect="1"/>
                  </p:cNvSpPr>
                  <p:nvPr/>
                </p:nvSpPr>
                <p:spPr bwMode="auto">
                  <a:xfrm>
                    <a:off x="3413" y="1360"/>
                    <a:ext cx="36" cy="57"/>
                  </a:xfrm>
                  <a:custGeom>
                    <a:avLst/>
                    <a:gdLst/>
                    <a:ahLst/>
                    <a:cxnLst>
                      <a:cxn ang="0">
                        <a:pos x="114" y="6"/>
                      </a:cxn>
                      <a:cxn ang="0">
                        <a:pos x="82" y="6"/>
                      </a:cxn>
                      <a:cxn ang="0">
                        <a:pos x="69" y="17"/>
                      </a:cxn>
                      <a:cxn ang="0">
                        <a:pos x="59" y="28"/>
                      </a:cxn>
                      <a:cxn ang="0">
                        <a:pos x="49" y="40"/>
                      </a:cxn>
                      <a:cxn ang="0">
                        <a:pos x="41" y="52"/>
                      </a:cxn>
                      <a:cxn ang="0">
                        <a:pos x="33" y="63"/>
                      </a:cxn>
                      <a:cxn ang="0">
                        <a:pos x="26" y="75"/>
                      </a:cxn>
                      <a:cxn ang="0">
                        <a:pos x="20" y="86"/>
                      </a:cxn>
                      <a:cxn ang="0">
                        <a:pos x="16" y="98"/>
                      </a:cxn>
                      <a:cxn ang="0">
                        <a:pos x="12" y="110"/>
                      </a:cxn>
                      <a:cxn ang="0">
                        <a:pos x="8" y="121"/>
                      </a:cxn>
                      <a:cxn ang="0">
                        <a:pos x="5" y="133"/>
                      </a:cxn>
                      <a:cxn ang="0">
                        <a:pos x="3" y="144"/>
                      </a:cxn>
                      <a:cxn ang="0">
                        <a:pos x="1" y="166"/>
                      </a:cxn>
                      <a:cxn ang="0">
                        <a:pos x="0" y="189"/>
                      </a:cxn>
                      <a:cxn ang="0">
                        <a:pos x="46" y="190"/>
                      </a:cxn>
                      <a:cxn ang="0">
                        <a:pos x="47" y="171"/>
                      </a:cxn>
                      <a:cxn ang="0">
                        <a:pos x="49" y="151"/>
                      </a:cxn>
                      <a:cxn ang="0">
                        <a:pos x="51" y="142"/>
                      </a:cxn>
                      <a:cxn ang="0">
                        <a:pos x="53" y="133"/>
                      </a:cxn>
                      <a:cxn ang="0">
                        <a:pos x="56" y="123"/>
                      </a:cxn>
                      <a:cxn ang="0">
                        <a:pos x="59" y="115"/>
                      </a:cxn>
                      <a:cxn ang="0">
                        <a:pos x="63" y="105"/>
                      </a:cxn>
                      <a:cxn ang="0">
                        <a:pos x="67" y="96"/>
                      </a:cxn>
                      <a:cxn ang="0">
                        <a:pos x="73" y="87"/>
                      </a:cxn>
                      <a:cxn ang="0">
                        <a:pos x="79" y="78"/>
                      </a:cxn>
                      <a:cxn ang="0">
                        <a:pos x="85" y="68"/>
                      </a:cxn>
                      <a:cxn ang="0">
                        <a:pos x="94" y="59"/>
                      </a:cxn>
                      <a:cxn ang="0">
                        <a:pos x="102" y="51"/>
                      </a:cxn>
                      <a:cxn ang="0">
                        <a:pos x="113" y="41"/>
                      </a:cxn>
                      <a:cxn ang="0">
                        <a:pos x="81" y="40"/>
                      </a:cxn>
                      <a:cxn ang="0">
                        <a:pos x="113" y="41"/>
                      </a:cxn>
                      <a:cxn ang="0">
                        <a:pos x="116" y="37"/>
                      </a:cxn>
                      <a:cxn ang="0">
                        <a:pos x="119" y="33"/>
                      </a:cxn>
                      <a:cxn ang="0">
                        <a:pos x="120" y="28"/>
                      </a:cxn>
                      <a:cxn ang="0">
                        <a:pos x="121" y="23"/>
                      </a:cxn>
                      <a:cxn ang="0">
                        <a:pos x="120" y="19"/>
                      </a:cxn>
                      <a:cxn ang="0">
                        <a:pos x="119" y="15"/>
                      </a:cxn>
                      <a:cxn ang="0">
                        <a:pos x="117" y="12"/>
                      </a:cxn>
                      <a:cxn ang="0">
                        <a:pos x="115" y="7"/>
                      </a:cxn>
                      <a:cxn ang="0">
                        <a:pos x="112" y="5"/>
                      </a:cxn>
                      <a:cxn ang="0">
                        <a:pos x="107" y="2"/>
                      </a:cxn>
                      <a:cxn ang="0">
                        <a:pos x="104" y="1"/>
                      </a:cxn>
                      <a:cxn ang="0">
                        <a:pos x="100" y="0"/>
                      </a:cxn>
                      <a:cxn ang="0">
                        <a:pos x="95" y="0"/>
                      </a:cxn>
                      <a:cxn ang="0">
                        <a:pos x="91" y="1"/>
                      </a:cxn>
                      <a:cxn ang="0">
                        <a:pos x="86" y="3"/>
                      </a:cxn>
                      <a:cxn ang="0">
                        <a:pos x="82" y="6"/>
                      </a:cxn>
                      <a:cxn ang="0">
                        <a:pos x="114" y="6"/>
                      </a:cxn>
                    </a:cxnLst>
                    <a:rect l="0" t="0" r="r" b="b"/>
                    <a:pathLst>
                      <a:path w="121" h="190">
                        <a:moveTo>
                          <a:pt x="114" y="6"/>
                        </a:moveTo>
                        <a:lnTo>
                          <a:pt x="82" y="6"/>
                        </a:lnTo>
                        <a:lnTo>
                          <a:pt x="69" y="17"/>
                        </a:lnTo>
                        <a:lnTo>
                          <a:pt x="59" y="28"/>
                        </a:lnTo>
                        <a:lnTo>
                          <a:pt x="49" y="40"/>
                        </a:lnTo>
                        <a:lnTo>
                          <a:pt x="41" y="52"/>
                        </a:lnTo>
                        <a:lnTo>
                          <a:pt x="33" y="63"/>
                        </a:lnTo>
                        <a:lnTo>
                          <a:pt x="26" y="75"/>
                        </a:lnTo>
                        <a:lnTo>
                          <a:pt x="20" y="86"/>
                        </a:lnTo>
                        <a:lnTo>
                          <a:pt x="16" y="98"/>
                        </a:lnTo>
                        <a:lnTo>
                          <a:pt x="12" y="110"/>
                        </a:lnTo>
                        <a:lnTo>
                          <a:pt x="8" y="121"/>
                        </a:lnTo>
                        <a:lnTo>
                          <a:pt x="5" y="133"/>
                        </a:lnTo>
                        <a:lnTo>
                          <a:pt x="3" y="144"/>
                        </a:lnTo>
                        <a:lnTo>
                          <a:pt x="1" y="166"/>
                        </a:lnTo>
                        <a:lnTo>
                          <a:pt x="0" y="189"/>
                        </a:lnTo>
                        <a:lnTo>
                          <a:pt x="46" y="190"/>
                        </a:lnTo>
                        <a:lnTo>
                          <a:pt x="47" y="171"/>
                        </a:lnTo>
                        <a:lnTo>
                          <a:pt x="49" y="151"/>
                        </a:lnTo>
                        <a:lnTo>
                          <a:pt x="51" y="142"/>
                        </a:lnTo>
                        <a:lnTo>
                          <a:pt x="53" y="133"/>
                        </a:lnTo>
                        <a:lnTo>
                          <a:pt x="56" y="123"/>
                        </a:lnTo>
                        <a:lnTo>
                          <a:pt x="59" y="115"/>
                        </a:lnTo>
                        <a:lnTo>
                          <a:pt x="63" y="105"/>
                        </a:lnTo>
                        <a:lnTo>
                          <a:pt x="67" y="96"/>
                        </a:lnTo>
                        <a:lnTo>
                          <a:pt x="73" y="87"/>
                        </a:lnTo>
                        <a:lnTo>
                          <a:pt x="79" y="78"/>
                        </a:lnTo>
                        <a:lnTo>
                          <a:pt x="85" y="68"/>
                        </a:lnTo>
                        <a:lnTo>
                          <a:pt x="94" y="59"/>
                        </a:lnTo>
                        <a:lnTo>
                          <a:pt x="102" y="51"/>
                        </a:lnTo>
                        <a:lnTo>
                          <a:pt x="113" y="41"/>
                        </a:lnTo>
                        <a:lnTo>
                          <a:pt x="81" y="40"/>
                        </a:lnTo>
                        <a:lnTo>
                          <a:pt x="113" y="41"/>
                        </a:lnTo>
                        <a:lnTo>
                          <a:pt x="116" y="37"/>
                        </a:lnTo>
                        <a:lnTo>
                          <a:pt x="119" y="33"/>
                        </a:lnTo>
                        <a:lnTo>
                          <a:pt x="120" y="28"/>
                        </a:lnTo>
                        <a:lnTo>
                          <a:pt x="121" y="23"/>
                        </a:lnTo>
                        <a:lnTo>
                          <a:pt x="120" y="19"/>
                        </a:lnTo>
                        <a:lnTo>
                          <a:pt x="119" y="15"/>
                        </a:lnTo>
                        <a:lnTo>
                          <a:pt x="117" y="12"/>
                        </a:lnTo>
                        <a:lnTo>
                          <a:pt x="115" y="7"/>
                        </a:lnTo>
                        <a:lnTo>
                          <a:pt x="112" y="5"/>
                        </a:lnTo>
                        <a:lnTo>
                          <a:pt x="107" y="2"/>
                        </a:lnTo>
                        <a:lnTo>
                          <a:pt x="104" y="1"/>
                        </a:lnTo>
                        <a:lnTo>
                          <a:pt x="100" y="0"/>
                        </a:lnTo>
                        <a:lnTo>
                          <a:pt x="95" y="0"/>
                        </a:lnTo>
                        <a:lnTo>
                          <a:pt x="91" y="1"/>
                        </a:lnTo>
                        <a:lnTo>
                          <a:pt x="86" y="3"/>
                        </a:lnTo>
                        <a:lnTo>
                          <a:pt x="82" y="6"/>
                        </a:lnTo>
                        <a:lnTo>
                          <a:pt x="114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3" name="Freeform 761"/>
                  <p:cNvSpPr>
                    <a:spLocks noChangeAspect="1"/>
                  </p:cNvSpPr>
                  <p:nvPr/>
                </p:nvSpPr>
                <p:spPr bwMode="auto">
                  <a:xfrm>
                    <a:off x="3442" y="1360"/>
                    <a:ext cx="29" cy="64"/>
                  </a:xfrm>
                  <a:custGeom>
                    <a:avLst/>
                    <a:gdLst/>
                    <a:ahLst/>
                    <a:cxnLst>
                      <a:cxn ang="0">
                        <a:pos x="114" y="184"/>
                      </a:cxn>
                      <a:cxn ang="0">
                        <a:pos x="114" y="184"/>
                      </a:cxn>
                      <a:cxn ang="0">
                        <a:pos x="113" y="160"/>
                      </a:cxn>
                      <a:cxn ang="0">
                        <a:pos x="110" y="138"/>
                      </a:cxn>
                      <a:cxn ang="0">
                        <a:pos x="107" y="126"/>
                      </a:cxn>
                      <a:cxn ang="0">
                        <a:pos x="104" y="114"/>
                      </a:cxn>
                      <a:cxn ang="0">
                        <a:pos x="100" y="102"/>
                      </a:cxn>
                      <a:cxn ang="0">
                        <a:pos x="96" y="91"/>
                      </a:cxn>
                      <a:cxn ang="0">
                        <a:pos x="91" y="79"/>
                      </a:cxn>
                      <a:cxn ang="0">
                        <a:pos x="85" y="69"/>
                      </a:cxn>
                      <a:cxn ang="0">
                        <a:pos x="78" y="57"/>
                      </a:cxn>
                      <a:cxn ang="0">
                        <a:pos x="71" y="46"/>
                      </a:cxn>
                      <a:cxn ang="0">
                        <a:pos x="62" y="34"/>
                      </a:cxn>
                      <a:cxn ang="0">
                        <a:pos x="54" y="22"/>
                      </a:cxn>
                      <a:cxn ang="0">
                        <a:pos x="43" y="12"/>
                      </a:cxn>
                      <a:cxn ang="0">
                        <a:pos x="33" y="0"/>
                      </a:cxn>
                      <a:cxn ang="0">
                        <a:pos x="0" y="34"/>
                      </a:cxn>
                      <a:cxn ang="0">
                        <a:pos x="10" y="44"/>
                      </a:cxn>
                      <a:cxn ang="0">
                        <a:pos x="18" y="53"/>
                      </a:cxn>
                      <a:cxn ang="0">
                        <a:pos x="25" y="62"/>
                      </a:cxn>
                      <a:cxn ang="0">
                        <a:pos x="33" y="72"/>
                      </a:cxn>
                      <a:cxn ang="0">
                        <a:pos x="39" y="81"/>
                      </a:cxn>
                      <a:cxn ang="0">
                        <a:pos x="44" y="91"/>
                      </a:cxn>
                      <a:cxn ang="0">
                        <a:pos x="50" y="99"/>
                      </a:cxn>
                      <a:cxn ang="0">
                        <a:pos x="53" y="109"/>
                      </a:cxn>
                      <a:cxn ang="0">
                        <a:pos x="57" y="118"/>
                      </a:cxn>
                      <a:cxn ang="0">
                        <a:pos x="60" y="128"/>
                      </a:cxn>
                      <a:cxn ang="0">
                        <a:pos x="62" y="136"/>
                      </a:cxn>
                      <a:cxn ang="0">
                        <a:pos x="64" y="146"/>
                      </a:cxn>
                      <a:cxn ang="0">
                        <a:pos x="66" y="165"/>
                      </a:cxn>
                      <a:cxn ang="0">
                        <a:pos x="67" y="184"/>
                      </a:cxn>
                      <a:cxn ang="0">
                        <a:pos x="67" y="184"/>
                      </a:cxn>
                      <a:cxn ang="0">
                        <a:pos x="67" y="184"/>
                      </a:cxn>
                      <a:cxn ang="0">
                        <a:pos x="67" y="189"/>
                      </a:cxn>
                      <a:cxn ang="0">
                        <a:pos x="70" y="193"/>
                      </a:cxn>
                      <a:cxn ang="0">
                        <a:pos x="72" y="197"/>
                      </a:cxn>
                      <a:cxn ang="0">
                        <a:pos x="75" y="200"/>
                      </a:cxn>
                      <a:cxn ang="0">
                        <a:pos x="78" y="204"/>
                      </a:cxn>
                      <a:cxn ang="0">
                        <a:pos x="82" y="205"/>
                      </a:cxn>
                      <a:cxn ang="0">
                        <a:pos x="86" y="206"/>
                      </a:cxn>
                      <a:cxn ang="0">
                        <a:pos x="91" y="207"/>
                      </a:cxn>
                      <a:cxn ang="0">
                        <a:pos x="95" y="206"/>
                      </a:cxn>
                      <a:cxn ang="0">
                        <a:pos x="99" y="205"/>
                      </a:cxn>
                      <a:cxn ang="0">
                        <a:pos x="103" y="204"/>
                      </a:cxn>
                      <a:cxn ang="0">
                        <a:pos x="106" y="200"/>
                      </a:cxn>
                      <a:cxn ang="0">
                        <a:pos x="110" y="197"/>
                      </a:cxn>
                      <a:cxn ang="0">
                        <a:pos x="112" y="193"/>
                      </a:cxn>
                      <a:cxn ang="0">
                        <a:pos x="113" y="189"/>
                      </a:cxn>
                      <a:cxn ang="0">
                        <a:pos x="114" y="184"/>
                      </a:cxn>
                    </a:cxnLst>
                    <a:rect l="0" t="0" r="r" b="b"/>
                    <a:pathLst>
                      <a:path w="114" h="207">
                        <a:moveTo>
                          <a:pt x="114" y="184"/>
                        </a:moveTo>
                        <a:lnTo>
                          <a:pt x="114" y="184"/>
                        </a:lnTo>
                        <a:lnTo>
                          <a:pt x="113" y="160"/>
                        </a:lnTo>
                        <a:lnTo>
                          <a:pt x="110" y="138"/>
                        </a:lnTo>
                        <a:lnTo>
                          <a:pt x="107" y="126"/>
                        </a:lnTo>
                        <a:lnTo>
                          <a:pt x="104" y="114"/>
                        </a:lnTo>
                        <a:lnTo>
                          <a:pt x="100" y="102"/>
                        </a:lnTo>
                        <a:lnTo>
                          <a:pt x="96" y="91"/>
                        </a:lnTo>
                        <a:lnTo>
                          <a:pt x="91" y="79"/>
                        </a:lnTo>
                        <a:lnTo>
                          <a:pt x="85" y="69"/>
                        </a:lnTo>
                        <a:lnTo>
                          <a:pt x="78" y="57"/>
                        </a:lnTo>
                        <a:lnTo>
                          <a:pt x="71" y="46"/>
                        </a:lnTo>
                        <a:lnTo>
                          <a:pt x="62" y="34"/>
                        </a:lnTo>
                        <a:lnTo>
                          <a:pt x="54" y="22"/>
                        </a:lnTo>
                        <a:lnTo>
                          <a:pt x="43" y="12"/>
                        </a:lnTo>
                        <a:lnTo>
                          <a:pt x="33" y="0"/>
                        </a:lnTo>
                        <a:lnTo>
                          <a:pt x="0" y="34"/>
                        </a:lnTo>
                        <a:lnTo>
                          <a:pt x="10" y="44"/>
                        </a:lnTo>
                        <a:lnTo>
                          <a:pt x="18" y="53"/>
                        </a:lnTo>
                        <a:lnTo>
                          <a:pt x="25" y="62"/>
                        </a:lnTo>
                        <a:lnTo>
                          <a:pt x="33" y="72"/>
                        </a:lnTo>
                        <a:lnTo>
                          <a:pt x="39" y="81"/>
                        </a:lnTo>
                        <a:lnTo>
                          <a:pt x="44" y="91"/>
                        </a:lnTo>
                        <a:lnTo>
                          <a:pt x="50" y="99"/>
                        </a:lnTo>
                        <a:lnTo>
                          <a:pt x="53" y="109"/>
                        </a:lnTo>
                        <a:lnTo>
                          <a:pt x="57" y="118"/>
                        </a:lnTo>
                        <a:lnTo>
                          <a:pt x="60" y="128"/>
                        </a:lnTo>
                        <a:lnTo>
                          <a:pt x="62" y="136"/>
                        </a:lnTo>
                        <a:lnTo>
                          <a:pt x="64" y="146"/>
                        </a:lnTo>
                        <a:lnTo>
                          <a:pt x="66" y="165"/>
                        </a:lnTo>
                        <a:lnTo>
                          <a:pt x="67" y="184"/>
                        </a:lnTo>
                        <a:lnTo>
                          <a:pt x="67" y="184"/>
                        </a:lnTo>
                        <a:lnTo>
                          <a:pt x="67" y="184"/>
                        </a:lnTo>
                        <a:lnTo>
                          <a:pt x="67" y="189"/>
                        </a:lnTo>
                        <a:lnTo>
                          <a:pt x="70" y="193"/>
                        </a:lnTo>
                        <a:lnTo>
                          <a:pt x="72" y="197"/>
                        </a:lnTo>
                        <a:lnTo>
                          <a:pt x="75" y="200"/>
                        </a:lnTo>
                        <a:lnTo>
                          <a:pt x="78" y="204"/>
                        </a:lnTo>
                        <a:lnTo>
                          <a:pt x="82" y="205"/>
                        </a:lnTo>
                        <a:lnTo>
                          <a:pt x="86" y="206"/>
                        </a:lnTo>
                        <a:lnTo>
                          <a:pt x="91" y="207"/>
                        </a:lnTo>
                        <a:lnTo>
                          <a:pt x="95" y="206"/>
                        </a:lnTo>
                        <a:lnTo>
                          <a:pt x="99" y="205"/>
                        </a:lnTo>
                        <a:lnTo>
                          <a:pt x="103" y="204"/>
                        </a:lnTo>
                        <a:lnTo>
                          <a:pt x="106" y="200"/>
                        </a:lnTo>
                        <a:lnTo>
                          <a:pt x="110" y="197"/>
                        </a:lnTo>
                        <a:lnTo>
                          <a:pt x="112" y="193"/>
                        </a:lnTo>
                        <a:lnTo>
                          <a:pt x="113" y="189"/>
                        </a:lnTo>
                        <a:lnTo>
                          <a:pt x="114" y="18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4" name="Freeform 762"/>
                  <p:cNvSpPr>
                    <a:spLocks noChangeAspect="1"/>
                  </p:cNvSpPr>
                  <p:nvPr/>
                </p:nvSpPr>
                <p:spPr bwMode="auto">
                  <a:xfrm>
                    <a:off x="3464" y="1417"/>
                    <a:ext cx="7" cy="93"/>
                  </a:xfrm>
                  <a:custGeom>
                    <a:avLst/>
                    <a:gdLst/>
                    <a:ahLst/>
                    <a:cxnLst>
                      <a:cxn ang="0">
                        <a:pos x="18" y="315"/>
                      </a:cxn>
                      <a:cxn ang="0">
                        <a:pos x="47" y="292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292"/>
                      </a:cxn>
                      <a:cxn ang="0">
                        <a:pos x="18" y="315"/>
                      </a:cxn>
                      <a:cxn ang="0">
                        <a:pos x="0" y="292"/>
                      </a:cxn>
                      <a:cxn ang="0">
                        <a:pos x="0" y="299"/>
                      </a:cxn>
                      <a:cxn ang="0">
                        <a:pos x="3" y="303"/>
                      </a:cxn>
                      <a:cxn ang="0">
                        <a:pos x="5" y="307"/>
                      </a:cxn>
                      <a:cxn ang="0">
                        <a:pos x="8" y="310"/>
                      </a:cxn>
                      <a:cxn ang="0">
                        <a:pos x="11" y="312"/>
                      </a:cxn>
                      <a:cxn ang="0">
                        <a:pos x="15" y="314"/>
                      </a:cxn>
                      <a:cxn ang="0">
                        <a:pos x="19" y="315"/>
                      </a:cxn>
                      <a:cxn ang="0">
                        <a:pos x="24" y="316"/>
                      </a:cxn>
                      <a:cxn ang="0">
                        <a:pos x="28" y="315"/>
                      </a:cxn>
                      <a:cxn ang="0">
                        <a:pos x="32" y="314"/>
                      </a:cxn>
                      <a:cxn ang="0">
                        <a:pos x="36" y="312"/>
                      </a:cxn>
                      <a:cxn ang="0">
                        <a:pos x="39" y="310"/>
                      </a:cxn>
                      <a:cxn ang="0">
                        <a:pos x="43" y="307"/>
                      </a:cxn>
                      <a:cxn ang="0">
                        <a:pos x="45" y="303"/>
                      </a:cxn>
                      <a:cxn ang="0">
                        <a:pos x="46" y="299"/>
                      </a:cxn>
                      <a:cxn ang="0">
                        <a:pos x="47" y="292"/>
                      </a:cxn>
                      <a:cxn ang="0">
                        <a:pos x="18" y="315"/>
                      </a:cxn>
                    </a:cxnLst>
                    <a:rect l="0" t="0" r="r" b="b"/>
                    <a:pathLst>
                      <a:path w="47" h="316">
                        <a:moveTo>
                          <a:pt x="18" y="315"/>
                        </a:moveTo>
                        <a:lnTo>
                          <a:pt x="47" y="292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2"/>
                        </a:lnTo>
                        <a:lnTo>
                          <a:pt x="18" y="315"/>
                        </a:lnTo>
                        <a:lnTo>
                          <a:pt x="0" y="292"/>
                        </a:lnTo>
                        <a:lnTo>
                          <a:pt x="0" y="299"/>
                        </a:lnTo>
                        <a:lnTo>
                          <a:pt x="3" y="303"/>
                        </a:lnTo>
                        <a:lnTo>
                          <a:pt x="5" y="307"/>
                        </a:lnTo>
                        <a:lnTo>
                          <a:pt x="8" y="310"/>
                        </a:lnTo>
                        <a:lnTo>
                          <a:pt x="11" y="312"/>
                        </a:lnTo>
                        <a:lnTo>
                          <a:pt x="15" y="314"/>
                        </a:lnTo>
                        <a:lnTo>
                          <a:pt x="19" y="315"/>
                        </a:lnTo>
                        <a:lnTo>
                          <a:pt x="24" y="316"/>
                        </a:lnTo>
                        <a:lnTo>
                          <a:pt x="28" y="315"/>
                        </a:lnTo>
                        <a:lnTo>
                          <a:pt x="32" y="314"/>
                        </a:lnTo>
                        <a:lnTo>
                          <a:pt x="36" y="312"/>
                        </a:lnTo>
                        <a:lnTo>
                          <a:pt x="39" y="310"/>
                        </a:lnTo>
                        <a:lnTo>
                          <a:pt x="43" y="307"/>
                        </a:lnTo>
                        <a:lnTo>
                          <a:pt x="45" y="303"/>
                        </a:lnTo>
                        <a:lnTo>
                          <a:pt x="46" y="299"/>
                        </a:lnTo>
                        <a:lnTo>
                          <a:pt x="47" y="292"/>
                        </a:lnTo>
                        <a:lnTo>
                          <a:pt x="18" y="3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5" name="Freeform 763"/>
                  <p:cNvSpPr>
                    <a:spLocks noChangeAspect="1"/>
                  </p:cNvSpPr>
                  <p:nvPr/>
                </p:nvSpPr>
                <p:spPr bwMode="auto">
                  <a:xfrm>
                    <a:off x="3464" y="1496"/>
                    <a:ext cx="36" cy="21"/>
                  </a:xfrm>
                  <a:custGeom>
                    <a:avLst/>
                    <a:gdLst/>
                    <a:ahLst/>
                    <a:cxnLst>
                      <a:cxn ang="0">
                        <a:pos x="121" y="43"/>
                      </a:cxn>
                      <a:cxn ang="0">
                        <a:pos x="104" y="21"/>
                      </a:cxn>
                      <a:cxn ang="0">
                        <a:pos x="11" y="0"/>
                      </a:cxn>
                      <a:cxn ang="0">
                        <a:pos x="0" y="45"/>
                      </a:cxn>
                      <a:cxn ang="0">
                        <a:pos x="94" y="66"/>
                      </a:cxn>
                      <a:cxn ang="0">
                        <a:pos x="121" y="43"/>
                      </a:cxn>
                      <a:cxn ang="0">
                        <a:pos x="94" y="66"/>
                      </a:cxn>
                      <a:cxn ang="0">
                        <a:pos x="99" y="66"/>
                      </a:cxn>
                      <a:cxn ang="0">
                        <a:pos x="104" y="66"/>
                      </a:cxn>
                      <a:cxn ang="0">
                        <a:pos x="109" y="65"/>
                      </a:cxn>
                      <a:cxn ang="0">
                        <a:pos x="112" y="62"/>
                      </a:cxn>
                      <a:cxn ang="0">
                        <a:pos x="115" y="60"/>
                      </a:cxn>
                      <a:cxn ang="0">
                        <a:pos x="118" y="57"/>
                      </a:cxn>
                      <a:cxn ang="0">
                        <a:pos x="120" y="53"/>
                      </a:cxn>
                      <a:cxn ang="0">
                        <a:pos x="121" y="49"/>
                      </a:cxn>
                      <a:cxn ang="0">
                        <a:pos x="121" y="44"/>
                      </a:cxn>
                      <a:cxn ang="0">
                        <a:pos x="121" y="40"/>
                      </a:cxn>
                      <a:cxn ang="0">
                        <a:pos x="120" y="36"/>
                      </a:cxn>
                      <a:cxn ang="0">
                        <a:pos x="119" y="32"/>
                      </a:cxn>
                      <a:cxn ang="0">
                        <a:pos x="116" y="29"/>
                      </a:cxn>
                      <a:cxn ang="0">
                        <a:pos x="113" y="25"/>
                      </a:cxn>
                      <a:cxn ang="0">
                        <a:pos x="109" y="22"/>
                      </a:cxn>
                      <a:cxn ang="0">
                        <a:pos x="104" y="21"/>
                      </a:cxn>
                      <a:cxn ang="0">
                        <a:pos x="121" y="43"/>
                      </a:cxn>
                    </a:cxnLst>
                    <a:rect l="0" t="0" r="r" b="b"/>
                    <a:pathLst>
                      <a:path w="121" h="66">
                        <a:moveTo>
                          <a:pt x="121" y="43"/>
                        </a:moveTo>
                        <a:lnTo>
                          <a:pt x="104" y="21"/>
                        </a:lnTo>
                        <a:lnTo>
                          <a:pt x="11" y="0"/>
                        </a:lnTo>
                        <a:lnTo>
                          <a:pt x="0" y="45"/>
                        </a:lnTo>
                        <a:lnTo>
                          <a:pt x="94" y="66"/>
                        </a:lnTo>
                        <a:lnTo>
                          <a:pt x="121" y="43"/>
                        </a:lnTo>
                        <a:lnTo>
                          <a:pt x="94" y="66"/>
                        </a:lnTo>
                        <a:lnTo>
                          <a:pt x="99" y="66"/>
                        </a:lnTo>
                        <a:lnTo>
                          <a:pt x="104" y="66"/>
                        </a:lnTo>
                        <a:lnTo>
                          <a:pt x="109" y="65"/>
                        </a:lnTo>
                        <a:lnTo>
                          <a:pt x="112" y="62"/>
                        </a:lnTo>
                        <a:lnTo>
                          <a:pt x="115" y="60"/>
                        </a:lnTo>
                        <a:lnTo>
                          <a:pt x="118" y="57"/>
                        </a:lnTo>
                        <a:lnTo>
                          <a:pt x="120" y="53"/>
                        </a:lnTo>
                        <a:lnTo>
                          <a:pt x="121" y="49"/>
                        </a:lnTo>
                        <a:lnTo>
                          <a:pt x="121" y="44"/>
                        </a:lnTo>
                        <a:lnTo>
                          <a:pt x="121" y="40"/>
                        </a:lnTo>
                        <a:lnTo>
                          <a:pt x="120" y="36"/>
                        </a:lnTo>
                        <a:lnTo>
                          <a:pt x="119" y="32"/>
                        </a:lnTo>
                        <a:lnTo>
                          <a:pt x="116" y="29"/>
                        </a:lnTo>
                        <a:lnTo>
                          <a:pt x="113" y="25"/>
                        </a:lnTo>
                        <a:lnTo>
                          <a:pt x="109" y="22"/>
                        </a:lnTo>
                        <a:lnTo>
                          <a:pt x="104" y="21"/>
                        </a:lnTo>
                        <a:lnTo>
                          <a:pt x="121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6" name="Freeform 764"/>
                  <p:cNvSpPr>
                    <a:spLocks noChangeAspect="1"/>
                  </p:cNvSpPr>
                  <p:nvPr/>
                </p:nvSpPr>
                <p:spPr bwMode="auto">
                  <a:xfrm>
                    <a:off x="3485" y="1511"/>
                    <a:ext cx="14" cy="36"/>
                  </a:xfrm>
                  <a:custGeom>
                    <a:avLst/>
                    <a:gdLst/>
                    <a:ahLst/>
                    <a:cxnLst>
                      <a:cxn ang="0">
                        <a:pos x="23" y="110"/>
                      </a:cxn>
                      <a:cxn ang="0">
                        <a:pos x="46" y="87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87"/>
                      </a:cxn>
                      <a:cxn ang="0">
                        <a:pos x="23" y="110"/>
                      </a:cxn>
                      <a:cxn ang="0">
                        <a:pos x="0" y="87"/>
                      </a:cxn>
                      <a:cxn ang="0">
                        <a:pos x="1" y="92"/>
                      </a:cxn>
                      <a:cxn ang="0">
                        <a:pos x="2" y="97"/>
                      </a:cxn>
                      <a:cxn ang="0">
                        <a:pos x="4" y="101"/>
                      </a:cxn>
                      <a:cxn ang="0">
                        <a:pos x="8" y="105"/>
                      </a:cxn>
                      <a:cxn ang="0">
                        <a:pos x="12" y="107"/>
                      </a:cxn>
                      <a:cxn ang="0">
                        <a:pos x="15" y="109"/>
                      </a:cxn>
                      <a:cxn ang="0">
                        <a:pos x="19" y="110"/>
                      </a:cxn>
                      <a:cxn ang="0">
                        <a:pos x="23" y="110"/>
                      </a:cxn>
                      <a:cxn ang="0">
                        <a:pos x="29" y="110"/>
                      </a:cxn>
                      <a:cxn ang="0">
                        <a:pos x="32" y="109"/>
                      </a:cxn>
                      <a:cxn ang="0">
                        <a:pos x="36" y="107"/>
                      </a:cxn>
                      <a:cxn ang="0">
                        <a:pos x="40" y="105"/>
                      </a:cxn>
                      <a:cxn ang="0">
                        <a:pos x="42" y="101"/>
                      </a:cxn>
                      <a:cxn ang="0">
                        <a:pos x="45" y="97"/>
                      </a:cxn>
                      <a:cxn ang="0">
                        <a:pos x="46" y="92"/>
                      </a:cxn>
                      <a:cxn ang="0">
                        <a:pos x="46" y="87"/>
                      </a:cxn>
                      <a:cxn ang="0">
                        <a:pos x="23" y="110"/>
                      </a:cxn>
                    </a:cxnLst>
                    <a:rect l="0" t="0" r="r" b="b"/>
                    <a:pathLst>
                      <a:path w="46" h="110">
                        <a:moveTo>
                          <a:pt x="23" y="110"/>
                        </a:moveTo>
                        <a:lnTo>
                          <a:pt x="46" y="87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23" y="110"/>
                        </a:lnTo>
                        <a:lnTo>
                          <a:pt x="0" y="87"/>
                        </a:lnTo>
                        <a:lnTo>
                          <a:pt x="1" y="92"/>
                        </a:lnTo>
                        <a:lnTo>
                          <a:pt x="2" y="97"/>
                        </a:lnTo>
                        <a:lnTo>
                          <a:pt x="4" y="101"/>
                        </a:lnTo>
                        <a:lnTo>
                          <a:pt x="8" y="105"/>
                        </a:lnTo>
                        <a:lnTo>
                          <a:pt x="12" y="107"/>
                        </a:lnTo>
                        <a:lnTo>
                          <a:pt x="15" y="109"/>
                        </a:lnTo>
                        <a:lnTo>
                          <a:pt x="19" y="110"/>
                        </a:lnTo>
                        <a:lnTo>
                          <a:pt x="23" y="110"/>
                        </a:lnTo>
                        <a:lnTo>
                          <a:pt x="29" y="110"/>
                        </a:lnTo>
                        <a:lnTo>
                          <a:pt x="32" y="109"/>
                        </a:lnTo>
                        <a:lnTo>
                          <a:pt x="36" y="107"/>
                        </a:lnTo>
                        <a:lnTo>
                          <a:pt x="40" y="105"/>
                        </a:lnTo>
                        <a:lnTo>
                          <a:pt x="42" y="101"/>
                        </a:lnTo>
                        <a:lnTo>
                          <a:pt x="45" y="97"/>
                        </a:lnTo>
                        <a:lnTo>
                          <a:pt x="46" y="92"/>
                        </a:lnTo>
                        <a:lnTo>
                          <a:pt x="46" y="87"/>
                        </a:lnTo>
                        <a:lnTo>
                          <a:pt x="23" y="1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7" name="Freeform 765"/>
                  <p:cNvSpPr>
                    <a:spLocks noChangeAspect="1"/>
                  </p:cNvSpPr>
                  <p:nvPr/>
                </p:nvSpPr>
                <p:spPr bwMode="auto">
                  <a:xfrm>
                    <a:off x="3464" y="1532"/>
                    <a:ext cx="29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3" y="47"/>
                      </a:cxn>
                      <a:cxn ang="0">
                        <a:pos x="102" y="47"/>
                      </a:cxn>
                      <a:cxn ang="0">
                        <a:pos x="102" y="0"/>
                      </a:cxn>
                      <a:cxn ang="0">
                        <a:pos x="23" y="0"/>
                      </a:cxn>
                      <a:cxn ang="0">
                        <a:pos x="0" y="24"/>
                      </a:cxn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9" y="5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9" y="43"/>
                      </a:cxn>
                      <a:cxn ang="0">
                        <a:pos x="13" y="45"/>
                      </a:cxn>
                      <a:cxn ang="0">
                        <a:pos x="18" y="47"/>
                      </a:cxn>
                      <a:cxn ang="0">
                        <a:pos x="23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02" h="47">
                        <a:moveTo>
                          <a:pt x="0" y="24"/>
                        </a:moveTo>
                        <a:lnTo>
                          <a:pt x="23" y="47"/>
                        </a:lnTo>
                        <a:lnTo>
                          <a:pt x="102" y="47"/>
                        </a:lnTo>
                        <a:lnTo>
                          <a:pt x="102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9" y="5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9" y="43"/>
                        </a:lnTo>
                        <a:lnTo>
                          <a:pt x="13" y="45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8" name="Freeform 766"/>
                  <p:cNvSpPr>
                    <a:spLocks noChangeAspect="1"/>
                  </p:cNvSpPr>
                  <p:nvPr/>
                </p:nvSpPr>
                <p:spPr bwMode="auto">
                  <a:xfrm>
                    <a:off x="3464" y="1539"/>
                    <a:ext cx="14" cy="336"/>
                  </a:xfrm>
                  <a:custGeom>
                    <a:avLst/>
                    <a:gdLst/>
                    <a:ahLst/>
                    <a:cxnLst>
                      <a:cxn ang="0">
                        <a:pos x="23" y="1117"/>
                      </a:cxn>
                      <a:cxn ang="0">
                        <a:pos x="46" y="109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94"/>
                      </a:cxn>
                      <a:cxn ang="0">
                        <a:pos x="23" y="1117"/>
                      </a:cxn>
                      <a:cxn ang="0">
                        <a:pos x="0" y="1094"/>
                      </a:cxn>
                      <a:cxn ang="0">
                        <a:pos x="0" y="1099"/>
                      </a:cxn>
                      <a:cxn ang="0">
                        <a:pos x="2" y="1103"/>
                      </a:cxn>
                      <a:cxn ang="0">
                        <a:pos x="4" y="1107"/>
                      </a:cxn>
                      <a:cxn ang="0">
                        <a:pos x="8" y="1110"/>
                      </a:cxn>
                      <a:cxn ang="0">
                        <a:pos x="11" y="1114"/>
                      </a:cxn>
                      <a:cxn ang="0">
                        <a:pos x="15" y="1115"/>
                      </a:cxn>
                      <a:cxn ang="0">
                        <a:pos x="19" y="1116"/>
                      </a:cxn>
                      <a:cxn ang="0">
                        <a:pos x="23" y="1117"/>
                      </a:cxn>
                      <a:cxn ang="0">
                        <a:pos x="28" y="1116"/>
                      </a:cxn>
                      <a:cxn ang="0">
                        <a:pos x="32" y="1115"/>
                      </a:cxn>
                      <a:cxn ang="0">
                        <a:pos x="36" y="1114"/>
                      </a:cxn>
                      <a:cxn ang="0">
                        <a:pos x="39" y="1110"/>
                      </a:cxn>
                      <a:cxn ang="0">
                        <a:pos x="42" y="1107"/>
                      </a:cxn>
                      <a:cxn ang="0">
                        <a:pos x="44" y="1103"/>
                      </a:cxn>
                      <a:cxn ang="0">
                        <a:pos x="45" y="1099"/>
                      </a:cxn>
                      <a:cxn ang="0">
                        <a:pos x="46" y="1094"/>
                      </a:cxn>
                      <a:cxn ang="0">
                        <a:pos x="23" y="1117"/>
                      </a:cxn>
                    </a:cxnLst>
                    <a:rect l="0" t="0" r="r" b="b"/>
                    <a:pathLst>
                      <a:path w="46" h="1117">
                        <a:moveTo>
                          <a:pt x="23" y="1117"/>
                        </a:moveTo>
                        <a:lnTo>
                          <a:pt x="46" y="109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4"/>
                        </a:lnTo>
                        <a:lnTo>
                          <a:pt x="23" y="1117"/>
                        </a:lnTo>
                        <a:lnTo>
                          <a:pt x="0" y="1094"/>
                        </a:lnTo>
                        <a:lnTo>
                          <a:pt x="0" y="1099"/>
                        </a:lnTo>
                        <a:lnTo>
                          <a:pt x="2" y="1103"/>
                        </a:lnTo>
                        <a:lnTo>
                          <a:pt x="4" y="1107"/>
                        </a:lnTo>
                        <a:lnTo>
                          <a:pt x="8" y="1110"/>
                        </a:lnTo>
                        <a:lnTo>
                          <a:pt x="11" y="1114"/>
                        </a:lnTo>
                        <a:lnTo>
                          <a:pt x="15" y="1115"/>
                        </a:lnTo>
                        <a:lnTo>
                          <a:pt x="19" y="1116"/>
                        </a:lnTo>
                        <a:lnTo>
                          <a:pt x="23" y="1117"/>
                        </a:lnTo>
                        <a:lnTo>
                          <a:pt x="28" y="1116"/>
                        </a:lnTo>
                        <a:lnTo>
                          <a:pt x="32" y="1115"/>
                        </a:lnTo>
                        <a:lnTo>
                          <a:pt x="36" y="1114"/>
                        </a:lnTo>
                        <a:lnTo>
                          <a:pt x="39" y="1110"/>
                        </a:lnTo>
                        <a:lnTo>
                          <a:pt x="42" y="1107"/>
                        </a:lnTo>
                        <a:lnTo>
                          <a:pt x="44" y="1103"/>
                        </a:lnTo>
                        <a:lnTo>
                          <a:pt x="45" y="1099"/>
                        </a:lnTo>
                        <a:lnTo>
                          <a:pt x="46" y="1094"/>
                        </a:lnTo>
                        <a:lnTo>
                          <a:pt x="23" y="1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19" name="Freeform 767"/>
                  <p:cNvSpPr>
                    <a:spLocks noChangeAspect="1"/>
                  </p:cNvSpPr>
                  <p:nvPr/>
                </p:nvSpPr>
                <p:spPr bwMode="auto">
                  <a:xfrm>
                    <a:off x="3471" y="1861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55" y="24"/>
                      </a:cxn>
                      <a:cxn ang="0">
                        <a:pos x="31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31" y="47"/>
                      </a:cxn>
                      <a:cxn ang="0">
                        <a:pos x="55" y="24"/>
                      </a:cxn>
                      <a:cxn ang="0">
                        <a:pos x="31" y="47"/>
                      </a:cxn>
                      <a:cxn ang="0">
                        <a:pos x="37" y="46"/>
                      </a:cxn>
                      <a:cxn ang="0">
                        <a:pos x="41" y="45"/>
                      </a:cxn>
                      <a:cxn ang="0">
                        <a:pos x="46" y="43"/>
                      </a:cxn>
                      <a:cxn ang="0">
                        <a:pos x="49" y="39"/>
                      </a:cxn>
                      <a:cxn ang="0">
                        <a:pos x="51" y="36"/>
                      </a:cxn>
                      <a:cxn ang="0">
                        <a:pos x="53" y="32"/>
                      </a:cxn>
                      <a:cxn ang="0">
                        <a:pos x="54" y="28"/>
                      </a:cxn>
                      <a:cxn ang="0">
                        <a:pos x="55" y="24"/>
                      </a:cxn>
                      <a:cxn ang="0">
                        <a:pos x="54" y="19"/>
                      </a:cxn>
                      <a:cxn ang="0">
                        <a:pos x="53" y="15"/>
                      </a:cxn>
                      <a:cxn ang="0">
                        <a:pos x="51" y="11"/>
                      </a:cxn>
                      <a:cxn ang="0">
                        <a:pos x="49" y="8"/>
                      </a:cxn>
                      <a:cxn ang="0">
                        <a:pos x="46" y="5"/>
                      </a:cxn>
                      <a:cxn ang="0">
                        <a:pos x="41" y="3"/>
                      </a:cxn>
                      <a:cxn ang="0">
                        <a:pos x="37" y="0"/>
                      </a:cxn>
                      <a:cxn ang="0">
                        <a:pos x="31" y="0"/>
                      </a:cxn>
                      <a:cxn ang="0">
                        <a:pos x="55" y="24"/>
                      </a:cxn>
                    </a:cxnLst>
                    <a:rect l="0" t="0" r="r" b="b"/>
                    <a:pathLst>
                      <a:path w="55" h="47">
                        <a:moveTo>
                          <a:pt x="55" y="24"/>
                        </a:move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31" y="47"/>
                        </a:lnTo>
                        <a:lnTo>
                          <a:pt x="55" y="24"/>
                        </a:lnTo>
                        <a:lnTo>
                          <a:pt x="31" y="47"/>
                        </a:lnTo>
                        <a:lnTo>
                          <a:pt x="37" y="46"/>
                        </a:lnTo>
                        <a:lnTo>
                          <a:pt x="41" y="45"/>
                        </a:lnTo>
                        <a:lnTo>
                          <a:pt x="46" y="43"/>
                        </a:lnTo>
                        <a:lnTo>
                          <a:pt x="49" y="39"/>
                        </a:lnTo>
                        <a:lnTo>
                          <a:pt x="51" y="36"/>
                        </a:lnTo>
                        <a:lnTo>
                          <a:pt x="53" y="32"/>
                        </a:lnTo>
                        <a:lnTo>
                          <a:pt x="54" y="28"/>
                        </a:lnTo>
                        <a:lnTo>
                          <a:pt x="55" y="24"/>
                        </a:lnTo>
                        <a:lnTo>
                          <a:pt x="54" y="19"/>
                        </a:lnTo>
                        <a:lnTo>
                          <a:pt x="53" y="15"/>
                        </a:lnTo>
                        <a:lnTo>
                          <a:pt x="51" y="11"/>
                        </a:lnTo>
                        <a:lnTo>
                          <a:pt x="49" y="8"/>
                        </a:lnTo>
                        <a:lnTo>
                          <a:pt x="46" y="5"/>
                        </a:lnTo>
                        <a:lnTo>
                          <a:pt x="41" y="3"/>
                        </a:lnTo>
                        <a:lnTo>
                          <a:pt x="37" y="0"/>
                        </a:lnTo>
                        <a:lnTo>
                          <a:pt x="31" y="0"/>
                        </a:lnTo>
                        <a:lnTo>
                          <a:pt x="55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0" name="Freeform 768"/>
                  <p:cNvSpPr>
                    <a:spLocks noChangeAspect="1"/>
                  </p:cNvSpPr>
                  <p:nvPr/>
                </p:nvSpPr>
                <p:spPr bwMode="auto">
                  <a:xfrm>
                    <a:off x="3471" y="1868"/>
                    <a:ext cx="14" cy="64"/>
                  </a:xfrm>
                  <a:custGeom>
                    <a:avLst/>
                    <a:gdLst/>
                    <a:ahLst/>
                    <a:cxnLst>
                      <a:cxn ang="0">
                        <a:pos x="23" y="220"/>
                      </a:cxn>
                      <a:cxn ang="0">
                        <a:pos x="47" y="19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96"/>
                      </a:cxn>
                      <a:cxn ang="0">
                        <a:pos x="23" y="220"/>
                      </a:cxn>
                      <a:cxn ang="0">
                        <a:pos x="0" y="196"/>
                      </a:cxn>
                      <a:cxn ang="0">
                        <a:pos x="1" y="202"/>
                      </a:cxn>
                      <a:cxn ang="0">
                        <a:pos x="2" y="206"/>
                      </a:cxn>
                      <a:cxn ang="0">
                        <a:pos x="4" y="210"/>
                      </a:cxn>
                      <a:cxn ang="0">
                        <a:pos x="7" y="213"/>
                      </a:cxn>
                      <a:cxn ang="0">
                        <a:pos x="11" y="216"/>
                      </a:cxn>
                      <a:cxn ang="0">
                        <a:pos x="14" y="218"/>
                      </a:cxn>
                      <a:cxn ang="0">
                        <a:pos x="19" y="220"/>
                      </a:cxn>
                      <a:cxn ang="0">
                        <a:pos x="23" y="220"/>
                      </a:cxn>
                      <a:cxn ang="0">
                        <a:pos x="28" y="220"/>
                      </a:cxn>
                      <a:cxn ang="0">
                        <a:pos x="32" y="218"/>
                      </a:cxn>
                      <a:cxn ang="0">
                        <a:pos x="35" y="216"/>
                      </a:cxn>
                      <a:cxn ang="0">
                        <a:pos x="40" y="213"/>
                      </a:cxn>
                      <a:cxn ang="0">
                        <a:pos x="42" y="210"/>
                      </a:cxn>
                      <a:cxn ang="0">
                        <a:pos x="45" y="206"/>
                      </a:cxn>
                      <a:cxn ang="0">
                        <a:pos x="46" y="202"/>
                      </a:cxn>
                      <a:cxn ang="0">
                        <a:pos x="47" y="196"/>
                      </a:cxn>
                      <a:cxn ang="0">
                        <a:pos x="23" y="220"/>
                      </a:cxn>
                    </a:cxnLst>
                    <a:rect l="0" t="0" r="r" b="b"/>
                    <a:pathLst>
                      <a:path w="47" h="220">
                        <a:moveTo>
                          <a:pt x="23" y="220"/>
                        </a:moveTo>
                        <a:lnTo>
                          <a:pt x="47" y="1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96"/>
                        </a:lnTo>
                        <a:lnTo>
                          <a:pt x="23" y="220"/>
                        </a:lnTo>
                        <a:lnTo>
                          <a:pt x="0" y="196"/>
                        </a:lnTo>
                        <a:lnTo>
                          <a:pt x="1" y="202"/>
                        </a:lnTo>
                        <a:lnTo>
                          <a:pt x="2" y="206"/>
                        </a:lnTo>
                        <a:lnTo>
                          <a:pt x="4" y="210"/>
                        </a:lnTo>
                        <a:lnTo>
                          <a:pt x="7" y="213"/>
                        </a:lnTo>
                        <a:lnTo>
                          <a:pt x="11" y="216"/>
                        </a:lnTo>
                        <a:lnTo>
                          <a:pt x="14" y="218"/>
                        </a:lnTo>
                        <a:lnTo>
                          <a:pt x="19" y="220"/>
                        </a:lnTo>
                        <a:lnTo>
                          <a:pt x="23" y="220"/>
                        </a:lnTo>
                        <a:lnTo>
                          <a:pt x="28" y="220"/>
                        </a:lnTo>
                        <a:lnTo>
                          <a:pt x="32" y="218"/>
                        </a:lnTo>
                        <a:lnTo>
                          <a:pt x="35" y="216"/>
                        </a:lnTo>
                        <a:lnTo>
                          <a:pt x="40" y="213"/>
                        </a:lnTo>
                        <a:lnTo>
                          <a:pt x="42" y="210"/>
                        </a:lnTo>
                        <a:lnTo>
                          <a:pt x="45" y="206"/>
                        </a:lnTo>
                        <a:lnTo>
                          <a:pt x="46" y="202"/>
                        </a:lnTo>
                        <a:lnTo>
                          <a:pt x="47" y="196"/>
                        </a:lnTo>
                        <a:lnTo>
                          <a:pt x="23" y="2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1" name="Freeform 769"/>
                  <p:cNvSpPr>
                    <a:spLocks noChangeAspect="1"/>
                  </p:cNvSpPr>
                  <p:nvPr/>
                </p:nvSpPr>
                <p:spPr bwMode="auto">
                  <a:xfrm>
                    <a:off x="3464" y="191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7"/>
                      </a:cxn>
                      <a:cxn ang="0">
                        <a:pos x="43" y="47"/>
                      </a:cxn>
                      <a:cxn ang="0">
                        <a:pos x="43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5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3" h="47">
                        <a:moveTo>
                          <a:pt x="0" y="23"/>
                        </a:moveTo>
                        <a:lnTo>
                          <a:pt x="23" y="47"/>
                        </a:lnTo>
                        <a:lnTo>
                          <a:pt x="43" y="47"/>
                        </a:lnTo>
                        <a:lnTo>
                          <a:pt x="43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5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2" name="Freeform 770"/>
                  <p:cNvSpPr>
                    <a:spLocks noChangeAspect="1"/>
                  </p:cNvSpPr>
                  <p:nvPr/>
                </p:nvSpPr>
                <p:spPr bwMode="auto">
                  <a:xfrm>
                    <a:off x="3464" y="1926"/>
                    <a:ext cx="14" cy="136"/>
                  </a:xfrm>
                  <a:custGeom>
                    <a:avLst/>
                    <a:gdLst/>
                    <a:ahLst/>
                    <a:cxnLst>
                      <a:cxn ang="0">
                        <a:pos x="4" y="432"/>
                      </a:cxn>
                      <a:cxn ang="0">
                        <a:pos x="46" y="418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18"/>
                      </a:cxn>
                      <a:cxn ang="0">
                        <a:pos x="4" y="432"/>
                      </a:cxn>
                      <a:cxn ang="0">
                        <a:pos x="0" y="418"/>
                      </a:cxn>
                      <a:cxn ang="0">
                        <a:pos x="0" y="424"/>
                      </a:cxn>
                      <a:cxn ang="0">
                        <a:pos x="2" y="429"/>
                      </a:cxn>
                      <a:cxn ang="0">
                        <a:pos x="4" y="432"/>
                      </a:cxn>
                      <a:cxn ang="0">
                        <a:pos x="7" y="435"/>
                      </a:cxn>
                      <a:cxn ang="0">
                        <a:pos x="10" y="438"/>
                      </a:cxn>
                      <a:cxn ang="0">
                        <a:pos x="14" y="441"/>
                      </a:cxn>
                      <a:cxn ang="0">
                        <a:pos x="19" y="442"/>
                      </a:cxn>
                      <a:cxn ang="0">
                        <a:pos x="23" y="442"/>
                      </a:cxn>
                      <a:cxn ang="0">
                        <a:pos x="27" y="442"/>
                      </a:cxn>
                      <a:cxn ang="0">
                        <a:pos x="31" y="441"/>
                      </a:cxn>
                      <a:cxn ang="0">
                        <a:pos x="35" y="438"/>
                      </a:cxn>
                      <a:cxn ang="0">
                        <a:pos x="39" y="435"/>
                      </a:cxn>
                      <a:cxn ang="0">
                        <a:pos x="42" y="432"/>
                      </a:cxn>
                      <a:cxn ang="0">
                        <a:pos x="44" y="429"/>
                      </a:cxn>
                      <a:cxn ang="0">
                        <a:pos x="45" y="424"/>
                      </a:cxn>
                      <a:cxn ang="0">
                        <a:pos x="46" y="418"/>
                      </a:cxn>
                      <a:cxn ang="0">
                        <a:pos x="4" y="432"/>
                      </a:cxn>
                    </a:cxnLst>
                    <a:rect l="0" t="0" r="r" b="b"/>
                    <a:pathLst>
                      <a:path w="46" h="442">
                        <a:moveTo>
                          <a:pt x="4" y="432"/>
                        </a:moveTo>
                        <a:lnTo>
                          <a:pt x="46" y="418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" y="432"/>
                        </a:lnTo>
                        <a:lnTo>
                          <a:pt x="0" y="418"/>
                        </a:lnTo>
                        <a:lnTo>
                          <a:pt x="0" y="424"/>
                        </a:lnTo>
                        <a:lnTo>
                          <a:pt x="2" y="429"/>
                        </a:lnTo>
                        <a:lnTo>
                          <a:pt x="4" y="432"/>
                        </a:lnTo>
                        <a:lnTo>
                          <a:pt x="7" y="435"/>
                        </a:lnTo>
                        <a:lnTo>
                          <a:pt x="10" y="438"/>
                        </a:lnTo>
                        <a:lnTo>
                          <a:pt x="14" y="441"/>
                        </a:lnTo>
                        <a:lnTo>
                          <a:pt x="19" y="442"/>
                        </a:lnTo>
                        <a:lnTo>
                          <a:pt x="23" y="442"/>
                        </a:lnTo>
                        <a:lnTo>
                          <a:pt x="27" y="442"/>
                        </a:lnTo>
                        <a:lnTo>
                          <a:pt x="31" y="441"/>
                        </a:lnTo>
                        <a:lnTo>
                          <a:pt x="35" y="438"/>
                        </a:lnTo>
                        <a:lnTo>
                          <a:pt x="39" y="435"/>
                        </a:lnTo>
                        <a:lnTo>
                          <a:pt x="42" y="432"/>
                        </a:lnTo>
                        <a:lnTo>
                          <a:pt x="44" y="429"/>
                        </a:lnTo>
                        <a:lnTo>
                          <a:pt x="45" y="424"/>
                        </a:lnTo>
                        <a:lnTo>
                          <a:pt x="46" y="418"/>
                        </a:lnTo>
                        <a:lnTo>
                          <a:pt x="4" y="43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3" name="Freeform 771"/>
                  <p:cNvSpPr>
                    <a:spLocks noChangeAspect="1"/>
                  </p:cNvSpPr>
                  <p:nvPr/>
                </p:nvSpPr>
                <p:spPr bwMode="auto">
                  <a:xfrm>
                    <a:off x="3471" y="2047"/>
                    <a:ext cx="21" cy="21"/>
                  </a:xfrm>
                  <a:custGeom>
                    <a:avLst/>
                    <a:gdLst/>
                    <a:ahLst/>
                    <a:cxnLst>
                      <a:cxn ang="0">
                        <a:pos x="72" y="52"/>
                      </a:cxn>
                      <a:cxn ang="0">
                        <a:pos x="66" y="39"/>
                      </a:cxn>
                      <a:cxn ang="0">
                        <a:pos x="37" y="0"/>
                      </a:cxn>
                      <a:cxn ang="0">
                        <a:pos x="0" y="28"/>
                      </a:cxn>
                      <a:cxn ang="0">
                        <a:pos x="29" y="66"/>
                      </a:cxn>
                      <a:cxn ang="0">
                        <a:pos x="72" y="52"/>
                      </a:cxn>
                      <a:cxn ang="0">
                        <a:pos x="29" y="66"/>
                      </a:cxn>
                      <a:cxn ang="0">
                        <a:pos x="34" y="70"/>
                      </a:cxn>
                      <a:cxn ang="0">
                        <a:pos x="38" y="73"/>
                      </a:cxn>
                      <a:cxn ang="0">
                        <a:pos x="42" y="76"/>
                      </a:cxn>
                      <a:cxn ang="0">
                        <a:pos x="46" y="76"/>
                      </a:cxn>
                      <a:cxn ang="0">
                        <a:pos x="50" y="76"/>
                      </a:cxn>
                      <a:cxn ang="0">
                        <a:pos x="55" y="74"/>
                      </a:cxn>
                      <a:cxn ang="0">
                        <a:pos x="59" y="73"/>
                      </a:cxn>
                      <a:cxn ang="0">
                        <a:pos x="62" y="70"/>
                      </a:cxn>
                      <a:cxn ang="0">
                        <a:pos x="65" y="68"/>
                      </a:cxn>
                      <a:cxn ang="0">
                        <a:pos x="68" y="64"/>
                      </a:cxn>
                      <a:cxn ang="0">
                        <a:pos x="70" y="61"/>
                      </a:cxn>
                      <a:cxn ang="0">
                        <a:pos x="72" y="57"/>
                      </a:cxn>
                      <a:cxn ang="0">
                        <a:pos x="72" y="52"/>
                      </a:cxn>
                      <a:cxn ang="0">
                        <a:pos x="70" y="47"/>
                      </a:cxn>
                      <a:cxn ang="0">
                        <a:pos x="69" y="43"/>
                      </a:cxn>
                      <a:cxn ang="0">
                        <a:pos x="66" y="39"/>
                      </a:cxn>
                      <a:cxn ang="0">
                        <a:pos x="72" y="52"/>
                      </a:cxn>
                    </a:cxnLst>
                    <a:rect l="0" t="0" r="r" b="b"/>
                    <a:pathLst>
                      <a:path w="72" h="76">
                        <a:moveTo>
                          <a:pt x="72" y="52"/>
                        </a:moveTo>
                        <a:lnTo>
                          <a:pt x="66" y="39"/>
                        </a:lnTo>
                        <a:lnTo>
                          <a:pt x="37" y="0"/>
                        </a:lnTo>
                        <a:lnTo>
                          <a:pt x="0" y="28"/>
                        </a:lnTo>
                        <a:lnTo>
                          <a:pt x="29" y="66"/>
                        </a:lnTo>
                        <a:lnTo>
                          <a:pt x="72" y="52"/>
                        </a:lnTo>
                        <a:lnTo>
                          <a:pt x="29" y="66"/>
                        </a:lnTo>
                        <a:lnTo>
                          <a:pt x="34" y="70"/>
                        </a:lnTo>
                        <a:lnTo>
                          <a:pt x="38" y="73"/>
                        </a:ln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50" y="76"/>
                        </a:lnTo>
                        <a:lnTo>
                          <a:pt x="55" y="74"/>
                        </a:lnTo>
                        <a:lnTo>
                          <a:pt x="59" y="73"/>
                        </a:lnTo>
                        <a:lnTo>
                          <a:pt x="62" y="70"/>
                        </a:lnTo>
                        <a:lnTo>
                          <a:pt x="65" y="68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2" y="52"/>
                        </a:lnTo>
                        <a:lnTo>
                          <a:pt x="70" y="47"/>
                        </a:lnTo>
                        <a:lnTo>
                          <a:pt x="69" y="43"/>
                        </a:lnTo>
                        <a:lnTo>
                          <a:pt x="66" y="39"/>
                        </a:lnTo>
                        <a:lnTo>
                          <a:pt x="72" y="5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4" name="Rectangle 7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8" y="2062"/>
                    <a:ext cx="14" cy="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5" name="Freeform 773"/>
                  <p:cNvSpPr>
                    <a:spLocks noChangeAspect="1"/>
                  </p:cNvSpPr>
                  <p:nvPr/>
                </p:nvSpPr>
                <p:spPr bwMode="auto">
                  <a:xfrm>
                    <a:off x="2327" y="1639"/>
                    <a:ext cx="50" cy="272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6" name="Freeform 774"/>
                  <p:cNvSpPr>
                    <a:spLocks noChangeAspect="1"/>
                  </p:cNvSpPr>
                  <p:nvPr/>
                </p:nvSpPr>
                <p:spPr bwMode="auto">
                  <a:xfrm>
                    <a:off x="2498" y="1639"/>
                    <a:ext cx="43" cy="272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7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7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7" name="Freeform 775"/>
                  <p:cNvSpPr>
                    <a:spLocks noChangeAspect="1"/>
                  </p:cNvSpPr>
                  <p:nvPr/>
                </p:nvSpPr>
                <p:spPr bwMode="auto">
                  <a:xfrm>
                    <a:off x="2663" y="1639"/>
                    <a:ext cx="43" cy="272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8" name="Freeform 776"/>
                  <p:cNvSpPr>
                    <a:spLocks noChangeAspect="1"/>
                  </p:cNvSpPr>
                  <p:nvPr/>
                </p:nvSpPr>
                <p:spPr bwMode="auto">
                  <a:xfrm>
                    <a:off x="2834" y="1639"/>
                    <a:ext cx="43" cy="272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6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6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29" name="Freeform 777"/>
                  <p:cNvSpPr>
                    <a:spLocks noChangeAspect="1"/>
                  </p:cNvSpPr>
                  <p:nvPr/>
                </p:nvSpPr>
                <p:spPr bwMode="auto">
                  <a:xfrm>
                    <a:off x="2999" y="1639"/>
                    <a:ext cx="43" cy="272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3" y="896"/>
                      </a:cxn>
                      <a:cxn ang="0">
                        <a:pos x="153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3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3" y="896"/>
                        </a:lnTo>
                        <a:lnTo>
                          <a:pt x="153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0" name="Freeform 778"/>
                  <p:cNvSpPr>
                    <a:spLocks noChangeAspect="1"/>
                  </p:cNvSpPr>
                  <p:nvPr/>
                </p:nvSpPr>
                <p:spPr bwMode="auto">
                  <a:xfrm>
                    <a:off x="3163" y="1639"/>
                    <a:ext cx="50" cy="272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1" name="Freeform 779"/>
                  <p:cNvSpPr>
                    <a:spLocks noChangeAspect="1"/>
                  </p:cNvSpPr>
                  <p:nvPr/>
                </p:nvSpPr>
                <p:spPr bwMode="auto">
                  <a:xfrm>
                    <a:off x="339" y="1246"/>
                    <a:ext cx="379" cy="251"/>
                  </a:xfrm>
                  <a:custGeom>
                    <a:avLst/>
                    <a:gdLst/>
                    <a:ahLst/>
                    <a:cxnLst>
                      <a:cxn ang="0">
                        <a:pos x="1141" y="603"/>
                      </a:cxn>
                      <a:cxn ang="0">
                        <a:pos x="841" y="60"/>
                      </a:cxn>
                      <a:cxn ang="0">
                        <a:pos x="808" y="6"/>
                      </a:cxn>
                      <a:cxn ang="0">
                        <a:pos x="801" y="0"/>
                      </a:cxn>
                      <a:cxn ang="0">
                        <a:pos x="794" y="6"/>
                      </a:cxn>
                      <a:cxn ang="0">
                        <a:pos x="763" y="54"/>
                      </a:cxn>
                      <a:cxn ang="0">
                        <a:pos x="452" y="26"/>
                      </a:cxn>
                      <a:cxn ang="0">
                        <a:pos x="428" y="3"/>
                      </a:cxn>
                      <a:cxn ang="0">
                        <a:pos x="418" y="3"/>
                      </a:cxn>
                      <a:cxn ang="0">
                        <a:pos x="393" y="28"/>
                      </a:cxn>
                      <a:cxn ang="0">
                        <a:pos x="385" y="192"/>
                      </a:cxn>
                      <a:cxn ang="0">
                        <a:pos x="0" y="718"/>
                      </a:cxn>
                      <a:cxn ang="0">
                        <a:pos x="19" y="783"/>
                      </a:cxn>
                      <a:cxn ang="0">
                        <a:pos x="318" y="847"/>
                      </a:cxn>
                      <a:cxn ang="0">
                        <a:pos x="337" y="774"/>
                      </a:cxn>
                      <a:cxn ang="0">
                        <a:pos x="338" y="666"/>
                      </a:cxn>
                      <a:cxn ang="0">
                        <a:pos x="343" y="645"/>
                      </a:cxn>
                      <a:cxn ang="0">
                        <a:pos x="348" y="629"/>
                      </a:cxn>
                      <a:cxn ang="0">
                        <a:pos x="355" y="617"/>
                      </a:cxn>
                      <a:cxn ang="0">
                        <a:pos x="364" y="609"/>
                      </a:cxn>
                      <a:cxn ang="0">
                        <a:pos x="372" y="605"/>
                      </a:cxn>
                      <a:cxn ang="0">
                        <a:pos x="384" y="602"/>
                      </a:cxn>
                      <a:cxn ang="0">
                        <a:pos x="395" y="602"/>
                      </a:cxn>
                      <a:cxn ang="0">
                        <a:pos x="407" y="604"/>
                      </a:cxn>
                      <a:cxn ang="0">
                        <a:pos x="415" y="609"/>
                      </a:cxn>
                      <a:cxn ang="0">
                        <a:pos x="424" y="617"/>
                      </a:cxn>
                      <a:cxn ang="0">
                        <a:pos x="432" y="629"/>
                      </a:cxn>
                      <a:cxn ang="0">
                        <a:pos x="439" y="646"/>
                      </a:cxn>
                      <a:cxn ang="0">
                        <a:pos x="442" y="667"/>
                      </a:cxn>
                      <a:cxn ang="0">
                        <a:pos x="443" y="774"/>
                      </a:cxn>
                      <a:cxn ang="0">
                        <a:pos x="463" y="847"/>
                      </a:cxn>
                      <a:cxn ang="0">
                        <a:pos x="761" y="780"/>
                      </a:cxn>
                      <a:cxn ang="0">
                        <a:pos x="780" y="678"/>
                      </a:cxn>
                      <a:cxn ang="0">
                        <a:pos x="783" y="655"/>
                      </a:cxn>
                      <a:cxn ang="0">
                        <a:pos x="787" y="636"/>
                      </a:cxn>
                      <a:cxn ang="0">
                        <a:pos x="794" y="623"/>
                      </a:cxn>
                      <a:cxn ang="0">
                        <a:pos x="803" y="613"/>
                      </a:cxn>
                      <a:cxn ang="0">
                        <a:pos x="811" y="607"/>
                      </a:cxn>
                      <a:cxn ang="0">
                        <a:pos x="820" y="603"/>
                      </a:cxn>
                      <a:cxn ang="0">
                        <a:pos x="833" y="602"/>
                      </a:cxn>
                      <a:cxn ang="0">
                        <a:pos x="847" y="603"/>
                      </a:cxn>
                      <a:cxn ang="0">
                        <a:pos x="856" y="607"/>
                      </a:cxn>
                      <a:cxn ang="0">
                        <a:pos x="864" y="613"/>
                      </a:cxn>
                      <a:cxn ang="0">
                        <a:pos x="872" y="623"/>
                      </a:cxn>
                      <a:cxn ang="0">
                        <a:pos x="880" y="636"/>
                      </a:cxn>
                      <a:cxn ang="0">
                        <a:pos x="885" y="655"/>
                      </a:cxn>
                      <a:cxn ang="0">
                        <a:pos x="887" y="678"/>
                      </a:cxn>
                      <a:cxn ang="0">
                        <a:pos x="906" y="783"/>
                      </a:cxn>
                      <a:cxn ang="0">
                        <a:pos x="1205" y="847"/>
                      </a:cxn>
                      <a:cxn ang="0">
                        <a:pos x="1224" y="774"/>
                      </a:cxn>
                      <a:cxn ang="0">
                        <a:pos x="1224" y="678"/>
                      </a:cxn>
                      <a:cxn ang="0">
                        <a:pos x="1225" y="659"/>
                      </a:cxn>
                      <a:cxn ang="0">
                        <a:pos x="1232" y="637"/>
                      </a:cxn>
                      <a:cxn ang="0">
                        <a:pos x="1236" y="626"/>
                      </a:cxn>
                      <a:cxn ang="0">
                        <a:pos x="1243" y="616"/>
                      </a:cxn>
                      <a:cxn ang="0">
                        <a:pos x="1253" y="608"/>
                      </a:cxn>
                      <a:cxn ang="0">
                        <a:pos x="1264" y="603"/>
                      </a:cxn>
                    </a:cxnLst>
                    <a:rect l="0" t="0" r="r" b="b"/>
                    <a:pathLst>
                      <a:path w="1264" h="847">
                        <a:moveTo>
                          <a:pt x="1264" y="603"/>
                        </a:moveTo>
                        <a:lnTo>
                          <a:pt x="1141" y="603"/>
                        </a:lnTo>
                        <a:lnTo>
                          <a:pt x="841" y="192"/>
                        </a:lnTo>
                        <a:lnTo>
                          <a:pt x="841" y="60"/>
                        </a:lnTo>
                        <a:lnTo>
                          <a:pt x="832" y="28"/>
                        </a:lnTo>
                        <a:lnTo>
                          <a:pt x="808" y="6"/>
                        </a:lnTo>
                        <a:lnTo>
                          <a:pt x="806" y="3"/>
                        </a:lnTo>
                        <a:lnTo>
                          <a:pt x="801" y="0"/>
                        </a:lnTo>
                        <a:lnTo>
                          <a:pt x="798" y="3"/>
                        </a:lnTo>
                        <a:lnTo>
                          <a:pt x="794" y="6"/>
                        </a:lnTo>
                        <a:lnTo>
                          <a:pt x="773" y="26"/>
                        </a:lnTo>
                        <a:lnTo>
                          <a:pt x="763" y="54"/>
                        </a:lnTo>
                        <a:lnTo>
                          <a:pt x="463" y="54"/>
                        </a:lnTo>
                        <a:lnTo>
                          <a:pt x="452" y="26"/>
                        </a:lnTo>
                        <a:lnTo>
                          <a:pt x="429" y="6"/>
                        </a:lnTo>
                        <a:lnTo>
                          <a:pt x="428" y="3"/>
                        </a:lnTo>
                        <a:lnTo>
                          <a:pt x="423" y="0"/>
                        </a:lnTo>
                        <a:lnTo>
                          <a:pt x="418" y="3"/>
                        </a:lnTo>
                        <a:lnTo>
                          <a:pt x="417" y="6"/>
                        </a:lnTo>
                        <a:lnTo>
                          <a:pt x="393" y="28"/>
                        </a:lnTo>
                        <a:lnTo>
                          <a:pt x="385" y="60"/>
                        </a:lnTo>
                        <a:lnTo>
                          <a:pt x="385" y="192"/>
                        </a:lnTo>
                        <a:lnTo>
                          <a:pt x="383" y="192"/>
                        </a:lnTo>
                        <a:lnTo>
                          <a:pt x="0" y="718"/>
                        </a:lnTo>
                        <a:lnTo>
                          <a:pt x="0" y="774"/>
                        </a:lnTo>
                        <a:lnTo>
                          <a:pt x="19" y="783"/>
                        </a:lnTo>
                        <a:lnTo>
                          <a:pt x="19" y="847"/>
                        </a:lnTo>
                        <a:lnTo>
                          <a:pt x="318" y="847"/>
                        </a:lnTo>
                        <a:lnTo>
                          <a:pt x="318" y="780"/>
                        </a:lnTo>
                        <a:lnTo>
                          <a:pt x="337" y="774"/>
                        </a:lnTo>
                        <a:lnTo>
                          <a:pt x="337" y="678"/>
                        </a:lnTo>
                        <a:lnTo>
                          <a:pt x="338" y="666"/>
                        </a:lnTo>
                        <a:lnTo>
                          <a:pt x="340" y="655"/>
                        </a:lnTo>
                        <a:lnTo>
                          <a:pt x="343" y="645"/>
                        </a:lnTo>
                        <a:lnTo>
                          <a:pt x="345" y="636"/>
                        </a:lnTo>
                        <a:lnTo>
                          <a:pt x="348" y="629"/>
                        </a:lnTo>
                        <a:lnTo>
                          <a:pt x="352" y="623"/>
                        </a:lnTo>
                        <a:lnTo>
                          <a:pt x="355" y="617"/>
                        </a:lnTo>
                        <a:lnTo>
                          <a:pt x="360" y="613"/>
                        </a:lnTo>
                        <a:lnTo>
                          <a:pt x="364" y="609"/>
                        </a:lnTo>
                        <a:lnTo>
                          <a:pt x="368" y="607"/>
                        </a:lnTo>
                        <a:lnTo>
                          <a:pt x="372" y="605"/>
                        </a:lnTo>
                        <a:lnTo>
                          <a:pt x="376" y="603"/>
                        </a:lnTo>
                        <a:lnTo>
                          <a:pt x="384" y="602"/>
                        </a:lnTo>
                        <a:lnTo>
                          <a:pt x="390" y="602"/>
                        </a:lnTo>
                        <a:lnTo>
                          <a:pt x="395" y="602"/>
                        </a:lnTo>
                        <a:lnTo>
                          <a:pt x="403" y="603"/>
                        </a:lnTo>
                        <a:lnTo>
                          <a:pt x="407" y="604"/>
                        </a:lnTo>
                        <a:lnTo>
                          <a:pt x="411" y="607"/>
                        </a:lnTo>
                        <a:lnTo>
                          <a:pt x="415" y="609"/>
                        </a:lnTo>
                        <a:lnTo>
                          <a:pt x="420" y="613"/>
                        </a:lnTo>
                        <a:lnTo>
                          <a:pt x="424" y="617"/>
                        </a:lnTo>
                        <a:lnTo>
                          <a:pt x="428" y="623"/>
                        </a:lnTo>
                        <a:lnTo>
                          <a:pt x="432" y="629"/>
                        </a:lnTo>
                        <a:lnTo>
                          <a:pt x="435" y="636"/>
                        </a:lnTo>
                        <a:lnTo>
                          <a:pt x="439" y="646"/>
                        </a:lnTo>
                        <a:lnTo>
                          <a:pt x="441" y="655"/>
                        </a:lnTo>
                        <a:lnTo>
                          <a:pt x="442" y="667"/>
                        </a:lnTo>
                        <a:lnTo>
                          <a:pt x="443" y="678"/>
                        </a:lnTo>
                        <a:lnTo>
                          <a:pt x="443" y="774"/>
                        </a:lnTo>
                        <a:lnTo>
                          <a:pt x="463" y="783"/>
                        </a:lnTo>
                        <a:lnTo>
                          <a:pt x="463" y="847"/>
                        </a:lnTo>
                        <a:lnTo>
                          <a:pt x="761" y="847"/>
                        </a:lnTo>
                        <a:lnTo>
                          <a:pt x="761" y="780"/>
                        </a:lnTo>
                        <a:lnTo>
                          <a:pt x="780" y="774"/>
                        </a:lnTo>
                        <a:lnTo>
                          <a:pt x="780" y="678"/>
                        </a:lnTo>
                        <a:lnTo>
                          <a:pt x="781" y="667"/>
                        </a:lnTo>
                        <a:lnTo>
                          <a:pt x="783" y="655"/>
                        </a:lnTo>
                        <a:lnTo>
                          <a:pt x="785" y="646"/>
                        </a:lnTo>
                        <a:lnTo>
                          <a:pt x="787" y="636"/>
                        </a:lnTo>
                        <a:lnTo>
                          <a:pt x="790" y="629"/>
                        </a:lnTo>
                        <a:lnTo>
                          <a:pt x="794" y="623"/>
                        </a:lnTo>
                        <a:lnTo>
                          <a:pt x="799" y="617"/>
                        </a:lnTo>
                        <a:lnTo>
                          <a:pt x="803" y="613"/>
                        </a:lnTo>
                        <a:lnTo>
                          <a:pt x="807" y="609"/>
                        </a:lnTo>
                        <a:lnTo>
                          <a:pt x="811" y="607"/>
                        </a:lnTo>
                        <a:lnTo>
                          <a:pt x="816" y="604"/>
                        </a:lnTo>
                        <a:lnTo>
                          <a:pt x="820" y="603"/>
                        </a:lnTo>
                        <a:lnTo>
                          <a:pt x="827" y="602"/>
                        </a:lnTo>
                        <a:lnTo>
                          <a:pt x="833" y="602"/>
                        </a:lnTo>
                        <a:lnTo>
                          <a:pt x="840" y="602"/>
                        </a:lnTo>
                        <a:lnTo>
                          <a:pt x="847" y="603"/>
                        </a:lnTo>
                        <a:lnTo>
                          <a:pt x="851" y="604"/>
                        </a:lnTo>
                        <a:lnTo>
                          <a:pt x="856" y="607"/>
                        </a:lnTo>
                        <a:lnTo>
                          <a:pt x="860" y="609"/>
                        </a:lnTo>
                        <a:lnTo>
                          <a:pt x="864" y="613"/>
                        </a:lnTo>
                        <a:lnTo>
                          <a:pt x="868" y="617"/>
                        </a:lnTo>
                        <a:lnTo>
                          <a:pt x="872" y="623"/>
                        </a:lnTo>
                        <a:lnTo>
                          <a:pt x="877" y="629"/>
                        </a:lnTo>
                        <a:lnTo>
                          <a:pt x="880" y="636"/>
                        </a:lnTo>
                        <a:lnTo>
                          <a:pt x="883" y="646"/>
                        </a:lnTo>
                        <a:lnTo>
                          <a:pt x="885" y="655"/>
                        </a:lnTo>
                        <a:lnTo>
                          <a:pt x="886" y="667"/>
                        </a:lnTo>
                        <a:lnTo>
                          <a:pt x="887" y="678"/>
                        </a:lnTo>
                        <a:lnTo>
                          <a:pt x="887" y="774"/>
                        </a:lnTo>
                        <a:lnTo>
                          <a:pt x="906" y="783"/>
                        </a:lnTo>
                        <a:lnTo>
                          <a:pt x="906" y="847"/>
                        </a:lnTo>
                        <a:lnTo>
                          <a:pt x="1205" y="847"/>
                        </a:lnTo>
                        <a:lnTo>
                          <a:pt x="1205" y="780"/>
                        </a:lnTo>
                        <a:lnTo>
                          <a:pt x="1224" y="774"/>
                        </a:lnTo>
                        <a:lnTo>
                          <a:pt x="1224" y="727"/>
                        </a:lnTo>
                        <a:lnTo>
                          <a:pt x="1224" y="678"/>
                        </a:lnTo>
                        <a:lnTo>
                          <a:pt x="1224" y="670"/>
                        </a:lnTo>
                        <a:lnTo>
                          <a:pt x="1225" y="659"/>
                        </a:lnTo>
                        <a:lnTo>
                          <a:pt x="1227" y="649"/>
                        </a:lnTo>
                        <a:lnTo>
                          <a:pt x="1232" y="637"/>
                        </a:lnTo>
                        <a:lnTo>
                          <a:pt x="1234" y="631"/>
                        </a:lnTo>
                        <a:lnTo>
                          <a:pt x="1236" y="626"/>
                        </a:lnTo>
                        <a:lnTo>
                          <a:pt x="1239" y="620"/>
                        </a:lnTo>
                        <a:lnTo>
                          <a:pt x="1243" y="616"/>
                        </a:lnTo>
                        <a:lnTo>
                          <a:pt x="1247" y="612"/>
                        </a:lnTo>
                        <a:lnTo>
                          <a:pt x="1253" y="608"/>
                        </a:lnTo>
                        <a:lnTo>
                          <a:pt x="1258" y="605"/>
                        </a:lnTo>
                        <a:lnTo>
                          <a:pt x="1264" y="6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2" name="Freeform 780"/>
                  <p:cNvSpPr>
                    <a:spLocks noChangeAspect="1"/>
                  </p:cNvSpPr>
                  <p:nvPr/>
                </p:nvSpPr>
                <p:spPr bwMode="auto">
                  <a:xfrm>
                    <a:off x="4822" y="1246"/>
                    <a:ext cx="379" cy="251"/>
                  </a:xfrm>
                  <a:custGeom>
                    <a:avLst/>
                    <a:gdLst/>
                    <a:ahLst/>
                    <a:cxnLst>
                      <a:cxn ang="0">
                        <a:pos x="123" y="603"/>
                      </a:cxn>
                      <a:cxn ang="0">
                        <a:pos x="423" y="60"/>
                      </a:cxn>
                      <a:cxn ang="0">
                        <a:pos x="456" y="6"/>
                      </a:cxn>
                      <a:cxn ang="0">
                        <a:pos x="463" y="0"/>
                      </a:cxn>
                      <a:cxn ang="0">
                        <a:pos x="468" y="6"/>
                      </a:cxn>
                      <a:cxn ang="0">
                        <a:pos x="501" y="54"/>
                      </a:cxn>
                      <a:cxn ang="0">
                        <a:pos x="812" y="26"/>
                      </a:cxn>
                      <a:cxn ang="0">
                        <a:pos x="836" y="3"/>
                      </a:cxn>
                      <a:cxn ang="0">
                        <a:pos x="846" y="3"/>
                      </a:cxn>
                      <a:cxn ang="0">
                        <a:pos x="871" y="28"/>
                      </a:cxn>
                      <a:cxn ang="0">
                        <a:pos x="879" y="192"/>
                      </a:cxn>
                      <a:cxn ang="0">
                        <a:pos x="1264" y="718"/>
                      </a:cxn>
                      <a:cxn ang="0">
                        <a:pos x="1245" y="783"/>
                      </a:cxn>
                      <a:cxn ang="0">
                        <a:pos x="946" y="847"/>
                      </a:cxn>
                      <a:cxn ang="0">
                        <a:pos x="927" y="774"/>
                      </a:cxn>
                      <a:cxn ang="0">
                        <a:pos x="926" y="666"/>
                      </a:cxn>
                      <a:cxn ang="0">
                        <a:pos x="921" y="645"/>
                      </a:cxn>
                      <a:cxn ang="0">
                        <a:pos x="916" y="629"/>
                      </a:cxn>
                      <a:cxn ang="0">
                        <a:pos x="909" y="617"/>
                      </a:cxn>
                      <a:cxn ang="0">
                        <a:pos x="900" y="609"/>
                      </a:cxn>
                      <a:cxn ang="0">
                        <a:pos x="892" y="605"/>
                      </a:cxn>
                      <a:cxn ang="0">
                        <a:pos x="880" y="602"/>
                      </a:cxn>
                      <a:cxn ang="0">
                        <a:pos x="869" y="602"/>
                      </a:cxn>
                      <a:cxn ang="0">
                        <a:pos x="857" y="604"/>
                      </a:cxn>
                      <a:cxn ang="0">
                        <a:pos x="849" y="609"/>
                      </a:cxn>
                      <a:cxn ang="0">
                        <a:pos x="840" y="617"/>
                      </a:cxn>
                      <a:cxn ang="0">
                        <a:pos x="832" y="629"/>
                      </a:cxn>
                      <a:cxn ang="0">
                        <a:pos x="825" y="646"/>
                      </a:cxn>
                      <a:cxn ang="0">
                        <a:pos x="822" y="667"/>
                      </a:cxn>
                      <a:cxn ang="0">
                        <a:pos x="821" y="774"/>
                      </a:cxn>
                      <a:cxn ang="0">
                        <a:pos x="801" y="847"/>
                      </a:cxn>
                      <a:cxn ang="0">
                        <a:pos x="501" y="780"/>
                      </a:cxn>
                      <a:cxn ang="0">
                        <a:pos x="484" y="678"/>
                      </a:cxn>
                      <a:cxn ang="0">
                        <a:pos x="481" y="655"/>
                      </a:cxn>
                      <a:cxn ang="0">
                        <a:pos x="477" y="636"/>
                      </a:cxn>
                      <a:cxn ang="0">
                        <a:pos x="470" y="623"/>
                      </a:cxn>
                      <a:cxn ang="0">
                        <a:pos x="461" y="613"/>
                      </a:cxn>
                      <a:cxn ang="0">
                        <a:pos x="453" y="607"/>
                      </a:cxn>
                      <a:cxn ang="0">
                        <a:pos x="444" y="603"/>
                      </a:cxn>
                      <a:cxn ang="0">
                        <a:pos x="431" y="602"/>
                      </a:cxn>
                      <a:cxn ang="0">
                        <a:pos x="417" y="603"/>
                      </a:cxn>
                      <a:cxn ang="0">
                        <a:pos x="408" y="607"/>
                      </a:cxn>
                      <a:cxn ang="0">
                        <a:pos x="400" y="613"/>
                      </a:cxn>
                      <a:cxn ang="0">
                        <a:pos x="392" y="623"/>
                      </a:cxn>
                      <a:cxn ang="0">
                        <a:pos x="384" y="636"/>
                      </a:cxn>
                      <a:cxn ang="0">
                        <a:pos x="379" y="655"/>
                      </a:cxn>
                      <a:cxn ang="0">
                        <a:pos x="377" y="678"/>
                      </a:cxn>
                      <a:cxn ang="0">
                        <a:pos x="358" y="783"/>
                      </a:cxn>
                      <a:cxn ang="0">
                        <a:pos x="59" y="847"/>
                      </a:cxn>
                      <a:cxn ang="0">
                        <a:pos x="40" y="774"/>
                      </a:cxn>
                      <a:cxn ang="0">
                        <a:pos x="40" y="678"/>
                      </a:cxn>
                      <a:cxn ang="0">
                        <a:pos x="39" y="659"/>
                      </a:cxn>
                      <a:cxn ang="0">
                        <a:pos x="32" y="637"/>
                      </a:cxn>
                      <a:cxn ang="0">
                        <a:pos x="28" y="626"/>
                      </a:cxn>
                      <a:cxn ang="0">
                        <a:pos x="21" y="616"/>
                      </a:cxn>
                      <a:cxn ang="0">
                        <a:pos x="11" y="608"/>
                      </a:cxn>
                      <a:cxn ang="0">
                        <a:pos x="0" y="603"/>
                      </a:cxn>
                    </a:cxnLst>
                    <a:rect l="0" t="0" r="r" b="b"/>
                    <a:pathLst>
                      <a:path w="1264" h="847">
                        <a:moveTo>
                          <a:pt x="0" y="603"/>
                        </a:moveTo>
                        <a:lnTo>
                          <a:pt x="123" y="603"/>
                        </a:lnTo>
                        <a:lnTo>
                          <a:pt x="423" y="192"/>
                        </a:lnTo>
                        <a:lnTo>
                          <a:pt x="423" y="60"/>
                        </a:lnTo>
                        <a:lnTo>
                          <a:pt x="432" y="28"/>
                        </a:lnTo>
                        <a:lnTo>
                          <a:pt x="456" y="6"/>
                        </a:lnTo>
                        <a:lnTo>
                          <a:pt x="458" y="3"/>
                        </a:lnTo>
                        <a:lnTo>
                          <a:pt x="463" y="0"/>
                        </a:lnTo>
                        <a:lnTo>
                          <a:pt x="466" y="3"/>
                        </a:lnTo>
                        <a:lnTo>
                          <a:pt x="468" y="6"/>
                        </a:lnTo>
                        <a:lnTo>
                          <a:pt x="491" y="26"/>
                        </a:lnTo>
                        <a:lnTo>
                          <a:pt x="501" y="54"/>
                        </a:lnTo>
                        <a:lnTo>
                          <a:pt x="801" y="54"/>
                        </a:lnTo>
                        <a:lnTo>
                          <a:pt x="812" y="26"/>
                        </a:lnTo>
                        <a:lnTo>
                          <a:pt x="835" y="6"/>
                        </a:lnTo>
                        <a:lnTo>
                          <a:pt x="836" y="3"/>
                        </a:lnTo>
                        <a:lnTo>
                          <a:pt x="840" y="0"/>
                        </a:lnTo>
                        <a:lnTo>
                          <a:pt x="846" y="3"/>
                        </a:lnTo>
                        <a:lnTo>
                          <a:pt x="847" y="6"/>
                        </a:lnTo>
                        <a:lnTo>
                          <a:pt x="871" y="28"/>
                        </a:lnTo>
                        <a:lnTo>
                          <a:pt x="879" y="60"/>
                        </a:lnTo>
                        <a:lnTo>
                          <a:pt x="879" y="192"/>
                        </a:lnTo>
                        <a:lnTo>
                          <a:pt x="881" y="192"/>
                        </a:lnTo>
                        <a:lnTo>
                          <a:pt x="1264" y="718"/>
                        </a:lnTo>
                        <a:lnTo>
                          <a:pt x="1264" y="774"/>
                        </a:lnTo>
                        <a:lnTo>
                          <a:pt x="1245" y="783"/>
                        </a:lnTo>
                        <a:lnTo>
                          <a:pt x="1245" y="847"/>
                        </a:lnTo>
                        <a:lnTo>
                          <a:pt x="946" y="847"/>
                        </a:lnTo>
                        <a:lnTo>
                          <a:pt x="946" y="780"/>
                        </a:lnTo>
                        <a:lnTo>
                          <a:pt x="927" y="774"/>
                        </a:lnTo>
                        <a:lnTo>
                          <a:pt x="927" y="678"/>
                        </a:lnTo>
                        <a:lnTo>
                          <a:pt x="926" y="666"/>
                        </a:lnTo>
                        <a:lnTo>
                          <a:pt x="923" y="655"/>
                        </a:lnTo>
                        <a:lnTo>
                          <a:pt x="921" y="645"/>
                        </a:lnTo>
                        <a:lnTo>
                          <a:pt x="919" y="636"/>
                        </a:lnTo>
                        <a:lnTo>
                          <a:pt x="916" y="629"/>
                        </a:lnTo>
                        <a:lnTo>
                          <a:pt x="912" y="623"/>
                        </a:lnTo>
                        <a:lnTo>
                          <a:pt x="909" y="617"/>
                        </a:lnTo>
                        <a:lnTo>
                          <a:pt x="904" y="613"/>
                        </a:lnTo>
                        <a:lnTo>
                          <a:pt x="900" y="609"/>
                        </a:lnTo>
                        <a:lnTo>
                          <a:pt x="896" y="607"/>
                        </a:lnTo>
                        <a:lnTo>
                          <a:pt x="892" y="605"/>
                        </a:lnTo>
                        <a:lnTo>
                          <a:pt x="888" y="603"/>
                        </a:lnTo>
                        <a:lnTo>
                          <a:pt x="880" y="602"/>
                        </a:lnTo>
                        <a:lnTo>
                          <a:pt x="874" y="602"/>
                        </a:lnTo>
                        <a:lnTo>
                          <a:pt x="869" y="602"/>
                        </a:lnTo>
                        <a:lnTo>
                          <a:pt x="861" y="603"/>
                        </a:lnTo>
                        <a:lnTo>
                          <a:pt x="857" y="604"/>
                        </a:lnTo>
                        <a:lnTo>
                          <a:pt x="853" y="607"/>
                        </a:lnTo>
                        <a:lnTo>
                          <a:pt x="849" y="609"/>
                        </a:lnTo>
                        <a:lnTo>
                          <a:pt x="844" y="613"/>
                        </a:lnTo>
                        <a:lnTo>
                          <a:pt x="840" y="617"/>
                        </a:lnTo>
                        <a:lnTo>
                          <a:pt x="836" y="623"/>
                        </a:lnTo>
                        <a:lnTo>
                          <a:pt x="832" y="629"/>
                        </a:lnTo>
                        <a:lnTo>
                          <a:pt x="829" y="636"/>
                        </a:lnTo>
                        <a:lnTo>
                          <a:pt x="825" y="646"/>
                        </a:lnTo>
                        <a:lnTo>
                          <a:pt x="823" y="655"/>
                        </a:lnTo>
                        <a:lnTo>
                          <a:pt x="822" y="667"/>
                        </a:lnTo>
                        <a:lnTo>
                          <a:pt x="821" y="678"/>
                        </a:lnTo>
                        <a:lnTo>
                          <a:pt x="821" y="774"/>
                        </a:lnTo>
                        <a:lnTo>
                          <a:pt x="801" y="783"/>
                        </a:lnTo>
                        <a:lnTo>
                          <a:pt x="801" y="847"/>
                        </a:lnTo>
                        <a:lnTo>
                          <a:pt x="503" y="847"/>
                        </a:lnTo>
                        <a:lnTo>
                          <a:pt x="501" y="780"/>
                        </a:lnTo>
                        <a:lnTo>
                          <a:pt x="482" y="774"/>
                        </a:lnTo>
                        <a:lnTo>
                          <a:pt x="484" y="678"/>
                        </a:lnTo>
                        <a:lnTo>
                          <a:pt x="483" y="667"/>
                        </a:lnTo>
                        <a:lnTo>
                          <a:pt x="481" y="655"/>
                        </a:lnTo>
                        <a:lnTo>
                          <a:pt x="479" y="646"/>
                        </a:lnTo>
                        <a:lnTo>
                          <a:pt x="477" y="636"/>
                        </a:lnTo>
                        <a:lnTo>
                          <a:pt x="474" y="629"/>
                        </a:lnTo>
                        <a:lnTo>
                          <a:pt x="470" y="623"/>
                        </a:lnTo>
                        <a:lnTo>
                          <a:pt x="465" y="617"/>
                        </a:lnTo>
                        <a:lnTo>
                          <a:pt x="461" y="613"/>
                        </a:lnTo>
                        <a:lnTo>
                          <a:pt x="457" y="609"/>
                        </a:lnTo>
                        <a:lnTo>
                          <a:pt x="453" y="607"/>
                        </a:lnTo>
                        <a:lnTo>
                          <a:pt x="448" y="604"/>
                        </a:lnTo>
                        <a:lnTo>
                          <a:pt x="444" y="603"/>
                        </a:lnTo>
                        <a:lnTo>
                          <a:pt x="437" y="602"/>
                        </a:lnTo>
                        <a:lnTo>
                          <a:pt x="431" y="602"/>
                        </a:lnTo>
                        <a:lnTo>
                          <a:pt x="424" y="602"/>
                        </a:lnTo>
                        <a:lnTo>
                          <a:pt x="417" y="603"/>
                        </a:lnTo>
                        <a:lnTo>
                          <a:pt x="413" y="604"/>
                        </a:lnTo>
                        <a:lnTo>
                          <a:pt x="408" y="607"/>
                        </a:lnTo>
                        <a:lnTo>
                          <a:pt x="404" y="609"/>
                        </a:lnTo>
                        <a:lnTo>
                          <a:pt x="400" y="613"/>
                        </a:lnTo>
                        <a:lnTo>
                          <a:pt x="396" y="617"/>
                        </a:lnTo>
                        <a:lnTo>
                          <a:pt x="392" y="623"/>
                        </a:lnTo>
                        <a:lnTo>
                          <a:pt x="387" y="629"/>
                        </a:lnTo>
                        <a:lnTo>
                          <a:pt x="384" y="636"/>
                        </a:lnTo>
                        <a:lnTo>
                          <a:pt x="381" y="646"/>
                        </a:lnTo>
                        <a:lnTo>
                          <a:pt x="379" y="655"/>
                        </a:lnTo>
                        <a:lnTo>
                          <a:pt x="378" y="667"/>
                        </a:lnTo>
                        <a:lnTo>
                          <a:pt x="377" y="678"/>
                        </a:lnTo>
                        <a:lnTo>
                          <a:pt x="377" y="774"/>
                        </a:lnTo>
                        <a:lnTo>
                          <a:pt x="358" y="783"/>
                        </a:lnTo>
                        <a:lnTo>
                          <a:pt x="358" y="847"/>
                        </a:lnTo>
                        <a:lnTo>
                          <a:pt x="59" y="847"/>
                        </a:lnTo>
                        <a:lnTo>
                          <a:pt x="59" y="780"/>
                        </a:lnTo>
                        <a:lnTo>
                          <a:pt x="40" y="774"/>
                        </a:lnTo>
                        <a:lnTo>
                          <a:pt x="40" y="727"/>
                        </a:lnTo>
                        <a:lnTo>
                          <a:pt x="40" y="678"/>
                        </a:lnTo>
                        <a:lnTo>
                          <a:pt x="40" y="670"/>
                        </a:lnTo>
                        <a:lnTo>
                          <a:pt x="39" y="659"/>
                        </a:lnTo>
                        <a:lnTo>
                          <a:pt x="37" y="649"/>
                        </a:lnTo>
                        <a:lnTo>
                          <a:pt x="32" y="637"/>
                        </a:lnTo>
                        <a:lnTo>
                          <a:pt x="30" y="631"/>
                        </a:lnTo>
                        <a:lnTo>
                          <a:pt x="28" y="626"/>
                        </a:lnTo>
                        <a:lnTo>
                          <a:pt x="24" y="620"/>
                        </a:lnTo>
                        <a:lnTo>
                          <a:pt x="21" y="616"/>
                        </a:lnTo>
                        <a:lnTo>
                          <a:pt x="17" y="612"/>
                        </a:lnTo>
                        <a:lnTo>
                          <a:pt x="11" y="608"/>
                        </a:lnTo>
                        <a:lnTo>
                          <a:pt x="6" y="605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3" name="Freeform 781"/>
                  <p:cNvSpPr>
                    <a:spLocks noChangeAspect="1"/>
                  </p:cNvSpPr>
                  <p:nvPr/>
                </p:nvSpPr>
                <p:spPr bwMode="auto">
                  <a:xfrm>
                    <a:off x="3006" y="1983"/>
                    <a:ext cx="29" cy="14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23" y="40"/>
                      </a:cxn>
                      <a:cxn ang="0">
                        <a:pos x="97" y="40"/>
                      </a:cxn>
                      <a:cxn ang="0">
                        <a:pos x="97" y="0"/>
                      </a:cxn>
                      <a:cxn ang="0">
                        <a:pos x="23" y="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40"/>
                      </a:cxn>
                      <a:cxn ang="0">
                        <a:pos x="23" y="40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97" h="40">
                        <a:moveTo>
                          <a:pt x="0" y="22"/>
                        </a:moveTo>
                        <a:lnTo>
                          <a:pt x="23" y="40"/>
                        </a:lnTo>
                        <a:lnTo>
                          <a:pt x="97" y="40"/>
                        </a:lnTo>
                        <a:lnTo>
                          <a:pt x="97" y="0"/>
                        </a:lnTo>
                        <a:lnTo>
                          <a:pt x="23" y="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40"/>
                        </a:lnTo>
                        <a:lnTo>
                          <a:pt x="23" y="4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4" name="Freeform 782"/>
                  <p:cNvSpPr>
                    <a:spLocks noChangeAspect="1"/>
                  </p:cNvSpPr>
                  <p:nvPr/>
                </p:nvSpPr>
                <p:spPr bwMode="auto">
                  <a:xfrm>
                    <a:off x="2934" y="1919"/>
                    <a:ext cx="86" cy="72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10" y="41"/>
                      </a:cxn>
                      <a:cxn ang="0">
                        <a:pos x="21" y="41"/>
                      </a:cxn>
                      <a:cxn ang="0">
                        <a:pos x="31" y="42"/>
                      </a:cxn>
                      <a:cxn ang="0">
                        <a:pos x="41" y="44"/>
                      </a:cxn>
                      <a:cxn ang="0">
                        <a:pos x="62" y="49"/>
                      </a:cxn>
                      <a:cxn ang="0">
                        <a:pos x="81" y="56"/>
                      </a:cxn>
                      <a:cxn ang="0">
                        <a:pos x="100" y="64"/>
                      </a:cxn>
                      <a:cxn ang="0">
                        <a:pos x="117" y="74"/>
                      </a:cxn>
                      <a:cxn ang="0">
                        <a:pos x="134" y="85"/>
                      </a:cxn>
                      <a:cxn ang="0">
                        <a:pos x="150" y="98"/>
                      </a:cxn>
                      <a:cxn ang="0">
                        <a:pos x="165" y="113"/>
                      </a:cxn>
                      <a:cxn ang="0">
                        <a:pos x="179" y="128"/>
                      </a:cxn>
                      <a:cxn ang="0">
                        <a:pos x="190" y="145"/>
                      </a:cxn>
                      <a:cxn ang="0">
                        <a:pos x="201" y="163"/>
                      </a:cxn>
                      <a:cxn ang="0">
                        <a:pos x="209" y="181"/>
                      </a:cxn>
                      <a:cxn ang="0">
                        <a:pos x="216" y="202"/>
                      </a:cxn>
                      <a:cxn ang="0">
                        <a:pos x="220" y="212"/>
                      </a:cxn>
                      <a:cxn ang="0">
                        <a:pos x="222" y="222"/>
                      </a:cxn>
                      <a:cxn ang="0">
                        <a:pos x="224" y="233"/>
                      </a:cxn>
                      <a:cxn ang="0">
                        <a:pos x="225" y="243"/>
                      </a:cxn>
                      <a:cxn ang="0">
                        <a:pos x="271" y="239"/>
                      </a:cxn>
                      <a:cxn ang="0">
                        <a:pos x="269" y="226"/>
                      </a:cxn>
                      <a:cxn ang="0">
                        <a:pos x="267" y="215"/>
                      </a:cxn>
                      <a:cxn ang="0">
                        <a:pos x="264" y="202"/>
                      </a:cxn>
                      <a:cxn ang="0">
                        <a:pos x="261" y="189"/>
                      </a:cxn>
                      <a:cxn ang="0">
                        <a:pos x="252" y="167"/>
                      </a:cxn>
                      <a:cxn ang="0">
                        <a:pos x="242" y="145"/>
                      </a:cxn>
                      <a:cxn ang="0">
                        <a:pos x="230" y="124"/>
                      </a:cxn>
                      <a:cxn ang="0">
                        <a:pos x="215" y="105"/>
                      </a:cxn>
                      <a:cxn ang="0">
                        <a:pos x="200" y="86"/>
                      </a:cxn>
                      <a:cxn ang="0">
                        <a:pos x="183" y="69"/>
                      </a:cxn>
                      <a:cxn ang="0">
                        <a:pos x="164" y="54"/>
                      </a:cxn>
                      <a:cxn ang="0">
                        <a:pos x="144" y="40"/>
                      </a:cxn>
                      <a:cxn ang="0">
                        <a:pos x="122" y="28"/>
                      </a:cxn>
                      <a:cxn ang="0">
                        <a:pos x="100" y="18"/>
                      </a:cxn>
                      <a:cxn ang="0">
                        <a:pos x="75" y="10"/>
                      </a:cxn>
                      <a:cxn ang="0">
                        <a:pos x="51" y="4"/>
                      </a:cxn>
                      <a:cxn ang="0">
                        <a:pos x="38" y="2"/>
                      </a:cxn>
                      <a:cxn ang="0">
                        <a:pos x="25" y="1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271" h="243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10" y="41"/>
                        </a:lnTo>
                        <a:lnTo>
                          <a:pt x="21" y="41"/>
                        </a:lnTo>
                        <a:lnTo>
                          <a:pt x="31" y="42"/>
                        </a:lnTo>
                        <a:lnTo>
                          <a:pt x="41" y="44"/>
                        </a:lnTo>
                        <a:lnTo>
                          <a:pt x="62" y="49"/>
                        </a:lnTo>
                        <a:lnTo>
                          <a:pt x="81" y="56"/>
                        </a:lnTo>
                        <a:lnTo>
                          <a:pt x="100" y="64"/>
                        </a:lnTo>
                        <a:lnTo>
                          <a:pt x="117" y="74"/>
                        </a:lnTo>
                        <a:lnTo>
                          <a:pt x="134" y="85"/>
                        </a:lnTo>
                        <a:lnTo>
                          <a:pt x="150" y="98"/>
                        </a:lnTo>
                        <a:lnTo>
                          <a:pt x="165" y="113"/>
                        </a:lnTo>
                        <a:lnTo>
                          <a:pt x="179" y="128"/>
                        </a:lnTo>
                        <a:lnTo>
                          <a:pt x="190" y="145"/>
                        </a:lnTo>
                        <a:lnTo>
                          <a:pt x="201" y="163"/>
                        </a:lnTo>
                        <a:lnTo>
                          <a:pt x="209" y="181"/>
                        </a:lnTo>
                        <a:lnTo>
                          <a:pt x="216" y="202"/>
                        </a:lnTo>
                        <a:lnTo>
                          <a:pt x="220" y="212"/>
                        </a:lnTo>
                        <a:lnTo>
                          <a:pt x="222" y="222"/>
                        </a:lnTo>
                        <a:lnTo>
                          <a:pt x="224" y="233"/>
                        </a:lnTo>
                        <a:lnTo>
                          <a:pt x="225" y="243"/>
                        </a:lnTo>
                        <a:lnTo>
                          <a:pt x="271" y="239"/>
                        </a:lnTo>
                        <a:lnTo>
                          <a:pt x="269" y="226"/>
                        </a:lnTo>
                        <a:lnTo>
                          <a:pt x="267" y="215"/>
                        </a:lnTo>
                        <a:lnTo>
                          <a:pt x="264" y="202"/>
                        </a:lnTo>
                        <a:lnTo>
                          <a:pt x="261" y="189"/>
                        </a:lnTo>
                        <a:lnTo>
                          <a:pt x="252" y="167"/>
                        </a:lnTo>
                        <a:lnTo>
                          <a:pt x="242" y="145"/>
                        </a:lnTo>
                        <a:lnTo>
                          <a:pt x="230" y="124"/>
                        </a:lnTo>
                        <a:lnTo>
                          <a:pt x="215" y="105"/>
                        </a:lnTo>
                        <a:lnTo>
                          <a:pt x="200" y="86"/>
                        </a:lnTo>
                        <a:lnTo>
                          <a:pt x="183" y="69"/>
                        </a:lnTo>
                        <a:lnTo>
                          <a:pt x="164" y="54"/>
                        </a:lnTo>
                        <a:lnTo>
                          <a:pt x="144" y="40"/>
                        </a:lnTo>
                        <a:lnTo>
                          <a:pt x="122" y="28"/>
                        </a:lnTo>
                        <a:lnTo>
                          <a:pt x="100" y="18"/>
                        </a:lnTo>
                        <a:lnTo>
                          <a:pt x="75" y="10"/>
                        </a:lnTo>
                        <a:lnTo>
                          <a:pt x="51" y="4"/>
                        </a:lnTo>
                        <a:lnTo>
                          <a:pt x="38" y="2"/>
                        </a:lnTo>
                        <a:lnTo>
                          <a:pt x="25" y="1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5" name="Freeform 783"/>
                  <p:cNvSpPr>
                    <a:spLocks noChangeAspect="1"/>
                  </p:cNvSpPr>
                  <p:nvPr/>
                </p:nvSpPr>
                <p:spPr bwMode="auto">
                  <a:xfrm>
                    <a:off x="2856" y="1919"/>
                    <a:ext cx="79" cy="79"/>
                  </a:xfrm>
                  <a:custGeom>
                    <a:avLst/>
                    <a:gdLst/>
                    <a:ahLst/>
                    <a:cxnLst>
                      <a:cxn ang="0">
                        <a:pos x="23" y="261"/>
                      </a:cxn>
                      <a:cxn ang="0">
                        <a:pos x="46" y="243"/>
                      </a:cxn>
                      <a:cxn ang="0">
                        <a:pos x="47" y="233"/>
                      </a:cxn>
                      <a:cxn ang="0">
                        <a:pos x="49" y="222"/>
                      </a:cxn>
                      <a:cxn ang="0">
                        <a:pos x="51" y="212"/>
                      </a:cxn>
                      <a:cxn ang="0">
                        <a:pos x="55" y="202"/>
                      </a:cxn>
                      <a:cxn ang="0">
                        <a:pos x="62" y="181"/>
                      </a:cxn>
                      <a:cxn ang="0">
                        <a:pos x="70" y="163"/>
                      </a:cxn>
                      <a:cxn ang="0">
                        <a:pos x="81" y="145"/>
                      </a:cxn>
                      <a:cxn ang="0">
                        <a:pos x="93" y="128"/>
                      </a:cxn>
                      <a:cxn ang="0">
                        <a:pos x="106" y="113"/>
                      </a:cxn>
                      <a:cxn ang="0">
                        <a:pos x="121" y="98"/>
                      </a:cxn>
                      <a:cxn ang="0">
                        <a:pos x="137" y="85"/>
                      </a:cxn>
                      <a:cxn ang="0">
                        <a:pos x="154" y="74"/>
                      </a:cxn>
                      <a:cxn ang="0">
                        <a:pos x="170" y="64"/>
                      </a:cxn>
                      <a:cxn ang="0">
                        <a:pos x="189" y="56"/>
                      </a:cxn>
                      <a:cxn ang="0">
                        <a:pos x="208" y="49"/>
                      </a:cxn>
                      <a:cxn ang="0">
                        <a:pos x="229" y="44"/>
                      </a:cxn>
                      <a:cxn ang="0">
                        <a:pos x="239" y="42"/>
                      </a:cxn>
                      <a:cxn ang="0">
                        <a:pos x="249" y="41"/>
                      </a:cxn>
                      <a:cxn ang="0">
                        <a:pos x="260" y="41"/>
                      </a:cxn>
                      <a:cxn ang="0">
                        <a:pos x="271" y="40"/>
                      </a:cxn>
                      <a:cxn ang="0">
                        <a:pos x="271" y="0"/>
                      </a:cxn>
                      <a:cxn ang="0">
                        <a:pos x="257" y="0"/>
                      </a:cxn>
                      <a:cxn ang="0">
                        <a:pos x="244" y="1"/>
                      </a:cxn>
                      <a:cxn ang="0">
                        <a:pos x="232" y="2"/>
                      </a:cxn>
                      <a:cxn ang="0">
                        <a:pos x="219" y="4"/>
                      </a:cxn>
                      <a:cxn ang="0">
                        <a:pos x="195" y="10"/>
                      </a:cxn>
                      <a:cxn ang="0">
                        <a:pos x="172" y="18"/>
                      </a:cxn>
                      <a:cxn ang="0">
                        <a:pos x="148" y="28"/>
                      </a:cxn>
                      <a:cxn ang="0">
                        <a:pos x="127" y="40"/>
                      </a:cxn>
                      <a:cxn ang="0">
                        <a:pos x="107" y="54"/>
                      </a:cxn>
                      <a:cxn ang="0">
                        <a:pos x="88" y="69"/>
                      </a:cxn>
                      <a:cxn ang="0">
                        <a:pos x="71" y="86"/>
                      </a:cxn>
                      <a:cxn ang="0">
                        <a:pos x="56" y="105"/>
                      </a:cxn>
                      <a:cxn ang="0">
                        <a:pos x="41" y="124"/>
                      </a:cxn>
                      <a:cxn ang="0">
                        <a:pos x="29" y="145"/>
                      </a:cxn>
                      <a:cxn ang="0">
                        <a:pos x="19" y="167"/>
                      </a:cxn>
                      <a:cxn ang="0">
                        <a:pos x="10" y="189"/>
                      </a:cxn>
                      <a:cxn ang="0">
                        <a:pos x="7" y="202"/>
                      </a:cxn>
                      <a:cxn ang="0">
                        <a:pos x="4" y="215"/>
                      </a:cxn>
                      <a:cxn ang="0">
                        <a:pos x="2" y="226"/>
                      </a:cxn>
                      <a:cxn ang="0">
                        <a:pos x="0" y="239"/>
                      </a:cxn>
                      <a:cxn ang="0">
                        <a:pos x="23" y="221"/>
                      </a:cxn>
                      <a:cxn ang="0">
                        <a:pos x="23" y="261"/>
                      </a:cxn>
                      <a:cxn ang="0">
                        <a:pos x="44" y="261"/>
                      </a:cxn>
                      <a:cxn ang="0">
                        <a:pos x="46" y="243"/>
                      </a:cxn>
                      <a:cxn ang="0">
                        <a:pos x="23" y="261"/>
                      </a:cxn>
                    </a:cxnLst>
                    <a:rect l="0" t="0" r="r" b="b"/>
                    <a:pathLst>
                      <a:path w="271" h="261">
                        <a:moveTo>
                          <a:pt x="23" y="261"/>
                        </a:moveTo>
                        <a:lnTo>
                          <a:pt x="46" y="243"/>
                        </a:lnTo>
                        <a:lnTo>
                          <a:pt x="47" y="233"/>
                        </a:lnTo>
                        <a:lnTo>
                          <a:pt x="49" y="222"/>
                        </a:lnTo>
                        <a:lnTo>
                          <a:pt x="51" y="212"/>
                        </a:lnTo>
                        <a:lnTo>
                          <a:pt x="55" y="202"/>
                        </a:lnTo>
                        <a:lnTo>
                          <a:pt x="62" y="181"/>
                        </a:lnTo>
                        <a:lnTo>
                          <a:pt x="70" y="163"/>
                        </a:lnTo>
                        <a:lnTo>
                          <a:pt x="81" y="145"/>
                        </a:lnTo>
                        <a:lnTo>
                          <a:pt x="93" y="128"/>
                        </a:lnTo>
                        <a:lnTo>
                          <a:pt x="106" y="113"/>
                        </a:lnTo>
                        <a:lnTo>
                          <a:pt x="121" y="98"/>
                        </a:lnTo>
                        <a:lnTo>
                          <a:pt x="137" y="85"/>
                        </a:lnTo>
                        <a:lnTo>
                          <a:pt x="154" y="74"/>
                        </a:lnTo>
                        <a:lnTo>
                          <a:pt x="170" y="64"/>
                        </a:lnTo>
                        <a:lnTo>
                          <a:pt x="189" y="56"/>
                        </a:lnTo>
                        <a:lnTo>
                          <a:pt x="208" y="49"/>
                        </a:lnTo>
                        <a:lnTo>
                          <a:pt x="229" y="44"/>
                        </a:lnTo>
                        <a:lnTo>
                          <a:pt x="239" y="42"/>
                        </a:lnTo>
                        <a:lnTo>
                          <a:pt x="249" y="41"/>
                        </a:lnTo>
                        <a:lnTo>
                          <a:pt x="260" y="41"/>
                        </a:lnTo>
                        <a:lnTo>
                          <a:pt x="271" y="40"/>
                        </a:lnTo>
                        <a:lnTo>
                          <a:pt x="271" y="0"/>
                        </a:lnTo>
                        <a:lnTo>
                          <a:pt x="257" y="0"/>
                        </a:lnTo>
                        <a:lnTo>
                          <a:pt x="244" y="1"/>
                        </a:lnTo>
                        <a:lnTo>
                          <a:pt x="232" y="2"/>
                        </a:lnTo>
                        <a:lnTo>
                          <a:pt x="219" y="4"/>
                        </a:lnTo>
                        <a:lnTo>
                          <a:pt x="195" y="10"/>
                        </a:lnTo>
                        <a:lnTo>
                          <a:pt x="172" y="18"/>
                        </a:lnTo>
                        <a:lnTo>
                          <a:pt x="148" y="28"/>
                        </a:lnTo>
                        <a:lnTo>
                          <a:pt x="127" y="40"/>
                        </a:lnTo>
                        <a:lnTo>
                          <a:pt x="107" y="54"/>
                        </a:lnTo>
                        <a:lnTo>
                          <a:pt x="88" y="69"/>
                        </a:lnTo>
                        <a:lnTo>
                          <a:pt x="71" y="86"/>
                        </a:lnTo>
                        <a:lnTo>
                          <a:pt x="56" y="105"/>
                        </a:lnTo>
                        <a:lnTo>
                          <a:pt x="41" y="124"/>
                        </a:lnTo>
                        <a:lnTo>
                          <a:pt x="29" y="145"/>
                        </a:lnTo>
                        <a:lnTo>
                          <a:pt x="19" y="167"/>
                        </a:lnTo>
                        <a:lnTo>
                          <a:pt x="10" y="189"/>
                        </a:lnTo>
                        <a:lnTo>
                          <a:pt x="7" y="202"/>
                        </a:lnTo>
                        <a:lnTo>
                          <a:pt x="4" y="215"/>
                        </a:lnTo>
                        <a:lnTo>
                          <a:pt x="2" y="226"/>
                        </a:lnTo>
                        <a:lnTo>
                          <a:pt x="0" y="239"/>
                        </a:lnTo>
                        <a:lnTo>
                          <a:pt x="23" y="221"/>
                        </a:lnTo>
                        <a:lnTo>
                          <a:pt x="23" y="261"/>
                        </a:lnTo>
                        <a:lnTo>
                          <a:pt x="44" y="261"/>
                        </a:lnTo>
                        <a:lnTo>
                          <a:pt x="46" y="243"/>
                        </a:lnTo>
                        <a:lnTo>
                          <a:pt x="23" y="2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6" name="Freeform 784"/>
                  <p:cNvSpPr>
                    <a:spLocks noChangeAspect="1"/>
                  </p:cNvSpPr>
                  <p:nvPr/>
                </p:nvSpPr>
                <p:spPr bwMode="auto">
                  <a:xfrm>
                    <a:off x="2834" y="1983"/>
                    <a:ext cx="29" cy="14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23" y="40"/>
                      </a:cxn>
                      <a:cxn ang="0">
                        <a:pos x="83" y="40"/>
                      </a:cxn>
                      <a:cxn ang="0">
                        <a:pos x="83" y="0"/>
                      </a:cxn>
                      <a:cxn ang="0">
                        <a:pos x="23" y="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40"/>
                      </a:cxn>
                      <a:cxn ang="0">
                        <a:pos x="23" y="40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83" h="40">
                        <a:moveTo>
                          <a:pt x="0" y="22"/>
                        </a:moveTo>
                        <a:lnTo>
                          <a:pt x="23" y="40"/>
                        </a:lnTo>
                        <a:lnTo>
                          <a:pt x="83" y="40"/>
                        </a:lnTo>
                        <a:lnTo>
                          <a:pt x="83" y="0"/>
                        </a:lnTo>
                        <a:lnTo>
                          <a:pt x="23" y="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40"/>
                        </a:lnTo>
                        <a:lnTo>
                          <a:pt x="23" y="4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7" name="Freeform 785"/>
                  <p:cNvSpPr>
                    <a:spLocks noChangeAspect="1"/>
                  </p:cNvSpPr>
                  <p:nvPr/>
                </p:nvSpPr>
                <p:spPr bwMode="auto">
                  <a:xfrm>
                    <a:off x="2770" y="1919"/>
                    <a:ext cx="79" cy="72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10" y="41"/>
                      </a:cxn>
                      <a:cxn ang="0">
                        <a:pos x="21" y="41"/>
                      </a:cxn>
                      <a:cxn ang="0">
                        <a:pos x="31" y="42"/>
                      </a:cxn>
                      <a:cxn ang="0">
                        <a:pos x="41" y="44"/>
                      </a:cxn>
                      <a:cxn ang="0">
                        <a:pos x="61" y="49"/>
                      </a:cxn>
                      <a:cxn ang="0">
                        <a:pos x="81" y="56"/>
                      </a:cxn>
                      <a:cxn ang="0">
                        <a:pos x="98" y="64"/>
                      </a:cxn>
                      <a:cxn ang="0">
                        <a:pos x="116" y="74"/>
                      </a:cxn>
                      <a:cxn ang="0">
                        <a:pos x="133" y="85"/>
                      </a:cxn>
                      <a:cxn ang="0">
                        <a:pos x="149" y="98"/>
                      </a:cxn>
                      <a:cxn ang="0">
                        <a:pos x="164" y="113"/>
                      </a:cxn>
                      <a:cxn ang="0">
                        <a:pos x="176" y="128"/>
                      </a:cxn>
                      <a:cxn ang="0">
                        <a:pos x="189" y="145"/>
                      </a:cxn>
                      <a:cxn ang="0">
                        <a:pos x="200" y="163"/>
                      </a:cxn>
                      <a:cxn ang="0">
                        <a:pos x="208" y="181"/>
                      </a:cxn>
                      <a:cxn ang="0">
                        <a:pos x="215" y="202"/>
                      </a:cxn>
                      <a:cxn ang="0">
                        <a:pos x="218" y="212"/>
                      </a:cxn>
                      <a:cxn ang="0">
                        <a:pos x="221" y="222"/>
                      </a:cxn>
                      <a:cxn ang="0">
                        <a:pos x="223" y="233"/>
                      </a:cxn>
                      <a:cxn ang="0">
                        <a:pos x="224" y="243"/>
                      </a:cxn>
                      <a:cxn ang="0">
                        <a:pos x="269" y="239"/>
                      </a:cxn>
                      <a:cxn ang="0">
                        <a:pos x="268" y="226"/>
                      </a:cxn>
                      <a:cxn ang="0">
                        <a:pos x="266" y="215"/>
                      </a:cxn>
                      <a:cxn ang="0">
                        <a:pos x="263" y="202"/>
                      </a:cxn>
                      <a:cxn ang="0">
                        <a:pos x="260" y="189"/>
                      </a:cxn>
                      <a:cxn ang="0">
                        <a:pos x="251" y="167"/>
                      </a:cxn>
                      <a:cxn ang="0">
                        <a:pos x="241" y="145"/>
                      </a:cxn>
                      <a:cxn ang="0">
                        <a:pos x="228" y="124"/>
                      </a:cxn>
                      <a:cxn ang="0">
                        <a:pos x="214" y="105"/>
                      </a:cxn>
                      <a:cxn ang="0">
                        <a:pos x="199" y="86"/>
                      </a:cxn>
                      <a:cxn ang="0">
                        <a:pos x="182" y="69"/>
                      </a:cxn>
                      <a:cxn ang="0">
                        <a:pos x="163" y="54"/>
                      </a:cxn>
                      <a:cxn ang="0">
                        <a:pos x="143" y="40"/>
                      </a:cxn>
                      <a:cxn ang="0">
                        <a:pos x="121" y="28"/>
                      </a:cxn>
                      <a:cxn ang="0">
                        <a:pos x="98" y="18"/>
                      </a:cxn>
                      <a:cxn ang="0">
                        <a:pos x="75" y="10"/>
                      </a:cxn>
                      <a:cxn ang="0">
                        <a:pos x="51" y="4"/>
                      </a:cxn>
                      <a:cxn ang="0">
                        <a:pos x="38" y="2"/>
                      </a:cxn>
                      <a:cxn ang="0">
                        <a:pos x="26" y="1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269" h="243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10" y="41"/>
                        </a:lnTo>
                        <a:lnTo>
                          <a:pt x="21" y="41"/>
                        </a:lnTo>
                        <a:lnTo>
                          <a:pt x="31" y="42"/>
                        </a:lnTo>
                        <a:lnTo>
                          <a:pt x="41" y="44"/>
                        </a:lnTo>
                        <a:lnTo>
                          <a:pt x="61" y="49"/>
                        </a:lnTo>
                        <a:lnTo>
                          <a:pt x="81" y="56"/>
                        </a:lnTo>
                        <a:lnTo>
                          <a:pt x="98" y="64"/>
                        </a:lnTo>
                        <a:lnTo>
                          <a:pt x="116" y="74"/>
                        </a:lnTo>
                        <a:lnTo>
                          <a:pt x="133" y="85"/>
                        </a:lnTo>
                        <a:lnTo>
                          <a:pt x="149" y="98"/>
                        </a:lnTo>
                        <a:lnTo>
                          <a:pt x="164" y="113"/>
                        </a:lnTo>
                        <a:lnTo>
                          <a:pt x="176" y="128"/>
                        </a:lnTo>
                        <a:lnTo>
                          <a:pt x="189" y="145"/>
                        </a:lnTo>
                        <a:lnTo>
                          <a:pt x="200" y="163"/>
                        </a:lnTo>
                        <a:lnTo>
                          <a:pt x="208" y="181"/>
                        </a:lnTo>
                        <a:lnTo>
                          <a:pt x="215" y="202"/>
                        </a:lnTo>
                        <a:lnTo>
                          <a:pt x="218" y="212"/>
                        </a:lnTo>
                        <a:lnTo>
                          <a:pt x="221" y="222"/>
                        </a:lnTo>
                        <a:lnTo>
                          <a:pt x="223" y="233"/>
                        </a:lnTo>
                        <a:lnTo>
                          <a:pt x="224" y="243"/>
                        </a:lnTo>
                        <a:lnTo>
                          <a:pt x="269" y="239"/>
                        </a:lnTo>
                        <a:lnTo>
                          <a:pt x="268" y="226"/>
                        </a:lnTo>
                        <a:lnTo>
                          <a:pt x="266" y="215"/>
                        </a:lnTo>
                        <a:lnTo>
                          <a:pt x="263" y="202"/>
                        </a:lnTo>
                        <a:lnTo>
                          <a:pt x="260" y="189"/>
                        </a:lnTo>
                        <a:lnTo>
                          <a:pt x="251" y="167"/>
                        </a:lnTo>
                        <a:lnTo>
                          <a:pt x="241" y="145"/>
                        </a:lnTo>
                        <a:lnTo>
                          <a:pt x="228" y="124"/>
                        </a:lnTo>
                        <a:lnTo>
                          <a:pt x="214" y="105"/>
                        </a:lnTo>
                        <a:lnTo>
                          <a:pt x="199" y="86"/>
                        </a:lnTo>
                        <a:lnTo>
                          <a:pt x="182" y="69"/>
                        </a:lnTo>
                        <a:lnTo>
                          <a:pt x="163" y="54"/>
                        </a:lnTo>
                        <a:lnTo>
                          <a:pt x="143" y="40"/>
                        </a:lnTo>
                        <a:lnTo>
                          <a:pt x="121" y="28"/>
                        </a:lnTo>
                        <a:lnTo>
                          <a:pt x="98" y="18"/>
                        </a:lnTo>
                        <a:lnTo>
                          <a:pt x="75" y="10"/>
                        </a:lnTo>
                        <a:lnTo>
                          <a:pt x="51" y="4"/>
                        </a:lnTo>
                        <a:lnTo>
                          <a:pt x="38" y="2"/>
                        </a:lnTo>
                        <a:lnTo>
                          <a:pt x="26" y="1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8" name="Freeform 786"/>
                  <p:cNvSpPr>
                    <a:spLocks noChangeAspect="1"/>
                  </p:cNvSpPr>
                  <p:nvPr/>
                </p:nvSpPr>
                <p:spPr bwMode="auto">
                  <a:xfrm>
                    <a:off x="2691" y="1919"/>
                    <a:ext cx="79" cy="79"/>
                  </a:xfrm>
                  <a:custGeom>
                    <a:avLst/>
                    <a:gdLst/>
                    <a:ahLst/>
                    <a:cxnLst>
                      <a:cxn ang="0">
                        <a:pos x="22" y="261"/>
                      </a:cxn>
                      <a:cxn ang="0">
                        <a:pos x="45" y="243"/>
                      </a:cxn>
                      <a:cxn ang="0">
                        <a:pos x="46" y="232"/>
                      </a:cxn>
                      <a:cxn ang="0">
                        <a:pos x="48" y="221"/>
                      </a:cxn>
                      <a:cxn ang="0">
                        <a:pos x="50" y="212"/>
                      </a:cxn>
                      <a:cxn ang="0">
                        <a:pos x="54" y="201"/>
                      </a:cxn>
                      <a:cxn ang="0">
                        <a:pos x="57" y="192"/>
                      </a:cxn>
                      <a:cxn ang="0">
                        <a:pos x="60" y="181"/>
                      </a:cxn>
                      <a:cxn ang="0">
                        <a:pos x="64" y="172"/>
                      </a:cxn>
                      <a:cxn ang="0">
                        <a:pos x="68" y="163"/>
                      </a:cxn>
                      <a:cxn ang="0">
                        <a:pos x="79" y="144"/>
                      </a:cxn>
                      <a:cxn ang="0">
                        <a:pos x="92" y="128"/>
                      </a:cxn>
                      <a:cxn ang="0">
                        <a:pos x="104" y="113"/>
                      </a:cxn>
                      <a:cxn ang="0">
                        <a:pos x="119" y="98"/>
                      </a:cxn>
                      <a:cxn ang="0">
                        <a:pos x="135" y="85"/>
                      </a:cxn>
                      <a:cxn ang="0">
                        <a:pos x="152" y="74"/>
                      </a:cxn>
                      <a:cxn ang="0">
                        <a:pos x="169" y="64"/>
                      </a:cxn>
                      <a:cxn ang="0">
                        <a:pos x="188" y="56"/>
                      </a:cxn>
                      <a:cxn ang="0">
                        <a:pos x="198" y="53"/>
                      </a:cxn>
                      <a:cxn ang="0">
                        <a:pos x="207" y="49"/>
                      </a:cxn>
                      <a:cxn ang="0">
                        <a:pos x="217" y="46"/>
                      </a:cxn>
                      <a:cxn ang="0">
                        <a:pos x="227" y="44"/>
                      </a:cxn>
                      <a:cxn ang="0">
                        <a:pos x="238" y="42"/>
                      </a:cxn>
                      <a:cxn ang="0">
                        <a:pos x="248" y="41"/>
                      </a:cxn>
                      <a:cxn ang="0">
                        <a:pos x="259" y="41"/>
                      </a:cxn>
                      <a:cxn ang="0">
                        <a:pos x="270" y="40"/>
                      </a:cxn>
                      <a:cxn ang="0">
                        <a:pos x="270" y="0"/>
                      </a:cxn>
                      <a:cxn ang="0">
                        <a:pos x="257" y="0"/>
                      </a:cxn>
                      <a:cxn ang="0">
                        <a:pos x="243" y="1"/>
                      </a:cxn>
                      <a:cxn ang="0">
                        <a:pos x="231" y="2"/>
                      </a:cxn>
                      <a:cxn ang="0">
                        <a:pos x="218" y="4"/>
                      </a:cxn>
                      <a:cxn ang="0">
                        <a:pos x="205" y="7"/>
                      </a:cxn>
                      <a:cxn ang="0">
                        <a:pos x="194" y="10"/>
                      </a:cxn>
                      <a:cxn ang="0">
                        <a:pos x="181" y="14"/>
                      </a:cxn>
                      <a:cxn ang="0">
                        <a:pos x="169" y="19"/>
                      </a:cxn>
                      <a:cxn ang="0">
                        <a:pos x="146" y="28"/>
                      </a:cxn>
                      <a:cxn ang="0">
                        <a:pos x="125" y="40"/>
                      </a:cxn>
                      <a:cxn ang="0">
                        <a:pos x="105" y="54"/>
                      </a:cxn>
                      <a:cxn ang="0">
                        <a:pos x="86" y="69"/>
                      </a:cxn>
                      <a:cxn ang="0">
                        <a:pos x="69" y="86"/>
                      </a:cxn>
                      <a:cxn ang="0">
                        <a:pos x="54" y="105"/>
                      </a:cxn>
                      <a:cxn ang="0">
                        <a:pos x="39" y="124"/>
                      </a:cxn>
                      <a:cxn ang="0">
                        <a:pos x="27" y="145"/>
                      </a:cxn>
                      <a:cxn ang="0">
                        <a:pos x="22" y="157"/>
                      </a:cxn>
                      <a:cxn ang="0">
                        <a:pos x="17" y="167"/>
                      </a:cxn>
                      <a:cxn ang="0">
                        <a:pos x="13" y="179"/>
                      </a:cxn>
                      <a:cxn ang="0">
                        <a:pos x="9" y="191"/>
                      </a:cxn>
                      <a:cxn ang="0">
                        <a:pos x="6" y="202"/>
                      </a:cxn>
                      <a:cxn ang="0">
                        <a:pos x="3" y="215"/>
                      </a:cxn>
                      <a:cxn ang="0">
                        <a:pos x="1" y="227"/>
                      </a:cxn>
                      <a:cxn ang="0">
                        <a:pos x="0" y="239"/>
                      </a:cxn>
                      <a:cxn ang="0">
                        <a:pos x="22" y="221"/>
                      </a:cxn>
                      <a:cxn ang="0">
                        <a:pos x="22" y="261"/>
                      </a:cxn>
                      <a:cxn ang="0">
                        <a:pos x="43" y="261"/>
                      </a:cxn>
                      <a:cxn ang="0">
                        <a:pos x="45" y="243"/>
                      </a:cxn>
                      <a:cxn ang="0">
                        <a:pos x="22" y="261"/>
                      </a:cxn>
                    </a:cxnLst>
                    <a:rect l="0" t="0" r="r" b="b"/>
                    <a:pathLst>
                      <a:path w="270" h="261">
                        <a:moveTo>
                          <a:pt x="22" y="261"/>
                        </a:moveTo>
                        <a:lnTo>
                          <a:pt x="45" y="243"/>
                        </a:lnTo>
                        <a:lnTo>
                          <a:pt x="46" y="232"/>
                        </a:lnTo>
                        <a:lnTo>
                          <a:pt x="48" y="221"/>
                        </a:lnTo>
                        <a:lnTo>
                          <a:pt x="50" y="212"/>
                        </a:lnTo>
                        <a:lnTo>
                          <a:pt x="54" y="201"/>
                        </a:lnTo>
                        <a:lnTo>
                          <a:pt x="57" y="192"/>
                        </a:lnTo>
                        <a:lnTo>
                          <a:pt x="60" y="181"/>
                        </a:lnTo>
                        <a:lnTo>
                          <a:pt x="64" y="172"/>
                        </a:lnTo>
                        <a:lnTo>
                          <a:pt x="68" y="163"/>
                        </a:lnTo>
                        <a:lnTo>
                          <a:pt x="79" y="144"/>
                        </a:lnTo>
                        <a:lnTo>
                          <a:pt x="92" y="128"/>
                        </a:lnTo>
                        <a:lnTo>
                          <a:pt x="104" y="113"/>
                        </a:lnTo>
                        <a:lnTo>
                          <a:pt x="119" y="98"/>
                        </a:lnTo>
                        <a:lnTo>
                          <a:pt x="135" y="85"/>
                        </a:lnTo>
                        <a:lnTo>
                          <a:pt x="152" y="74"/>
                        </a:lnTo>
                        <a:lnTo>
                          <a:pt x="169" y="64"/>
                        </a:lnTo>
                        <a:lnTo>
                          <a:pt x="188" y="56"/>
                        </a:lnTo>
                        <a:lnTo>
                          <a:pt x="198" y="53"/>
                        </a:lnTo>
                        <a:lnTo>
                          <a:pt x="207" y="49"/>
                        </a:lnTo>
                        <a:lnTo>
                          <a:pt x="217" y="46"/>
                        </a:lnTo>
                        <a:lnTo>
                          <a:pt x="227" y="44"/>
                        </a:lnTo>
                        <a:lnTo>
                          <a:pt x="238" y="42"/>
                        </a:lnTo>
                        <a:lnTo>
                          <a:pt x="248" y="41"/>
                        </a:lnTo>
                        <a:lnTo>
                          <a:pt x="259" y="41"/>
                        </a:lnTo>
                        <a:lnTo>
                          <a:pt x="270" y="40"/>
                        </a:lnTo>
                        <a:lnTo>
                          <a:pt x="270" y="0"/>
                        </a:lnTo>
                        <a:lnTo>
                          <a:pt x="257" y="0"/>
                        </a:lnTo>
                        <a:lnTo>
                          <a:pt x="243" y="1"/>
                        </a:lnTo>
                        <a:lnTo>
                          <a:pt x="231" y="2"/>
                        </a:lnTo>
                        <a:lnTo>
                          <a:pt x="218" y="4"/>
                        </a:lnTo>
                        <a:lnTo>
                          <a:pt x="205" y="7"/>
                        </a:lnTo>
                        <a:lnTo>
                          <a:pt x="194" y="10"/>
                        </a:lnTo>
                        <a:lnTo>
                          <a:pt x="181" y="14"/>
                        </a:lnTo>
                        <a:lnTo>
                          <a:pt x="169" y="19"/>
                        </a:lnTo>
                        <a:lnTo>
                          <a:pt x="146" y="28"/>
                        </a:lnTo>
                        <a:lnTo>
                          <a:pt x="125" y="40"/>
                        </a:lnTo>
                        <a:lnTo>
                          <a:pt x="105" y="54"/>
                        </a:lnTo>
                        <a:lnTo>
                          <a:pt x="86" y="69"/>
                        </a:lnTo>
                        <a:lnTo>
                          <a:pt x="69" y="86"/>
                        </a:lnTo>
                        <a:lnTo>
                          <a:pt x="54" y="105"/>
                        </a:lnTo>
                        <a:lnTo>
                          <a:pt x="39" y="124"/>
                        </a:lnTo>
                        <a:lnTo>
                          <a:pt x="27" y="145"/>
                        </a:lnTo>
                        <a:lnTo>
                          <a:pt x="22" y="157"/>
                        </a:lnTo>
                        <a:lnTo>
                          <a:pt x="17" y="167"/>
                        </a:lnTo>
                        <a:lnTo>
                          <a:pt x="13" y="179"/>
                        </a:lnTo>
                        <a:lnTo>
                          <a:pt x="9" y="191"/>
                        </a:lnTo>
                        <a:lnTo>
                          <a:pt x="6" y="202"/>
                        </a:lnTo>
                        <a:lnTo>
                          <a:pt x="3" y="215"/>
                        </a:lnTo>
                        <a:lnTo>
                          <a:pt x="1" y="227"/>
                        </a:lnTo>
                        <a:lnTo>
                          <a:pt x="0" y="239"/>
                        </a:lnTo>
                        <a:lnTo>
                          <a:pt x="22" y="221"/>
                        </a:lnTo>
                        <a:lnTo>
                          <a:pt x="22" y="261"/>
                        </a:lnTo>
                        <a:lnTo>
                          <a:pt x="43" y="261"/>
                        </a:lnTo>
                        <a:lnTo>
                          <a:pt x="45" y="243"/>
                        </a:lnTo>
                        <a:lnTo>
                          <a:pt x="22" y="2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39" name="Freeform 787"/>
                  <p:cNvSpPr>
                    <a:spLocks noChangeAspect="1"/>
                  </p:cNvSpPr>
                  <p:nvPr/>
                </p:nvSpPr>
                <p:spPr bwMode="auto">
                  <a:xfrm>
                    <a:off x="2670" y="1983"/>
                    <a:ext cx="29" cy="14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22" y="40"/>
                      </a:cxn>
                      <a:cxn ang="0">
                        <a:pos x="84" y="40"/>
                      </a:cxn>
                      <a:cxn ang="0">
                        <a:pos x="84" y="0"/>
                      </a:cxn>
                      <a:cxn ang="0">
                        <a:pos x="22" y="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40"/>
                      </a:cxn>
                      <a:cxn ang="0">
                        <a:pos x="22" y="40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84" h="40">
                        <a:moveTo>
                          <a:pt x="0" y="22"/>
                        </a:moveTo>
                        <a:lnTo>
                          <a:pt x="22" y="40"/>
                        </a:lnTo>
                        <a:lnTo>
                          <a:pt x="84" y="40"/>
                        </a:lnTo>
                        <a:lnTo>
                          <a:pt x="84" y="0"/>
                        </a:lnTo>
                        <a:lnTo>
                          <a:pt x="22" y="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40"/>
                        </a:lnTo>
                        <a:lnTo>
                          <a:pt x="22" y="4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0" name="Freeform 788"/>
                  <p:cNvSpPr>
                    <a:spLocks noChangeAspect="1"/>
                  </p:cNvSpPr>
                  <p:nvPr/>
                </p:nvSpPr>
                <p:spPr bwMode="auto">
                  <a:xfrm>
                    <a:off x="2606" y="1919"/>
                    <a:ext cx="79" cy="72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11" y="41"/>
                      </a:cxn>
                      <a:cxn ang="0">
                        <a:pos x="21" y="41"/>
                      </a:cxn>
                      <a:cxn ang="0">
                        <a:pos x="31" y="42"/>
                      </a:cxn>
                      <a:cxn ang="0">
                        <a:pos x="41" y="44"/>
                      </a:cxn>
                      <a:cxn ang="0">
                        <a:pos x="62" y="49"/>
                      </a:cxn>
                      <a:cxn ang="0">
                        <a:pos x="80" y="56"/>
                      </a:cxn>
                      <a:cxn ang="0">
                        <a:pos x="99" y="64"/>
                      </a:cxn>
                      <a:cxn ang="0">
                        <a:pos x="117" y="74"/>
                      </a:cxn>
                      <a:cxn ang="0">
                        <a:pos x="134" y="85"/>
                      </a:cxn>
                      <a:cxn ang="0">
                        <a:pos x="150" y="98"/>
                      </a:cxn>
                      <a:cxn ang="0">
                        <a:pos x="164" y="113"/>
                      </a:cxn>
                      <a:cxn ang="0">
                        <a:pos x="177" y="128"/>
                      </a:cxn>
                      <a:cxn ang="0">
                        <a:pos x="189" y="145"/>
                      </a:cxn>
                      <a:cxn ang="0">
                        <a:pos x="199" y="163"/>
                      </a:cxn>
                      <a:cxn ang="0">
                        <a:pos x="209" y="181"/>
                      </a:cxn>
                      <a:cxn ang="0">
                        <a:pos x="215" y="202"/>
                      </a:cxn>
                      <a:cxn ang="0">
                        <a:pos x="218" y="212"/>
                      </a:cxn>
                      <a:cxn ang="0">
                        <a:pos x="221" y="222"/>
                      </a:cxn>
                      <a:cxn ang="0">
                        <a:pos x="223" y="233"/>
                      </a:cxn>
                      <a:cxn ang="0">
                        <a:pos x="225" y="243"/>
                      </a:cxn>
                      <a:cxn ang="0">
                        <a:pos x="270" y="239"/>
                      </a:cxn>
                      <a:cxn ang="0">
                        <a:pos x="268" y="226"/>
                      </a:cxn>
                      <a:cxn ang="0">
                        <a:pos x="266" y="215"/>
                      </a:cxn>
                      <a:cxn ang="0">
                        <a:pos x="264" y="202"/>
                      </a:cxn>
                      <a:cxn ang="0">
                        <a:pos x="260" y="189"/>
                      </a:cxn>
                      <a:cxn ang="0">
                        <a:pos x="252" y="167"/>
                      </a:cxn>
                      <a:cxn ang="0">
                        <a:pos x="242" y="145"/>
                      </a:cxn>
                      <a:cxn ang="0">
                        <a:pos x="229" y="124"/>
                      </a:cxn>
                      <a:cxn ang="0">
                        <a:pos x="215" y="105"/>
                      </a:cxn>
                      <a:cxn ang="0">
                        <a:pos x="199" y="86"/>
                      </a:cxn>
                      <a:cxn ang="0">
                        <a:pos x="182" y="69"/>
                      </a:cxn>
                      <a:cxn ang="0">
                        <a:pos x="164" y="54"/>
                      </a:cxn>
                      <a:cxn ang="0">
                        <a:pos x="144" y="40"/>
                      </a:cxn>
                      <a:cxn ang="0">
                        <a:pos x="122" y="28"/>
                      </a:cxn>
                      <a:cxn ang="0">
                        <a:pos x="99" y="18"/>
                      </a:cxn>
                      <a:cxn ang="0">
                        <a:pos x="75" y="10"/>
                      </a:cxn>
                      <a:cxn ang="0">
                        <a:pos x="52" y="4"/>
                      </a:cxn>
                      <a:cxn ang="0">
                        <a:pos x="38" y="2"/>
                      </a:cxn>
                      <a:cxn ang="0">
                        <a:pos x="26" y="1"/>
                      </a:cxn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270" h="243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11" y="41"/>
                        </a:lnTo>
                        <a:lnTo>
                          <a:pt x="21" y="41"/>
                        </a:lnTo>
                        <a:lnTo>
                          <a:pt x="31" y="42"/>
                        </a:lnTo>
                        <a:lnTo>
                          <a:pt x="41" y="44"/>
                        </a:lnTo>
                        <a:lnTo>
                          <a:pt x="62" y="49"/>
                        </a:lnTo>
                        <a:lnTo>
                          <a:pt x="80" y="56"/>
                        </a:lnTo>
                        <a:lnTo>
                          <a:pt x="99" y="64"/>
                        </a:lnTo>
                        <a:lnTo>
                          <a:pt x="117" y="74"/>
                        </a:lnTo>
                        <a:lnTo>
                          <a:pt x="134" y="85"/>
                        </a:lnTo>
                        <a:lnTo>
                          <a:pt x="150" y="98"/>
                        </a:lnTo>
                        <a:lnTo>
                          <a:pt x="164" y="113"/>
                        </a:lnTo>
                        <a:lnTo>
                          <a:pt x="177" y="128"/>
                        </a:lnTo>
                        <a:lnTo>
                          <a:pt x="189" y="145"/>
                        </a:lnTo>
                        <a:lnTo>
                          <a:pt x="199" y="163"/>
                        </a:lnTo>
                        <a:lnTo>
                          <a:pt x="209" y="181"/>
                        </a:lnTo>
                        <a:lnTo>
                          <a:pt x="215" y="202"/>
                        </a:lnTo>
                        <a:lnTo>
                          <a:pt x="218" y="212"/>
                        </a:lnTo>
                        <a:lnTo>
                          <a:pt x="221" y="222"/>
                        </a:lnTo>
                        <a:lnTo>
                          <a:pt x="223" y="233"/>
                        </a:lnTo>
                        <a:lnTo>
                          <a:pt x="225" y="243"/>
                        </a:lnTo>
                        <a:lnTo>
                          <a:pt x="270" y="239"/>
                        </a:lnTo>
                        <a:lnTo>
                          <a:pt x="268" y="226"/>
                        </a:lnTo>
                        <a:lnTo>
                          <a:pt x="266" y="215"/>
                        </a:lnTo>
                        <a:lnTo>
                          <a:pt x="264" y="202"/>
                        </a:lnTo>
                        <a:lnTo>
                          <a:pt x="260" y="189"/>
                        </a:lnTo>
                        <a:lnTo>
                          <a:pt x="252" y="167"/>
                        </a:lnTo>
                        <a:lnTo>
                          <a:pt x="242" y="145"/>
                        </a:lnTo>
                        <a:lnTo>
                          <a:pt x="229" y="124"/>
                        </a:lnTo>
                        <a:lnTo>
                          <a:pt x="215" y="105"/>
                        </a:lnTo>
                        <a:lnTo>
                          <a:pt x="199" y="86"/>
                        </a:lnTo>
                        <a:lnTo>
                          <a:pt x="182" y="69"/>
                        </a:lnTo>
                        <a:lnTo>
                          <a:pt x="164" y="54"/>
                        </a:lnTo>
                        <a:lnTo>
                          <a:pt x="144" y="40"/>
                        </a:lnTo>
                        <a:lnTo>
                          <a:pt x="122" y="28"/>
                        </a:lnTo>
                        <a:lnTo>
                          <a:pt x="99" y="18"/>
                        </a:lnTo>
                        <a:lnTo>
                          <a:pt x="75" y="10"/>
                        </a:lnTo>
                        <a:lnTo>
                          <a:pt x="52" y="4"/>
                        </a:lnTo>
                        <a:lnTo>
                          <a:pt x="38" y="2"/>
                        </a:lnTo>
                        <a:lnTo>
                          <a:pt x="26" y="1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1" name="Freeform 789"/>
                  <p:cNvSpPr>
                    <a:spLocks noChangeAspect="1"/>
                  </p:cNvSpPr>
                  <p:nvPr/>
                </p:nvSpPr>
                <p:spPr bwMode="auto">
                  <a:xfrm>
                    <a:off x="2520" y="1919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23" y="263"/>
                      </a:cxn>
                      <a:cxn ang="0">
                        <a:pos x="46" y="245"/>
                      </a:cxn>
                      <a:cxn ang="0">
                        <a:pos x="47" y="234"/>
                      </a:cxn>
                      <a:cxn ang="0">
                        <a:pos x="49" y="223"/>
                      </a:cxn>
                      <a:cxn ang="0">
                        <a:pos x="51" y="213"/>
                      </a:cxn>
                      <a:cxn ang="0">
                        <a:pos x="55" y="203"/>
                      </a:cxn>
                      <a:cxn ang="0">
                        <a:pos x="62" y="183"/>
                      </a:cxn>
                      <a:cxn ang="0">
                        <a:pos x="70" y="164"/>
                      </a:cxn>
                      <a:cxn ang="0">
                        <a:pos x="81" y="146"/>
                      </a:cxn>
                      <a:cxn ang="0">
                        <a:pos x="92" y="129"/>
                      </a:cxn>
                      <a:cxn ang="0">
                        <a:pos x="106" y="114"/>
                      </a:cxn>
                      <a:cxn ang="0">
                        <a:pos x="121" y="99"/>
                      </a:cxn>
                      <a:cxn ang="0">
                        <a:pos x="137" y="86"/>
                      </a:cxn>
                      <a:cxn ang="0">
                        <a:pos x="154" y="75"/>
                      </a:cxn>
                      <a:cxn ang="0">
                        <a:pos x="171" y="64"/>
                      </a:cxn>
                      <a:cxn ang="0">
                        <a:pos x="190" y="56"/>
                      </a:cxn>
                      <a:cxn ang="0">
                        <a:pos x="199" y="53"/>
                      </a:cxn>
                      <a:cxn ang="0">
                        <a:pos x="209" y="49"/>
                      </a:cxn>
                      <a:cxn ang="0">
                        <a:pos x="219" y="46"/>
                      </a:cxn>
                      <a:cxn ang="0">
                        <a:pos x="228" y="44"/>
                      </a:cxn>
                      <a:cxn ang="0">
                        <a:pos x="239" y="43"/>
                      </a:cxn>
                      <a:cxn ang="0">
                        <a:pos x="249" y="41"/>
                      </a:cxn>
                      <a:cxn ang="0">
                        <a:pos x="260" y="41"/>
                      </a:cxn>
                      <a:cxn ang="0">
                        <a:pos x="270" y="40"/>
                      </a:cxn>
                      <a:cxn ang="0">
                        <a:pos x="270" y="0"/>
                      </a:cxn>
                      <a:cxn ang="0">
                        <a:pos x="257" y="0"/>
                      </a:cxn>
                      <a:cxn ang="0">
                        <a:pos x="244" y="1"/>
                      </a:cxn>
                      <a:cxn ang="0">
                        <a:pos x="231" y="2"/>
                      </a:cxn>
                      <a:cxn ang="0">
                        <a:pos x="219" y="4"/>
                      </a:cxn>
                      <a:cxn ang="0">
                        <a:pos x="206" y="7"/>
                      </a:cxn>
                      <a:cxn ang="0">
                        <a:pos x="195" y="10"/>
                      </a:cxn>
                      <a:cxn ang="0">
                        <a:pos x="183" y="15"/>
                      </a:cxn>
                      <a:cxn ang="0">
                        <a:pos x="170" y="19"/>
                      </a:cxn>
                      <a:cxn ang="0">
                        <a:pos x="148" y="28"/>
                      </a:cxn>
                      <a:cxn ang="0">
                        <a:pos x="127" y="41"/>
                      </a:cxn>
                      <a:cxn ang="0">
                        <a:pos x="107" y="55"/>
                      </a:cxn>
                      <a:cxn ang="0">
                        <a:pos x="88" y="70"/>
                      </a:cxn>
                      <a:cxn ang="0">
                        <a:pos x="70" y="87"/>
                      </a:cxn>
                      <a:cxn ang="0">
                        <a:pos x="56" y="106"/>
                      </a:cxn>
                      <a:cxn ang="0">
                        <a:pos x="41" y="126"/>
                      </a:cxn>
                      <a:cxn ang="0">
                        <a:pos x="29" y="147"/>
                      </a:cxn>
                      <a:cxn ang="0">
                        <a:pos x="19" y="169"/>
                      </a:cxn>
                      <a:cxn ang="0">
                        <a:pos x="10" y="192"/>
                      </a:cxn>
                      <a:cxn ang="0">
                        <a:pos x="7" y="204"/>
                      </a:cxn>
                      <a:cxn ang="0">
                        <a:pos x="4" y="216"/>
                      </a:cxn>
                      <a:cxn ang="0">
                        <a:pos x="2" y="228"/>
                      </a:cxn>
                      <a:cxn ang="0">
                        <a:pos x="0" y="241"/>
                      </a:cxn>
                      <a:cxn ang="0">
                        <a:pos x="23" y="222"/>
                      </a:cxn>
                      <a:cxn ang="0">
                        <a:pos x="23" y="263"/>
                      </a:cxn>
                      <a:cxn ang="0">
                        <a:pos x="44" y="263"/>
                      </a:cxn>
                      <a:cxn ang="0">
                        <a:pos x="46" y="245"/>
                      </a:cxn>
                      <a:cxn ang="0">
                        <a:pos x="23" y="263"/>
                      </a:cxn>
                    </a:cxnLst>
                    <a:rect l="0" t="0" r="r" b="b"/>
                    <a:pathLst>
                      <a:path w="270" h="263">
                        <a:moveTo>
                          <a:pt x="23" y="263"/>
                        </a:moveTo>
                        <a:lnTo>
                          <a:pt x="46" y="245"/>
                        </a:lnTo>
                        <a:lnTo>
                          <a:pt x="47" y="234"/>
                        </a:lnTo>
                        <a:lnTo>
                          <a:pt x="49" y="223"/>
                        </a:lnTo>
                        <a:lnTo>
                          <a:pt x="51" y="213"/>
                        </a:lnTo>
                        <a:lnTo>
                          <a:pt x="55" y="203"/>
                        </a:lnTo>
                        <a:lnTo>
                          <a:pt x="62" y="183"/>
                        </a:lnTo>
                        <a:lnTo>
                          <a:pt x="70" y="164"/>
                        </a:lnTo>
                        <a:lnTo>
                          <a:pt x="81" y="146"/>
                        </a:lnTo>
                        <a:lnTo>
                          <a:pt x="92" y="129"/>
                        </a:lnTo>
                        <a:lnTo>
                          <a:pt x="106" y="114"/>
                        </a:lnTo>
                        <a:lnTo>
                          <a:pt x="121" y="99"/>
                        </a:lnTo>
                        <a:lnTo>
                          <a:pt x="137" y="86"/>
                        </a:lnTo>
                        <a:lnTo>
                          <a:pt x="154" y="75"/>
                        </a:lnTo>
                        <a:lnTo>
                          <a:pt x="171" y="64"/>
                        </a:lnTo>
                        <a:lnTo>
                          <a:pt x="190" y="56"/>
                        </a:lnTo>
                        <a:lnTo>
                          <a:pt x="199" y="53"/>
                        </a:lnTo>
                        <a:lnTo>
                          <a:pt x="209" y="49"/>
                        </a:lnTo>
                        <a:lnTo>
                          <a:pt x="219" y="46"/>
                        </a:lnTo>
                        <a:lnTo>
                          <a:pt x="228" y="44"/>
                        </a:lnTo>
                        <a:lnTo>
                          <a:pt x="239" y="43"/>
                        </a:lnTo>
                        <a:lnTo>
                          <a:pt x="249" y="41"/>
                        </a:lnTo>
                        <a:lnTo>
                          <a:pt x="260" y="41"/>
                        </a:lnTo>
                        <a:lnTo>
                          <a:pt x="270" y="40"/>
                        </a:lnTo>
                        <a:lnTo>
                          <a:pt x="270" y="0"/>
                        </a:lnTo>
                        <a:lnTo>
                          <a:pt x="257" y="0"/>
                        </a:lnTo>
                        <a:lnTo>
                          <a:pt x="244" y="1"/>
                        </a:lnTo>
                        <a:lnTo>
                          <a:pt x="231" y="2"/>
                        </a:lnTo>
                        <a:lnTo>
                          <a:pt x="219" y="4"/>
                        </a:lnTo>
                        <a:lnTo>
                          <a:pt x="206" y="7"/>
                        </a:lnTo>
                        <a:lnTo>
                          <a:pt x="195" y="10"/>
                        </a:lnTo>
                        <a:lnTo>
                          <a:pt x="183" y="15"/>
                        </a:lnTo>
                        <a:lnTo>
                          <a:pt x="170" y="19"/>
                        </a:lnTo>
                        <a:lnTo>
                          <a:pt x="148" y="28"/>
                        </a:lnTo>
                        <a:lnTo>
                          <a:pt x="127" y="41"/>
                        </a:lnTo>
                        <a:lnTo>
                          <a:pt x="107" y="55"/>
                        </a:lnTo>
                        <a:lnTo>
                          <a:pt x="88" y="70"/>
                        </a:lnTo>
                        <a:lnTo>
                          <a:pt x="70" y="87"/>
                        </a:lnTo>
                        <a:lnTo>
                          <a:pt x="56" y="106"/>
                        </a:lnTo>
                        <a:lnTo>
                          <a:pt x="41" y="126"/>
                        </a:lnTo>
                        <a:lnTo>
                          <a:pt x="29" y="147"/>
                        </a:lnTo>
                        <a:lnTo>
                          <a:pt x="19" y="169"/>
                        </a:lnTo>
                        <a:lnTo>
                          <a:pt x="10" y="192"/>
                        </a:lnTo>
                        <a:lnTo>
                          <a:pt x="7" y="204"/>
                        </a:lnTo>
                        <a:lnTo>
                          <a:pt x="4" y="216"/>
                        </a:lnTo>
                        <a:lnTo>
                          <a:pt x="2" y="228"/>
                        </a:lnTo>
                        <a:lnTo>
                          <a:pt x="0" y="241"/>
                        </a:lnTo>
                        <a:lnTo>
                          <a:pt x="23" y="222"/>
                        </a:lnTo>
                        <a:lnTo>
                          <a:pt x="23" y="263"/>
                        </a:lnTo>
                        <a:lnTo>
                          <a:pt x="44" y="263"/>
                        </a:lnTo>
                        <a:lnTo>
                          <a:pt x="46" y="245"/>
                        </a:lnTo>
                        <a:lnTo>
                          <a:pt x="23" y="2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2" name="Rectangle 7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5" y="1983"/>
                    <a:ext cx="0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3" name="Rectangle 7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3" y="1911"/>
                    <a:ext cx="7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4" name="Rectangle 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1" y="1911"/>
                    <a:ext cx="14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5" name="Rectangle 7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0" y="1589"/>
                    <a:ext cx="0" cy="3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6" name="Rectangle 7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8" y="1539"/>
                    <a:ext cx="7" cy="3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7" name="Rectangle 7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2" y="1911"/>
                    <a:ext cx="7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8" name="Rectangle 7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48" y="1911"/>
                    <a:ext cx="21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49" name="Rectangle 7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2" y="1589"/>
                    <a:ext cx="7" cy="3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0" name="Rectangle 7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5" y="1539"/>
                    <a:ext cx="7" cy="3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1" name="Freeform 799"/>
                  <p:cNvSpPr>
                    <a:spLocks noChangeAspect="1"/>
                  </p:cNvSpPr>
                  <p:nvPr/>
                </p:nvSpPr>
                <p:spPr bwMode="auto">
                  <a:xfrm>
                    <a:off x="3842" y="1525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2" name="Rectangle 8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2" y="1532"/>
                    <a:ext cx="0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3" name="Freeform 801"/>
                  <p:cNvSpPr>
                    <a:spLocks noChangeAspect="1"/>
                  </p:cNvSpPr>
                  <p:nvPr/>
                </p:nvSpPr>
                <p:spPr bwMode="auto">
                  <a:xfrm>
                    <a:off x="3842" y="159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4" name="Freeform 802"/>
                  <p:cNvSpPr>
                    <a:spLocks noChangeAspect="1"/>
                  </p:cNvSpPr>
                  <p:nvPr/>
                </p:nvSpPr>
                <p:spPr bwMode="auto">
                  <a:xfrm>
                    <a:off x="3950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6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5" name="Rectangle 8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0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6" name="Freeform 804"/>
                  <p:cNvSpPr>
                    <a:spLocks noChangeAspect="1"/>
                  </p:cNvSpPr>
                  <p:nvPr/>
                </p:nvSpPr>
                <p:spPr bwMode="auto">
                  <a:xfrm>
                    <a:off x="3950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5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5" y="8"/>
                      </a:cxn>
                      <a:cxn ang="0">
                        <a:pos x="46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5" y="8"/>
                        </a:lnTo>
                        <a:lnTo>
                          <a:pt x="46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7" name="Freeform 805"/>
                  <p:cNvSpPr>
                    <a:spLocks noChangeAspect="1"/>
                  </p:cNvSpPr>
                  <p:nvPr/>
                </p:nvSpPr>
                <p:spPr bwMode="auto">
                  <a:xfrm>
                    <a:off x="4050" y="1525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8" name="Rectangle 8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0" y="1532"/>
                    <a:ext cx="21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59" name="Freeform 807"/>
                  <p:cNvSpPr>
                    <a:spLocks noChangeAspect="1"/>
                  </p:cNvSpPr>
                  <p:nvPr/>
                </p:nvSpPr>
                <p:spPr bwMode="auto">
                  <a:xfrm>
                    <a:off x="4050" y="1596"/>
                    <a:ext cx="21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0" name="Freeform 808"/>
                  <p:cNvSpPr>
                    <a:spLocks noChangeAspect="1"/>
                  </p:cNvSpPr>
                  <p:nvPr/>
                </p:nvSpPr>
                <p:spPr bwMode="auto">
                  <a:xfrm>
                    <a:off x="4164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1" name="Rectangle 8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4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2" name="Freeform 810"/>
                  <p:cNvSpPr>
                    <a:spLocks noChangeAspect="1"/>
                  </p:cNvSpPr>
                  <p:nvPr/>
                </p:nvSpPr>
                <p:spPr bwMode="auto">
                  <a:xfrm>
                    <a:off x="4164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3" name="Freeform 811"/>
                  <p:cNvSpPr>
                    <a:spLocks noChangeAspect="1"/>
                  </p:cNvSpPr>
                  <p:nvPr/>
                </p:nvSpPr>
                <p:spPr bwMode="auto">
                  <a:xfrm>
                    <a:off x="4264" y="15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6" y="11"/>
                      </a:cxn>
                      <a:cxn ang="0">
                        <a:pos x="42" y="8"/>
                      </a:cxn>
                      <a:cxn ang="0">
                        <a:pos x="40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2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6" y="11"/>
                        </a:lnTo>
                        <a:lnTo>
                          <a:pt x="42" y="8"/>
                        </a:lnTo>
                        <a:lnTo>
                          <a:pt x="40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4" name="Rectangle 8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64" y="1532"/>
                    <a:ext cx="7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5" name="Freeform 813"/>
                  <p:cNvSpPr>
                    <a:spLocks noChangeAspect="1"/>
                  </p:cNvSpPr>
                  <p:nvPr/>
                </p:nvSpPr>
                <p:spPr bwMode="auto">
                  <a:xfrm>
                    <a:off x="4264" y="1596"/>
                    <a:ext cx="7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5" y="12"/>
                      </a:cxn>
                      <a:cxn ang="0">
                        <a:pos x="8" y="15"/>
                      </a:cxn>
                      <a:cxn ang="0">
                        <a:pos x="12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40" y="15"/>
                      </a:cxn>
                      <a:cxn ang="0">
                        <a:pos x="42" y="12"/>
                      </a:cxn>
                      <a:cxn ang="0">
                        <a:pos x="46" y="8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2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40" y="15"/>
                        </a:lnTo>
                        <a:lnTo>
                          <a:pt x="42" y="12"/>
                        </a:lnTo>
                        <a:lnTo>
                          <a:pt x="46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6" name="Freeform 814"/>
                  <p:cNvSpPr>
                    <a:spLocks noChangeAspect="1"/>
                  </p:cNvSpPr>
                  <p:nvPr/>
                </p:nvSpPr>
                <p:spPr bwMode="auto">
                  <a:xfrm>
                    <a:off x="4379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7" name="Rectangle 8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79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8" name="Freeform 816"/>
                  <p:cNvSpPr>
                    <a:spLocks noChangeAspect="1"/>
                  </p:cNvSpPr>
                  <p:nvPr/>
                </p:nvSpPr>
                <p:spPr bwMode="auto">
                  <a:xfrm>
                    <a:off x="4379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8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69" name="Freeform 817"/>
                  <p:cNvSpPr>
                    <a:spLocks noChangeAspect="1"/>
                  </p:cNvSpPr>
                  <p:nvPr/>
                </p:nvSpPr>
                <p:spPr bwMode="auto">
                  <a:xfrm>
                    <a:off x="4486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0" name="Rectangle 8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86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1" name="Freeform 819"/>
                  <p:cNvSpPr>
                    <a:spLocks noChangeAspect="1"/>
                  </p:cNvSpPr>
                  <p:nvPr/>
                </p:nvSpPr>
                <p:spPr bwMode="auto">
                  <a:xfrm>
                    <a:off x="4486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2" name="Freeform 820"/>
                  <p:cNvSpPr>
                    <a:spLocks noChangeAspect="1"/>
                  </p:cNvSpPr>
                  <p:nvPr/>
                </p:nvSpPr>
                <p:spPr bwMode="auto">
                  <a:xfrm>
                    <a:off x="4586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6" y="5"/>
                      </a:cxn>
                      <a:cxn ang="0">
                        <a:pos x="4" y="8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3" name="Rectangle 8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6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4" name="Freeform 822"/>
                  <p:cNvSpPr>
                    <a:spLocks noChangeAspect="1"/>
                  </p:cNvSpPr>
                  <p:nvPr/>
                </p:nvSpPr>
                <p:spPr bwMode="auto">
                  <a:xfrm>
                    <a:off x="4586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8"/>
                      </a:cxn>
                      <a:cxn ang="0">
                        <a:pos x="4" y="12"/>
                      </a:cxn>
                      <a:cxn ang="0">
                        <a:pos x="6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2"/>
                        </a:lnTo>
                        <a:lnTo>
                          <a:pt x="6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5" name="Freeform 823"/>
                  <p:cNvSpPr>
                    <a:spLocks noChangeAspect="1"/>
                  </p:cNvSpPr>
                  <p:nvPr/>
                </p:nvSpPr>
                <p:spPr bwMode="auto">
                  <a:xfrm>
                    <a:off x="4693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6" name="Rectangle 8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93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7" name="Freeform 825"/>
                  <p:cNvSpPr>
                    <a:spLocks noChangeAspect="1"/>
                  </p:cNvSpPr>
                  <p:nvPr/>
                </p:nvSpPr>
                <p:spPr bwMode="auto">
                  <a:xfrm>
                    <a:off x="4693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8" name="Freeform 826"/>
                  <p:cNvSpPr>
                    <a:spLocks noChangeAspect="1"/>
                  </p:cNvSpPr>
                  <p:nvPr/>
                </p:nvSpPr>
                <p:spPr bwMode="auto">
                  <a:xfrm>
                    <a:off x="3735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79" name="Rectangle 8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35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0" name="Freeform 828"/>
                  <p:cNvSpPr>
                    <a:spLocks noChangeAspect="1"/>
                  </p:cNvSpPr>
                  <p:nvPr/>
                </p:nvSpPr>
                <p:spPr bwMode="auto">
                  <a:xfrm>
                    <a:off x="3735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1" name="Freeform 829"/>
                  <p:cNvSpPr>
                    <a:spLocks noChangeAspect="1"/>
                  </p:cNvSpPr>
                  <p:nvPr/>
                </p:nvSpPr>
                <p:spPr bwMode="auto">
                  <a:xfrm>
                    <a:off x="3628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2" name="Rectangle 8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28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3" name="Freeform 831"/>
                  <p:cNvSpPr>
                    <a:spLocks noChangeAspect="1"/>
                  </p:cNvSpPr>
                  <p:nvPr/>
                </p:nvSpPr>
                <p:spPr bwMode="auto">
                  <a:xfrm>
                    <a:off x="3628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4" name="Freeform 832"/>
                  <p:cNvSpPr>
                    <a:spLocks noChangeAspect="1"/>
                  </p:cNvSpPr>
                  <p:nvPr/>
                </p:nvSpPr>
                <p:spPr bwMode="auto">
                  <a:xfrm>
                    <a:off x="3528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5" name="Rectangle 8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28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6" name="Freeform 834"/>
                  <p:cNvSpPr>
                    <a:spLocks noChangeAspect="1"/>
                  </p:cNvSpPr>
                  <p:nvPr/>
                </p:nvSpPr>
                <p:spPr bwMode="auto">
                  <a:xfrm>
                    <a:off x="3528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7" name="Freeform 835"/>
                  <p:cNvSpPr>
                    <a:spLocks noChangeAspect="1"/>
                  </p:cNvSpPr>
                  <p:nvPr/>
                </p:nvSpPr>
                <p:spPr bwMode="auto">
                  <a:xfrm>
                    <a:off x="3893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8" name="Rectangle 8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3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89" name="Freeform 837"/>
                  <p:cNvSpPr>
                    <a:spLocks noChangeAspect="1"/>
                  </p:cNvSpPr>
                  <p:nvPr/>
                </p:nvSpPr>
                <p:spPr bwMode="auto">
                  <a:xfrm>
                    <a:off x="3893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0" name="Freeform 838"/>
                  <p:cNvSpPr>
                    <a:spLocks noChangeAspect="1"/>
                  </p:cNvSpPr>
                  <p:nvPr/>
                </p:nvSpPr>
                <p:spPr bwMode="auto">
                  <a:xfrm>
                    <a:off x="3993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6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1" name="Rectangle 8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2" name="Freeform 840"/>
                  <p:cNvSpPr>
                    <a:spLocks noChangeAspect="1"/>
                  </p:cNvSpPr>
                  <p:nvPr/>
                </p:nvSpPr>
                <p:spPr bwMode="auto">
                  <a:xfrm>
                    <a:off x="3993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5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4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5" y="8"/>
                      </a:cxn>
                      <a:cxn ang="0">
                        <a:pos x="46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5" y="8"/>
                        </a:lnTo>
                        <a:lnTo>
                          <a:pt x="46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3" name="Freeform 841"/>
                  <p:cNvSpPr>
                    <a:spLocks noChangeAspect="1"/>
                  </p:cNvSpPr>
                  <p:nvPr/>
                </p:nvSpPr>
                <p:spPr bwMode="auto">
                  <a:xfrm>
                    <a:off x="4100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4" name="Rectangle 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0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5" name="Freeform 843"/>
                  <p:cNvSpPr>
                    <a:spLocks noChangeAspect="1"/>
                  </p:cNvSpPr>
                  <p:nvPr/>
                </p:nvSpPr>
                <p:spPr bwMode="auto">
                  <a:xfrm>
                    <a:off x="4100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6" name="Freeform 844"/>
                  <p:cNvSpPr>
                    <a:spLocks noChangeAspect="1"/>
                  </p:cNvSpPr>
                  <p:nvPr/>
                </p:nvSpPr>
                <p:spPr bwMode="auto">
                  <a:xfrm>
                    <a:off x="4214" y="15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7" name="Rectangle 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1532"/>
                    <a:ext cx="7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8" name="Freeform 846"/>
                  <p:cNvSpPr>
                    <a:spLocks noChangeAspect="1"/>
                  </p:cNvSpPr>
                  <p:nvPr/>
                </p:nvSpPr>
                <p:spPr bwMode="auto">
                  <a:xfrm>
                    <a:off x="4214" y="1596"/>
                    <a:ext cx="7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799" name="Freeform 847"/>
                  <p:cNvSpPr>
                    <a:spLocks noChangeAspect="1"/>
                  </p:cNvSpPr>
                  <p:nvPr/>
                </p:nvSpPr>
                <p:spPr bwMode="auto">
                  <a:xfrm>
                    <a:off x="4314" y="15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0" name="Rectangle 8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4" y="1532"/>
                    <a:ext cx="7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1" name="Freeform 849"/>
                  <p:cNvSpPr>
                    <a:spLocks noChangeAspect="1"/>
                  </p:cNvSpPr>
                  <p:nvPr/>
                </p:nvSpPr>
                <p:spPr bwMode="auto">
                  <a:xfrm>
                    <a:off x="4314" y="1596"/>
                    <a:ext cx="7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5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5" y="8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5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2" name="Freeform 850"/>
                  <p:cNvSpPr>
                    <a:spLocks noChangeAspect="1"/>
                  </p:cNvSpPr>
                  <p:nvPr/>
                </p:nvSpPr>
                <p:spPr bwMode="auto">
                  <a:xfrm>
                    <a:off x="4422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3" name="Rectangle 8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2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4" name="Freeform 852"/>
                  <p:cNvSpPr>
                    <a:spLocks noChangeAspect="1"/>
                  </p:cNvSpPr>
                  <p:nvPr/>
                </p:nvSpPr>
                <p:spPr bwMode="auto">
                  <a:xfrm>
                    <a:off x="4422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5" name="Freeform 853"/>
                  <p:cNvSpPr>
                    <a:spLocks noChangeAspect="1"/>
                  </p:cNvSpPr>
                  <p:nvPr/>
                </p:nvSpPr>
                <p:spPr bwMode="auto">
                  <a:xfrm>
                    <a:off x="4529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6" name="Rectangle 8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7" name="Freeform 855"/>
                  <p:cNvSpPr>
                    <a:spLocks noChangeAspect="1"/>
                  </p:cNvSpPr>
                  <p:nvPr/>
                </p:nvSpPr>
                <p:spPr bwMode="auto">
                  <a:xfrm>
                    <a:off x="4529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8" name="Freeform 856"/>
                  <p:cNvSpPr>
                    <a:spLocks noChangeAspect="1"/>
                  </p:cNvSpPr>
                  <p:nvPr/>
                </p:nvSpPr>
                <p:spPr bwMode="auto">
                  <a:xfrm>
                    <a:off x="4636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09" name="Rectangle 8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6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0" name="Freeform 858"/>
                  <p:cNvSpPr>
                    <a:spLocks noChangeAspect="1"/>
                  </p:cNvSpPr>
                  <p:nvPr/>
                </p:nvSpPr>
                <p:spPr bwMode="auto">
                  <a:xfrm>
                    <a:off x="4636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1" y="17"/>
                      </a:cxn>
                      <a:cxn ang="0">
                        <a:pos x="14" y="19"/>
                      </a:cxn>
                      <a:cxn ang="0">
                        <a:pos x="18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1" y="17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1" name="Freeform 859"/>
                  <p:cNvSpPr>
                    <a:spLocks noChangeAspect="1"/>
                  </p:cNvSpPr>
                  <p:nvPr/>
                </p:nvSpPr>
                <p:spPr bwMode="auto">
                  <a:xfrm>
                    <a:off x="4743" y="15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2" name="Rectangle 8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43" y="1532"/>
                    <a:ext cx="7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3" name="Freeform 861"/>
                  <p:cNvSpPr>
                    <a:spLocks noChangeAspect="1"/>
                  </p:cNvSpPr>
                  <p:nvPr/>
                </p:nvSpPr>
                <p:spPr bwMode="auto">
                  <a:xfrm>
                    <a:off x="4743" y="1596"/>
                    <a:ext cx="7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4" name="Freeform 862"/>
                  <p:cNvSpPr>
                    <a:spLocks noChangeAspect="1"/>
                  </p:cNvSpPr>
                  <p:nvPr/>
                </p:nvSpPr>
                <p:spPr bwMode="auto">
                  <a:xfrm>
                    <a:off x="3785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5" name="Rectangle 8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5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6" name="Freeform 864"/>
                  <p:cNvSpPr>
                    <a:spLocks noChangeAspect="1"/>
                  </p:cNvSpPr>
                  <p:nvPr/>
                </p:nvSpPr>
                <p:spPr bwMode="auto">
                  <a:xfrm>
                    <a:off x="3785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7" name="Freeform 865"/>
                  <p:cNvSpPr>
                    <a:spLocks noChangeAspect="1"/>
                  </p:cNvSpPr>
                  <p:nvPr/>
                </p:nvSpPr>
                <p:spPr bwMode="auto">
                  <a:xfrm>
                    <a:off x="3678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8" name="Rectangle 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8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19" name="Freeform 867"/>
                  <p:cNvSpPr>
                    <a:spLocks noChangeAspect="1"/>
                  </p:cNvSpPr>
                  <p:nvPr/>
                </p:nvSpPr>
                <p:spPr bwMode="auto">
                  <a:xfrm>
                    <a:off x="3678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0" name="Freeform 868"/>
                  <p:cNvSpPr>
                    <a:spLocks noChangeAspect="1"/>
                  </p:cNvSpPr>
                  <p:nvPr/>
                </p:nvSpPr>
                <p:spPr bwMode="auto">
                  <a:xfrm>
                    <a:off x="3571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1" name="Rectangle 8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1" y="1532"/>
                    <a:ext cx="14" cy="6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2" name="Freeform 870"/>
                  <p:cNvSpPr>
                    <a:spLocks noChangeAspect="1"/>
                  </p:cNvSpPr>
                  <p:nvPr/>
                </p:nvSpPr>
                <p:spPr bwMode="auto">
                  <a:xfrm>
                    <a:off x="3571" y="1596"/>
                    <a:ext cx="14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3" name="Freeform 871"/>
                  <p:cNvSpPr>
                    <a:spLocks noChangeAspect="1"/>
                  </p:cNvSpPr>
                  <p:nvPr/>
                </p:nvSpPr>
                <p:spPr bwMode="auto">
                  <a:xfrm>
                    <a:off x="1104" y="15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4" name="Rectangle 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04" y="1532"/>
                    <a:ext cx="7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5" name="Freeform 873"/>
                  <p:cNvSpPr>
                    <a:spLocks noChangeAspect="1"/>
                  </p:cNvSpPr>
                  <p:nvPr/>
                </p:nvSpPr>
                <p:spPr bwMode="auto">
                  <a:xfrm>
                    <a:off x="1104" y="1589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6" name="Freeform 874"/>
                  <p:cNvSpPr>
                    <a:spLocks noChangeAspect="1"/>
                  </p:cNvSpPr>
                  <p:nvPr/>
                </p:nvSpPr>
                <p:spPr bwMode="auto">
                  <a:xfrm>
                    <a:off x="1211" y="15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5" y="11"/>
                      </a:cxn>
                      <a:cxn ang="0">
                        <a:pos x="43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3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7" name="Rectangle 8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11" y="1532"/>
                    <a:ext cx="7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8" name="Freeform 876"/>
                  <p:cNvSpPr>
                    <a:spLocks noChangeAspect="1"/>
                  </p:cNvSpPr>
                  <p:nvPr/>
                </p:nvSpPr>
                <p:spPr bwMode="auto">
                  <a:xfrm>
                    <a:off x="1211" y="1589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3" y="9"/>
                      </a:cxn>
                      <a:cxn ang="0">
                        <a:pos x="5" y="12"/>
                      </a:cxn>
                      <a:cxn ang="0">
                        <a:pos x="8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4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3" y="12"/>
                      </a:cxn>
                      <a:cxn ang="0">
                        <a:pos x="45" y="9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3" y="9"/>
                        </a:lnTo>
                        <a:lnTo>
                          <a:pt x="5" y="12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3" y="12"/>
                        </a:lnTo>
                        <a:lnTo>
                          <a:pt x="45" y="9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29" name="Freeform 877"/>
                  <p:cNvSpPr>
                    <a:spLocks noChangeAspect="1"/>
                  </p:cNvSpPr>
                  <p:nvPr/>
                </p:nvSpPr>
                <p:spPr bwMode="auto">
                  <a:xfrm>
                    <a:off x="1319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40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9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2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40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9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2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0" name="Rectangle 8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19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1" name="Freeform 879"/>
                  <p:cNvSpPr>
                    <a:spLocks noChangeAspect="1"/>
                  </p:cNvSpPr>
                  <p:nvPr/>
                </p:nvSpPr>
                <p:spPr bwMode="auto">
                  <a:xfrm>
                    <a:off x="1319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2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9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40" y="16"/>
                      </a:cxn>
                      <a:cxn ang="0">
                        <a:pos x="42" y="12"/>
                      </a:cxn>
                      <a:cxn ang="0">
                        <a:pos x="45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2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9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40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2" name="Freeform 880"/>
                  <p:cNvSpPr>
                    <a:spLocks noChangeAspect="1"/>
                  </p:cNvSpPr>
                  <p:nvPr/>
                </p:nvSpPr>
                <p:spPr bwMode="auto">
                  <a:xfrm>
                    <a:off x="1426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3" name="Rectangle 8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4" name="Freeform 882"/>
                  <p:cNvSpPr>
                    <a:spLocks noChangeAspect="1"/>
                  </p:cNvSpPr>
                  <p:nvPr/>
                </p:nvSpPr>
                <p:spPr bwMode="auto">
                  <a:xfrm>
                    <a:off x="1426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5" name="Freeform 883"/>
                  <p:cNvSpPr>
                    <a:spLocks noChangeAspect="1"/>
                  </p:cNvSpPr>
                  <p:nvPr/>
                </p:nvSpPr>
                <p:spPr bwMode="auto">
                  <a:xfrm>
                    <a:off x="1533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6" name="Rectangle 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3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7" name="Freeform 885"/>
                  <p:cNvSpPr>
                    <a:spLocks noChangeAspect="1"/>
                  </p:cNvSpPr>
                  <p:nvPr/>
                </p:nvSpPr>
                <p:spPr bwMode="auto">
                  <a:xfrm>
                    <a:off x="1533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5" y="12"/>
                      </a:cxn>
                      <a:cxn ang="0">
                        <a:pos x="8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5" y="9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5" y="12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8" name="Freeform 886"/>
                  <p:cNvSpPr>
                    <a:spLocks noChangeAspect="1"/>
                  </p:cNvSpPr>
                  <p:nvPr/>
                </p:nvSpPr>
                <p:spPr bwMode="auto">
                  <a:xfrm>
                    <a:off x="1640" y="15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7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39" name="Rectangle 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40" y="1532"/>
                    <a:ext cx="7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0" name="Freeform 888"/>
                  <p:cNvSpPr>
                    <a:spLocks noChangeAspect="1"/>
                  </p:cNvSpPr>
                  <p:nvPr/>
                </p:nvSpPr>
                <p:spPr bwMode="auto">
                  <a:xfrm>
                    <a:off x="1640" y="1589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1" name="Freeform 889"/>
                  <p:cNvSpPr>
                    <a:spLocks noChangeAspect="1"/>
                  </p:cNvSpPr>
                  <p:nvPr/>
                </p:nvSpPr>
                <p:spPr bwMode="auto">
                  <a:xfrm>
                    <a:off x="1740" y="1525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4" y="1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7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2" name="Rectangle 8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0" y="1532"/>
                    <a:ext cx="0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3" name="Freeform 891"/>
                  <p:cNvSpPr>
                    <a:spLocks noChangeAspect="1"/>
                  </p:cNvSpPr>
                  <p:nvPr/>
                </p:nvSpPr>
                <p:spPr bwMode="auto">
                  <a:xfrm>
                    <a:off x="1740" y="1589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4" name="Freeform 892"/>
                  <p:cNvSpPr>
                    <a:spLocks noChangeAspect="1"/>
                  </p:cNvSpPr>
                  <p:nvPr/>
                </p:nvSpPr>
                <p:spPr bwMode="auto">
                  <a:xfrm>
                    <a:off x="1848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6" y="5"/>
                      </a:cxn>
                      <a:cxn ang="0">
                        <a:pos x="4" y="8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6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5" name="Rectangle 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8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6" name="Freeform 894"/>
                  <p:cNvSpPr>
                    <a:spLocks noChangeAspect="1"/>
                  </p:cNvSpPr>
                  <p:nvPr/>
                </p:nvSpPr>
                <p:spPr bwMode="auto">
                  <a:xfrm>
                    <a:off x="1848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4" y="12"/>
                      </a:cxn>
                      <a:cxn ang="0">
                        <a:pos x="6" y="16"/>
                      </a:cxn>
                      <a:cxn ang="0">
                        <a:pos x="10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4" y="12"/>
                        </a:lnTo>
                        <a:lnTo>
                          <a:pt x="6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7" name="Freeform 895"/>
                  <p:cNvSpPr>
                    <a:spLocks noChangeAspect="1"/>
                  </p:cNvSpPr>
                  <p:nvPr/>
                </p:nvSpPr>
                <p:spPr bwMode="auto">
                  <a:xfrm>
                    <a:off x="1955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8" name="Rectangle 8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5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49" name="Freeform 897"/>
                  <p:cNvSpPr>
                    <a:spLocks noChangeAspect="1"/>
                  </p:cNvSpPr>
                  <p:nvPr/>
                </p:nvSpPr>
                <p:spPr bwMode="auto">
                  <a:xfrm>
                    <a:off x="1955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0" name="Freeform 898"/>
                  <p:cNvSpPr>
                    <a:spLocks noChangeAspect="1"/>
                  </p:cNvSpPr>
                  <p:nvPr/>
                </p:nvSpPr>
                <p:spPr bwMode="auto">
                  <a:xfrm>
                    <a:off x="997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1" name="Rectangle 8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7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2" name="Freeform 900"/>
                  <p:cNvSpPr>
                    <a:spLocks noChangeAspect="1"/>
                  </p:cNvSpPr>
                  <p:nvPr/>
                </p:nvSpPr>
                <p:spPr bwMode="auto">
                  <a:xfrm>
                    <a:off x="997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3" name="Freeform 901"/>
                  <p:cNvSpPr>
                    <a:spLocks noChangeAspect="1"/>
                  </p:cNvSpPr>
                  <p:nvPr/>
                </p:nvSpPr>
                <p:spPr bwMode="auto">
                  <a:xfrm>
                    <a:off x="890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4" name="Rectangle 9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0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5" name="Freeform 903"/>
                  <p:cNvSpPr>
                    <a:spLocks noChangeAspect="1"/>
                  </p:cNvSpPr>
                  <p:nvPr/>
                </p:nvSpPr>
                <p:spPr bwMode="auto">
                  <a:xfrm>
                    <a:off x="890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6" name="Freeform 904"/>
                  <p:cNvSpPr>
                    <a:spLocks noChangeAspect="1"/>
                  </p:cNvSpPr>
                  <p:nvPr/>
                </p:nvSpPr>
                <p:spPr bwMode="auto">
                  <a:xfrm>
                    <a:off x="782" y="15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7" name="Rectangle 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2" y="1532"/>
                    <a:ext cx="7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8" name="Freeform 906"/>
                  <p:cNvSpPr>
                    <a:spLocks noChangeAspect="1"/>
                  </p:cNvSpPr>
                  <p:nvPr/>
                </p:nvSpPr>
                <p:spPr bwMode="auto">
                  <a:xfrm>
                    <a:off x="782" y="1589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59" name="Freeform 907"/>
                  <p:cNvSpPr>
                    <a:spLocks noChangeAspect="1"/>
                  </p:cNvSpPr>
                  <p:nvPr/>
                </p:nvSpPr>
                <p:spPr bwMode="auto">
                  <a:xfrm>
                    <a:off x="1147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0" name="Rectangle 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7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1" name="Freeform 909"/>
                  <p:cNvSpPr>
                    <a:spLocks noChangeAspect="1"/>
                  </p:cNvSpPr>
                  <p:nvPr/>
                </p:nvSpPr>
                <p:spPr bwMode="auto">
                  <a:xfrm>
                    <a:off x="1147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2" name="Freeform 910"/>
                  <p:cNvSpPr>
                    <a:spLocks noChangeAspect="1"/>
                  </p:cNvSpPr>
                  <p:nvPr/>
                </p:nvSpPr>
                <p:spPr bwMode="auto">
                  <a:xfrm>
                    <a:off x="1261" y="152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8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8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3" name="Rectangle 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1" y="1532"/>
                    <a:ext cx="7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4" name="Freeform 912"/>
                  <p:cNvSpPr>
                    <a:spLocks noChangeAspect="1"/>
                  </p:cNvSpPr>
                  <p:nvPr/>
                </p:nvSpPr>
                <p:spPr bwMode="auto">
                  <a:xfrm>
                    <a:off x="1261" y="1589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8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8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8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5" name="Freeform 913"/>
                  <p:cNvSpPr>
                    <a:spLocks noChangeAspect="1"/>
                  </p:cNvSpPr>
                  <p:nvPr/>
                </p:nvSpPr>
                <p:spPr bwMode="auto">
                  <a:xfrm>
                    <a:off x="1361" y="1525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40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2" y="3"/>
                      </a:cxn>
                      <a:cxn ang="0">
                        <a:pos x="8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40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6" name="Rectangle 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61" y="1532"/>
                    <a:ext cx="0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7" name="Freeform 915"/>
                  <p:cNvSpPr>
                    <a:spLocks noChangeAspect="1"/>
                  </p:cNvSpPr>
                  <p:nvPr/>
                </p:nvSpPr>
                <p:spPr bwMode="auto">
                  <a:xfrm>
                    <a:off x="1361" y="1589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8" y="16"/>
                      </a:cxn>
                      <a:cxn ang="0">
                        <a:pos x="12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40" y="16"/>
                      </a:cxn>
                      <a:cxn ang="0">
                        <a:pos x="42" y="12"/>
                      </a:cxn>
                      <a:cxn ang="0">
                        <a:pos x="45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8" y="16"/>
                        </a:lnTo>
                        <a:lnTo>
                          <a:pt x="12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40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8" name="Freeform 916"/>
                  <p:cNvSpPr>
                    <a:spLocks noChangeAspect="1"/>
                  </p:cNvSpPr>
                  <p:nvPr/>
                </p:nvSpPr>
                <p:spPr bwMode="auto">
                  <a:xfrm>
                    <a:off x="1476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69" name="Rectangle 9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76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0" name="Freeform 918"/>
                  <p:cNvSpPr>
                    <a:spLocks noChangeAspect="1"/>
                  </p:cNvSpPr>
                  <p:nvPr/>
                </p:nvSpPr>
                <p:spPr bwMode="auto">
                  <a:xfrm>
                    <a:off x="1476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1" name="Freeform 919"/>
                  <p:cNvSpPr>
                    <a:spLocks noChangeAspect="1"/>
                  </p:cNvSpPr>
                  <p:nvPr/>
                </p:nvSpPr>
                <p:spPr bwMode="auto">
                  <a:xfrm>
                    <a:off x="1576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5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1"/>
                      </a:cxn>
                      <a:cxn ang="0">
                        <a:pos x="28" y="0"/>
                      </a:cxn>
                      <a:cxn ang="0">
                        <a:pos x="24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7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8" y="0"/>
                        </a:ln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7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2" name="Rectangle 9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76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3" name="Freeform 921"/>
                  <p:cNvSpPr>
                    <a:spLocks noChangeAspect="1"/>
                  </p:cNvSpPr>
                  <p:nvPr/>
                </p:nvSpPr>
                <p:spPr bwMode="auto">
                  <a:xfrm>
                    <a:off x="1576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5" y="12"/>
                      </a:cxn>
                      <a:cxn ang="0">
                        <a:pos x="8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4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5" y="9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5" y="12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4" name="Freeform 922"/>
                  <p:cNvSpPr>
                    <a:spLocks noChangeAspect="1"/>
                  </p:cNvSpPr>
                  <p:nvPr/>
                </p:nvSpPr>
                <p:spPr bwMode="auto">
                  <a:xfrm>
                    <a:off x="1683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6" y="5"/>
                      </a:cxn>
                      <a:cxn ang="0">
                        <a:pos x="4" y="7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4" y="7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5" name="Rectangle 9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83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6" name="Freeform 924"/>
                  <p:cNvSpPr>
                    <a:spLocks noChangeAspect="1"/>
                  </p:cNvSpPr>
                  <p:nvPr/>
                </p:nvSpPr>
                <p:spPr bwMode="auto">
                  <a:xfrm>
                    <a:off x="1683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4" y="12"/>
                      </a:cxn>
                      <a:cxn ang="0">
                        <a:pos x="6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4" y="12"/>
                        </a:lnTo>
                        <a:lnTo>
                          <a:pt x="6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7" name="Freeform 925"/>
                  <p:cNvSpPr>
                    <a:spLocks noChangeAspect="1"/>
                  </p:cNvSpPr>
                  <p:nvPr/>
                </p:nvSpPr>
                <p:spPr bwMode="auto">
                  <a:xfrm>
                    <a:off x="1790" y="1525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8" name="Rectangle 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0" y="1532"/>
                    <a:ext cx="0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79" name="Freeform 927"/>
                  <p:cNvSpPr>
                    <a:spLocks noChangeAspect="1"/>
                  </p:cNvSpPr>
                  <p:nvPr/>
                </p:nvSpPr>
                <p:spPr bwMode="auto">
                  <a:xfrm>
                    <a:off x="1790" y="1589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0" name="Freeform 928"/>
                  <p:cNvSpPr>
                    <a:spLocks noChangeAspect="1"/>
                  </p:cNvSpPr>
                  <p:nvPr/>
                </p:nvSpPr>
                <p:spPr bwMode="auto">
                  <a:xfrm>
                    <a:off x="1898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1" y="3"/>
                      </a:cxn>
                      <a:cxn ang="0">
                        <a:pos x="6" y="5"/>
                      </a:cxn>
                      <a:cxn ang="0">
                        <a:pos x="4" y="8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1" name="Rectangle 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8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2" name="Freeform 930"/>
                  <p:cNvSpPr>
                    <a:spLocks noChangeAspect="1"/>
                  </p:cNvSpPr>
                  <p:nvPr/>
                </p:nvSpPr>
                <p:spPr bwMode="auto">
                  <a:xfrm>
                    <a:off x="1898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4" y="12"/>
                      </a:cxn>
                      <a:cxn ang="0">
                        <a:pos x="6" y="16"/>
                      </a:cxn>
                      <a:cxn ang="0">
                        <a:pos x="11" y="18"/>
                      </a:cxn>
                      <a:cxn ang="0">
                        <a:pos x="14" y="19"/>
                      </a:cxn>
                      <a:cxn ang="0">
                        <a:pos x="18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4" y="12"/>
                        </a:lnTo>
                        <a:lnTo>
                          <a:pt x="6" y="16"/>
                        </a:lnTo>
                        <a:lnTo>
                          <a:pt x="11" y="18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3" name="Freeform 931"/>
                  <p:cNvSpPr>
                    <a:spLocks noChangeAspect="1"/>
                  </p:cNvSpPr>
                  <p:nvPr/>
                </p:nvSpPr>
                <p:spPr bwMode="auto">
                  <a:xfrm>
                    <a:off x="1998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4" name="Rectangle 9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8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5" name="Freeform 933"/>
                  <p:cNvSpPr>
                    <a:spLocks noChangeAspect="1"/>
                  </p:cNvSpPr>
                  <p:nvPr/>
                </p:nvSpPr>
                <p:spPr bwMode="auto">
                  <a:xfrm>
                    <a:off x="1998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6" name="Freeform 934"/>
                  <p:cNvSpPr>
                    <a:spLocks noChangeAspect="1"/>
                  </p:cNvSpPr>
                  <p:nvPr/>
                </p:nvSpPr>
                <p:spPr bwMode="auto">
                  <a:xfrm>
                    <a:off x="1040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7" name="Rectangle 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0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8" name="Freeform 936"/>
                  <p:cNvSpPr>
                    <a:spLocks noChangeAspect="1"/>
                  </p:cNvSpPr>
                  <p:nvPr/>
                </p:nvSpPr>
                <p:spPr bwMode="auto">
                  <a:xfrm>
                    <a:off x="1040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89" name="Freeform 937"/>
                  <p:cNvSpPr>
                    <a:spLocks noChangeAspect="1"/>
                  </p:cNvSpPr>
                  <p:nvPr/>
                </p:nvSpPr>
                <p:spPr bwMode="auto">
                  <a:xfrm>
                    <a:off x="940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4" y="1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7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90" name="Rectangle 9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0" y="1532"/>
                    <a:ext cx="14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91" name="Freeform 939"/>
                  <p:cNvSpPr>
                    <a:spLocks noChangeAspect="1"/>
                  </p:cNvSpPr>
                  <p:nvPr/>
                </p:nvSpPr>
                <p:spPr bwMode="auto">
                  <a:xfrm>
                    <a:off x="940" y="1589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92" name="Freeform 940"/>
                  <p:cNvSpPr>
                    <a:spLocks noChangeAspect="1"/>
                  </p:cNvSpPr>
                  <p:nvPr/>
                </p:nvSpPr>
                <p:spPr bwMode="auto">
                  <a:xfrm>
                    <a:off x="832" y="1525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93" name="Rectangle 9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2" y="1532"/>
                    <a:ext cx="0" cy="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94" name="Freeform 942"/>
                  <p:cNvSpPr>
                    <a:spLocks noChangeAspect="1"/>
                  </p:cNvSpPr>
                  <p:nvPr/>
                </p:nvSpPr>
                <p:spPr bwMode="auto">
                  <a:xfrm>
                    <a:off x="832" y="1589"/>
                    <a:ext cx="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1042" name="Group 943"/>
                <p:cNvGrpSpPr>
                  <a:grpSpLocks noChangeAspect="1"/>
                </p:cNvGrpSpPr>
                <p:nvPr/>
              </p:nvGrpSpPr>
              <p:grpSpPr bwMode="auto">
                <a:xfrm>
                  <a:off x="288" y="2195"/>
                  <a:ext cx="4969" cy="265"/>
                  <a:chOff x="288" y="2195"/>
                  <a:chExt cx="4969" cy="265"/>
                </a:xfrm>
              </p:grpSpPr>
              <p:sp>
                <p:nvSpPr>
                  <p:cNvPr id="382896" name="Freeform 944"/>
                  <p:cNvSpPr>
                    <a:spLocks noChangeAspect="1"/>
                  </p:cNvSpPr>
                  <p:nvPr/>
                </p:nvSpPr>
                <p:spPr bwMode="auto">
                  <a:xfrm>
                    <a:off x="253" y="2262"/>
                    <a:ext cx="207" cy="193"/>
                  </a:xfrm>
                  <a:custGeom>
                    <a:avLst/>
                    <a:gdLst/>
                    <a:ahLst/>
                    <a:cxnLst>
                      <a:cxn ang="0">
                        <a:pos x="526" y="625"/>
                      </a:cxn>
                      <a:cxn ang="0">
                        <a:pos x="543" y="601"/>
                      </a:cxn>
                      <a:cxn ang="0">
                        <a:pos x="554" y="575"/>
                      </a:cxn>
                      <a:cxn ang="0">
                        <a:pos x="559" y="543"/>
                      </a:cxn>
                      <a:cxn ang="0">
                        <a:pos x="560" y="174"/>
                      </a:cxn>
                      <a:cxn ang="0">
                        <a:pos x="562" y="120"/>
                      </a:cxn>
                      <a:cxn ang="0">
                        <a:pos x="568" y="68"/>
                      </a:cxn>
                      <a:cxn ang="0">
                        <a:pos x="552" y="124"/>
                      </a:cxn>
                      <a:cxn ang="0">
                        <a:pos x="534" y="176"/>
                      </a:cxn>
                      <a:cxn ang="0">
                        <a:pos x="390" y="602"/>
                      </a:cxn>
                      <a:cxn ang="0">
                        <a:pos x="389" y="628"/>
                      </a:cxn>
                      <a:cxn ang="0">
                        <a:pos x="288" y="635"/>
                      </a:cxn>
                      <a:cxn ang="0">
                        <a:pos x="290" y="616"/>
                      </a:cxn>
                      <a:cxn ang="0">
                        <a:pos x="287" y="591"/>
                      </a:cxn>
                      <a:cxn ang="0">
                        <a:pos x="134" y="150"/>
                      </a:cxn>
                      <a:cxn ang="0">
                        <a:pos x="119" y="96"/>
                      </a:cxn>
                      <a:cxn ang="0">
                        <a:pos x="116" y="91"/>
                      </a:cxn>
                      <a:cxn ang="0">
                        <a:pos x="121" y="143"/>
                      </a:cxn>
                      <a:cxn ang="0">
                        <a:pos x="121" y="526"/>
                      </a:cxn>
                      <a:cxn ang="0">
                        <a:pos x="124" y="558"/>
                      </a:cxn>
                      <a:cxn ang="0">
                        <a:pos x="131" y="588"/>
                      </a:cxn>
                      <a:cxn ang="0">
                        <a:pos x="146" y="613"/>
                      </a:cxn>
                      <a:cxn ang="0">
                        <a:pos x="166" y="635"/>
                      </a:cxn>
                      <a:cxn ang="0">
                        <a:pos x="10" y="625"/>
                      </a:cxn>
                      <a:cxn ang="0">
                        <a:pos x="27" y="601"/>
                      </a:cxn>
                      <a:cxn ang="0">
                        <a:pos x="39" y="575"/>
                      </a:cxn>
                      <a:cxn ang="0">
                        <a:pos x="44" y="543"/>
                      </a:cxn>
                      <a:cxn ang="0">
                        <a:pos x="45" y="109"/>
                      </a:cxn>
                      <a:cxn ang="0">
                        <a:pos x="42" y="76"/>
                      </a:cxn>
                      <a:cxn ang="0">
                        <a:pos x="33" y="46"/>
                      </a:cxn>
                      <a:cxn ang="0">
                        <a:pos x="20" y="22"/>
                      </a:cxn>
                      <a:cxn ang="0">
                        <a:pos x="0" y="0"/>
                      </a:cxn>
                      <a:cxn ang="0">
                        <a:pos x="174" y="10"/>
                      </a:cxn>
                      <a:cxn ang="0">
                        <a:pos x="173" y="22"/>
                      </a:cxn>
                      <a:cxn ang="0">
                        <a:pos x="312" y="428"/>
                      </a:cxn>
                      <a:cxn ang="0">
                        <a:pos x="329" y="483"/>
                      </a:cxn>
                      <a:cxn ang="0">
                        <a:pos x="342" y="548"/>
                      </a:cxn>
                      <a:cxn ang="0">
                        <a:pos x="357" y="480"/>
                      </a:cxn>
                      <a:cxn ang="0">
                        <a:pos x="371" y="428"/>
                      </a:cxn>
                      <a:cxn ang="0">
                        <a:pos x="508" y="24"/>
                      </a:cxn>
                      <a:cxn ang="0">
                        <a:pos x="509" y="20"/>
                      </a:cxn>
                      <a:cxn ang="0">
                        <a:pos x="508" y="12"/>
                      </a:cxn>
                      <a:cxn ang="0">
                        <a:pos x="687" y="0"/>
                      </a:cxn>
                      <a:cxn ang="0">
                        <a:pos x="668" y="21"/>
                      </a:cxn>
                      <a:cxn ang="0">
                        <a:pos x="655" y="46"/>
                      </a:cxn>
                      <a:cxn ang="0">
                        <a:pos x="645" y="76"/>
                      </a:cxn>
                      <a:cxn ang="0">
                        <a:pos x="643" y="109"/>
                      </a:cxn>
                      <a:cxn ang="0">
                        <a:pos x="643" y="543"/>
                      </a:cxn>
                      <a:cxn ang="0">
                        <a:pos x="649" y="575"/>
                      </a:cxn>
                      <a:cxn ang="0">
                        <a:pos x="661" y="601"/>
                      </a:cxn>
                      <a:cxn ang="0">
                        <a:pos x="678" y="625"/>
                      </a:cxn>
                      <a:cxn ang="0">
                        <a:pos x="515" y="635"/>
                      </a:cxn>
                    </a:cxnLst>
                    <a:rect l="0" t="0" r="r" b="b"/>
                    <a:pathLst>
                      <a:path w="687" h="635">
                        <a:moveTo>
                          <a:pt x="515" y="635"/>
                        </a:moveTo>
                        <a:lnTo>
                          <a:pt x="526" y="625"/>
                        </a:lnTo>
                        <a:lnTo>
                          <a:pt x="535" y="614"/>
                        </a:lnTo>
                        <a:lnTo>
                          <a:pt x="543" y="601"/>
                        </a:lnTo>
                        <a:lnTo>
                          <a:pt x="549" y="589"/>
                        </a:lnTo>
                        <a:lnTo>
                          <a:pt x="554" y="575"/>
                        </a:lnTo>
                        <a:lnTo>
                          <a:pt x="557" y="559"/>
                        </a:lnTo>
                        <a:lnTo>
                          <a:pt x="559" y="543"/>
                        </a:lnTo>
                        <a:lnTo>
                          <a:pt x="560" y="526"/>
                        </a:lnTo>
                        <a:lnTo>
                          <a:pt x="560" y="174"/>
                        </a:lnTo>
                        <a:lnTo>
                          <a:pt x="561" y="146"/>
                        </a:lnTo>
                        <a:lnTo>
                          <a:pt x="562" y="120"/>
                        </a:lnTo>
                        <a:lnTo>
                          <a:pt x="565" y="94"/>
                        </a:lnTo>
                        <a:lnTo>
                          <a:pt x="568" y="68"/>
                        </a:lnTo>
                        <a:lnTo>
                          <a:pt x="560" y="97"/>
                        </a:lnTo>
                        <a:lnTo>
                          <a:pt x="552" y="124"/>
                        </a:lnTo>
                        <a:lnTo>
                          <a:pt x="543" y="151"/>
                        </a:lnTo>
                        <a:lnTo>
                          <a:pt x="534" y="176"/>
                        </a:lnTo>
                        <a:lnTo>
                          <a:pt x="392" y="591"/>
                        </a:lnTo>
                        <a:lnTo>
                          <a:pt x="390" y="602"/>
                        </a:lnTo>
                        <a:lnTo>
                          <a:pt x="389" y="616"/>
                        </a:lnTo>
                        <a:lnTo>
                          <a:pt x="389" y="628"/>
                        </a:lnTo>
                        <a:lnTo>
                          <a:pt x="390" y="635"/>
                        </a:lnTo>
                        <a:lnTo>
                          <a:pt x="288" y="635"/>
                        </a:lnTo>
                        <a:lnTo>
                          <a:pt x="289" y="627"/>
                        </a:lnTo>
                        <a:lnTo>
                          <a:pt x="290" y="616"/>
                        </a:lnTo>
                        <a:lnTo>
                          <a:pt x="289" y="602"/>
                        </a:lnTo>
                        <a:lnTo>
                          <a:pt x="287" y="591"/>
                        </a:lnTo>
                        <a:lnTo>
                          <a:pt x="144" y="176"/>
                        </a:lnTo>
                        <a:lnTo>
                          <a:pt x="134" y="150"/>
                        </a:lnTo>
                        <a:lnTo>
                          <a:pt x="126" y="123"/>
                        </a:lnTo>
                        <a:lnTo>
                          <a:pt x="119" y="96"/>
                        </a:lnTo>
                        <a:lnTo>
                          <a:pt x="110" y="68"/>
                        </a:lnTo>
                        <a:lnTo>
                          <a:pt x="116" y="91"/>
                        </a:lnTo>
                        <a:lnTo>
                          <a:pt x="119" y="116"/>
                        </a:lnTo>
                        <a:lnTo>
                          <a:pt x="121" y="143"/>
                        </a:lnTo>
                        <a:lnTo>
                          <a:pt x="121" y="174"/>
                        </a:lnTo>
                        <a:lnTo>
                          <a:pt x="121" y="526"/>
                        </a:lnTo>
                        <a:lnTo>
                          <a:pt x="122" y="543"/>
                        </a:lnTo>
                        <a:lnTo>
                          <a:pt x="124" y="558"/>
                        </a:lnTo>
                        <a:lnTo>
                          <a:pt x="127" y="573"/>
                        </a:lnTo>
                        <a:lnTo>
                          <a:pt x="131" y="588"/>
                        </a:lnTo>
                        <a:lnTo>
                          <a:pt x="138" y="600"/>
                        </a:lnTo>
                        <a:lnTo>
                          <a:pt x="146" y="613"/>
                        </a:lnTo>
                        <a:lnTo>
                          <a:pt x="156" y="624"/>
                        </a:lnTo>
                        <a:lnTo>
                          <a:pt x="166" y="635"/>
                        </a:lnTo>
                        <a:lnTo>
                          <a:pt x="0" y="635"/>
                        </a:lnTo>
                        <a:lnTo>
                          <a:pt x="10" y="625"/>
                        </a:lnTo>
                        <a:lnTo>
                          <a:pt x="20" y="614"/>
                        </a:lnTo>
                        <a:lnTo>
                          <a:pt x="27" y="601"/>
                        </a:lnTo>
                        <a:lnTo>
                          <a:pt x="33" y="589"/>
                        </a:lnTo>
                        <a:lnTo>
                          <a:pt x="39" y="575"/>
                        </a:lnTo>
                        <a:lnTo>
                          <a:pt x="42" y="559"/>
                        </a:lnTo>
                        <a:lnTo>
                          <a:pt x="44" y="543"/>
                        </a:lnTo>
                        <a:lnTo>
                          <a:pt x="45" y="526"/>
                        </a:lnTo>
                        <a:lnTo>
                          <a:pt x="45" y="109"/>
                        </a:lnTo>
                        <a:lnTo>
                          <a:pt x="44" y="92"/>
                        </a:lnTo>
                        <a:lnTo>
                          <a:pt x="42" y="76"/>
                        </a:lnTo>
                        <a:lnTo>
                          <a:pt x="39" y="61"/>
                        </a:lnTo>
                        <a:lnTo>
                          <a:pt x="33" y="46"/>
                        </a:lnTo>
                        <a:lnTo>
                          <a:pt x="27" y="34"/>
                        </a:lnTo>
                        <a:lnTo>
                          <a:pt x="20" y="22"/>
                        </a:lnTo>
                        <a:lnTo>
                          <a:pt x="10" y="11"/>
                        </a:lnTo>
                        <a:lnTo>
                          <a:pt x="0" y="0"/>
                        </a:lnTo>
                        <a:lnTo>
                          <a:pt x="180" y="0"/>
                        </a:lnTo>
                        <a:lnTo>
                          <a:pt x="174" y="10"/>
                        </a:lnTo>
                        <a:lnTo>
                          <a:pt x="172" y="19"/>
                        </a:lnTo>
                        <a:lnTo>
                          <a:pt x="173" y="22"/>
                        </a:lnTo>
                        <a:lnTo>
                          <a:pt x="174" y="25"/>
                        </a:lnTo>
                        <a:lnTo>
                          <a:pt x="312" y="428"/>
                        </a:lnTo>
                        <a:lnTo>
                          <a:pt x="321" y="455"/>
                        </a:lnTo>
                        <a:lnTo>
                          <a:pt x="329" y="483"/>
                        </a:lnTo>
                        <a:lnTo>
                          <a:pt x="336" y="514"/>
                        </a:lnTo>
                        <a:lnTo>
                          <a:pt x="342" y="548"/>
                        </a:lnTo>
                        <a:lnTo>
                          <a:pt x="349" y="512"/>
                        </a:lnTo>
                        <a:lnTo>
                          <a:pt x="357" y="480"/>
                        </a:lnTo>
                        <a:lnTo>
                          <a:pt x="364" y="453"/>
                        </a:lnTo>
                        <a:lnTo>
                          <a:pt x="371" y="428"/>
                        </a:lnTo>
                        <a:lnTo>
                          <a:pt x="508" y="25"/>
                        </a:lnTo>
                        <a:lnTo>
                          <a:pt x="508" y="24"/>
                        </a:lnTo>
                        <a:lnTo>
                          <a:pt x="508" y="24"/>
                        </a:lnTo>
                        <a:lnTo>
                          <a:pt x="509" y="20"/>
                        </a:lnTo>
                        <a:lnTo>
                          <a:pt x="509" y="17"/>
                        </a:lnTo>
                        <a:lnTo>
                          <a:pt x="508" y="12"/>
                        </a:lnTo>
                        <a:lnTo>
                          <a:pt x="504" y="0"/>
                        </a:lnTo>
                        <a:lnTo>
                          <a:pt x="687" y="0"/>
                        </a:lnTo>
                        <a:lnTo>
                          <a:pt x="678" y="10"/>
                        </a:lnTo>
                        <a:lnTo>
                          <a:pt x="668" y="21"/>
                        </a:lnTo>
                        <a:lnTo>
                          <a:pt x="661" y="33"/>
                        </a:lnTo>
                        <a:lnTo>
                          <a:pt x="655" y="46"/>
                        </a:lnTo>
                        <a:lnTo>
                          <a:pt x="649" y="60"/>
                        </a:lnTo>
                        <a:lnTo>
                          <a:pt x="645" y="76"/>
                        </a:lnTo>
                        <a:lnTo>
                          <a:pt x="643" y="92"/>
                        </a:lnTo>
                        <a:lnTo>
                          <a:pt x="643" y="109"/>
                        </a:lnTo>
                        <a:lnTo>
                          <a:pt x="643" y="526"/>
                        </a:lnTo>
                        <a:lnTo>
                          <a:pt x="643" y="543"/>
                        </a:lnTo>
                        <a:lnTo>
                          <a:pt x="645" y="559"/>
                        </a:lnTo>
                        <a:lnTo>
                          <a:pt x="649" y="575"/>
                        </a:lnTo>
                        <a:lnTo>
                          <a:pt x="655" y="589"/>
                        </a:lnTo>
                        <a:lnTo>
                          <a:pt x="661" y="601"/>
                        </a:lnTo>
                        <a:lnTo>
                          <a:pt x="668" y="614"/>
                        </a:lnTo>
                        <a:lnTo>
                          <a:pt x="678" y="625"/>
                        </a:lnTo>
                        <a:lnTo>
                          <a:pt x="687" y="635"/>
                        </a:lnTo>
                        <a:lnTo>
                          <a:pt x="515" y="6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97" name="Freeform 94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97" y="2198"/>
                    <a:ext cx="157" cy="265"/>
                  </a:xfrm>
                  <a:custGeom>
                    <a:avLst/>
                    <a:gdLst/>
                    <a:ahLst/>
                    <a:cxnLst>
                      <a:cxn ang="0">
                        <a:pos x="42" y="301"/>
                      </a:cxn>
                      <a:cxn ang="0">
                        <a:pos x="27" y="259"/>
                      </a:cxn>
                      <a:cxn ang="0">
                        <a:pos x="0" y="225"/>
                      </a:cxn>
                      <a:cxn ang="0">
                        <a:pos x="156" y="247"/>
                      </a:cxn>
                      <a:cxn ang="0">
                        <a:pos x="137" y="286"/>
                      </a:cxn>
                      <a:cxn ang="0">
                        <a:pos x="129" y="334"/>
                      </a:cxn>
                      <a:cxn ang="0">
                        <a:pos x="131" y="680"/>
                      </a:cxn>
                      <a:cxn ang="0">
                        <a:pos x="140" y="726"/>
                      </a:cxn>
                      <a:cxn ang="0">
                        <a:pos x="154" y="759"/>
                      </a:cxn>
                      <a:cxn ang="0">
                        <a:pos x="184" y="784"/>
                      </a:cxn>
                      <a:cxn ang="0">
                        <a:pos x="227" y="797"/>
                      </a:cxn>
                      <a:cxn ang="0">
                        <a:pos x="282" y="799"/>
                      </a:cxn>
                      <a:cxn ang="0">
                        <a:pos x="330" y="789"/>
                      </a:cxn>
                      <a:cxn ang="0">
                        <a:pos x="364" y="768"/>
                      </a:cxn>
                      <a:cxn ang="0">
                        <a:pos x="383" y="738"/>
                      </a:cxn>
                      <a:cxn ang="0">
                        <a:pos x="393" y="697"/>
                      </a:cxn>
                      <a:cxn ang="0">
                        <a:pos x="396" y="641"/>
                      </a:cxn>
                      <a:cxn ang="0">
                        <a:pos x="394" y="301"/>
                      </a:cxn>
                      <a:cxn ang="0">
                        <a:pos x="379" y="260"/>
                      </a:cxn>
                      <a:cxn ang="0">
                        <a:pos x="350" y="225"/>
                      </a:cxn>
                      <a:cxn ang="0">
                        <a:pos x="499" y="246"/>
                      </a:cxn>
                      <a:cxn ang="0">
                        <a:pos x="481" y="285"/>
                      </a:cxn>
                      <a:cxn ang="0">
                        <a:pos x="476" y="334"/>
                      </a:cxn>
                      <a:cxn ang="0">
                        <a:pos x="474" y="690"/>
                      </a:cxn>
                      <a:cxn ang="0">
                        <a:pos x="463" y="756"/>
                      </a:cxn>
                      <a:cxn ang="0">
                        <a:pos x="444" y="800"/>
                      </a:cxn>
                      <a:cxn ang="0">
                        <a:pos x="421" y="825"/>
                      </a:cxn>
                      <a:cxn ang="0">
                        <a:pos x="393" y="845"/>
                      </a:cxn>
                      <a:cxn ang="0">
                        <a:pos x="359" y="860"/>
                      </a:cxn>
                      <a:cxn ang="0">
                        <a:pos x="320" y="869"/>
                      </a:cxn>
                      <a:cxn ang="0">
                        <a:pos x="276" y="874"/>
                      </a:cxn>
                      <a:cxn ang="0">
                        <a:pos x="227" y="873"/>
                      </a:cxn>
                      <a:cxn ang="0">
                        <a:pos x="185" y="867"/>
                      </a:cxn>
                      <a:cxn ang="0">
                        <a:pos x="147" y="856"/>
                      </a:cxn>
                      <a:cxn ang="0">
                        <a:pos x="117" y="839"/>
                      </a:cxn>
                      <a:cxn ang="0">
                        <a:pos x="90" y="818"/>
                      </a:cxn>
                      <a:cxn ang="0">
                        <a:pos x="69" y="787"/>
                      </a:cxn>
                      <a:cxn ang="0">
                        <a:pos x="52" y="737"/>
                      </a:cxn>
                      <a:cxn ang="0">
                        <a:pos x="45" y="663"/>
                      </a:cxn>
                      <a:cxn ang="0">
                        <a:pos x="298" y="161"/>
                      </a:cxn>
                      <a:cxn ang="0">
                        <a:pos x="385" y="19"/>
                      </a:cxn>
                      <a:cxn ang="0">
                        <a:pos x="402" y="4"/>
                      </a:cxn>
                      <a:cxn ang="0">
                        <a:pos x="420" y="0"/>
                      </a:cxn>
                      <a:cxn ang="0">
                        <a:pos x="439" y="4"/>
                      </a:cxn>
                      <a:cxn ang="0">
                        <a:pos x="449" y="19"/>
                      </a:cxn>
                      <a:cxn ang="0">
                        <a:pos x="451" y="38"/>
                      </a:cxn>
                      <a:cxn ang="0">
                        <a:pos x="444" y="52"/>
                      </a:cxn>
                      <a:cxn ang="0">
                        <a:pos x="323" y="161"/>
                      </a:cxn>
                      <a:cxn ang="0">
                        <a:pos x="247" y="38"/>
                      </a:cxn>
                      <a:cxn ang="0">
                        <a:pos x="262" y="14"/>
                      </a:cxn>
                      <a:cxn ang="0">
                        <a:pos x="278" y="2"/>
                      </a:cxn>
                      <a:cxn ang="0">
                        <a:pos x="297" y="1"/>
                      </a:cxn>
                      <a:cxn ang="0">
                        <a:pos x="313" y="8"/>
                      </a:cxn>
                      <a:cxn ang="0">
                        <a:pos x="321" y="26"/>
                      </a:cxn>
                      <a:cxn ang="0">
                        <a:pos x="320" y="41"/>
                      </a:cxn>
                      <a:cxn ang="0">
                        <a:pos x="308" y="62"/>
                      </a:cxn>
                      <a:cxn ang="0">
                        <a:pos x="187" y="161"/>
                      </a:cxn>
                    </a:cxnLst>
                    <a:rect l="0" t="0" r="r" b="b"/>
                    <a:pathLst>
                      <a:path w="519" h="874">
                        <a:moveTo>
                          <a:pt x="45" y="334"/>
                        </a:moveTo>
                        <a:lnTo>
                          <a:pt x="44" y="317"/>
                        </a:lnTo>
                        <a:lnTo>
                          <a:pt x="42" y="301"/>
                        </a:lnTo>
                        <a:lnTo>
                          <a:pt x="39" y="286"/>
                        </a:lnTo>
                        <a:lnTo>
                          <a:pt x="33" y="271"/>
                        </a:lnTo>
                        <a:lnTo>
                          <a:pt x="27" y="259"/>
                        </a:lnTo>
                        <a:lnTo>
                          <a:pt x="20" y="247"/>
                        </a:lnTo>
                        <a:lnTo>
                          <a:pt x="10" y="236"/>
                        </a:lnTo>
                        <a:lnTo>
                          <a:pt x="0" y="225"/>
                        </a:lnTo>
                        <a:lnTo>
                          <a:pt x="175" y="225"/>
                        </a:lnTo>
                        <a:lnTo>
                          <a:pt x="164" y="236"/>
                        </a:lnTo>
                        <a:lnTo>
                          <a:pt x="156" y="247"/>
                        </a:lnTo>
                        <a:lnTo>
                          <a:pt x="147" y="259"/>
                        </a:lnTo>
                        <a:lnTo>
                          <a:pt x="141" y="271"/>
                        </a:lnTo>
                        <a:lnTo>
                          <a:pt x="137" y="286"/>
                        </a:lnTo>
                        <a:lnTo>
                          <a:pt x="132" y="301"/>
                        </a:lnTo>
                        <a:lnTo>
                          <a:pt x="130" y="317"/>
                        </a:lnTo>
                        <a:lnTo>
                          <a:pt x="129" y="334"/>
                        </a:lnTo>
                        <a:lnTo>
                          <a:pt x="129" y="641"/>
                        </a:lnTo>
                        <a:lnTo>
                          <a:pt x="130" y="661"/>
                        </a:lnTo>
                        <a:lnTo>
                          <a:pt x="131" y="680"/>
                        </a:lnTo>
                        <a:lnTo>
                          <a:pt x="134" y="697"/>
                        </a:lnTo>
                        <a:lnTo>
                          <a:pt x="136" y="711"/>
                        </a:lnTo>
                        <a:lnTo>
                          <a:pt x="140" y="726"/>
                        </a:lnTo>
                        <a:lnTo>
                          <a:pt x="144" y="738"/>
                        </a:lnTo>
                        <a:lnTo>
                          <a:pt x="148" y="749"/>
                        </a:lnTo>
                        <a:lnTo>
                          <a:pt x="154" y="759"/>
                        </a:lnTo>
                        <a:lnTo>
                          <a:pt x="162" y="768"/>
                        </a:lnTo>
                        <a:lnTo>
                          <a:pt x="172" y="777"/>
                        </a:lnTo>
                        <a:lnTo>
                          <a:pt x="184" y="784"/>
                        </a:lnTo>
                        <a:lnTo>
                          <a:pt x="197" y="789"/>
                        </a:lnTo>
                        <a:lnTo>
                          <a:pt x="211" y="794"/>
                        </a:lnTo>
                        <a:lnTo>
                          <a:pt x="227" y="797"/>
                        </a:lnTo>
                        <a:lnTo>
                          <a:pt x="244" y="799"/>
                        </a:lnTo>
                        <a:lnTo>
                          <a:pt x="263" y="800"/>
                        </a:lnTo>
                        <a:lnTo>
                          <a:pt x="282" y="799"/>
                        </a:lnTo>
                        <a:lnTo>
                          <a:pt x="300" y="797"/>
                        </a:lnTo>
                        <a:lnTo>
                          <a:pt x="316" y="794"/>
                        </a:lnTo>
                        <a:lnTo>
                          <a:pt x="330" y="789"/>
                        </a:lnTo>
                        <a:lnTo>
                          <a:pt x="343" y="784"/>
                        </a:lnTo>
                        <a:lnTo>
                          <a:pt x="354" y="777"/>
                        </a:lnTo>
                        <a:lnTo>
                          <a:pt x="364" y="768"/>
                        </a:lnTo>
                        <a:lnTo>
                          <a:pt x="372" y="759"/>
                        </a:lnTo>
                        <a:lnTo>
                          <a:pt x="378" y="749"/>
                        </a:lnTo>
                        <a:lnTo>
                          <a:pt x="383" y="738"/>
                        </a:lnTo>
                        <a:lnTo>
                          <a:pt x="387" y="726"/>
                        </a:lnTo>
                        <a:lnTo>
                          <a:pt x="390" y="711"/>
                        </a:lnTo>
                        <a:lnTo>
                          <a:pt x="393" y="697"/>
                        </a:lnTo>
                        <a:lnTo>
                          <a:pt x="395" y="680"/>
                        </a:lnTo>
                        <a:lnTo>
                          <a:pt x="396" y="661"/>
                        </a:lnTo>
                        <a:lnTo>
                          <a:pt x="396" y="641"/>
                        </a:lnTo>
                        <a:lnTo>
                          <a:pt x="396" y="334"/>
                        </a:lnTo>
                        <a:lnTo>
                          <a:pt x="395" y="317"/>
                        </a:lnTo>
                        <a:lnTo>
                          <a:pt x="394" y="301"/>
                        </a:lnTo>
                        <a:lnTo>
                          <a:pt x="389" y="286"/>
                        </a:lnTo>
                        <a:lnTo>
                          <a:pt x="385" y="272"/>
                        </a:lnTo>
                        <a:lnTo>
                          <a:pt x="379" y="260"/>
                        </a:lnTo>
                        <a:lnTo>
                          <a:pt x="372" y="247"/>
                        </a:lnTo>
                        <a:lnTo>
                          <a:pt x="362" y="236"/>
                        </a:lnTo>
                        <a:lnTo>
                          <a:pt x="350" y="225"/>
                        </a:lnTo>
                        <a:lnTo>
                          <a:pt x="519" y="225"/>
                        </a:lnTo>
                        <a:lnTo>
                          <a:pt x="508" y="235"/>
                        </a:lnTo>
                        <a:lnTo>
                          <a:pt x="499" y="246"/>
                        </a:lnTo>
                        <a:lnTo>
                          <a:pt x="492" y="258"/>
                        </a:lnTo>
                        <a:lnTo>
                          <a:pt x="486" y="271"/>
                        </a:lnTo>
                        <a:lnTo>
                          <a:pt x="481" y="285"/>
                        </a:lnTo>
                        <a:lnTo>
                          <a:pt x="478" y="301"/>
                        </a:lnTo>
                        <a:lnTo>
                          <a:pt x="476" y="317"/>
                        </a:lnTo>
                        <a:lnTo>
                          <a:pt x="476" y="334"/>
                        </a:lnTo>
                        <a:lnTo>
                          <a:pt x="476" y="634"/>
                        </a:lnTo>
                        <a:lnTo>
                          <a:pt x="475" y="663"/>
                        </a:lnTo>
                        <a:lnTo>
                          <a:pt x="474" y="690"/>
                        </a:lnTo>
                        <a:lnTo>
                          <a:pt x="471" y="715"/>
                        </a:lnTo>
                        <a:lnTo>
                          <a:pt x="467" y="737"/>
                        </a:lnTo>
                        <a:lnTo>
                          <a:pt x="463" y="756"/>
                        </a:lnTo>
                        <a:lnTo>
                          <a:pt x="458" y="773"/>
                        </a:lnTo>
                        <a:lnTo>
                          <a:pt x="452" y="787"/>
                        </a:lnTo>
                        <a:lnTo>
                          <a:pt x="444" y="800"/>
                        </a:lnTo>
                        <a:lnTo>
                          <a:pt x="437" y="809"/>
                        </a:lnTo>
                        <a:lnTo>
                          <a:pt x="429" y="818"/>
                        </a:lnTo>
                        <a:lnTo>
                          <a:pt x="421" y="825"/>
                        </a:lnTo>
                        <a:lnTo>
                          <a:pt x="413" y="833"/>
                        </a:lnTo>
                        <a:lnTo>
                          <a:pt x="403" y="839"/>
                        </a:lnTo>
                        <a:lnTo>
                          <a:pt x="393" y="845"/>
                        </a:lnTo>
                        <a:lnTo>
                          <a:pt x="382" y="850"/>
                        </a:lnTo>
                        <a:lnTo>
                          <a:pt x="372" y="856"/>
                        </a:lnTo>
                        <a:lnTo>
                          <a:pt x="359" y="860"/>
                        </a:lnTo>
                        <a:lnTo>
                          <a:pt x="347" y="864"/>
                        </a:lnTo>
                        <a:lnTo>
                          <a:pt x="334" y="867"/>
                        </a:lnTo>
                        <a:lnTo>
                          <a:pt x="320" y="869"/>
                        </a:lnTo>
                        <a:lnTo>
                          <a:pt x="306" y="872"/>
                        </a:lnTo>
                        <a:lnTo>
                          <a:pt x="291" y="873"/>
                        </a:lnTo>
                        <a:lnTo>
                          <a:pt x="276" y="874"/>
                        </a:lnTo>
                        <a:lnTo>
                          <a:pt x="259" y="874"/>
                        </a:lnTo>
                        <a:lnTo>
                          <a:pt x="243" y="874"/>
                        </a:lnTo>
                        <a:lnTo>
                          <a:pt x="227" y="873"/>
                        </a:lnTo>
                        <a:lnTo>
                          <a:pt x="212" y="872"/>
                        </a:lnTo>
                        <a:lnTo>
                          <a:pt x="199" y="869"/>
                        </a:lnTo>
                        <a:lnTo>
                          <a:pt x="185" y="867"/>
                        </a:lnTo>
                        <a:lnTo>
                          <a:pt x="171" y="864"/>
                        </a:lnTo>
                        <a:lnTo>
                          <a:pt x="160" y="860"/>
                        </a:lnTo>
                        <a:lnTo>
                          <a:pt x="147" y="856"/>
                        </a:lnTo>
                        <a:lnTo>
                          <a:pt x="137" y="850"/>
                        </a:lnTo>
                        <a:lnTo>
                          <a:pt x="126" y="845"/>
                        </a:lnTo>
                        <a:lnTo>
                          <a:pt x="117" y="839"/>
                        </a:lnTo>
                        <a:lnTo>
                          <a:pt x="107" y="833"/>
                        </a:lnTo>
                        <a:lnTo>
                          <a:pt x="99" y="825"/>
                        </a:lnTo>
                        <a:lnTo>
                          <a:pt x="90" y="818"/>
                        </a:lnTo>
                        <a:lnTo>
                          <a:pt x="83" y="809"/>
                        </a:lnTo>
                        <a:lnTo>
                          <a:pt x="77" y="800"/>
                        </a:lnTo>
                        <a:lnTo>
                          <a:pt x="69" y="787"/>
                        </a:lnTo>
                        <a:lnTo>
                          <a:pt x="63" y="773"/>
                        </a:lnTo>
                        <a:lnTo>
                          <a:pt x="58" y="756"/>
                        </a:lnTo>
                        <a:lnTo>
                          <a:pt x="52" y="737"/>
                        </a:lnTo>
                        <a:lnTo>
                          <a:pt x="49" y="715"/>
                        </a:lnTo>
                        <a:lnTo>
                          <a:pt x="47" y="690"/>
                        </a:lnTo>
                        <a:lnTo>
                          <a:pt x="45" y="663"/>
                        </a:lnTo>
                        <a:lnTo>
                          <a:pt x="45" y="634"/>
                        </a:lnTo>
                        <a:lnTo>
                          <a:pt x="45" y="334"/>
                        </a:lnTo>
                        <a:close/>
                        <a:moveTo>
                          <a:pt x="298" y="161"/>
                        </a:moveTo>
                        <a:lnTo>
                          <a:pt x="375" y="32"/>
                        </a:lnTo>
                        <a:lnTo>
                          <a:pt x="380" y="25"/>
                        </a:lnTo>
                        <a:lnTo>
                          <a:pt x="385" y="19"/>
                        </a:lnTo>
                        <a:lnTo>
                          <a:pt x="392" y="12"/>
                        </a:lnTo>
                        <a:lnTo>
                          <a:pt x="397" y="8"/>
                        </a:lnTo>
                        <a:lnTo>
                          <a:pt x="402" y="4"/>
                        </a:lnTo>
                        <a:lnTo>
                          <a:pt x="408" y="2"/>
                        </a:lnTo>
                        <a:lnTo>
                          <a:pt x="414" y="1"/>
                        </a:lnTo>
                        <a:lnTo>
                          <a:pt x="420" y="0"/>
                        </a:lnTo>
                        <a:lnTo>
                          <a:pt x="427" y="1"/>
                        </a:lnTo>
                        <a:lnTo>
                          <a:pt x="434" y="2"/>
                        </a:lnTo>
                        <a:lnTo>
                          <a:pt x="439" y="4"/>
                        </a:lnTo>
                        <a:lnTo>
                          <a:pt x="443" y="8"/>
                        </a:lnTo>
                        <a:lnTo>
                          <a:pt x="446" y="12"/>
                        </a:lnTo>
                        <a:lnTo>
                          <a:pt x="449" y="19"/>
                        </a:lnTo>
                        <a:lnTo>
                          <a:pt x="451" y="25"/>
                        </a:lnTo>
                        <a:lnTo>
                          <a:pt x="452" y="32"/>
                        </a:lnTo>
                        <a:lnTo>
                          <a:pt x="451" y="38"/>
                        </a:lnTo>
                        <a:lnTo>
                          <a:pt x="449" y="42"/>
                        </a:lnTo>
                        <a:lnTo>
                          <a:pt x="447" y="47"/>
                        </a:lnTo>
                        <a:lnTo>
                          <a:pt x="444" y="52"/>
                        </a:lnTo>
                        <a:lnTo>
                          <a:pt x="435" y="64"/>
                        </a:lnTo>
                        <a:lnTo>
                          <a:pt x="423" y="76"/>
                        </a:lnTo>
                        <a:lnTo>
                          <a:pt x="323" y="161"/>
                        </a:lnTo>
                        <a:lnTo>
                          <a:pt x="298" y="161"/>
                        </a:lnTo>
                        <a:close/>
                        <a:moveTo>
                          <a:pt x="187" y="161"/>
                        </a:moveTo>
                        <a:lnTo>
                          <a:pt x="247" y="38"/>
                        </a:lnTo>
                        <a:lnTo>
                          <a:pt x="251" y="29"/>
                        </a:lnTo>
                        <a:lnTo>
                          <a:pt x="257" y="21"/>
                        </a:lnTo>
                        <a:lnTo>
                          <a:pt x="262" y="14"/>
                        </a:lnTo>
                        <a:lnTo>
                          <a:pt x="267" y="9"/>
                        </a:lnTo>
                        <a:lnTo>
                          <a:pt x="273" y="5"/>
                        </a:lnTo>
                        <a:lnTo>
                          <a:pt x="278" y="2"/>
                        </a:lnTo>
                        <a:lnTo>
                          <a:pt x="284" y="1"/>
                        </a:lnTo>
                        <a:lnTo>
                          <a:pt x="290" y="0"/>
                        </a:lnTo>
                        <a:lnTo>
                          <a:pt x="297" y="1"/>
                        </a:lnTo>
                        <a:lnTo>
                          <a:pt x="302" y="2"/>
                        </a:lnTo>
                        <a:lnTo>
                          <a:pt x="307" y="4"/>
                        </a:lnTo>
                        <a:lnTo>
                          <a:pt x="313" y="8"/>
                        </a:lnTo>
                        <a:lnTo>
                          <a:pt x="317" y="14"/>
                        </a:lnTo>
                        <a:lnTo>
                          <a:pt x="319" y="20"/>
                        </a:lnTo>
                        <a:lnTo>
                          <a:pt x="321" y="26"/>
                        </a:lnTo>
                        <a:lnTo>
                          <a:pt x="321" y="31"/>
                        </a:lnTo>
                        <a:lnTo>
                          <a:pt x="321" y="36"/>
                        </a:lnTo>
                        <a:lnTo>
                          <a:pt x="320" y="41"/>
                        </a:lnTo>
                        <a:lnTo>
                          <a:pt x="319" y="45"/>
                        </a:lnTo>
                        <a:lnTo>
                          <a:pt x="316" y="50"/>
                        </a:lnTo>
                        <a:lnTo>
                          <a:pt x="308" y="62"/>
                        </a:lnTo>
                        <a:lnTo>
                          <a:pt x="298" y="74"/>
                        </a:lnTo>
                        <a:lnTo>
                          <a:pt x="215" y="161"/>
                        </a:lnTo>
                        <a:lnTo>
                          <a:pt x="187" y="1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98" name="Freeform 946"/>
                  <p:cNvSpPr>
                    <a:spLocks noChangeAspect="1"/>
                  </p:cNvSpPr>
                  <p:nvPr/>
                </p:nvSpPr>
                <p:spPr bwMode="auto">
                  <a:xfrm>
                    <a:off x="1083" y="2262"/>
                    <a:ext cx="143" cy="200"/>
                  </a:xfrm>
                  <a:custGeom>
                    <a:avLst/>
                    <a:gdLst/>
                    <a:ahLst/>
                    <a:cxnLst>
                      <a:cxn ang="0">
                        <a:pos x="400" y="22"/>
                      </a:cxn>
                      <a:cxn ang="0">
                        <a:pos x="416" y="20"/>
                      </a:cxn>
                      <a:cxn ang="0">
                        <a:pos x="432" y="14"/>
                      </a:cxn>
                      <a:cxn ang="0">
                        <a:pos x="448" y="5"/>
                      </a:cxn>
                      <a:cxn ang="0">
                        <a:pos x="455" y="209"/>
                      </a:cxn>
                      <a:cxn ang="0">
                        <a:pos x="437" y="177"/>
                      </a:cxn>
                      <a:cxn ang="0">
                        <a:pos x="416" y="149"/>
                      </a:cxn>
                      <a:cxn ang="0">
                        <a:pos x="392" y="127"/>
                      </a:cxn>
                      <a:cxn ang="0">
                        <a:pos x="364" y="110"/>
                      </a:cxn>
                      <a:cxn ang="0">
                        <a:pos x="336" y="101"/>
                      </a:cxn>
                      <a:cxn ang="0">
                        <a:pos x="304" y="94"/>
                      </a:cxn>
                      <a:cxn ang="0">
                        <a:pos x="268" y="89"/>
                      </a:cxn>
                      <a:cxn ang="0">
                        <a:pos x="227" y="88"/>
                      </a:cxn>
                      <a:cxn ang="0">
                        <a:pos x="187" y="90"/>
                      </a:cxn>
                      <a:cxn ang="0">
                        <a:pos x="172" y="94"/>
                      </a:cxn>
                      <a:cxn ang="0">
                        <a:pos x="159" y="99"/>
                      </a:cxn>
                      <a:cxn ang="0">
                        <a:pos x="147" y="108"/>
                      </a:cxn>
                      <a:cxn ang="0">
                        <a:pos x="138" y="121"/>
                      </a:cxn>
                      <a:cxn ang="0">
                        <a:pos x="132" y="137"/>
                      </a:cxn>
                      <a:cxn ang="0">
                        <a:pos x="131" y="156"/>
                      </a:cxn>
                      <a:cxn ang="0">
                        <a:pos x="245" y="290"/>
                      </a:cxn>
                      <a:cxn ang="0">
                        <a:pos x="281" y="286"/>
                      </a:cxn>
                      <a:cxn ang="0">
                        <a:pos x="313" y="276"/>
                      </a:cxn>
                      <a:cxn ang="0">
                        <a:pos x="328" y="268"/>
                      </a:cxn>
                      <a:cxn ang="0">
                        <a:pos x="340" y="258"/>
                      </a:cxn>
                      <a:cxn ang="0">
                        <a:pos x="364" y="234"/>
                      </a:cxn>
                      <a:cxn ang="0">
                        <a:pos x="353" y="400"/>
                      </a:cxn>
                      <a:cxn ang="0">
                        <a:pos x="328" y="380"/>
                      </a:cxn>
                      <a:cxn ang="0">
                        <a:pos x="297" y="365"/>
                      </a:cxn>
                      <a:cxn ang="0">
                        <a:pos x="264" y="359"/>
                      </a:cxn>
                      <a:cxn ang="0">
                        <a:pos x="131" y="358"/>
                      </a:cxn>
                      <a:cxn ang="0">
                        <a:pos x="131" y="533"/>
                      </a:cxn>
                      <a:cxn ang="0">
                        <a:pos x="135" y="552"/>
                      </a:cxn>
                      <a:cxn ang="0">
                        <a:pos x="142" y="566"/>
                      </a:cxn>
                      <a:cxn ang="0">
                        <a:pos x="155" y="578"/>
                      </a:cxn>
                      <a:cxn ang="0">
                        <a:pos x="176" y="586"/>
                      </a:cxn>
                      <a:cxn ang="0">
                        <a:pos x="213" y="592"/>
                      </a:cxn>
                      <a:cxn ang="0">
                        <a:pos x="259" y="593"/>
                      </a:cxn>
                      <a:cxn ang="0">
                        <a:pos x="300" y="590"/>
                      </a:cxn>
                      <a:cxn ang="0">
                        <a:pos x="336" y="583"/>
                      </a:cxn>
                      <a:cxn ang="0">
                        <a:pos x="366" y="575"/>
                      </a:cxn>
                      <a:cxn ang="0">
                        <a:pos x="394" y="561"/>
                      </a:cxn>
                      <a:cxn ang="0">
                        <a:pos x="420" y="541"/>
                      </a:cxn>
                      <a:cxn ang="0">
                        <a:pos x="444" y="515"/>
                      </a:cxn>
                      <a:cxn ang="0">
                        <a:pos x="465" y="482"/>
                      </a:cxn>
                      <a:cxn ang="0">
                        <a:pos x="474" y="679"/>
                      </a:cxn>
                      <a:cxn ang="0">
                        <a:pos x="459" y="670"/>
                      </a:cxn>
                      <a:cxn ang="0">
                        <a:pos x="443" y="663"/>
                      </a:cxn>
                      <a:cxn ang="0">
                        <a:pos x="426" y="660"/>
                      </a:cxn>
                      <a:cxn ang="0">
                        <a:pos x="407" y="658"/>
                      </a:cxn>
                      <a:cxn ang="0">
                        <a:pos x="11" y="648"/>
                      </a:cxn>
                      <a:cxn ang="0">
                        <a:pos x="28" y="624"/>
                      </a:cxn>
                      <a:cxn ang="0">
                        <a:pos x="39" y="598"/>
                      </a:cxn>
                      <a:cxn ang="0">
                        <a:pos x="45" y="566"/>
                      </a:cxn>
                      <a:cxn ang="0">
                        <a:pos x="46" y="132"/>
                      </a:cxn>
                      <a:cxn ang="0">
                        <a:pos x="42" y="99"/>
                      </a:cxn>
                      <a:cxn ang="0">
                        <a:pos x="34" y="69"/>
                      </a:cxn>
                      <a:cxn ang="0">
                        <a:pos x="20" y="45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74" h="679">
                        <a:moveTo>
                          <a:pt x="393" y="23"/>
                        </a:moveTo>
                        <a:lnTo>
                          <a:pt x="400" y="22"/>
                        </a:lnTo>
                        <a:lnTo>
                          <a:pt x="409" y="21"/>
                        </a:lnTo>
                        <a:lnTo>
                          <a:pt x="416" y="20"/>
                        </a:lnTo>
                        <a:lnTo>
                          <a:pt x="424" y="17"/>
                        </a:lnTo>
                        <a:lnTo>
                          <a:pt x="432" y="14"/>
                        </a:lnTo>
                        <a:lnTo>
                          <a:pt x="439" y="10"/>
                        </a:lnTo>
                        <a:lnTo>
                          <a:pt x="448" y="5"/>
                        </a:lnTo>
                        <a:lnTo>
                          <a:pt x="455" y="0"/>
                        </a:lnTo>
                        <a:lnTo>
                          <a:pt x="455" y="209"/>
                        </a:lnTo>
                        <a:lnTo>
                          <a:pt x="447" y="193"/>
                        </a:lnTo>
                        <a:lnTo>
                          <a:pt x="437" y="177"/>
                        </a:lnTo>
                        <a:lnTo>
                          <a:pt x="428" y="162"/>
                        </a:lnTo>
                        <a:lnTo>
                          <a:pt x="416" y="149"/>
                        </a:lnTo>
                        <a:lnTo>
                          <a:pt x="405" y="138"/>
                        </a:lnTo>
                        <a:lnTo>
                          <a:pt x="392" y="127"/>
                        </a:lnTo>
                        <a:lnTo>
                          <a:pt x="378" y="119"/>
                        </a:lnTo>
                        <a:lnTo>
                          <a:pt x="364" y="110"/>
                        </a:lnTo>
                        <a:lnTo>
                          <a:pt x="350" y="105"/>
                        </a:lnTo>
                        <a:lnTo>
                          <a:pt x="336" y="101"/>
                        </a:lnTo>
                        <a:lnTo>
                          <a:pt x="320" y="97"/>
                        </a:lnTo>
                        <a:lnTo>
                          <a:pt x="304" y="94"/>
                        </a:lnTo>
                        <a:lnTo>
                          <a:pt x="287" y="91"/>
                        </a:lnTo>
                        <a:lnTo>
                          <a:pt x="268" y="89"/>
                        </a:lnTo>
                        <a:lnTo>
                          <a:pt x="248" y="88"/>
                        </a:lnTo>
                        <a:lnTo>
                          <a:pt x="227" y="88"/>
                        </a:lnTo>
                        <a:lnTo>
                          <a:pt x="206" y="89"/>
                        </a:lnTo>
                        <a:lnTo>
                          <a:pt x="187" y="90"/>
                        </a:lnTo>
                        <a:lnTo>
                          <a:pt x="179" y="93"/>
                        </a:lnTo>
                        <a:lnTo>
                          <a:pt x="172" y="94"/>
                        </a:lnTo>
                        <a:lnTo>
                          <a:pt x="166" y="96"/>
                        </a:lnTo>
                        <a:lnTo>
                          <a:pt x="159" y="99"/>
                        </a:lnTo>
                        <a:lnTo>
                          <a:pt x="153" y="103"/>
                        </a:lnTo>
                        <a:lnTo>
                          <a:pt x="147" y="108"/>
                        </a:lnTo>
                        <a:lnTo>
                          <a:pt x="142" y="114"/>
                        </a:lnTo>
                        <a:lnTo>
                          <a:pt x="138" y="121"/>
                        </a:lnTo>
                        <a:lnTo>
                          <a:pt x="135" y="128"/>
                        </a:lnTo>
                        <a:lnTo>
                          <a:pt x="132" y="137"/>
                        </a:lnTo>
                        <a:lnTo>
                          <a:pt x="131" y="145"/>
                        </a:lnTo>
                        <a:lnTo>
                          <a:pt x="131" y="156"/>
                        </a:lnTo>
                        <a:lnTo>
                          <a:pt x="131" y="290"/>
                        </a:lnTo>
                        <a:lnTo>
                          <a:pt x="245" y="290"/>
                        </a:lnTo>
                        <a:lnTo>
                          <a:pt x="264" y="289"/>
                        </a:lnTo>
                        <a:lnTo>
                          <a:pt x="281" y="286"/>
                        </a:lnTo>
                        <a:lnTo>
                          <a:pt x="297" y="282"/>
                        </a:lnTo>
                        <a:lnTo>
                          <a:pt x="313" y="276"/>
                        </a:lnTo>
                        <a:lnTo>
                          <a:pt x="320" y="273"/>
                        </a:lnTo>
                        <a:lnTo>
                          <a:pt x="328" y="268"/>
                        </a:lnTo>
                        <a:lnTo>
                          <a:pt x="334" y="263"/>
                        </a:lnTo>
                        <a:lnTo>
                          <a:pt x="340" y="258"/>
                        </a:lnTo>
                        <a:lnTo>
                          <a:pt x="353" y="246"/>
                        </a:lnTo>
                        <a:lnTo>
                          <a:pt x="364" y="234"/>
                        </a:lnTo>
                        <a:lnTo>
                          <a:pt x="364" y="413"/>
                        </a:lnTo>
                        <a:lnTo>
                          <a:pt x="353" y="400"/>
                        </a:lnTo>
                        <a:lnTo>
                          <a:pt x="340" y="389"/>
                        </a:lnTo>
                        <a:lnTo>
                          <a:pt x="328" y="380"/>
                        </a:lnTo>
                        <a:lnTo>
                          <a:pt x="313" y="372"/>
                        </a:lnTo>
                        <a:lnTo>
                          <a:pt x="297" y="365"/>
                        </a:lnTo>
                        <a:lnTo>
                          <a:pt x="281" y="361"/>
                        </a:lnTo>
                        <a:lnTo>
                          <a:pt x="264" y="359"/>
                        </a:lnTo>
                        <a:lnTo>
                          <a:pt x="245" y="358"/>
                        </a:lnTo>
                        <a:lnTo>
                          <a:pt x="131" y="358"/>
                        </a:lnTo>
                        <a:lnTo>
                          <a:pt x="131" y="522"/>
                        </a:lnTo>
                        <a:lnTo>
                          <a:pt x="131" y="533"/>
                        </a:lnTo>
                        <a:lnTo>
                          <a:pt x="132" y="542"/>
                        </a:lnTo>
                        <a:lnTo>
                          <a:pt x="135" y="552"/>
                        </a:lnTo>
                        <a:lnTo>
                          <a:pt x="138" y="559"/>
                        </a:lnTo>
                        <a:lnTo>
                          <a:pt x="142" y="566"/>
                        </a:lnTo>
                        <a:lnTo>
                          <a:pt x="149" y="573"/>
                        </a:lnTo>
                        <a:lnTo>
                          <a:pt x="155" y="578"/>
                        </a:lnTo>
                        <a:lnTo>
                          <a:pt x="164" y="582"/>
                        </a:lnTo>
                        <a:lnTo>
                          <a:pt x="176" y="586"/>
                        </a:lnTo>
                        <a:lnTo>
                          <a:pt x="193" y="591"/>
                        </a:lnTo>
                        <a:lnTo>
                          <a:pt x="213" y="592"/>
                        </a:lnTo>
                        <a:lnTo>
                          <a:pt x="236" y="593"/>
                        </a:lnTo>
                        <a:lnTo>
                          <a:pt x="259" y="593"/>
                        </a:lnTo>
                        <a:lnTo>
                          <a:pt x="280" y="592"/>
                        </a:lnTo>
                        <a:lnTo>
                          <a:pt x="300" y="590"/>
                        </a:lnTo>
                        <a:lnTo>
                          <a:pt x="319" y="587"/>
                        </a:lnTo>
                        <a:lnTo>
                          <a:pt x="336" y="583"/>
                        </a:lnTo>
                        <a:lnTo>
                          <a:pt x="352" y="580"/>
                        </a:lnTo>
                        <a:lnTo>
                          <a:pt x="366" y="575"/>
                        </a:lnTo>
                        <a:lnTo>
                          <a:pt x="379" y="568"/>
                        </a:lnTo>
                        <a:lnTo>
                          <a:pt x="394" y="561"/>
                        </a:lnTo>
                        <a:lnTo>
                          <a:pt x="408" y="552"/>
                        </a:lnTo>
                        <a:lnTo>
                          <a:pt x="420" y="541"/>
                        </a:lnTo>
                        <a:lnTo>
                          <a:pt x="432" y="528"/>
                        </a:lnTo>
                        <a:lnTo>
                          <a:pt x="444" y="515"/>
                        </a:lnTo>
                        <a:lnTo>
                          <a:pt x="455" y="499"/>
                        </a:lnTo>
                        <a:lnTo>
                          <a:pt x="465" y="482"/>
                        </a:lnTo>
                        <a:lnTo>
                          <a:pt x="474" y="463"/>
                        </a:lnTo>
                        <a:lnTo>
                          <a:pt x="474" y="679"/>
                        </a:lnTo>
                        <a:lnTo>
                          <a:pt x="467" y="674"/>
                        </a:lnTo>
                        <a:lnTo>
                          <a:pt x="459" y="670"/>
                        </a:lnTo>
                        <a:lnTo>
                          <a:pt x="451" y="666"/>
                        </a:lnTo>
                        <a:lnTo>
                          <a:pt x="443" y="663"/>
                        </a:lnTo>
                        <a:lnTo>
                          <a:pt x="434" y="661"/>
                        </a:lnTo>
                        <a:lnTo>
                          <a:pt x="426" y="660"/>
                        </a:lnTo>
                        <a:lnTo>
                          <a:pt x="416" y="659"/>
                        </a:lnTo>
                        <a:lnTo>
                          <a:pt x="407" y="658"/>
                        </a:lnTo>
                        <a:lnTo>
                          <a:pt x="0" y="658"/>
                        </a:lnTo>
                        <a:lnTo>
                          <a:pt x="11" y="648"/>
                        </a:lnTo>
                        <a:lnTo>
                          <a:pt x="20" y="637"/>
                        </a:lnTo>
                        <a:lnTo>
                          <a:pt x="28" y="624"/>
                        </a:lnTo>
                        <a:lnTo>
                          <a:pt x="34" y="612"/>
                        </a:lnTo>
                        <a:lnTo>
                          <a:pt x="39" y="598"/>
                        </a:lnTo>
                        <a:lnTo>
                          <a:pt x="42" y="582"/>
                        </a:lnTo>
                        <a:lnTo>
                          <a:pt x="45" y="566"/>
                        </a:lnTo>
                        <a:lnTo>
                          <a:pt x="46" y="549"/>
                        </a:lnTo>
                        <a:lnTo>
                          <a:pt x="46" y="132"/>
                        </a:lnTo>
                        <a:lnTo>
                          <a:pt x="45" y="115"/>
                        </a:lnTo>
                        <a:lnTo>
                          <a:pt x="42" y="99"/>
                        </a:lnTo>
                        <a:lnTo>
                          <a:pt x="39" y="84"/>
                        </a:lnTo>
                        <a:lnTo>
                          <a:pt x="34" y="69"/>
                        </a:lnTo>
                        <a:lnTo>
                          <a:pt x="28" y="57"/>
                        </a:lnTo>
                        <a:lnTo>
                          <a:pt x="20" y="45"/>
                        </a:lnTo>
                        <a:lnTo>
                          <a:pt x="11" y="34"/>
                        </a:lnTo>
                        <a:lnTo>
                          <a:pt x="0" y="23"/>
                        </a:lnTo>
                        <a:lnTo>
                          <a:pt x="393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899" name="Freeform 947"/>
                  <p:cNvSpPr>
                    <a:spLocks noChangeAspect="1"/>
                  </p:cNvSpPr>
                  <p:nvPr/>
                </p:nvSpPr>
                <p:spPr bwMode="auto">
                  <a:xfrm>
                    <a:off x="1462" y="2262"/>
                    <a:ext cx="150" cy="200"/>
                  </a:xfrm>
                  <a:custGeom>
                    <a:avLst/>
                    <a:gdLst/>
                    <a:ahLst/>
                    <a:cxnLst>
                      <a:cxn ang="0">
                        <a:pos x="463" y="654"/>
                      </a:cxn>
                      <a:cxn ang="0">
                        <a:pos x="431" y="641"/>
                      </a:cxn>
                      <a:cxn ang="0">
                        <a:pos x="369" y="649"/>
                      </a:cxn>
                      <a:cxn ang="0">
                        <a:pos x="281" y="667"/>
                      </a:cxn>
                      <a:cxn ang="0">
                        <a:pos x="219" y="665"/>
                      </a:cxn>
                      <a:cxn ang="0">
                        <a:pos x="162" y="652"/>
                      </a:cxn>
                      <a:cxn ang="0">
                        <a:pos x="115" y="630"/>
                      </a:cxn>
                      <a:cxn ang="0">
                        <a:pos x="75" y="597"/>
                      </a:cxn>
                      <a:cxn ang="0">
                        <a:pos x="44" y="556"/>
                      </a:cxn>
                      <a:cxn ang="0">
                        <a:pos x="21" y="503"/>
                      </a:cxn>
                      <a:cxn ang="0">
                        <a:pos x="6" y="442"/>
                      </a:cxn>
                      <a:cxn ang="0">
                        <a:pos x="0" y="371"/>
                      </a:cxn>
                      <a:cxn ang="0">
                        <a:pos x="6" y="263"/>
                      </a:cxn>
                      <a:cxn ang="0">
                        <a:pos x="19" y="201"/>
                      </a:cxn>
                      <a:cxn ang="0">
                        <a:pos x="39" y="148"/>
                      </a:cxn>
                      <a:cxn ang="0">
                        <a:pos x="67" y="99"/>
                      </a:cxn>
                      <a:cxn ang="0">
                        <a:pos x="108" y="56"/>
                      </a:cxn>
                      <a:cxn ang="0">
                        <a:pos x="159" y="25"/>
                      </a:cxn>
                      <a:cxn ang="0">
                        <a:pos x="219" y="10"/>
                      </a:cxn>
                      <a:cxn ang="0">
                        <a:pos x="282" y="6"/>
                      </a:cxn>
                      <a:cxn ang="0">
                        <a:pos x="360" y="19"/>
                      </a:cxn>
                      <a:cxn ang="0">
                        <a:pos x="415" y="24"/>
                      </a:cxn>
                      <a:cxn ang="0">
                        <a:pos x="442" y="16"/>
                      </a:cxn>
                      <a:cxn ang="0">
                        <a:pos x="463" y="245"/>
                      </a:cxn>
                      <a:cxn ang="0">
                        <a:pos x="423" y="177"/>
                      </a:cxn>
                      <a:cxn ang="0">
                        <a:pos x="385" y="130"/>
                      </a:cxn>
                      <a:cxn ang="0">
                        <a:pos x="330" y="92"/>
                      </a:cxn>
                      <a:cxn ang="0">
                        <a:pos x="263" y="80"/>
                      </a:cxn>
                      <a:cxn ang="0">
                        <a:pos x="219" y="85"/>
                      </a:cxn>
                      <a:cxn ang="0">
                        <a:pos x="181" y="102"/>
                      </a:cxn>
                      <a:cxn ang="0">
                        <a:pos x="150" y="130"/>
                      </a:cxn>
                      <a:cxn ang="0">
                        <a:pos x="123" y="170"/>
                      </a:cxn>
                      <a:cxn ang="0">
                        <a:pos x="97" y="247"/>
                      </a:cxn>
                      <a:cxn ang="0">
                        <a:pos x="88" y="342"/>
                      </a:cxn>
                      <a:cxn ang="0">
                        <a:pos x="97" y="435"/>
                      </a:cxn>
                      <a:cxn ang="0">
                        <a:pos x="123" y="510"/>
                      </a:cxn>
                      <a:cxn ang="0">
                        <a:pos x="148" y="548"/>
                      </a:cxn>
                      <a:cxn ang="0">
                        <a:pos x="180" y="575"/>
                      </a:cxn>
                      <a:cxn ang="0">
                        <a:pos x="217" y="591"/>
                      </a:cxn>
                      <a:cxn ang="0">
                        <a:pos x="259" y="596"/>
                      </a:cxn>
                      <a:cxn ang="0">
                        <a:pos x="312" y="590"/>
                      </a:cxn>
                      <a:cxn ang="0">
                        <a:pos x="355" y="571"/>
                      </a:cxn>
                      <a:cxn ang="0">
                        <a:pos x="388" y="535"/>
                      </a:cxn>
                      <a:cxn ang="0">
                        <a:pos x="399" y="488"/>
                      </a:cxn>
                      <a:cxn ang="0">
                        <a:pos x="392" y="382"/>
                      </a:cxn>
                      <a:cxn ang="0">
                        <a:pos x="358" y="331"/>
                      </a:cxn>
                      <a:cxn ang="0">
                        <a:pos x="498" y="338"/>
                      </a:cxn>
                      <a:cxn ang="0">
                        <a:pos x="486" y="393"/>
                      </a:cxn>
                    </a:cxnLst>
                    <a:rect l="0" t="0" r="r" b="b"/>
                    <a:pathLst>
                      <a:path w="509" h="674">
                        <a:moveTo>
                          <a:pt x="484" y="674"/>
                        </a:moveTo>
                        <a:lnTo>
                          <a:pt x="477" y="667"/>
                        </a:lnTo>
                        <a:lnTo>
                          <a:pt x="471" y="660"/>
                        </a:lnTo>
                        <a:lnTo>
                          <a:pt x="463" y="654"/>
                        </a:lnTo>
                        <a:lnTo>
                          <a:pt x="456" y="650"/>
                        </a:lnTo>
                        <a:lnTo>
                          <a:pt x="448" y="647"/>
                        </a:lnTo>
                        <a:lnTo>
                          <a:pt x="439" y="643"/>
                        </a:lnTo>
                        <a:lnTo>
                          <a:pt x="431" y="641"/>
                        </a:lnTo>
                        <a:lnTo>
                          <a:pt x="422" y="641"/>
                        </a:lnTo>
                        <a:lnTo>
                          <a:pt x="408" y="642"/>
                        </a:lnTo>
                        <a:lnTo>
                          <a:pt x="390" y="645"/>
                        </a:lnTo>
                        <a:lnTo>
                          <a:pt x="369" y="649"/>
                        </a:lnTo>
                        <a:lnTo>
                          <a:pt x="344" y="655"/>
                        </a:lnTo>
                        <a:lnTo>
                          <a:pt x="320" y="660"/>
                        </a:lnTo>
                        <a:lnTo>
                          <a:pt x="299" y="663"/>
                        </a:lnTo>
                        <a:lnTo>
                          <a:pt x="281" y="667"/>
                        </a:lnTo>
                        <a:lnTo>
                          <a:pt x="266" y="667"/>
                        </a:lnTo>
                        <a:lnTo>
                          <a:pt x="250" y="667"/>
                        </a:lnTo>
                        <a:lnTo>
                          <a:pt x="234" y="666"/>
                        </a:lnTo>
                        <a:lnTo>
                          <a:pt x="219" y="665"/>
                        </a:lnTo>
                        <a:lnTo>
                          <a:pt x="203" y="662"/>
                        </a:lnTo>
                        <a:lnTo>
                          <a:pt x="190" y="659"/>
                        </a:lnTo>
                        <a:lnTo>
                          <a:pt x="176" y="656"/>
                        </a:lnTo>
                        <a:lnTo>
                          <a:pt x="162" y="652"/>
                        </a:lnTo>
                        <a:lnTo>
                          <a:pt x="150" y="648"/>
                        </a:lnTo>
                        <a:lnTo>
                          <a:pt x="137" y="642"/>
                        </a:lnTo>
                        <a:lnTo>
                          <a:pt x="125" y="636"/>
                        </a:lnTo>
                        <a:lnTo>
                          <a:pt x="115" y="630"/>
                        </a:lnTo>
                        <a:lnTo>
                          <a:pt x="104" y="622"/>
                        </a:lnTo>
                        <a:lnTo>
                          <a:pt x="94" y="615"/>
                        </a:lnTo>
                        <a:lnTo>
                          <a:pt x="84" y="607"/>
                        </a:lnTo>
                        <a:lnTo>
                          <a:pt x="75" y="597"/>
                        </a:lnTo>
                        <a:lnTo>
                          <a:pt x="66" y="588"/>
                        </a:lnTo>
                        <a:lnTo>
                          <a:pt x="58" y="578"/>
                        </a:lnTo>
                        <a:lnTo>
                          <a:pt x="51" y="567"/>
                        </a:lnTo>
                        <a:lnTo>
                          <a:pt x="44" y="556"/>
                        </a:lnTo>
                        <a:lnTo>
                          <a:pt x="38" y="543"/>
                        </a:lnTo>
                        <a:lnTo>
                          <a:pt x="32" y="531"/>
                        </a:lnTo>
                        <a:lnTo>
                          <a:pt x="26" y="518"/>
                        </a:lnTo>
                        <a:lnTo>
                          <a:pt x="21" y="503"/>
                        </a:lnTo>
                        <a:lnTo>
                          <a:pt x="17" y="490"/>
                        </a:lnTo>
                        <a:lnTo>
                          <a:pt x="13" y="474"/>
                        </a:lnTo>
                        <a:lnTo>
                          <a:pt x="9" y="458"/>
                        </a:lnTo>
                        <a:lnTo>
                          <a:pt x="6" y="442"/>
                        </a:lnTo>
                        <a:lnTo>
                          <a:pt x="4" y="426"/>
                        </a:lnTo>
                        <a:lnTo>
                          <a:pt x="2" y="408"/>
                        </a:lnTo>
                        <a:lnTo>
                          <a:pt x="1" y="390"/>
                        </a:lnTo>
                        <a:lnTo>
                          <a:pt x="0" y="371"/>
                        </a:lnTo>
                        <a:lnTo>
                          <a:pt x="0" y="351"/>
                        </a:lnTo>
                        <a:lnTo>
                          <a:pt x="1" y="314"/>
                        </a:lnTo>
                        <a:lnTo>
                          <a:pt x="4" y="280"/>
                        </a:lnTo>
                        <a:lnTo>
                          <a:pt x="6" y="263"/>
                        </a:lnTo>
                        <a:lnTo>
                          <a:pt x="8" y="247"/>
                        </a:lnTo>
                        <a:lnTo>
                          <a:pt x="12" y="232"/>
                        </a:lnTo>
                        <a:lnTo>
                          <a:pt x="15" y="216"/>
                        </a:lnTo>
                        <a:lnTo>
                          <a:pt x="19" y="201"/>
                        </a:lnTo>
                        <a:lnTo>
                          <a:pt x="23" y="188"/>
                        </a:lnTo>
                        <a:lnTo>
                          <a:pt x="27" y="174"/>
                        </a:lnTo>
                        <a:lnTo>
                          <a:pt x="33" y="160"/>
                        </a:lnTo>
                        <a:lnTo>
                          <a:pt x="39" y="148"/>
                        </a:lnTo>
                        <a:lnTo>
                          <a:pt x="45" y="136"/>
                        </a:lnTo>
                        <a:lnTo>
                          <a:pt x="52" y="123"/>
                        </a:lnTo>
                        <a:lnTo>
                          <a:pt x="59" y="113"/>
                        </a:lnTo>
                        <a:lnTo>
                          <a:pt x="67" y="99"/>
                        </a:lnTo>
                        <a:lnTo>
                          <a:pt x="77" y="88"/>
                        </a:lnTo>
                        <a:lnTo>
                          <a:pt x="87" y="76"/>
                        </a:lnTo>
                        <a:lnTo>
                          <a:pt x="98" y="65"/>
                        </a:lnTo>
                        <a:lnTo>
                          <a:pt x="108" y="56"/>
                        </a:lnTo>
                        <a:lnTo>
                          <a:pt x="120" y="46"/>
                        </a:lnTo>
                        <a:lnTo>
                          <a:pt x="133" y="39"/>
                        </a:lnTo>
                        <a:lnTo>
                          <a:pt x="145" y="32"/>
                        </a:lnTo>
                        <a:lnTo>
                          <a:pt x="159" y="25"/>
                        </a:lnTo>
                        <a:lnTo>
                          <a:pt x="173" y="20"/>
                        </a:lnTo>
                        <a:lnTo>
                          <a:pt x="187" y="16"/>
                        </a:lnTo>
                        <a:lnTo>
                          <a:pt x="203" y="12"/>
                        </a:lnTo>
                        <a:lnTo>
                          <a:pt x="219" y="10"/>
                        </a:lnTo>
                        <a:lnTo>
                          <a:pt x="235" y="8"/>
                        </a:lnTo>
                        <a:lnTo>
                          <a:pt x="252" y="5"/>
                        </a:lnTo>
                        <a:lnTo>
                          <a:pt x="270" y="5"/>
                        </a:lnTo>
                        <a:lnTo>
                          <a:pt x="282" y="6"/>
                        </a:lnTo>
                        <a:lnTo>
                          <a:pt x="298" y="8"/>
                        </a:lnTo>
                        <a:lnTo>
                          <a:pt x="317" y="11"/>
                        </a:lnTo>
                        <a:lnTo>
                          <a:pt x="339" y="14"/>
                        </a:lnTo>
                        <a:lnTo>
                          <a:pt x="360" y="19"/>
                        </a:lnTo>
                        <a:lnTo>
                          <a:pt x="379" y="22"/>
                        </a:lnTo>
                        <a:lnTo>
                          <a:pt x="395" y="23"/>
                        </a:lnTo>
                        <a:lnTo>
                          <a:pt x="408" y="24"/>
                        </a:lnTo>
                        <a:lnTo>
                          <a:pt x="415" y="24"/>
                        </a:lnTo>
                        <a:lnTo>
                          <a:pt x="421" y="23"/>
                        </a:lnTo>
                        <a:lnTo>
                          <a:pt x="428" y="21"/>
                        </a:lnTo>
                        <a:lnTo>
                          <a:pt x="435" y="19"/>
                        </a:lnTo>
                        <a:lnTo>
                          <a:pt x="442" y="16"/>
                        </a:lnTo>
                        <a:lnTo>
                          <a:pt x="449" y="12"/>
                        </a:lnTo>
                        <a:lnTo>
                          <a:pt x="456" y="6"/>
                        </a:lnTo>
                        <a:lnTo>
                          <a:pt x="463" y="0"/>
                        </a:lnTo>
                        <a:lnTo>
                          <a:pt x="463" y="245"/>
                        </a:lnTo>
                        <a:lnTo>
                          <a:pt x="453" y="227"/>
                        </a:lnTo>
                        <a:lnTo>
                          <a:pt x="442" y="209"/>
                        </a:lnTo>
                        <a:lnTo>
                          <a:pt x="433" y="192"/>
                        </a:lnTo>
                        <a:lnTo>
                          <a:pt x="423" y="177"/>
                        </a:lnTo>
                        <a:lnTo>
                          <a:pt x="414" y="163"/>
                        </a:lnTo>
                        <a:lnTo>
                          <a:pt x="404" y="151"/>
                        </a:lnTo>
                        <a:lnTo>
                          <a:pt x="395" y="139"/>
                        </a:lnTo>
                        <a:lnTo>
                          <a:pt x="385" y="130"/>
                        </a:lnTo>
                        <a:lnTo>
                          <a:pt x="373" y="118"/>
                        </a:lnTo>
                        <a:lnTo>
                          <a:pt x="358" y="108"/>
                        </a:lnTo>
                        <a:lnTo>
                          <a:pt x="344" y="99"/>
                        </a:lnTo>
                        <a:lnTo>
                          <a:pt x="330" y="92"/>
                        </a:lnTo>
                        <a:lnTo>
                          <a:pt x="314" y="86"/>
                        </a:lnTo>
                        <a:lnTo>
                          <a:pt x="298" y="82"/>
                        </a:lnTo>
                        <a:lnTo>
                          <a:pt x="280" y="80"/>
                        </a:lnTo>
                        <a:lnTo>
                          <a:pt x="263" y="80"/>
                        </a:lnTo>
                        <a:lnTo>
                          <a:pt x="252" y="80"/>
                        </a:lnTo>
                        <a:lnTo>
                          <a:pt x="240" y="81"/>
                        </a:lnTo>
                        <a:lnTo>
                          <a:pt x="230" y="83"/>
                        </a:lnTo>
                        <a:lnTo>
                          <a:pt x="219" y="85"/>
                        </a:lnTo>
                        <a:lnTo>
                          <a:pt x="210" y="89"/>
                        </a:lnTo>
                        <a:lnTo>
                          <a:pt x="199" y="92"/>
                        </a:lnTo>
                        <a:lnTo>
                          <a:pt x="191" y="97"/>
                        </a:lnTo>
                        <a:lnTo>
                          <a:pt x="181" y="102"/>
                        </a:lnTo>
                        <a:lnTo>
                          <a:pt x="173" y="108"/>
                        </a:lnTo>
                        <a:lnTo>
                          <a:pt x="164" y="115"/>
                        </a:lnTo>
                        <a:lnTo>
                          <a:pt x="157" y="122"/>
                        </a:lnTo>
                        <a:lnTo>
                          <a:pt x="150" y="130"/>
                        </a:lnTo>
                        <a:lnTo>
                          <a:pt x="142" y="139"/>
                        </a:lnTo>
                        <a:lnTo>
                          <a:pt x="135" y="149"/>
                        </a:lnTo>
                        <a:lnTo>
                          <a:pt x="128" y="159"/>
                        </a:lnTo>
                        <a:lnTo>
                          <a:pt x="123" y="170"/>
                        </a:lnTo>
                        <a:lnTo>
                          <a:pt x="115" y="188"/>
                        </a:lnTo>
                        <a:lnTo>
                          <a:pt x="108" y="205"/>
                        </a:lnTo>
                        <a:lnTo>
                          <a:pt x="102" y="225"/>
                        </a:lnTo>
                        <a:lnTo>
                          <a:pt x="97" y="247"/>
                        </a:lnTo>
                        <a:lnTo>
                          <a:pt x="94" y="269"/>
                        </a:lnTo>
                        <a:lnTo>
                          <a:pt x="91" y="293"/>
                        </a:lnTo>
                        <a:lnTo>
                          <a:pt x="88" y="317"/>
                        </a:lnTo>
                        <a:lnTo>
                          <a:pt x="88" y="342"/>
                        </a:lnTo>
                        <a:lnTo>
                          <a:pt x="88" y="367"/>
                        </a:lnTo>
                        <a:lnTo>
                          <a:pt x="91" y="391"/>
                        </a:lnTo>
                        <a:lnTo>
                          <a:pt x="94" y="413"/>
                        </a:lnTo>
                        <a:lnTo>
                          <a:pt x="97" y="435"/>
                        </a:lnTo>
                        <a:lnTo>
                          <a:pt x="102" y="455"/>
                        </a:lnTo>
                        <a:lnTo>
                          <a:pt x="108" y="474"/>
                        </a:lnTo>
                        <a:lnTo>
                          <a:pt x="115" y="493"/>
                        </a:lnTo>
                        <a:lnTo>
                          <a:pt x="123" y="510"/>
                        </a:lnTo>
                        <a:lnTo>
                          <a:pt x="128" y="520"/>
                        </a:lnTo>
                        <a:lnTo>
                          <a:pt x="135" y="531"/>
                        </a:lnTo>
                        <a:lnTo>
                          <a:pt x="142" y="539"/>
                        </a:lnTo>
                        <a:lnTo>
                          <a:pt x="148" y="548"/>
                        </a:lnTo>
                        <a:lnTo>
                          <a:pt x="156" y="556"/>
                        </a:lnTo>
                        <a:lnTo>
                          <a:pt x="164" y="563"/>
                        </a:lnTo>
                        <a:lnTo>
                          <a:pt x="172" y="570"/>
                        </a:lnTo>
                        <a:lnTo>
                          <a:pt x="180" y="575"/>
                        </a:lnTo>
                        <a:lnTo>
                          <a:pt x="189" y="580"/>
                        </a:lnTo>
                        <a:lnTo>
                          <a:pt x="198" y="585"/>
                        </a:lnTo>
                        <a:lnTo>
                          <a:pt x="207" y="588"/>
                        </a:lnTo>
                        <a:lnTo>
                          <a:pt x="217" y="591"/>
                        </a:lnTo>
                        <a:lnTo>
                          <a:pt x="227" y="593"/>
                        </a:lnTo>
                        <a:lnTo>
                          <a:pt x="237" y="595"/>
                        </a:lnTo>
                        <a:lnTo>
                          <a:pt x="249" y="596"/>
                        </a:lnTo>
                        <a:lnTo>
                          <a:pt x="259" y="596"/>
                        </a:lnTo>
                        <a:lnTo>
                          <a:pt x="274" y="596"/>
                        </a:lnTo>
                        <a:lnTo>
                          <a:pt x="286" y="595"/>
                        </a:lnTo>
                        <a:lnTo>
                          <a:pt x="299" y="593"/>
                        </a:lnTo>
                        <a:lnTo>
                          <a:pt x="312" y="590"/>
                        </a:lnTo>
                        <a:lnTo>
                          <a:pt x="323" y="587"/>
                        </a:lnTo>
                        <a:lnTo>
                          <a:pt x="334" y="581"/>
                        </a:lnTo>
                        <a:lnTo>
                          <a:pt x="344" y="576"/>
                        </a:lnTo>
                        <a:lnTo>
                          <a:pt x="355" y="571"/>
                        </a:lnTo>
                        <a:lnTo>
                          <a:pt x="364" y="562"/>
                        </a:lnTo>
                        <a:lnTo>
                          <a:pt x="374" y="554"/>
                        </a:lnTo>
                        <a:lnTo>
                          <a:pt x="381" y="546"/>
                        </a:lnTo>
                        <a:lnTo>
                          <a:pt x="388" y="535"/>
                        </a:lnTo>
                        <a:lnTo>
                          <a:pt x="393" y="524"/>
                        </a:lnTo>
                        <a:lnTo>
                          <a:pt x="396" y="513"/>
                        </a:lnTo>
                        <a:lnTo>
                          <a:pt x="398" y="500"/>
                        </a:lnTo>
                        <a:lnTo>
                          <a:pt x="399" y="488"/>
                        </a:lnTo>
                        <a:lnTo>
                          <a:pt x="399" y="429"/>
                        </a:lnTo>
                        <a:lnTo>
                          <a:pt x="398" y="412"/>
                        </a:lnTo>
                        <a:lnTo>
                          <a:pt x="396" y="397"/>
                        </a:lnTo>
                        <a:lnTo>
                          <a:pt x="392" y="382"/>
                        </a:lnTo>
                        <a:lnTo>
                          <a:pt x="387" y="368"/>
                        </a:lnTo>
                        <a:lnTo>
                          <a:pt x="379" y="355"/>
                        </a:lnTo>
                        <a:lnTo>
                          <a:pt x="370" y="342"/>
                        </a:lnTo>
                        <a:lnTo>
                          <a:pt x="358" y="331"/>
                        </a:lnTo>
                        <a:lnTo>
                          <a:pt x="345" y="320"/>
                        </a:lnTo>
                        <a:lnTo>
                          <a:pt x="509" y="320"/>
                        </a:lnTo>
                        <a:lnTo>
                          <a:pt x="502" y="329"/>
                        </a:lnTo>
                        <a:lnTo>
                          <a:pt x="498" y="338"/>
                        </a:lnTo>
                        <a:lnTo>
                          <a:pt x="494" y="350"/>
                        </a:lnTo>
                        <a:lnTo>
                          <a:pt x="491" y="362"/>
                        </a:lnTo>
                        <a:lnTo>
                          <a:pt x="488" y="377"/>
                        </a:lnTo>
                        <a:lnTo>
                          <a:pt x="486" y="393"/>
                        </a:lnTo>
                        <a:lnTo>
                          <a:pt x="484" y="410"/>
                        </a:lnTo>
                        <a:lnTo>
                          <a:pt x="484" y="429"/>
                        </a:lnTo>
                        <a:lnTo>
                          <a:pt x="484" y="6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900" name="Freeform 948"/>
                  <p:cNvSpPr>
                    <a:spLocks noChangeAspect="1"/>
                  </p:cNvSpPr>
                  <p:nvPr/>
                </p:nvSpPr>
                <p:spPr bwMode="auto">
                  <a:xfrm>
                    <a:off x="1833" y="2262"/>
                    <a:ext cx="164" cy="193"/>
                  </a:xfrm>
                  <a:custGeom>
                    <a:avLst/>
                    <a:gdLst/>
                    <a:ahLst/>
                    <a:cxnLst>
                      <a:cxn ang="0">
                        <a:pos x="398" y="98"/>
                      </a:cxn>
                      <a:cxn ang="0">
                        <a:pos x="405" y="81"/>
                      </a:cxn>
                      <a:cxn ang="0">
                        <a:pos x="412" y="65"/>
                      </a:cxn>
                      <a:cxn ang="0">
                        <a:pos x="416" y="53"/>
                      </a:cxn>
                      <a:cxn ang="0">
                        <a:pos x="417" y="41"/>
                      </a:cxn>
                      <a:cxn ang="0">
                        <a:pos x="416" y="37"/>
                      </a:cxn>
                      <a:cxn ang="0">
                        <a:pos x="415" y="32"/>
                      </a:cxn>
                      <a:cxn ang="0">
                        <a:pos x="414" y="26"/>
                      </a:cxn>
                      <a:cxn ang="0">
                        <a:pos x="411" y="21"/>
                      </a:cxn>
                      <a:cxn ang="0">
                        <a:pos x="403" y="11"/>
                      </a:cxn>
                      <a:cxn ang="0">
                        <a:pos x="395" y="0"/>
                      </a:cxn>
                      <a:cxn ang="0">
                        <a:pos x="558" y="0"/>
                      </a:cxn>
                      <a:cxn ang="0">
                        <a:pos x="540" y="20"/>
                      </a:cxn>
                      <a:cxn ang="0">
                        <a:pos x="522" y="41"/>
                      </a:cxn>
                      <a:cxn ang="0">
                        <a:pos x="514" y="53"/>
                      </a:cxn>
                      <a:cxn ang="0">
                        <a:pos x="506" y="63"/>
                      </a:cxn>
                      <a:cxn ang="0">
                        <a:pos x="499" y="76"/>
                      </a:cxn>
                      <a:cxn ang="0">
                        <a:pos x="493" y="87"/>
                      </a:cxn>
                      <a:cxn ang="0">
                        <a:pos x="322" y="411"/>
                      </a:cxn>
                      <a:cxn ang="0">
                        <a:pos x="322" y="526"/>
                      </a:cxn>
                      <a:cxn ang="0">
                        <a:pos x="322" y="543"/>
                      </a:cxn>
                      <a:cxn ang="0">
                        <a:pos x="324" y="559"/>
                      </a:cxn>
                      <a:cxn ang="0">
                        <a:pos x="327" y="575"/>
                      </a:cxn>
                      <a:cxn ang="0">
                        <a:pos x="333" y="589"/>
                      </a:cxn>
                      <a:cxn ang="0">
                        <a:pos x="338" y="601"/>
                      </a:cxn>
                      <a:cxn ang="0">
                        <a:pos x="345" y="614"/>
                      </a:cxn>
                      <a:cxn ang="0">
                        <a:pos x="355" y="625"/>
                      </a:cxn>
                      <a:cxn ang="0">
                        <a:pos x="365" y="635"/>
                      </a:cxn>
                      <a:cxn ang="0">
                        <a:pos x="190" y="635"/>
                      </a:cxn>
                      <a:cxn ang="0">
                        <a:pos x="201" y="625"/>
                      </a:cxn>
                      <a:cxn ang="0">
                        <a:pos x="210" y="614"/>
                      </a:cxn>
                      <a:cxn ang="0">
                        <a:pos x="218" y="601"/>
                      </a:cxn>
                      <a:cxn ang="0">
                        <a:pos x="224" y="589"/>
                      </a:cxn>
                      <a:cxn ang="0">
                        <a:pos x="229" y="575"/>
                      </a:cxn>
                      <a:cxn ang="0">
                        <a:pos x="233" y="559"/>
                      </a:cxn>
                      <a:cxn ang="0">
                        <a:pos x="235" y="543"/>
                      </a:cxn>
                      <a:cxn ang="0">
                        <a:pos x="236" y="526"/>
                      </a:cxn>
                      <a:cxn ang="0">
                        <a:pos x="236" y="414"/>
                      </a:cxn>
                      <a:cxn ang="0">
                        <a:pos x="64" y="87"/>
                      </a:cxn>
                      <a:cxn ang="0">
                        <a:pos x="49" y="63"/>
                      </a:cxn>
                      <a:cxn ang="0">
                        <a:pos x="35" y="41"/>
                      </a:cxn>
                      <a:cxn ang="0">
                        <a:pos x="18" y="20"/>
                      </a:cxn>
                      <a:cxn ang="0">
                        <a:pos x="0" y="0"/>
                      </a:cxn>
                      <a:cxn ang="0">
                        <a:pos x="174" y="0"/>
                      </a:cxn>
                      <a:cxn ang="0">
                        <a:pos x="165" y="10"/>
                      </a:cxn>
                      <a:cxn ang="0">
                        <a:pos x="159" y="20"/>
                      </a:cxn>
                      <a:cxn ang="0">
                        <a:pos x="157" y="25"/>
                      </a:cxn>
                      <a:cxn ang="0">
                        <a:pos x="156" y="31"/>
                      </a:cxn>
                      <a:cxn ang="0">
                        <a:pos x="155" y="36"/>
                      </a:cxn>
                      <a:cxn ang="0">
                        <a:pos x="154" y="41"/>
                      </a:cxn>
                      <a:cxn ang="0">
                        <a:pos x="155" y="54"/>
                      </a:cxn>
                      <a:cxn ang="0">
                        <a:pos x="158" y="67"/>
                      </a:cxn>
                      <a:cxn ang="0">
                        <a:pos x="163" y="82"/>
                      </a:cxn>
                      <a:cxn ang="0">
                        <a:pos x="172" y="98"/>
                      </a:cxn>
                      <a:cxn ang="0">
                        <a:pos x="284" y="324"/>
                      </a:cxn>
                      <a:cxn ang="0">
                        <a:pos x="398" y="98"/>
                      </a:cxn>
                    </a:cxnLst>
                    <a:rect l="0" t="0" r="r" b="b"/>
                    <a:pathLst>
                      <a:path w="558" h="635">
                        <a:moveTo>
                          <a:pt x="398" y="98"/>
                        </a:moveTo>
                        <a:lnTo>
                          <a:pt x="405" y="81"/>
                        </a:lnTo>
                        <a:lnTo>
                          <a:pt x="412" y="65"/>
                        </a:lnTo>
                        <a:lnTo>
                          <a:pt x="416" y="53"/>
                        </a:lnTo>
                        <a:lnTo>
                          <a:pt x="417" y="41"/>
                        </a:lnTo>
                        <a:lnTo>
                          <a:pt x="416" y="37"/>
                        </a:lnTo>
                        <a:lnTo>
                          <a:pt x="415" y="32"/>
                        </a:lnTo>
                        <a:lnTo>
                          <a:pt x="414" y="26"/>
                        </a:lnTo>
                        <a:lnTo>
                          <a:pt x="411" y="21"/>
                        </a:lnTo>
                        <a:lnTo>
                          <a:pt x="403" y="11"/>
                        </a:lnTo>
                        <a:lnTo>
                          <a:pt x="395" y="0"/>
                        </a:lnTo>
                        <a:lnTo>
                          <a:pt x="558" y="0"/>
                        </a:lnTo>
                        <a:lnTo>
                          <a:pt x="540" y="20"/>
                        </a:lnTo>
                        <a:lnTo>
                          <a:pt x="522" y="41"/>
                        </a:lnTo>
                        <a:lnTo>
                          <a:pt x="514" y="53"/>
                        </a:lnTo>
                        <a:lnTo>
                          <a:pt x="506" y="63"/>
                        </a:lnTo>
                        <a:lnTo>
                          <a:pt x="499" y="76"/>
                        </a:lnTo>
                        <a:lnTo>
                          <a:pt x="493" y="87"/>
                        </a:lnTo>
                        <a:lnTo>
                          <a:pt x="322" y="411"/>
                        </a:lnTo>
                        <a:lnTo>
                          <a:pt x="322" y="526"/>
                        </a:lnTo>
                        <a:lnTo>
                          <a:pt x="322" y="543"/>
                        </a:lnTo>
                        <a:lnTo>
                          <a:pt x="324" y="559"/>
                        </a:lnTo>
                        <a:lnTo>
                          <a:pt x="327" y="575"/>
                        </a:lnTo>
                        <a:lnTo>
                          <a:pt x="333" y="589"/>
                        </a:lnTo>
                        <a:lnTo>
                          <a:pt x="338" y="601"/>
                        </a:lnTo>
                        <a:lnTo>
                          <a:pt x="345" y="614"/>
                        </a:lnTo>
                        <a:lnTo>
                          <a:pt x="355" y="625"/>
                        </a:lnTo>
                        <a:lnTo>
                          <a:pt x="365" y="635"/>
                        </a:lnTo>
                        <a:lnTo>
                          <a:pt x="190" y="635"/>
                        </a:lnTo>
                        <a:lnTo>
                          <a:pt x="201" y="625"/>
                        </a:lnTo>
                        <a:lnTo>
                          <a:pt x="210" y="614"/>
                        </a:lnTo>
                        <a:lnTo>
                          <a:pt x="218" y="601"/>
                        </a:lnTo>
                        <a:lnTo>
                          <a:pt x="224" y="589"/>
                        </a:lnTo>
                        <a:lnTo>
                          <a:pt x="229" y="575"/>
                        </a:lnTo>
                        <a:lnTo>
                          <a:pt x="233" y="559"/>
                        </a:lnTo>
                        <a:lnTo>
                          <a:pt x="235" y="543"/>
                        </a:lnTo>
                        <a:lnTo>
                          <a:pt x="236" y="526"/>
                        </a:lnTo>
                        <a:lnTo>
                          <a:pt x="236" y="414"/>
                        </a:lnTo>
                        <a:lnTo>
                          <a:pt x="64" y="87"/>
                        </a:lnTo>
                        <a:lnTo>
                          <a:pt x="49" y="63"/>
                        </a:lnTo>
                        <a:lnTo>
                          <a:pt x="35" y="41"/>
                        </a:lnTo>
                        <a:lnTo>
                          <a:pt x="18" y="20"/>
                        </a:lnTo>
                        <a:lnTo>
                          <a:pt x="0" y="0"/>
                        </a:lnTo>
                        <a:lnTo>
                          <a:pt x="174" y="0"/>
                        </a:lnTo>
                        <a:lnTo>
                          <a:pt x="165" y="10"/>
                        </a:lnTo>
                        <a:lnTo>
                          <a:pt x="159" y="20"/>
                        </a:lnTo>
                        <a:lnTo>
                          <a:pt x="157" y="25"/>
                        </a:lnTo>
                        <a:lnTo>
                          <a:pt x="156" y="31"/>
                        </a:lnTo>
                        <a:lnTo>
                          <a:pt x="155" y="36"/>
                        </a:lnTo>
                        <a:lnTo>
                          <a:pt x="154" y="41"/>
                        </a:lnTo>
                        <a:lnTo>
                          <a:pt x="155" y="54"/>
                        </a:lnTo>
                        <a:lnTo>
                          <a:pt x="158" y="67"/>
                        </a:lnTo>
                        <a:lnTo>
                          <a:pt x="163" y="82"/>
                        </a:lnTo>
                        <a:lnTo>
                          <a:pt x="172" y="98"/>
                        </a:lnTo>
                        <a:lnTo>
                          <a:pt x="284" y="324"/>
                        </a:lnTo>
                        <a:lnTo>
                          <a:pt x="398" y="9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901" name="Freeform 949"/>
                  <p:cNvSpPr>
                    <a:spLocks noChangeAspect="1"/>
                  </p:cNvSpPr>
                  <p:nvPr/>
                </p:nvSpPr>
                <p:spPr bwMode="auto">
                  <a:xfrm>
                    <a:off x="2212" y="2262"/>
                    <a:ext cx="143" cy="200"/>
                  </a:xfrm>
                  <a:custGeom>
                    <a:avLst/>
                    <a:gdLst/>
                    <a:ahLst/>
                    <a:cxnLst>
                      <a:cxn ang="0">
                        <a:pos x="398" y="22"/>
                      </a:cxn>
                      <a:cxn ang="0">
                        <a:pos x="413" y="20"/>
                      </a:cxn>
                      <a:cxn ang="0">
                        <a:pos x="429" y="14"/>
                      </a:cxn>
                      <a:cxn ang="0">
                        <a:pos x="445" y="5"/>
                      </a:cxn>
                      <a:cxn ang="0">
                        <a:pos x="452" y="209"/>
                      </a:cxn>
                      <a:cxn ang="0">
                        <a:pos x="436" y="177"/>
                      </a:cxn>
                      <a:cxn ang="0">
                        <a:pos x="416" y="149"/>
                      </a:cxn>
                      <a:cxn ang="0">
                        <a:pos x="390" y="127"/>
                      </a:cxn>
                      <a:cxn ang="0">
                        <a:pos x="361" y="110"/>
                      </a:cxn>
                      <a:cxn ang="0">
                        <a:pos x="333" y="101"/>
                      </a:cxn>
                      <a:cxn ang="0">
                        <a:pos x="302" y="94"/>
                      </a:cxn>
                      <a:cxn ang="0">
                        <a:pos x="266" y="89"/>
                      </a:cxn>
                      <a:cxn ang="0">
                        <a:pos x="226" y="88"/>
                      </a:cxn>
                      <a:cxn ang="0">
                        <a:pos x="186" y="90"/>
                      </a:cxn>
                      <a:cxn ang="0">
                        <a:pos x="171" y="94"/>
                      </a:cxn>
                      <a:cxn ang="0">
                        <a:pos x="159" y="99"/>
                      </a:cxn>
                      <a:cxn ang="0">
                        <a:pos x="145" y="108"/>
                      </a:cxn>
                      <a:cxn ang="0">
                        <a:pos x="135" y="121"/>
                      </a:cxn>
                      <a:cxn ang="0">
                        <a:pos x="129" y="137"/>
                      </a:cxn>
                      <a:cxn ang="0">
                        <a:pos x="128" y="156"/>
                      </a:cxn>
                      <a:cxn ang="0">
                        <a:pos x="242" y="290"/>
                      </a:cxn>
                      <a:cxn ang="0">
                        <a:pos x="279" y="286"/>
                      </a:cxn>
                      <a:cxn ang="0">
                        <a:pos x="310" y="276"/>
                      </a:cxn>
                      <a:cxn ang="0">
                        <a:pos x="325" y="268"/>
                      </a:cxn>
                      <a:cxn ang="0">
                        <a:pos x="338" y="258"/>
                      </a:cxn>
                      <a:cxn ang="0">
                        <a:pos x="361" y="234"/>
                      </a:cxn>
                      <a:cxn ang="0">
                        <a:pos x="350" y="400"/>
                      </a:cxn>
                      <a:cxn ang="0">
                        <a:pos x="325" y="380"/>
                      </a:cxn>
                      <a:cxn ang="0">
                        <a:pos x="294" y="365"/>
                      </a:cxn>
                      <a:cxn ang="0">
                        <a:pos x="261" y="359"/>
                      </a:cxn>
                      <a:cxn ang="0">
                        <a:pos x="128" y="358"/>
                      </a:cxn>
                      <a:cxn ang="0">
                        <a:pos x="128" y="533"/>
                      </a:cxn>
                      <a:cxn ang="0">
                        <a:pos x="132" y="552"/>
                      </a:cxn>
                      <a:cxn ang="0">
                        <a:pos x="141" y="566"/>
                      </a:cxn>
                      <a:cxn ang="0">
                        <a:pos x="153" y="578"/>
                      </a:cxn>
                      <a:cxn ang="0">
                        <a:pos x="167" y="584"/>
                      </a:cxn>
                      <a:cxn ang="0">
                        <a:pos x="182" y="588"/>
                      </a:cxn>
                      <a:cxn ang="0">
                        <a:pos x="211" y="592"/>
                      </a:cxn>
                      <a:cxn ang="0">
                        <a:pos x="258" y="593"/>
                      </a:cxn>
                      <a:cxn ang="0">
                        <a:pos x="299" y="590"/>
                      </a:cxn>
                      <a:cxn ang="0">
                        <a:pos x="334" y="583"/>
                      </a:cxn>
                      <a:cxn ang="0">
                        <a:pos x="364" y="575"/>
                      </a:cxn>
                      <a:cxn ang="0">
                        <a:pos x="391" y="561"/>
                      </a:cxn>
                      <a:cxn ang="0">
                        <a:pos x="418" y="541"/>
                      </a:cxn>
                      <a:cxn ang="0">
                        <a:pos x="441" y="515"/>
                      </a:cxn>
                      <a:cxn ang="0">
                        <a:pos x="462" y="482"/>
                      </a:cxn>
                      <a:cxn ang="0">
                        <a:pos x="471" y="679"/>
                      </a:cxn>
                      <a:cxn ang="0">
                        <a:pos x="457" y="670"/>
                      </a:cxn>
                      <a:cxn ang="0">
                        <a:pos x="441" y="663"/>
                      </a:cxn>
                      <a:cxn ang="0">
                        <a:pos x="423" y="660"/>
                      </a:cxn>
                      <a:cxn ang="0">
                        <a:pos x="404" y="658"/>
                      </a:cxn>
                      <a:cxn ang="0">
                        <a:pos x="10" y="648"/>
                      </a:cxn>
                      <a:cxn ang="0">
                        <a:pos x="26" y="624"/>
                      </a:cxn>
                      <a:cxn ang="0">
                        <a:pos x="37" y="598"/>
                      </a:cxn>
                      <a:cxn ang="0">
                        <a:pos x="43" y="566"/>
                      </a:cxn>
                      <a:cxn ang="0">
                        <a:pos x="43" y="132"/>
                      </a:cxn>
                      <a:cxn ang="0">
                        <a:pos x="41" y="99"/>
                      </a:cxn>
                      <a:cxn ang="0">
                        <a:pos x="32" y="69"/>
                      </a:cxn>
                      <a:cxn ang="0">
                        <a:pos x="18" y="45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71" h="679">
                        <a:moveTo>
                          <a:pt x="390" y="23"/>
                        </a:moveTo>
                        <a:lnTo>
                          <a:pt x="398" y="22"/>
                        </a:lnTo>
                        <a:lnTo>
                          <a:pt x="406" y="21"/>
                        </a:lnTo>
                        <a:lnTo>
                          <a:pt x="413" y="20"/>
                        </a:lnTo>
                        <a:lnTo>
                          <a:pt x="422" y="17"/>
                        </a:lnTo>
                        <a:lnTo>
                          <a:pt x="429" y="14"/>
                        </a:lnTo>
                        <a:lnTo>
                          <a:pt x="437" y="10"/>
                        </a:lnTo>
                        <a:lnTo>
                          <a:pt x="445" y="5"/>
                        </a:lnTo>
                        <a:lnTo>
                          <a:pt x="452" y="0"/>
                        </a:lnTo>
                        <a:lnTo>
                          <a:pt x="452" y="209"/>
                        </a:lnTo>
                        <a:lnTo>
                          <a:pt x="445" y="193"/>
                        </a:lnTo>
                        <a:lnTo>
                          <a:pt x="436" y="177"/>
                        </a:lnTo>
                        <a:lnTo>
                          <a:pt x="426" y="162"/>
                        </a:lnTo>
                        <a:lnTo>
                          <a:pt x="416" y="149"/>
                        </a:lnTo>
                        <a:lnTo>
                          <a:pt x="403" y="138"/>
                        </a:lnTo>
                        <a:lnTo>
                          <a:pt x="390" y="127"/>
                        </a:lnTo>
                        <a:lnTo>
                          <a:pt x="376" y="119"/>
                        </a:lnTo>
                        <a:lnTo>
                          <a:pt x="361" y="110"/>
                        </a:lnTo>
                        <a:lnTo>
                          <a:pt x="348" y="105"/>
                        </a:lnTo>
                        <a:lnTo>
                          <a:pt x="333" y="101"/>
                        </a:lnTo>
                        <a:lnTo>
                          <a:pt x="319" y="97"/>
                        </a:lnTo>
                        <a:lnTo>
                          <a:pt x="302" y="94"/>
                        </a:lnTo>
                        <a:lnTo>
                          <a:pt x="284" y="91"/>
                        </a:lnTo>
                        <a:lnTo>
                          <a:pt x="266" y="89"/>
                        </a:lnTo>
                        <a:lnTo>
                          <a:pt x="246" y="88"/>
                        </a:lnTo>
                        <a:lnTo>
                          <a:pt x="226" y="88"/>
                        </a:lnTo>
                        <a:lnTo>
                          <a:pt x="204" y="89"/>
                        </a:lnTo>
                        <a:lnTo>
                          <a:pt x="186" y="90"/>
                        </a:lnTo>
                        <a:lnTo>
                          <a:pt x="178" y="93"/>
                        </a:lnTo>
                        <a:lnTo>
                          <a:pt x="171" y="94"/>
                        </a:lnTo>
                        <a:lnTo>
                          <a:pt x="164" y="96"/>
                        </a:lnTo>
                        <a:lnTo>
                          <a:pt x="159" y="99"/>
                        </a:lnTo>
                        <a:lnTo>
                          <a:pt x="151" y="103"/>
                        </a:lnTo>
                        <a:lnTo>
                          <a:pt x="145" y="108"/>
                        </a:lnTo>
                        <a:lnTo>
                          <a:pt x="140" y="114"/>
                        </a:lnTo>
                        <a:lnTo>
                          <a:pt x="135" y="121"/>
                        </a:lnTo>
                        <a:lnTo>
                          <a:pt x="132" y="128"/>
                        </a:lnTo>
                        <a:lnTo>
                          <a:pt x="129" y="137"/>
                        </a:lnTo>
                        <a:lnTo>
                          <a:pt x="128" y="145"/>
                        </a:lnTo>
                        <a:lnTo>
                          <a:pt x="128" y="156"/>
                        </a:lnTo>
                        <a:lnTo>
                          <a:pt x="128" y="290"/>
                        </a:lnTo>
                        <a:lnTo>
                          <a:pt x="242" y="290"/>
                        </a:lnTo>
                        <a:lnTo>
                          <a:pt x="261" y="289"/>
                        </a:lnTo>
                        <a:lnTo>
                          <a:pt x="279" y="286"/>
                        </a:lnTo>
                        <a:lnTo>
                          <a:pt x="294" y="282"/>
                        </a:lnTo>
                        <a:lnTo>
                          <a:pt x="310" y="276"/>
                        </a:lnTo>
                        <a:lnTo>
                          <a:pt x="318" y="273"/>
                        </a:lnTo>
                        <a:lnTo>
                          <a:pt x="325" y="268"/>
                        </a:lnTo>
                        <a:lnTo>
                          <a:pt x="331" y="263"/>
                        </a:lnTo>
                        <a:lnTo>
                          <a:pt x="338" y="258"/>
                        </a:lnTo>
                        <a:lnTo>
                          <a:pt x="350" y="246"/>
                        </a:lnTo>
                        <a:lnTo>
                          <a:pt x="361" y="234"/>
                        </a:lnTo>
                        <a:lnTo>
                          <a:pt x="361" y="413"/>
                        </a:lnTo>
                        <a:lnTo>
                          <a:pt x="350" y="400"/>
                        </a:lnTo>
                        <a:lnTo>
                          <a:pt x="338" y="389"/>
                        </a:lnTo>
                        <a:lnTo>
                          <a:pt x="325" y="380"/>
                        </a:lnTo>
                        <a:lnTo>
                          <a:pt x="310" y="372"/>
                        </a:lnTo>
                        <a:lnTo>
                          <a:pt x="294" y="365"/>
                        </a:lnTo>
                        <a:lnTo>
                          <a:pt x="279" y="361"/>
                        </a:lnTo>
                        <a:lnTo>
                          <a:pt x="261" y="359"/>
                        </a:lnTo>
                        <a:lnTo>
                          <a:pt x="242" y="358"/>
                        </a:lnTo>
                        <a:lnTo>
                          <a:pt x="128" y="358"/>
                        </a:lnTo>
                        <a:lnTo>
                          <a:pt x="128" y="522"/>
                        </a:lnTo>
                        <a:lnTo>
                          <a:pt x="128" y="533"/>
                        </a:lnTo>
                        <a:lnTo>
                          <a:pt x="130" y="542"/>
                        </a:lnTo>
                        <a:lnTo>
                          <a:pt x="132" y="552"/>
                        </a:lnTo>
                        <a:lnTo>
                          <a:pt x="136" y="559"/>
                        </a:lnTo>
                        <a:lnTo>
                          <a:pt x="141" y="566"/>
                        </a:lnTo>
                        <a:lnTo>
                          <a:pt x="147" y="573"/>
                        </a:lnTo>
                        <a:lnTo>
                          <a:pt x="153" y="578"/>
                        </a:lnTo>
                        <a:lnTo>
                          <a:pt x="161" y="582"/>
                        </a:lnTo>
                        <a:lnTo>
                          <a:pt x="167" y="584"/>
                        </a:lnTo>
                        <a:lnTo>
                          <a:pt x="173" y="586"/>
                        </a:lnTo>
                        <a:lnTo>
                          <a:pt x="182" y="588"/>
                        </a:lnTo>
                        <a:lnTo>
                          <a:pt x="190" y="591"/>
                        </a:lnTo>
                        <a:lnTo>
                          <a:pt x="211" y="592"/>
                        </a:lnTo>
                        <a:lnTo>
                          <a:pt x="234" y="593"/>
                        </a:lnTo>
                        <a:lnTo>
                          <a:pt x="258" y="593"/>
                        </a:lnTo>
                        <a:lnTo>
                          <a:pt x="279" y="592"/>
                        </a:lnTo>
                        <a:lnTo>
                          <a:pt x="299" y="590"/>
                        </a:lnTo>
                        <a:lnTo>
                          <a:pt x="318" y="587"/>
                        </a:lnTo>
                        <a:lnTo>
                          <a:pt x="334" y="583"/>
                        </a:lnTo>
                        <a:lnTo>
                          <a:pt x="350" y="580"/>
                        </a:lnTo>
                        <a:lnTo>
                          <a:pt x="364" y="575"/>
                        </a:lnTo>
                        <a:lnTo>
                          <a:pt x="377" y="568"/>
                        </a:lnTo>
                        <a:lnTo>
                          <a:pt x="391" y="561"/>
                        </a:lnTo>
                        <a:lnTo>
                          <a:pt x="405" y="552"/>
                        </a:lnTo>
                        <a:lnTo>
                          <a:pt x="418" y="541"/>
                        </a:lnTo>
                        <a:lnTo>
                          <a:pt x="430" y="528"/>
                        </a:lnTo>
                        <a:lnTo>
                          <a:pt x="441" y="515"/>
                        </a:lnTo>
                        <a:lnTo>
                          <a:pt x="452" y="499"/>
                        </a:lnTo>
                        <a:lnTo>
                          <a:pt x="462" y="482"/>
                        </a:lnTo>
                        <a:lnTo>
                          <a:pt x="471" y="463"/>
                        </a:lnTo>
                        <a:lnTo>
                          <a:pt x="471" y="679"/>
                        </a:lnTo>
                        <a:lnTo>
                          <a:pt x="464" y="674"/>
                        </a:lnTo>
                        <a:lnTo>
                          <a:pt x="457" y="670"/>
                        </a:lnTo>
                        <a:lnTo>
                          <a:pt x="448" y="666"/>
                        </a:lnTo>
                        <a:lnTo>
                          <a:pt x="441" y="663"/>
                        </a:lnTo>
                        <a:lnTo>
                          <a:pt x="431" y="661"/>
                        </a:lnTo>
                        <a:lnTo>
                          <a:pt x="423" y="660"/>
                        </a:lnTo>
                        <a:lnTo>
                          <a:pt x="413" y="659"/>
                        </a:lnTo>
                        <a:lnTo>
                          <a:pt x="404" y="658"/>
                        </a:lnTo>
                        <a:lnTo>
                          <a:pt x="0" y="658"/>
                        </a:lnTo>
                        <a:lnTo>
                          <a:pt x="10" y="648"/>
                        </a:lnTo>
                        <a:lnTo>
                          <a:pt x="18" y="637"/>
                        </a:lnTo>
                        <a:lnTo>
                          <a:pt x="26" y="624"/>
                        </a:lnTo>
                        <a:lnTo>
                          <a:pt x="32" y="612"/>
                        </a:lnTo>
                        <a:lnTo>
                          <a:pt x="37" y="598"/>
                        </a:lnTo>
                        <a:lnTo>
                          <a:pt x="41" y="582"/>
                        </a:lnTo>
                        <a:lnTo>
                          <a:pt x="43" y="566"/>
                        </a:lnTo>
                        <a:lnTo>
                          <a:pt x="43" y="549"/>
                        </a:lnTo>
                        <a:lnTo>
                          <a:pt x="43" y="132"/>
                        </a:lnTo>
                        <a:lnTo>
                          <a:pt x="43" y="115"/>
                        </a:lnTo>
                        <a:lnTo>
                          <a:pt x="41" y="99"/>
                        </a:lnTo>
                        <a:lnTo>
                          <a:pt x="37" y="84"/>
                        </a:lnTo>
                        <a:lnTo>
                          <a:pt x="32" y="69"/>
                        </a:lnTo>
                        <a:lnTo>
                          <a:pt x="26" y="57"/>
                        </a:lnTo>
                        <a:lnTo>
                          <a:pt x="18" y="45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39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902" name="Freeform 950"/>
                  <p:cNvSpPr>
                    <a:spLocks noChangeAspect="1"/>
                  </p:cNvSpPr>
                  <p:nvPr/>
                </p:nvSpPr>
                <p:spPr bwMode="auto">
                  <a:xfrm>
                    <a:off x="2591" y="2262"/>
                    <a:ext cx="143" cy="193"/>
                  </a:xfrm>
                  <a:custGeom>
                    <a:avLst/>
                    <a:gdLst/>
                    <a:ahLst/>
                    <a:cxnLst>
                      <a:cxn ang="0">
                        <a:pos x="283" y="566"/>
                      </a:cxn>
                      <a:cxn ang="0">
                        <a:pos x="288" y="598"/>
                      </a:cxn>
                      <a:cxn ang="0">
                        <a:pos x="298" y="624"/>
                      </a:cxn>
                      <a:cxn ang="0">
                        <a:pos x="315" y="648"/>
                      </a:cxn>
                      <a:cxn ang="0">
                        <a:pos x="152" y="658"/>
                      </a:cxn>
                      <a:cxn ang="0">
                        <a:pos x="171" y="637"/>
                      </a:cxn>
                      <a:cxn ang="0">
                        <a:pos x="185" y="612"/>
                      </a:cxn>
                      <a:cxn ang="0">
                        <a:pos x="193" y="582"/>
                      </a:cxn>
                      <a:cxn ang="0">
                        <a:pos x="195" y="549"/>
                      </a:cxn>
                      <a:cxn ang="0">
                        <a:pos x="195" y="132"/>
                      </a:cxn>
                      <a:cxn ang="0">
                        <a:pos x="191" y="114"/>
                      </a:cxn>
                      <a:cxn ang="0">
                        <a:pos x="186" y="105"/>
                      </a:cxn>
                      <a:cxn ang="0">
                        <a:pos x="180" y="98"/>
                      </a:cxn>
                      <a:cxn ang="0">
                        <a:pos x="172" y="93"/>
                      </a:cxn>
                      <a:cxn ang="0">
                        <a:pos x="157" y="87"/>
                      </a:cxn>
                      <a:cxn ang="0">
                        <a:pos x="133" y="87"/>
                      </a:cxn>
                      <a:cxn ang="0">
                        <a:pos x="110" y="91"/>
                      </a:cxn>
                      <a:cxn ang="0">
                        <a:pos x="88" y="101"/>
                      </a:cxn>
                      <a:cxn ang="0">
                        <a:pos x="68" y="115"/>
                      </a:cxn>
                      <a:cxn ang="0">
                        <a:pos x="50" y="133"/>
                      </a:cxn>
                      <a:cxn ang="0">
                        <a:pos x="33" y="155"/>
                      </a:cxn>
                      <a:cxn ang="0">
                        <a:pos x="18" y="182"/>
                      </a:cxn>
                      <a:cxn ang="0">
                        <a:pos x="6" y="214"/>
                      </a:cxn>
                      <a:cxn ang="0">
                        <a:pos x="0" y="0"/>
                      </a:cxn>
                      <a:cxn ang="0">
                        <a:pos x="12" y="10"/>
                      </a:cxn>
                      <a:cxn ang="0">
                        <a:pos x="25" y="17"/>
                      </a:cxn>
                      <a:cxn ang="0">
                        <a:pos x="36" y="21"/>
                      </a:cxn>
                      <a:cxn ang="0">
                        <a:pos x="49" y="23"/>
                      </a:cxn>
                      <a:cxn ang="0">
                        <a:pos x="436" y="22"/>
                      </a:cxn>
                      <a:cxn ang="0">
                        <a:pos x="448" y="20"/>
                      </a:cxn>
                      <a:cxn ang="0">
                        <a:pos x="459" y="14"/>
                      </a:cxn>
                      <a:cxn ang="0">
                        <a:pos x="471" y="5"/>
                      </a:cxn>
                      <a:cxn ang="0">
                        <a:pos x="477" y="232"/>
                      </a:cxn>
                      <a:cxn ang="0">
                        <a:pos x="466" y="198"/>
                      </a:cxn>
                      <a:cxn ang="0">
                        <a:pos x="452" y="168"/>
                      </a:cxn>
                      <a:cxn ang="0">
                        <a:pos x="437" y="143"/>
                      </a:cxn>
                      <a:cxn ang="0">
                        <a:pos x="421" y="123"/>
                      </a:cxn>
                      <a:cxn ang="0">
                        <a:pos x="402" y="107"/>
                      </a:cxn>
                      <a:cxn ang="0">
                        <a:pos x="380" y="96"/>
                      </a:cxn>
                      <a:cxn ang="0">
                        <a:pos x="358" y="88"/>
                      </a:cxn>
                      <a:cxn ang="0">
                        <a:pos x="333" y="86"/>
                      </a:cxn>
                      <a:cxn ang="0">
                        <a:pos x="311" y="90"/>
                      </a:cxn>
                      <a:cxn ang="0">
                        <a:pos x="302" y="95"/>
                      </a:cxn>
                      <a:cxn ang="0">
                        <a:pos x="295" y="101"/>
                      </a:cxn>
                      <a:cxn ang="0">
                        <a:pos x="289" y="109"/>
                      </a:cxn>
                      <a:cxn ang="0">
                        <a:pos x="285" y="119"/>
                      </a:cxn>
                      <a:cxn ang="0">
                        <a:pos x="281" y="145"/>
                      </a:cxn>
                    </a:cxnLst>
                    <a:rect l="0" t="0" r="r" b="b"/>
                    <a:pathLst>
                      <a:path w="477" h="658">
                        <a:moveTo>
                          <a:pt x="281" y="549"/>
                        </a:moveTo>
                        <a:lnTo>
                          <a:pt x="283" y="566"/>
                        </a:lnTo>
                        <a:lnTo>
                          <a:pt x="285" y="582"/>
                        </a:lnTo>
                        <a:lnTo>
                          <a:pt x="288" y="598"/>
                        </a:lnTo>
                        <a:lnTo>
                          <a:pt x="292" y="612"/>
                        </a:lnTo>
                        <a:lnTo>
                          <a:pt x="298" y="624"/>
                        </a:lnTo>
                        <a:lnTo>
                          <a:pt x="306" y="637"/>
                        </a:lnTo>
                        <a:lnTo>
                          <a:pt x="315" y="648"/>
                        </a:lnTo>
                        <a:lnTo>
                          <a:pt x="325" y="658"/>
                        </a:lnTo>
                        <a:lnTo>
                          <a:pt x="152" y="658"/>
                        </a:lnTo>
                        <a:lnTo>
                          <a:pt x="162" y="648"/>
                        </a:lnTo>
                        <a:lnTo>
                          <a:pt x="171" y="637"/>
                        </a:lnTo>
                        <a:lnTo>
                          <a:pt x="178" y="624"/>
                        </a:lnTo>
                        <a:lnTo>
                          <a:pt x="185" y="612"/>
                        </a:lnTo>
                        <a:lnTo>
                          <a:pt x="190" y="598"/>
                        </a:lnTo>
                        <a:lnTo>
                          <a:pt x="193" y="582"/>
                        </a:lnTo>
                        <a:lnTo>
                          <a:pt x="195" y="566"/>
                        </a:lnTo>
                        <a:lnTo>
                          <a:pt x="195" y="549"/>
                        </a:lnTo>
                        <a:lnTo>
                          <a:pt x="195" y="145"/>
                        </a:lnTo>
                        <a:lnTo>
                          <a:pt x="195" y="132"/>
                        </a:lnTo>
                        <a:lnTo>
                          <a:pt x="192" y="119"/>
                        </a:lnTo>
                        <a:lnTo>
                          <a:pt x="191" y="114"/>
                        </a:lnTo>
                        <a:lnTo>
                          <a:pt x="189" y="109"/>
                        </a:lnTo>
                        <a:lnTo>
                          <a:pt x="186" y="105"/>
                        </a:lnTo>
                        <a:lnTo>
                          <a:pt x="184" y="101"/>
                        </a:lnTo>
                        <a:lnTo>
                          <a:pt x="180" y="98"/>
                        </a:lnTo>
                        <a:lnTo>
                          <a:pt x="176" y="95"/>
                        </a:lnTo>
                        <a:lnTo>
                          <a:pt x="172" y="93"/>
                        </a:lnTo>
                        <a:lnTo>
                          <a:pt x="168" y="90"/>
                        </a:lnTo>
                        <a:lnTo>
                          <a:pt x="157" y="87"/>
                        </a:lnTo>
                        <a:lnTo>
                          <a:pt x="146" y="86"/>
                        </a:lnTo>
                        <a:lnTo>
                          <a:pt x="133" y="87"/>
                        </a:lnTo>
                        <a:lnTo>
                          <a:pt x="121" y="88"/>
                        </a:lnTo>
                        <a:lnTo>
                          <a:pt x="110" y="91"/>
                        </a:lnTo>
                        <a:lnTo>
                          <a:pt x="98" y="96"/>
                        </a:lnTo>
                        <a:lnTo>
                          <a:pt x="88" y="101"/>
                        </a:lnTo>
                        <a:lnTo>
                          <a:pt x="77" y="107"/>
                        </a:lnTo>
                        <a:lnTo>
                          <a:pt x="68" y="115"/>
                        </a:lnTo>
                        <a:lnTo>
                          <a:pt x="58" y="123"/>
                        </a:lnTo>
                        <a:lnTo>
                          <a:pt x="50" y="133"/>
                        </a:lnTo>
                        <a:lnTo>
                          <a:pt x="41" y="143"/>
                        </a:lnTo>
                        <a:lnTo>
                          <a:pt x="33" y="155"/>
                        </a:lnTo>
                        <a:lnTo>
                          <a:pt x="26" y="168"/>
                        </a:lnTo>
                        <a:lnTo>
                          <a:pt x="18" y="182"/>
                        </a:lnTo>
                        <a:lnTo>
                          <a:pt x="12" y="198"/>
                        </a:lnTo>
                        <a:lnTo>
                          <a:pt x="6" y="214"/>
                        </a:lnTo>
                        <a:lnTo>
                          <a:pt x="0" y="232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2" y="10"/>
                        </a:lnTo>
                        <a:lnTo>
                          <a:pt x="18" y="14"/>
                        </a:lnTo>
                        <a:lnTo>
                          <a:pt x="25" y="17"/>
                        </a:lnTo>
                        <a:lnTo>
                          <a:pt x="31" y="20"/>
                        </a:lnTo>
                        <a:lnTo>
                          <a:pt x="36" y="21"/>
                        </a:lnTo>
                        <a:lnTo>
                          <a:pt x="42" y="22"/>
                        </a:lnTo>
                        <a:lnTo>
                          <a:pt x="49" y="23"/>
                        </a:lnTo>
                        <a:lnTo>
                          <a:pt x="430" y="23"/>
                        </a:lnTo>
                        <a:lnTo>
                          <a:pt x="436" y="22"/>
                        </a:lnTo>
                        <a:lnTo>
                          <a:pt x="442" y="21"/>
                        </a:lnTo>
                        <a:lnTo>
                          <a:pt x="448" y="20"/>
                        </a:lnTo>
                        <a:lnTo>
                          <a:pt x="454" y="17"/>
                        </a:lnTo>
                        <a:lnTo>
                          <a:pt x="459" y="14"/>
                        </a:lnTo>
                        <a:lnTo>
                          <a:pt x="466" y="10"/>
                        </a:lnTo>
                        <a:lnTo>
                          <a:pt x="471" y="5"/>
                        </a:lnTo>
                        <a:lnTo>
                          <a:pt x="477" y="0"/>
                        </a:lnTo>
                        <a:lnTo>
                          <a:pt x="477" y="232"/>
                        </a:lnTo>
                        <a:lnTo>
                          <a:pt x="472" y="214"/>
                        </a:lnTo>
                        <a:lnTo>
                          <a:pt x="466" y="198"/>
                        </a:lnTo>
                        <a:lnTo>
                          <a:pt x="459" y="182"/>
                        </a:lnTo>
                        <a:lnTo>
                          <a:pt x="452" y="168"/>
                        </a:lnTo>
                        <a:lnTo>
                          <a:pt x="445" y="155"/>
                        </a:lnTo>
                        <a:lnTo>
                          <a:pt x="437" y="143"/>
                        </a:lnTo>
                        <a:lnTo>
                          <a:pt x="429" y="133"/>
                        </a:lnTo>
                        <a:lnTo>
                          <a:pt x="421" y="123"/>
                        </a:lnTo>
                        <a:lnTo>
                          <a:pt x="411" y="115"/>
                        </a:lnTo>
                        <a:lnTo>
                          <a:pt x="402" y="107"/>
                        </a:lnTo>
                        <a:lnTo>
                          <a:pt x="391" y="101"/>
                        </a:lnTo>
                        <a:lnTo>
                          <a:pt x="380" y="96"/>
                        </a:lnTo>
                        <a:lnTo>
                          <a:pt x="370" y="91"/>
                        </a:lnTo>
                        <a:lnTo>
                          <a:pt x="358" y="88"/>
                        </a:lnTo>
                        <a:lnTo>
                          <a:pt x="346" y="87"/>
                        </a:lnTo>
                        <a:lnTo>
                          <a:pt x="333" y="86"/>
                        </a:lnTo>
                        <a:lnTo>
                          <a:pt x="322" y="87"/>
                        </a:lnTo>
                        <a:lnTo>
                          <a:pt x="311" y="90"/>
                        </a:lnTo>
                        <a:lnTo>
                          <a:pt x="307" y="93"/>
                        </a:lnTo>
                        <a:lnTo>
                          <a:pt x="302" y="95"/>
                        </a:lnTo>
                        <a:lnTo>
                          <a:pt x="298" y="98"/>
                        </a:lnTo>
                        <a:lnTo>
                          <a:pt x="295" y="101"/>
                        </a:lnTo>
                        <a:lnTo>
                          <a:pt x="292" y="105"/>
                        </a:lnTo>
                        <a:lnTo>
                          <a:pt x="289" y="109"/>
                        </a:lnTo>
                        <a:lnTo>
                          <a:pt x="287" y="114"/>
                        </a:lnTo>
                        <a:lnTo>
                          <a:pt x="285" y="119"/>
                        </a:lnTo>
                        <a:lnTo>
                          <a:pt x="283" y="132"/>
                        </a:lnTo>
                        <a:lnTo>
                          <a:pt x="281" y="145"/>
                        </a:lnTo>
                        <a:lnTo>
                          <a:pt x="281" y="5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903" name="Freeform 951"/>
                  <p:cNvSpPr>
                    <a:spLocks noChangeAspect="1"/>
                  </p:cNvSpPr>
                  <p:nvPr/>
                </p:nvSpPr>
                <p:spPr bwMode="auto">
                  <a:xfrm>
                    <a:off x="2963" y="2262"/>
                    <a:ext cx="143" cy="200"/>
                  </a:xfrm>
                  <a:custGeom>
                    <a:avLst/>
                    <a:gdLst/>
                    <a:ahLst/>
                    <a:cxnLst>
                      <a:cxn ang="0">
                        <a:pos x="398" y="22"/>
                      </a:cxn>
                      <a:cxn ang="0">
                        <a:pos x="414" y="20"/>
                      </a:cxn>
                      <a:cxn ang="0">
                        <a:pos x="430" y="14"/>
                      </a:cxn>
                      <a:cxn ang="0">
                        <a:pos x="444" y="5"/>
                      </a:cxn>
                      <a:cxn ang="0">
                        <a:pos x="453" y="209"/>
                      </a:cxn>
                      <a:cxn ang="0">
                        <a:pos x="436" y="177"/>
                      </a:cxn>
                      <a:cxn ang="0">
                        <a:pos x="415" y="149"/>
                      </a:cxn>
                      <a:cxn ang="0">
                        <a:pos x="390" y="127"/>
                      </a:cxn>
                      <a:cxn ang="0">
                        <a:pos x="361" y="110"/>
                      </a:cxn>
                      <a:cxn ang="0">
                        <a:pos x="334" y="101"/>
                      </a:cxn>
                      <a:cxn ang="0">
                        <a:pos x="302" y="94"/>
                      </a:cxn>
                      <a:cxn ang="0">
                        <a:pos x="266" y="89"/>
                      </a:cxn>
                      <a:cxn ang="0">
                        <a:pos x="226" y="88"/>
                      </a:cxn>
                      <a:cxn ang="0">
                        <a:pos x="186" y="90"/>
                      </a:cxn>
                      <a:cxn ang="0">
                        <a:pos x="171" y="94"/>
                      </a:cxn>
                      <a:cxn ang="0">
                        <a:pos x="159" y="99"/>
                      </a:cxn>
                      <a:cxn ang="0">
                        <a:pos x="145" y="108"/>
                      </a:cxn>
                      <a:cxn ang="0">
                        <a:pos x="136" y="121"/>
                      </a:cxn>
                      <a:cxn ang="0">
                        <a:pos x="131" y="137"/>
                      </a:cxn>
                      <a:cxn ang="0">
                        <a:pos x="129" y="156"/>
                      </a:cxn>
                      <a:cxn ang="0">
                        <a:pos x="242" y="290"/>
                      </a:cxn>
                      <a:cxn ang="0">
                        <a:pos x="278" y="286"/>
                      </a:cxn>
                      <a:cxn ang="0">
                        <a:pos x="311" y="276"/>
                      </a:cxn>
                      <a:cxn ang="0">
                        <a:pos x="324" y="268"/>
                      </a:cxn>
                      <a:cxn ang="0">
                        <a:pos x="338" y="258"/>
                      </a:cxn>
                      <a:cxn ang="0">
                        <a:pos x="361" y="234"/>
                      </a:cxn>
                      <a:cxn ang="0">
                        <a:pos x="350" y="400"/>
                      </a:cxn>
                      <a:cxn ang="0">
                        <a:pos x="324" y="380"/>
                      </a:cxn>
                      <a:cxn ang="0">
                        <a:pos x="295" y="365"/>
                      </a:cxn>
                      <a:cxn ang="0">
                        <a:pos x="260" y="359"/>
                      </a:cxn>
                      <a:cxn ang="0">
                        <a:pos x="129" y="358"/>
                      </a:cxn>
                      <a:cxn ang="0">
                        <a:pos x="129" y="533"/>
                      </a:cxn>
                      <a:cxn ang="0">
                        <a:pos x="134" y="552"/>
                      </a:cxn>
                      <a:cxn ang="0">
                        <a:pos x="142" y="566"/>
                      </a:cxn>
                      <a:cxn ang="0">
                        <a:pos x="155" y="578"/>
                      </a:cxn>
                      <a:cxn ang="0">
                        <a:pos x="167" y="584"/>
                      </a:cxn>
                      <a:cxn ang="0">
                        <a:pos x="182" y="588"/>
                      </a:cxn>
                      <a:cxn ang="0">
                        <a:pos x="211" y="592"/>
                      </a:cxn>
                      <a:cxn ang="0">
                        <a:pos x="258" y="593"/>
                      </a:cxn>
                      <a:cxn ang="0">
                        <a:pos x="299" y="590"/>
                      </a:cxn>
                      <a:cxn ang="0">
                        <a:pos x="335" y="583"/>
                      </a:cxn>
                      <a:cxn ang="0">
                        <a:pos x="365" y="575"/>
                      </a:cxn>
                      <a:cxn ang="0">
                        <a:pos x="392" y="561"/>
                      </a:cxn>
                      <a:cxn ang="0">
                        <a:pos x="419" y="541"/>
                      </a:cxn>
                      <a:cxn ang="0">
                        <a:pos x="442" y="515"/>
                      </a:cxn>
                      <a:cxn ang="0">
                        <a:pos x="463" y="482"/>
                      </a:cxn>
                      <a:cxn ang="0">
                        <a:pos x="473" y="679"/>
                      </a:cxn>
                      <a:cxn ang="0">
                        <a:pos x="457" y="670"/>
                      </a:cxn>
                      <a:cxn ang="0">
                        <a:pos x="441" y="663"/>
                      </a:cxn>
                      <a:cxn ang="0">
                        <a:pos x="423" y="660"/>
                      </a:cxn>
                      <a:cxn ang="0">
                        <a:pos x="405" y="658"/>
                      </a:cxn>
                      <a:cxn ang="0">
                        <a:pos x="10" y="648"/>
                      </a:cxn>
                      <a:cxn ang="0">
                        <a:pos x="27" y="624"/>
                      </a:cxn>
                      <a:cxn ang="0">
                        <a:pos x="38" y="598"/>
                      </a:cxn>
                      <a:cxn ang="0">
                        <a:pos x="44" y="566"/>
                      </a:cxn>
                      <a:cxn ang="0">
                        <a:pos x="45" y="132"/>
                      </a:cxn>
                      <a:cxn ang="0">
                        <a:pos x="42" y="99"/>
                      </a:cxn>
                      <a:cxn ang="0">
                        <a:pos x="34" y="69"/>
                      </a:cxn>
                      <a:cxn ang="0">
                        <a:pos x="19" y="45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73" h="679">
                        <a:moveTo>
                          <a:pt x="391" y="23"/>
                        </a:moveTo>
                        <a:lnTo>
                          <a:pt x="398" y="22"/>
                        </a:lnTo>
                        <a:lnTo>
                          <a:pt x="405" y="21"/>
                        </a:lnTo>
                        <a:lnTo>
                          <a:pt x="414" y="20"/>
                        </a:lnTo>
                        <a:lnTo>
                          <a:pt x="421" y="17"/>
                        </a:lnTo>
                        <a:lnTo>
                          <a:pt x="430" y="14"/>
                        </a:lnTo>
                        <a:lnTo>
                          <a:pt x="437" y="10"/>
                        </a:lnTo>
                        <a:lnTo>
                          <a:pt x="444" y="5"/>
                        </a:lnTo>
                        <a:lnTo>
                          <a:pt x="453" y="0"/>
                        </a:lnTo>
                        <a:lnTo>
                          <a:pt x="453" y="209"/>
                        </a:lnTo>
                        <a:lnTo>
                          <a:pt x="444" y="193"/>
                        </a:lnTo>
                        <a:lnTo>
                          <a:pt x="436" y="177"/>
                        </a:lnTo>
                        <a:lnTo>
                          <a:pt x="426" y="162"/>
                        </a:lnTo>
                        <a:lnTo>
                          <a:pt x="415" y="149"/>
                        </a:lnTo>
                        <a:lnTo>
                          <a:pt x="403" y="138"/>
                        </a:lnTo>
                        <a:lnTo>
                          <a:pt x="390" y="127"/>
                        </a:lnTo>
                        <a:lnTo>
                          <a:pt x="376" y="119"/>
                        </a:lnTo>
                        <a:lnTo>
                          <a:pt x="361" y="110"/>
                        </a:lnTo>
                        <a:lnTo>
                          <a:pt x="349" y="105"/>
                        </a:lnTo>
                        <a:lnTo>
                          <a:pt x="334" y="101"/>
                        </a:lnTo>
                        <a:lnTo>
                          <a:pt x="319" y="97"/>
                        </a:lnTo>
                        <a:lnTo>
                          <a:pt x="302" y="94"/>
                        </a:lnTo>
                        <a:lnTo>
                          <a:pt x="285" y="91"/>
                        </a:lnTo>
                        <a:lnTo>
                          <a:pt x="266" y="89"/>
                        </a:lnTo>
                        <a:lnTo>
                          <a:pt x="247" y="88"/>
                        </a:lnTo>
                        <a:lnTo>
                          <a:pt x="226" y="88"/>
                        </a:lnTo>
                        <a:lnTo>
                          <a:pt x="204" y="89"/>
                        </a:lnTo>
                        <a:lnTo>
                          <a:pt x="186" y="90"/>
                        </a:lnTo>
                        <a:lnTo>
                          <a:pt x="178" y="93"/>
                        </a:lnTo>
                        <a:lnTo>
                          <a:pt x="171" y="94"/>
                        </a:lnTo>
                        <a:lnTo>
                          <a:pt x="164" y="96"/>
                        </a:lnTo>
                        <a:lnTo>
                          <a:pt x="159" y="99"/>
                        </a:lnTo>
                        <a:lnTo>
                          <a:pt x="152" y="103"/>
                        </a:lnTo>
                        <a:lnTo>
                          <a:pt x="145" y="108"/>
                        </a:lnTo>
                        <a:lnTo>
                          <a:pt x="140" y="114"/>
                        </a:lnTo>
                        <a:lnTo>
                          <a:pt x="136" y="121"/>
                        </a:lnTo>
                        <a:lnTo>
                          <a:pt x="134" y="128"/>
                        </a:lnTo>
                        <a:lnTo>
                          <a:pt x="131" y="137"/>
                        </a:lnTo>
                        <a:lnTo>
                          <a:pt x="129" y="145"/>
                        </a:lnTo>
                        <a:lnTo>
                          <a:pt x="129" y="156"/>
                        </a:lnTo>
                        <a:lnTo>
                          <a:pt x="129" y="290"/>
                        </a:lnTo>
                        <a:lnTo>
                          <a:pt x="242" y="290"/>
                        </a:lnTo>
                        <a:lnTo>
                          <a:pt x="260" y="289"/>
                        </a:lnTo>
                        <a:lnTo>
                          <a:pt x="278" y="286"/>
                        </a:lnTo>
                        <a:lnTo>
                          <a:pt x="295" y="282"/>
                        </a:lnTo>
                        <a:lnTo>
                          <a:pt x="311" y="276"/>
                        </a:lnTo>
                        <a:lnTo>
                          <a:pt x="318" y="273"/>
                        </a:lnTo>
                        <a:lnTo>
                          <a:pt x="324" y="268"/>
                        </a:lnTo>
                        <a:lnTo>
                          <a:pt x="332" y="263"/>
                        </a:lnTo>
                        <a:lnTo>
                          <a:pt x="338" y="258"/>
                        </a:lnTo>
                        <a:lnTo>
                          <a:pt x="350" y="246"/>
                        </a:lnTo>
                        <a:lnTo>
                          <a:pt x="361" y="234"/>
                        </a:lnTo>
                        <a:lnTo>
                          <a:pt x="361" y="413"/>
                        </a:lnTo>
                        <a:lnTo>
                          <a:pt x="350" y="400"/>
                        </a:lnTo>
                        <a:lnTo>
                          <a:pt x="338" y="389"/>
                        </a:lnTo>
                        <a:lnTo>
                          <a:pt x="324" y="380"/>
                        </a:lnTo>
                        <a:lnTo>
                          <a:pt x="311" y="372"/>
                        </a:lnTo>
                        <a:lnTo>
                          <a:pt x="295" y="365"/>
                        </a:lnTo>
                        <a:lnTo>
                          <a:pt x="278" y="361"/>
                        </a:lnTo>
                        <a:lnTo>
                          <a:pt x="260" y="359"/>
                        </a:lnTo>
                        <a:lnTo>
                          <a:pt x="242" y="358"/>
                        </a:lnTo>
                        <a:lnTo>
                          <a:pt x="129" y="358"/>
                        </a:lnTo>
                        <a:lnTo>
                          <a:pt x="129" y="522"/>
                        </a:lnTo>
                        <a:lnTo>
                          <a:pt x="129" y="533"/>
                        </a:lnTo>
                        <a:lnTo>
                          <a:pt x="132" y="542"/>
                        </a:lnTo>
                        <a:lnTo>
                          <a:pt x="134" y="552"/>
                        </a:lnTo>
                        <a:lnTo>
                          <a:pt x="137" y="559"/>
                        </a:lnTo>
                        <a:lnTo>
                          <a:pt x="142" y="566"/>
                        </a:lnTo>
                        <a:lnTo>
                          <a:pt x="147" y="573"/>
                        </a:lnTo>
                        <a:lnTo>
                          <a:pt x="155" y="578"/>
                        </a:lnTo>
                        <a:lnTo>
                          <a:pt x="162" y="582"/>
                        </a:lnTo>
                        <a:lnTo>
                          <a:pt x="167" y="584"/>
                        </a:lnTo>
                        <a:lnTo>
                          <a:pt x="175" y="586"/>
                        </a:lnTo>
                        <a:lnTo>
                          <a:pt x="182" y="588"/>
                        </a:lnTo>
                        <a:lnTo>
                          <a:pt x="191" y="591"/>
                        </a:lnTo>
                        <a:lnTo>
                          <a:pt x="211" y="592"/>
                        </a:lnTo>
                        <a:lnTo>
                          <a:pt x="235" y="593"/>
                        </a:lnTo>
                        <a:lnTo>
                          <a:pt x="258" y="593"/>
                        </a:lnTo>
                        <a:lnTo>
                          <a:pt x="279" y="592"/>
                        </a:lnTo>
                        <a:lnTo>
                          <a:pt x="299" y="590"/>
                        </a:lnTo>
                        <a:lnTo>
                          <a:pt x="318" y="587"/>
                        </a:lnTo>
                        <a:lnTo>
                          <a:pt x="335" y="583"/>
                        </a:lnTo>
                        <a:lnTo>
                          <a:pt x="351" y="580"/>
                        </a:lnTo>
                        <a:lnTo>
                          <a:pt x="365" y="575"/>
                        </a:lnTo>
                        <a:lnTo>
                          <a:pt x="378" y="568"/>
                        </a:lnTo>
                        <a:lnTo>
                          <a:pt x="392" y="561"/>
                        </a:lnTo>
                        <a:lnTo>
                          <a:pt x="405" y="552"/>
                        </a:lnTo>
                        <a:lnTo>
                          <a:pt x="419" y="541"/>
                        </a:lnTo>
                        <a:lnTo>
                          <a:pt x="431" y="528"/>
                        </a:lnTo>
                        <a:lnTo>
                          <a:pt x="442" y="515"/>
                        </a:lnTo>
                        <a:lnTo>
                          <a:pt x="454" y="499"/>
                        </a:lnTo>
                        <a:lnTo>
                          <a:pt x="463" y="482"/>
                        </a:lnTo>
                        <a:lnTo>
                          <a:pt x="473" y="463"/>
                        </a:lnTo>
                        <a:lnTo>
                          <a:pt x="473" y="679"/>
                        </a:lnTo>
                        <a:lnTo>
                          <a:pt x="465" y="674"/>
                        </a:lnTo>
                        <a:lnTo>
                          <a:pt x="457" y="670"/>
                        </a:lnTo>
                        <a:lnTo>
                          <a:pt x="450" y="666"/>
                        </a:lnTo>
                        <a:lnTo>
                          <a:pt x="441" y="663"/>
                        </a:lnTo>
                        <a:lnTo>
                          <a:pt x="433" y="661"/>
                        </a:lnTo>
                        <a:lnTo>
                          <a:pt x="423" y="660"/>
                        </a:lnTo>
                        <a:lnTo>
                          <a:pt x="415" y="659"/>
                        </a:lnTo>
                        <a:lnTo>
                          <a:pt x="405" y="658"/>
                        </a:lnTo>
                        <a:lnTo>
                          <a:pt x="0" y="658"/>
                        </a:lnTo>
                        <a:lnTo>
                          <a:pt x="10" y="648"/>
                        </a:lnTo>
                        <a:lnTo>
                          <a:pt x="19" y="637"/>
                        </a:lnTo>
                        <a:lnTo>
                          <a:pt x="27" y="624"/>
                        </a:lnTo>
                        <a:lnTo>
                          <a:pt x="34" y="612"/>
                        </a:lnTo>
                        <a:lnTo>
                          <a:pt x="38" y="598"/>
                        </a:lnTo>
                        <a:lnTo>
                          <a:pt x="42" y="582"/>
                        </a:lnTo>
                        <a:lnTo>
                          <a:pt x="44" y="566"/>
                        </a:lnTo>
                        <a:lnTo>
                          <a:pt x="45" y="549"/>
                        </a:lnTo>
                        <a:lnTo>
                          <a:pt x="45" y="132"/>
                        </a:lnTo>
                        <a:lnTo>
                          <a:pt x="44" y="115"/>
                        </a:lnTo>
                        <a:lnTo>
                          <a:pt x="42" y="99"/>
                        </a:lnTo>
                        <a:lnTo>
                          <a:pt x="38" y="84"/>
                        </a:lnTo>
                        <a:lnTo>
                          <a:pt x="34" y="69"/>
                        </a:lnTo>
                        <a:lnTo>
                          <a:pt x="27" y="57"/>
                        </a:lnTo>
                        <a:lnTo>
                          <a:pt x="19" y="45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39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904" name="Freeform 952"/>
                  <p:cNvSpPr>
                    <a:spLocks noChangeAspect="1"/>
                  </p:cNvSpPr>
                  <p:nvPr/>
                </p:nvSpPr>
                <p:spPr bwMode="auto">
                  <a:xfrm>
                    <a:off x="3342" y="2262"/>
                    <a:ext cx="207" cy="193"/>
                  </a:xfrm>
                  <a:custGeom>
                    <a:avLst/>
                    <a:gdLst/>
                    <a:ahLst/>
                    <a:cxnLst>
                      <a:cxn ang="0">
                        <a:pos x="526" y="625"/>
                      </a:cxn>
                      <a:cxn ang="0">
                        <a:pos x="543" y="601"/>
                      </a:cxn>
                      <a:cxn ang="0">
                        <a:pos x="554" y="575"/>
                      </a:cxn>
                      <a:cxn ang="0">
                        <a:pos x="559" y="543"/>
                      </a:cxn>
                      <a:cxn ang="0">
                        <a:pos x="560" y="174"/>
                      </a:cxn>
                      <a:cxn ang="0">
                        <a:pos x="562" y="120"/>
                      </a:cxn>
                      <a:cxn ang="0">
                        <a:pos x="569" y="68"/>
                      </a:cxn>
                      <a:cxn ang="0">
                        <a:pos x="553" y="124"/>
                      </a:cxn>
                      <a:cxn ang="0">
                        <a:pos x="536" y="176"/>
                      </a:cxn>
                      <a:cxn ang="0">
                        <a:pos x="391" y="602"/>
                      </a:cxn>
                      <a:cxn ang="0">
                        <a:pos x="390" y="628"/>
                      </a:cxn>
                      <a:cxn ang="0">
                        <a:pos x="288" y="635"/>
                      </a:cxn>
                      <a:cxn ang="0">
                        <a:pos x="291" y="616"/>
                      </a:cxn>
                      <a:cxn ang="0">
                        <a:pos x="287" y="591"/>
                      </a:cxn>
                      <a:cxn ang="0">
                        <a:pos x="135" y="150"/>
                      </a:cxn>
                      <a:cxn ang="0">
                        <a:pos x="119" y="96"/>
                      </a:cxn>
                      <a:cxn ang="0">
                        <a:pos x="116" y="91"/>
                      </a:cxn>
                      <a:cxn ang="0">
                        <a:pos x="121" y="143"/>
                      </a:cxn>
                      <a:cxn ang="0">
                        <a:pos x="121" y="526"/>
                      </a:cxn>
                      <a:cxn ang="0">
                        <a:pos x="124" y="558"/>
                      </a:cxn>
                      <a:cxn ang="0">
                        <a:pos x="133" y="588"/>
                      </a:cxn>
                      <a:cxn ang="0">
                        <a:pos x="146" y="613"/>
                      </a:cxn>
                      <a:cxn ang="0">
                        <a:pos x="166" y="635"/>
                      </a:cxn>
                      <a:cxn ang="0">
                        <a:pos x="10" y="625"/>
                      </a:cxn>
                      <a:cxn ang="0">
                        <a:pos x="27" y="601"/>
                      </a:cxn>
                      <a:cxn ang="0">
                        <a:pos x="39" y="575"/>
                      </a:cxn>
                      <a:cxn ang="0">
                        <a:pos x="44" y="543"/>
                      </a:cxn>
                      <a:cxn ang="0">
                        <a:pos x="45" y="109"/>
                      </a:cxn>
                      <a:cxn ang="0">
                        <a:pos x="42" y="76"/>
                      </a:cxn>
                      <a:cxn ang="0">
                        <a:pos x="34" y="46"/>
                      </a:cxn>
                      <a:cxn ang="0">
                        <a:pos x="20" y="22"/>
                      </a:cxn>
                      <a:cxn ang="0">
                        <a:pos x="0" y="0"/>
                      </a:cxn>
                      <a:cxn ang="0">
                        <a:pos x="178" y="4"/>
                      </a:cxn>
                      <a:cxn ang="0">
                        <a:pos x="175" y="15"/>
                      </a:cxn>
                      <a:cxn ang="0">
                        <a:pos x="175" y="22"/>
                      </a:cxn>
                      <a:cxn ang="0">
                        <a:pos x="313" y="428"/>
                      </a:cxn>
                      <a:cxn ang="0">
                        <a:pos x="330" y="483"/>
                      </a:cxn>
                      <a:cxn ang="0">
                        <a:pos x="342" y="548"/>
                      </a:cxn>
                      <a:cxn ang="0">
                        <a:pos x="357" y="480"/>
                      </a:cxn>
                      <a:cxn ang="0">
                        <a:pos x="372" y="428"/>
                      </a:cxn>
                      <a:cxn ang="0">
                        <a:pos x="509" y="24"/>
                      </a:cxn>
                      <a:cxn ang="0">
                        <a:pos x="510" y="20"/>
                      </a:cxn>
                      <a:cxn ang="0">
                        <a:pos x="509" y="12"/>
                      </a:cxn>
                      <a:cxn ang="0">
                        <a:pos x="688" y="0"/>
                      </a:cxn>
                      <a:cxn ang="0">
                        <a:pos x="669" y="21"/>
                      </a:cxn>
                      <a:cxn ang="0">
                        <a:pos x="655" y="46"/>
                      </a:cxn>
                      <a:cxn ang="0">
                        <a:pos x="647" y="76"/>
                      </a:cxn>
                      <a:cxn ang="0">
                        <a:pos x="643" y="109"/>
                      </a:cxn>
                      <a:cxn ang="0">
                        <a:pos x="643" y="543"/>
                      </a:cxn>
                      <a:cxn ang="0">
                        <a:pos x="650" y="575"/>
                      </a:cxn>
                      <a:cxn ang="0">
                        <a:pos x="661" y="601"/>
                      </a:cxn>
                      <a:cxn ang="0">
                        <a:pos x="678" y="625"/>
                      </a:cxn>
                      <a:cxn ang="0">
                        <a:pos x="515" y="635"/>
                      </a:cxn>
                    </a:cxnLst>
                    <a:rect l="0" t="0" r="r" b="b"/>
                    <a:pathLst>
                      <a:path w="688" h="635">
                        <a:moveTo>
                          <a:pt x="515" y="635"/>
                        </a:moveTo>
                        <a:lnTo>
                          <a:pt x="526" y="625"/>
                        </a:lnTo>
                        <a:lnTo>
                          <a:pt x="536" y="614"/>
                        </a:lnTo>
                        <a:lnTo>
                          <a:pt x="543" y="601"/>
                        </a:lnTo>
                        <a:lnTo>
                          <a:pt x="550" y="589"/>
                        </a:lnTo>
                        <a:lnTo>
                          <a:pt x="554" y="575"/>
                        </a:lnTo>
                        <a:lnTo>
                          <a:pt x="558" y="559"/>
                        </a:lnTo>
                        <a:lnTo>
                          <a:pt x="559" y="543"/>
                        </a:lnTo>
                        <a:lnTo>
                          <a:pt x="560" y="526"/>
                        </a:lnTo>
                        <a:lnTo>
                          <a:pt x="560" y="174"/>
                        </a:lnTo>
                        <a:lnTo>
                          <a:pt x="561" y="146"/>
                        </a:lnTo>
                        <a:lnTo>
                          <a:pt x="562" y="120"/>
                        </a:lnTo>
                        <a:lnTo>
                          <a:pt x="565" y="94"/>
                        </a:lnTo>
                        <a:lnTo>
                          <a:pt x="569" y="68"/>
                        </a:lnTo>
                        <a:lnTo>
                          <a:pt x="561" y="97"/>
                        </a:lnTo>
                        <a:lnTo>
                          <a:pt x="553" y="124"/>
                        </a:lnTo>
                        <a:lnTo>
                          <a:pt x="544" y="151"/>
                        </a:lnTo>
                        <a:lnTo>
                          <a:pt x="536" y="176"/>
                        </a:lnTo>
                        <a:lnTo>
                          <a:pt x="393" y="591"/>
                        </a:lnTo>
                        <a:lnTo>
                          <a:pt x="391" y="602"/>
                        </a:lnTo>
                        <a:lnTo>
                          <a:pt x="390" y="616"/>
                        </a:lnTo>
                        <a:lnTo>
                          <a:pt x="390" y="628"/>
                        </a:lnTo>
                        <a:lnTo>
                          <a:pt x="391" y="635"/>
                        </a:lnTo>
                        <a:lnTo>
                          <a:pt x="288" y="635"/>
                        </a:lnTo>
                        <a:lnTo>
                          <a:pt x="291" y="627"/>
                        </a:lnTo>
                        <a:lnTo>
                          <a:pt x="291" y="616"/>
                        </a:lnTo>
                        <a:lnTo>
                          <a:pt x="290" y="602"/>
                        </a:lnTo>
                        <a:lnTo>
                          <a:pt x="287" y="591"/>
                        </a:lnTo>
                        <a:lnTo>
                          <a:pt x="144" y="176"/>
                        </a:lnTo>
                        <a:lnTo>
                          <a:pt x="135" y="150"/>
                        </a:lnTo>
                        <a:lnTo>
                          <a:pt x="126" y="123"/>
                        </a:lnTo>
                        <a:lnTo>
                          <a:pt x="119" y="96"/>
                        </a:lnTo>
                        <a:lnTo>
                          <a:pt x="110" y="68"/>
                        </a:lnTo>
                        <a:lnTo>
                          <a:pt x="116" y="91"/>
                        </a:lnTo>
                        <a:lnTo>
                          <a:pt x="119" y="116"/>
                        </a:lnTo>
                        <a:lnTo>
                          <a:pt x="121" y="143"/>
                        </a:lnTo>
                        <a:lnTo>
                          <a:pt x="121" y="174"/>
                        </a:lnTo>
                        <a:lnTo>
                          <a:pt x="121" y="526"/>
                        </a:lnTo>
                        <a:lnTo>
                          <a:pt x="122" y="543"/>
                        </a:lnTo>
                        <a:lnTo>
                          <a:pt x="124" y="558"/>
                        </a:lnTo>
                        <a:lnTo>
                          <a:pt x="127" y="573"/>
                        </a:lnTo>
                        <a:lnTo>
                          <a:pt x="133" y="588"/>
                        </a:lnTo>
                        <a:lnTo>
                          <a:pt x="139" y="600"/>
                        </a:lnTo>
                        <a:lnTo>
                          <a:pt x="146" y="613"/>
                        </a:lnTo>
                        <a:lnTo>
                          <a:pt x="156" y="624"/>
                        </a:lnTo>
                        <a:lnTo>
                          <a:pt x="166" y="635"/>
                        </a:lnTo>
                        <a:lnTo>
                          <a:pt x="0" y="635"/>
                        </a:lnTo>
                        <a:lnTo>
                          <a:pt x="10" y="625"/>
                        </a:lnTo>
                        <a:lnTo>
                          <a:pt x="20" y="614"/>
                        </a:lnTo>
                        <a:lnTo>
                          <a:pt x="27" y="601"/>
                        </a:lnTo>
                        <a:lnTo>
                          <a:pt x="34" y="589"/>
                        </a:lnTo>
                        <a:lnTo>
                          <a:pt x="39" y="575"/>
                        </a:lnTo>
                        <a:lnTo>
                          <a:pt x="42" y="559"/>
                        </a:lnTo>
                        <a:lnTo>
                          <a:pt x="44" y="543"/>
                        </a:lnTo>
                        <a:lnTo>
                          <a:pt x="45" y="526"/>
                        </a:lnTo>
                        <a:lnTo>
                          <a:pt x="45" y="109"/>
                        </a:lnTo>
                        <a:lnTo>
                          <a:pt x="44" y="92"/>
                        </a:lnTo>
                        <a:lnTo>
                          <a:pt x="42" y="76"/>
                        </a:lnTo>
                        <a:lnTo>
                          <a:pt x="39" y="61"/>
                        </a:lnTo>
                        <a:lnTo>
                          <a:pt x="34" y="46"/>
                        </a:lnTo>
                        <a:lnTo>
                          <a:pt x="27" y="34"/>
                        </a:lnTo>
                        <a:lnTo>
                          <a:pt x="20" y="22"/>
                        </a:lnTo>
                        <a:lnTo>
                          <a:pt x="10" y="11"/>
                        </a:lnTo>
                        <a:lnTo>
                          <a:pt x="0" y="0"/>
                        </a:lnTo>
                        <a:lnTo>
                          <a:pt x="180" y="0"/>
                        </a:lnTo>
                        <a:lnTo>
                          <a:pt x="178" y="4"/>
                        </a:lnTo>
                        <a:lnTo>
                          <a:pt x="176" y="10"/>
                        </a:lnTo>
                        <a:lnTo>
                          <a:pt x="175" y="15"/>
                        </a:lnTo>
                        <a:lnTo>
                          <a:pt x="175" y="19"/>
                        </a:lnTo>
                        <a:lnTo>
                          <a:pt x="175" y="22"/>
                        </a:lnTo>
                        <a:lnTo>
                          <a:pt x="175" y="25"/>
                        </a:lnTo>
                        <a:lnTo>
                          <a:pt x="313" y="428"/>
                        </a:lnTo>
                        <a:lnTo>
                          <a:pt x="322" y="455"/>
                        </a:lnTo>
                        <a:lnTo>
                          <a:pt x="330" y="483"/>
                        </a:lnTo>
                        <a:lnTo>
                          <a:pt x="337" y="514"/>
                        </a:lnTo>
                        <a:lnTo>
                          <a:pt x="342" y="548"/>
                        </a:lnTo>
                        <a:lnTo>
                          <a:pt x="350" y="512"/>
                        </a:lnTo>
                        <a:lnTo>
                          <a:pt x="357" y="480"/>
                        </a:lnTo>
                        <a:lnTo>
                          <a:pt x="364" y="453"/>
                        </a:lnTo>
                        <a:lnTo>
                          <a:pt x="372" y="428"/>
                        </a:lnTo>
                        <a:lnTo>
                          <a:pt x="509" y="25"/>
                        </a:lnTo>
                        <a:lnTo>
                          <a:pt x="509" y="24"/>
                        </a:lnTo>
                        <a:lnTo>
                          <a:pt x="510" y="24"/>
                        </a:lnTo>
                        <a:lnTo>
                          <a:pt x="510" y="20"/>
                        </a:lnTo>
                        <a:lnTo>
                          <a:pt x="510" y="17"/>
                        </a:lnTo>
                        <a:lnTo>
                          <a:pt x="509" y="12"/>
                        </a:lnTo>
                        <a:lnTo>
                          <a:pt x="505" y="0"/>
                        </a:lnTo>
                        <a:lnTo>
                          <a:pt x="688" y="0"/>
                        </a:lnTo>
                        <a:lnTo>
                          <a:pt x="678" y="10"/>
                        </a:lnTo>
                        <a:lnTo>
                          <a:pt x="669" y="21"/>
                        </a:lnTo>
                        <a:lnTo>
                          <a:pt x="661" y="33"/>
                        </a:lnTo>
                        <a:lnTo>
                          <a:pt x="655" y="46"/>
                        </a:lnTo>
                        <a:lnTo>
                          <a:pt x="650" y="60"/>
                        </a:lnTo>
                        <a:lnTo>
                          <a:pt x="647" y="76"/>
                        </a:lnTo>
                        <a:lnTo>
                          <a:pt x="643" y="92"/>
                        </a:lnTo>
                        <a:lnTo>
                          <a:pt x="643" y="109"/>
                        </a:lnTo>
                        <a:lnTo>
                          <a:pt x="643" y="526"/>
                        </a:lnTo>
                        <a:lnTo>
                          <a:pt x="643" y="543"/>
                        </a:lnTo>
                        <a:lnTo>
                          <a:pt x="647" y="559"/>
                        </a:lnTo>
                        <a:lnTo>
                          <a:pt x="650" y="575"/>
                        </a:lnTo>
                        <a:lnTo>
                          <a:pt x="655" y="589"/>
                        </a:lnTo>
                        <a:lnTo>
                          <a:pt x="661" y="601"/>
                        </a:lnTo>
                        <a:lnTo>
                          <a:pt x="669" y="614"/>
                        </a:lnTo>
                        <a:lnTo>
                          <a:pt x="678" y="625"/>
                        </a:lnTo>
                        <a:lnTo>
                          <a:pt x="688" y="635"/>
                        </a:lnTo>
                        <a:lnTo>
                          <a:pt x="515" y="6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905" name="Freeform 953"/>
                  <p:cNvSpPr>
                    <a:spLocks noChangeAspect="1"/>
                  </p:cNvSpPr>
                  <p:nvPr/>
                </p:nvSpPr>
                <p:spPr bwMode="auto">
                  <a:xfrm>
                    <a:off x="4007" y="2262"/>
                    <a:ext cx="64" cy="193"/>
                  </a:xfrm>
                  <a:custGeom>
                    <a:avLst/>
                    <a:gdLst/>
                    <a:ahLst/>
                    <a:cxnLst>
                      <a:cxn ang="0">
                        <a:pos x="105" y="199"/>
                      </a:cxn>
                      <a:cxn ang="0">
                        <a:pos x="48" y="199"/>
                      </a:cxn>
                      <a:cxn ang="0">
                        <a:pos x="34" y="199"/>
                      </a:cxn>
                      <a:cxn ang="0">
                        <a:pos x="21" y="203"/>
                      </a:cxn>
                      <a:cxn ang="0">
                        <a:pos x="16" y="204"/>
                      </a:cxn>
                      <a:cxn ang="0">
                        <a:pos x="11" y="207"/>
                      </a:cxn>
                      <a:cxn ang="0">
                        <a:pos x="6" y="209"/>
                      </a:cxn>
                      <a:cxn ang="0">
                        <a:pos x="0" y="213"/>
                      </a:cxn>
                      <a:cxn ang="0">
                        <a:pos x="0" y="119"/>
                      </a:cxn>
                      <a:cxn ang="0">
                        <a:pos x="13" y="126"/>
                      </a:cxn>
                      <a:cxn ang="0">
                        <a:pos x="26" y="129"/>
                      </a:cxn>
                      <a:cxn ang="0">
                        <a:pos x="37" y="131"/>
                      </a:cxn>
                      <a:cxn ang="0">
                        <a:pos x="49" y="132"/>
                      </a:cxn>
                      <a:cxn ang="0">
                        <a:pos x="58" y="131"/>
                      </a:cxn>
                      <a:cxn ang="0">
                        <a:pos x="68" y="130"/>
                      </a:cxn>
                      <a:cxn ang="0">
                        <a:pos x="75" y="129"/>
                      </a:cxn>
                      <a:cxn ang="0">
                        <a:pos x="84" y="127"/>
                      </a:cxn>
                      <a:cxn ang="0">
                        <a:pos x="90" y="124"/>
                      </a:cxn>
                      <a:cxn ang="0">
                        <a:pos x="96" y="119"/>
                      </a:cxn>
                      <a:cxn ang="0">
                        <a:pos x="103" y="115"/>
                      </a:cxn>
                      <a:cxn ang="0">
                        <a:pos x="108" y="110"/>
                      </a:cxn>
                      <a:cxn ang="0">
                        <a:pos x="112" y="105"/>
                      </a:cxn>
                      <a:cxn ang="0">
                        <a:pos x="116" y="97"/>
                      </a:cxn>
                      <a:cxn ang="0">
                        <a:pos x="119" y="91"/>
                      </a:cxn>
                      <a:cxn ang="0">
                        <a:pos x="122" y="83"/>
                      </a:cxn>
                      <a:cxn ang="0">
                        <a:pos x="124" y="74"/>
                      </a:cxn>
                      <a:cxn ang="0">
                        <a:pos x="126" y="66"/>
                      </a:cxn>
                      <a:cxn ang="0">
                        <a:pos x="127" y="56"/>
                      </a:cxn>
                      <a:cxn ang="0">
                        <a:pos x="127" y="46"/>
                      </a:cxn>
                      <a:cxn ang="0">
                        <a:pos x="126" y="33"/>
                      </a:cxn>
                      <a:cxn ang="0">
                        <a:pos x="125" y="21"/>
                      </a:cxn>
                      <a:cxn ang="0">
                        <a:pos x="122" y="11"/>
                      </a:cxn>
                      <a:cxn ang="0">
                        <a:pos x="116" y="0"/>
                      </a:cxn>
                      <a:cxn ang="0">
                        <a:pos x="197" y="0"/>
                      </a:cxn>
                      <a:cxn ang="0">
                        <a:pos x="193" y="15"/>
                      </a:cxn>
                      <a:cxn ang="0">
                        <a:pos x="191" y="32"/>
                      </a:cxn>
                      <a:cxn ang="0">
                        <a:pos x="189" y="51"/>
                      </a:cxn>
                      <a:cxn ang="0">
                        <a:pos x="189" y="71"/>
                      </a:cxn>
                      <a:cxn ang="0">
                        <a:pos x="189" y="539"/>
                      </a:cxn>
                      <a:cxn ang="0">
                        <a:pos x="190" y="556"/>
                      </a:cxn>
                      <a:cxn ang="0">
                        <a:pos x="192" y="572"/>
                      </a:cxn>
                      <a:cxn ang="0">
                        <a:pos x="195" y="588"/>
                      </a:cxn>
                      <a:cxn ang="0">
                        <a:pos x="199" y="602"/>
                      </a:cxn>
                      <a:cxn ang="0">
                        <a:pos x="206" y="614"/>
                      </a:cxn>
                      <a:cxn ang="0">
                        <a:pos x="213" y="627"/>
                      </a:cxn>
                      <a:cxn ang="0">
                        <a:pos x="222" y="638"/>
                      </a:cxn>
                      <a:cxn ang="0">
                        <a:pos x="232" y="648"/>
                      </a:cxn>
                      <a:cxn ang="0">
                        <a:pos x="61" y="648"/>
                      </a:cxn>
                      <a:cxn ang="0">
                        <a:pos x="71" y="638"/>
                      </a:cxn>
                      <a:cxn ang="0">
                        <a:pos x="80" y="627"/>
                      </a:cxn>
                      <a:cxn ang="0">
                        <a:pos x="88" y="614"/>
                      </a:cxn>
                      <a:cxn ang="0">
                        <a:pos x="94" y="602"/>
                      </a:cxn>
                      <a:cxn ang="0">
                        <a:pos x="98" y="588"/>
                      </a:cxn>
                      <a:cxn ang="0">
                        <a:pos x="102" y="572"/>
                      </a:cxn>
                      <a:cxn ang="0">
                        <a:pos x="104" y="556"/>
                      </a:cxn>
                      <a:cxn ang="0">
                        <a:pos x="105" y="539"/>
                      </a:cxn>
                      <a:cxn ang="0">
                        <a:pos x="105" y="199"/>
                      </a:cxn>
                    </a:cxnLst>
                    <a:rect l="0" t="0" r="r" b="b"/>
                    <a:pathLst>
                      <a:path w="232" h="648">
                        <a:moveTo>
                          <a:pt x="105" y="199"/>
                        </a:moveTo>
                        <a:lnTo>
                          <a:pt x="48" y="199"/>
                        </a:lnTo>
                        <a:lnTo>
                          <a:pt x="34" y="199"/>
                        </a:lnTo>
                        <a:lnTo>
                          <a:pt x="21" y="203"/>
                        </a:lnTo>
                        <a:lnTo>
                          <a:pt x="16" y="204"/>
                        </a:lnTo>
                        <a:lnTo>
                          <a:pt x="11" y="207"/>
                        </a:lnTo>
                        <a:lnTo>
                          <a:pt x="6" y="209"/>
                        </a:lnTo>
                        <a:lnTo>
                          <a:pt x="0" y="213"/>
                        </a:lnTo>
                        <a:lnTo>
                          <a:pt x="0" y="119"/>
                        </a:lnTo>
                        <a:lnTo>
                          <a:pt x="13" y="126"/>
                        </a:lnTo>
                        <a:lnTo>
                          <a:pt x="26" y="129"/>
                        </a:lnTo>
                        <a:lnTo>
                          <a:pt x="37" y="131"/>
                        </a:lnTo>
                        <a:lnTo>
                          <a:pt x="49" y="132"/>
                        </a:lnTo>
                        <a:lnTo>
                          <a:pt x="58" y="131"/>
                        </a:lnTo>
                        <a:lnTo>
                          <a:pt x="68" y="130"/>
                        </a:lnTo>
                        <a:lnTo>
                          <a:pt x="75" y="129"/>
                        </a:lnTo>
                        <a:lnTo>
                          <a:pt x="84" y="127"/>
                        </a:lnTo>
                        <a:lnTo>
                          <a:pt x="90" y="124"/>
                        </a:lnTo>
                        <a:lnTo>
                          <a:pt x="96" y="119"/>
                        </a:lnTo>
                        <a:lnTo>
                          <a:pt x="103" y="115"/>
                        </a:lnTo>
                        <a:lnTo>
                          <a:pt x="108" y="110"/>
                        </a:lnTo>
                        <a:lnTo>
                          <a:pt x="112" y="105"/>
                        </a:lnTo>
                        <a:lnTo>
                          <a:pt x="116" y="97"/>
                        </a:lnTo>
                        <a:lnTo>
                          <a:pt x="119" y="91"/>
                        </a:lnTo>
                        <a:lnTo>
                          <a:pt x="122" y="83"/>
                        </a:lnTo>
                        <a:lnTo>
                          <a:pt x="124" y="74"/>
                        </a:lnTo>
                        <a:lnTo>
                          <a:pt x="126" y="66"/>
                        </a:lnTo>
                        <a:lnTo>
                          <a:pt x="127" y="56"/>
                        </a:lnTo>
                        <a:lnTo>
                          <a:pt x="127" y="46"/>
                        </a:lnTo>
                        <a:lnTo>
                          <a:pt x="126" y="33"/>
                        </a:lnTo>
                        <a:lnTo>
                          <a:pt x="125" y="21"/>
                        </a:lnTo>
                        <a:lnTo>
                          <a:pt x="122" y="11"/>
                        </a:lnTo>
                        <a:lnTo>
                          <a:pt x="116" y="0"/>
                        </a:lnTo>
                        <a:lnTo>
                          <a:pt x="197" y="0"/>
                        </a:lnTo>
                        <a:lnTo>
                          <a:pt x="193" y="15"/>
                        </a:lnTo>
                        <a:lnTo>
                          <a:pt x="191" y="32"/>
                        </a:lnTo>
                        <a:lnTo>
                          <a:pt x="189" y="51"/>
                        </a:lnTo>
                        <a:lnTo>
                          <a:pt x="189" y="71"/>
                        </a:lnTo>
                        <a:lnTo>
                          <a:pt x="189" y="539"/>
                        </a:lnTo>
                        <a:lnTo>
                          <a:pt x="190" y="556"/>
                        </a:lnTo>
                        <a:lnTo>
                          <a:pt x="192" y="572"/>
                        </a:lnTo>
                        <a:lnTo>
                          <a:pt x="195" y="588"/>
                        </a:lnTo>
                        <a:lnTo>
                          <a:pt x="199" y="602"/>
                        </a:lnTo>
                        <a:lnTo>
                          <a:pt x="206" y="614"/>
                        </a:lnTo>
                        <a:lnTo>
                          <a:pt x="213" y="627"/>
                        </a:lnTo>
                        <a:lnTo>
                          <a:pt x="222" y="638"/>
                        </a:lnTo>
                        <a:lnTo>
                          <a:pt x="232" y="648"/>
                        </a:lnTo>
                        <a:lnTo>
                          <a:pt x="61" y="648"/>
                        </a:lnTo>
                        <a:lnTo>
                          <a:pt x="71" y="638"/>
                        </a:lnTo>
                        <a:lnTo>
                          <a:pt x="80" y="627"/>
                        </a:lnTo>
                        <a:lnTo>
                          <a:pt x="88" y="614"/>
                        </a:lnTo>
                        <a:lnTo>
                          <a:pt x="94" y="602"/>
                        </a:lnTo>
                        <a:lnTo>
                          <a:pt x="98" y="588"/>
                        </a:lnTo>
                        <a:lnTo>
                          <a:pt x="102" y="572"/>
                        </a:lnTo>
                        <a:lnTo>
                          <a:pt x="104" y="556"/>
                        </a:lnTo>
                        <a:lnTo>
                          <a:pt x="105" y="539"/>
                        </a:lnTo>
                        <a:lnTo>
                          <a:pt x="105" y="19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906" name="Freeform 954"/>
                  <p:cNvSpPr>
                    <a:spLocks noChangeAspect="1"/>
                  </p:cNvSpPr>
                  <p:nvPr/>
                </p:nvSpPr>
                <p:spPr bwMode="auto">
                  <a:xfrm>
                    <a:off x="4350" y="2262"/>
                    <a:ext cx="143" cy="193"/>
                  </a:xfrm>
                  <a:custGeom>
                    <a:avLst/>
                    <a:gdLst/>
                    <a:ahLst/>
                    <a:cxnLst>
                      <a:cxn ang="0">
                        <a:pos x="100" y="640"/>
                      </a:cxn>
                      <a:cxn ang="0">
                        <a:pos x="128" y="603"/>
                      </a:cxn>
                      <a:cxn ang="0">
                        <a:pos x="155" y="560"/>
                      </a:cxn>
                      <a:cxn ang="0">
                        <a:pos x="178" y="510"/>
                      </a:cxn>
                      <a:cxn ang="0">
                        <a:pos x="304" y="162"/>
                      </a:cxn>
                      <a:cxn ang="0">
                        <a:pos x="309" y="141"/>
                      </a:cxn>
                      <a:cxn ang="0">
                        <a:pos x="311" y="126"/>
                      </a:cxn>
                      <a:cxn ang="0">
                        <a:pos x="309" y="115"/>
                      </a:cxn>
                      <a:cxn ang="0">
                        <a:pos x="306" y="104"/>
                      </a:cxn>
                      <a:cxn ang="0">
                        <a:pos x="300" y="96"/>
                      </a:cxn>
                      <a:cxn ang="0">
                        <a:pos x="291" y="89"/>
                      </a:cxn>
                      <a:cxn ang="0">
                        <a:pos x="281" y="84"/>
                      </a:cxn>
                      <a:cxn ang="0">
                        <a:pos x="268" y="80"/>
                      </a:cxn>
                      <a:cxn ang="0">
                        <a:pos x="235" y="78"/>
                      </a:cxn>
                      <a:cxn ang="0">
                        <a:pos x="197" y="80"/>
                      </a:cxn>
                      <a:cxn ang="0">
                        <a:pos x="161" y="87"/>
                      </a:cxn>
                      <a:cxn ang="0">
                        <a:pos x="128" y="99"/>
                      </a:cxn>
                      <a:cxn ang="0">
                        <a:pos x="98" y="115"/>
                      </a:cxn>
                      <a:cxn ang="0">
                        <a:pos x="69" y="136"/>
                      </a:cxn>
                      <a:cxn ang="0">
                        <a:pos x="44" y="161"/>
                      </a:cxn>
                      <a:cxn ang="0">
                        <a:pos x="21" y="192"/>
                      </a:cxn>
                      <a:cxn ang="0">
                        <a:pos x="0" y="226"/>
                      </a:cxn>
                      <a:cxn ang="0">
                        <a:pos x="8" y="4"/>
                      </a:cxn>
                      <a:cxn ang="0">
                        <a:pos x="24" y="13"/>
                      </a:cxn>
                      <a:cxn ang="0">
                        <a:pos x="41" y="18"/>
                      </a:cxn>
                      <a:cxn ang="0">
                        <a:pos x="59" y="20"/>
                      </a:cxn>
                      <a:cxn ang="0">
                        <a:pos x="474" y="21"/>
                      </a:cxn>
                      <a:cxn ang="0">
                        <a:pos x="449" y="47"/>
                      </a:cxn>
                      <a:cxn ang="0">
                        <a:pos x="428" y="79"/>
                      </a:cxn>
                      <a:cxn ang="0">
                        <a:pos x="409" y="114"/>
                      </a:cxn>
                      <a:cxn ang="0">
                        <a:pos x="394" y="154"/>
                      </a:cxn>
                      <a:cxn ang="0">
                        <a:pos x="255" y="539"/>
                      </a:cxn>
                      <a:cxn ang="0">
                        <a:pos x="248" y="573"/>
                      </a:cxn>
                      <a:cxn ang="0">
                        <a:pos x="247" y="597"/>
                      </a:cxn>
                      <a:cxn ang="0">
                        <a:pos x="251" y="615"/>
                      </a:cxn>
                      <a:cxn ang="0">
                        <a:pos x="259" y="632"/>
                      </a:cxn>
                      <a:cxn ang="0">
                        <a:pos x="270" y="649"/>
                      </a:cxn>
                      <a:cxn ang="0">
                        <a:pos x="85" y="656"/>
                      </a:cxn>
                    </a:cxnLst>
                    <a:rect l="0" t="0" r="r" b="b"/>
                    <a:pathLst>
                      <a:path w="474" h="656">
                        <a:moveTo>
                          <a:pt x="85" y="656"/>
                        </a:moveTo>
                        <a:lnTo>
                          <a:pt x="100" y="640"/>
                        </a:lnTo>
                        <a:lnTo>
                          <a:pt x="115" y="623"/>
                        </a:lnTo>
                        <a:lnTo>
                          <a:pt x="128" y="603"/>
                        </a:lnTo>
                        <a:lnTo>
                          <a:pt x="142" y="582"/>
                        </a:lnTo>
                        <a:lnTo>
                          <a:pt x="155" y="560"/>
                        </a:lnTo>
                        <a:lnTo>
                          <a:pt x="166" y="536"/>
                        </a:lnTo>
                        <a:lnTo>
                          <a:pt x="178" y="510"/>
                        </a:lnTo>
                        <a:lnTo>
                          <a:pt x="188" y="482"/>
                        </a:lnTo>
                        <a:lnTo>
                          <a:pt x="304" y="162"/>
                        </a:lnTo>
                        <a:lnTo>
                          <a:pt x="307" y="152"/>
                        </a:lnTo>
                        <a:lnTo>
                          <a:pt x="309" y="141"/>
                        </a:lnTo>
                        <a:lnTo>
                          <a:pt x="310" y="133"/>
                        </a:lnTo>
                        <a:lnTo>
                          <a:pt x="311" y="126"/>
                        </a:lnTo>
                        <a:lnTo>
                          <a:pt x="310" y="120"/>
                        </a:lnTo>
                        <a:lnTo>
                          <a:pt x="309" y="115"/>
                        </a:lnTo>
                        <a:lnTo>
                          <a:pt x="308" y="109"/>
                        </a:lnTo>
                        <a:lnTo>
                          <a:pt x="306" y="104"/>
                        </a:lnTo>
                        <a:lnTo>
                          <a:pt x="303" y="100"/>
                        </a:lnTo>
                        <a:lnTo>
                          <a:pt x="300" y="96"/>
                        </a:lnTo>
                        <a:lnTo>
                          <a:pt x="297" y="93"/>
                        </a:lnTo>
                        <a:lnTo>
                          <a:pt x="291" y="89"/>
                        </a:lnTo>
                        <a:lnTo>
                          <a:pt x="287" y="86"/>
                        </a:lnTo>
                        <a:lnTo>
                          <a:pt x="281" y="84"/>
                        </a:lnTo>
                        <a:lnTo>
                          <a:pt x="275" y="82"/>
                        </a:lnTo>
                        <a:lnTo>
                          <a:pt x="268" y="80"/>
                        </a:lnTo>
                        <a:lnTo>
                          <a:pt x="252" y="78"/>
                        </a:lnTo>
                        <a:lnTo>
                          <a:pt x="235" y="78"/>
                        </a:lnTo>
                        <a:lnTo>
                          <a:pt x="216" y="78"/>
                        </a:lnTo>
                        <a:lnTo>
                          <a:pt x="197" y="80"/>
                        </a:lnTo>
                        <a:lnTo>
                          <a:pt x="179" y="83"/>
                        </a:lnTo>
                        <a:lnTo>
                          <a:pt x="161" y="87"/>
                        </a:lnTo>
                        <a:lnTo>
                          <a:pt x="144" y="93"/>
                        </a:lnTo>
                        <a:lnTo>
                          <a:pt x="128" y="99"/>
                        </a:lnTo>
                        <a:lnTo>
                          <a:pt x="112" y="106"/>
                        </a:lnTo>
                        <a:lnTo>
                          <a:pt x="98" y="115"/>
                        </a:lnTo>
                        <a:lnTo>
                          <a:pt x="83" y="125"/>
                        </a:lnTo>
                        <a:lnTo>
                          <a:pt x="69" y="136"/>
                        </a:lnTo>
                        <a:lnTo>
                          <a:pt x="57" y="148"/>
                        </a:lnTo>
                        <a:lnTo>
                          <a:pt x="44" y="161"/>
                        </a:lnTo>
                        <a:lnTo>
                          <a:pt x="32" y="176"/>
                        </a:lnTo>
                        <a:lnTo>
                          <a:pt x="21" y="192"/>
                        </a:lnTo>
                        <a:lnTo>
                          <a:pt x="10" y="208"/>
                        </a:lnTo>
                        <a:lnTo>
                          <a:pt x="0" y="226"/>
                        </a:lnTo>
                        <a:lnTo>
                          <a:pt x="0" y="0"/>
                        </a:lnTo>
                        <a:lnTo>
                          <a:pt x="8" y="4"/>
                        </a:lnTo>
                        <a:lnTo>
                          <a:pt x="16" y="8"/>
                        </a:lnTo>
                        <a:lnTo>
                          <a:pt x="24" y="13"/>
                        </a:lnTo>
                        <a:lnTo>
                          <a:pt x="32" y="16"/>
                        </a:lnTo>
                        <a:lnTo>
                          <a:pt x="41" y="18"/>
                        </a:lnTo>
                        <a:lnTo>
                          <a:pt x="49" y="19"/>
                        </a:lnTo>
                        <a:lnTo>
                          <a:pt x="59" y="20"/>
                        </a:lnTo>
                        <a:lnTo>
                          <a:pt x="67" y="21"/>
                        </a:lnTo>
                        <a:lnTo>
                          <a:pt x="474" y="21"/>
                        </a:lnTo>
                        <a:lnTo>
                          <a:pt x="461" y="34"/>
                        </a:lnTo>
                        <a:lnTo>
                          <a:pt x="449" y="47"/>
                        </a:lnTo>
                        <a:lnTo>
                          <a:pt x="439" y="62"/>
                        </a:lnTo>
                        <a:lnTo>
                          <a:pt x="428" y="79"/>
                        </a:lnTo>
                        <a:lnTo>
                          <a:pt x="419" y="96"/>
                        </a:lnTo>
                        <a:lnTo>
                          <a:pt x="409" y="114"/>
                        </a:lnTo>
                        <a:lnTo>
                          <a:pt x="401" y="134"/>
                        </a:lnTo>
                        <a:lnTo>
                          <a:pt x="394" y="154"/>
                        </a:lnTo>
                        <a:lnTo>
                          <a:pt x="261" y="520"/>
                        </a:lnTo>
                        <a:lnTo>
                          <a:pt x="255" y="539"/>
                        </a:lnTo>
                        <a:lnTo>
                          <a:pt x="250" y="557"/>
                        </a:lnTo>
                        <a:lnTo>
                          <a:pt x="248" y="573"/>
                        </a:lnTo>
                        <a:lnTo>
                          <a:pt x="247" y="588"/>
                        </a:lnTo>
                        <a:lnTo>
                          <a:pt x="247" y="597"/>
                        </a:lnTo>
                        <a:lnTo>
                          <a:pt x="249" y="606"/>
                        </a:lnTo>
                        <a:lnTo>
                          <a:pt x="251" y="615"/>
                        </a:lnTo>
                        <a:lnTo>
                          <a:pt x="255" y="623"/>
                        </a:lnTo>
                        <a:lnTo>
                          <a:pt x="259" y="632"/>
                        </a:lnTo>
                        <a:lnTo>
                          <a:pt x="264" y="640"/>
                        </a:lnTo>
                        <a:lnTo>
                          <a:pt x="270" y="649"/>
                        </a:lnTo>
                        <a:lnTo>
                          <a:pt x="278" y="656"/>
                        </a:lnTo>
                        <a:lnTo>
                          <a:pt x="85" y="6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907" name="Freeform 95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715" y="2262"/>
                    <a:ext cx="143" cy="200"/>
                  </a:xfrm>
                  <a:custGeom>
                    <a:avLst/>
                    <a:gdLst/>
                    <a:ahLst/>
                    <a:cxnLst>
                      <a:cxn ang="0">
                        <a:pos x="417" y="331"/>
                      </a:cxn>
                      <a:cxn ang="0">
                        <a:pos x="457" y="377"/>
                      </a:cxn>
                      <a:cxn ang="0">
                        <a:pos x="476" y="438"/>
                      </a:cxn>
                      <a:cxn ang="0">
                        <a:pos x="475" y="503"/>
                      </a:cxn>
                      <a:cxn ang="0">
                        <a:pos x="459" y="554"/>
                      </a:cxn>
                      <a:cxn ang="0">
                        <a:pos x="430" y="596"/>
                      </a:cxn>
                      <a:cxn ang="0">
                        <a:pos x="371" y="636"/>
                      </a:cxn>
                      <a:cxn ang="0">
                        <a:pos x="264" y="662"/>
                      </a:cxn>
                      <a:cxn ang="0">
                        <a:pos x="144" y="651"/>
                      </a:cxn>
                      <a:cxn ang="0">
                        <a:pos x="62" y="611"/>
                      </a:cxn>
                      <a:cxn ang="0">
                        <a:pos x="27" y="572"/>
                      </a:cxn>
                      <a:cxn ang="0">
                        <a:pos x="7" y="525"/>
                      </a:cxn>
                      <a:cxn ang="0">
                        <a:pos x="0" y="467"/>
                      </a:cxn>
                      <a:cxn ang="0">
                        <a:pos x="10" y="399"/>
                      </a:cxn>
                      <a:cxn ang="0">
                        <a:pos x="41" y="348"/>
                      </a:cxn>
                      <a:cxn ang="0">
                        <a:pos x="93" y="310"/>
                      </a:cxn>
                      <a:cxn ang="0">
                        <a:pos x="70" y="282"/>
                      </a:cxn>
                      <a:cxn ang="0">
                        <a:pos x="40" y="243"/>
                      </a:cxn>
                      <a:cxn ang="0">
                        <a:pos x="26" y="193"/>
                      </a:cxn>
                      <a:cxn ang="0">
                        <a:pos x="27" y="138"/>
                      </a:cxn>
                      <a:cxn ang="0">
                        <a:pos x="41" y="93"/>
                      </a:cxn>
                      <a:cxn ang="0">
                        <a:pos x="68" y="56"/>
                      </a:cxn>
                      <a:cxn ang="0">
                        <a:pos x="121" y="21"/>
                      </a:cxn>
                      <a:cxn ang="0">
                        <a:pos x="216" y="1"/>
                      </a:cxn>
                      <a:cxn ang="0">
                        <a:pos x="321" y="10"/>
                      </a:cxn>
                      <a:cxn ang="0">
                        <a:pos x="395" y="45"/>
                      </a:cxn>
                      <a:cxn ang="0">
                        <a:pos x="427" y="77"/>
                      </a:cxn>
                      <a:cxn ang="0">
                        <a:pos x="446" y="119"/>
                      </a:cxn>
                      <a:cxn ang="0">
                        <a:pos x="453" y="170"/>
                      </a:cxn>
                      <a:cxn ang="0">
                        <a:pos x="445" y="224"/>
                      </a:cxn>
                      <a:cxn ang="0">
                        <a:pos x="420" y="268"/>
                      </a:cxn>
                      <a:cxn ang="0">
                        <a:pos x="380" y="299"/>
                      </a:cxn>
                      <a:cxn ang="0">
                        <a:pos x="200" y="70"/>
                      </a:cxn>
                      <a:cxn ang="0">
                        <a:pos x="148" y="90"/>
                      </a:cxn>
                      <a:cxn ang="0">
                        <a:pos x="115" y="135"/>
                      </a:cxn>
                      <a:cxn ang="0">
                        <a:pos x="112" y="197"/>
                      </a:cxn>
                      <a:cxn ang="0">
                        <a:pos x="140" y="246"/>
                      </a:cxn>
                      <a:cxn ang="0">
                        <a:pos x="188" y="271"/>
                      </a:cxn>
                      <a:cxn ang="0">
                        <a:pos x="252" y="276"/>
                      </a:cxn>
                      <a:cxn ang="0">
                        <a:pos x="311" y="264"/>
                      </a:cxn>
                      <a:cxn ang="0">
                        <a:pos x="352" y="229"/>
                      </a:cxn>
                      <a:cxn ang="0">
                        <a:pos x="366" y="171"/>
                      </a:cxn>
                      <a:cxn ang="0">
                        <a:pos x="352" y="115"/>
                      </a:cxn>
                      <a:cxn ang="0">
                        <a:pos x="311" y="80"/>
                      </a:cxn>
                      <a:cxn ang="0">
                        <a:pos x="252" y="67"/>
                      </a:cxn>
                      <a:cxn ang="0">
                        <a:pos x="192" y="347"/>
                      </a:cxn>
                      <a:cxn ang="0">
                        <a:pos x="129" y="370"/>
                      </a:cxn>
                      <a:cxn ang="0">
                        <a:pos x="91" y="425"/>
                      </a:cxn>
                      <a:cxn ang="0">
                        <a:pos x="87" y="499"/>
                      </a:cxn>
                      <a:cxn ang="0">
                        <a:pos x="119" y="557"/>
                      </a:cxn>
                      <a:cxn ang="0">
                        <a:pos x="178" y="587"/>
                      </a:cxn>
                      <a:cxn ang="0">
                        <a:pos x="255" y="594"/>
                      </a:cxn>
                      <a:cxn ang="0">
                        <a:pos x="324" y="578"/>
                      </a:cxn>
                      <a:cxn ang="0">
                        <a:pos x="375" y="537"/>
                      </a:cxn>
                      <a:cxn ang="0">
                        <a:pos x="393" y="469"/>
                      </a:cxn>
                      <a:cxn ang="0">
                        <a:pos x="375" y="401"/>
                      </a:cxn>
                      <a:cxn ang="0">
                        <a:pos x="323" y="359"/>
                      </a:cxn>
                      <a:cxn ang="0">
                        <a:pos x="255" y="343"/>
                      </a:cxn>
                    </a:cxnLst>
                    <a:rect l="0" t="0" r="r" b="b"/>
                    <a:pathLst>
                      <a:path w="477" h="662">
                        <a:moveTo>
                          <a:pt x="370" y="305"/>
                        </a:moveTo>
                        <a:lnTo>
                          <a:pt x="383" y="310"/>
                        </a:lnTo>
                        <a:lnTo>
                          <a:pt x="395" y="316"/>
                        </a:lnTo>
                        <a:lnTo>
                          <a:pt x="406" y="324"/>
                        </a:lnTo>
                        <a:lnTo>
                          <a:pt x="417" y="331"/>
                        </a:lnTo>
                        <a:lnTo>
                          <a:pt x="426" y="339"/>
                        </a:lnTo>
                        <a:lnTo>
                          <a:pt x="435" y="348"/>
                        </a:lnTo>
                        <a:lnTo>
                          <a:pt x="443" y="357"/>
                        </a:lnTo>
                        <a:lnTo>
                          <a:pt x="451" y="367"/>
                        </a:lnTo>
                        <a:lnTo>
                          <a:pt x="457" y="377"/>
                        </a:lnTo>
                        <a:lnTo>
                          <a:pt x="462" y="388"/>
                        </a:lnTo>
                        <a:lnTo>
                          <a:pt x="466" y="399"/>
                        </a:lnTo>
                        <a:lnTo>
                          <a:pt x="471" y="412"/>
                        </a:lnTo>
                        <a:lnTo>
                          <a:pt x="474" y="425"/>
                        </a:lnTo>
                        <a:lnTo>
                          <a:pt x="476" y="438"/>
                        </a:lnTo>
                        <a:lnTo>
                          <a:pt x="477" y="452"/>
                        </a:lnTo>
                        <a:lnTo>
                          <a:pt x="477" y="467"/>
                        </a:lnTo>
                        <a:lnTo>
                          <a:pt x="477" y="479"/>
                        </a:lnTo>
                        <a:lnTo>
                          <a:pt x="476" y="491"/>
                        </a:lnTo>
                        <a:lnTo>
                          <a:pt x="475" y="503"/>
                        </a:lnTo>
                        <a:lnTo>
                          <a:pt x="473" y="513"/>
                        </a:lnTo>
                        <a:lnTo>
                          <a:pt x="470" y="525"/>
                        </a:lnTo>
                        <a:lnTo>
                          <a:pt x="467" y="534"/>
                        </a:lnTo>
                        <a:lnTo>
                          <a:pt x="463" y="545"/>
                        </a:lnTo>
                        <a:lnTo>
                          <a:pt x="459" y="554"/>
                        </a:lnTo>
                        <a:lnTo>
                          <a:pt x="454" y="564"/>
                        </a:lnTo>
                        <a:lnTo>
                          <a:pt x="449" y="572"/>
                        </a:lnTo>
                        <a:lnTo>
                          <a:pt x="443" y="581"/>
                        </a:lnTo>
                        <a:lnTo>
                          <a:pt x="436" y="589"/>
                        </a:lnTo>
                        <a:lnTo>
                          <a:pt x="430" y="596"/>
                        </a:lnTo>
                        <a:lnTo>
                          <a:pt x="421" y="604"/>
                        </a:lnTo>
                        <a:lnTo>
                          <a:pt x="414" y="611"/>
                        </a:lnTo>
                        <a:lnTo>
                          <a:pt x="404" y="617"/>
                        </a:lnTo>
                        <a:lnTo>
                          <a:pt x="388" y="628"/>
                        </a:lnTo>
                        <a:lnTo>
                          <a:pt x="371" y="636"/>
                        </a:lnTo>
                        <a:lnTo>
                          <a:pt x="352" y="645"/>
                        </a:lnTo>
                        <a:lnTo>
                          <a:pt x="332" y="651"/>
                        </a:lnTo>
                        <a:lnTo>
                          <a:pt x="311" y="655"/>
                        </a:lnTo>
                        <a:lnTo>
                          <a:pt x="288" y="660"/>
                        </a:lnTo>
                        <a:lnTo>
                          <a:pt x="264" y="662"/>
                        </a:lnTo>
                        <a:lnTo>
                          <a:pt x="239" y="662"/>
                        </a:lnTo>
                        <a:lnTo>
                          <a:pt x="213" y="662"/>
                        </a:lnTo>
                        <a:lnTo>
                          <a:pt x="188" y="660"/>
                        </a:lnTo>
                        <a:lnTo>
                          <a:pt x="165" y="655"/>
                        </a:lnTo>
                        <a:lnTo>
                          <a:pt x="144" y="651"/>
                        </a:lnTo>
                        <a:lnTo>
                          <a:pt x="124" y="645"/>
                        </a:lnTo>
                        <a:lnTo>
                          <a:pt x="105" y="636"/>
                        </a:lnTo>
                        <a:lnTo>
                          <a:pt x="87" y="628"/>
                        </a:lnTo>
                        <a:lnTo>
                          <a:pt x="71" y="617"/>
                        </a:lnTo>
                        <a:lnTo>
                          <a:pt x="62" y="611"/>
                        </a:lnTo>
                        <a:lnTo>
                          <a:pt x="55" y="604"/>
                        </a:lnTo>
                        <a:lnTo>
                          <a:pt x="46" y="596"/>
                        </a:lnTo>
                        <a:lnTo>
                          <a:pt x="40" y="589"/>
                        </a:lnTo>
                        <a:lnTo>
                          <a:pt x="34" y="581"/>
                        </a:lnTo>
                        <a:lnTo>
                          <a:pt x="27" y="572"/>
                        </a:lnTo>
                        <a:lnTo>
                          <a:pt x="22" y="564"/>
                        </a:lnTo>
                        <a:lnTo>
                          <a:pt x="18" y="554"/>
                        </a:lnTo>
                        <a:lnTo>
                          <a:pt x="14" y="545"/>
                        </a:lnTo>
                        <a:lnTo>
                          <a:pt x="10" y="534"/>
                        </a:lnTo>
                        <a:lnTo>
                          <a:pt x="7" y="525"/>
                        </a:lnTo>
                        <a:lnTo>
                          <a:pt x="4" y="513"/>
                        </a:lnTo>
                        <a:lnTo>
                          <a:pt x="3" y="503"/>
                        </a:lnTo>
                        <a:lnTo>
                          <a:pt x="1" y="491"/>
                        </a:lnTo>
                        <a:lnTo>
                          <a:pt x="1" y="479"/>
                        </a:lnTo>
                        <a:lnTo>
                          <a:pt x="0" y="467"/>
                        </a:lnTo>
                        <a:lnTo>
                          <a:pt x="1" y="452"/>
                        </a:lnTo>
                        <a:lnTo>
                          <a:pt x="2" y="438"/>
                        </a:lnTo>
                        <a:lnTo>
                          <a:pt x="4" y="425"/>
                        </a:lnTo>
                        <a:lnTo>
                          <a:pt x="7" y="412"/>
                        </a:lnTo>
                        <a:lnTo>
                          <a:pt x="10" y="399"/>
                        </a:lnTo>
                        <a:lnTo>
                          <a:pt x="15" y="388"/>
                        </a:lnTo>
                        <a:lnTo>
                          <a:pt x="20" y="377"/>
                        </a:lnTo>
                        <a:lnTo>
                          <a:pt x="26" y="367"/>
                        </a:lnTo>
                        <a:lnTo>
                          <a:pt x="34" y="357"/>
                        </a:lnTo>
                        <a:lnTo>
                          <a:pt x="41" y="348"/>
                        </a:lnTo>
                        <a:lnTo>
                          <a:pt x="49" y="339"/>
                        </a:lnTo>
                        <a:lnTo>
                          <a:pt x="59" y="331"/>
                        </a:lnTo>
                        <a:lnTo>
                          <a:pt x="69" y="324"/>
                        </a:lnTo>
                        <a:lnTo>
                          <a:pt x="81" y="316"/>
                        </a:lnTo>
                        <a:lnTo>
                          <a:pt x="93" y="310"/>
                        </a:lnTo>
                        <a:lnTo>
                          <a:pt x="105" y="305"/>
                        </a:lnTo>
                        <a:lnTo>
                          <a:pt x="96" y="299"/>
                        </a:lnTo>
                        <a:lnTo>
                          <a:pt x="87" y="294"/>
                        </a:lnTo>
                        <a:lnTo>
                          <a:pt x="78" y="288"/>
                        </a:lnTo>
                        <a:lnTo>
                          <a:pt x="70" y="282"/>
                        </a:lnTo>
                        <a:lnTo>
                          <a:pt x="63" y="274"/>
                        </a:lnTo>
                        <a:lnTo>
                          <a:pt x="57" y="268"/>
                        </a:lnTo>
                        <a:lnTo>
                          <a:pt x="50" y="259"/>
                        </a:lnTo>
                        <a:lnTo>
                          <a:pt x="45" y="251"/>
                        </a:lnTo>
                        <a:lnTo>
                          <a:pt x="40" y="243"/>
                        </a:lnTo>
                        <a:lnTo>
                          <a:pt x="36" y="234"/>
                        </a:lnTo>
                        <a:lnTo>
                          <a:pt x="33" y="224"/>
                        </a:lnTo>
                        <a:lnTo>
                          <a:pt x="29" y="214"/>
                        </a:lnTo>
                        <a:lnTo>
                          <a:pt x="27" y="204"/>
                        </a:lnTo>
                        <a:lnTo>
                          <a:pt x="26" y="193"/>
                        </a:lnTo>
                        <a:lnTo>
                          <a:pt x="25" y="182"/>
                        </a:lnTo>
                        <a:lnTo>
                          <a:pt x="24" y="170"/>
                        </a:lnTo>
                        <a:lnTo>
                          <a:pt x="25" y="159"/>
                        </a:lnTo>
                        <a:lnTo>
                          <a:pt x="25" y="149"/>
                        </a:lnTo>
                        <a:lnTo>
                          <a:pt x="27" y="138"/>
                        </a:lnTo>
                        <a:lnTo>
                          <a:pt x="28" y="129"/>
                        </a:lnTo>
                        <a:lnTo>
                          <a:pt x="31" y="119"/>
                        </a:lnTo>
                        <a:lnTo>
                          <a:pt x="34" y="110"/>
                        </a:lnTo>
                        <a:lnTo>
                          <a:pt x="37" y="101"/>
                        </a:lnTo>
                        <a:lnTo>
                          <a:pt x="41" y="93"/>
                        </a:lnTo>
                        <a:lnTo>
                          <a:pt x="45" y="85"/>
                        </a:lnTo>
                        <a:lnTo>
                          <a:pt x="50" y="77"/>
                        </a:lnTo>
                        <a:lnTo>
                          <a:pt x="56" y="70"/>
                        </a:lnTo>
                        <a:lnTo>
                          <a:pt x="62" y="64"/>
                        </a:lnTo>
                        <a:lnTo>
                          <a:pt x="68" y="56"/>
                        </a:lnTo>
                        <a:lnTo>
                          <a:pt x="75" y="50"/>
                        </a:lnTo>
                        <a:lnTo>
                          <a:pt x="82" y="45"/>
                        </a:lnTo>
                        <a:lnTo>
                          <a:pt x="90" y="38"/>
                        </a:lnTo>
                        <a:lnTo>
                          <a:pt x="105" y="30"/>
                        </a:lnTo>
                        <a:lnTo>
                          <a:pt x="121" y="21"/>
                        </a:lnTo>
                        <a:lnTo>
                          <a:pt x="138" y="15"/>
                        </a:lnTo>
                        <a:lnTo>
                          <a:pt x="156" y="10"/>
                        </a:lnTo>
                        <a:lnTo>
                          <a:pt x="175" y="6"/>
                        </a:lnTo>
                        <a:lnTo>
                          <a:pt x="195" y="3"/>
                        </a:lnTo>
                        <a:lnTo>
                          <a:pt x="216" y="1"/>
                        </a:lnTo>
                        <a:lnTo>
                          <a:pt x="239" y="0"/>
                        </a:lnTo>
                        <a:lnTo>
                          <a:pt x="261" y="1"/>
                        </a:lnTo>
                        <a:lnTo>
                          <a:pt x="282" y="3"/>
                        </a:lnTo>
                        <a:lnTo>
                          <a:pt x="302" y="6"/>
                        </a:lnTo>
                        <a:lnTo>
                          <a:pt x="321" y="10"/>
                        </a:lnTo>
                        <a:lnTo>
                          <a:pt x="340" y="15"/>
                        </a:lnTo>
                        <a:lnTo>
                          <a:pt x="357" y="21"/>
                        </a:lnTo>
                        <a:lnTo>
                          <a:pt x="373" y="30"/>
                        </a:lnTo>
                        <a:lnTo>
                          <a:pt x="387" y="38"/>
                        </a:lnTo>
                        <a:lnTo>
                          <a:pt x="395" y="45"/>
                        </a:lnTo>
                        <a:lnTo>
                          <a:pt x="402" y="50"/>
                        </a:lnTo>
                        <a:lnTo>
                          <a:pt x="410" y="56"/>
                        </a:lnTo>
                        <a:lnTo>
                          <a:pt x="416" y="64"/>
                        </a:lnTo>
                        <a:lnTo>
                          <a:pt x="422" y="70"/>
                        </a:lnTo>
                        <a:lnTo>
                          <a:pt x="427" y="77"/>
                        </a:lnTo>
                        <a:lnTo>
                          <a:pt x="432" y="85"/>
                        </a:lnTo>
                        <a:lnTo>
                          <a:pt x="436" y="93"/>
                        </a:lnTo>
                        <a:lnTo>
                          <a:pt x="440" y="101"/>
                        </a:lnTo>
                        <a:lnTo>
                          <a:pt x="443" y="110"/>
                        </a:lnTo>
                        <a:lnTo>
                          <a:pt x="446" y="119"/>
                        </a:lnTo>
                        <a:lnTo>
                          <a:pt x="449" y="129"/>
                        </a:lnTo>
                        <a:lnTo>
                          <a:pt x="451" y="138"/>
                        </a:lnTo>
                        <a:lnTo>
                          <a:pt x="452" y="149"/>
                        </a:lnTo>
                        <a:lnTo>
                          <a:pt x="453" y="159"/>
                        </a:lnTo>
                        <a:lnTo>
                          <a:pt x="453" y="170"/>
                        </a:lnTo>
                        <a:lnTo>
                          <a:pt x="453" y="182"/>
                        </a:lnTo>
                        <a:lnTo>
                          <a:pt x="452" y="193"/>
                        </a:lnTo>
                        <a:lnTo>
                          <a:pt x="450" y="204"/>
                        </a:lnTo>
                        <a:lnTo>
                          <a:pt x="447" y="214"/>
                        </a:lnTo>
                        <a:lnTo>
                          <a:pt x="445" y="224"/>
                        </a:lnTo>
                        <a:lnTo>
                          <a:pt x="441" y="234"/>
                        </a:lnTo>
                        <a:lnTo>
                          <a:pt x="437" y="243"/>
                        </a:lnTo>
                        <a:lnTo>
                          <a:pt x="433" y="251"/>
                        </a:lnTo>
                        <a:lnTo>
                          <a:pt x="426" y="259"/>
                        </a:lnTo>
                        <a:lnTo>
                          <a:pt x="420" y="268"/>
                        </a:lnTo>
                        <a:lnTo>
                          <a:pt x="414" y="274"/>
                        </a:lnTo>
                        <a:lnTo>
                          <a:pt x="406" y="282"/>
                        </a:lnTo>
                        <a:lnTo>
                          <a:pt x="398" y="288"/>
                        </a:lnTo>
                        <a:lnTo>
                          <a:pt x="390" y="294"/>
                        </a:lnTo>
                        <a:lnTo>
                          <a:pt x="380" y="299"/>
                        </a:lnTo>
                        <a:lnTo>
                          <a:pt x="370" y="305"/>
                        </a:lnTo>
                        <a:close/>
                        <a:moveTo>
                          <a:pt x="239" y="66"/>
                        </a:moveTo>
                        <a:lnTo>
                          <a:pt x="225" y="67"/>
                        </a:lnTo>
                        <a:lnTo>
                          <a:pt x="212" y="68"/>
                        </a:lnTo>
                        <a:lnTo>
                          <a:pt x="200" y="70"/>
                        </a:lnTo>
                        <a:lnTo>
                          <a:pt x="188" y="72"/>
                        </a:lnTo>
                        <a:lnTo>
                          <a:pt x="177" y="76"/>
                        </a:lnTo>
                        <a:lnTo>
                          <a:pt x="167" y="80"/>
                        </a:lnTo>
                        <a:lnTo>
                          <a:pt x="158" y="85"/>
                        </a:lnTo>
                        <a:lnTo>
                          <a:pt x="148" y="90"/>
                        </a:lnTo>
                        <a:lnTo>
                          <a:pt x="140" y="97"/>
                        </a:lnTo>
                        <a:lnTo>
                          <a:pt x="132" y="106"/>
                        </a:lnTo>
                        <a:lnTo>
                          <a:pt x="125" y="115"/>
                        </a:lnTo>
                        <a:lnTo>
                          <a:pt x="119" y="125"/>
                        </a:lnTo>
                        <a:lnTo>
                          <a:pt x="115" y="135"/>
                        </a:lnTo>
                        <a:lnTo>
                          <a:pt x="112" y="146"/>
                        </a:lnTo>
                        <a:lnTo>
                          <a:pt x="109" y="158"/>
                        </a:lnTo>
                        <a:lnTo>
                          <a:pt x="109" y="171"/>
                        </a:lnTo>
                        <a:lnTo>
                          <a:pt x="109" y="185"/>
                        </a:lnTo>
                        <a:lnTo>
                          <a:pt x="112" y="197"/>
                        </a:lnTo>
                        <a:lnTo>
                          <a:pt x="115" y="209"/>
                        </a:lnTo>
                        <a:lnTo>
                          <a:pt x="119" y="219"/>
                        </a:lnTo>
                        <a:lnTo>
                          <a:pt x="125" y="229"/>
                        </a:lnTo>
                        <a:lnTo>
                          <a:pt x="132" y="237"/>
                        </a:lnTo>
                        <a:lnTo>
                          <a:pt x="140" y="246"/>
                        </a:lnTo>
                        <a:lnTo>
                          <a:pt x="148" y="253"/>
                        </a:lnTo>
                        <a:lnTo>
                          <a:pt x="158" y="258"/>
                        </a:lnTo>
                        <a:lnTo>
                          <a:pt x="167" y="264"/>
                        </a:lnTo>
                        <a:lnTo>
                          <a:pt x="177" y="268"/>
                        </a:lnTo>
                        <a:lnTo>
                          <a:pt x="188" y="271"/>
                        </a:lnTo>
                        <a:lnTo>
                          <a:pt x="200" y="274"/>
                        </a:lnTo>
                        <a:lnTo>
                          <a:pt x="212" y="275"/>
                        </a:lnTo>
                        <a:lnTo>
                          <a:pt x="225" y="276"/>
                        </a:lnTo>
                        <a:lnTo>
                          <a:pt x="239" y="277"/>
                        </a:lnTo>
                        <a:lnTo>
                          <a:pt x="252" y="276"/>
                        </a:lnTo>
                        <a:lnTo>
                          <a:pt x="265" y="275"/>
                        </a:lnTo>
                        <a:lnTo>
                          <a:pt x="277" y="274"/>
                        </a:lnTo>
                        <a:lnTo>
                          <a:pt x="288" y="271"/>
                        </a:lnTo>
                        <a:lnTo>
                          <a:pt x="300" y="268"/>
                        </a:lnTo>
                        <a:lnTo>
                          <a:pt x="311" y="264"/>
                        </a:lnTo>
                        <a:lnTo>
                          <a:pt x="320" y="258"/>
                        </a:lnTo>
                        <a:lnTo>
                          <a:pt x="328" y="253"/>
                        </a:lnTo>
                        <a:lnTo>
                          <a:pt x="338" y="246"/>
                        </a:lnTo>
                        <a:lnTo>
                          <a:pt x="345" y="237"/>
                        </a:lnTo>
                        <a:lnTo>
                          <a:pt x="352" y="229"/>
                        </a:lnTo>
                        <a:lnTo>
                          <a:pt x="357" y="219"/>
                        </a:lnTo>
                        <a:lnTo>
                          <a:pt x="361" y="209"/>
                        </a:lnTo>
                        <a:lnTo>
                          <a:pt x="364" y="197"/>
                        </a:lnTo>
                        <a:lnTo>
                          <a:pt x="366" y="185"/>
                        </a:lnTo>
                        <a:lnTo>
                          <a:pt x="366" y="171"/>
                        </a:lnTo>
                        <a:lnTo>
                          <a:pt x="366" y="158"/>
                        </a:lnTo>
                        <a:lnTo>
                          <a:pt x="364" y="146"/>
                        </a:lnTo>
                        <a:lnTo>
                          <a:pt x="361" y="135"/>
                        </a:lnTo>
                        <a:lnTo>
                          <a:pt x="357" y="125"/>
                        </a:lnTo>
                        <a:lnTo>
                          <a:pt x="352" y="115"/>
                        </a:lnTo>
                        <a:lnTo>
                          <a:pt x="345" y="106"/>
                        </a:lnTo>
                        <a:lnTo>
                          <a:pt x="338" y="97"/>
                        </a:lnTo>
                        <a:lnTo>
                          <a:pt x="328" y="90"/>
                        </a:lnTo>
                        <a:lnTo>
                          <a:pt x="320" y="85"/>
                        </a:lnTo>
                        <a:lnTo>
                          <a:pt x="311" y="80"/>
                        </a:lnTo>
                        <a:lnTo>
                          <a:pt x="300" y="76"/>
                        </a:lnTo>
                        <a:lnTo>
                          <a:pt x="288" y="72"/>
                        </a:lnTo>
                        <a:lnTo>
                          <a:pt x="277" y="70"/>
                        </a:lnTo>
                        <a:lnTo>
                          <a:pt x="265" y="68"/>
                        </a:lnTo>
                        <a:lnTo>
                          <a:pt x="252" y="67"/>
                        </a:lnTo>
                        <a:lnTo>
                          <a:pt x="239" y="66"/>
                        </a:lnTo>
                        <a:close/>
                        <a:moveTo>
                          <a:pt x="239" y="343"/>
                        </a:moveTo>
                        <a:lnTo>
                          <a:pt x="222" y="343"/>
                        </a:lnTo>
                        <a:lnTo>
                          <a:pt x="206" y="345"/>
                        </a:lnTo>
                        <a:lnTo>
                          <a:pt x="192" y="347"/>
                        </a:lnTo>
                        <a:lnTo>
                          <a:pt x="178" y="350"/>
                        </a:lnTo>
                        <a:lnTo>
                          <a:pt x="164" y="354"/>
                        </a:lnTo>
                        <a:lnTo>
                          <a:pt x="153" y="358"/>
                        </a:lnTo>
                        <a:lnTo>
                          <a:pt x="141" y="364"/>
                        </a:lnTo>
                        <a:lnTo>
                          <a:pt x="129" y="370"/>
                        </a:lnTo>
                        <a:lnTo>
                          <a:pt x="120" y="379"/>
                        </a:lnTo>
                        <a:lnTo>
                          <a:pt x="110" y="389"/>
                        </a:lnTo>
                        <a:lnTo>
                          <a:pt x="103" y="399"/>
                        </a:lnTo>
                        <a:lnTo>
                          <a:pt x="97" y="412"/>
                        </a:lnTo>
                        <a:lnTo>
                          <a:pt x="91" y="425"/>
                        </a:lnTo>
                        <a:lnTo>
                          <a:pt x="88" y="438"/>
                        </a:lnTo>
                        <a:lnTo>
                          <a:pt x="85" y="453"/>
                        </a:lnTo>
                        <a:lnTo>
                          <a:pt x="85" y="469"/>
                        </a:lnTo>
                        <a:lnTo>
                          <a:pt x="85" y="485"/>
                        </a:lnTo>
                        <a:lnTo>
                          <a:pt x="87" y="499"/>
                        </a:lnTo>
                        <a:lnTo>
                          <a:pt x="90" y="513"/>
                        </a:lnTo>
                        <a:lnTo>
                          <a:pt x="96" y="526"/>
                        </a:lnTo>
                        <a:lnTo>
                          <a:pt x="102" y="537"/>
                        </a:lnTo>
                        <a:lnTo>
                          <a:pt x="109" y="548"/>
                        </a:lnTo>
                        <a:lnTo>
                          <a:pt x="119" y="557"/>
                        </a:lnTo>
                        <a:lnTo>
                          <a:pt x="129" y="566"/>
                        </a:lnTo>
                        <a:lnTo>
                          <a:pt x="141" y="572"/>
                        </a:lnTo>
                        <a:lnTo>
                          <a:pt x="153" y="578"/>
                        </a:lnTo>
                        <a:lnTo>
                          <a:pt x="164" y="583"/>
                        </a:lnTo>
                        <a:lnTo>
                          <a:pt x="178" y="587"/>
                        </a:lnTo>
                        <a:lnTo>
                          <a:pt x="192" y="590"/>
                        </a:lnTo>
                        <a:lnTo>
                          <a:pt x="206" y="593"/>
                        </a:lnTo>
                        <a:lnTo>
                          <a:pt x="222" y="594"/>
                        </a:lnTo>
                        <a:lnTo>
                          <a:pt x="239" y="594"/>
                        </a:lnTo>
                        <a:lnTo>
                          <a:pt x="255" y="594"/>
                        </a:lnTo>
                        <a:lnTo>
                          <a:pt x="271" y="593"/>
                        </a:lnTo>
                        <a:lnTo>
                          <a:pt x="285" y="590"/>
                        </a:lnTo>
                        <a:lnTo>
                          <a:pt x="299" y="587"/>
                        </a:lnTo>
                        <a:lnTo>
                          <a:pt x="313" y="583"/>
                        </a:lnTo>
                        <a:lnTo>
                          <a:pt x="324" y="578"/>
                        </a:lnTo>
                        <a:lnTo>
                          <a:pt x="336" y="572"/>
                        </a:lnTo>
                        <a:lnTo>
                          <a:pt x="346" y="566"/>
                        </a:lnTo>
                        <a:lnTo>
                          <a:pt x="357" y="557"/>
                        </a:lnTo>
                        <a:lnTo>
                          <a:pt x="366" y="548"/>
                        </a:lnTo>
                        <a:lnTo>
                          <a:pt x="375" y="537"/>
                        </a:lnTo>
                        <a:lnTo>
                          <a:pt x="381" y="526"/>
                        </a:lnTo>
                        <a:lnTo>
                          <a:pt x="386" y="513"/>
                        </a:lnTo>
                        <a:lnTo>
                          <a:pt x="390" y="499"/>
                        </a:lnTo>
                        <a:lnTo>
                          <a:pt x="392" y="485"/>
                        </a:lnTo>
                        <a:lnTo>
                          <a:pt x="393" y="469"/>
                        </a:lnTo>
                        <a:lnTo>
                          <a:pt x="392" y="453"/>
                        </a:lnTo>
                        <a:lnTo>
                          <a:pt x="390" y="438"/>
                        </a:lnTo>
                        <a:lnTo>
                          <a:pt x="386" y="425"/>
                        </a:lnTo>
                        <a:lnTo>
                          <a:pt x="381" y="412"/>
                        </a:lnTo>
                        <a:lnTo>
                          <a:pt x="375" y="401"/>
                        </a:lnTo>
                        <a:lnTo>
                          <a:pt x="366" y="390"/>
                        </a:lnTo>
                        <a:lnTo>
                          <a:pt x="357" y="381"/>
                        </a:lnTo>
                        <a:lnTo>
                          <a:pt x="346" y="372"/>
                        </a:lnTo>
                        <a:lnTo>
                          <a:pt x="335" y="365"/>
                        </a:lnTo>
                        <a:lnTo>
                          <a:pt x="323" y="359"/>
                        </a:lnTo>
                        <a:lnTo>
                          <a:pt x="312" y="354"/>
                        </a:lnTo>
                        <a:lnTo>
                          <a:pt x="298" y="350"/>
                        </a:lnTo>
                        <a:lnTo>
                          <a:pt x="284" y="347"/>
                        </a:lnTo>
                        <a:lnTo>
                          <a:pt x="269" y="345"/>
                        </a:lnTo>
                        <a:lnTo>
                          <a:pt x="255" y="343"/>
                        </a:lnTo>
                        <a:lnTo>
                          <a:pt x="239" y="3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382908" name="Freeform 956"/>
                  <p:cNvSpPr>
                    <a:spLocks noChangeAspect="1"/>
                  </p:cNvSpPr>
                  <p:nvPr/>
                </p:nvSpPr>
                <p:spPr bwMode="auto">
                  <a:xfrm>
                    <a:off x="5087" y="2262"/>
                    <a:ext cx="136" cy="200"/>
                  </a:xfrm>
                  <a:custGeom>
                    <a:avLst/>
                    <a:gdLst/>
                    <a:ahLst/>
                    <a:cxnLst>
                      <a:cxn ang="0">
                        <a:pos x="1" y="666"/>
                      </a:cxn>
                      <a:cxn ang="0">
                        <a:pos x="0" y="638"/>
                      </a:cxn>
                      <a:cxn ang="0">
                        <a:pos x="2" y="593"/>
                      </a:cxn>
                      <a:cxn ang="0">
                        <a:pos x="12" y="538"/>
                      </a:cxn>
                      <a:cxn ang="0">
                        <a:pos x="32" y="488"/>
                      </a:cxn>
                      <a:cxn ang="0">
                        <a:pos x="63" y="440"/>
                      </a:cxn>
                      <a:cxn ang="0">
                        <a:pos x="102" y="398"/>
                      </a:cxn>
                      <a:cxn ang="0">
                        <a:pos x="158" y="354"/>
                      </a:cxn>
                      <a:cxn ang="0">
                        <a:pos x="281" y="261"/>
                      </a:cxn>
                      <a:cxn ang="0">
                        <a:pos x="316" y="225"/>
                      </a:cxn>
                      <a:cxn ang="0">
                        <a:pos x="335" y="189"/>
                      </a:cxn>
                      <a:cxn ang="0">
                        <a:pos x="338" y="152"/>
                      </a:cxn>
                      <a:cxn ang="0">
                        <a:pos x="331" y="123"/>
                      </a:cxn>
                      <a:cxn ang="0">
                        <a:pos x="316" y="101"/>
                      </a:cxn>
                      <a:cxn ang="0">
                        <a:pos x="295" y="86"/>
                      </a:cxn>
                      <a:cxn ang="0">
                        <a:pos x="268" y="77"/>
                      </a:cxn>
                      <a:cxn ang="0">
                        <a:pos x="238" y="75"/>
                      </a:cxn>
                      <a:cxn ang="0">
                        <a:pos x="190" y="80"/>
                      </a:cxn>
                      <a:cxn ang="0">
                        <a:pos x="145" y="97"/>
                      </a:cxn>
                      <a:cxn ang="0">
                        <a:pos x="104" y="125"/>
                      </a:cxn>
                      <a:cxn ang="0">
                        <a:pos x="66" y="165"/>
                      </a:cxn>
                      <a:cxn ang="0">
                        <a:pos x="31" y="217"/>
                      </a:cxn>
                      <a:cxn ang="0">
                        <a:pos x="27" y="6"/>
                      </a:cxn>
                      <a:cxn ang="0">
                        <a:pos x="49" y="20"/>
                      </a:cxn>
                      <a:cxn ang="0">
                        <a:pos x="76" y="25"/>
                      </a:cxn>
                      <a:cxn ang="0">
                        <a:pos x="118" y="23"/>
                      </a:cxn>
                      <a:cxn ang="0">
                        <a:pos x="190" y="10"/>
                      </a:cxn>
                      <a:cxn ang="0">
                        <a:pos x="248" y="3"/>
                      </a:cxn>
                      <a:cxn ang="0">
                        <a:pos x="302" y="10"/>
                      </a:cxn>
                      <a:cxn ang="0">
                        <a:pos x="347" y="26"/>
                      </a:cxn>
                      <a:cxn ang="0">
                        <a:pos x="385" y="55"/>
                      </a:cxn>
                      <a:cxn ang="0">
                        <a:pos x="412" y="94"/>
                      </a:cxn>
                      <a:cxn ang="0">
                        <a:pos x="424" y="143"/>
                      </a:cxn>
                      <a:cxn ang="0">
                        <a:pos x="422" y="188"/>
                      </a:cxn>
                      <a:cxn ang="0">
                        <a:pos x="414" y="223"/>
                      </a:cxn>
                      <a:cxn ang="0">
                        <a:pos x="397" y="258"/>
                      </a:cxn>
                      <a:cxn ang="0">
                        <a:pos x="368" y="289"/>
                      </a:cxn>
                      <a:cxn ang="0">
                        <a:pos x="316" y="332"/>
                      </a:cxn>
                      <a:cxn ang="0">
                        <a:pos x="262" y="374"/>
                      </a:cxn>
                      <a:cxn ang="0">
                        <a:pos x="176" y="444"/>
                      </a:cxn>
                      <a:cxn ang="0">
                        <a:pos x="120" y="497"/>
                      </a:cxn>
                      <a:cxn ang="0">
                        <a:pos x="106" y="522"/>
                      </a:cxn>
                      <a:cxn ang="0">
                        <a:pos x="101" y="547"/>
                      </a:cxn>
                      <a:cxn ang="0">
                        <a:pos x="108" y="568"/>
                      </a:cxn>
                      <a:cxn ang="0">
                        <a:pos x="126" y="582"/>
                      </a:cxn>
                      <a:cxn ang="0">
                        <a:pos x="155" y="590"/>
                      </a:cxn>
                      <a:cxn ang="0">
                        <a:pos x="211" y="591"/>
                      </a:cxn>
                      <a:cxn ang="0">
                        <a:pos x="283" y="586"/>
                      </a:cxn>
                      <a:cxn ang="0">
                        <a:pos x="338" y="570"/>
                      </a:cxn>
                      <a:cxn ang="0">
                        <a:pos x="358" y="558"/>
                      </a:cxn>
                      <a:cxn ang="0">
                        <a:pos x="383" y="532"/>
                      </a:cxn>
                      <a:cxn ang="0">
                        <a:pos x="413" y="483"/>
                      </a:cxn>
                      <a:cxn ang="0">
                        <a:pos x="443" y="415"/>
                      </a:cxn>
                      <a:cxn ang="0">
                        <a:pos x="430" y="665"/>
                      </a:cxn>
                      <a:cxn ang="0">
                        <a:pos x="409" y="656"/>
                      </a:cxn>
                      <a:cxn ang="0">
                        <a:pos x="388" y="653"/>
                      </a:cxn>
                      <a:cxn ang="0">
                        <a:pos x="37" y="654"/>
                      </a:cxn>
                      <a:cxn ang="0">
                        <a:pos x="18" y="659"/>
                      </a:cxn>
                      <a:cxn ang="0">
                        <a:pos x="1" y="669"/>
                      </a:cxn>
                    </a:cxnLst>
                    <a:rect l="0" t="0" r="r" b="b"/>
                    <a:pathLst>
                      <a:path w="443" h="674">
                        <a:moveTo>
                          <a:pt x="1" y="669"/>
                        </a:moveTo>
                        <a:lnTo>
                          <a:pt x="1" y="667"/>
                        </a:lnTo>
                        <a:lnTo>
                          <a:pt x="1" y="666"/>
                        </a:lnTo>
                        <a:lnTo>
                          <a:pt x="0" y="655"/>
                        </a:lnTo>
                        <a:lnTo>
                          <a:pt x="0" y="646"/>
                        </a:lnTo>
                        <a:lnTo>
                          <a:pt x="0" y="638"/>
                        </a:lnTo>
                        <a:lnTo>
                          <a:pt x="0" y="633"/>
                        </a:lnTo>
                        <a:lnTo>
                          <a:pt x="0" y="613"/>
                        </a:lnTo>
                        <a:lnTo>
                          <a:pt x="2" y="593"/>
                        </a:lnTo>
                        <a:lnTo>
                          <a:pt x="4" y="574"/>
                        </a:lnTo>
                        <a:lnTo>
                          <a:pt x="8" y="556"/>
                        </a:lnTo>
                        <a:lnTo>
                          <a:pt x="12" y="538"/>
                        </a:lnTo>
                        <a:lnTo>
                          <a:pt x="19" y="520"/>
                        </a:lnTo>
                        <a:lnTo>
                          <a:pt x="25" y="503"/>
                        </a:lnTo>
                        <a:lnTo>
                          <a:pt x="32" y="488"/>
                        </a:lnTo>
                        <a:lnTo>
                          <a:pt x="42" y="471"/>
                        </a:lnTo>
                        <a:lnTo>
                          <a:pt x="51" y="456"/>
                        </a:lnTo>
                        <a:lnTo>
                          <a:pt x="63" y="440"/>
                        </a:lnTo>
                        <a:lnTo>
                          <a:pt x="75" y="426"/>
                        </a:lnTo>
                        <a:lnTo>
                          <a:pt x="87" y="412"/>
                        </a:lnTo>
                        <a:lnTo>
                          <a:pt x="102" y="398"/>
                        </a:lnTo>
                        <a:lnTo>
                          <a:pt x="117" y="384"/>
                        </a:lnTo>
                        <a:lnTo>
                          <a:pt x="132" y="372"/>
                        </a:lnTo>
                        <a:lnTo>
                          <a:pt x="158" y="354"/>
                        </a:lnTo>
                        <a:lnTo>
                          <a:pt x="190" y="330"/>
                        </a:lnTo>
                        <a:lnTo>
                          <a:pt x="231" y="298"/>
                        </a:lnTo>
                        <a:lnTo>
                          <a:pt x="281" y="261"/>
                        </a:lnTo>
                        <a:lnTo>
                          <a:pt x="295" y="250"/>
                        </a:lnTo>
                        <a:lnTo>
                          <a:pt x="306" y="237"/>
                        </a:lnTo>
                        <a:lnTo>
                          <a:pt x="316" y="225"/>
                        </a:lnTo>
                        <a:lnTo>
                          <a:pt x="324" y="213"/>
                        </a:lnTo>
                        <a:lnTo>
                          <a:pt x="330" y="201"/>
                        </a:lnTo>
                        <a:lnTo>
                          <a:pt x="335" y="189"/>
                        </a:lnTo>
                        <a:lnTo>
                          <a:pt x="337" y="176"/>
                        </a:lnTo>
                        <a:lnTo>
                          <a:pt x="338" y="162"/>
                        </a:lnTo>
                        <a:lnTo>
                          <a:pt x="338" y="152"/>
                        </a:lnTo>
                        <a:lnTo>
                          <a:pt x="337" y="142"/>
                        </a:lnTo>
                        <a:lnTo>
                          <a:pt x="335" y="133"/>
                        </a:lnTo>
                        <a:lnTo>
                          <a:pt x="331" y="123"/>
                        </a:lnTo>
                        <a:lnTo>
                          <a:pt x="327" y="116"/>
                        </a:lnTo>
                        <a:lnTo>
                          <a:pt x="322" y="109"/>
                        </a:lnTo>
                        <a:lnTo>
                          <a:pt x="316" y="101"/>
                        </a:lnTo>
                        <a:lnTo>
                          <a:pt x="308" y="95"/>
                        </a:lnTo>
                        <a:lnTo>
                          <a:pt x="302" y="91"/>
                        </a:lnTo>
                        <a:lnTo>
                          <a:pt x="295" y="86"/>
                        </a:lnTo>
                        <a:lnTo>
                          <a:pt x="286" y="82"/>
                        </a:lnTo>
                        <a:lnTo>
                          <a:pt x="278" y="80"/>
                        </a:lnTo>
                        <a:lnTo>
                          <a:pt x="268" y="77"/>
                        </a:lnTo>
                        <a:lnTo>
                          <a:pt x="259" y="76"/>
                        </a:lnTo>
                        <a:lnTo>
                          <a:pt x="248" y="75"/>
                        </a:lnTo>
                        <a:lnTo>
                          <a:pt x="238" y="75"/>
                        </a:lnTo>
                        <a:lnTo>
                          <a:pt x="222" y="75"/>
                        </a:lnTo>
                        <a:lnTo>
                          <a:pt x="205" y="77"/>
                        </a:lnTo>
                        <a:lnTo>
                          <a:pt x="190" y="80"/>
                        </a:lnTo>
                        <a:lnTo>
                          <a:pt x="175" y="84"/>
                        </a:lnTo>
                        <a:lnTo>
                          <a:pt x="160" y="91"/>
                        </a:lnTo>
                        <a:lnTo>
                          <a:pt x="145" y="97"/>
                        </a:lnTo>
                        <a:lnTo>
                          <a:pt x="131" y="105"/>
                        </a:lnTo>
                        <a:lnTo>
                          <a:pt x="118" y="115"/>
                        </a:lnTo>
                        <a:lnTo>
                          <a:pt x="104" y="125"/>
                        </a:lnTo>
                        <a:lnTo>
                          <a:pt x="91" y="138"/>
                        </a:lnTo>
                        <a:lnTo>
                          <a:pt x="78" y="151"/>
                        </a:lnTo>
                        <a:lnTo>
                          <a:pt x="66" y="165"/>
                        </a:lnTo>
                        <a:lnTo>
                          <a:pt x="53" y="181"/>
                        </a:lnTo>
                        <a:lnTo>
                          <a:pt x="42" y="199"/>
                        </a:lnTo>
                        <a:lnTo>
                          <a:pt x="31" y="217"/>
                        </a:lnTo>
                        <a:lnTo>
                          <a:pt x="20" y="237"/>
                        </a:lnTo>
                        <a:lnTo>
                          <a:pt x="20" y="0"/>
                        </a:lnTo>
                        <a:lnTo>
                          <a:pt x="27" y="6"/>
                        </a:lnTo>
                        <a:lnTo>
                          <a:pt x="34" y="12"/>
                        </a:lnTo>
                        <a:lnTo>
                          <a:pt x="42" y="16"/>
                        </a:lnTo>
                        <a:lnTo>
                          <a:pt x="49" y="20"/>
                        </a:lnTo>
                        <a:lnTo>
                          <a:pt x="58" y="22"/>
                        </a:lnTo>
                        <a:lnTo>
                          <a:pt x="66" y="24"/>
                        </a:lnTo>
                        <a:lnTo>
                          <a:pt x="76" y="25"/>
                        </a:lnTo>
                        <a:lnTo>
                          <a:pt x="84" y="26"/>
                        </a:lnTo>
                        <a:lnTo>
                          <a:pt x="99" y="25"/>
                        </a:lnTo>
                        <a:lnTo>
                          <a:pt x="118" y="23"/>
                        </a:lnTo>
                        <a:lnTo>
                          <a:pt x="140" y="20"/>
                        </a:lnTo>
                        <a:lnTo>
                          <a:pt x="165" y="14"/>
                        </a:lnTo>
                        <a:lnTo>
                          <a:pt x="190" y="10"/>
                        </a:lnTo>
                        <a:lnTo>
                          <a:pt x="214" y="6"/>
                        </a:lnTo>
                        <a:lnTo>
                          <a:pt x="232" y="4"/>
                        </a:lnTo>
                        <a:lnTo>
                          <a:pt x="248" y="3"/>
                        </a:lnTo>
                        <a:lnTo>
                          <a:pt x="267" y="4"/>
                        </a:lnTo>
                        <a:lnTo>
                          <a:pt x="285" y="6"/>
                        </a:lnTo>
                        <a:lnTo>
                          <a:pt x="302" y="10"/>
                        </a:lnTo>
                        <a:lnTo>
                          <a:pt x="318" y="14"/>
                        </a:lnTo>
                        <a:lnTo>
                          <a:pt x="334" y="19"/>
                        </a:lnTo>
                        <a:lnTo>
                          <a:pt x="347" y="26"/>
                        </a:lnTo>
                        <a:lnTo>
                          <a:pt x="361" y="34"/>
                        </a:lnTo>
                        <a:lnTo>
                          <a:pt x="373" y="43"/>
                        </a:lnTo>
                        <a:lnTo>
                          <a:pt x="385" y="55"/>
                        </a:lnTo>
                        <a:lnTo>
                          <a:pt x="396" y="66"/>
                        </a:lnTo>
                        <a:lnTo>
                          <a:pt x="404" y="80"/>
                        </a:lnTo>
                        <a:lnTo>
                          <a:pt x="412" y="94"/>
                        </a:lnTo>
                        <a:lnTo>
                          <a:pt x="417" y="110"/>
                        </a:lnTo>
                        <a:lnTo>
                          <a:pt x="421" y="127"/>
                        </a:lnTo>
                        <a:lnTo>
                          <a:pt x="424" y="143"/>
                        </a:lnTo>
                        <a:lnTo>
                          <a:pt x="424" y="162"/>
                        </a:lnTo>
                        <a:lnTo>
                          <a:pt x="424" y="176"/>
                        </a:lnTo>
                        <a:lnTo>
                          <a:pt x="422" y="188"/>
                        </a:lnTo>
                        <a:lnTo>
                          <a:pt x="420" y="200"/>
                        </a:lnTo>
                        <a:lnTo>
                          <a:pt x="417" y="212"/>
                        </a:lnTo>
                        <a:lnTo>
                          <a:pt x="414" y="223"/>
                        </a:lnTo>
                        <a:lnTo>
                          <a:pt x="408" y="235"/>
                        </a:lnTo>
                        <a:lnTo>
                          <a:pt x="403" y="247"/>
                        </a:lnTo>
                        <a:lnTo>
                          <a:pt x="397" y="258"/>
                        </a:lnTo>
                        <a:lnTo>
                          <a:pt x="392" y="267"/>
                        </a:lnTo>
                        <a:lnTo>
                          <a:pt x="381" y="276"/>
                        </a:lnTo>
                        <a:lnTo>
                          <a:pt x="368" y="289"/>
                        </a:lnTo>
                        <a:lnTo>
                          <a:pt x="352" y="302"/>
                        </a:lnTo>
                        <a:lnTo>
                          <a:pt x="336" y="316"/>
                        </a:lnTo>
                        <a:lnTo>
                          <a:pt x="316" y="332"/>
                        </a:lnTo>
                        <a:lnTo>
                          <a:pt x="293" y="350"/>
                        </a:lnTo>
                        <a:lnTo>
                          <a:pt x="265" y="372"/>
                        </a:lnTo>
                        <a:lnTo>
                          <a:pt x="262" y="374"/>
                        </a:lnTo>
                        <a:lnTo>
                          <a:pt x="240" y="392"/>
                        </a:lnTo>
                        <a:lnTo>
                          <a:pt x="211" y="415"/>
                        </a:lnTo>
                        <a:lnTo>
                          <a:pt x="176" y="444"/>
                        </a:lnTo>
                        <a:lnTo>
                          <a:pt x="135" y="479"/>
                        </a:lnTo>
                        <a:lnTo>
                          <a:pt x="127" y="488"/>
                        </a:lnTo>
                        <a:lnTo>
                          <a:pt x="120" y="497"/>
                        </a:lnTo>
                        <a:lnTo>
                          <a:pt x="115" y="506"/>
                        </a:lnTo>
                        <a:lnTo>
                          <a:pt x="110" y="514"/>
                        </a:lnTo>
                        <a:lnTo>
                          <a:pt x="106" y="522"/>
                        </a:lnTo>
                        <a:lnTo>
                          <a:pt x="104" y="531"/>
                        </a:lnTo>
                        <a:lnTo>
                          <a:pt x="102" y="538"/>
                        </a:lnTo>
                        <a:lnTo>
                          <a:pt x="101" y="547"/>
                        </a:lnTo>
                        <a:lnTo>
                          <a:pt x="102" y="554"/>
                        </a:lnTo>
                        <a:lnTo>
                          <a:pt x="104" y="561"/>
                        </a:lnTo>
                        <a:lnTo>
                          <a:pt x="108" y="568"/>
                        </a:lnTo>
                        <a:lnTo>
                          <a:pt x="112" y="573"/>
                        </a:lnTo>
                        <a:lnTo>
                          <a:pt x="119" y="578"/>
                        </a:lnTo>
                        <a:lnTo>
                          <a:pt x="126" y="582"/>
                        </a:lnTo>
                        <a:lnTo>
                          <a:pt x="135" y="586"/>
                        </a:lnTo>
                        <a:lnTo>
                          <a:pt x="144" y="588"/>
                        </a:lnTo>
                        <a:lnTo>
                          <a:pt x="155" y="590"/>
                        </a:lnTo>
                        <a:lnTo>
                          <a:pt x="169" y="591"/>
                        </a:lnTo>
                        <a:lnTo>
                          <a:pt x="188" y="591"/>
                        </a:lnTo>
                        <a:lnTo>
                          <a:pt x="211" y="591"/>
                        </a:lnTo>
                        <a:lnTo>
                          <a:pt x="238" y="591"/>
                        </a:lnTo>
                        <a:lnTo>
                          <a:pt x="261" y="589"/>
                        </a:lnTo>
                        <a:lnTo>
                          <a:pt x="283" y="586"/>
                        </a:lnTo>
                        <a:lnTo>
                          <a:pt x="303" y="581"/>
                        </a:lnTo>
                        <a:lnTo>
                          <a:pt x="322" y="576"/>
                        </a:lnTo>
                        <a:lnTo>
                          <a:pt x="338" y="570"/>
                        </a:lnTo>
                        <a:lnTo>
                          <a:pt x="345" y="567"/>
                        </a:lnTo>
                        <a:lnTo>
                          <a:pt x="352" y="562"/>
                        </a:lnTo>
                        <a:lnTo>
                          <a:pt x="358" y="558"/>
                        </a:lnTo>
                        <a:lnTo>
                          <a:pt x="364" y="553"/>
                        </a:lnTo>
                        <a:lnTo>
                          <a:pt x="374" y="543"/>
                        </a:lnTo>
                        <a:lnTo>
                          <a:pt x="383" y="532"/>
                        </a:lnTo>
                        <a:lnTo>
                          <a:pt x="393" y="518"/>
                        </a:lnTo>
                        <a:lnTo>
                          <a:pt x="402" y="502"/>
                        </a:lnTo>
                        <a:lnTo>
                          <a:pt x="413" y="483"/>
                        </a:lnTo>
                        <a:lnTo>
                          <a:pt x="423" y="463"/>
                        </a:lnTo>
                        <a:lnTo>
                          <a:pt x="433" y="440"/>
                        </a:lnTo>
                        <a:lnTo>
                          <a:pt x="443" y="415"/>
                        </a:lnTo>
                        <a:lnTo>
                          <a:pt x="443" y="674"/>
                        </a:lnTo>
                        <a:lnTo>
                          <a:pt x="437" y="669"/>
                        </a:lnTo>
                        <a:lnTo>
                          <a:pt x="430" y="665"/>
                        </a:lnTo>
                        <a:lnTo>
                          <a:pt x="423" y="661"/>
                        </a:lnTo>
                        <a:lnTo>
                          <a:pt x="417" y="658"/>
                        </a:lnTo>
                        <a:lnTo>
                          <a:pt x="409" y="656"/>
                        </a:lnTo>
                        <a:lnTo>
                          <a:pt x="402" y="655"/>
                        </a:lnTo>
                        <a:lnTo>
                          <a:pt x="396" y="654"/>
                        </a:lnTo>
                        <a:lnTo>
                          <a:pt x="388" y="653"/>
                        </a:lnTo>
                        <a:lnTo>
                          <a:pt x="51" y="653"/>
                        </a:lnTo>
                        <a:lnTo>
                          <a:pt x="44" y="654"/>
                        </a:lnTo>
                        <a:lnTo>
                          <a:pt x="37" y="654"/>
                        </a:lnTo>
                        <a:lnTo>
                          <a:pt x="30" y="655"/>
                        </a:lnTo>
                        <a:lnTo>
                          <a:pt x="24" y="657"/>
                        </a:lnTo>
                        <a:lnTo>
                          <a:pt x="18" y="659"/>
                        </a:lnTo>
                        <a:lnTo>
                          <a:pt x="12" y="662"/>
                        </a:lnTo>
                        <a:lnTo>
                          <a:pt x="6" y="666"/>
                        </a:lnTo>
                        <a:lnTo>
                          <a:pt x="1" y="6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382909" name="Text Box 957"/>
            <p:cNvSpPr txBox="1">
              <a:spLocks noChangeArrowheads="1"/>
            </p:cNvSpPr>
            <p:nvPr userDrawn="1"/>
          </p:nvSpPr>
          <p:spPr bwMode="auto">
            <a:xfrm>
              <a:off x="839" y="18"/>
              <a:ext cx="1805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hu-HU" sz="700" b="1">
                  <a:solidFill>
                    <a:schemeClr val="bg1"/>
                  </a:solidFill>
                  <a:latin typeface="Arial" charset="0"/>
                </a:rPr>
                <a:t>Budapesti Műszaki és Gazdaságtudomanyi Egyetem</a:t>
              </a:r>
              <a:endParaRPr lang="en-US" sz="700" b="1">
                <a:solidFill>
                  <a:schemeClr val="bg1"/>
                </a:solidFill>
                <a:latin typeface="Arial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hu-HU" sz="1200">
                  <a:solidFill>
                    <a:schemeClr val="bg1"/>
                  </a:solidFill>
                  <a:latin typeface="Arial" charset="0"/>
                </a:rPr>
                <a:t>Elektronikus Eszközök Tanszéke</a:t>
              </a:r>
              <a:endParaRPr lang="en-US" sz="12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9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SzPct val="80000"/>
        <a:buFont typeface="Arial" panose="020B0604020202020204" pitchFamily="34" charset="0"/>
        <a:buChar char="►"/>
        <a:defRPr sz="2800">
          <a:solidFill>
            <a:srgbClr val="4D28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Font typeface="Wingdings" panose="05000000000000000000" pitchFamily="2" charset="2"/>
        <a:buChar char="§"/>
        <a:defRPr sz="2400">
          <a:solidFill>
            <a:srgbClr val="4D2885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•"/>
        <a:defRPr sz="2000">
          <a:solidFill>
            <a:srgbClr val="4D2885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–"/>
        <a:defRPr sz="2000">
          <a:solidFill>
            <a:srgbClr val="4D2885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 sz="2000">
          <a:solidFill>
            <a:srgbClr val="4D2885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>
          <a:solidFill>
            <a:srgbClr val="4D2885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>
          <a:solidFill>
            <a:srgbClr val="4D2885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>
          <a:solidFill>
            <a:srgbClr val="4D2885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>
          <a:solidFill>
            <a:srgbClr val="4D28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4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3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6.wmf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1.png"/><Relationship Id="rId4" Type="http://schemas.openxmlformats.org/officeDocument/2006/relationships/oleObject" Target="../embeddings/oleObject6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4.png"/><Relationship Id="rId4" Type="http://schemas.openxmlformats.org/officeDocument/2006/relationships/oleObject" Target="../embeddings/oleObject6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80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38.png"/><Relationship Id="rId5" Type="http://schemas.openxmlformats.org/officeDocument/2006/relationships/image" Target="../media/image77.png"/><Relationship Id="rId15" Type="http://schemas.openxmlformats.org/officeDocument/2006/relationships/image" Target="../media/image81.png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7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1.png"/><Relationship Id="rId4" Type="http://schemas.openxmlformats.org/officeDocument/2006/relationships/oleObject" Target="../embeddings/oleObject7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90.png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8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93.png"/><Relationship Id="rId4" Type="http://schemas.openxmlformats.org/officeDocument/2006/relationships/oleObject" Target="../embeddings/oleObject8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5.png"/><Relationship Id="rId4" Type="http://schemas.openxmlformats.org/officeDocument/2006/relationships/oleObject" Target="../embeddings/oleObject8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98.png"/><Relationship Id="rId4" Type="http://schemas.openxmlformats.org/officeDocument/2006/relationships/oleObject" Target="../embeddings/oleObject8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oleObject" Target="../embeddings/oleObject9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07.wmf"/><Relationship Id="rId4" Type="http://schemas.openxmlformats.org/officeDocument/2006/relationships/image" Target="../media/image108.png"/><Relationship Id="rId9" Type="http://schemas.openxmlformats.org/officeDocument/2006/relationships/oleObject" Target="../embeddings/oleObject9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MIKROELEKTRONIKA, VIEEA</a:t>
            </a:r>
            <a:r>
              <a:rPr lang="hu-HU" altLang="en-US" dirty="0" smtClean="0"/>
              <a:t>B00</a:t>
            </a:r>
            <a:endParaRPr lang="en-US" altLang="en-US" dirty="0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A pn </a:t>
            </a:r>
            <a:r>
              <a:rPr lang="hu-HU" altLang="en-US" smtClean="0"/>
              <a:t>átmenet működése: </a:t>
            </a:r>
            <a:r>
              <a:rPr lang="en-US" altLang="en-US" smtClean="0"/>
              <a:t>Di</a:t>
            </a:r>
            <a:r>
              <a:rPr lang="hu-HU" altLang="en-US" smtClean="0"/>
              <a:t>óda karakterisztikák 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4A8DA8D-4888-4CEE-B86E-0B1549A404F3}" type="slidenum">
              <a:rPr lang="en-US" altLang="en-US" sz="1000">
                <a:solidFill>
                  <a:srgbClr val="8C2532"/>
                </a:solidFill>
              </a:rPr>
              <a:pPr/>
              <a:t>10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  <a:r>
              <a:rPr lang="hu-HU" altLang="en-US" smtClean="0"/>
              <a:t>ásodlagos </a:t>
            </a:r>
            <a:r>
              <a:rPr lang="en-US" altLang="en-US" smtClean="0"/>
              <a:t>jelens</a:t>
            </a:r>
            <a:r>
              <a:rPr lang="hu-HU" altLang="en-US" smtClean="0"/>
              <a:t>égek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Soros ellenállás</a:t>
            </a:r>
          </a:p>
          <a:p>
            <a:pPr eaLnBrk="1" hangingPunct="1"/>
            <a:endParaRPr lang="hu-HU" altLang="en-US" dirty="0" smtClean="0"/>
          </a:p>
          <a:p>
            <a:pPr eaLnBrk="1" hangingPunct="1"/>
            <a:r>
              <a:rPr lang="hu-HU" altLang="en-US" dirty="0" smtClean="0"/>
              <a:t>Generációs áram</a:t>
            </a:r>
          </a:p>
          <a:p>
            <a:pPr eaLnBrk="1" hangingPunct="1"/>
            <a:endParaRPr lang="hu-HU" altLang="en-US" dirty="0" smtClean="0"/>
          </a:p>
          <a:p>
            <a:pPr eaLnBrk="1" hangingPunct="1"/>
            <a:r>
              <a:rPr lang="hu-HU" altLang="en-US" dirty="0" smtClean="0"/>
              <a:t>Letörési jelenségek (később)</a:t>
            </a:r>
          </a:p>
          <a:p>
            <a:pPr eaLnBrk="1" hangingPunct="1"/>
            <a:endParaRPr lang="hu-HU" altLang="en-US" dirty="0" smtClean="0"/>
          </a:p>
          <a:p>
            <a:pPr eaLnBrk="1" hangingPunct="1"/>
            <a:r>
              <a:rPr lang="hu-HU" altLang="en-US" dirty="0" smtClean="0"/>
              <a:t>Rekombinációs áram (csak említjük)</a:t>
            </a:r>
            <a:endParaRPr lang="en-US" altLang="en-US" dirty="0" smtClean="0"/>
          </a:p>
          <a:p>
            <a:pPr eaLnBrk="1" hangingPunct="1"/>
            <a:endParaRPr lang="en-US" altLang="en-US" dirty="0"/>
          </a:p>
        </p:txBody>
      </p:sp>
      <p:sp>
        <p:nvSpPr>
          <p:cNvPr id="37893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3789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06289BDC-CA5F-450D-A979-7B89E6582309}" type="slidenum">
              <a:rPr lang="en-US" altLang="en-US" sz="1000">
                <a:solidFill>
                  <a:srgbClr val="8C2532"/>
                </a:solidFill>
              </a:rPr>
              <a:pPr/>
              <a:t>11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  <a:r>
              <a:rPr lang="hu-HU" altLang="en-US" smtClean="0"/>
              <a:t>ásodlagos </a:t>
            </a:r>
            <a:r>
              <a:rPr lang="en-US" altLang="en-US" smtClean="0"/>
              <a:t>jelens</a:t>
            </a:r>
            <a:r>
              <a:rPr lang="hu-HU" altLang="en-US" smtClean="0"/>
              <a:t>égek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0975" y="10668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800" b="1">
                <a:cs typeface="Arial" panose="020B0604020202020204" pitchFamily="34" charset="0"/>
              </a:rPr>
              <a:t>A soros ellenállás</a:t>
            </a:r>
          </a:p>
        </p:txBody>
      </p:sp>
      <p:grpSp>
        <p:nvGrpSpPr>
          <p:cNvPr id="6151" name="Group 12"/>
          <p:cNvGrpSpPr>
            <a:grpSpLocks noChangeAspect="1"/>
          </p:cNvGrpSpPr>
          <p:nvPr/>
        </p:nvGrpSpPr>
        <p:grpSpPr bwMode="auto">
          <a:xfrm>
            <a:off x="5360988" y="1181100"/>
            <a:ext cx="3603625" cy="5197475"/>
            <a:chOff x="3083" y="672"/>
            <a:chExt cx="2428" cy="3502"/>
          </a:xfrm>
        </p:grpSpPr>
        <p:pic>
          <p:nvPicPr>
            <p:cNvPr id="6159" name="Picture 5" descr="DLOGK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672"/>
              <a:ext cx="2428" cy="3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Line 7"/>
            <p:cNvSpPr>
              <a:spLocks noChangeAspect="1" noChangeShapeType="1"/>
            </p:cNvSpPr>
            <p:nvPr/>
          </p:nvSpPr>
          <p:spPr bwMode="auto">
            <a:xfrm flipV="1">
              <a:off x="3936" y="1776"/>
              <a:ext cx="528" cy="216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16002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800" b="1">
                <a:cs typeface="Arial" panose="020B0604020202020204" pitchFamily="34" charset="0"/>
              </a:rPr>
              <a:t>Nagy áramoknál jelentkezik. Oka</a:t>
            </a:r>
            <a:r>
              <a:rPr lang="en-GB" altLang="en-US" b="1"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915988" y="2303463"/>
          <a:ext cx="3395662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5" name="Photo Editor Photo" r:id="rId5" imgW="8019048" imgH="3715269" progId="MSPhotoEd.3">
                  <p:embed/>
                </p:oleObj>
              </mc:Choice>
              <mc:Fallback>
                <p:oleObj name="Photo Editor Photo" r:id="rId5" imgW="8019048" imgH="3715269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303463"/>
                        <a:ext cx="3395662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1000" y="3971925"/>
            <a:ext cx="4343400" cy="2289175"/>
            <a:chOff x="240" y="2502"/>
            <a:chExt cx="2736" cy="1442"/>
          </a:xfrm>
        </p:grpSpPr>
        <p:sp>
          <p:nvSpPr>
            <p:cNvPr id="6158" name="Text Box 10"/>
            <p:cNvSpPr txBox="1">
              <a:spLocks noChangeArrowheads="1"/>
            </p:cNvSpPr>
            <p:nvPr/>
          </p:nvSpPr>
          <p:spPr bwMode="auto">
            <a:xfrm>
              <a:off x="240" y="2502"/>
              <a:ext cx="27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GB" altLang="en-US" b="1">
                  <a:cs typeface="Arial" panose="020B0604020202020204" pitchFamily="34" charset="0"/>
                </a:rPr>
                <a:t>Megoldás: </a:t>
              </a:r>
              <a:r>
                <a:rPr lang="en-GB" altLang="en-US" b="1">
                  <a:solidFill>
                    <a:srgbClr val="D5262B"/>
                  </a:solidFill>
                  <a:cs typeface="Arial" panose="020B0604020202020204" pitchFamily="34" charset="0"/>
                </a:rPr>
                <a:t>epitaxiális</a:t>
              </a:r>
              <a:r>
                <a:rPr lang="en-GB" altLang="en-US" sz="2400" b="1">
                  <a:cs typeface="Arial" panose="020B0604020202020204" pitchFamily="34" charset="0"/>
                </a:rPr>
                <a:t> </a:t>
              </a:r>
              <a:r>
                <a:rPr lang="en-GB" altLang="en-US" b="1">
                  <a:cs typeface="Arial" panose="020B0604020202020204" pitchFamily="34" charset="0"/>
                </a:rPr>
                <a:t>szerkezet</a:t>
              </a:r>
            </a:p>
          </p:txBody>
        </p:sp>
        <p:graphicFrame>
          <p:nvGraphicFramePr>
            <p:cNvPr id="6147" name="Object 14"/>
            <p:cNvGraphicFramePr>
              <a:graphicFrameLocks noChangeAspect="1"/>
            </p:cNvGraphicFramePr>
            <p:nvPr/>
          </p:nvGraphicFramePr>
          <p:xfrm>
            <a:off x="570" y="2941"/>
            <a:ext cx="2147" cy="1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16" name="Photo Editor Photo" r:id="rId7" imgW="8040222" imgH="3753374" progId="MSPhotoEd.3">
                    <p:embed/>
                  </p:oleObj>
                </mc:Choice>
                <mc:Fallback>
                  <p:oleObj name="Photo Editor Photo" r:id="rId7" imgW="8040222" imgH="3753374" progId="MSPhotoEd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" y="2941"/>
                          <a:ext cx="2147" cy="10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 algn="ctr">
                              <a:solidFill>
                                <a:srgbClr val="4D2885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Dátum helye 1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18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87EACF21-D47A-45BA-8284-7FBFB6404331}" type="slidenum">
              <a:rPr lang="en-US" altLang="en-US" sz="1000">
                <a:solidFill>
                  <a:srgbClr val="8C2532"/>
                </a:solidFill>
              </a:rPr>
              <a:pPr/>
              <a:t>12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  <a:r>
              <a:rPr lang="hu-HU" altLang="en-US" smtClean="0"/>
              <a:t>ásodlagos </a:t>
            </a:r>
            <a:r>
              <a:rPr lang="en-US" altLang="en-US" smtClean="0"/>
              <a:t>jelens</a:t>
            </a:r>
            <a:r>
              <a:rPr lang="hu-HU" altLang="en-US" smtClean="0"/>
              <a:t>égek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180975" y="10668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800" b="1">
                <a:cs typeface="Arial" panose="020B0604020202020204" pitchFamily="34" charset="0"/>
              </a:rPr>
              <a:t>A soros ellenállás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381000" y="2286000"/>
            <a:ext cx="4267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hu-HU" altLang="en-US" sz="2400" b="1">
                <a:cs typeface="Arial" panose="020B0604020202020204" pitchFamily="34" charset="0"/>
              </a:rPr>
              <a:t>Számítsuk ki a dióda soros ellenállását a 1</a:t>
            </a:r>
            <a:r>
              <a:rPr lang="en-US" altLang="en-US" sz="2400" b="1">
                <a:cs typeface="Arial" panose="020B0604020202020204" pitchFamily="34" charset="0"/>
              </a:rPr>
              <a:t>00</a:t>
            </a:r>
            <a:r>
              <a:rPr lang="hu-HU" altLang="en-US" sz="2400" b="1" baseline="30000">
                <a:cs typeface="Arial" panose="020B0604020202020204" pitchFamily="34" charset="0"/>
              </a:rPr>
              <a:t>o</a:t>
            </a:r>
            <a:r>
              <a:rPr lang="hu-HU" altLang="en-US" sz="2400" b="1">
                <a:cs typeface="Arial" panose="020B0604020202020204" pitchFamily="34" charset="0"/>
              </a:rPr>
              <a:t>C karakterisztika alapján!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graphicFrame>
        <p:nvGraphicFramePr>
          <p:cNvPr id="489486" name="Object 14"/>
          <p:cNvGraphicFramePr>
            <a:graphicFrameLocks noChangeAspect="1"/>
          </p:cNvGraphicFramePr>
          <p:nvPr/>
        </p:nvGraphicFramePr>
        <p:xfrm>
          <a:off x="914400" y="3962400"/>
          <a:ext cx="28575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6" name="Equation" r:id="rId4" imgW="1295280" imgH="672840" progId="Equation.3">
                  <p:embed/>
                </p:oleObj>
              </mc:Choice>
              <mc:Fallback>
                <p:oleObj name="Equation" r:id="rId4" imgW="1295280" imgH="6728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2857500" cy="1481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6105525" y="638175"/>
            <a:ext cx="1828800" cy="576263"/>
          </a:xfrm>
          <a:prstGeom prst="rect">
            <a:avLst/>
          </a:prstGeom>
          <a:solidFill>
            <a:srgbClr val="FF33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PÉLDA</a:t>
            </a:r>
            <a:endParaRPr lang="en-GB" altLang="en-US" sz="2800" b="1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7176" name="Group 22"/>
          <p:cNvGrpSpPr>
            <a:grpSpLocks noChangeAspect="1"/>
          </p:cNvGrpSpPr>
          <p:nvPr/>
        </p:nvGrpSpPr>
        <p:grpSpPr bwMode="auto">
          <a:xfrm>
            <a:off x="5227638" y="1400175"/>
            <a:ext cx="3524250" cy="5083175"/>
            <a:chOff x="3083" y="672"/>
            <a:chExt cx="2428" cy="3502"/>
          </a:xfrm>
        </p:grpSpPr>
        <p:pic>
          <p:nvPicPr>
            <p:cNvPr id="7189" name="Picture 23" descr="DLOGKA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672"/>
              <a:ext cx="2428" cy="3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Line 24"/>
            <p:cNvSpPr>
              <a:spLocks noChangeAspect="1" noChangeShapeType="1"/>
            </p:cNvSpPr>
            <p:nvPr/>
          </p:nvSpPr>
          <p:spPr bwMode="auto">
            <a:xfrm flipV="1">
              <a:off x="3936" y="1776"/>
              <a:ext cx="528" cy="216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76913" y="2955925"/>
            <a:ext cx="1938337" cy="3260725"/>
            <a:chOff x="3639" y="1862"/>
            <a:chExt cx="1221" cy="2054"/>
          </a:xfrm>
        </p:grpSpPr>
        <p:grpSp>
          <p:nvGrpSpPr>
            <p:cNvPr id="7180" name="Group 22"/>
            <p:cNvGrpSpPr>
              <a:grpSpLocks/>
            </p:cNvGrpSpPr>
            <p:nvPr/>
          </p:nvGrpSpPr>
          <p:grpSpPr bwMode="auto">
            <a:xfrm>
              <a:off x="4506" y="1862"/>
              <a:ext cx="354" cy="2054"/>
              <a:chOff x="4506" y="1862"/>
              <a:chExt cx="354" cy="2054"/>
            </a:xfrm>
          </p:grpSpPr>
          <p:sp>
            <p:nvSpPr>
              <p:cNvPr id="7183" name="Line 16"/>
              <p:cNvSpPr>
                <a:spLocks noChangeShapeType="1"/>
              </p:cNvSpPr>
              <p:nvPr/>
            </p:nvSpPr>
            <p:spPr bwMode="auto">
              <a:xfrm>
                <a:off x="4560" y="1886"/>
                <a:ext cx="0" cy="2028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4" name="Line 17"/>
              <p:cNvSpPr>
                <a:spLocks noChangeShapeType="1"/>
              </p:cNvSpPr>
              <p:nvPr/>
            </p:nvSpPr>
            <p:spPr bwMode="auto">
              <a:xfrm>
                <a:off x="4752" y="1888"/>
                <a:ext cx="0" cy="2028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5" name="Oval 18"/>
              <p:cNvSpPr>
                <a:spLocks noChangeArrowheads="1"/>
              </p:cNvSpPr>
              <p:nvPr/>
            </p:nvSpPr>
            <p:spPr bwMode="auto">
              <a:xfrm>
                <a:off x="4528" y="1862"/>
                <a:ext cx="56" cy="56"/>
              </a:xfrm>
              <a:prstGeom prst="ellipse">
                <a:avLst/>
              </a:prstGeom>
              <a:solidFill>
                <a:srgbClr val="FFFF99"/>
              </a:solidFill>
              <a:ln w="15875" algn="ctr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u-HU" altLang="en-US"/>
              </a:p>
            </p:txBody>
          </p:sp>
          <p:sp>
            <p:nvSpPr>
              <p:cNvPr id="7186" name="Oval 19"/>
              <p:cNvSpPr>
                <a:spLocks noChangeArrowheads="1"/>
              </p:cNvSpPr>
              <p:nvPr/>
            </p:nvSpPr>
            <p:spPr bwMode="auto">
              <a:xfrm>
                <a:off x="4720" y="1866"/>
                <a:ext cx="56" cy="56"/>
              </a:xfrm>
              <a:prstGeom prst="ellipse">
                <a:avLst/>
              </a:prstGeom>
              <a:solidFill>
                <a:srgbClr val="FFFF99"/>
              </a:solidFill>
              <a:ln w="15875" algn="ctr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u-HU" altLang="en-US"/>
              </a:p>
            </p:txBody>
          </p:sp>
          <p:sp>
            <p:nvSpPr>
              <p:cNvPr id="7187" name="Line 20"/>
              <p:cNvSpPr>
                <a:spLocks noChangeShapeType="1"/>
              </p:cNvSpPr>
              <p:nvPr/>
            </p:nvSpPr>
            <p:spPr bwMode="auto">
              <a:xfrm>
                <a:off x="4566" y="3542"/>
                <a:ext cx="184" cy="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8" name="Text Box 21"/>
              <p:cNvSpPr txBox="1">
                <a:spLocks noChangeArrowheads="1"/>
              </p:cNvSpPr>
              <p:nvPr/>
            </p:nvSpPr>
            <p:spPr bwMode="auto">
              <a:xfrm>
                <a:off x="4506" y="3284"/>
                <a:ext cx="354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FF00FF"/>
                    </a:solidFill>
                    <a:sym typeface="Symbol" panose="05050102010706020507" pitchFamily="18" charset="2"/>
                  </a:rPr>
                  <a:t>U</a:t>
                </a:r>
              </a:p>
            </p:txBody>
          </p:sp>
        </p:grpSp>
        <p:sp>
          <p:nvSpPr>
            <p:cNvPr id="7181" name="Line 23"/>
            <p:cNvSpPr>
              <a:spLocks noChangeShapeType="1"/>
            </p:cNvSpPr>
            <p:nvPr/>
          </p:nvSpPr>
          <p:spPr bwMode="auto">
            <a:xfrm flipV="1">
              <a:off x="3668" y="1884"/>
              <a:ext cx="0" cy="2004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82" name="Rectangle 24"/>
            <p:cNvSpPr>
              <a:spLocks noChangeArrowheads="1"/>
            </p:cNvSpPr>
            <p:nvPr/>
          </p:nvSpPr>
          <p:spPr bwMode="auto">
            <a:xfrm>
              <a:off x="3639" y="2776"/>
              <a:ext cx="23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FF00FF"/>
                  </a:solidFill>
                  <a:sym typeface="Symbol" panose="05050102010706020507" pitchFamily="18" charset="2"/>
                </a:rPr>
                <a:t>I</a:t>
              </a:r>
            </a:p>
          </p:txBody>
        </p:sp>
      </p:grpSp>
      <p:sp>
        <p:nvSpPr>
          <p:cNvPr id="7178" name="Date Placeholder 2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7179" name="Footer Placeholder 2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A9092153-922C-4A35-9DCD-847B3D338CFF}" type="slidenum">
              <a:rPr lang="en-US" altLang="en-US" sz="1000">
                <a:solidFill>
                  <a:srgbClr val="8C2532"/>
                </a:solidFill>
              </a:rPr>
              <a:pPr/>
              <a:t>13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  <a:r>
              <a:rPr lang="hu-HU" altLang="en-US" smtClean="0"/>
              <a:t>ásodlagos </a:t>
            </a:r>
            <a:r>
              <a:rPr lang="en-US" altLang="en-US" smtClean="0"/>
              <a:t>jelens</a:t>
            </a:r>
            <a:r>
              <a:rPr lang="hu-HU" altLang="en-US" smtClean="0"/>
              <a:t>égek</a:t>
            </a:r>
          </a:p>
        </p:txBody>
      </p:sp>
      <p:sp>
        <p:nvSpPr>
          <p:cNvPr id="8199" name="Text Box 3"/>
          <p:cNvSpPr txBox="1">
            <a:spLocks noChangeArrowheads="1"/>
          </p:cNvSpPr>
          <p:nvPr/>
        </p:nvSpPr>
        <p:spPr bwMode="auto">
          <a:xfrm>
            <a:off x="180975" y="10668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800" b="1">
                <a:cs typeface="Arial" panose="020B0604020202020204" pitchFamily="34" charset="0"/>
              </a:rPr>
              <a:t>A generációs áram</a:t>
            </a:r>
            <a:endParaRPr lang="en-GB" altLang="en-US" sz="2800" b="1">
              <a:cs typeface="Arial" panose="020B0604020202020204" pitchFamily="34" charset="0"/>
            </a:endParaRPr>
          </a:p>
        </p:txBody>
      </p:sp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122363"/>
            <a:ext cx="3744912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457200" y="15240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</a:rPr>
              <a:t>A </a:t>
            </a:r>
            <a:r>
              <a:rPr lang="en-GB" altLang="en-US" b="1">
                <a:solidFill>
                  <a:srgbClr val="D5262B"/>
                </a:solidFill>
                <a:cs typeface="Arial" panose="020B0604020202020204" pitchFamily="34" charset="0"/>
              </a:rPr>
              <a:t>záró tartományban</a:t>
            </a:r>
            <a:r>
              <a:rPr lang="en-GB" altLang="en-US" b="1">
                <a:cs typeface="Arial" panose="020B0604020202020204" pitchFamily="34" charset="0"/>
              </a:rPr>
              <a:t> elvileg</a:t>
            </a:r>
          </a:p>
        </p:txBody>
      </p:sp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838200" y="2133600"/>
          <a:ext cx="31686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06" name="Equation" r:id="rId5" imgW="1739880" imgH="228600" progId="Equation.3">
                  <p:embed/>
                </p:oleObj>
              </mc:Choice>
              <mc:Fallback>
                <p:oleObj name="Equation" r:id="rId5" imgW="17398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3168650" cy="415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533400" y="281940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</a:rPr>
              <a:t>amiből pA nagyságrend adódna.</a:t>
            </a:r>
          </a:p>
        </p:txBody>
      </p:sp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609600" y="3581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A tapasztalat:</a:t>
            </a:r>
          </a:p>
        </p:txBody>
      </p:sp>
      <p:graphicFrame>
        <p:nvGraphicFramePr>
          <p:cNvPr id="490511" name="Object 15"/>
          <p:cNvGraphicFramePr>
            <a:graphicFrameLocks noChangeAspect="1"/>
          </p:cNvGraphicFramePr>
          <p:nvPr/>
        </p:nvGraphicFramePr>
        <p:xfrm>
          <a:off x="533400" y="4191000"/>
          <a:ext cx="10668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07" name="Equation" r:id="rId7" imgW="469800" imgH="393480" progId="Equation.3">
                  <p:embed/>
                </p:oleObj>
              </mc:Choice>
              <mc:Fallback>
                <p:oleObj name="Equation" r:id="rId7" imgW="469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0668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12" name="Object 16"/>
          <p:cNvGraphicFramePr>
            <a:graphicFrameLocks noChangeAspect="1"/>
          </p:cNvGraphicFramePr>
          <p:nvPr/>
        </p:nvGraphicFramePr>
        <p:xfrm>
          <a:off x="762000" y="5486400"/>
          <a:ext cx="3384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08" name="Equation" r:id="rId9" imgW="1282680" imgH="253800" progId="Equation.3">
                  <p:embed/>
                </p:oleObj>
              </mc:Choice>
              <mc:Fallback>
                <p:oleObj name="Equation" r:id="rId9" imgW="128268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3384550" cy="666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Date Placeholder 1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8205" name="Footer Placehold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62B4E37B-F58D-4CDE-B074-DEF5B5CDBBEA}" type="slidenum">
              <a:rPr lang="en-US" altLang="en-US" sz="1000">
                <a:solidFill>
                  <a:srgbClr val="8C2532"/>
                </a:solidFill>
              </a:rPr>
              <a:pPr/>
              <a:t>14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  <a:r>
              <a:rPr lang="hu-HU" altLang="en-US" smtClean="0"/>
              <a:t>ásodlagos </a:t>
            </a:r>
            <a:r>
              <a:rPr lang="en-US" altLang="en-US" smtClean="0"/>
              <a:t>jelens</a:t>
            </a:r>
            <a:r>
              <a:rPr lang="hu-HU" altLang="en-US" smtClean="0"/>
              <a:t>égek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180975" y="1066800"/>
            <a:ext cx="424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800" b="1">
                <a:cs typeface="Arial" panose="020B0604020202020204" pitchFamily="34" charset="0"/>
              </a:rPr>
              <a:t>A </a:t>
            </a:r>
            <a:r>
              <a:rPr lang="en-US" altLang="en-US" sz="2800" b="1">
                <a:cs typeface="Arial" panose="020B0604020202020204" pitchFamily="34" charset="0"/>
              </a:rPr>
              <a:t>rekombin</a:t>
            </a:r>
            <a:r>
              <a:rPr lang="hu-HU" altLang="en-US" sz="2800" b="1">
                <a:cs typeface="Arial" panose="020B0604020202020204" pitchFamily="34" charset="0"/>
              </a:rPr>
              <a:t>ációs áram</a:t>
            </a:r>
            <a:endParaRPr lang="en-GB" altLang="en-US" sz="2800" b="1">
              <a:cs typeface="Arial" panose="020B0604020202020204" pitchFamily="34" charset="0"/>
            </a:endParaRP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457200" y="2143125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</a:rPr>
              <a:t>A </a:t>
            </a:r>
            <a:r>
              <a:rPr lang="hu-HU" altLang="en-US" b="1">
                <a:solidFill>
                  <a:srgbClr val="D5262B"/>
                </a:solidFill>
                <a:cs typeface="Arial" panose="020B0604020202020204" pitchFamily="34" charset="0"/>
              </a:rPr>
              <a:t>nyitó</a:t>
            </a:r>
            <a:r>
              <a:rPr lang="en-GB" altLang="en-US" b="1">
                <a:solidFill>
                  <a:srgbClr val="D5262B"/>
                </a:solidFill>
                <a:cs typeface="Arial" panose="020B0604020202020204" pitchFamily="34" charset="0"/>
              </a:rPr>
              <a:t> tartományban</a:t>
            </a:r>
            <a:r>
              <a:rPr lang="hu-HU" altLang="en-US" b="1">
                <a:cs typeface="Arial" panose="020B0604020202020204" pitchFamily="34" charset="0"/>
              </a:rPr>
              <a:t> fellépő, kis áramoknál jellemző</a:t>
            </a:r>
            <a:r>
              <a:rPr lang="en-US" altLang="en-US" b="1">
                <a:cs typeface="Arial" panose="020B0604020202020204" pitchFamily="34" charset="0"/>
              </a:rPr>
              <a:t> jelens</a:t>
            </a:r>
            <a:r>
              <a:rPr lang="hu-HU" altLang="en-US" b="1">
                <a:cs typeface="Arial" panose="020B0604020202020204" pitchFamily="34" charset="0"/>
              </a:rPr>
              <a:t>ég</a:t>
            </a:r>
            <a:endParaRPr lang="en-GB" altLang="en-US" b="1">
              <a:cs typeface="Arial" panose="020B0604020202020204" pitchFamily="34" charset="0"/>
            </a:endParaRPr>
          </a:p>
        </p:txBody>
      </p:sp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581025" y="4000500"/>
            <a:ext cx="487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1600">
                <a:solidFill>
                  <a:schemeClr val="bg2"/>
                </a:solidFill>
                <a:cs typeface="Arial" panose="020B0604020202020204" pitchFamily="34" charset="0"/>
              </a:rPr>
              <a:t>A jelenség indirekt sávú félvezetőkre az ún. Shockley-Read-Hall modell alapján jól leírható.</a:t>
            </a:r>
            <a:endParaRPr lang="en-GB" altLang="en-US" sz="160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48870" name="Object 6"/>
          <p:cNvGraphicFramePr>
            <a:graphicFrameLocks noChangeAspect="1"/>
          </p:cNvGraphicFramePr>
          <p:nvPr/>
        </p:nvGraphicFramePr>
        <p:xfrm>
          <a:off x="552450" y="3157538"/>
          <a:ext cx="4757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Equation" r:id="rId4" imgW="1803240" imgH="228600" progId="Equation.3">
                  <p:embed/>
                </p:oleObj>
              </mc:Choice>
              <mc:Fallback>
                <p:oleObj name="Equation" r:id="rId4" imgW="18032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157538"/>
                        <a:ext cx="4757738" cy="600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Line 7"/>
          <p:cNvSpPr>
            <a:spLocks noChangeShapeType="1"/>
          </p:cNvSpPr>
          <p:nvPr/>
        </p:nvSpPr>
        <p:spPr bwMode="auto">
          <a:xfrm flipV="1">
            <a:off x="5686425" y="1495425"/>
            <a:ext cx="0" cy="3914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>
            <a:off x="5457825" y="5086350"/>
            <a:ext cx="2924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8039100" y="5276850"/>
            <a:ext cx="5905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b="1">
                <a:solidFill>
                  <a:schemeClr val="tx1"/>
                </a:solidFill>
              </a:rPr>
              <a:t>U</a:t>
            </a:r>
            <a:r>
              <a:rPr lang="hu-HU" altLang="en-US" b="1" baseline="-250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5791200" y="1476375"/>
            <a:ext cx="1752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b="1">
                <a:solidFill>
                  <a:schemeClr val="tx1"/>
                </a:solidFill>
              </a:rPr>
              <a:t>log I</a:t>
            </a:r>
            <a:r>
              <a:rPr lang="hu-HU" altLang="en-US" b="1" baseline="-250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229" name="Line 11"/>
          <p:cNvSpPr>
            <a:spLocks noChangeShapeType="1"/>
          </p:cNvSpPr>
          <p:nvPr/>
        </p:nvSpPr>
        <p:spPr bwMode="auto">
          <a:xfrm flipV="1">
            <a:off x="6657975" y="1827213"/>
            <a:ext cx="866775" cy="2782887"/>
          </a:xfrm>
          <a:prstGeom prst="line">
            <a:avLst/>
          </a:prstGeom>
          <a:noFill/>
          <a:ln w="15875">
            <a:solidFill>
              <a:srgbClr val="4D28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0" name="Line 12"/>
          <p:cNvSpPr>
            <a:spLocks noChangeShapeType="1"/>
          </p:cNvSpPr>
          <p:nvPr/>
        </p:nvSpPr>
        <p:spPr bwMode="auto">
          <a:xfrm flipH="1">
            <a:off x="6019800" y="4219575"/>
            <a:ext cx="904875" cy="531813"/>
          </a:xfrm>
          <a:prstGeom prst="line">
            <a:avLst/>
          </a:prstGeom>
          <a:noFill/>
          <a:ln w="15875">
            <a:solidFill>
              <a:srgbClr val="4D28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7162800" y="3181350"/>
            <a:ext cx="16002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~ </a:t>
            </a:r>
            <a:r>
              <a:rPr lang="hu-HU" altLang="en-US" sz="1800">
                <a:solidFill>
                  <a:schemeClr val="tx1"/>
                </a:solidFill>
              </a:rPr>
              <a:t>exp(U/U</a:t>
            </a:r>
            <a:r>
              <a:rPr lang="hu-HU" altLang="en-US" sz="1800" baseline="-25000">
                <a:solidFill>
                  <a:schemeClr val="tx1"/>
                </a:solidFill>
              </a:rPr>
              <a:t>T</a:t>
            </a:r>
            <a:r>
              <a:rPr lang="hu-HU" altLang="en-US" sz="18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232" name="Text Box 14"/>
          <p:cNvSpPr txBox="1">
            <a:spLocks noChangeArrowheads="1"/>
          </p:cNvSpPr>
          <p:nvPr/>
        </p:nvSpPr>
        <p:spPr bwMode="auto">
          <a:xfrm>
            <a:off x="6210300" y="4648200"/>
            <a:ext cx="16002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~ </a:t>
            </a:r>
            <a:r>
              <a:rPr lang="hu-HU" altLang="en-US" sz="1800">
                <a:solidFill>
                  <a:schemeClr val="tx1"/>
                </a:solidFill>
              </a:rPr>
              <a:t>exp(U/</a:t>
            </a:r>
            <a:r>
              <a:rPr lang="en-US" altLang="en-US" sz="1800">
                <a:solidFill>
                  <a:schemeClr val="tx1"/>
                </a:solidFill>
              </a:rPr>
              <a:t>2</a:t>
            </a:r>
            <a:r>
              <a:rPr lang="hu-HU" altLang="en-US" sz="1800">
                <a:solidFill>
                  <a:schemeClr val="tx1"/>
                </a:solidFill>
              </a:rPr>
              <a:t>U</a:t>
            </a:r>
            <a:r>
              <a:rPr lang="hu-HU" altLang="en-US" sz="1800" baseline="-25000">
                <a:solidFill>
                  <a:schemeClr val="tx1"/>
                </a:solidFill>
              </a:rPr>
              <a:t>T</a:t>
            </a:r>
            <a:r>
              <a:rPr lang="hu-HU" altLang="en-US" sz="180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548879" name="Object 15"/>
          <p:cNvGraphicFramePr>
            <a:graphicFrameLocks noChangeAspect="1"/>
          </p:cNvGraphicFramePr>
          <p:nvPr/>
        </p:nvGraphicFramePr>
        <p:xfrm>
          <a:off x="822325" y="4791075"/>
          <a:ext cx="3949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0" name="Equation" r:id="rId6" imgW="1511280" imgH="228600" progId="Equation.3">
                  <p:embed/>
                </p:oleObj>
              </mc:Choice>
              <mc:Fallback>
                <p:oleObj name="Equation" r:id="rId6" imgW="151128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791075"/>
                        <a:ext cx="3949700" cy="596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81175" y="4714875"/>
            <a:ext cx="4724400" cy="1377950"/>
            <a:chOff x="822" y="2970"/>
            <a:chExt cx="2976" cy="868"/>
          </a:xfrm>
        </p:grpSpPr>
        <p:sp>
          <p:nvSpPr>
            <p:cNvPr id="9237" name="Oval 17"/>
            <p:cNvSpPr>
              <a:spLocks noChangeArrowheads="1"/>
            </p:cNvSpPr>
            <p:nvPr/>
          </p:nvSpPr>
          <p:spPr bwMode="auto">
            <a:xfrm>
              <a:off x="1698" y="2970"/>
              <a:ext cx="222" cy="504"/>
            </a:xfrm>
            <a:prstGeom prst="ellipse">
              <a:avLst/>
            </a:prstGeom>
            <a:noFill/>
            <a:ln w="31750" algn="ctr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9238" name="Text Box 18"/>
            <p:cNvSpPr txBox="1">
              <a:spLocks noChangeArrowheads="1"/>
            </p:cNvSpPr>
            <p:nvPr/>
          </p:nvSpPr>
          <p:spPr bwMode="auto">
            <a:xfrm>
              <a:off x="822" y="3588"/>
              <a:ext cx="29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b="1">
                  <a:cs typeface="Arial" panose="020B0604020202020204" pitchFamily="34" charset="0"/>
                </a:rPr>
                <a:t>m: nem-idealitási faktor 1..2 között</a:t>
              </a:r>
              <a:endParaRPr lang="en-GB" altLang="en-US" b="1">
                <a:cs typeface="Arial" panose="020B0604020202020204" pitchFamily="34" charset="0"/>
              </a:endParaRPr>
            </a:p>
          </p:txBody>
        </p:sp>
      </p:grpSp>
      <p:sp>
        <p:nvSpPr>
          <p:cNvPr id="9234" name="Freeform 19"/>
          <p:cNvSpPr>
            <a:spLocks/>
          </p:cNvSpPr>
          <p:nvPr/>
        </p:nvSpPr>
        <p:spPr bwMode="auto">
          <a:xfrm>
            <a:off x="6076950" y="1857375"/>
            <a:ext cx="1438275" cy="2857500"/>
          </a:xfrm>
          <a:custGeom>
            <a:avLst/>
            <a:gdLst>
              <a:gd name="T0" fmla="*/ 0 w 906"/>
              <a:gd name="T1" fmla="*/ 2147483647 h 1800"/>
              <a:gd name="T2" fmla="*/ 2147483647 w 906"/>
              <a:gd name="T3" fmla="*/ 2147483647 h 1800"/>
              <a:gd name="T4" fmla="*/ 2147483647 w 906"/>
              <a:gd name="T5" fmla="*/ 2147483647 h 1800"/>
              <a:gd name="T6" fmla="*/ 2147483647 w 906"/>
              <a:gd name="T7" fmla="*/ 2147483647 h 1800"/>
              <a:gd name="T8" fmla="*/ 2147483647 w 906"/>
              <a:gd name="T9" fmla="*/ 2147483647 h 1800"/>
              <a:gd name="T10" fmla="*/ 2147483647 w 906"/>
              <a:gd name="T11" fmla="*/ 2147483647 h 1800"/>
              <a:gd name="T12" fmla="*/ 2147483647 w 906"/>
              <a:gd name="T13" fmla="*/ 2147483647 h 1800"/>
              <a:gd name="T14" fmla="*/ 2147483647 w 906"/>
              <a:gd name="T15" fmla="*/ 2147483647 h 1800"/>
              <a:gd name="T16" fmla="*/ 2147483647 w 906"/>
              <a:gd name="T17" fmla="*/ 0 h 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6"/>
              <a:gd name="T28" fmla="*/ 0 h 1800"/>
              <a:gd name="T29" fmla="*/ 906 w 906"/>
              <a:gd name="T30" fmla="*/ 1800 h 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6" h="1800">
                <a:moveTo>
                  <a:pt x="0" y="1800"/>
                </a:moveTo>
                <a:cubicBezTo>
                  <a:pt x="42" y="1774"/>
                  <a:pt x="84" y="1748"/>
                  <a:pt x="126" y="1722"/>
                </a:cubicBezTo>
                <a:cubicBezTo>
                  <a:pt x="168" y="1696"/>
                  <a:pt x="213" y="1671"/>
                  <a:pt x="252" y="1644"/>
                </a:cubicBezTo>
                <a:cubicBezTo>
                  <a:pt x="291" y="1617"/>
                  <a:pt x="330" y="1593"/>
                  <a:pt x="360" y="1560"/>
                </a:cubicBezTo>
                <a:cubicBezTo>
                  <a:pt x="390" y="1527"/>
                  <a:pt x="410" y="1489"/>
                  <a:pt x="432" y="1446"/>
                </a:cubicBezTo>
                <a:cubicBezTo>
                  <a:pt x="454" y="1403"/>
                  <a:pt x="459" y="1399"/>
                  <a:pt x="492" y="1302"/>
                </a:cubicBezTo>
                <a:cubicBezTo>
                  <a:pt x="525" y="1205"/>
                  <a:pt x="575" y="1039"/>
                  <a:pt x="630" y="864"/>
                </a:cubicBezTo>
                <a:cubicBezTo>
                  <a:pt x="685" y="689"/>
                  <a:pt x="776" y="396"/>
                  <a:pt x="822" y="252"/>
                </a:cubicBezTo>
                <a:cubicBezTo>
                  <a:pt x="868" y="108"/>
                  <a:pt x="887" y="54"/>
                  <a:pt x="906" y="0"/>
                </a:cubicBezTo>
              </a:path>
            </a:pathLst>
          </a:custGeom>
          <a:noFill/>
          <a:ln w="15875">
            <a:solidFill>
              <a:srgbClr val="D5262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5" name="Date Placeholder 2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9236" name="Footer Placeholder 2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B0C82770-0098-48D2-ACB5-69CE22EE54AC}" type="slidenum">
              <a:rPr lang="en-US" altLang="en-US" sz="1000">
                <a:solidFill>
                  <a:srgbClr val="8C2532"/>
                </a:solidFill>
              </a:rPr>
              <a:pPr/>
              <a:t>15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2005013"/>
            <a:ext cx="8845550" cy="881062"/>
          </a:xfrm>
        </p:spPr>
        <p:txBody>
          <a:bodyPr/>
          <a:lstStyle/>
          <a:p>
            <a:pPr eaLnBrk="1" hangingPunct="1"/>
            <a:r>
              <a:rPr lang="hu-HU" altLang="en-US" sz="6000" smtClean="0"/>
              <a:t>Dióda kapacitásai </a:t>
            </a:r>
            <a:endParaRPr lang="en-US" altLang="en-US" sz="600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2238" y="3870325"/>
            <a:ext cx="7581900" cy="2122488"/>
          </a:xfrm>
        </p:spPr>
        <p:txBody>
          <a:bodyPr/>
          <a:lstStyle/>
          <a:p>
            <a:pPr eaLnBrk="1" hangingPunct="1"/>
            <a:r>
              <a:rPr lang="hu-HU" altLang="en-US" smtClean="0"/>
              <a:t>Tértöltés kapacitás</a:t>
            </a:r>
            <a:endParaRPr lang="en-US" altLang="en-US" smtClean="0"/>
          </a:p>
          <a:p>
            <a:pPr eaLnBrk="1" hangingPunct="1"/>
            <a:r>
              <a:rPr lang="hu-HU" altLang="en-US" smtClean="0"/>
              <a:t>Diffúziós kapacitás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8917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38918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4FF5421B-411C-4DCC-9393-ADBC95A83D7A}" type="slidenum">
              <a:rPr lang="en-US" altLang="en-US" sz="1000">
                <a:solidFill>
                  <a:srgbClr val="8C2532"/>
                </a:solidFill>
              </a:rPr>
              <a:pPr/>
              <a:t>16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</a:t>
            </a:r>
            <a:r>
              <a:rPr lang="hu-HU" altLang="en-US" smtClean="0"/>
              <a:t>kapacitásai</a:t>
            </a:r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5238750" y="2533650"/>
          <a:ext cx="3505200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9" name="Photo Editor Photo" r:id="rId4" imgW="6819048" imgH="4296375" progId="MSPhotoEd.3">
                  <p:embed/>
                </p:oleObj>
              </mc:Choice>
              <mc:Fallback>
                <p:oleObj name="Photo Editor Photo" r:id="rId4" imgW="6819048" imgH="429637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2533650"/>
                        <a:ext cx="3505200" cy="2208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33400" y="1238250"/>
            <a:ext cx="365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Tértöltési kapacitás</a:t>
            </a:r>
          </a:p>
          <a:p>
            <a:pPr algn="ctr"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</a:rPr>
              <a:t>a záró tartományban domináns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4724400" y="1238250"/>
            <a:ext cx="365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Diffúziós kapacitás</a:t>
            </a:r>
          </a:p>
          <a:p>
            <a:pPr algn="ctr"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</a:rPr>
              <a:t>csak a nyitó tartományban van</a:t>
            </a:r>
          </a:p>
        </p:txBody>
      </p:sp>
      <p:sp>
        <p:nvSpPr>
          <p:cNvPr id="494604" name="Text Box 12"/>
          <p:cNvSpPr txBox="1">
            <a:spLocks noChangeArrowheads="1"/>
          </p:cNvSpPr>
          <p:nvPr/>
        </p:nvSpPr>
        <p:spPr bwMode="auto">
          <a:xfrm>
            <a:off x="1238250" y="5334000"/>
            <a:ext cx="3848100" cy="1035050"/>
          </a:xfrm>
          <a:prstGeom prst="rect">
            <a:avLst/>
          </a:prstGeom>
          <a:solidFill>
            <a:srgbClr val="FFFF99"/>
          </a:solidFill>
          <a:ln w="28575">
            <a:solidFill>
              <a:srgbClr val="4D288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b="1">
                <a:solidFill>
                  <a:srgbClr val="D5262B"/>
                </a:solidFill>
                <a:cs typeface="Arial" panose="020B0604020202020204" pitchFamily="34" charset="0"/>
              </a:rPr>
              <a:t>Értelmezés:</a:t>
            </a:r>
            <a:r>
              <a:rPr lang="en-GB" altLang="en-US" b="1">
                <a:cs typeface="Arial" panose="020B0604020202020204" pitchFamily="34" charset="0"/>
              </a:rPr>
              <a:t> differenciálisan</a:t>
            </a:r>
            <a:r>
              <a:rPr lang="hu-HU" altLang="en-US" b="1">
                <a:cs typeface="Arial" panose="020B0604020202020204" pitchFamily="34" charset="0"/>
              </a:rPr>
              <a:t>, adott nyitóáram/feszültség mellett</a:t>
            </a:r>
            <a:endParaRPr lang="en-GB" altLang="en-US" b="1">
              <a:cs typeface="Arial" panose="020B0604020202020204" pitchFamily="34" charset="0"/>
            </a:endParaRPr>
          </a:p>
        </p:txBody>
      </p:sp>
      <p:pic>
        <p:nvPicPr>
          <p:cNvPr id="1024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05075"/>
            <a:ext cx="4800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4605" name="Object 13"/>
          <p:cNvGraphicFramePr>
            <a:graphicFrameLocks noChangeAspect="1"/>
          </p:cNvGraphicFramePr>
          <p:nvPr/>
        </p:nvGraphicFramePr>
        <p:xfrm>
          <a:off x="5438775" y="4991100"/>
          <a:ext cx="17145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0" name="Equation" r:id="rId7" imgW="533160" imgH="393480" progId="Equation.3">
                  <p:embed/>
                </p:oleObj>
              </mc:Choice>
              <mc:Fallback>
                <p:oleObj name="Equation" r:id="rId7" imgW="5331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4991100"/>
                        <a:ext cx="1714500" cy="1263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Date Placeholder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0251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0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7D710275-E9A0-4D5F-9AF3-41A26D697CB7}" type="slidenum">
              <a:rPr lang="en-US" altLang="en-US" sz="1000">
                <a:solidFill>
                  <a:srgbClr val="8C2532"/>
                </a:solidFill>
              </a:rPr>
              <a:pPr/>
              <a:t>17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455738"/>
            <a:ext cx="67437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</a:t>
            </a:r>
            <a:r>
              <a:rPr lang="hu-HU" altLang="en-US" smtClean="0"/>
              <a:t>kapacitásai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80975" y="10668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800" b="1">
                <a:cs typeface="Arial" panose="020B0604020202020204" pitchFamily="34" charset="0"/>
              </a:rPr>
              <a:t>A tértöltés kapacitás</a:t>
            </a:r>
            <a:endParaRPr lang="en-GB" altLang="en-US" sz="2800" b="1">
              <a:cs typeface="Arial" panose="020B0604020202020204" pitchFamily="34" charset="0"/>
            </a:endParaRPr>
          </a:p>
        </p:txBody>
      </p:sp>
      <p:graphicFrame>
        <p:nvGraphicFramePr>
          <p:cNvPr id="495626" name="Object 10"/>
          <p:cNvGraphicFramePr>
            <a:graphicFrameLocks noChangeAspect="1"/>
          </p:cNvGraphicFramePr>
          <p:nvPr/>
        </p:nvGraphicFramePr>
        <p:xfrm>
          <a:off x="781050" y="5200650"/>
          <a:ext cx="69469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6" name="Equation" r:id="rId5" imgW="3301920" imgH="495000" progId="Equation.3">
                  <p:embed/>
                </p:oleObj>
              </mc:Choice>
              <mc:Fallback>
                <p:oleObj name="Equation" r:id="rId5" imgW="3301920" imgH="49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200650"/>
                        <a:ext cx="69469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27" name="Object 11"/>
          <p:cNvGraphicFramePr>
            <a:graphicFrameLocks noChangeAspect="1"/>
          </p:cNvGraphicFramePr>
          <p:nvPr/>
        </p:nvGraphicFramePr>
        <p:xfrm>
          <a:off x="6477000" y="1371600"/>
          <a:ext cx="23606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7" name="Equation" r:id="rId7" imgW="1346040" imgH="482400" progId="Equation.3">
                  <p:embed/>
                </p:oleObj>
              </mc:Choice>
              <mc:Fallback>
                <p:oleObj name="Equation" r:id="rId7" imgW="1346040" imgH="482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2360613" cy="842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28" name="Object 12"/>
          <p:cNvGraphicFramePr>
            <a:graphicFrameLocks noChangeAspect="1"/>
          </p:cNvGraphicFramePr>
          <p:nvPr/>
        </p:nvGraphicFramePr>
        <p:xfrm>
          <a:off x="6448425" y="3714750"/>
          <a:ext cx="24384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8" name="Equation" r:id="rId9" imgW="965160" imgH="457200" progId="Equation.3">
                  <p:embed/>
                </p:oleObj>
              </mc:Choice>
              <mc:Fallback>
                <p:oleObj name="Equation" r:id="rId9" imgW="96516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3714750"/>
                        <a:ext cx="2438400" cy="1154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Date Placeholder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1274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632D278D-6FE8-4143-BB4B-81D07F535D50}" type="slidenum">
              <a:rPr lang="en-US" altLang="en-US" sz="1000">
                <a:solidFill>
                  <a:srgbClr val="8C2532"/>
                </a:solidFill>
              </a:rPr>
              <a:pPr/>
              <a:t>18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068388"/>
            <a:ext cx="540385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</a:t>
            </a:r>
            <a:r>
              <a:rPr lang="hu-HU" altLang="en-US" smtClean="0"/>
              <a:t>kapacitásai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80975" y="10668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800" b="1">
                <a:cs typeface="Arial" panose="020B0604020202020204" pitchFamily="34" charset="0"/>
              </a:rPr>
              <a:t>A </a:t>
            </a:r>
            <a:r>
              <a:rPr lang="en-US" altLang="en-US" sz="2800" b="1">
                <a:cs typeface="Arial" panose="020B0604020202020204" pitchFamily="34" charset="0"/>
              </a:rPr>
              <a:t>diff</a:t>
            </a:r>
            <a:r>
              <a:rPr lang="hu-HU" altLang="en-US" sz="2800" b="1">
                <a:cs typeface="Arial" panose="020B0604020202020204" pitchFamily="34" charset="0"/>
              </a:rPr>
              <a:t>úziós kapacitás</a:t>
            </a:r>
            <a:endParaRPr lang="en-GB" altLang="en-US" sz="2800" b="1">
              <a:cs typeface="Arial" panose="020B0604020202020204" pitchFamily="34" charset="0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285750" y="3543300"/>
            <a:ext cx="3638550" cy="768350"/>
          </a:xfrm>
          <a:prstGeom prst="rect">
            <a:avLst/>
          </a:prstGeom>
          <a:solidFill>
            <a:srgbClr val="FFFF99"/>
          </a:solidFill>
          <a:ln w="19050">
            <a:solidFill>
              <a:srgbClr val="4D288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Hol vannak a</a:t>
            </a:r>
            <a:r>
              <a:rPr lang="hu-HU" altLang="en-US" sz="2400" b="1">
                <a:cs typeface="Arial" panose="020B0604020202020204" pitchFamily="34" charset="0"/>
              </a:rPr>
              <a:t> </a:t>
            </a:r>
            <a:r>
              <a:rPr lang="en-GB" altLang="en-US" sz="2400" b="1">
                <a:cs typeface="Arial" panose="020B0604020202020204" pitchFamily="34" charset="0"/>
              </a:rPr>
              <a:t>szemben álló</a:t>
            </a:r>
            <a:r>
              <a:rPr lang="hu-HU" altLang="en-US" sz="2400" b="1">
                <a:cs typeface="Arial" panose="020B0604020202020204" pitchFamily="34" charset="0"/>
              </a:rPr>
              <a:t> </a:t>
            </a:r>
            <a:r>
              <a:rPr lang="en-GB" altLang="en-US" sz="2400" b="1">
                <a:cs typeface="Arial" panose="020B0604020202020204" pitchFamily="34" charset="0"/>
              </a:rPr>
              <a:t>töltések?</a:t>
            </a:r>
          </a:p>
        </p:txBody>
      </p:sp>
      <p:sp>
        <p:nvSpPr>
          <p:cNvPr id="11" name="Dátum helye 1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12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5F43E1F9-2A2F-4767-A8FB-29EFDA27D118}" type="slidenum">
              <a:rPr lang="en-US" altLang="en-US" sz="1000">
                <a:solidFill>
                  <a:srgbClr val="8C2532"/>
                </a:solidFill>
              </a:rPr>
              <a:pPr/>
              <a:t>19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</a:t>
            </a:r>
            <a:r>
              <a:rPr lang="hu-HU" altLang="en-US" smtClean="0"/>
              <a:t>kapacitásai</a:t>
            </a:r>
          </a:p>
        </p:txBody>
      </p:sp>
      <p:sp>
        <p:nvSpPr>
          <p:cNvPr id="12297" name="Text Box 4"/>
          <p:cNvSpPr txBox="1">
            <a:spLocks noChangeArrowheads="1"/>
          </p:cNvSpPr>
          <p:nvPr/>
        </p:nvSpPr>
        <p:spPr bwMode="auto">
          <a:xfrm>
            <a:off x="180975" y="10668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800" b="1">
                <a:cs typeface="Arial" panose="020B0604020202020204" pitchFamily="34" charset="0"/>
              </a:rPr>
              <a:t>A </a:t>
            </a:r>
            <a:r>
              <a:rPr lang="en-US" altLang="en-US" sz="2800" b="1">
                <a:cs typeface="Arial" panose="020B0604020202020204" pitchFamily="34" charset="0"/>
              </a:rPr>
              <a:t>diff</a:t>
            </a:r>
            <a:r>
              <a:rPr lang="hu-HU" altLang="en-US" sz="2800" b="1">
                <a:cs typeface="Arial" panose="020B0604020202020204" pitchFamily="34" charset="0"/>
              </a:rPr>
              <a:t>úziós kapacitás</a:t>
            </a:r>
            <a:endParaRPr lang="en-GB" altLang="en-US" sz="2800" b="1">
              <a:cs typeface="Arial" panose="020B0604020202020204" pitchFamily="34" charset="0"/>
            </a:endParaRPr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836613" y="1697038"/>
          <a:ext cx="23479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6" name="Equation" r:id="rId4" imgW="711000" imgH="241200" progId="Equation.3">
                  <p:embed/>
                </p:oleObj>
              </mc:Choice>
              <mc:Fallback>
                <p:oleObj name="Equation" r:id="rId4" imgW="7110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697038"/>
                        <a:ext cx="2347912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73" name="Object 9"/>
          <p:cNvGraphicFramePr>
            <a:graphicFrameLocks noChangeAspect="1"/>
          </p:cNvGraphicFramePr>
          <p:nvPr/>
        </p:nvGraphicFramePr>
        <p:xfrm>
          <a:off x="533400" y="3009900"/>
          <a:ext cx="32829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7" name="Equation" r:id="rId6" imgW="1384200" imgH="393480" progId="Equation.3">
                  <p:embed/>
                </p:oleObj>
              </mc:Choice>
              <mc:Fallback>
                <p:oleObj name="Equation" r:id="rId6" imgW="13842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09900"/>
                        <a:ext cx="32829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74" name="Object 10"/>
          <p:cNvGraphicFramePr>
            <a:graphicFrameLocks noChangeAspect="1"/>
          </p:cNvGraphicFramePr>
          <p:nvPr/>
        </p:nvGraphicFramePr>
        <p:xfrm>
          <a:off x="533400" y="4381500"/>
          <a:ext cx="41148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8" name="Equation" r:id="rId8" imgW="2095200" imgH="431640" progId="Equation.3">
                  <p:embed/>
                </p:oleObj>
              </mc:Choice>
              <mc:Fallback>
                <p:oleObj name="Equation" r:id="rId8" imgW="209520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81500"/>
                        <a:ext cx="41148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675" name="Text Box 11"/>
          <p:cNvSpPr txBox="1">
            <a:spLocks noChangeArrowheads="1"/>
          </p:cNvSpPr>
          <p:nvPr/>
        </p:nvSpPr>
        <p:spPr bwMode="auto">
          <a:xfrm>
            <a:off x="533400" y="5438775"/>
            <a:ext cx="8229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Káros! Lassítja a működést.</a:t>
            </a:r>
          </a:p>
          <a:p>
            <a:pPr>
              <a:lnSpc>
                <a:spcPct val="8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Csökkenthető: </a:t>
            </a:r>
            <a:r>
              <a:rPr lang="en-GB" altLang="en-US" sz="2400" b="1">
                <a:cs typeface="Arial" panose="020B0604020202020204" pitchFamily="34" charset="0"/>
                <a:sym typeface="Symbol" panose="05050102010706020507" pitchFamily="18" charset="2"/>
              </a:rPr>
              <a:t> csökkentés, keskenybázisú dióda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graphicFrame>
        <p:nvGraphicFramePr>
          <p:cNvPr id="497676" name="Object 12"/>
          <p:cNvGraphicFramePr>
            <a:graphicFrameLocks noChangeAspect="1"/>
          </p:cNvGraphicFramePr>
          <p:nvPr/>
        </p:nvGraphicFramePr>
        <p:xfrm>
          <a:off x="5410200" y="4457700"/>
          <a:ext cx="2895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9" name="Equation" r:id="rId10" imgW="863280" imgH="215640" progId="Equation.3">
                  <p:embed/>
                </p:oleObj>
              </mc:Choice>
              <mc:Fallback>
                <p:oleObj name="Equation" r:id="rId10" imgW="86328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57700"/>
                        <a:ext cx="2895600" cy="720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4"/>
          <p:cNvGraphicFramePr>
            <a:graphicFrameLocks noChangeAspect="1"/>
          </p:cNvGraphicFramePr>
          <p:nvPr/>
        </p:nvGraphicFramePr>
        <p:xfrm>
          <a:off x="4838700" y="1516063"/>
          <a:ext cx="4183063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0" name="Photo Editor Photo" r:id="rId12" imgW="6819048" imgH="4296375" progId="MSPhotoEd.3">
                  <p:embed/>
                </p:oleObj>
              </mc:Choice>
              <mc:Fallback>
                <p:oleObj name="Photo Editor Photo" r:id="rId12" imgW="6819048" imgH="4296375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516063"/>
                        <a:ext cx="4183063" cy="2635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Date Placeholder 1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2300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b="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F386A4B-1054-43DE-A332-EB6AF89FF7CA}" type="slidenum">
              <a:rPr lang="en-US" altLang="en-US" sz="1000">
                <a:solidFill>
                  <a:srgbClr val="8C2532"/>
                </a:solidFill>
              </a:rPr>
              <a:pPr/>
              <a:t>2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2005013"/>
            <a:ext cx="8845550" cy="881062"/>
          </a:xfrm>
        </p:spPr>
        <p:txBody>
          <a:bodyPr/>
          <a:lstStyle/>
          <a:p>
            <a:pPr eaLnBrk="1" hangingPunct="1"/>
            <a:r>
              <a:rPr lang="hu-HU" altLang="en-US" sz="6000" smtClean="0"/>
              <a:t>Dióda karakterisztikák </a:t>
            </a:r>
            <a:endParaRPr lang="en-US" altLang="en-US" sz="6000" smtClean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2238" y="3870325"/>
            <a:ext cx="7581900" cy="2122488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Dióda nyitó/záróirányú működése</a:t>
            </a:r>
          </a:p>
          <a:p>
            <a:pPr eaLnBrk="1" hangingPunct="1"/>
            <a:r>
              <a:rPr lang="hu-HU" altLang="en-US" dirty="0" smtClean="0"/>
              <a:t>Az ideális diódakarakterisztika</a:t>
            </a:r>
            <a:endParaRPr lang="en-US" altLang="en-US" dirty="0" smtClean="0"/>
          </a:p>
          <a:p>
            <a:pPr eaLnBrk="1" hangingPunct="1"/>
            <a:r>
              <a:rPr lang="hu-HU" altLang="en-US" dirty="0" smtClean="0"/>
              <a:t>Másodlagos hatások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3DF3E5FA-2FFC-4C1A-B63D-D24703ABC2C7}" type="slidenum">
              <a:rPr lang="en-US" altLang="en-US" sz="1000">
                <a:solidFill>
                  <a:srgbClr val="8C2532"/>
                </a:solidFill>
              </a:rPr>
              <a:pPr/>
              <a:t>20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</a:t>
            </a:r>
            <a:r>
              <a:rPr lang="hu-HU" altLang="en-US" smtClean="0"/>
              <a:t>kapacitásai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7000875" y="581025"/>
            <a:ext cx="1828800" cy="576263"/>
          </a:xfrm>
          <a:prstGeom prst="rect">
            <a:avLst/>
          </a:prstGeom>
          <a:solidFill>
            <a:srgbClr val="FF33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PÉLDA</a:t>
            </a:r>
            <a:endParaRPr lang="en-GB" altLang="en-US" sz="2800" b="1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590550" y="1390650"/>
            <a:ext cx="8162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Számítsuk ki a Si dióda tértöltési kapacitás</a:t>
            </a:r>
            <a:r>
              <a:rPr lang="hu-HU" altLang="en-US" sz="2400" b="1">
                <a:cs typeface="Arial" panose="020B0604020202020204" pitchFamily="34" charset="0"/>
              </a:rPr>
              <a:t>á</a:t>
            </a:r>
            <a:r>
              <a:rPr lang="en-GB" altLang="en-US" sz="2400" b="1">
                <a:cs typeface="Arial" panose="020B0604020202020204" pitchFamily="34" charset="0"/>
              </a:rPr>
              <a:t>t, ha a kiürített réteg szélessége </a:t>
            </a:r>
            <a:r>
              <a:rPr lang="en-US" altLang="en-US" sz="2400" b="1">
                <a:cs typeface="Arial" panose="020B0604020202020204" pitchFamily="34" charset="0"/>
              </a:rPr>
              <a:t>0,33 </a:t>
            </a:r>
            <a:r>
              <a:rPr lang="en-US" altLang="en-US" sz="2400" b="1">
                <a:cs typeface="Arial" panose="020B0604020202020204" pitchFamily="34" charset="0"/>
                <a:sym typeface="Symbol" panose="05050102010706020507" pitchFamily="18" charset="2"/>
              </a:rPr>
              <a:t>m </a:t>
            </a:r>
            <a:r>
              <a:rPr lang="hu-HU" altLang="en-US" sz="2400" b="1">
                <a:cs typeface="Arial" panose="020B0604020202020204" pitchFamily="34" charset="0"/>
                <a:sym typeface="Symbol" panose="05050102010706020507" pitchFamily="18" charset="2"/>
              </a:rPr>
              <a:t>és a dióda felülete </a:t>
            </a:r>
            <a:r>
              <a:rPr lang="en-US" altLang="en-US" sz="2400" b="1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hu-HU" altLang="en-US" sz="2400" b="1"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en-US" altLang="en-US" sz="2400" b="1">
                <a:cs typeface="Arial" panose="020B0604020202020204" pitchFamily="34" charset="0"/>
                <a:sym typeface="Symbol" panose="05050102010706020507" pitchFamily="18" charset="2"/>
              </a:rPr>
              <a:t>02 mm</a:t>
            </a:r>
            <a:r>
              <a:rPr lang="en-US" altLang="en-US" sz="2400" b="1" baseline="3000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graphicFrame>
        <p:nvGraphicFramePr>
          <p:cNvPr id="498700" name="Object 12"/>
          <p:cNvGraphicFramePr>
            <a:graphicFrameLocks noChangeAspect="1"/>
          </p:cNvGraphicFramePr>
          <p:nvPr/>
        </p:nvGraphicFramePr>
        <p:xfrm>
          <a:off x="657225" y="2847975"/>
          <a:ext cx="769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1" name="Equation" r:id="rId4" imgW="3835080" imgH="444240" progId="Equation.3">
                  <p:embed/>
                </p:oleObj>
              </mc:Choice>
              <mc:Fallback>
                <p:oleObj name="Equation" r:id="rId4" imgW="3835080" imgH="444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847975"/>
                        <a:ext cx="7696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701" name="Text Box 13"/>
          <p:cNvSpPr txBox="1">
            <a:spLocks noChangeArrowheads="1"/>
          </p:cNvSpPr>
          <p:nvPr/>
        </p:nvSpPr>
        <p:spPr bwMode="auto">
          <a:xfrm>
            <a:off x="609600" y="42672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Számítsuk ki a diffúziós kapacitást </a:t>
            </a:r>
            <a:r>
              <a:rPr lang="hu-HU" altLang="en-US" sz="2400" b="1">
                <a:cs typeface="Arial" panose="020B0604020202020204" pitchFamily="34" charset="0"/>
              </a:rPr>
              <a:t>ha a dióda árama</a:t>
            </a:r>
            <a:r>
              <a:rPr lang="en-GB" altLang="en-US" sz="2400" b="1">
                <a:cs typeface="Arial" panose="020B0604020202020204" pitchFamily="34" charset="0"/>
              </a:rPr>
              <a:t> I</a:t>
            </a:r>
            <a:r>
              <a:rPr lang="en-US" altLang="en-US" sz="2400" b="1">
                <a:cs typeface="Arial" panose="020B0604020202020204" pitchFamily="34" charset="0"/>
              </a:rPr>
              <a:t>=1 mA</a:t>
            </a:r>
            <a:r>
              <a:rPr lang="hu-HU" altLang="en-US" sz="2400" b="1">
                <a:cs typeface="Arial" panose="020B0604020202020204" pitchFamily="34" charset="0"/>
              </a:rPr>
              <a:t> és ha </a:t>
            </a:r>
            <a:r>
              <a:rPr lang="hu-HU" altLang="en-US" sz="2400" b="1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400" b="1">
                <a:cs typeface="Arial" panose="020B0604020202020204" pitchFamily="34" charset="0"/>
                <a:sym typeface="Symbol" panose="05050102010706020507" pitchFamily="18" charset="2"/>
              </a:rPr>
              <a:t>=100 ns.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graphicFrame>
        <p:nvGraphicFramePr>
          <p:cNvPr id="498702" name="Object 14"/>
          <p:cNvGraphicFramePr>
            <a:graphicFrameLocks noChangeAspect="1"/>
          </p:cNvGraphicFramePr>
          <p:nvPr/>
        </p:nvGraphicFramePr>
        <p:xfrm>
          <a:off x="666750" y="5210175"/>
          <a:ext cx="62484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2" name="Equation" r:id="rId6" imgW="2933640" imgH="457200" progId="Equation.3">
                  <p:embed/>
                </p:oleObj>
              </mc:Choice>
              <mc:Fallback>
                <p:oleObj name="Equation" r:id="rId6" imgW="293364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5210175"/>
                        <a:ext cx="6248400" cy="974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Date Placeholder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332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E9BACA0-917C-47B2-B9D5-0EF345535D2A}" type="slidenum">
              <a:rPr lang="en-US" altLang="en-US" sz="1000">
                <a:solidFill>
                  <a:srgbClr val="8C2532"/>
                </a:solidFill>
              </a:rPr>
              <a:pPr/>
              <a:t>21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</a:t>
            </a:r>
            <a:r>
              <a:rPr lang="hu-HU" altLang="en-US" smtClean="0"/>
              <a:t>kapacitásai</a:t>
            </a:r>
          </a:p>
        </p:txBody>
      </p:sp>
      <p:pic>
        <p:nvPicPr>
          <p:cNvPr id="40964" name="Picture 8" descr="DTDC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181100"/>
            <a:ext cx="5043488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457200" y="1295400"/>
            <a:ext cx="40957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Nagyságrendek:</a:t>
            </a:r>
          </a:p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C</a:t>
            </a:r>
            <a:r>
              <a:rPr lang="en-GB" altLang="en-US" sz="2400" b="1" baseline="-25000">
                <a:cs typeface="Arial" panose="020B0604020202020204" pitchFamily="34" charset="0"/>
              </a:rPr>
              <a:t>T</a:t>
            </a:r>
            <a:r>
              <a:rPr lang="en-GB" altLang="en-US" sz="2400" b="1">
                <a:cs typeface="Arial" panose="020B0604020202020204" pitchFamily="34" charset="0"/>
              </a:rPr>
              <a:t> 1-1</a:t>
            </a:r>
            <a:r>
              <a:rPr lang="en-US" altLang="en-US" sz="2400" b="1">
                <a:cs typeface="Arial" panose="020B0604020202020204" pitchFamily="34" charset="0"/>
              </a:rPr>
              <a:t>0 pF</a:t>
            </a:r>
          </a:p>
          <a:p>
            <a:pPr>
              <a:lnSpc>
                <a:spcPct val="100000"/>
              </a:lnSpc>
            </a:pPr>
            <a:r>
              <a:rPr lang="en-US" altLang="en-US" sz="2400" b="1">
                <a:cs typeface="Arial" panose="020B0604020202020204" pitchFamily="34" charset="0"/>
              </a:rPr>
              <a:t>C</a:t>
            </a:r>
            <a:r>
              <a:rPr lang="en-US" altLang="en-US" sz="2400" b="1" baseline="-25000">
                <a:cs typeface="Arial" panose="020B0604020202020204" pitchFamily="34" charset="0"/>
              </a:rPr>
              <a:t>D</a:t>
            </a:r>
            <a:r>
              <a:rPr lang="en-US" altLang="en-US" sz="2400" b="1">
                <a:cs typeface="Arial" panose="020B0604020202020204" pitchFamily="34" charset="0"/>
              </a:rPr>
              <a:t>    nF-ok</a:t>
            </a:r>
          </a:p>
          <a:p>
            <a:pPr>
              <a:lnSpc>
                <a:spcPct val="100000"/>
              </a:lnSpc>
            </a:pPr>
            <a:r>
              <a:rPr lang="en-US" altLang="en-US" b="1">
                <a:cs typeface="Arial" panose="020B0604020202020204" pitchFamily="34" charset="0"/>
              </a:rPr>
              <a:t>(egy kisteljes</a:t>
            </a:r>
            <a:r>
              <a:rPr lang="hu-HU" altLang="en-US" b="1">
                <a:cs typeface="Arial" panose="020B0604020202020204" pitchFamily="34" charset="0"/>
              </a:rPr>
              <a:t>ítményű</a:t>
            </a:r>
            <a:r>
              <a:rPr lang="en-US" altLang="en-US" b="1">
                <a:cs typeface="Arial" panose="020B0604020202020204" pitchFamily="34" charset="0"/>
              </a:rPr>
              <a:t> di</a:t>
            </a:r>
            <a:r>
              <a:rPr lang="hu-HU" altLang="en-US" b="1">
                <a:cs typeface="Arial" panose="020B0604020202020204" pitchFamily="34" charset="0"/>
              </a:rPr>
              <a:t>ódára)</a:t>
            </a:r>
            <a:endParaRPr lang="en-GB" altLang="en-US" b="1">
              <a:cs typeface="Arial" panose="020B0604020202020204" pitchFamily="34" charset="0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457200" y="3962400"/>
            <a:ext cx="40909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Hasznosítás:</a:t>
            </a:r>
          </a:p>
          <a:p>
            <a:pPr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</a:rPr>
              <a:t>C</a:t>
            </a:r>
            <a:r>
              <a:rPr lang="en-GB" altLang="en-US" b="1" baseline="-25000">
                <a:cs typeface="Arial" panose="020B0604020202020204" pitchFamily="34" charset="0"/>
              </a:rPr>
              <a:t>T</a:t>
            </a:r>
            <a:r>
              <a:rPr lang="en-GB" altLang="en-US" b="1">
                <a:cs typeface="Arial" panose="020B0604020202020204" pitchFamily="34" charset="0"/>
              </a:rPr>
              <a:t> rezgőkör hangolás,</a:t>
            </a:r>
          </a:p>
          <a:p>
            <a:pPr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</a:rPr>
              <a:t>    erősítés </a:t>
            </a:r>
            <a:r>
              <a:rPr lang="hu-HU" altLang="en-US" b="1">
                <a:cs typeface="Arial" panose="020B0604020202020204" pitchFamily="34" charset="0"/>
                <a:sym typeface="Symbol" panose="05050102010706020507" pitchFamily="18" charset="2"/>
              </a:rPr>
              <a:t>mikrohullámon</a:t>
            </a:r>
            <a:endParaRPr lang="en-GB" altLang="en-US" b="1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GB" altLang="en-US" b="1" baseline="-25000"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GB" altLang="en-US" b="1">
                <a:cs typeface="Arial" panose="020B0604020202020204" pitchFamily="34" charset="0"/>
                <a:sym typeface="Symbol" panose="05050102010706020507" pitchFamily="18" charset="2"/>
              </a:rPr>
              <a:t>   --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sp>
        <p:nvSpPr>
          <p:cNvPr id="40967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4096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4F091568-B3E4-4643-A058-C0F66DC0FD4A}" type="slidenum">
              <a:rPr lang="en-US" altLang="en-US" sz="1000">
                <a:solidFill>
                  <a:srgbClr val="8C2532"/>
                </a:solidFill>
              </a:rPr>
              <a:pPr/>
              <a:t>22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2005013"/>
            <a:ext cx="8845550" cy="881062"/>
          </a:xfrm>
        </p:spPr>
        <p:txBody>
          <a:bodyPr/>
          <a:lstStyle/>
          <a:p>
            <a:pPr eaLnBrk="1" hangingPunct="1"/>
            <a:r>
              <a:rPr lang="hu-HU" altLang="en-US" sz="6000" smtClean="0"/>
              <a:t>Munkapont </a:t>
            </a:r>
            <a:endParaRPr lang="en-US" altLang="en-US" sz="600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2238" y="3870325"/>
            <a:ext cx="7581900" cy="2122488"/>
          </a:xfrm>
        </p:spPr>
        <p:txBody>
          <a:bodyPr/>
          <a:lstStyle/>
          <a:p>
            <a:pPr eaLnBrk="1" hangingPunct="1"/>
            <a:r>
              <a:rPr lang="hu-HU" altLang="en-US" smtClean="0"/>
              <a:t>DC munkapont szerkesztése</a:t>
            </a:r>
            <a:endParaRPr lang="en-US" altLang="en-US" smtClean="0"/>
          </a:p>
          <a:p>
            <a:pPr eaLnBrk="1" hangingPunct="1"/>
            <a:r>
              <a:rPr lang="hu-HU" altLang="en-US" smtClean="0"/>
              <a:t>Munkaponti linearizálás, kisjelű működés</a:t>
            </a:r>
          </a:p>
          <a:p>
            <a:pPr eaLnBrk="1" hangingPunct="1"/>
            <a:r>
              <a:rPr lang="hu-HU" altLang="en-US" smtClean="0"/>
              <a:t>Differenciális ellenállás, kapacitás</a:t>
            </a:r>
          </a:p>
          <a:p>
            <a:pPr eaLnBrk="1" hangingPunct="1"/>
            <a:r>
              <a:rPr lang="hu-HU" altLang="en-US" smtClean="0"/>
              <a:t>Modellek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1989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4199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69A3FEB-5B44-4075-8275-5FB87746589E}" type="slidenum">
              <a:rPr lang="en-US" altLang="en-US" sz="1000">
                <a:solidFill>
                  <a:srgbClr val="8C2532"/>
                </a:solidFill>
              </a:rPr>
              <a:pPr/>
              <a:t>23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AU" altLang="en-US" b="1" i="1" dirty="0" err="1" smtClean="0">
                <a:solidFill>
                  <a:srgbClr val="006600"/>
                </a:solidFill>
              </a:rPr>
              <a:t>Karakterisztika</a:t>
            </a:r>
            <a:r>
              <a:rPr lang="en-AU" altLang="en-US" b="1" i="1" dirty="0" smtClean="0">
                <a:solidFill>
                  <a:srgbClr val="006600"/>
                </a:solidFill>
              </a:rPr>
              <a:t>:</a:t>
            </a:r>
            <a:r>
              <a:rPr lang="en-AU" altLang="en-US" dirty="0" smtClean="0"/>
              <a:t> a di</a:t>
            </a:r>
            <a:r>
              <a:rPr lang="hu-HU" altLang="en-US" dirty="0" smtClean="0"/>
              <a:t>óda egyenlet által meghatározott, összetartozó áram-feszültség értékek, amelyek a működés közben előfordulhatnak</a:t>
            </a:r>
            <a:r>
              <a:rPr lang="en-AU" altLang="en-US" dirty="0" smtClean="0"/>
              <a:t>.</a:t>
            </a:r>
          </a:p>
          <a:p>
            <a:pPr eaLnBrk="1" hangingPunct="1"/>
            <a:endParaRPr lang="en-AU" altLang="en-US" dirty="0" smtClean="0"/>
          </a:p>
          <a:p>
            <a:pPr eaLnBrk="1" hangingPunct="1"/>
            <a:r>
              <a:rPr lang="hu-HU" altLang="en-US" dirty="0" smtClean="0"/>
              <a:t>Valós működés közben egy </a:t>
            </a:r>
            <a:r>
              <a:rPr lang="hu-HU" altLang="en-US" dirty="0" smtClean="0">
                <a:solidFill>
                  <a:srgbClr val="008080"/>
                </a:solidFill>
              </a:rPr>
              <a:t>dióda vagy bármely más nemlineáris elem </a:t>
            </a:r>
            <a:r>
              <a:rPr lang="hu-HU" altLang="en-US" dirty="0" smtClean="0"/>
              <a:t>a karakterisztika egy adott pontjában működik – ez </a:t>
            </a:r>
            <a:r>
              <a:rPr lang="hu-HU" altLang="en-US" b="1" i="1" dirty="0" smtClean="0">
                <a:solidFill>
                  <a:srgbClr val="D5262B"/>
                </a:solidFill>
              </a:rPr>
              <a:t>a munkapont</a:t>
            </a:r>
            <a:r>
              <a:rPr lang="hu-HU" altLang="en-US" dirty="0" smtClean="0"/>
              <a:t>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hu-HU" altLang="en-US" dirty="0" smtClean="0"/>
              <a:t>A munkapontot a diódát befoglaló áramkör elemei is meghatározzák.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munkapont</a:t>
            </a:r>
            <a:endParaRPr lang="hu-HU" altLang="en-US" smtClean="0"/>
          </a:p>
        </p:txBody>
      </p:sp>
      <p:sp>
        <p:nvSpPr>
          <p:cNvPr id="43013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4301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86EDD0E-4183-4D53-908D-BAC573FEC345}" type="slidenum">
              <a:rPr lang="en-US" altLang="en-US" sz="1000">
                <a:solidFill>
                  <a:srgbClr val="8C2532"/>
                </a:solidFill>
              </a:rPr>
              <a:pPr/>
              <a:t>24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munkaegyenes szerkesztése</a:t>
            </a:r>
          </a:p>
        </p:txBody>
      </p:sp>
      <p:sp>
        <p:nvSpPr>
          <p:cNvPr id="14341" name="Text Box 42"/>
          <p:cNvSpPr txBox="1">
            <a:spLocks noChangeArrowheads="1"/>
          </p:cNvSpPr>
          <p:nvPr/>
        </p:nvSpPr>
        <p:spPr bwMode="auto">
          <a:xfrm>
            <a:off x="533400" y="11430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A probléma:</a:t>
            </a:r>
            <a:r>
              <a:rPr lang="en-GB" altLang="en-US" sz="2400" b="1">
                <a:cs typeface="Arial" panose="020B0604020202020204" pitchFamily="34" charset="0"/>
              </a:rPr>
              <a:t> egy lineáris és egy nemlineáris elem soros kapcsolása</a:t>
            </a:r>
          </a:p>
        </p:txBody>
      </p:sp>
      <p:graphicFrame>
        <p:nvGraphicFramePr>
          <p:cNvPr id="14338" name="Object 43"/>
          <p:cNvGraphicFramePr>
            <a:graphicFrameLocks noChangeAspect="1"/>
          </p:cNvGraphicFramePr>
          <p:nvPr/>
        </p:nvGraphicFramePr>
        <p:xfrm>
          <a:off x="714375" y="5048250"/>
          <a:ext cx="296862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0" name="Equation" r:id="rId4" imgW="1130040" imgH="482400" progId="Equation.3">
                  <p:embed/>
                </p:oleObj>
              </mc:Choice>
              <mc:Fallback>
                <p:oleObj name="Equation" r:id="rId4" imgW="1130040" imgH="4824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048250"/>
                        <a:ext cx="2968625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914775" y="4524375"/>
            <a:ext cx="3581400" cy="1285875"/>
            <a:chOff x="2466" y="2850"/>
            <a:chExt cx="2256" cy="810"/>
          </a:xfrm>
        </p:grpSpPr>
        <p:sp>
          <p:nvSpPr>
            <p:cNvPr id="14380" name="Text Box 44"/>
            <p:cNvSpPr txBox="1">
              <a:spLocks noChangeArrowheads="1"/>
            </p:cNvSpPr>
            <p:nvPr/>
          </p:nvSpPr>
          <p:spPr bwMode="auto">
            <a:xfrm>
              <a:off x="2466" y="3372"/>
              <a:ext cx="2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altLang="en-US" sz="2400" b="1">
                  <a:solidFill>
                    <a:srgbClr val="D5262B"/>
                  </a:solidFill>
                  <a:cs typeface="Arial" panose="020B0604020202020204" pitchFamily="34" charset="0"/>
                </a:rPr>
                <a:t>Grafikus megoldás</a:t>
              </a:r>
            </a:p>
          </p:txBody>
        </p:sp>
        <p:sp>
          <p:nvSpPr>
            <p:cNvPr id="14381" name="Line 45"/>
            <p:cNvSpPr>
              <a:spLocks noChangeShapeType="1"/>
            </p:cNvSpPr>
            <p:nvPr/>
          </p:nvSpPr>
          <p:spPr bwMode="auto">
            <a:xfrm flipV="1">
              <a:off x="4062" y="2850"/>
              <a:ext cx="0" cy="480"/>
            </a:xfrm>
            <a:prstGeom prst="line">
              <a:avLst/>
            </a:prstGeom>
            <a:noFill/>
            <a:ln w="50800">
              <a:solidFill>
                <a:srgbClr val="D5262B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3" name="Group 41"/>
          <p:cNvGrpSpPr>
            <a:grpSpLocks/>
          </p:cNvGrpSpPr>
          <p:nvPr/>
        </p:nvGrpSpPr>
        <p:grpSpPr bwMode="auto">
          <a:xfrm>
            <a:off x="3929063" y="2112963"/>
            <a:ext cx="4856162" cy="2638425"/>
            <a:chOff x="2253" y="1005"/>
            <a:chExt cx="3059" cy="1662"/>
          </a:xfrm>
        </p:grpSpPr>
        <p:sp>
          <p:nvSpPr>
            <p:cNvPr id="14364" name="Text Box 9"/>
            <p:cNvSpPr txBox="1">
              <a:spLocks noChangeArrowheads="1"/>
            </p:cNvSpPr>
            <p:nvPr/>
          </p:nvSpPr>
          <p:spPr bwMode="auto">
            <a:xfrm>
              <a:off x="4632" y="2436"/>
              <a:ext cx="375" cy="231"/>
            </a:xfrm>
            <a:prstGeom prst="rect">
              <a:avLst/>
            </a:prstGeom>
            <a:solidFill>
              <a:srgbClr val="FFFF99"/>
            </a:solidFill>
            <a:ln w="15875" algn="ctr">
              <a:solidFill>
                <a:srgbClr val="4D288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5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365" name="Freeform 12"/>
            <p:cNvSpPr>
              <a:spLocks/>
            </p:cNvSpPr>
            <p:nvPr/>
          </p:nvSpPr>
          <p:spPr bwMode="auto">
            <a:xfrm>
              <a:off x="3048" y="1302"/>
              <a:ext cx="954" cy="957"/>
            </a:xfrm>
            <a:custGeom>
              <a:avLst/>
              <a:gdLst>
                <a:gd name="T0" fmla="*/ 0 w 954"/>
                <a:gd name="T1" fmla="*/ 954 h 957"/>
                <a:gd name="T2" fmla="*/ 180 w 954"/>
                <a:gd name="T3" fmla="*/ 954 h 957"/>
                <a:gd name="T4" fmla="*/ 318 w 954"/>
                <a:gd name="T5" fmla="*/ 936 h 957"/>
                <a:gd name="T6" fmla="*/ 498 w 954"/>
                <a:gd name="T7" fmla="*/ 846 h 957"/>
                <a:gd name="T8" fmla="*/ 624 w 954"/>
                <a:gd name="T9" fmla="*/ 750 h 957"/>
                <a:gd name="T10" fmla="*/ 708 w 954"/>
                <a:gd name="T11" fmla="*/ 636 h 957"/>
                <a:gd name="T12" fmla="*/ 780 w 954"/>
                <a:gd name="T13" fmla="*/ 516 h 957"/>
                <a:gd name="T14" fmla="*/ 840 w 954"/>
                <a:gd name="T15" fmla="*/ 372 h 957"/>
                <a:gd name="T16" fmla="*/ 888 w 954"/>
                <a:gd name="T17" fmla="*/ 210 h 957"/>
                <a:gd name="T18" fmla="*/ 936 w 954"/>
                <a:gd name="T19" fmla="*/ 66 h 957"/>
                <a:gd name="T20" fmla="*/ 954 w 954"/>
                <a:gd name="T21" fmla="*/ 0 h 9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4"/>
                <a:gd name="T34" fmla="*/ 0 h 957"/>
                <a:gd name="T35" fmla="*/ 954 w 954"/>
                <a:gd name="T36" fmla="*/ 957 h 9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4" h="957">
                  <a:moveTo>
                    <a:pt x="0" y="954"/>
                  </a:moveTo>
                  <a:cubicBezTo>
                    <a:pt x="63" y="955"/>
                    <a:pt x="127" y="957"/>
                    <a:pt x="180" y="954"/>
                  </a:cubicBezTo>
                  <a:cubicBezTo>
                    <a:pt x="233" y="951"/>
                    <a:pt x="265" y="954"/>
                    <a:pt x="318" y="936"/>
                  </a:cubicBezTo>
                  <a:cubicBezTo>
                    <a:pt x="371" y="918"/>
                    <a:pt x="447" y="877"/>
                    <a:pt x="498" y="846"/>
                  </a:cubicBezTo>
                  <a:cubicBezTo>
                    <a:pt x="549" y="815"/>
                    <a:pt x="589" y="785"/>
                    <a:pt x="624" y="750"/>
                  </a:cubicBezTo>
                  <a:cubicBezTo>
                    <a:pt x="659" y="715"/>
                    <a:pt x="682" y="675"/>
                    <a:pt x="708" y="636"/>
                  </a:cubicBezTo>
                  <a:cubicBezTo>
                    <a:pt x="734" y="597"/>
                    <a:pt x="758" y="560"/>
                    <a:pt x="780" y="516"/>
                  </a:cubicBezTo>
                  <a:cubicBezTo>
                    <a:pt x="802" y="472"/>
                    <a:pt x="822" y="423"/>
                    <a:pt x="840" y="372"/>
                  </a:cubicBezTo>
                  <a:cubicBezTo>
                    <a:pt x="858" y="321"/>
                    <a:pt x="872" y="261"/>
                    <a:pt x="888" y="210"/>
                  </a:cubicBezTo>
                  <a:cubicBezTo>
                    <a:pt x="904" y="159"/>
                    <a:pt x="925" y="101"/>
                    <a:pt x="936" y="66"/>
                  </a:cubicBezTo>
                  <a:cubicBezTo>
                    <a:pt x="947" y="31"/>
                    <a:pt x="950" y="15"/>
                    <a:pt x="954" y="0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6" name="Text Box 18"/>
            <p:cNvSpPr txBox="1">
              <a:spLocks noChangeArrowheads="1"/>
            </p:cNvSpPr>
            <p:nvPr/>
          </p:nvSpPr>
          <p:spPr bwMode="auto">
            <a:xfrm>
              <a:off x="3057" y="1005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sz="1800" b="1">
                  <a:cs typeface="Arial" panose="020B0604020202020204" pitchFamily="34" charset="0"/>
                </a:rPr>
                <a:t>I</a:t>
              </a:r>
              <a:endParaRPr lang="en-GB" altLang="en-US" sz="1800" b="1">
                <a:cs typeface="Arial" panose="020B0604020202020204" pitchFamily="34" charset="0"/>
              </a:endParaRPr>
            </a:p>
          </p:txBody>
        </p:sp>
        <p:sp>
          <p:nvSpPr>
            <p:cNvPr id="14367" name="Text Box 19"/>
            <p:cNvSpPr txBox="1">
              <a:spLocks noChangeArrowheads="1"/>
            </p:cNvSpPr>
            <p:nvPr/>
          </p:nvSpPr>
          <p:spPr bwMode="auto">
            <a:xfrm>
              <a:off x="4917" y="204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sz="1800" b="1">
                  <a:cs typeface="Arial" panose="020B0604020202020204" pitchFamily="34" charset="0"/>
                </a:rPr>
                <a:t>U</a:t>
              </a:r>
              <a:endParaRPr lang="en-GB" altLang="en-US" sz="1800" b="1">
                <a:cs typeface="Arial" panose="020B0604020202020204" pitchFamily="34" charset="0"/>
              </a:endParaRPr>
            </a:p>
          </p:txBody>
        </p:sp>
        <p:sp>
          <p:nvSpPr>
            <p:cNvPr id="14368" name="Line 20"/>
            <p:cNvSpPr>
              <a:spLocks noChangeShapeType="1"/>
            </p:cNvSpPr>
            <p:nvPr/>
          </p:nvSpPr>
          <p:spPr bwMode="auto">
            <a:xfrm>
              <a:off x="3843" y="1836"/>
              <a:ext cx="0" cy="522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9" name="Line 21"/>
            <p:cNvSpPr>
              <a:spLocks noChangeShapeType="1"/>
            </p:cNvSpPr>
            <p:nvPr/>
          </p:nvSpPr>
          <p:spPr bwMode="auto">
            <a:xfrm flipH="1">
              <a:off x="2949" y="1374"/>
              <a:ext cx="126" cy="0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0" name="Line 22"/>
            <p:cNvSpPr>
              <a:spLocks noChangeShapeType="1"/>
            </p:cNvSpPr>
            <p:nvPr/>
          </p:nvSpPr>
          <p:spPr bwMode="auto">
            <a:xfrm>
              <a:off x="4782" y="2232"/>
              <a:ext cx="0" cy="141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1" name="Text Box 23"/>
            <p:cNvSpPr txBox="1">
              <a:spLocks noChangeArrowheads="1"/>
            </p:cNvSpPr>
            <p:nvPr/>
          </p:nvSpPr>
          <p:spPr bwMode="auto">
            <a:xfrm>
              <a:off x="2355" y="1266"/>
              <a:ext cx="573" cy="231"/>
            </a:xfrm>
            <a:prstGeom prst="rect">
              <a:avLst/>
            </a:prstGeom>
            <a:solidFill>
              <a:srgbClr val="FFFF99"/>
            </a:solidFill>
            <a:ln w="15875" algn="ctr">
              <a:solidFill>
                <a:srgbClr val="4D288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50000">
                  <a:solidFill>
                    <a:schemeClr val="tx1"/>
                  </a:solidFill>
                </a:rPr>
                <a:t>+</a:t>
              </a:r>
              <a:r>
                <a:rPr lang="hu-HU" altLang="en-US" b="1">
                  <a:solidFill>
                    <a:schemeClr val="tx1"/>
                  </a:solidFill>
                </a:rPr>
                <a:t>/R</a:t>
              </a:r>
            </a:p>
          </p:txBody>
        </p:sp>
        <p:sp>
          <p:nvSpPr>
            <p:cNvPr id="14372" name="Line 24"/>
            <p:cNvSpPr>
              <a:spLocks noChangeShapeType="1"/>
            </p:cNvSpPr>
            <p:nvPr/>
          </p:nvSpPr>
          <p:spPr bwMode="auto">
            <a:xfrm>
              <a:off x="3039" y="1383"/>
              <a:ext cx="1740" cy="8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3" name="Text Box 25"/>
            <p:cNvSpPr txBox="1">
              <a:spLocks noChangeArrowheads="1"/>
            </p:cNvSpPr>
            <p:nvPr/>
          </p:nvSpPr>
          <p:spPr bwMode="auto">
            <a:xfrm>
              <a:off x="3306" y="2298"/>
              <a:ext cx="34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-250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4374" name="Text Box 26"/>
            <p:cNvSpPr txBox="1">
              <a:spLocks noChangeArrowheads="1"/>
            </p:cNvSpPr>
            <p:nvPr/>
          </p:nvSpPr>
          <p:spPr bwMode="auto">
            <a:xfrm>
              <a:off x="4116" y="2289"/>
              <a:ext cx="34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-250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4375" name="Line 38"/>
            <p:cNvSpPr>
              <a:spLocks noChangeShapeType="1"/>
            </p:cNvSpPr>
            <p:nvPr/>
          </p:nvSpPr>
          <p:spPr bwMode="auto">
            <a:xfrm rot="-5400000">
              <a:off x="3387" y="1374"/>
              <a:ext cx="0" cy="846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6" name="Text Box 39"/>
            <p:cNvSpPr txBox="1">
              <a:spLocks noChangeArrowheads="1"/>
            </p:cNvSpPr>
            <p:nvPr/>
          </p:nvSpPr>
          <p:spPr bwMode="auto">
            <a:xfrm>
              <a:off x="2253" y="1689"/>
              <a:ext cx="70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hu-HU" altLang="en-US" b="1">
                  <a:solidFill>
                    <a:schemeClr val="tx1"/>
                  </a:solidFill>
                </a:rPr>
                <a:t>I</a:t>
              </a:r>
              <a:r>
                <a:rPr lang="en-US" altLang="en-US" b="1">
                  <a:solidFill>
                    <a:schemeClr val="tx1"/>
                  </a:solidFill>
                </a:rPr>
                <a:t>=U</a:t>
              </a:r>
              <a:r>
                <a:rPr lang="en-US" altLang="en-US" b="1" baseline="-25000">
                  <a:solidFill>
                    <a:schemeClr val="tx1"/>
                  </a:solidFill>
                </a:rPr>
                <a:t>R</a:t>
              </a:r>
              <a:r>
                <a:rPr lang="en-US" altLang="en-US" b="1">
                  <a:solidFill>
                    <a:schemeClr val="tx1"/>
                  </a:solidFill>
                </a:rPr>
                <a:t>/</a:t>
              </a:r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14377" name="Line 10"/>
            <p:cNvSpPr>
              <a:spLocks noChangeShapeType="1"/>
            </p:cNvSpPr>
            <p:nvPr/>
          </p:nvSpPr>
          <p:spPr bwMode="auto">
            <a:xfrm flipV="1">
              <a:off x="3039" y="1068"/>
              <a:ext cx="0" cy="1308"/>
            </a:xfrm>
            <a:prstGeom prst="line">
              <a:avLst/>
            </a:prstGeom>
            <a:noFill/>
            <a:ln w="31750">
              <a:solidFill>
                <a:srgbClr val="4D28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8" name="Line 11"/>
            <p:cNvSpPr>
              <a:spLocks noChangeShapeType="1"/>
            </p:cNvSpPr>
            <p:nvPr/>
          </p:nvSpPr>
          <p:spPr bwMode="auto">
            <a:xfrm>
              <a:off x="2940" y="2274"/>
              <a:ext cx="2244" cy="0"/>
            </a:xfrm>
            <a:prstGeom prst="line">
              <a:avLst/>
            </a:prstGeom>
            <a:noFill/>
            <a:ln w="31750">
              <a:solidFill>
                <a:srgbClr val="4D28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9" name="Oval 17"/>
            <p:cNvSpPr>
              <a:spLocks noChangeArrowheads="1"/>
            </p:cNvSpPr>
            <p:nvPr/>
          </p:nvSpPr>
          <p:spPr bwMode="auto">
            <a:xfrm>
              <a:off x="3812" y="1762"/>
              <a:ext cx="62" cy="68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</p:grpSp>
      <p:sp>
        <p:nvSpPr>
          <p:cNvPr id="14344" name="AutoShape 48"/>
          <p:cNvSpPr>
            <a:spLocks/>
          </p:cNvSpPr>
          <p:nvPr/>
        </p:nvSpPr>
        <p:spPr bwMode="auto">
          <a:xfrm>
            <a:off x="3629025" y="5076825"/>
            <a:ext cx="209550" cy="1047750"/>
          </a:xfrm>
          <a:prstGeom prst="rightBrace">
            <a:avLst>
              <a:gd name="adj1" fmla="val 416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endParaRPr lang="hu-HU" altLang="en-US"/>
          </a:p>
        </p:txBody>
      </p:sp>
      <p:grpSp>
        <p:nvGrpSpPr>
          <p:cNvPr id="14345" name="Group 50"/>
          <p:cNvGrpSpPr>
            <a:grpSpLocks/>
          </p:cNvGrpSpPr>
          <p:nvPr/>
        </p:nvGrpSpPr>
        <p:grpSpPr bwMode="auto">
          <a:xfrm>
            <a:off x="547688" y="2533650"/>
            <a:ext cx="2990850" cy="1379538"/>
            <a:chOff x="441" y="1356"/>
            <a:chExt cx="1884" cy="869"/>
          </a:xfrm>
        </p:grpSpPr>
        <p:sp>
          <p:nvSpPr>
            <p:cNvPr id="14350" name="Text Box 51"/>
            <p:cNvSpPr txBox="1">
              <a:spLocks noChangeArrowheads="1"/>
            </p:cNvSpPr>
            <p:nvPr/>
          </p:nvSpPr>
          <p:spPr bwMode="auto">
            <a:xfrm>
              <a:off x="441" y="1416"/>
              <a:ext cx="426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5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351" name="Text Box 52"/>
            <p:cNvSpPr txBox="1">
              <a:spLocks noChangeArrowheads="1"/>
            </p:cNvSpPr>
            <p:nvPr/>
          </p:nvSpPr>
          <p:spPr bwMode="auto">
            <a:xfrm>
              <a:off x="1065" y="1356"/>
              <a:ext cx="276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14352" name="Text Box 53"/>
            <p:cNvSpPr txBox="1">
              <a:spLocks noChangeArrowheads="1"/>
            </p:cNvSpPr>
            <p:nvPr/>
          </p:nvSpPr>
          <p:spPr bwMode="auto">
            <a:xfrm>
              <a:off x="1977" y="1854"/>
              <a:ext cx="34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-25000">
                  <a:solidFill>
                    <a:schemeClr val="tx1"/>
                  </a:solidFill>
                </a:rPr>
                <a:t>D</a:t>
              </a:r>
            </a:p>
          </p:txBody>
        </p:sp>
        <p:grpSp>
          <p:nvGrpSpPr>
            <p:cNvPr id="14353" name="Group 54"/>
            <p:cNvGrpSpPr>
              <a:grpSpLocks/>
            </p:cNvGrpSpPr>
            <p:nvPr/>
          </p:nvGrpSpPr>
          <p:grpSpPr bwMode="auto">
            <a:xfrm>
              <a:off x="1634" y="1680"/>
              <a:ext cx="147" cy="545"/>
              <a:chOff x="1280" y="964"/>
              <a:chExt cx="147" cy="542"/>
            </a:xfrm>
          </p:grpSpPr>
          <p:sp>
            <p:nvSpPr>
              <p:cNvPr id="14361" name="Line 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80" y="1290"/>
                <a:ext cx="1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56"/>
              <p:cNvSpPr>
                <a:spLocks noChangeAspect="1" noChangeShapeType="1"/>
              </p:cNvSpPr>
              <p:nvPr/>
            </p:nvSpPr>
            <p:spPr bwMode="auto">
              <a:xfrm>
                <a:off x="1357" y="964"/>
                <a:ext cx="0" cy="5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AutoShape 57"/>
              <p:cNvSpPr>
                <a:spLocks noChangeAspect="1" noChangeArrowheads="1"/>
              </p:cNvSpPr>
              <p:nvPr/>
            </p:nvSpPr>
            <p:spPr bwMode="auto">
              <a:xfrm rot="10800000">
                <a:off x="1283" y="1179"/>
                <a:ext cx="144" cy="9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u-HU" altLang="en-US"/>
              </a:p>
            </p:txBody>
          </p:sp>
        </p:grpSp>
        <p:sp>
          <p:nvSpPr>
            <p:cNvPr id="14354" name="Line 58"/>
            <p:cNvSpPr>
              <a:spLocks noChangeShapeType="1"/>
            </p:cNvSpPr>
            <p:nvPr/>
          </p:nvSpPr>
          <p:spPr bwMode="auto">
            <a:xfrm>
              <a:off x="1674" y="2223"/>
              <a:ext cx="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5" name="Line 59"/>
            <p:cNvSpPr>
              <a:spLocks noChangeShapeType="1"/>
            </p:cNvSpPr>
            <p:nvPr/>
          </p:nvSpPr>
          <p:spPr bwMode="auto">
            <a:xfrm>
              <a:off x="780" y="1680"/>
              <a:ext cx="9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6" name="Line 60"/>
            <p:cNvSpPr>
              <a:spLocks noChangeShapeType="1"/>
            </p:cNvSpPr>
            <p:nvPr/>
          </p:nvSpPr>
          <p:spPr bwMode="auto">
            <a:xfrm>
              <a:off x="1920" y="1743"/>
              <a:ext cx="0" cy="4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7" name="Rectangle 61"/>
            <p:cNvSpPr>
              <a:spLocks noChangeArrowheads="1"/>
            </p:cNvSpPr>
            <p:nvPr/>
          </p:nvSpPr>
          <p:spPr bwMode="auto">
            <a:xfrm>
              <a:off x="1032" y="1611"/>
              <a:ext cx="399" cy="12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14358" name="Oval 62"/>
            <p:cNvSpPr>
              <a:spLocks noChangeAspect="1" noChangeArrowheads="1"/>
            </p:cNvSpPr>
            <p:nvPr/>
          </p:nvSpPr>
          <p:spPr bwMode="auto">
            <a:xfrm>
              <a:off x="702" y="1644"/>
              <a:ext cx="78" cy="78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14359" name="Line 63"/>
            <p:cNvSpPr>
              <a:spLocks noChangeShapeType="1"/>
            </p:cNvSpPr>
            <p:nvPr/>
          </p:nvSpPr>
          <p:spPr bwMode="auto">
            <a:xfrm>
              <a:off x="990" y="1821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0" name="Text Box 64"/>
            <p:cNvSpPr txBox="1">
              <a:spLocks noChangeArrowheads="1"/>
            </p:cNvSpPr>
            <p:nvPr/>
          </p:nvSpPr>
          <p:spPr bwMode="auto">
            <a:xfrm>
              <a:off x="693" y="1863"/>
              <a:ext cx="70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hu-HU" altLang="en-US" b="1">
                  <a:solidFill>
                    <a:schemeClr val="tx1"/>
                  </a:solidFill>
                </a:rPr>
                <a:t>I</a:t>
              </a:r>
              <a:r>
                <a:rPr lang="en-US" altLang="en-US" b="1">
                  <a:solidFill>
                    <a:schemeClr val="tx1"/>
                  </a:solidFill>
                </a:rPr>
                <a:t>=U</a:t>
              </a:r>
              <a:r>
                <a:rPr lang="en-US" altLang="en-US" b="1" baseline="-25000">
                  <a:solidFill>
                    <a:schemeClr val="tx1"/>
                  </a:solidFill>
                </a:rPr>
                <a:t>R</a:t>
              </a:r>
              <a:r>
                <a:rPr lang="en-US" altLang="en-US" b="1">
                  <a:solidFill>
                    <a:schemeClr val="tx1"/>
                  </a:solidFill>
                </a:rPr>
                <a:t>/</a:t>
              </a:r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46" name="Dátum helye 1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47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0BBF5631-8284-492C-BB34-C6C7162B8993}" type="slidenum">
              <a:rPr lang="en-US" altLang="en-US" sz="1000">
                <a:solidFill>
                  <a:srgbClr val="8C2532"/>
                </a:solidFill>
              </a:rPr>
              <a:pPr/>
              <a:t>25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munkaegyenes szerkesztése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400" b="1">
                <a:cs typeface="Arial" panose="020B0604020202020204" pitchFamily="34" charset="0"/>
              </a:rPr>
              <a:t>Hogyan változik a munkapont, ha az U</a:t>
            </a:r>
            <a:r>
              <a:rPr lang="hu-HU" altLang="en-US" sz="2400" b="1" baseline="50000">
                <a:cs typeface="Arial" panose="020B0604020202020204" pitchFamily="34" charset="0"/>
              </a:rPr>
              <a:t>+</a:t>
            </a:r>
            <a:r>
              <a:rPr lang="hu-HU" altLang="en-US" sz="2400" b="1">
                <a:cs typeface="Arial" panose="020B0604020202020204" pitchFamily="34" charset="0"/>
              </a:rPr>
              <a:t> telepfeszültséget növeljük</a:t>
            </a:r>
            <a:r>
              <a:rPr lang="en-US" altLang="en-US" sz="2400" b="1">
                <a:cs typeface="Arial" panose="020B0604020202020204" pitchFamily="34" charset="0"/>
              </a:rPr>
              <a:t>?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90975" y="5715000"/>
            <a:ext cx="4752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A munkaegyenes önmagával párhuzamosan eltolódik</a:t>
            </a:r>
            <a:endParaRPr lang="en-GB" altLang="en-US" sz="2400" b="1">
              <a:solidFill>
                <a:srgbClr val="D5262B"/>
              </a:solidFill>
              <a:cs typeface="Arial" panose="020B0604020202020204" pitchFamily="34" charset="0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6448425" y="4972050"/>
            <a:ext cx="0" cy="762000"/>
          </a:xfrm>
          <a:prstGeom prst="line">
            <a:avLst/>
          </a:prstGeom>
          <a:noFill/>
          <a:ln w="50800">
            <a:solidFill>
              <a:srgbClr val="D5262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24"/>
          <p:cNvSpPr txBox="1">
            <a:spLocks noChangeArrowheads="1"/>
          </p:cNvSpPr>
          <p:nvPr/>
        </p:nvSpPr>
        <p:spPr bwMode="auto">
          <a:xfrm>
            <a:off x="8048625" y="4308475"/>
            <a:ext cx="5953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b="1">
                <a:solidFill>
                  <a:srgbClr val="FF0000"/>
                </a:solidFill>
              </a:rPr>
              <a:t>U</a:t>
            </a:r>
            <a:r>
              <a:rPr lang="hu-HU" altLang="en-US" b="1" baseline="5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040" name="Freeform 25"/>
          <p:cNvSpPr>
            <a:spLocks/>
          </p:cNvSpPr>
          <p:nvPr/>
        </p:nvSpPr>
        <p:spPr bwMode="auto">
          <a:xfrm>
            <a:off x="5191125" y="2584450"/>
            <a:ext cx="1514475" cy="1519238"/>
          </a:xfrm>
          <a:custGeom>
            <a:avLst/>
            <a:gdLst>
              <a:gd name="T0" fmla="*/ 0 w 954"/>
              <a:gd name="T1" fmla="*/ 2147483647 h 957"/>
              <a:gd name="T2" fmla="*/ 2147483647 w 954"/>
              <a:gd name="T3" fmla="*/ 2147483647 h 957"/>
              <a:gd name="T4" fmla="*/ 2147483647 w 954"/>
              <a:gd name="T5" fmla="*/ 2147483647 h 957"/>
              <a:gd name="T6" fmla="*/ 2147483647 w 954"/>
              <a:gd name="T7" fmla="*/ 2147483647 h 957"/>
              <a:gd name="T8" fmla="*/ 2147483647 w 954"/>
              <a:gd name="T9" fmla="*/ 2147483647 h 957"/>
              <a:gd name="T10" fmla="*/ 2147483647 w 954"/>
              <a:gd name="T11" fmla="*/ 2147483647 h 957"/>
              <a:gd name="T12" fmla="*/ 2147483647 w 954"/>
              <a:gd name="T13" fmla="*/ 2147483647 h 957"/>
              <a:gd name="T14" fmla="*/ 2147483647 w 954"/>
              <a:gd name="T15" fmla="*/ 2147483647 h 957"/>
              <a:gd name="T16" fmla="*/ 2147483647 w 954"/>
              <a:gd name="T17" fmla="*/ 2147483647 h 957"/>
              <a:gd name="T18" fmla="*/ 2147483647 w 954"/>
              <a:gd name="T19" fmla="*/ 2147483647 h 957"/>
              <a:gd name="T20" fmla="*/ 2147483647 w 954"/>
              <a:gd name="T21" fmla="*/ 0 h 9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4"/>
              <a:gd name="T34" fmla="*/ 0 h 957"/>
              <a:gd name="T35" fmla="*/ 954 w 954"/>
              <a:gd name="T36" fmla="*/ 957 h 9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4" h="957">
                <a:moveTo>
                  <a:pt x="0" y="954"/>
                </a:moveTo>
                <a:cubicBezTo>
                  <a:pt x="63" y="955"/>
                  <a:pt x="127" y="957"/>
                  <a:pt x="180" y="954"/>
                </a:cubicBezTo>
                <a:cubicBezTo>
                  <a:pt x="233" y="951"/>
                  <a:pt x="265" y="954"/>
                  <a:pt x="318" y="936"/>
                </a:cubicBezTo>
                <a:cubicBezTo>
                  <a:pt x="371" y="918"/>
                  <a:pt x="447" y="877"/>
                  <a:pt x="498" y="846"/>
                </a:cubicBezTo>
                <a:cubicBezTo>
                  <a:pt x="549" y="815"/>
                  <a:pt x="589" y="785"/>
                  <a:pt x="624" y="750"/>
                </a:cubicBezTo>
                <a:cubicBezTo>
                  <a:pt x="659" y="715"/>
                  <a:pt x="682" y="675"/>
                  <a:pt x="708" y="636"/>
                </a:cubicBezTo>
                <a:cubicBezTo>
                  <a:pt x="734" y="597"/>
                  <a:pt x="758" y="560"/>
                  <a:pt x="780" y="516"/>
                </a:cubicBezTo>
                <a:cubicBezTo>
                  <a:pt x="802" y="472"/>
                  <a:pt x="822" y="423"/>
                  <a:pt x="840" y="372"/>
                </a:cubicBezTo>
                <a:cubicBezTo>
                  <a:pt x="858" y="321"/>
                  <a:pt x="872" y="261"/>
                  <a:pt x="888" y="210"/>
                </a:cubicBezTo>
                <a:cubicBezTo>
                  <a:pt x="904" y="159"/>
                  <a:pt x="925" y="101"/>
                  <a:pt x="936" y="66"/>
                </a:cubicBezTo>
                <a:cubicBezTo>
                  <a:pt x="947" y="31"/>
                  <a:pt x="950" y="15"/>
                  <a:pt x="954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1" name="Text Box 26"/>
          <p:cNvSpPr txBox="1">
            <a:spLocks noChangeArrowheads="1"/>
          </p:cNvSpPr>
          <p:nvPr/>
        </p:nvSpPr>
        <p:spPr bwMode="auto">
          <a:xfrm>
            <a:off x="5205413" y="2112963"/>
            <a:ext cx="627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1800" b="1">
                <a:cs typeface="Arial" panose="020B0604020202020204" pitchFamily="34" charset="0"/>
              </a:rPr>
              <a:t>I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sp>
        <p:nvSpPr>
          <p:cNvPr id="44042" name="Text Box 27"/>
          <p:cNvSpPr txBox="1">
            <a:spLocks noChangeArrowheads="1"/>
          </p:cNvSpPr>
          <p:nvPr/>
        </p:nvSpPr>
        <p:spPr bwMode="auto">
          <a:xfrm>
            <a:off x="8158163" y="3770313"/>
            <a:ext cx="627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1800" b="1">
                <a:cs typeface="Arial" panose="020B0604020202020204" pitchFamily="34" charset="0"/>
              </a:rPr>
              <a:t>U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sp>
        <p:nvSpPr>
          <p:cNvPr id="44043" name="Text Box 31"/>
          <p:cNvSpPr txBox="1">
            <a:spLocks noChangeArrowheads="1"/>
          </p:cNvSpPr>
          <p:nvPr/>
        </p:nvSpPr>
        <p:spPr bwMode="auto">
          <a:xfrm>
            <a:off x="4062413" y="2351088"/>
            <a:ext cx="9096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b="1">
                <a:solidFill>
                  <a:srgbClr val="FF0000"/>
                </a:solidFill>
              </a:rPr>
              <a:t>U</a:t>
            </a:r>
            <a:r>
              <a:rPr lang="hu-HU" altLang="en-US" b="1" baseline="50000">
                <a:solidFill>
                  <a:srgbClr val="FF0000"/>
                </a:solidFill>
              </a:rPr>
              <a:t>+</a:t>
            </a:r>
            <a:r>
              <a:rPr lang="hu-HU" altLang="en-US" b="1">
                <a:solidFill>
                  <a:srgbClr val="FF0000"/>
                </a:solidFill>
              </a:rPr>
              <a:t>/R</a:t>
            </a:r>
          </a:p>
        </p:txBody>
      </p:sp>
      <p:sp>
        <p:nvSpPr>
          <p:cNvPr id="44044" name="Line 32"/>
          <p:cNvSpPr>
            <a:spLocks noChangeShapeType="1"/>
          </p:cNvSpPr>
          <p:nvPr/>
        </p:nvSpPr>
        <p:spPr bwMode="auto">
          <a:xfrm>
            <a:off x="5176838" y="2713038"/>
            <a:ext cx="2762250" cy="140970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5" name="Text Box 33"/>
          <p:cNvSpPr txBox="1">
            <a:spLocks noChangeArrowheads="1"/>
          </p:cNvSpPr>
          <p:nvPr/>
        </p:nvSpPr>
        <p:spPr bwMode="auto">
          <a:xfrm>
            <a:off x="5600700" y="4165600"/>
            <a:ext cx="552450" cy="35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b="1">
                <a:solidFill>
                  <a:schemeClr val="tx1"/>
                </a:solidFill>
              </a:rPr>
              <a:t>U</a:t>
            </a:r>
            <a:r>
              <a:rPr lang="hu-HU" altLang="en-US" b="1" baseline="-250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4046" name="Text Box 34"/>
          <p:cNvSpPr txBox="1">
            <a:spLocks noChangeArrowheads="1"/>
          </p:cNvSpPr>
          <p:nvPr/>
        </p:nvSpPr>
        <p:spPr bwMode="auto">
          <a:xfrm>
            <a:off x="6886575" y="4151313"/>
            <a:ext cx="552450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b="1">
                <a:solidFill>
                  <a:schemeClr val="tx1"/>
                </a:solidFill>
              </a:rPr>
              <a:t>U</a:t>
            </a:r>
            <a:r>
              <a:rPr lang="hu-HU" altLang="en-US" b="1" baseline="-250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4047" name="Line 37"/>
          <p:cNvSpPr>
            <a:spLocks noChangeShapeType="1"/>
          </p:cNvSpPr>
          <p:nvPr/>
        </p:nvSpPr>
        <p:spPr bwMode="auto">
          <a:xfrm flipV="1">
            <a:off x="5176838" y="2212975"/>
            <a:ext cx="0" cy="2076450"/>
          </a:xfrm>
          <a:prstGeom prst="line">
            <a:avLst/>
          </a:prstGeom>
          <a:noFill/>
          <a:ln w="31750">
            <a:solidFill>
              <a:srgbClr val="4D28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8" name="Line 38"/>
          <p:cNvSpPr>
            <a:spLocks noChangeShapeType="1"/>
          </p:cNvSpPr>
          <p:nvPr/>
        </p:nvSpPr>
        <p:spPr bwMode="auto">
          <a:xfrm>
            <a:off x="5019675" y="4127500"/>
            <a:ext cx="3562350" cy="0"/>
          </a:xfrm>
          <a:prstGeom prst="line">
            <a:avLst/>
          </a:prstGeom>
          <a:noFill/>
          <a:ln w="31750">
            <a:solidFill>
              <a:srgbClr val="4D28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9" name="Oval 39"/>
          <p:cNvSpPr>
            <a:spLocks noChangeArrowheads="1"/>
          </p:cNvSpPr>
          <p:nvPr/>
        </p:nvSpPr>
        <p:spPr bwMode="auto">
          <a:xfrm>
            <a:off x="6403975" y="3314700"/>
            <a:ext cx="98425" cy="10795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endParaRPr lang="hu-HU" altLang="en-US"/>
          </a:p>
        </p:txBody>
      </p:sp>
      <p:sp>
        <p:nvSpPr>
          <p:cNvPr id="44050" name="Line 41"/>
          <p:cNvSpPr>
            <a:spLocks noChangeShapeType="1"/>
          </p:cNvSpPr>
          <p:nvPr/>
        </p:nvSpPr>
        <p:spPr bwMode="auto">
          <a:xfrm>
            <a:off x="5186363" y="2528888"/>
            <a:ext cx="3124200" cy="159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1" name="Oval 42"/>
          <p:cNvSpPr>
            <a:spLocks noChangeArrowheads="1"/>
          </p:cNvSpPr>
          <p:nvPr/>
        </p:nvSpPr>
        <p:spPr bwMode="auto">
          <a:xfrm>
            <a:off x="6465888" y="3152775"/>
            <a:ext cx="98425" cy="10795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endParaRPr lang="hu-HU" altLang="en-US"/>
          </a:p>
        </p:txBody>
      </p:sp>
      <p:sp>
        <p:nvSpPr>
          <p:cNvPr id="44052" name="Line 29"/>
          <p:cNvSpPr>
            <a:spLocks noChangeShapeType="1"/>
          </p:cNvSpPr>
          <p:nvPr/>
        </p:nvSpPr>
        <p:spPr bwMode="auto">
          <a:xfrm flipH="1">
            <a:off x="5033963" y="2713038"/>
            <a:ext cx="2000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3" name="Line 30"/>
          <p:cNvSpPr>
            <a:spLocks noChangeShapeType="1"/>
          </p:cNvSpPr>
          <p:nvPr/>
        </p:nvSpPr>
        <p:spPr bwMode="auto">
          <a:xfrm>
            <a:off x="7943850" y="4060825"/>
            <a:ext cx="0" cy="2238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4" name="Line 43"/>
          <p:cNvSpPr>
            <a:spLocks noChangeShapeType="1"/>
          </p:cNvSpPr>
          <p:nvPr/>
        </p:nvSpPr>
        <p:spPr bwMode="auto">
          <a:xfrm>
            <a:off x="8305800" y="4056063"/>
            <a:ext cx="0" cy="2238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5" name="Line 44"/>
          <p:cNvSpPr>
            <a:spLocks noChangeShapeType="1"/>
          </p:cNvSpPr>
          <p:nvPr/>
        </p:nvSpPr>
        <p:spPr bwMode="auto">
          <a:xfrm flipH="1">
            <a:off x="5033963" y="2532063"/>
            <a:ext cx="2000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4056" name="Group 45"/>
          <p:cNvGrpSpPr>
            <a:grpSpLocks/>
          </p:cNvGrpSpPr>
          <p:nvPr/>
        </p:nvGrpSpPr>
        <p:grpSpPr bwMode="auto">
          <a:xfrm>
            <a:off x="547688" y="2533650"/>
            <a:ext cx="2990850" cy="1379538"/>
            <a:chOff x="441" y="1356"/>
            <a:chExt cx="1884" cy="869"/>
          </a:xfrm>
        </p:grpSpPr>
        <p:sp>
          <p:nvSpPr>
            <p:cNvPr id="44059" name="Text Box 46"/>
            <p:cNvSpPr txBox="1">
              <a:spLocks noChangeArrowheads="1"/>
            </p:cNvSpPr>
            <p:nvPr/>
          </p:nvSpPr>
          <p:spPr bwMode="auto">
            <a:xfrm>
              <a:off x="441" y="1416"/>
              <a:ext cx="426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5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4060" name="Text Box 47"/>
            <p:cNvSpPr txBox="1">
              <a:spLocks noChangeArrowheads="1"/>
            </p:cNvSpPr>
            <p:nvPr/>
          </p:nvSpPr>
          <p:spPr bwMode="auto">
            <a:xfrm>
              <a:off x="1065" y="1356"/>
              <a:ext cx="276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44061" name="Text Box 48"/>
            <p:cNvSpPr txBox="1">
              <a:spLocks noChangeArrowheads="1"/>
            </p:cNvSpPr>
            <p:nvPr/>
          </p:nvSpPr>
          <p:spPr bwMode="auto">
            <a:xfrm>
              <a:off x="1977" y="1854"/>
              <a:ext cx="34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-25000">
                  <a:solidFill>
                    <a:schemeClr val="tx1"/>
                  </a:solidFill>
                </a:rPr>
                <a:t>D</a:t>
              </a:r>
            </a:p>
          </p:txBody>
        </p:sp>
        <p:grpSp>
          <p:nvGrpSpPr>
            <p:cNvPr id="44062" name="Group 49"/>
            <p:cNvGrpSpPr>
              <a:grpSpLocks/>
            </p:cNvGrpSpPr>
            <p:nvPr/>
          </p:nvGrpSpPr>
          <p:grpSpPr bwMode="auto">
            <a:xfrm>
              <a:off x="1634" y="1680"/>
              <a:ext cx="147" cy="545"/>
              <a:chOff x="1280" y="964"/>
              <a:chExt cx="147" cy="542"/>
            </a:xfrm>
          </p:grpSpPr>
          <p:sp>
            <p:nvSpPr>
              <p:cNvPr id="44070" name="Line 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80" y="1290"/>
                <a:ext cx="1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1" name="Line 51"/>
              <p:cNvSpPr>
                <a:spLocks noChangeAspect="1" noChangeShapeType="1"/>
              </p:cNvSpPr>
              <p:nvPr/>
            </p:nvSpPr>
            <p:spPr bwMode="auto">
              <a:xfrm>
                <a:off x="1357" y="964"/>
                <a:ext cx="0" cy="5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AutoShape 52"/>
              <p:cNvSpPr>
                <a:spLocks noChangeAspect="1" noChangeArrowheads="1"/>
              </p:cNvSpPr>
              <p:nvPr/>
            </p:nvSpPr>
            <p:spPr bwMode="auto">
              <a:xfrm rot="10800000">
                <a:off x="1283" y="1179"/>
                <a:ext cx="144" cy="9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u-HU" altLang="en-US"/>
              </a:p>
            </p:txBody>
          </p:sp>
        </p:grpSp>
        <p:sp>
          <p:nvSpPr>
            <p:cNvPr id="44063" name="Line 53"/>
            <p:cNvSpPr>
              <a:spLocks noChangeShapeType="1"/>
            </p:cNvSpPr>
            <p:nvPr/>
          </p:nvSpPr>
          <p:spPr bwMode="auto">
            <a:xfrm>
              <a:off x="1674" y="2223"/>
              <a:ext cx="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64" name="Line 54"/>
            <p:cNvSpPr>
              <a:spLocks noChangeShapeType="1"/>
            </p:cNvSpPr>
            <p:nvPr/>
          </p:nvSpPr>
          <p:spPr bwMode="auto">
            <a:xfrm>
              <a:off x="780" y="1680"/>
              <a:ext cx="9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65" name="Line 55"/>
            <p:cNvSpPr>
              <a:spLocks noChangeShapeType="1"/>
            </p:cNvSpPr>
            <p:nvPr/>
          </p:nvSpPr>
          <p:spPr bwMode="auto">
            <a:xfrm>
              <a:off x="1920" y="1743"/>
              <a:ext cx="0" cy="4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66" name="Rectangle 56"/>
            <p:cNvSpPr>
              <a:spLocks noChangeArrowheads="1"/>
            </p:cNvSpPr>
            <p:nvPr/>
          </p:nvSpPr>
          <p:spPr bwMode="auto">
            <a:xfrm>
              <a:off x="1032" y="1611"/>
              <a:ext cx="399" cy="12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44067" name="Oval 57"/>
            <p:cNvSpPr>
              <a:spLocks noChangeAspect="1" noChangeArrowheads="1"/>
            </p:cNvSpPr>
            <p:nvPr/>
          </p:nvSpPr>
          <p:spPr bwMode="auto">
            <a:xfrm>
              <a:off x="702" y="1644"/>
              <a:ext cx="78" cy="78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44068" name="Line 58"/>
            <p:cNvSpPr>
              <a:spLocks noChangeShapeType="1"/>
            </p:cNvSpPr>
            <p:nvPr/>
          </p:nvSpPr>
          <p:spPr bwMode="auto">
            <a:xfrm>
              <a:off x="990" y="1821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69" name="Text Box 59"/>
            <p:cNvSpPr txBox="1">
              <a:spLocks noChangeArrowheads="1"/>
            </p:cNvSpPr>
            <p:nvPr/>
          </p:nvSpPr>
          <p:spPr bwMode="auto">
            <a:xfrm>
              <a:off x="693" y="1863"/>
              <a:ext cx="70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hu-HU" altLang="en-US" b="1">
                  <a:solidFill>
                    <a:schemeClr val="tx1"/>
                  </a:solidFill>
                </a:rPr>
                <a:t>I</a:t>
              </a:r>
              <a:r>
                <a:rPr lang="en-US" altLang="en-US" b="1">
                  <a:solidFill>
                    <a:schemeClr val="tx1"/>
                  </a:solidFill>
                </a:rPr>
                <a:t>=U</a:t>
              </a:r>
              <a:r>
                <a:rPr lang="en-US" altLang="en-US" b="1" baseline="-25000">
                  <a:solidFill>
                    <a:schemeClr val="tx1"/>
                  </a:solidFill>
                </a:rPr>
                <a:t>R</a:t>
              </a:r>
              <a:r>
                <a:rPr lang="en-US" altLang="en-US" b="1">
                  <a:solidFill>
                    <a:schemeClr val="tx1"/>
                  </a:solidFill>
                </a:rPr>
                <a:t>/</a:t>
              </a:r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44057" name="Date Placeholder 4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44058" name="Footer Placeholder 4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2824FAC-3CF1-47E1-B93D-766DC41CD1A1}" type="slidenum">
              <a:rPr lang="en-US" altLang="en-US" sz="1000">
                <a:solidFill>
                  <a:srgbClr val="8C2532"/>
                </a:solidFill>
              </a:rPr>
              <a:pPr/>
              <a:t>26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munkaegyenes szerkesztése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Hogyan változik a munkaegyenes, ha R változik?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914775" y="5353050"/>
            <a:ext cx="4400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Elfordul az U</a:t>
            </a:r>
            <a:r>
              <a:rPr lang="hu-HU" altLang="en-US" sz="2400" b="1" baseline="50000">
                <a:solidFill>
                  <a:srgbClr val="D5262B"/>
                </a:solidFill>
                <a:cs typeface="Arial" panose="020B0604020202020204" pitchFamily="34" charset="0"/>
              </a:rPr>
              <a:t>+</a:t>
            </a:r>
            <a:r>
              <a:rPr lang="hu-HU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 pont körül: változik a meredeksége</a:t>
            </a:r>
            <a:endParaRPr lang="en-GB" altLang="en-US" sz="2400" b="1">
              <a:solidFill>
                <a:srgbClr val="D5262B"/>
              </a:solidFill>
              <a:cs typeface="Arial" panose="020B0604020202020204" pitchFamily="34" charset="0"/>
            </a:endParaRP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 flipV="1">
            <a:off x="6448425" y="4524375"/>
            <a:ext cx="0" cy="762000"/>
          </a:xfrm>
          <a:prstGeom prst="line">
            <a:avLst/>
          </a:prstGeom>
          <a:noFill/>
          <a:ln w="50800">
            <a:solidFill>
              <a:srgbClr val="D5262B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24"/>
          <p:cNvSpPr txBox="1">
            <a:spLocks noChangeArrowheads="1"/>
          </p:cNvSpPr>
          <p:nvPr/>
        </p:nvSpPr>
        <p:spPr bwMode="auto">
          <a:xfrm>
            <a:off x="7705725" y="4384675"/>
            <a:ext cx="595313" cy="366713"/>
          </a:xfrm>
          <a:prstGeom prst="rect">
            <a:avLst/>
          </a:prstGeom>
          <a:solidFill>
            <a:srgbClr val="FFFF99"/>
          </a:solidFill>
          <a:ln w="15875" algn="ctr">
            <a:solidFill>
              <a:srgbClr val="4D288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b="1">
                <a:solidFill>
                  <a:schemeClr val="tx1"/>
                </a:solidFill>
              </a:rPr>
              <a:t>U</a:t>
            </a:r>
            <a:r>
              <a:rPr lang="hu-HU" altLang="en-US" b="1" baseline="50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5064" name="Freeform 25"/>
          <p:cNvSpPr>
            <a:spLocks/>
          </p:cNvSpPr>
          <p:nvPr/>
        </p:nvSpPr>
        <p:spPr bwMode="auto">
          <a:xfrm>
            <a:off x="5191125" y="2584450"/>
            <a:ext cx="1514475" cy="1519238"/>
          </a:xfrm>
          <a:custGeom>
            <a:avLst/>
            <a:gdLst>
              <a:gd name="T0" fmla="*/ 0 w 954"/>
              <a:gd name="T1" fmla="*/ 2147483647 h 957"/>
              <a:gd name="T2" fmla="*/ 2147483647 w 954"/>
              <a:gd name="T3" fmla="*/ 2147483647 h 957"/>
              <a:gd name="T4" fmla="*/ 2147483647 w 954"/>
              <a:gd name="T5" fmla="*/ 2147483647 h 957"/>
              <a:gd name="T6" fmla="*/ 2147483647 w 954"/>
              <a:gd name="T7" fmla="*/ 2147483647 h 957"/>
              <a:gd name="T8" fmla="*/ 2147483647 w 954"/>
              <a:gd name="T9" fmla="*/ 2147483647 h 957"/>
              <a:gd name="T10" fmla="*/ 2147483647 w 954"/>
              <a:gd name="T11" fmla="*/ 2147483647 h 957"/>
              <a:gd name="T12" fmla="*/ 2147483647 w 954"/>
              <a:gd name="T13" fmla="*/ 2147483647 h 957"/>
              <a:gd name="T14" fmla="*/ 2147483647 w 954"/>
              <a:gd name="T15" fmla="*/ 2147483647 h 957"/>
              <a:gd name="T16" fmla="*/ 2147483647 w 954"/>
              <a:gd name="T17" fmla="*/ 2147483647 h 957"/>
              <a:gd name="T18" fmla="*/ 2147483647 w 954"/>
              <a:gd name="T19" fmla="*/ 2147483647 h 957"/>
              <a:gd name="T20" fmla="*/ 2147483647 w 954"/>
              <a:gd name="T21" fmla="*/ 0 h 9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4"/>
              <a:gd name="T34" fmla="*/ 0 h 957"/>
              <a:gd name="T35" fmla="*/ 954 w 954"/>
              <a:gd name="T36" fmla="*/ 957 h 9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4" h="957">
                <a:moveTo>
                  <a:pt x="0" y="954"/>
                </a:moveTo>
                <a:cubicBezTo>
                  <a:pt x="63" y="955"/>
                  <a:pt x="127" y="957"/>
                  <a:pt x="180" y="954"/>
                </a:cubicBezTo>
                <a:cubicBezTo>
                  <a:pt x="233" y="951"/>
                  <a:pt x="265" y="954"/>
                  <a:pt x="318" y="936"/>
                </a:cubicBezTo>
                <a:cubicBezTo>
                  <a:pt x="371" y="918"/>
                  <a:pt x="447" y="877"/>
                  <a:pt x="498" y="846"/>
                </a:cubicBezTo>
                <a:cubicBezTo>
                  <a:pt x="549" y="815"/>
                  <a:pt x="589" y="785"/>
                  <a:pt x="624" y="750"/>
                </a:cubicBezTo>
                <a:cubicBezTo>
                  <a:pt x="659" y="715"/>
                  <a:pt x="682" y="675"/>
                  <a:pt x="708" y="636"/>
                </a:cubicBezTo>
                <a:cubicBezTo>
                  <a:pt x="734" y="597"/>
                  <a:pt x="758" y="560"/>
                  <a:pt x="780" y="516"/>
                </a:cubicBezTo>
                <a:cubicBezTo>
                  <a:pt x="802" y="472"/>
                  <a:pt x="822" y="423"/>
                  <a:pt x="840" y="372"/>
                </a:cubicBezTo>
                <a:cubicBezTo>
                  <a:pt x="858" y="321"/>
                  <a:pt x="872" y="261"/>
                  <a:pt x="888" y="210"/>
                </a:cubicBezTo>
                <a:cubicBezTo>
                  <a:pt x="904" y="159"/>
                  <a:pt x="925" y="101"/>
                  <a:pt x="936" y="66"/>
                </a:cubicBezTo>
                <a:cubicBezTo>
                  <a:pt x="947" y="31"/>
                  <a:pt x="950" y="15"/>
                  <a:pt x="954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5" name="Text Box 26"/>
          <p:cNvSpPr txBox="1">
            <a:spLocks noChangeArrowheads="1"/>
          </p:cNvSpPr>
          <p:nvPr/>
        </p:nvSpPr>
        <p:spPr bwMode="auto">
          <a:xfrm>
            <a:off x="5205413" y="2112963"/>
            <a:ext cx="627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1800" b="1">
                <a:cs typeface="Arial" panose="020B0604020202020204" pitchFamily="34" charset="0"/>
              </a:rPr>
              <a:t>I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sp>
        <p:nvSpPr>
          <p:cNvPr id="45066" name="Text Box 27"/>
          <p:cNvSpPr txBox="1">
            <a:spLocks noChangeArrowheads="1"/>
          </p:cNvSpPr>
          <p:nvPr/>
        </p:nvSpPr>
        <p:spPr bwMode="auto">
          <a:xfrm>
            <a:off x="8158163" y="3770313"/>
            <a:ext cx="627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1800" b="1">
                <a:cs typeface="Arial" panose="020B0604020202020204" pitchFamily="34" charset="0"/>
              </a:rPr>
              <a:t>U</a:t>
            </a:r>
            <a:endParaRPr lang="en-GB" altLang="en-US" sz="1800" b="1">
              <a:cs typeface="Arial" panose="020B0604020202020204" pitchFamily="34" charset="0"/>
            </a:endParaRPr>
          </a:p>
        </p:txBody>
      </p:sp>
      <p:sp>
        <p:nvSpPr>
          <p:cNvPr id="45067" name="Line 30"/>
          <p:cNvSpPr>
            <a:spLocks noChangeShapeType="1"/>
          </p:cNvSpPr>
          <p:nvPr/>
        </p:nvSpPr>
        <p:spPr bwMode="auto">
          <a:xfrm>
            <a:off x="7943850" y="4060825"/>
            <a:ext cx="0" cy="223838"/>
          </a:xfrm>
          <a:prstGeom prst="line">
            <a:avLst/>
          </a:prstGeom>
          <a:noFill/>
          <a:ln w="15875">
            <a:solidFill>
              <a:srgbClr val="4D28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8" name="Text Box 31"/>
          <p:cNvSpPr txBox="1">
            <a:spLocks noChangeArrowheads="1"/>
          </p:cNvSpPr>
          <p:nvPr/>
        </p:nvSpPr>
        <p:spPr bwMode="auto">
          <a:xfrm>
            <a:off x="4090988" y="2527300"/>
            <a:ext cx="9096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b="1">
                <a:solidFill>
                  <a:schemeClr val="tx1"/>
                </a:solidFill>
              </a:rPr>
              <a:t>U</a:t>
            </a:r>
            <a:r>
              <a:rPr lang="hu-HU" altLang="en-US" b="1" baseline="50000">
                <a:solidFill>
                  <a:schemeClr val="tx1"/>
                </a:solidFill>
              </a:rPr>
              <a:t>+</a:t>
            </a:r>
            <a:r>
              <a:rPr lang="hu-HU" altLang="en-US" b="1">
                <a:solidFill>
                  <a:schemeClr val="tx1"/>
                </a:solidFill>
              </a:rPr>
              <a:t>/</a:t>
            </a:r>
            <a:r>
              <a:rPr lang="hu-HU" altLang="en-US" b="1">
                <a:solidFill>
                  <a:srgbClr val="AEB8BE"/>
                </a:solidFill>
              </a:rPr>
              <a:t>R</a:t>
            </a:r>
          </a:p>
        </p:txBody>
      </p:sp>
      <p:sp>
        <p:nvSpPr>
          <p:cNvPr id="45069" name="Line 32"/>
          <p:cNvSpPr>
            <a:spLocks noChangeShapeType="1"/>
          </p:cNvSpPr>
          <p:nvPr/>
        </p:nvSpPr>
        <p:spPr bwMode="auto">
          <a:xfrm>
            <a:off x="5176838" y="2713038"/>
            <a:ext cx="2762250" cy="140970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0" name="Line 37"/>
          <p:cNvSpPr>
            <a:spLocks noChangeShapeType="1"/>
          </p:cNvSpPr>
          <p:nvPr/>
        </p:nvSpPr>
        <p:spPr bwMode="auto">
          <a:xfrm flipV="1">
            <a:off x="5176838" y="2212975"/>
            <a:ext cx="0" cy="2076450"/>
          </a:xfrm>
          <a:prstGeom prst="line">
            <a:avLst/>
          </a:prstGeom>
          <a:noFill/>
          <a:ln w="31750">
            <a:solidFill>
              <a:srgbClr val="4D28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1" name="Line 38"/>
          <p:cNvSpPr>
            <a:spLocks noChangeShapeType="1"/>
          </p:cNvSpPr>
          <p:nvPr/>
        </p:nvSpPr>
        <p:spPr bwMode="auto">
          <a:xfrm>
            <a:off x="5019675" y="4127500"/>
            <a:ext cx="3562350" cy="0"/>
          </a:xfrm>
          <a:prstGeom prst="line">
            <a:avLst/>
          </a:prstGeom>
          <a:noFill/>
          <a:ln w="31750">
            <a:solidFill>
              <a:srgbClr val="4D28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2" name="Oval 39"/>
          <p:cNvSpPr>
            <a:spLocks noChangeArrowheads="1"/>
          </p:cNvSpPr>
          <p:nvPr/>
        </p:nvSpPr>
        <p:spPr bwMode="auto">
          <a:xfrm>
            <a:off x="6403975" y="3314700"/>
            <a:ext cx="98425" cy="10795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endParaRPr lang="hu-HU" altLang="en-US"/>
          </a:p>
        </p:txBody>
      </p:sp>
      <p:sp>
        <p:nvSpPr>
          <p:cNvPr id="45073" name="Line 41"/>
          <p:cNvSpPr>
            <a:spLocks noChangeShapeType="1"/>
          </p:cNvSpPr>
          <p:nvPr/>
        </p:nvSpPr>
        <p:spPr bwMode="auto">
          <a:xfrm>
            <a:off x="5195888" y="2393950"/>
            <a:ext cx="2733675" cy="1719263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4" name="Line 42"/>
          <p:cNvSpPr>
            <a:spLocks noChangeShapeType="1"/>
          </p:cNvSpPr>
          <p:nvPr/>
        </p:nvSpPr>
        <p:spPr bwMode="auto">
          <a:xfrm>
            <a:off x="5191125" y="3279775"/>
            <a:ext cx="2747963" cy="8524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5" name="Oval 43"/>
          <p:cNvSpPr>
            <a:spLocks noChangeArrowheads="1"/>
          </p:cNvSpPr>
          <p:nvPr/>
        </p:nvSpPr>
        <p:spPr bwMode="auto">
          <a:xfrm>
            <a:off x="6246813" y="3567113"/>
            <a:ext cx="98425" cy="10795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endParaRPr lang="hu-HU" altLang="en-US"/>
          </a:p>
        </p:txBody>
      </p:sp>
      <p:sp>
        <p:nvSpPr>
          <p:cNvPr id="45076" name="Oval 44"/>
          <p:cNvSpPr>
            <a:spLocks noChangeArrowheads="1"/>
          </p:cNvSpPr>
          <p:nvPr/>
        </p:nvSpPr>
        <p:spPr bwMode="auto">
          <a:xfrm>
            <a:off x="6456363" y="3167063"/>
            <a:ext cx="98425" cy="10795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endParaRPr lang="hu-HU" altLang="en-US"/>
          </a:p>
        </p:txBody>
      </p:sp>
      <p:sp>
        <p:nvSpPr>
          <p:cNvPr id="45077" name="Line 45"/>
          <p:cNvSpPr>
            <a:spLocks noChangeShapeType="1"/>
          </p:cNvSpPr>
          <p:nvPr/>
        </p:nvSpPr>
        <p:spPr bwMode="auto">
          <a:xfrm flipH="1">
            <a:off x="5033963" y="2393950"/>
            <a:ext cx="200025" cy="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8" name="Text Box 46"/>
          <p:cNvSpPr txBox="1">
            <a:spLocks noChangeArrowheads="1"/>
          </p:cNvSpPr>
          <p:nvPr/>
        </p:nvSpPr>
        <p:spPr bwMode="auto">
          <a:xfrm>
            <a:off x="4124325" y="2193925"/>
            <a:ext cx="909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b="1">
                <a:solidFill>
                  <a:schemeClr val="tx1"/>
                </a:solidFill>
              </a:rPr>
              <a:t>U</a:t>
            </a:r>
            <a:r>
              <a:rPr lang="hu-HU" altLang="en-US" b="1" baseline="50000">
                <a:solidFill>
                  <a:schemeClr val="tx1"/>
                </a:solidFill>
              </a:rPr>
              <a:t>+</a:t>
            </a:r>
            <a:r>
              <a:rPr lang="hu-HU" altLang="en-US" b="1">
                <a:solidFill>
                  <a:schemeClr val="tx1"/>
                </a:solidFill>
              </a:rPr>
              <a:t>/</a:t>
            </a:r>
            <a:r>
              <a:rPr lang="hu-HU" altLang="en-US" b="1">
                <a:solidFill>
                  <a:srgbClr val="FF3399"/>
                </a:solidFill>
              </a:rPr>
              <a:t>R</a:t>
            </a:r>
            <a:r>
              <a:rPr lang="hu-HU" altLang="en-US" b="1" baseline="-2500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45079" name="Line 47"/>
          <p:cNvSpPr>
            <a:spLocks noChangeShapeType="1"/>
          </p:cNvSpPr>
          <p:nvPr/>
        </p:nvSpPr>
        <p:spPr bwMode="auto">
          <a:xfrm flipH="1">
            <a:off x="5043488" y="3275013"/>
            <a:ext cx="200025" cy="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0" name="Line 29"/>
          <p:cNvSpPr>
            <a:spLocks noChangeShapeType="1"/>
          </p:cNvSpPr>
          <p:nvPr/>
        </p:nvSpPr>
        <p:spPr bwMode="auto">
          <a:xfrm flipH="1">
            <a:off x="5033963" y="2713038"/>
            <a:ext cx="2000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1" name="Text Box 48"/>
          <p:cNvSpPr txBox="1">
            <a:spLocks noChangeArrowheads="1"/>
          </p:cNvSpPr>
          <p:nvPr/>
        </p:nvSpPr>
        <p:spPr bwMode="auto">
          <a:xfrm>
            <a:off x="4138613" y="3060700"/>
            <a:ext cx="9096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b="1">
                <a:solidFill>
                  <a:schemeClr val="tx1"/>
                </a:solidFill>
              </a:rPr>
              <a:t>U</a:t>
            </a:r>
            <a:r>
              <a:rPr lang="hu-HU" altLang="en-US" b="1" baseline="50000">
                <a:solidFill>
                  <a:schemeClr val="tx1"/>
                </a:solidFill>
              </a:rPr>
              <a:t>+</a:t>
            </a:r>
            <a:r>
              <a:rPr lang="hu-HU" altLang="en-US" b="1">
                <a:solidFill>
                  <a:schemeClr val="tx1"/>
                </a:solidFill>
              </a:rPr>
              <a:t>/</a:t>
            </a:r>
            <a:r>
              <a:rPr lang="hu-HU" altLang="en-US" b="1">
                <a:solidFill>
                  <a:srgbClr val="008000"/>
                </a:solidFill>
              </a:rPr>
              <a:t>R</a:t>
            </a:r>
            <a:r>
              <a:rPr lang="hu-HU" altLang="en-US" b="1" baseline="-25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5082" name="Line 49"/>
          <p:cNvSpPr>
            <a:spLocks noChangeShapeType="1"/>
          </p:cNvSpPr>
          <p:nvPr/>
        </p:nvSpPr>
        <p:spPr bwMode="auto">
          <a:xfrm flipH="1">
            <a:off x="5605463" y="3043238"/>
            <a:ext cx="80962" cy="214312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3" name="Line 50"/>
          <p:cNvSpPr>
            <a:spLocks noChangeShapeType="1"/>
          </p:cNvSpPr>
          <p:nvPr/>
        </p:nvSpPr>
        <p:spPr bwMode="auto">
          <a:xfrm flipV="1">
            <a:off x="5724525" y="2809875"/>
            <a:ext cx="80963" cy="138113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5084" name="Group 51"/>
          <p:cNvGrpSpPr>
            <a:grpSpLocks/>
          </p:cNvGrpSpPr>
          <p:nvPr/>
        </p:nvGrpSpPr>
        <p:grpSpPr bwMode="auto">
          <a:xfrm>
            <a:off x="547688" y="2533650"/>
            <a:ext cx="2990850" cy="1379538"/>
            <a:chOff x="441" y="1356"/>
            <a:chExt cx="1884" cy="869"/>
          </a:xfrm>
        </p:grpSpPr>
        <p:sp>
          <p:nvSpPr>
            <p:cNvPr id="45087" name="Text Box 52"/>
            <p:cNvSpPr txBox="1">
              <a:spLocks noChangeArrowheads="1"/>
            </p:cNvSpPr>
            <p:nvPr/>
          </p:nvSpPr>
          <p:spPr bwMode="auto">
            <a:xfrm>
              <a:off x="441" y="1416"/>
              <a:ext cx="426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5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88" name="Text Box 53"/>
            <p:cNvSpPr txBox="1">
              <a:spLocks noChangeArrowheads="1"/>
            </p:cNvSpPr>
            <p:nvPr/>
          </p:nvSpPr>
          <p:spPr bwMode="auto">
            <a:xfrm>
              <a:off x="1065" y="1356"/>
              <a:ext cx="276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45089" name="Text Box 54"/>
            <p:cNvSpPr txBox="1">
              <a:spLocks noChangeArrowheads="1"/>
            </p:cNvSpPr>
            <p:nvPr/>
          </p:nvSpPr>
          <p:spPr bwMode="auto">
            <a:xfrm>
              <a:off x="1977" y="1854"/>
              <a:ext cx="34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-25000">
                  <a:solidFill>
                    <a:schemeClr val="tx1"/>
                  </a:solidFill>
                </a:rPr>
                <a:t>D</a:t>
              </a:r>
            </a:p>
          </p:txBody>
        </p:sp>
        <p:grpSp>
          <p:nvGrpSpPr>
            <p:cNvPr id="45090" name="Group 55"/>
            <p:cNvGrpSpPr>
              <a:grpSpLocks/>
            </p:cNvGrpSpPr>
            <p:nvPr/>
          </p:nvGrpSpPr>
          <p:grpSpPr bwMode="auto">
            <a:xfrm>
              <a:off x="1634" y="1680"/>
              <a:ext cx="147" cy="545"/>
              <a:chOff x="1280" y="964"/>
              <a:chExt cx="147" cy="542"/>
            </a:xfrm>
          </p:grpSpPr>
          <p:sp>
            <p:nvSpPr>
              <p:cNvPr id="45098" name="Line 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80" y="1290"/>
                <a:ext cx="1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9" name="Line 57"/>
              <p:cNvSpPr>
                <a:spLocks noChangeAspect="1" noChangeShapeType="1"/>
              </p:cNvSpPr>
              <p:nvPr/>
            </p:nvSpPr>
            <p:spPr bwMode="auto">
              <a:xfrm>
                <a:off x="1357" y="964"/>
                <a:ext cx="0" cy="5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0" name="AutoShape 58"/>
              <p:cNvSpPr>
                <a:spLocks noChangeAspect="1" noChangeArrowheads="1"/>
              </p:cNvSpPr>
              <p:nvPr/>
            </p:nvSpPr>
            <p:spPr bwMode="auto">
              <a:xfrm rot="10800000">
                <a:off x="1283" y="1179"/>
                <a:ext cx="144" cy="9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u-HU" altLang="en-US"/>
              </a:p>
            </p:txBody>
          </p:sp>
        </p:grpSp>
        <p:sp>
          <p:nvSpPr>
            <p:cNvPr id="45091" name="Line 59"/>
            <p:cNvSpPr>
              <a:spLocks noChangeShapeType="1"/>
            </p:cNvSpPr>
            <p:nvPr/>
          </p:nvSpPr>
          <p:spPr bwMode="auto">
            <a:xfrm>
              <a:off x="1674" y="2223"/>
              <a:ext cx="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092" name="Line 60"/>
            <p:cNvSpPr>
              <a:spLocks noChangeShapeType="1"/>
            </p:cNvSpPr>
            <p:nvPr/>
          </p:nvSpPr>
          <p:spPr bwMode="auto">
            <a:xfrm>
              <a:off x="780" y="1680"/>
              <a:ext cx="9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093" name="Line 61"/>
            <p:cNvSpPr>
              <a:spLocks noChangeShapeType="1"/>
            </p:cNvSpPr>
            <p:nvPr/>
          </p:nvSpPr>
          <p:spPr bwMode="auto">
            <a:xfrm>
              <a:off x="1920" y="1743"/>
              <a:ext cx="0" cy="4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094" name="Rectangle 62"/>
            <p:cNvSpPr>
              <a:spLocks noChangeArrowheads="1"/>
            </p:cNvSpPr>
            <p:nvPr/>
          </p:nvSpPr>
          <p:spPr bwMode="auto">
            <a:xfrm>
              <a:off x="1032" y="1611"/>
              <a:ext cx="399" cy="12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45095" name="Oval 63"/>
            <p:cNvSpPr>
              <a:spLocks noChangeAspect="1" noChangeArrowheads="1"/>
            </p:cNvSpPr>
            <p:nvPr/>
          </p:nvSpPr>
          <p:spPr bwMode="auto">
            <a:xfrm>
              <a:off x="702" y="1644"/>
              <a:ext cx="78" cy="78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45096" name="Line 64"/>
            <p:cNvSpPr>
              <a:spLocks noChangeShapeType="1"/>
            </p:cNvSpPr>
            <p:nvPr/>
          </p:nvSpPr>
          <p:spPr bwMode="auto">
            <a:xfrm>
              <a:off x="990" y="1821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097" name="Text Box 65"/>
            <p:cNvSpPr txBox="1">
              <a:spLocks noChangeArrowheads="1"/>
            </p:cNvSpPr>
            <p:nvPr/>
          </p:nvSpPr>
          <p:spPr bwMode="auto">
            <a:xfrm>
              <a:off x="693" y="1863"/>
              <a:ext cx="70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hu-HU" altLang="en-US" b="1">
                  <a:solidFill>
                    <a:schemeClr val="tx1"/>
                  </a:solidFill>
                </a:rPr>
                <a:t>I</a:t>
              </a:r>
              <a:r>
                <a:rPr lang="en-US" altLang="en-US" b="1">
                  <a:solidFill>
                    <a:schemeClr val="tx1"/>
                  </a:solidFill>
                </a:rPr>
                <a:t>=U</a:t>
              </a:r>
              <a:r>
                <a:rPr lang="en-US" altLang="en-US" b="1" baseline="-25000">
                  <a:solidFill>
                    <a:schemeClr val="tx1"/>
                  </a:solidFill>
                </a:rPr>
                <a:t>R</a:t>
              </a:r>
              <a:r>
                <a:rPr lang="en-US" altLang="en-US" b="1">
                  <a:solidFill>
                    <a:schemeClr val="tx1"/>
                  </a:solidFill>
                </a:rPr>
                <a:t>/</a:t>
              </a:r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45085" name="Date Placeholder 4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45086" name="Footer Placeholder 4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4388F8DE-CDB9-4D14-89C0-4664A9D9EC1F}" type="slidenum">
              <a:rPr lang="en-US" altLang="en-US" sz="1000">
                <a:solidFill>
                  <a:srgbClr val="8C2532"/>
                </a:solidFill>
              </a:rPr>
              <a:pPr/>
              <a:t>27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</a:t>
            </a:r>
            <a:r>
              <a:rPr lang="hu-HU" altLang="en-US" smtClean="0"/>
              <a:t>nagy</a:t>
            </a:r>
            <a:r>
              <a:rPr lang="en-US" altLang="en-US" smtClean="0"/>
              <a:t>jelű helyettesítőképe</a:t>
            </a:r>
            <a:endParaRPr lang="hu-HU" altLang="en-US" smtClean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8001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Ilyen a s</a:t>
            </a:r>
            <a:r>
              <a:rPr lang="hu-HU" altLang="en-US" sz="2400" b="1">
                <a:cs typeface="Arial" panose="020B0604020202020204" pitchFamily="34" charset="0"/>
              </a:rPr>
              <a:t>zámítógépi dióda-modell topológiája.</a:t>
            </a:r>
          </a:p>
          <a:p>
            <a:pPr>
              <a:lnSpc>
                <a:spcPct val="80000"/>
              </a:lnSpc>
            </a:pPr>
            <a:r>
              <a:rPr lang="hu-HU" altLang="en-US" sz="2400" b="1">
                <a:cs typeface="Arial" panose="020B0604020202020204" pitchFamily="34" charset="0"/>
              </a:rPr>
              <a:t>Kellenek még: </a:t>
            </a:r>
          </a:p>
          <a:p>
            <a:pPr>
              <a:lnSpc>
                <a:spcPct val="80000"/>
              </a:lnSpc>
            </a:pPr>
            <a:r>
              <a:rPr lang="hu-HU" altLang="en-US" sz="2400" b="1">
                <a:solidFill>
                  <a:srgbClr val="66FFFF"/>
                </a:solidFill>
                <a:cs typeface="Arial" panose="020B0604020202020204" pitchFamily="34" charset="0"/>
              </a:rPr>
              <a:t>        </a:t>
            </a:r>
            <a:r>
              <a:rPr lang="hu-HU" altLang="en-US" sz="2400" b="1">
                <a:solidFill>
                  <a:schemeClr val="tx1"/>
                </a:solidFill>
                <a:cs typeface="Arial" panose="020B0604020202020204" pitchFamily="34" charset="0"/>
              </a:rPr>
              <a:t>modell egyenletek        (pl. I</a:t>
            </a:r>
            <a:r>
              <a:rPr lang="en-US" altLang="en-US" sz="2400" b="1">
                <a:solidFill>
                  <a:schemeClr val="tx1"/>
                </a:solidFill>
                <a:cs typeface="Arial" panose="020B0604020202020204" pitchFamily="34" charset="0"/>
              </a:rPr>
              <a:t>=I</a:t>
            </a:r>
            <a:r>
              <a:rPr lang="en-US" altLang="en-US" sz="2400" b="1" baseline="-25000">
                <a:solidFill>
                  <a:schemeClr val="tx1"/>
                </a:solidFill>
                <a:cs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chemeClr val="tx1"/>
                </a:solidFill>
                <a:cs typeface="Arial" panose="020B0604020202020204" pitchFamily="34" charset="0"/>
              </a:rPr>
              <a:t>(exp(U/U</a:t>
            </a:r>
            <a:r>
              <a:rPr lang="en-US" altLang="en-US" sz="2400" b="1" baseline="-2500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en-US" altLang="en-US" sz="2400" b="1">
                <a:solidFill>
                  <a:schemeClr val="tx1"/>
                </a:solidFill>
                <a:cs typeface="Arial" panose="020B0604020202020204" pitchFamily="34" charset="0"/>
              </a:rPr>
              <a:t>)-1)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66FFFF"/>
                </a:solidFill>
                <a:cs typeface="Arial" panose="020B0604020202020204" pitchFamily="34" charset="0"/>
              </a:rPr>
              <a:t>        </a:t>
            </a:r>
            <a:r>
              <a:rPr lang="en-US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modell param</a:t>
            </a:r>
            <a:r>
              <a:rPr lang="hu-HU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éterek     </a:t>
            </a:r>
            <a:r>
              <a:rPr lang="en-US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(pl. I</a:t>
            </a:r>
            <a:r>
              <a:rPr lang="en-US" altLang="en-US" sz="2400" b="1" baseline="-25000">
                <a:solidFill>
                  <a:srgbClr val="D5262B"/>
                </a:solidFill>
                <a:cs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, r</a:t>
            </a:r>
            <a:r>
              <a:rPr lang="en-US" altLang="en-US" sz="2400" b="1" baseline="-25000">
                <a:solidFill>
                  <a:srgbClr val="D5262B"/>
                </a:solidFill>
                <a:cs typeface="Arial" panose="020B0604020202020204" pitchFamily="34" charset="0"/>
              </a:rPr>
              <a:t>s</a:t>
            </a:r>
            <a:r>
              <a:rPr lang="en-US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, stb.)</a:t>
            </a:r>
            <a:endParaRPr lang="en-GB" altLang="en-US" sz="2400" b="1">
              <a:solidFill>
                <a:srgbClr val="D5262B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2624138" y="1512888"/>
          <a:ext cx="3646487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6" name="Photo Editor Photo" r:id="rId4" imgW="2580952" imgH="2123810" progId="MSPhotoEd.3">
                  <p:embed/>
                </p:oleObj>
              </mc:Choice>
              <mc:Fallback>
                <p:oleObj name="Photo Editor Photo" r:id="rId4" imgW="2580952" imgH="212381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1512888"/>
                        <a:ext cx="3646487" cy="3000375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38100" algn="ctr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5367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B297DDEA-D1B4-419B-ACA8-938584D62E9A}" type="slidenum">
              <a:rPr lang="en-US" altLang="en-US" sz="1000">
                <a:solidFill>
                  <a:srgbClr val="8C2532"/>
                </a:solidFill>
              </a:rPr>
              <a:pPr/>
              <a:t>28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6083" name="Text Box 42"/>
          <p:cNvSpPr txBox="1">
            <a:spLocks noChangeArrowheads="1"/>
          </p:cNvSpPr>
          <p:nvPr/>
        </p:nvSpPr>
        <p:spPr bwMode="auto">
          <a:xfrm>
            <a:off x="876300" y="5372100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400" b="1" i="1" u="sng">
                <a:cs typeface="Arial" panose="020B0604020202020204" pitchFamily="34" charset="0"/>
              </a:rPr>
              <a:t>linearizálhatjuk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Munkaponti linearizálás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857250" y="4981575"/>
            <a:ext cx="6438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Kis változások esetére a munkapontban </a:t>
            </a:r>
            <a:r>
              <a:rPr lang="hu-HU" altLang="en-US" sz="2400" b="1" i="1" u="sng">
                <a:solidFill>
                  <a:srgbClr val="00FFFF"/>
                </a:solidFill>
                <a:cs typeface="Arial" panose="020B0604020202020204" pitchFamily="34" charset="0"/>
              </a:rPr>
              <a:t>linearizálhatjuk</a:t>
            </a:r>
            <a:r>
              <a:rPr lang="hu-HU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 a karakterisztikát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grpSp>
        <p:nvGrpSpPr>
          <p:cNvPr id="46086" name="Group 8"/>
          <p:cNvGrpSpPr>
            <a:grpSpLocks/>
          </p:cNvGrpSpPr>
          <p:nvPr/>
        </p:nvGrpSpPr>
        <p:grpSpPr bwMode="auto">
          <a:xfrm>
            <a:off x="547688" y="2533650"/>
            <a:ext cx="2990850" cy="1379538"/>
            <a:chOff x="441" y="1356"/>
            <a:chExt cx="1884" cy="869"/>
          </a:xfrm>
        </p:grpSpPr>
        <p:sp>
          <p:nvSpPr>
            <p:cNvPr id="46107" name="Text Box 9"/>
            <p:cNvSpPr txBox="1">
              <a:spLocks noChangeArrowheads="1"/>
            </p:cNvSpPr>
            <p:nvPr/>
          </p:nvSpPr>
          <p:spPr bwMode="auto">
            <a:xfrm>
              <a:off x="441" y="1416"/>
              <a:ext cx="426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5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6108" name="Text Box 10"/>
            <p:cNvSpPr txBox="1">
              <a:spLocks noChangeArrowheads="1"/>
            </p:cNvSpPr>
            <p:nvPr/>
          </p:nvSpPr>
          <p:spPr bwMode="auto">
            <a:xfrm>
              <a:off x="1065" y="1356"/>
              <a:ext cx="276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46109" name="Text Box 11"/>
            <p:cNvSpPr txBox="1">
              <a:spLocks noChangeArrowheads="1"/>
            </p:cNvSpPr>
            <p:nvPr/>
          </p:nvSpPr>
          <p:spPr bwMode="auto">
            <a:xfrm>
              <a:off x="1977" y="1854"/>
              <a:ext cx="34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-25000">
                  <a:solidFill>
                    <a:schemeClr val="tx1"/>
                  </a:solidFill>
                </a:rPr>
                <a:t>D</a:t>
              </a:r>
            </a:p>
          </p:txBody>
        </p:sp>
        <p:grpSp>
          <p:nvGrpSpPr>
            <p:cNvPr id="46110" name="Group 12"/>
            <p:cNvGrpSpPr>
              <a:grpSpLocks/>
            </p:cNvGrpSpPr>
            <p:nvPr/>
          </p:nvGrpSpPr>
          <p:grpSpPr bwMode="auto">
            <a:xfrm>
              <a:off x="1634" y="1680"/>
              <a:ext cx="147" cy="545"/>
              <a:chOff x="1280" y="964"/>
              <a:chExt cx="147" cy="542"/>
            </a:xfrm>
          </p:grpSpPr>
          <p:sp>
            <p:nvSpPr>
              <p:cNvPr id="46118" name="Line 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80" y="1290"/>
                <a:ext cx="1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Line 14"/>
              <p:cNvSpPr>
                <a:spLocks noChangeAspect="1" noChangeShapeType="1"/>
              </p:cNvSpPr>
              <p:nvPr/>
            </p:nvSpPr>
            <p:spPr bwMode="auto">
              <a:xfrm>
                <a:off x="1357" y="964"/>
                <a:ext cx="0" cy="5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AutoShape 15"/>
              <p:cNvSpPr>
                <a:spLocks noChangeAspect="1" noChangeArrowheads="1"/>
              </p:cNvSpPr>
              <p:nvPr/>
            </p:nvSpPr>
            <p:spPr bwMode="auto">
              <a:xfrm rot="10800000">
                <a:off x="1283" y="1179"/>
                <a:ext cx="144" cy="9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4D2885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u-HU" altLang="en-US"/>
              </a:p>
            </p:txBody>
          </p:sp>
        </p:grpSp>
        <p:sp>
          <p:nvSpPr>
            <p:cNvPr id="46111" name="Line 16"/>
            <p:cNvSpPr>
              <a:spLocks noChangeShapeType="1"/>
            </p:cNvSpPr>
            <p:nvPr/>
          </p:nvSpPr>
          <p:spPr bwMode="auto">
            <a:xfrm>
              <a:off x="1674" y="2223"/>
              <a:ext cx="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12" name="Line 17"/>
            <p:cNvSpPr>
              <a:spLocks noChangeShapeType="1"/>
            </p:cNvSpPr>
            <p:nvPr/>
          </p:nvSpPr>
          <p:spPr bwMode="auto">
            <a:xfrm>
              <a:off x="780" y="1680"/>
              <a:ext cx="9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13" name="Line 18"/>
            <p:cNvSpPr>
              <a:spLocks noChangeShapeType="1"/>
            </p:cNvSpPr>
            <p:nvPr/>
          </p:nvSpPr>
          <p:spPr bwMode="auto">
            <a:xfrm>
              <a:off x="1920" y="1743"/>
              <a:ext cx="0" cy="4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14" name="Rectangle 19"/>
            <p:cNvSpPr>
              <a:spLocks noChangeArrowheads="1"/>
            </p:cNvSpPr>
            <p:nvPr/>
          </p:nvSpPr>
          <p:spPr bwMode="auto">
            <a:xfrm>
              <a:off x="1032" y="1611"/>
              <a:ext cx="399" cy="12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46115" name="Oval 20"/>
            <p:cNvSpPr>
              <a:spLocks noChangeAspect="1" noChangeArrowheads="1"/>
            </p:cNvSpPr>
            <p:nvPr/>
          </p:nvSpPr>
          <p:spPr bwMode="auto">
            <a:xfrm>
              <a:off x="702" y="1644"/>
              <a:ext cx="78" cy="78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46116" name="Line 21"/>
            <p:cNvSpPr>
              <a:spLocks noChangeShapeType="1"/>
            </p:cNvSpPr>
            <p:nvPr/>
          </p:nvSpPr>
          <p:spPr bwMode="auto">
            <a:xfrm>
              <a:off x="990" y="1821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17" name="Text Box 22"/>
            <p:cNvSpPr txBox="1">
              <a:spLocks noChangeArrowheads="1"/>
            </p:cNvSpPr>
            <p:nvPr/>
          </p:nvSpPr>
          <p:spPr bwMode="auto">
            <a:xfrm>
              <a:off x="693" y="1863"/>
              <a:ext cx="70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hu-HU" altLang="en-US" b="1">
                  <a:solidFill>
                    <a:schemeClr val="tx1"/>
                  </a:solidFill>
                </a:rPr>
                <a:t>I</a:t>
              </a:r>
              <a:r>
                <a:rPr lang="en-US" altLang="en-US" b="1">
                  <a:solidFill>
                    <a:schemeClr val="tx1"/>
                  </a:solidFill>
                </a:rPr>
                <a:t>=U</a:t>
              </a:r>
              <a:r>
                <a:rPr lang="en-US" altLang="en-US" b="1" baseline="-25000">
                  <a:solidFill>
                    <a:schemeClr val="tx1"/>
                  </a:solidFill>
                </a:rPr>
                <a:t>R</a:t>
              </a:r>
              <a:r>
                <a:rPr lang="en-US" altLang="en-US" b="1">
                  <a:solidFill>
                    <a:schemeClr val="tx1"/>
                  </a:solidFill>
                </a:rPr>
                <a:t>/</a:t>
              </a:r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46087" name="Group 23"/>
          <p:cNvGrpSpPr>
            <a:grpSpLocks/>
          </p:cNvGrpSpPr>
          <p:nvPr/>
        </p:nvGrpSpPr>
        <p:grpSpPr bwMode="auto">
          <a:xfrm>
            <a:off x="3929063" y="2112963"/>
            <a:ext cx="4856162" cy="2638425"/>
            <a:chOff x="2253" y="1005"/>
            <a:chExt cx="3059" cy="1662"/>
          </a:xfrm>
        </p:grpSpPr>
        <p:sp>
          <p:nvSpPr>
            <p:cNvPr id="46091" name="Text Box 24"/>
            <p:cNvSpPr txBox="1">
              <a:spLocks noChangeArrowheads="1"/>
            </p:cNvSpPr>
            <p:nvPr/>
          </p:nvSpPr>
          <p:spPr bwMode="auto">
            <a:xfrm>
              <a:off x="4632" y="2436"/>
              <a:ext cx="375" cy="231"/>
            </a:xfrm>
            <a:prstGeom prst="rect">
              <a:avLst/>
            </a:prstGeom>
            <a:solidFill>
              <a:srgbClr val="FFFF99"/>
            </a:solidFill>
            <a:ln w="15875" algn="ctr">
              <a:solidFill>
                <a:srgbClr val="4D288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5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6092" name="Freeform 25"/>
            <p:cNvSpPr>
              <a:spLocks/>
            </p:cNvSpPr>
            <p:nvPr/>
          </p:nvSpPr>
          <p:spPr bwMode="auto">
            <a:xfrm>
              <a:off x="3048" y="1302"/>
              <a:ext cx="954" cy="957"/>
            </a:xfrm>
            <a:custGeom>
              <a:avLst/>
              <a:gdLst>
                <a:gd name="T0" fmla="*/ 0 w 954"/>
                <a:gd name="T1" fmla="*/ 954 h 957"/>
                <a:gd name="T2" fmla="*/ 180 w 954"/>
                <a:gd name="T3" fmla="*/ 954 h 957"/>
                <a:gd name="T4" fmla="*/ 318 w 954"/>
                <a:gd name="T5" fmla="*/ 936 h 957"/>
                <a:gd name="T6" fmla="*/ 498 w 954"/>
                <a:gd name="T7" fmla="*/ 846 h 957"/>
                <a:gd name="T8" fmla="*/ 624 w 954"/>
                <a:gd name="T9" fmla="*/ 750 h 957"/>
                <a:gd name="T10" fmla="*/ 708 w 954"/>
                <a:gd name="T11" fmla="*/ 636 h 957"/>
                <a:gd name="T12" fmla="*/ 780 w 954"/>
                <a:gd name="T13" fmla="*/ 516 h 957"/>
                <a:gd name="T14" fmla="*/ 840 w 954"/>
                <a:gd name="T15" fmla="*/ 372 h 957"/>
                <a:gd name="T16" fmla="*/ 888 w 954"/>
                <a:gd name="T17" fmla="*/ 210 h 957"/>
                <a:gd name="T18" fmla="*/ 936 w 954"/>
                <a:gd name="T19" fmla="*/ 66 h 957"/>
                <a:gd name="T20" fmla="*/ 954 w 954"/>
                <a:gd name="T21" fmla="*/ 0 h 9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4"/>
                <a:gd name="T34" fmla="*/ 0 h 957"/>
                <a:gd name="T35" fmla="*/ 954 w 954"/>
                <a:gd name="T36" fmla="*/ 957 h 9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4" h="957">
                  <a:moveTo>
                    <a:pt x="0" y="954"/>
                  </a:moveTo>
                  <a:cubicBezTo>
                    <a:pt x="63" y="955"/>
                    <a:pt x="127" y="957"/>
                    <a:pt x="180" y="954"/>
                  </a:cubicBezTo>
                  <a:cubicBezTo>
                    <a:pt x="233" y="951"/>
                    <a:pt x="265" y="954"/>
                    <a:pt x="318" y="936"/>
                  </a:cubicBezTo>
                  <a:cubicBezTo>
                    <a:pt x="371" y="918"/>
                    <a:pt x="447" y="877"/>
                    <a:pt x="498" y="846"/>
                  </a:cubicBezTo>
                  <a:cubicBezTo>
                    <a:pt x="549" y="815"/>
                    <a:pt x="589" y="785"/>
                    <a:pt x="624" y="750"/>
                  </a:cubicBezTo>
                  <a:cubicBezTo>
                    <a:pt x="659" y="715"/>
                    <a:pt x="682" y="675"/>
                    <a:pt x="708" y="636"/>
                  </a:cubicBezTo>
                  <a:cubicBezTo>
                    <a:pt x="734" y="597"/>
                    <a:pt x="758" y="560"/>
                    <a:pt x="780" y="516"/>
                  </a:cubicBezTo>
                  <a:cubicBezTo>
                    <a:pt x="802" y="472"/>
                    <a:pt x="822" y="423"/>
                    <a:pt x="840" y="372"/>
                  </a:cubicBezTo>
                  <a:cubicBezTo>
                    <a:pt x="858" y="321"/>
                    <a:pt x="872" y="261"/>
                    <a:pt x="888" y="210"/>
                  </a:cubicBezTo>
                  <a:cubicBezTo>
                    <a:pt x="904" y="159"/>
                    <a:pt x="925" y="101"/>
                    <a:pt x="936" y="66"/>
                  </a:cubicBezTo>
                  <a:cubicBezTo>
                    <a:pt x="947" y="31"/>
                    <a:pt x="950" y="15"/>
                    <a:pt x="954" y="0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3" name="Text Box 26"/>
            <p:cNvSpPr txBox="1">
              <a:spLocks noChangeArrowheads="1"/>
            </p:cNvSpPr>
            <p:nvPr/>
          </p:nvSpPr>
          <p:spPr bwMode="auto">
            <a:xfrm>
              <a:off x="3057" y="1005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sz="1800" b="1">
                  <a:cs typeface="Arial" panose="020B0604020202020204" pitchFamily="34" charset="0"/>
                </a:rPr>
                <a:t>I</a:t>
              </a:r>
              <a:endParaRPr lang="en-GB" altLang="en-US" sz="1800" b="1">
                <a:cs typeface="Arial" panose="020B0604020202020204" pitchFamily="34" charset="0"/>
              </a:endParaRPr>
            </a:p>
          </p:txBody>
        </p:sp>
        <p:sp>
          <p:nvSpPr>
            <p:cNvPr id="46094" name="Text Box 27"/>
            <p:cNvSpPr txBox="1">
              <a:spLocks noChangeArrowheads="1"/>
            </p:cNvSpPr>
            <p:nvPr/>
          </p:nvSpPr>
          <p:spPr bwMode="auto">
            <a:xfrm>
              <a:off x="4917" y="204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sz="1800" b="1">
                  <a:cs typeface="Arial" panose="020B0604020202020204" pitchFamily="34" charset="0"/>
                </a:rPr>
                <a:t>U</a:t>
              </a:r>
              <a:endParaRPr lang="en-GB" altLang="en-US" sz="1800" b="1">
                <a:cs typeface="Arial" panose="020B0604020202020204" pitchFamily="34" charset="0"/>
              </a:endParaRPr>
            </a:p>
          </p:txBody>
        </p:sp>
        <p:sp>
          <p:nvSpPr>
            <p:cNvPr id="46095" name="Line 28"/>
            <p:cNvSpPr>
              <a:spLocks noChangeShapeType="1"/>
            </p:cNvSpPr>
            <p:nvPr/>
          </p:nvSpPr>
          <p:spPr bwMode="auto">
            <a:xfrm>
              <a:off x="3843" y="1836"/>
              <a:ext cx="0" cy="522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6" name="Line 29"/>
            <p:cNvSpPr>
              <a:spLocks noChangeShapeType="1"/>
            </p:cNvSpPr>
            <p:nvPr/>
          </p:nvSpPr>
          <p:spPr bwMode="auto">
            <a:xfrm flipH="1">
              <a:off x="2949" y="1374"/>
              <a:ext cx="126" cy="0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7" name="Line 30"/>
            <p:cNvSpPr>
              <a:spLocks noChangeShapeType="1"/>
            </p:cNvSpPr>
            <p:nvPr/>
          </p:nvSpPr>
          <p:spPr bwMode="auto">
            <a:xfrm>
              <a:off x="4782" y="2232"/>
              <a:ext cx="0" cy="141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8" name="Text Box 31"/>
            <p:cNvSpPr txBox="1">
              <a:spLocks noChangeArrowheads="1"/>
            </p:cNvSpPr>
            <p:nvPr/>
          </p:nvSpPr>
          <p:spPr bwMode="auto">
            <a:xfrm>
              <a:off x="2355" y="1266"/>
              <a:ext cx="573" cy="231"/>
            </a:xfrm>
            <a:prstGeom prst="rect">
              <a:avLst/>
            </a:prstGeom>
            <a:solidFill>
              <a:srgbClr val="FFFF99"/>
            </a:solidFill>
            <a:ln w="15875" algn="ctr">
              <a:solidFill>
                <a:srgbClr val="4D288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50000">
                  <a:solidFill>
                    <a:schemeClr val="tx1"/>
                  </a:solidFill>
                </a:rPr>
                <a:t>+</a:t>
              </a:r>
              <a:r>
                <a:rPr lang="hu-HU" altLang="en-US" b="1">
                  <a:solidFill>
                    <a:schemeClr val="tx1"/>
                  </a:solidFill>
                </a:rPr>
                <a:t>/R</a:t>
              </a:r>
            </a:p>
          </p:txBody>
        </p:sp>
        <p:sp>
          <p:nvSpPr>
            <p:cNvPr id="46099" name="Line 32"/>
            <p:cNvSpPr>
              <a:spLocks noChangeShapeType="1"/>
            </p:cNvSpPr>
            <p:nvPr/>
          </p:nvSpPr>
          <p:spPr bwMode="auto">
            <a:xfrm>
              <a:off x="3039" y="1383"/>
              <a:ext cx="1740" cy="8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00" name="Text Box 33"/>
            <p:cNvSpPr txBox="1">
              <a:spLocks noChangeArrowheads="1"/>
            </p:cNvSpPr>
            <p:nvPr/>
          </p:nvSpPr>
          <p:spPr bwMode="auto">
            <a:xfrm>
              <a:off x="3306" y="2298"/>
              <a:ext cx="34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-250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6101" name="Text Box 34"/>
            <p:cNvSpPr txBox="1">
              <a:spLocks noChangeArrowheads="1"/>
            </p:cNvSpPr>
            <p:nvPr/>
          </p:nvSpPr>
          <p:spPr bwMode="auto">
            <a:xfrm>
              <a:off x="4116" y="2289"/>
              <a:ext cx="34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chemeClr val="tx1"/>
                  </a:solidFill>
                </a:rPr>
                <a:t>U</a:t>
              </a:r>
              <a:r>
                <a:rPr lang="hu-HU" altLang="en-US" b="1" baseline="-250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46102" name="Line 35"/>
            <p:cNvSpPr>
              <a:spLocks noChangeShapeType="1"/>
            </p:cNvSpPr>
            <p:nvPr/>
          </p:nvSpPr>
          <p:spPr bwMode="auto">
            <a:xfrm rot="-5400000">
              <a:off x="3387" y="1374"/>
              <a:ext cx="0" cy="846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03" name="Text Box 36"/>
            <p:cNvSpPr txBox="1">
              <a:spLocks noChangeArrowheads="1"/>
            </p:cNvSpPr>
            <p:nvPr/>
          </p:nvSpPr>
          <p:spPr bwMode="auto">
            <a:xfrm>
              <a:off x="2253" y="1689"/>
              <a:ext cx="70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hu-HU" altLang="en-US" b="1">
                  <a:solidFill>
                    <a:schemeClr val="tx1"/>
                  </a:solidFill>
                </a:rPr>
                <a:t>I</a:t>
              </a:r>
              <a:r>
                <a:rPr lang="en-US" altLang="en-US" b="1">
                  <a:solidFill>
                    <a:schemeClr val="tx1"/>
                  </a:solidFill>
                </a:rPr>
                <a:t>=U</a:t>
              </a:r>
              <a:r>
                <a:rPr lang="en-US" altLang="en-US" b="1" baseline="-25000">
                  <a:solidFill>
                    <a:schemeClr val="tx1"/>
                  </a:solidFill>
                </a:rPr>
                <a:t>R</a:t>
              </a:r>
              <a:r>
                <a:rPr lang="en-US" altLang="en-US" b="1">
                  <a:solidFill>
                    <a:schemeClr val="tx1"/>
                  </a:solidFill>
                </a:rPr>
                <a:t>/</a:t>
              </a:r>
              <a:r>
                <a:rPr lang="hu-HU" altLang="en-US" b="1">
                  <a:solidFill>
                    <a:schemeClr val="tx1"/>
                  </a:solidFill>
                </a:rPr>
                <a:t>R</a:t>
              </a:r>
              <a:endParaRPr lang="hu-HU" alt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46104" name="Line 37"/>
            <p:cNvSpPr>
              <a:spLocks noChangeShapeType="1"/>
            </p:cNvSpPr>
            <p:nvPr/>
          </p:nvSpPr>
          <p:spPr bwMode="auto">
            <a:xfrm flipV="1">
              <a:off x="3039" y="1068"/>
              <a:ext cx="0" cy="1308"/>
            </a:xfrm>
            <a:prstGeom prst="line">
              <a:avLst/>
            </a:prstGeom>
            <a:noFill/>
            <a:ln w="31750">
              <a:solidFill>
                <a:srgbClr val="4D28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05" name="Line 38"/>
            <p:cNvSpPr>
              <a:spLocks noChangeShapeType="1"/>
            </p:cNvSpPr>
            <p:nvPr/>
          </p:nvSpPr>
          <p:spPr bwMode="auto">
            <a:xfrm>
              <a:off x="2940" y="2274"/>
              <a:ext cx="2244" cy="0"/>
            </a:xfrm>
            <a:prstGeom prst="line">
              <a:avLst/>
            </a:prstGeom>
            <a:noFill/>
            <a:ln w="31750">
              <a:solidFill>
                <a:srgbClr val="4D28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06" name="Oval 39"/>
            <p:cNvSpPr>
              <a:spLocks noChangeArrowheads="1"/>
            </p:cNvSpPr>
            <p:nvPr/>
          </p:nvSpPr>
          <p:spPr bwMode="auto">
            <a:xfrm>
              <a:off x="3812" y="1762"/>
              <a:ext cx="62" cy="68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</p:grpSp>
      <p:sp>
        <p:nvSpPr>
          <p:cNvPr id="46088" name="Line 41"/>
          <p:cNvSpPr>
            <a:spLocks noChangeShapeType="1"/>
          </p:cNvSpPr>
          <p:nvPr/>
        </p:nvSpPr>
        <p:spPr bwMode="auto">
          <a:xfrm flipH="1">
            <a:off x="6105525" y="2409825"/>
            <a:ext cx="795338" cy="173355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9" name="Date Placeholder 4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46090" name="Footer Placeholder 4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AD35A050-8DF1-4B79-B04F-5654040B5DDE}" type="slidenum">
              <a:rPr lang="en-US" altLang="en-US" sz="1000">
                <a:solidFill>
                  <a:srgbClr val="8C2532"/>
                </a:solidFill>
              </a:rPr>
              <a:pPr/>
              <a:t>29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91601" name="Line 81"/>
          <p:cNvSpPr>
            <a:spLocks noChangeShapeType="1"/>
          </p:cNvSpPr>
          <p:nvPr/>
        </p:nvSpPr>
        <p:spPr bwMode="auto">
          <a:xfrm flipV="1">
            <a:off x="6858000" y="1779588"/>
            <a:ext cx="1133475" cy="1963737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9" name="Text Box 67"/>
          <p:cNvSpPr txBox="1">
            <a:spLocks noChangeArrowheads="1"/>
          </p:cNvSpPr>
          <p:nvPr/>
        </p:nvSpPr>
        <p:spPr bwMode="auto">
          <a:xfrm>
            <a:off x="7124700" y="2419350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u-HU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endParaRPr lang="en-GB" altLang="en-US" sz="1600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kisjelű működése</a:t>
            </a:r>
            <a:endParaRPr lang="hu-HU" altLang="en-US" smtClean="0"/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180975" y="1066800"/>
            <a:ext cx="439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800" b="1">
                <a:cs typeface="Arial" panose="020B0604020202020204" pitchFamily="34" charset="0"/>
              </a:rPr>
              <a:t>A munkapont fogalma</a:t>
            </a:r>
            <a:endParaRPr lang="en-GB" altLang="en-US" sz="2800" b="1">
              <a:cs typeface="Arial" panose="020B0604020202020204" pitchFamily="34" charset="0"/>
            </a:endParaRPr>
          </a:p>
        </p:txBody>
      </p:sp>
      <p:sp>
        <p:nvSpPr>
          <p:cNvPr id="16392" name="Line 18"/>
          <p:cNvSpPr>
            <a:spLocks noChangeShapeType="1"/>
          </p:cNvSpPr>
          <p:nvPr/>
        </p:nvSpPr>
        <p:spPr bwMode="auto">
          <a:xfrm>
            <a:off x="1147763" y="2406650"/>
            <a:ext cx="0" cy="444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688975" y="24225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u-HU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hu-HU" altLang="en-US" sz="1600" b="1" baseline="-2500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endParaRPr lang="en-GB" altLang="en-US" sz="1600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6394" name="Group 21"/>
          <p:cNvGrpSpPr>
            <a:grpSpLocks/>
          </p:cNvGrpSpPr>
          <p:nvPr/>
        </p:nvGrpSpPr>
        <p:grpSpPr bwMode="auto">
          <a:xfrm>
            <a:off x="1250950" y="2208213"/>
            <a:ext cx="307975" cy="854075"/>
            <a:chOff x="1765" y="3072"/>
            <a:chExt cx="194" cy="538"/>
          </a:xfrm>
        </p:grpSpPr>
        <p:sp>
          <p:nvSpPr>
            <p:cNvPr id="16455" name="Line 22"/>
            <p:cNvSpPr>
              <a:spLocks noChangeShapeType="1"/>
            </p:cNvSpPr>
            <p:nvPr/>
          </p:nvSpPr>
          <p:spPr bwMode="auto">
            <a:xfrm>
              <a:off x="1863" y="3072"/>
              <a:ext cx="0" cy="5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Oval 23"/>
            <p:cNvSpPr>
              <a:spLocks noChangeAspect="1" noChangeArrowheads="1"/>
            </p:cNvSpPr>
            <p:nvPr/>
          </p:nvSpPr>
          <p:spPr bwMode="auto">
            <a:xfrm>
              <a:off x="1765" y="3226"/>
              <a:ext cx="194" cy="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16457" name="Line 24"/>
            <p:cNvSpPr>
              <a:spLocks noChangeShapeType="1"/>
            </p:cNvSpPr>
            <p:nvPr/>
          </p:nvSpPr>
          <p:spPr bwMode="auto">
            <a:xfrm>
              <a:off x="1766" y="3328"/>
              <a:ext cx="19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5" name="Group 25"/>
          <p:cNvGrpSpPr>
            <a:grpSpLocks/>
          </p:cNvGrpSpPr>
          <p:nvPr/>
        </p:nvGrpSpPr>
        <p:grpSpPr bwMode="auto">
          <a:xfrm>
            <a:off x="2889250" y="2209800"/>
            <a:ext cx="233363" cy="865188"/>
            <a:chOff x="1280" y="964"/>
            <a:chExt cx="147" cy="542"/>
          </a:xfrm>
        </p:grpSpPr>
        <p:sp>
          <p:nvSpPr>
            <p:cNvPr id="16452" name="Line 26"/>
            <p:cNvSpPr>
              <a:spLocks noChangeAspect="1" noChangeShapeType="1"/>
            </p:cNvSpPr>
            <p:nvPr/>
          </p:nvSpPr>
          <p:spPr bwMode="auto">
            <a:xfrm flipH="1" flipV="1">
              <a:off x="1280" y="1290"/>
              <a:ext cx="1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27"/>
            <p:cNvSpPr>
              <a:spLocks noChangeAspect="1" noChangeShapeType="1"/>
            </p:cNvSpPr>
            <p:nvPr/>
          </p:nvSpPr>
          <p:spPr bwMode="auto">
            <a:xfrm>
              <a:off x="1357" y="964"/>
              <a:ext cx="0" cy="5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AutoShape 28"/>
            <p:cNvSpPr>
              <a:spLocks noChangeAspect="1" noChangeArrowheads="1"/>
            </p:cNvSpPr>
            <p:nvPr/>
          </p:nvSpPr>
          <p:spPr bwMode="auto">
            <a:xfrm rot="10800000">
              <a:off x="1283" y="1179"/>
              <a:ext cx="144" cy="9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</p:grpSp>
      <p:sp>
        <p:nvSpPr>
          <p:cNvPr id="16396" name="Line 29"/>
          <p:cNvSpPr>
            <a:spLocks noChangeShapeType="1"/>
          </p:cNvSpPr>
          <p:nvPr/>
        </p:nvSpPr>
        <p:spPr bwMode="auto">
          <a:xfrm>
            <a:off x="1392238" y="3063875"/>
            <a:ext cx="1611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30"/>
          <p:cNvSpPr>
            <a:spLocks noChangeShapeType="1"/>
          </p:cNvSpPr>
          <p:nvPr/>
        </p:nvSpPr>
        <p:spPr bwMode="auto">
          <a:xfrm>
            <a:off x="1401763" y="2222500"/>
            <a:ext cx="161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35"/>
          <p:cNvSpPr>
            <a:spLocks noChangeShapeType="1"/>
          </p:cNvSpPr>
          <p:nvPr/>
        </p:nvSpPr>
        <p:spPr bwMode="auto">
          <a:xfrm>
            <a:off x="3843338" y="2755900"/>
            <a:ext cx="2017712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5880100" y="2284413"/>
            <a:ext cx="1698625" cy="2573337"/>
            <a:chOff x="3704" y="1439"/>
            <a:chExt cx="1070" cy="1621"/>
          </a:xfrm>
        </p:grpSpPr>
        <p:sp>
          <p:nvSpPr>
            <p:cNvPr id="16447" name="Line 41"/>
            <p:cNvSpPr>
              <a:spLocks noChangeShapeType="1"/>
            </p:cNvSpPr>
            <p:nvPr/>
          </p:nvSpPr>
          <p:spPr bwMode="auto">
            <a:xfrm>
              <a:off x="3704" y="1439"/>
              <a:ext cx="10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8" name="Line 46"/>
            <p:cNvSpPr>
              <a:spLocks noChangeShapeType="1"/>
            </p:cNvSpPr>
            <p:nvPr/>
          </p:nvSpPr>
          <p:spPr bwMode="auto">
            <a:xfrm>
              <a:off x="3722" y="2039"/>
              <a:ext cx="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9" name="Line 47"/>
            <p:cNvSpPr>
              <a:spLocks noChangeShapeType="1"/>
            </p:cNvSpPr>
            <p:nvPr/>
          </p:nvSpPr>
          <p:spPr bwMode="auto">
            <a:xfrm>
              <a:off x="4482" y="2050"/>
              <a:ext cx="0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50" name="Line 48"/>
            <p:cNvSpPr>
              <a:spLocks noChangeShapeType="1"/>
            </p:cNvSpPr>
            <p:nvPr/>
          </p:nvSpPr>
          <p:spPr bwMode="auto">
            <a:xfrm>
              <a:off x="4668" y="1774"/>
              <a:ext cx="0" cy="8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51" name="Line 49"/>
            <p:cNvSpPr>
              <a:spLocks noChangeShapeType="1"/>
            </p:cNvSpPr>
            <p:nvPr/>
          </p:nvSpPr>
          <p:spPr bwMode="auto">
            <a:xfrm>
              <a:off x="4774" y="1439"/>
              <a:ext cx="0" cy="13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6400" name="Line 43"/>
          <p:cNvSpPr>
            <a:spLocks noChangeShapeType="1"/>
          </p:cNvSpPr>
          <p:nvPr/>
        </p:nvSpPr>
        <p:spPr bwMode="auto">
          <a:xfrm>
            <a:off x="5892800" y="2754313"/>
            <a:ext cx="14636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1" name="Text Box 59"/>
          <p:cNvSpPr txBox="1">
            <a:spLocks noChangeArrowheads="1"/>
          </p:cNvSpPr>
          <p:nvPr/>
        </p:nvSpPr>
        <p:spPr bwMode="auto">
          <a:xfrm>
            <a:off x="5184775" y="2413000"/>
            <a:ext cx="62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u-HU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hu-HU" altLang="en-US" sz="1600" b="1" baseline="-2500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endParaRPr lang="en-GB" altLang="en-US" sz="1600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6402" name="Group 76"/>
          <p:cNvGrpSpPr>
            <a:grpSpLocks/>
          </p:cNvGrpSpPr>
          <p:nvPr/>
        </p:nvGrpSpPr>
        <p:grpSpPr bwMode="auto">
          <a:xfrm>
            <a:off x="6134100" y="1690688"/>
            <a:ext cx="2298700" cy="2179637"/>
            <a:chOff x="3864" y="1065"/>
            <a:chExt cx="1448" cy="1373"/>
          </a:xfrm>
        </p:grpSpPr>
        <p:sp>
          <p:nvSpPr>
            <p:cNvPr id="16441" name="Line 39"/>
            <p:cNvSpPr>
              <a:spLocks noChangeShapeType="1"/>
            </p:cNvSpPr>
            <p:nvPr/>
          </p:nvSpPr>
          <p:spPr bwMode="auto">
            <a:xfrm>
              <a:off x="3864" y="2340"/>
              <a:ext cx="1232" cy="0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2" name="Line 40"/>
            <p:cNvSpPr>
              <a:spLocks noChangeShapeType="1"/>
            </p:cNvSpPr>
            <p:nvPr/>
          </p:nvSpPr>
          <p:spPr bwMode="auto">
            <a:xfrm flipV="1">
              <a:off x="3970" y="1106"/>
              <a:ext cx="0" cy="1332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3" name="Freeform 45"/>
            <p:cNvSpPr>
              <a:spLocks/>
            </p:cNvSpPr>
            <p:nvPr/>
          </p:nvSpPr>
          <p:spPr bwMode="auto">
            <a:xfrm>
              <a:off x="3972" y="1158"/>
              <a:ext cx="888" cy="1182"/>
            </a:xfrm>
            <a:custGeom>
              <a:avLst/>
              <a:gdLst>
                <a:gd name="T0" fmla="*/ 0 w 888"/>
                <a:gd name="T1" fmla="*/ 1182 h 1182"/>
                <a:gd name="T2" fmla="*/ 90 w 888"/>
                <a:gd name="T3" fmla="*/ 1176 h 1182"/>
                <a:gd name="T4" fmla="*/ 156 w 888"/>
                <a:gd name="T5" fmla="*/ 1158 h 1182"/>
                <a:gd name="T6" fmla="*/ 246 w 888"/>
                <a:gd name="T7" fmla="*/ 1124 h 1182"/>
                <a:gd name="T8" fmla="*/ 322 w 888"/>
                <a:gd name="T9" fmla="*/ 1074 h 1182"/>
                <a:gd name="T10" fmla="*/ 416 w 888"/>
                <a:gd name="T11" fmla="*/ 994 h 1182"/>
                <a:gd name="T12" fmla="*/ 502 w 888"/>
                <a:gd name="T13" fmla="*/ 894 h 1182"/>
                <a:gd name="T14" fmla="*/ 594 w 888"/>
                <a:gd name="T15" fmla="*/ 766 h 1182"/>
                <a:gd name="T16" fmla="*/ 658 w 888"/>
                <a:gd name="T17" fmla="*/ 650 h 1182"/>
                <a:gd name="T18" fmla="*/ 722 w 888"/>
                <a:gd name="T19" fmla="*/ 516 h 1182"/>
                <a:gd name="T20" fmla="*/ 792 w 888"/>
                <a:gd name="T21" fmla="*/ 340 h 1182"/>
                <a:gd name="T22" fmla="*/ 838 w 888"/>
                <a:gd name="T23" fmla="*/ 186 h 1182"/>
                <a:gd name="T24" fmla="*/ 888 w 888"/>
                <a:gd name="T25" fmla="*/ 0 h 1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8"/>
                <a:gd name="T40" fmla="*/ 0 h 1182"/>
                <a:gd name="T41" fmla="*/ 888 w 888"/>
                <a:gd name="T42" fmla="*/ 1182 h 1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8" h="1182">
                  <a:moveTo>
                    <a:pt x="0" y="1182"/>
                  </a:moveTo>
                  <a:cubicBezTo>
                    <a:pt x="32" y="1181"/>
                    <a:pt x="64" y="1180"/>
                    <a:pt x="90" y="1176"/>
                  </a:cubicBezTo>
                  <a:cubicBezTo>
                    <a:pt x="116" y="1172"/>
                    <a:pt x="130" y="1167"/>
                    <a:pt x="156" y="1158"/>
                  </a:cubicBezTo>
                  <a:cubicBezTo>
                    <a:pt x="182" y="1149"/>
                    <a:pt x="218" y="1138"/>
                    <a:pt x="246" y="1124"/>
                  </a:cubicBezTo>
                  <a:cubicBezTo>
                    <a:pt x="274" y="1110"/>
                    <a:pt x="294" y="1096"/>
                    <a:pt x="322" y="1074"/>
                  </a:cubicBezTo>
                  <a:cubicBezTo>
                    <a:pt x="350" y="1052"/>
                    <a:pt x="386" y="1024"/>
                    <a:pt x="416" y="994"/>
                  </a:cubicBezTo>
                  <a:cubicBezTo>
                    <a:pt x="446" y="964"/>
                    <a:pt x="472" y="932"/>
                    <a:pt x="502" y="894"/>
                  </a:cubicBezTo>
                  <a:cubicBezTo>
                    <a:pt x="532" y="856"/>
                    <a:pt x="568" y="807"/>
                    <a:pt x="594" y="766"/>
                  </a:cubicBezTo>
                  <a:cubicBezTo>
                    <a:pt x="620" y="725"/>
                    <a:pt x="637" y="692"/>
                    <a:pt x="658" y="650"/>
                  </a:cubicBezTo>
                  <a:cubicBezTo>
                    <a:pt x="679" y="608"/>
                    <a:pt x="700" y="567"/>
                    <a:pt x="722" y="516"/>
                  </a:cubicBezTo>
                  <a:cubicBezTo>
                    <a:pt x="744" y="465"/>
                    <a:pt x="773" y="395"/>
                    <a:pt x="792" y="340"/>
                  </a:cubicBezTo>
                  <a:cubicBezTo>
                    <a:pt x="811" y="285"/>
                    <a:pt x="822" y="243"/>
                    <a:pt x="838" y="186"/>
                  </a:cubicBezTo>
                  <a:cubicBezTo>
                    <a:pt x="854" y="129"/>
                    <a:pt x="880" y="31"/>
                    <a:pt x="888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4" name="Oval 44"/>
            <p:cNvSpPr>
              <a:spLocks noChangeArrowheads="1"/>
            </p:cNvSpPr>
            <p:nvPr/>
          </p:nvSpPr>
          <p:spPr bwMode="auto">
            <a:xfrm>
              <a:off x="4640" y="1714"/>
              <a:ext cx="56" cy="56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16445" name="Text Box 61"/>
            <p:cNvSpPr txBox="1">
              <a:spLocks noChangeArrowheads="1"/>
            </p:cNvSpPr>
            <p:nvPr/>
          </p:nvSpPr>
          <p:spPr bwMode="auto">
            <a:xfrm>
              <a:off x="4011" y="1065"/>
              <a:ext cx="3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sz="1600" b="1">
                  <a:cs typeface="Arial" panose="020B0604020202020204" pitchFamily="34" charset="0"/>
                </a:rPr>
                <a:t>I</a:t>
              </a:r>
              <a:endParaRPr lang="en-GB" altLang="en-US" sz="1600" b="1">
                <a:cs typeface="Arial" panose="020B0604020202020204" pitchFamily="34" charset="0"/>
              </a:endParaRPr>
            </a:p>
          </p:txBody>
        </p:sp>
        <p:sp>
          <p:nvSpPr>
            <p:cNvPr id="16446" name="Text Box 62"/>
            <p:cNvSpPr txBox="1">
              <a:spLocks noChangeArrowheads="1"/>
            </p:cNvSpPr>
            <p:nvPr/>
          </p:nvSpPr>
          <p:spPr bwMode="auto">
            <a:xfrm>
              <a:off x="4917" y="2121"/>
              <a:ext cx="3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sz="1600" b="1">
                  <a:cs typeface="Arial" panose="020B0604020202020204" pitchFamily="34" charset="0"/>
                </a:rPr>
                <a:t>U</a:t>
              </a:r>
              <a:endParaRPr lang="en-GB" altLang="en-US" sz="1600" b="1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6149975" y="3862388"/>
            <a:ext cx="2301875" cy="1746250"/>
            <a:chOff x="3874" y="2433"/>
            <a:chExt cx="1450" cy="1100"/>
          </a:xfrm>
        </p:grpSpPr>
        <p:sp>
          <p:nvSpPr>
            <p:cNvPr id="16430" name="Line 50"/>
            <p:cNvSpPr>
              <a:spLocks noChangeShapeType="1"/>
            </p:cNvSpPr>
            <p:nvPr/>
          </p:nvSpPr>
          <p:spPr bwMode="auto">
            <a:xfrm>
              <a:off x="3874" y="2656"/>
              <a:ext cx="1214" cy="0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1" name="Line 51"/>
            <p:cNvSpPr>
              <a:spLocks noChangeShapeType="1"/>
            </p:cNvSpPr>
            <p:nvPr/>
          </p:nvSpPr>
          <p:spPr bwMode="auto">
            <a:xfrm>
              <a:off x="3970" y="2604"/>
              <a:ext cx="0" cy="922"/>
            </a:xfrm>
            <a:prstGeom prst="line">
              <a:avLst/>
            </a:prstGeom>
            <a:noFill/>
            <a:ln w="15875">
              <a:solidFill>
                <a:srgbClr val="4D28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2" name="Line 52"/>
            <p:cNvSpPr>
              <a:spLocks noChangeShapeType="1"/>
            </p:cNvSpPr>
            <p:nvPr/>
          </p:nvSpPr>
          <p:spPr bwMode="auto">
            <a:xfrm>
              <a:off x="4664" y="2658"/>
              <a:ext cx="0" cy="7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3" name="Line 53"/>
            <p:cNvSpPr>
              <a:spLocks noChangeShapeType="1"/>
            </p:cNvSpPr>
            <p:nvPr/>
          </p:nvSpPr>
          <p:spPr bwMode="auto">
            <a:xfrm>
              <a:off x="4774" y="2752"/>
              <a:ext cx="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4" name="Line 54"/>
            <p:cNvSpPr>
              <a:spLocks noChangeShapeType="1"/>
            </p:cNvSpPr>
            <p:nvPr/>
          </p:nvSpPr>
          <p:spPr bwMode="auto">
            <a:xfrm>
              <a:off x="4478" y="3378"/>
              <a:ext cx="196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5" name="Line 55"/>
            <p:cNvSpPr>
              <a:spLocks noChangeShapeType="1"/>
            </p:cNvSpPr>
            <p:nvPr/>
          </p:nvSpPr>
          <p:spPr bwMode="auto">
            <a:xfrm flipH="1">
              <a:off x="4764" y="3380"/>
              <a:ext cx="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6" name="Line 56"/>
            <p:cNvSpPr>
              <a:spLocks noChangeShapeType="1"/>
            </p:cNvSpPr>
            <p:nvPr/>
          </p:nvSpPr>
          <p:spPr bwMode="auto">
            <a:xfrm flipH="1">
              <a:off x="4664" y="3380"/>
              <a:ext cx="1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7" name="Freeform 57"/>
            <p:cNvSpPr>
              <a:spLocks/>
            </p:cNvSpPr>
            <p:nvPr/>
          </p:nvSpPr>
          <p:spPr bwMode="auto">
            <a:xfrm>
              <a:off x="4489" y="2660"/>
              <a:ext cx="278" cy="638"/>
            </a:xfrm>
            <a:custGeom>
              <a:avLst/>
              <a:gdLst>
                <a:gd name="T0" fmla="*/ 162 w 284"/>
                <a:gd name="T1" fmla="*/ 0 h 638"/>
                <a:gd name="T2" fmla="*/ 189 w 284"/>
                <a:gd name="T3" fmla="*/ 28 h 638"/>
                <a:gd name="T4" fmla="*/ 229 w 284"/>
                <a:gd name="T5" fmla="*/ 82 h 638"/>
                <a:gd name="T6" fmla="*/ 250 w 284"/>
                <a:gd name="T7" fmla="*/ 124 h 638"/>
                <a:gd name="T8" fmla="*/ 259 w 284"/>
                <a:gd name="T9" fmla="*/ 154 h 638"/>
                <a:gd name="T10" fmla="*/ 244 w 284"/>
                <a:gd name="T11" fmla="*/ 188 h 638"/>
                <a:gd name="T12" fmla="*/ 215 w 284"/>
                <a:gd name="T13" fmla="*/ 228 h 638"/>
                <a:gd name="T14" fmla="*/ 175 w 284"/>
                <a:gd name="T15" fmla="*/ 268 h 638"/>
                <a:gd name="T16" fmla="*/ 143 w 284"/>
                <a:gd name="T17" fmla="*/ 288 h 638"/>
                <a:gd name="T18" fmla="*/ 70 w 284"/>
                <a:gd name="T19" fmla="*/ 340 h 638"/>
                <a:gd name="T20" fmla="*/ 31 w 284"/>
                <a:gd name="T21" fmla="*/ 382 h 638"/>
                <a:gd name="T22" fmla="*/ 11 w 284"/>
                <a:gd name="T23" fmla="*/ 416 h 638"/>
                <a:gd name="T24" fmla="*/ 3 w 284"/>
                <a:gd name="T25" fmla="*/ 462 h 638"/>
                <a:gd name="T26" fmla="*/ 27 w 284"/>
                <a:gd name="T27" fmla="*/ 508 h 638"/>
                <a:gd name="T28" fmla="*/ 68 w 284"/>
                <a:gd name="T29" fmla="*/ 536 h 638"/>
                <a:gd name="T30" fmla="*/ 113 w 284"/>
                <a:gd name="T31" fmla="*/ 562 h 638"/>
                <a:gd name="T32" fmla="*/ 169 w 284"/>
                <a:gd name="T33" fmla="*/ 604 h 638"/>
                <a:gd name="T34" fmla="*/ 208 w 284"/>
                <a:gd name="T35" fmla="*/ 638 h 6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"/>
                <a:gd name="T55" fmla="*/ 0 h 638"/>
                <a:gd name="T56" fmla="*/ 284 w 284"/>
                <a:gd name="T57" fmla="*/ 638 h 6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" h="638">
                  <a:moveTo>
                    <a:pt x="177" y="0"/>
                  </a:moveTo>
                  <a:cubicBezTo>
                    <a:pt x="185" y="7"/>
                    <a:pt x="193" y="14"/>
                    <a:pt x="205" y="28"/>
                  </a:cubicBezTo>
                  <a:cubicBezTo>
                    <a:pt x="217" y="42"/>
                    <a:pt x="238" y="66"/>
                    <a:pt x="249" y="82"/>
                  </a:cubicBezTo>
                  <a:cubicBezTo>
                    <a:pt x="260" y="98"/>
                    <a:pt x="267" y="112"/>
                    <a:pt x="273" y="124"/>
                  </a:cubicBezTo>
                  <a:cubicBezTo>
                    <a:pt x="279" y="136"/>
                    <a:pt x="284" y="143"/>
                    <a:pt x="283" y="154"/>
                  </a:cubicBezTo>
                  <a:cubicBezTo>
                    <a:pt x="282" y="165"/>
                    <a:pt x="273" y="176"/>
                    <a:pt x="265" y="188"/>
                  </a:cubicBezTo>
                  <a:cubicBezTo>
                    <a:pt x="257" y="200"/>
                    <a:pt x="247" y="215"/>
                    <a:pt x="235" y="228"/>
                  </a:cubicBezTo>
                  <a:cubicBezTo>
                    <a:pt x="223" y="241"/>
                    <a:pt x="204" y="258"/>
                    <a:pt x="191" y="268"/>
                  </a:cubicBezTo>
                  <a:cubicBezTo>
                    <a:pt x="178" y="278"/>
                    <a:pt x="174" y="276"/>
                    <a:pt x="155" y="288"/>
                  </a:cubicBezTo>
                  <a:cubicBezTo>
                    <a:pt x="136" y="300"/>
                    <a:pt x="97" y="324"/>
                    <a:pt x="77" y="340"/>
                  </a:cubicBezTo>
                  <a:cubicBezTo>
                    <a:pt x="57" y="356"/>
                    <a:pt x="46" y="369"/>
                    <a:pt x="35" y="382"/>
                  </a:cubicBezTo>
                  <a:cubicBezTo>
                    <a:pt x="24" y="395"/>
                    <a:pt x="16" y="403"/>
                    <a:pt x="11" y="416"/>
                  </a:cubicBezTo>
                  <a:cubicBezTo>
                    <a:pt x="6" y="429"/>
                    <a:pt x="0" y="447"/>
                    <a:pt x="3" y="462"/>
                  </a:cubicBezTo>
                  <a:cubicBezTo>
                    <a:pt x="6" y="477"/>
                    <a:pt x="19" y="496"/>
                    <a:pt x="31" y="508"/>
                  </a:cubicBezTo>
                  <a:cubicBezTo>
                    <a:pt x="43" y="520"/>
                    <a:pt x="58" y="527"/>
                    <a:pt x="73" y="536"/>
                  </a:cubicBezTo>
                  <a:cubicBezTo>
                    <a:pt x="88" y="545"/>
                    <a:pt x="104" y="551"/>
                    <a:pt x="123" y="562"/>
                  </a:cubicBezTo>
                  <a:cubicBezTo>
                    <a:pt x="142" y="573"/>
                    <a:pt x="168" y="591"/>
                    <a:pt x="185" y="604"/>
                  </a:cubicBezTo>
                  <a:cubicBezTo>
                    <a:pt x="202" y="617"/>
                    <a:pt x="214" y="627"/>
                    <a:pt x="227" y="63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8" name="Text Box 63"/>
            <p:cNvSpPr txBox="1">
              <a:spLocks noChangeArrowheads="1"/>
            </p:cNvSpPr>
            <p:nvPr/>
          </p:nvSpPr>
          <p:spPr bwMode="auto">
            <a:xfrm>
              <a:off x="4893" y="2433"/>
              <a:ext cx="3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sz="1600" b="1">
                  <a:cs typeface="Arial" panose="020B0604020202020204" pitchFamily="34" charset="0"/>
                </a:rPr>
                <a:t>u(t)</a:t>
              </a:r>
              <a:endParaRPr lang="en-GB" altLang="en-US" sz="1600" b="1">
                <a:cs typeface="Arial" panose="020B0604020202020204" pitchFamily="34" charset="0"/>
              </a:endParaRPr>
            </a:p>
          </p:txBody>
        </p:sp>
        <p:sp>
          <p:nvSpPr>
            <p:cNvPr id="16439" name="Text Box 64"/>
            <p:cNvSpPr txBox="1">
              <a:spLocks noChangeArrowheads="1"/>
            </p:cNvSpPr>
            <p:nvPr/>
          </p:nvSpPr>
          <p:spPr bwMode="auto">
            <a:xfrm>
              <a:off x="4929" y="3267"/>
              <a:ext cx="3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sz="1600" b="1">
                  <a:solidFill>
                    <a:srgbClr val="FF3399"/>
                  </a:solidFill>
                  <a:cs typeface="Arial" panose="020B0604020202020204" pitchFamily="34" charset="0"/>
                </a:rPr>
                <a:t>u</a:t>
              </a:r>
              <a:r>
                <a:rPr lang="hu-HU" altLang="en-US" sz="1600" b="1" baseline="-25000">
                  <a:solidFill>
                    <a:srgbClr val="FF3399"/>
                  </a:solidFill>
                  <a:cs typeface="Arial" panose="020B0604020202020204" pitchFamily="34" charset="0"/>
                </a:rPr>
                <a:t>1</a:t>
              </a:r>
              <a:endParaRPr lang="en-GB" altLang="en-US" sz="1600" b="1" baseline="-25000">
                <a:solidFill>
                  <a:srgbClr val="FF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40" name="Text Box 65"/>
            <p:cNvSpPr txBox="1">
              <a:spLocks noChangeArrowheads="1"/>
            </p:cNvSpPr>
            <p:nvPr/>
          </p:nvSpPr>
          <p:spPr bwMode="auto">
            <a:xfrm>
              <a:off x="3987" y="3321"/>
              <a:ext cx="3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hu-HU" altLang="en-US" sz="1600" b="1">
                  <a:cs typeface="Arial" panose="020B0604020202020204" pitchFamily="34" charset="0"/>
                </a:rPr>
                <a:t>t</a:t>
              </a:r>
              <a:endParaRPr lang="en-GB" altLang="en-US" sz="1600" b="1"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884363" y="1681163"/>
            <a:ext cx="4138612" cy="2138362"/>
            <a:chOff x="1187" y="1059"/>
            <a:chExt cx="2607" cy="1347"/>
          </a:xfrm>
        </p:grpSpPr>
        <p:sp>
          <p:nvSpPr>
            <p:cNvPr id="16412" name="Text Box 58"/>
            <p:cNvSpPr txBox="1">
              <a:spLocks noChangeArrowheads="1"/>
            </p:cNvSpPr>
            <p:nvPr/>
          </p:nvSpPr>
          <p:spPr bwMode="auto">
            <a:xfrm>
              <a:off x="2031" y="1455"/>
              <a:ext cx="3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hu-HU" altLang="en-US" sz="1600" b="1">
                  <a:solidFill>
                    <a:srgbClr val="FF9900"/>
                  </a:solidFill>
                  <a:cs typeface="Arial" panose="020B0604020202020204" pitchFamily="34" charset="0"/>
                </a:rPr>
                <a:t>i</a:t>
              </a:r>
              <a:r>
                <a:rPr lang="hu-HU" altLang="en-US" sz="1600" b="1" baseline="-25000">
                  <a:solidFill>
                    <a:srgbClr val="FF9900"/>
                  </a:solidFill>
                  <a:cs typeface="Arial" panose="020B0604020202020204" pitchFamily="34" charset="0"/>
                </a:rPr>
                <a:t>1</a:t>
              </a:r>
              <a:endParaRPr lang="en-GB" altLang="en-US" sz="1600" b="1" baseline="-25000">
                <a:solidFill>
                  <a:srgbClr val="FF99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6413" name="Group 72"/>
            <p:cNvGrpSpPr>
              <a:grpSpLocks/>
            </p:cNvGrpSpPr>
            <p:nvPr/>
          </p:nvGrpSpPr>
          <p:grpSpPr bwMode="auto">
            <a:xfrm>
              <a:off x="1187" y="1059"/>
              <a:ext cx="2607" cy="1347"/>
              <a:chOff x="1187" y="1059"/>
              <a:chExt cx="2607" cy="1347"/>
            </a:xfrm>
          </p:grpSpPr>
          <p:grpSp>
            <p:nvGrpSpPr>
              <p:cNvPr id="16414" name="Group 70"/>
              <p:cNvGrpSpPr>
                <a:grpSpLocks/>
              </p:cNvGrpSpPr>
              <p:nvPr/>
            </p:nvGrpSpPr>
            <p:grpSpPr bwMode="auto">
              <a:xfrm>
                <a:off x="1187" y="1391"/>
                <a:ext cx="645" cy="538"/>
                <a:chOff x="1187" y="1391"/>
                <a:chExt cx="645" cy="538"/>
              </a:xfrm>
            </p:grpSpPr>
            <p:sp>
              <p:nvSpPr>
                <p:cNvPr id="164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37" y="1527"/>
                  <a:ext cx="39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lang="hu-HU" altLang="en-US" sz="1600" b="1">
                      <a:solidFill>
                        <a:srgbClr val="FF9900"/>
                      </a:solidFill>
                      <a:cs typeface="Arial" panose="020B0604020202020204" pitchFamily="34" charset="0"/>
                    </a:rPr>
                    <a:t>i</a:t>
                  </a:r>
                  <a:r>
                    <a:rPr lang="hu-HU" altLang="en-US" sz="1600" b="1" baseline="-25000">
                      <a:solidFill>
                        <a:srgbClr val="FF9900"/>
                      </a:solidFill>
                      <a:cs typeface="Arial" panose="020B0604020202020204" pitchFamily="34" charset="0"/>
                    </a:rPr>
                    <a:t>1</a:t>
                  </a:r>
                  <a:endParaRPr lang="en-GB" altLang="en-US" sz="1600" b="1" baseline="-25000">
                    <a:solidFill>
                      <a:srgbClr val="FF99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425" name="Group 14"/>
                <p:cNvGrpSpPr>
                  <a:grpSpLocks/>
                </p:cNvGrpSpPr>
                <p:nvPr/>
              </p:nvGrpSpPr>
              <p:grpSpPr bwMode="auto">
                <a:xfrm>
                  <a:off x="1187" y="1391"/>
                  <a:ext cx="194" cy="538"/>
                  <a:chOff x="1765" y="3072"/>
                  <a:chExt cx="194" cy="538"/>
                </a:xfrm>
              </p:grpSpPr>
              <p:sp>
                <p:nvSpPr>
                  <p:cNvPr id="1642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863" y="3072"/>
                    <a:ext cx="0" cy="53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8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5" y="3226"/>
                    <a:ext cx="194" cy="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85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rgbClr val="4D2885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hu-HU" altLang="en-US"/>
                  </a:p>
                </p:txBody>
              </p:sp>
              <p:sp>
                <p:nvSpPr>
                  <p:cNvPr id="1642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766" y="3328"/>
                    <a:ext cx="19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26" name="Line 20"/>
                <p:cNvSpPr>
                  <a:spLocks noChangeShapeType="1"/>
                </p:cNvSpPr>
                <p:nvPr/>
              </p:nvSpPr>
              <p:spPr bwMode="auto">
                <a:xfrm>
                  <a:off x="1432" y="1522"/>
                  <a:ext cx="0" cy="279"/>
                </a:xfrm>
                <a:prstGeom prst="line">
                  <a:avLst/>
                </a:prstGeom>
                <a:noFill/>
                <a:ln w="9525">
                  <a:solidFill>
                    <a:srgbClr val="FF99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5" name="Group 71"/>
              <p:cNvGrpSpPr>
                <a:grpSpLocks/>
              </p:cNvGrpSpPr>
              <p:nvPr/>
            </p:nvGrpSpPr>
            <p:grpSpPr bwMode="auto">
              <a:xfrm>
                <a:off x="2433" y="1059"/>
                <a:ext cx="1361" cy="1347"/>
                <a:chOff x="2433" y="1059"/>
                <a:chExt cx="1361" cy="1347"/>
              </a:xfrm>
            </p:grpSpPr>
            <p:sp>
              <p:nvSpPr>
                <p:cNvPr id="1641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574" y="1152"/>
                  <a:ext cx="0" cy="1254"/>
                </a:xfrm>
                <a:prstGeom prst="line">
                  <a:avLst/>
                </a:prstGeom>
                <a:noFill/>
                <a:ln w="15875">
                  <a:solidFill>
                    <a:srgbClr val="4D28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7" name="Line 32"/>
                <p:cNvSpPr>
                  <a:spLocks noChangeShapeType="1"/>
                </p:cNvSpPr>
                <p:nvPr/>
              </p:nvSpPr>
              <p:spPr bwMode="auto">
                <a:xfrm>
                  <a:off x="2526" y="2334"/>
                  <a:ext cx="1008" cy="0"/>
                </a:xfrm>
                <a:prstGeom prst="line">
                  <a:avLst/>
                </a:prstGeom>
                <a:noFill/>
                <a:ln w="15875">
                  <a:solidFill>
                    <a:srgbClr val="4D28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8" name="Freeform 34"/>
                <p:cNvSpPr>
                  <a:spLocks/>
                </p:cNvSpPr>
                <p:nvPr/>
              </p:nvSpPr>
              <p:spPr bwMode="auto">
                <a:xfrm>
                  <a:off x="2582" y="1448"/>
                  <a:ext cx="714" cy="581"/>
                </a:xfrm>
                <a:custGeom>
                  <a:avLst/>
                  <a:gdLst>
                    <a:gd name="T0" fmla="*/ 0 w 714"/>
                    <a:gd name="T1" fmla="*/ 284 h 581"/>
                    <a:gd name="T2" fmla="*/ 18 w 714"/>
                    <a:gd name="T3" fmla="*/ 214 h 581"/>
                    <a:gd name="T4" fmla="*/ 54 w 714"/>
                    <a:gd name="T5" fmla="*/ 130 h 581"/>
                    <a:gd name="T6" fmla="*/ 88 w 714"/>
                    <a:gd name="T7" fmla="*/ 68 h 581"/>
                    <a:gd name="T8" fmla="*/ 114 w 714"/>
                    <a:gd name="T9" fmla="*/ 28 h 581"/>
                    <a:gd name="T10" fmla="*/ 142 w 714"/>
                    <a:gd name="T11" fmla="*/ 6 h 581"/>
                    <a:gd name="T12" fmla="*/ 174 w 714"/>
                    <a:gd name="T13" fmla="*/ 6 h 581"/>
                    <a:gd name="T14" fmla="*/ 214 w 714"/>
                    <a:gd name="T15" fmla="*/ 44 h 581"/>
                    <a:gd name="T16" fmla="*/ 238 w 714"/>
                    <a:gd name="T17" fmla="*/ 104 h 581"/>
                    <a:gd name="T18" fmla="*/ 278 w 714"/>
                    <a:gd name="T19" fmla="*/ 202 h 581"/>
                    <a:gd name="T20" fmla="*/ 306 w 714"/>
                    <a:gd name="T21" fmla="*/ 288 h 581"/>
                    <a:gd name="T22" fmla="*/ 344 w 714"/>
                    <a:gd name="T23" fmla="*/ 408 h 581"/>
                    <a:gd name="T24" fmla="*/ 380 w 714"/>
                    <a:gd name="T25" fmla="*/ 478 h 581"/>
                    <a:gd name="T26" fmla="*/ 418 w 714"/>
                    <a:gd name="T27" fmla="*/ 552 h 581"/>
                    <a:gd name="T28" fmla="*/ 462 w 714"/>
                    <a:gd name="T29" fmla="*/ 578 h 581"/>
                    <a:gd name="T30" fmla="*/ 496 w 714"/>
                    <a:gd name="T31" fmla="*/ 572 h 581"/>
                    <a:gd name="T32" fmla="*/ 526 w 714"/>
                    <a:gd name="T33" fmla="*/ 534 h 581"/>
                    <a:gd name="T34" fmla="*/ 570 w 714"/>
                    <a:gd name="T35" fmla="*/ 444 h 581"/>
                    <a:gd name="T36" fmla="*/ 590 w 714"/>
                    <a:gd name="T37" fmla="*/ 376 h 581"/>
                    <a:gd name="T38" fmla="*/ 618 w 714"/>
                    <a:gd name="T39" fmla="*/ 270 h 581"/>
                    <a:gd name="T40" fmla="*/ 642 w 714"/>
                    <a:gd name="T41" fmla="*/ 202 h 581"/>
                    <a:gd name="T42" fmla="*/ 678 w 714"/>
                    <a:gd name="T43" fmla="*/ 118 h 581"/>
                    <a:gd name="T44" fmla="*/ 714 w 714"/>
                    <a:gd name="T45" fmla="*/ 60 h 58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14"/>
                    <a:gd name="T70" fmla="*/ 0 h 581"/>
                    <a:gd name="T71" fmla="*/ 714 w 714"/>
                    <a:gd name="T72" fmla="*/ 581 h 58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14" h="581">
                      <a:moveTo>
                        <a:pt x="0" y="284"/>
                      </a:moveTo>
                      <a:cubicBezTo>
                        <a:pt x="4" y="262"/>
                        <a:pt x="9" y="240"/>
                        <a:pt x="18" y="214"/>
                      </a:cubicBezTo>
                      <a:cubicBezTo>
                        <a:pt x="27" y="188"/>
                        <a:pt x="42" y="154"/>
                        <a:pt x="54" y="130"/>
                      </a:cubicBezTo>
                      <a:cubicBezTo>
                        <a:pt x="66" y="106"/>
                        <a:pt x="78" y="85"/>
                        <a:pt x="88" y="68"/>
                      </a:cubicBezTo>
                      <a:cubicBezTo>
                        <a:pt x="98" y="51"/>
                        <a:pt x="105" y="38"/>
                        <a:pt x="114" y="28"/>
                      </a:cubicBezTo>
                      <a:cubicBezTo>
                        <a:pt x="123" y="18"/>
                        <a:pt x="132" y="10"/>
                        <a:pt x="142" y="6"/>
                      </a:cubicBezTo>
                      <a:cubicBezTo>
                        <a:pt x="152" y="2"/>
                        <a:pt x="162" y="0"/>
                        <a:pt x="174" y="6"/>
                      </a:cubicBezTo>
                      <a:cubicBezTo>
                        <a:pt x="186" y="12"/>
                        <a:pt x="203" y="28"/>
                        <a:pt x="214" y="44"/>
                      </a:cubicBezTo>
                      <a:cubicBezTo>
                        <a:pt x="225" y="60"/>
                        <a:pt x="227" y="78"/>
                        <a:pt x="238" y="104"/>
                      </a:cubicBezTo>
                      <a:cubicBezTo>
                        <a:pt x="249" y="130"/>
                        <a:pt x="267" y="171"/>
                        <a:pt x="278" y="202"/>
                      </a:cubicBezTo>
                      <a:cubicBezTo>
                        <a:pt x="289" y="233"/>
                        <a:pt x="295" y="254"/>
                        <a:pt x="306" y="288"/>
                      </a:cubicBezTo>
                      <a:cubicBezTo>
                        <a:pt x="317" y="322"/>
                        <a:pt x="332" y="376"/>
                        <a:pt x="344" y="408"/>
                      </a:cubicBezTo>
                      <a:cubicBezTo>
                        <a:pt x="356" y="440"/>
                        <a:pt x="368" y="454"/>
                        <a:pt x="380" y="478"/>
                      </a:cubicBezTo>
                      <a:cubicBezTo>
                        <a:pt x="392" y="502"/>
                        <a:pt x="404" y="535"/>
                        <a:pt x="418" y="552"/>
                      </a:cubicBezTo>
                      <a:cubicBezTo>
                        <a:pt x="432" y="569"/>
                        <a:pt x="449" y="575"/>
                        <a:pt x="462" y="578"/>
                      </a:cubicBezTo>
                      <a:cubicBezTo>
                        <a:pt x="475" y="581"/>
                        <a:pt x="485" y="579"/>
                        <a:pt x="496" y="572"/>
                      </a:cubicBezTo>
                      <a:cubicBezTo>
                        <a:pt x="507" y="565"/>
                        <a:pt x="514" y="555"/>
                        <a:pt x="526" y="534"/>
                      </a:cubicBezTo>
                      <a:cubicBezTo>
                        <a:pt x="538" y="513"/>
                        <a:pt x="559" y="470"/>
                        <a:pt x="570" y="444"/>
                      </a:cubicBezTo>
                      <a:cubicBezTo>
                        <a:pt x="581" y="418"/>
                        <a:pt x="582" y="405"/>
                        <a:pt x="590" y="376"/>
                      </a:cubicBezTo>
                      <a:cubicBezTo>
                        <a:pt x="598" y="347"/>
                        <a:pt x="609" y="299"/>
                        <a:pt x="618" y="270"/>
                      </a:cubicBezTo>
                      <a:cubicBezTo>
                        <a:pt x="627" y="241"/>
                        <a:pt x="632" y="227"/>
                        <a:pt x="642" y="202"/>
                      </a:cubicBezTo>
                      <a:cubicBezTo>
                        <a:pt x="652" y="177"/>
                        <a:pt x="666" y="142"/>
                        <a:pt x="678" y="118"/>
                      </a:cubicBezTo>
                      <a:cubicBezTo>
                        <a:pt x="690" y="94"/>
                        <a:pt x="702" y="77"/>
                        <a:pt x="714" y="60"/>
                      </a:cubicBezTo>
                    </a:path>
                  </a:pathLst>
                </a:cu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19" name="Line 36"/>
                <p:cNvSpPr>
                  <a:spLocks noChangeShapeType="1"/>
                </p:cNvSpPr>
                <p:nvPr/>
              </p:nvSpPr>
              <p:spPr bwMode="auto">
                <a:xfrm>
                  <a:off x="2580" y="2038"/>
                  <a:ext cx="11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0" name="Line 37"/>
                <p:cNvSpPr>
                  <a:spLocks noChangeShapeType="1"/>
                </p:cNvSpPr>
                <p:nvPr/>
              </p:nvSpPr>
              <p:spPr bwMode="auto">
                <a:xfrm>
                  <a:off x="2433" y="1438"/>
                  <a:ext cx="125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1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446" y="1434"/>
                  <a:ext cx="0" cy="3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2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601" y="1059"/>
                  <a:ext cx="39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lang="hu-HU" altLang="en-US" sz="1600" b="1">
                      <a:cs typeface="Arial" panose="020B0604020202020204" pitchFamily="34" charset="0"/>
                    </a:rPr>
                    <a:t>i(t)</a:t>
                  </a:r>
                  <a:endParaRPr lang="en-GB" altLang="en-US" sz="1600" b="1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23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99" y="2133"/>
                  <a:ext cx="39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rgbClr val="4D2885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lang="hu-HU" altLang="en-US" sz="1600" b="1">
                      <a:cs typeface="Arial" panose="020B0604020202020204" pitchFamily="34" charset="0"/>
                    </a:rPr>
                    <a:t>t</a:t>
                  </a:r>
                  <a:endParaRPr lang="en-GB" altLang="en-US" sz="1600" b="1"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91597" name="Text Box 77"/>
          <p:cNvSpPr txBox="1">
            <a:spLocks noChangeArrowheads="1"/>
          </p:cNvSpPr>
          <p:nvPr/>
        </p:nvSpPr>
        <p:spPr bwMode="auto">
          <a:xfrm>
            <a:off x="371475" y="3286125"/>
            <a:ext cx="3267075" cy="1019175"/>
          </a:xfrm>
          <a:prstGeom prst="rect">
            <a:avLst/>
          </a:prstGeom>
          <a:solidFill>
            <a:srgbClr val="FFFF99"/>
          </a:solidFill>
          <a:ln w="19050">
            <a:solidFill>
              <a:srgbClr val="4D288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b="1">
                <a:cs typeface="Arial" panose="020B0604020202020204" pitchFamily="34" charset="0"/>
              </a:rPr>
              <a:t>Kisjelű:</a:t>
            </a:r>
          </a:p>
          <a:p>
            <a:pPr algn="ctr">
              <a:lnSpc>
                <a:spcPct val="90000"/>
              </a:lnSpc>
            </a:pPr>
            <a:r>
              <a:rPr lang="en-GB" altLang="en-US" sz="1800" b="1" i="1">
                <a:solidFill>
                  <a:srgbClr val="D5262B"/>
                </a:solidFill>
                <a:cs typeface="Arial" panose="020B0604020202020204" pitchFamily="34" charset="0"/>
              </a:rPr>
              <a:t>linearizált vizsgálat</a:t>
            </a:r>
            <a:r>
              <a:rPr lang="en-GB" altLang="en-US" sz="1800" b="1">
                <a:cs typeface="Arial" panose="020B0604020202020204" pitchFamily="34" charset="0"/>
              </a:rPr>
              <a:t>,</a:t>
            </a:r>
            <a:r>
              <a:rPr lang="hu-HU" altLang="en-US" sz="1800" b="1">
                <a:cs typeface="Arial" panose="020B0604020202020204" pitchFamily="34" charset="0"/>
              </a:rPr>
              <a:t> </a:t>
            </a:r>
            <a:r>
              <a:rPr lang="en-GB" altLang="en-US" sz="1800" b="1">
                <a:cs typeface="Arial" panose="020B0604020202020204" pitchFamily="34" charset="0"/>
              </a:rPr>
              <a:t>a váltakozó komponensre</a:t>
            </a:r>
          </a:p>
        </p:txBody>
      </p:sp>
      <p:sp>
        <p:nvSpPr>
          <p:cNvPr id="491598" name="Text Box 78"/>
          <p:cNvSpPr txBox="1">
            <a:spLocks noChangeArrowheads="1"/>
          </p:cNvSpPr>
          <p:nvPr/>
        </p:nvSpPr>
        <p:spPr bwMode="auto">
          <a:xfrm>
            <a:off x="371475" y="4486275"/>
            <a:ext cx="2819400" cy="476250"/>
          </a:xfrm>
          <a:prstGeom prst="rect">
            <a:avLst/>
          </a:prstGeom>
          <a:solidFill>
            <a:srgbClr val="D5262B"/>
          </a:solidFill>
          <a:ln w="19050">
            <a:solidFill>
              <a:srgbClr val="4D288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 b="1">
                <a:solidFill>
                  <a:srgbClr val="FFFF66"/>
                </a:solidFill>
                <a:cs typeface="Arial" panose="020B0604020202020204" pitchFamily="34" charset="0"/>
              </a:rPr>
              <a:t>Meddig kisjelű?</a:t>
            </a:r>
          </a:p>
        </p:txBody>
      </p:sp>
      <p:graphicFrame>
        <p:nvGraphicFramePr>
          <p:cNvPr id="491599" name="Object 79"/>
          <p:cNvGraphicFramePr>
            <a:graphicFrameLocks noChangeAspect="1"/>
          </p:cNvGraphicFramePr>
          <p:nvPr/>
        </p:nvGraphicFramePr>
        <p:xfrm>
          <a:off x="371475" y="5172075"/>
          <a:ext cx="37131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4" name="Equation" r:id="rId4" imgW="1295280" imgH="241200" progId="Equation.3">
                  <p:embed/>
                </p:oleObj>
              </mc:Choice>
              <mc:Fallback>
                <p:oleObj name="Equation" r:id="rId4" imgW="1295280" imgH="24120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172075"/>
                        <a:ext cx="3713163" cy="6873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0" name="Text Box 80"/>
          <p:cNvSpPr txBox="1">
            <a:spLocks noChangeArrowheads="1"/>
          </p:cNvSpPr>
          <p:nvPr/>
        </p:nvSpPr>
        <p:spPr bwMode="auto">
          <a:xfrm>
            <a:off x="4514850" y="5819775"/>
            <a:ext cx="4038600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D5262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en-US" sz="2400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GB" altLang="en-US" sz="2400" b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munkapont függő!</a:t>
            </a:r>
          </a:p>
        </p:txBody>
      </p:sp>
      <p:sp>
        <p:nvSpPr>
          <p:cNvPr id="74" name="Dátum helye 1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7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1" grpId="0" animBg="1"/>
      <p:bldP spid="491597" grpId="0" animBg="1" autoUpdateAnimBg="0"/>
      <p:bldP spid="491598" grpId="0" animBg="1" autoUpdateAnimBg="0"/>
      <p:bldP spid="49160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r>
              <a:rPr lang="hu-HU" dirty="0" smtClean="0"/>
              <a:t>óda nyitóirányú működése</a:t>
            </a:r>
            <a:endParaRPr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6BC-4FA3-4B3B-AF86-E233C7545A4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54626" name="Picture 2" descr="3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1" y="1343024"/>
            <a:ext cx="3773806" cy="32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-1" y="1343024"/>
            <a:ext cx="557784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Pozitív (nyitóirányú) külső U hatására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>
                <a:latin typeface="Arial"/>
              </a:rPr>
              <a:t>c</a:t>
            </a:r>
            <a:r>
              <a:rPr lang="hu-HU" altLang="en-US" sz="2400" kern="0" dirty="0" smtClean="0">
                <a:latin typeface="Arial"/>
              </a:rPr>
              <a:t>sökken a potenciállépcső, így csökken a térerősség a tértöltés-rétegben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emiatt felborul az áramegyensúly: </a:t>
            </a:r>
            <a:br>
              <a:rPr lang="hu-HU" altLang="en-US" sz="2400" kern="0" dirty="0" smtClean="0">
                <a:latin typeface="Arial"/>
              </a:rPr>
            </a:br>
            <a:r>
              <a:rPr lang="hu-HU" altLang="en-US" sz="2400" kern="0" dirty="0" smtClean="0">
                <a:latin typeface="Arial"/>
              </a:rPr>
              <a:t>diffúziós áram túlsúlyba kerül,</a:t>
            </a:r>
            <a:br>
              <a:rPr lang="hu-HU" altLang="en-US" sz="2400" kern="0" dirty="0" smtClean="0">
                <a:latin typeface="Arial"/>
              </a:rPr>
            </a:br>
            <a:r>
              <a:rPr lang="hu-HU" altLang="en-US" sz="2400" kern="0" dirty="0" smtClean="0">
                <a:latin typeface="Arial"/>
              </a:rPr>
              <a:t>e</a:t>
            </a:r>
            <a:r>
              <a:rPr lang="hu-HU" altLang="en-US" sz="2400" kern="0" baseline="30000" dirty="0" smtClean="0">
                <a:latin typeface="Arial"/>
              </a:rPr>
              <a:t>-</a:t>
            </a:r>
            <a:r>
              <a:rPr lang="hu-HU" altLang="en-US" sz="2400" kern="0" dirty="0" smtClean="0">
                <a:latin typeface="Arial"/>
              </a:rPr>
              <a:t> diffundál n rétegből p oldal felé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Mindkét oldal többségi töltéshordozói diffúzióval haladnak/injektálódnak a másik oldal felé</a:t>
            </a:r>
            <a:endParaRPr lang="en-AU" altLang="en-US" sz="2400" kern="0" dirty="0">
              <a:latin typeface="Arial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-12700" y="4889503"/>
            <a:ext cx="884555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e</a:t>
            </a:r>
            <a:r>
              <a:rPr lang="hu-HU" altLang="en-US" sz="2400" kern="0" baseline="30000" dirty="0" smtClean="0">
                <a:latin typeface="Arial"/>
              </a:rPr>
              <a:t>-</a:t>
            </a:r>
            <a:r>
              <a:rPr lang="hu-HU" altLang="en-US" sz="2400" kern="0" dirty="0" smtClean="0">
                <a:latin typeface="Arial"/>
              </a:rPr>
              <a:t> felhalmozódnak p oldalon (átmenet közelében)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diffúziós töltés megjelenik </a:t>
            </a:r>
            <a:r>
              <a:rPr lang="hu-HU" sz="2400" kern="0" dirty="0" smtClean="0">
                <a:latin typeface="Arial"/>
              </a:rPr>
              <a:t>L</a:t>
            </a:r>
            <a:r>
              <a:rPr lang="hu-HU" sz="2400" kern="0" baseline="-25000" dirty="0" smtClean="0">
                <a:latin typeface="Arial"/>
              </a:rPr>
              <a:t>D</a:t>
            </a:r>
            <a:r>
              <a:rPr lang="hu-HU" sz="2400" kern="0" dirty="0" smtClean="0">
                <a:latin typeface="Arial"/>
              </a:rPr>
              <a:t>–</a:t>
            </a:r>
            <a:r>
              <a:rPr lang="hu-HU" sz="2400" kern="0" dirty="0" err="1" smtClean="0">
                <a:latin typeface="Arial"/>
              </a:rPr>
              <a:t>vel</a:t>
            </a:r>
            <a:r>
              <a:rPr lang="hu-HU" sz="2400" kern="0" dirty="0" smtClean="0">
                <a:latin typeface="Arial"/>
              </a:rPr>
              <a:t> összemérhető (10um) távolságban</a:t>
            </a:r>
          </a:p>
        </p:txBody>
      </p:sp>
    </p:spTree>
    <p:extLst>
      <p:ext uri="{BB962C8B-B14F-4D97-AF65-F5344CB8AC3E}">
        <p14:creationId xmlns:p14="http://schemas.microsoft.com/office/powerpoint/2010/main" val="8752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AF8AD320-FA8A-4231-AB0A-0F622D1ED53A}" type="slidenum">
              <a:rPr lang="en-US" altLang="en-US" sz="1000">
                <a:solidFill>
                  <a:srgbClr val="8C2532"/>
                </a:solidFill>
              </a:rPr>
              <a:pPr/>
              <a:t>30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1741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</a:t>
            </a:r>
            <a:r>
              <a:rPr lang="hu-HU" altLang="en-US" smtClean="0"/>
              <a:t>differenciális ellenállása</a:t>
            </a:r>
          </a:p>
        </p:txBody>
      </p:sp>
      <p:graphicFrame>
        <p:nvGraphicFramePr>
          <p:cNvPr id="17410" name="Object 69"/>
          <p:cNvGraphicFramePr>
            <a:graphicFrameLocks noChangeAspect="1"/>
          </p:cNvGraphicFramePr>
          <p:nvPr/>
        </p:nvGraphicFramePr>
        <p:xfrm>
          <a:off x="2971800" y="1219200"/>
          <a:ext cx="29718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7" name="Equation" r:id="rId4" imgW="1218960" imgH="228600" progId="Equation.3">
                  <p:embed/>
                </p:oleObj>
              </mc:Choice>
              <mc:Fallback>
                <p:oleObj name="Equation" r:id="rId4" imgW="1218960" imgH="2286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19200"/>
                        <a:ext cx="2971800" cy="557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70"/>
          <p:cNvGraphicFramePr>
            <a:graphicFrameLocks noChangeAspect="1"/>
          </p:cNvGraphicFramePr>
          <p:nvPr/>
        </p:nvGraphicFramePr>
        <p:xfrm>
          <a:off x="1905000" y="1981200"/>
          <a:ext cx="5181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8" name="Equation" r:id="rId6" imgW="2323800" imgH="431640" progId="Equation.3">
                  <p:embed/>
                </p:oleObj>
              </mc:Choice>
              <mc:Fallback>
                <p:oleObj name="Equation" r:id="rId6" imgW="2323800" imgH="43164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81200"/>
                        <a:ext cx="5181600" cy="960438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615" name="Text Box 71"/>
          <p:cNvSpPr txBox="1">
            <a:spLocks noChangeArrowheads="1"/>
          </p:cNvSpPr>
          <p:nvPr/>
        </p:nvSpPr>
        <p:spPr bwMode="auto">
          <a:xfrm>
            <a:off x="990600" y="3124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Nyitó tartomány, I </a:t>
            </a:r>
            <a:r>
              <a:rPr lang="en-US" altLang="en-US" sz="2400" b="1">
                <a:cs typeface="Arial" panose="020B0604020202020204" pitchFamily="34" charset="0"/>
              </a:rPr>
              <a:t>&gt;&gt;</a:t>
            </a:r>
            <a:r>
              <a:rPr lang="hu-HU" altLang="en-US" sz="2400" b="1">
                <a:cs typeface="Arial" panose="020B0604020202020204" pitchFamily="34" charset="0"/>
              </a:rPr>
              <a:t> I</a:t>
            </a:r>
            <a:r>
              <a:rPr lang="en-US" altLang="en-US" sz="2400" b="1" baseline="-25000">
                <a:cs typeface="Arial" panose="020B0604020202020204" pitchFamily="34" charset="0"/>
              </a:rPr>
              <a:t>0</a:t>
            </a:r>
            <a:r>
              <a:rPr lang="hu-HU" altLang="en-US" sz="2400" b="1" baseline="-25000">
                <a:cs typeface="Arial" panose="020B0604020202020204" pitchFamily="34" charset="0"/>
              </a:rPr>
              <a:t> </a:t>
            </a:r>
            <a:r>
              <a:rPr lang="hu-HU" altLang="en-US" sz="2400" b="1">
                <a:cs typeface="Arial" panose="020B0604020202020204" pitchFamily="34" charset="0"/>
              </a:rPr>
              <a:t>: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graphicFrame>
        <p:nvGraphicFramePr>
          <p:cNvPr id="492616" name="Object 72"/>
          <p:cNvGraphicFramePr>
            <a:graphicFrameLocks noChangeAspect="1"/>
          </p:cNvGraphicFramePr>
          <p:nvPr/>
        </p:nvGraphicFramePr>
        <p:xfrm>
          <a:off x="3810000" y="3810000"/>
          <a:ext cx="11747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9" name="Equation" r:id="rId8" imgW="520560" imgH="393480" progId="Equation.3">
                  <p:embed/>
                </p:oleObj>
              </mc:Choice>
              <mc:Fallback>
                <p:oleObj name="Equation" r:id="rId8" imgW="520560" imgH="39348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10000"/>
                        <a:ext cx="1174750" cy="884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617" name="Text Box 73"/>
          <p:cNvSpPr txBox="1">
            <a:spLocks noChangeArrowheads="1"/>
          </p:cNvSpPr>
          <p:nvPr/>
        </p:nvSpPr>
        <p:spPr bwMode="auto">
          <a:xfrm>
            <a:off x="1143000" y="4876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Ha a soros ellenállással is számolunk:</a:t>
            </a:r>
          </a:p>
        </p:txBody>
      </p:sp>
      <p:graphicFrame>
        <p:nvGraphicFramePr>
          <p:cNvPr id="492618" name="Object 74"/>
          <p:cNvGraphicFramePr>
            <a:graphicFrameLocks noChangeAspect="1"/>
          </p:cNvGraphicFramePr>
          <p:nvPr/>
        </p:nvGraphicFramePr>
        <p:xfrm>
          <a:off x="3619500" y="5457825"/>
          <a:ext cx="16906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0" name="Equation" r:id="rId10" imgW="749160" imgH="393480" progId="Equation.3">
                  <p:embed/>
                </p:oleObj>
              </mc:Choice>
              <mc:Fallback>
                <p:oleObj name="Equation" r:id="rId10" imgW="749160" imgH="39348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5457825"/>
                        <a:ext cx="1690688" cy="884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Date Placeholder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7419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615" grpId="0" autoUpdateAnimBg="0"/>
      <p:bldP spid="49261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B7146BF5-D850-4713-BAF5-B1B9655E4CD9}" type="slidenum">
              <a:rPr lang="en-US" altLang="en-US" sz="1000">
                <a:solidFill>
                  <a:srgbClr val="8C2532"/>
                </a:solidFill>
              </a:rPr>
              <a:pPr/>
              <a:t>31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</a:t>
            </a:r>
            <a:r>
              <a:rPr lang="hu-HU" altLang="en-US" smtClean="0"/>
              <a:t>differenciális ellenállása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81000" y="1257300"/>
            <a:ext cx="1828800" cy="576263"/>
          </a:xfrm>
          <a:prstGeom prst="rect">
            <a:avLst/>
          </a:prstGeom>
          <a:solidFill>
            <a:srgbClr val="FF33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PÉLDA</a:t>
            </a:r>
            <a:endParaRPr lang="en-GB" altLang="en-US" sz="2800" b="1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276225" y="1866900"/>
            <a:ext cx="804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Egy dióda soros ellenállása 2 </a:t>
            </a:r>
            <a:r>
              <a:rPr lang="hu-HU" altLang="en-US" sz="2400" b="1">
                <a:cs typeface="Arial" panose="020B0604020202020204" pitchFamily="34" charset="0"/>
              </a:rPr>
              <a:t>O</a:t>
            </a:r>
            <a:r>
              <a:rPr lang="en-GB" altLang="en-US" sz="2400" b="1">
                <a:cs typeface="Arial" panose="020B0604020202020204" pitchFamily="34" charset="0"/>
              </a:rPr>
              <a:t>hm. Számítsuk ki a differenciális ellenállását az I=1 mA, 10 mA, 1</a:t>
            </a:r>
            <a:r>
              <a:rPr lang="en-US" altLang="en-US" sz="2400" b="1">
                <a:cs typeface="Arial" panose="020B0604020202020204" pitchFamily="34" charset="0"/>
              </a:rPr>
              <a:t>00 mA munkapontokban!</a:t>
            </a:r>
            <a:endParaRPr lang="en-GB" altLang="en-US" b="1">
              <a:cs typeface="Arial" panose="020B0604020202020204" pitchFamily="34" charset="0"/>
            </a:endParaRPr>
          </a:p>
        </p:txBody>
      </p:sp>
      <p:graphicFrame>
        <p:nvGraphicFramePr>
          <p:cNvPr id="493579" name="Object 11"/>
          <p:cNvGraphicFramePr>
            <a:graphicFrameLocks noChangeAspect="1"/>
          </p:cNvGraphicFramePr>
          <p:nvPr/>
        </p:nvGraphicFramePr>
        <p:xfrm>
          <a:off x="2676525" y="3257550"/>
          <a:ext cx="31178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8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3257550"/>
                        <a:ext cx="311785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80" name="Object 12"/>
          <p:cNvGraphicFramePr>
            <a:graphicFrameLocks noChangeAspect="1"/>
          </p:cNvGraphicFramePr>
          <p:nvPr/>
        </p:nvGraphicFramePr>
        <p:xfrm>
          <a:off x="2590800" y="4324350"/>
          <a:ext cx="33226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9" name="Equation" r:id="rId6" imgW="1447560" imgH="393480" progId="Equation.3">
                  <p:embed/>
                </p:oleObj>
              </mc:Choice>
              <mc:Fallback>
                <p:oleObj name="Equation" r:id="rId6" imgW="14475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24350"/>
                        <a:ext cx="332263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81" name="Object 13"/>
          <p:cNvGraphicFramePr>
            <a:graphicFrameLocks noChangeAspect="1"/>
          </p:cNvGraphicFramePr>
          <p:nvPr/>
        </p:nvGraphicFramePr>
        <p:xfrm>
          <a:off x="2362200" y="5391150"/>
          <a:ext cx="37306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80" name="Equation" r:id="rId8" imgW="1625400" imgH="393480" progId="Equation.3">
                  <p:embed/>
                </p:oleObj>
              </mc:Choice>
              <mc:Fallback>
                <p:oleObj name="Equation" r:id="rId8" imgW="16254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91150"/>
                        <a:ext cx="373062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Date Placeholder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844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C48D934-4CC6-4219-A560-B41081599AAC}" type="slidenum">
              <a:rPr lang="en-US" altLang="en-US" sz="1000">
                <a:solidFill>
                  <a:srgbClr val="8C2532"/>
                </a:solidFill>
              </a:rPr>
              <a:pPr/>
              <a:t>32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dióda kisjelű helyettesítőképe</a:t>
            </a:r>
            <a:endParaRPr lang="hu-HU" altLang="en-US" smtClean="0"/>
          </a:p>
        </p:txBody>
      </p:sp>
      <p:sp>
        <p:nvSpPr>
          <p:cNvPr id="500743" name="Text Box 7"/>
          <p:cNvSpPr txBox="1">
            <a:spLocks noChangeArrowheads="1"/>
          </p:cNvSpPr>
          <p:nvPr/>
        </p:nvSpPr>
        <p:spPr bwMode="auto">
          <a:xfrm>
            <a:off x="1123950" y="470535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sz="2400" b="1">
                <a:latin typeface="Arial" charset="0"/>
                <a:cs typeface="Arial" charset="0"/>
              </a:rPr>
              <a:t>Az elemek munkapont-függőek!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9458" name="Object 8"/>
          <p:cNvGraphicFramePr>
            <a:graphicFrameLocks noChangeAspect="1"/>
          </p:cNvGraphicFramePr>
          <p:nvPr/>
        </p:nvGraphicFramePr>
        <p:xfrm>
          <a:off x="2320925" y="1858963"/>
          <a:ext cx="4565650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41" name="Photo Editor Photo" r:id="rId4" imgW="2647619" imgH="1523810" progId="MSPhotoEd.3">
                  <p:embed/>
                </p:oleObj>
              </mc:Choice>
              <mc:Fallback>
                <p:oleObj name="Photo Editor Photo" r:id="rId4" imgW="2647619" imgH="152381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1858963"/>
                        <a:ext cx="4565650" cy="2627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57300" y="5448300"/>
            <a:ext cx="6896100" cy="809625"/>
            <a:chOff x="792" y="3522"/>
            <a:chExt cx="4344" cy="510"/>
          </a:xfrm>
        </p:grpSpPr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792" y="3522"/>
              <a:ext cx="4344" cy="510"/>
            </a:xfrm>
            <a:prstGeom prst="rect">
              <a:avLst/>
            </a:prstGeom>
            <a:solidFill>
              <a:srgbClr val="FFFF99"/>
            </a:solidFill>
            <a:ln w="31750" algn="ctr">
              <a:solidFill>
                <a:srgbClr val="D5262B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graphicFrame>
          <p:nvGraphicFramePr>
            <p:cNvPr id="19459" name="Object 11"/>
            <p:cNvGraphicFramePr>
              <a:graphicFrameLocks noChangeAspect="1"/>
            </p:cNvGraphicFramePr>
            <p:nvPr/>
          </p:nvGraphicFramePr>
          <p:xfrm>
            <a:off x="2837" y="3556"/>
            <a:ext cx="969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342" name="Equation" r:id="rId6" imgW="965160" imgH="457200" progId="Equation.3">
                    <p:embed/>
                  </p:oleObj>
                </mc:Choice>
                <mc:Fallback>
                  <p:oleObj name="Equation" r:id="rId6" imgW="965160" imgH="457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7" y="3556"/>
                          <a:ext cx="969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D5262B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12"/>
            <p:cNvGraphicFramePr>
              <a:graphicFrameLocks noChangeAspect="1"/>
            </p:cNvGraphicFramePr>
            <p:nvPr/>
          </p:nvGraphicFramePr>
          <p:xfrm>
            <a:off x="3948" y="3671"/>
            <a:ext cx="936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343" name="Equation" r:id="rId8" imgW="863280" imgH="215640" progId="Equation.3">
                    <p:embed/>
                  </p:oleObj>
                </mc:Choice>
                <mc:Fallback>
                  <p:oleObj name="Equation" r:id="rId8" imgW="863280" imgH="215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8" y="3671"/>
                          <a:ext cx="936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D5262B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13"/>
            <p:cNvGraphicFramePr>
              <a:graphicFrameLocks noChangeAspect="1"/>
            </p:cNvGraphicFramePr>
            <p:nvPr/>
          </p:nvGraphicFramePr>
          <p:xfrm>
            <a:off x="2148" y="3596"/>
            <a:ext cx="518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344" name="Equation" r:id="rId10" imgW="520560" imgH="393480" progId="Equation.3">
                    <p:embed/>
                  </p:oleObj>
                </mc:Choice>
                <mc:Fallback>
                  <p:oleObj name="Equation" r:id="rId10" imgW="520560" imgH="3934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" y="3596"/>
                          <a:ext cx="518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D5262B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Text Box 14"/>
            <p:cNvSpPr txBox="1">
              <a:spLocks noChangeArrowheads="1"/>
            </p:cNvSpPr>
            <p:nvPr/>
          </p:nvSpPr>
          <p:spPr bwMode="auto">
            <a:xfrm>
              <a:off x="840" y="3678"/>
              <a:ext cx="123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b="1">
                  <a:solidFill>
                    <a:srgbClr val="D5262B"/>
                  </a:solidFill>
                </a:rPr>
                <a:t>Emlékeztető:</a:t>
              </a:r>
            </a:p>
          </p:txBody>
        </p:sp>
      </p:grpSp>
      <p:sp>
        <p:nvSpPr>
          <p:cNvPr id="19466" name="Date Placeholder 1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9467" name="Footer Placehold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58A390A3-2101-4E97-8E3C-102ECB63E75E}" type="slidenum">
              <a:rPr lang="en-US" altLang="en-US" sz="1000">
                <a:solidFill>
                  <a:srgbClr val="8C2532"/>
                </a:solidFill>
              </a:rPr>
              <a:pPr/>
              <a:t>33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2005013"/>
            <a:ext cx="8845550" cy="881062"/>
          </a:xfrm>
        </p:spPr>
        <p:txBody>
          <a:bodyPr/>
          <a:lstStyle/>
          <a:p>
            <a:pPr eaLnBrk="1" hangingPunct="1"/>
            <a:r>
              <a:rPr lang="hu-HU" altLang="en-US" sz="6000" smtClean="0"/>
              <a:t>Hőmérséklet-</a:t>
            </a:r>
            <a:br>
              <a:rPr lang="hu-HU" altLang="en-US" sz="6000" smtClean="0"/>
            </a:br>
            <a:r>
              <a:rPr lang="hu-HU" altLang="en-US" sz="6000" smtClean="0"/>
              <a:t>függés </a:t>
            </a:r>
            <a:endParaRPr lang="en-US" altLang="en-US" sz="6000" smtClean="0"/>
          </a:p>
        </p:txBody>
      </p:sp>
      <p:sp>
        <p:nvSpPr>
          <p:cNvPr id="8" name="Dátum helye 1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8500378D-7C28-4D9B-BD23-E316AEB1E1A8}" type="slidenum">
              <a:rPr lang="en-US" altLang="en-US" sz="1000">
                <a:solidFill>
                  <a:srgbClr val="8C2532"/>
                </a:solidFill>
              </a:rPr>
              <a:pPr/>
              <a:t>34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működés hőmérsékletfüggése</a:t>
            </a:r>
          </a:p>
        </p:txBody>
      </p:sp>
      <p:sp>
        <p:nvSpPr>
          <p:cNvPr id="48132" name="Rectangle 11"/>
          <p:cNvSpPr>
            <a:spLocks noChangeArrowheads="1"/>
          </p:cNvSpPr>
          <p:nvPr/>
        </p:nvSpPr>
        <p:spPr bwMode="auto">
          <a:xfrm>
            <a:off x="228600" y="1512888"/>
            <a:ext cx="8534400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800"/>
              <a:t>A karakterisztika</a:t>
            </a:r>
            <a:r>
              <a:rPr lang="en-GB" altLang="en-US" sz="2800"/>
              <a:t> </a:t>
            </a:r>
            <a:r>
              <a:rPr lang="hu-HU" altLang="en-US" sz="2800" u="sng">
                <a:solidFill>
                  <a:srgbClr val="D5262B"/>
                </a:solidFill>
              </a:rPr>
              <a:t>erős hőmérsékletfüggést mutat</a:t>
            </a:r>
            <a:r>
              <a:rPr lang="hu-HU" altLang="en-US" sz="2800">
                <a:solidFill>
                  <a:srgbClr val="D5262B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endParaRPr lang="hu-HU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800"/>
              <a:t>Ennek oka: a kisebbségi töltéshordozók koncentrációjának hőmérsékletfüggése.</a:t>
            </a:r>
            <a:r>
              <a:rPr lang="en-GB" altLang="en-US" sz="2800"/>
              <a:t> </a:t>
            </a:r>
            <a:endParaRPr lang="hu-HU" altLang="en-US" sz="28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Font typeface="Wingdings" panose="05000000000000000000" pitchFamily="2" charset="2"/>
              <a:buChar char="§"/>
            </a:pPr>
            <a:r>
              <a:rPr lang="hu-HU" altLang="en-US" sz="2400" b="1" i="1">
                <a:solidFill>
                  <a:srgbClr val="D5262B"/>
                </a:solidFill>
              </a:rPr>
              <a:t>Nyitó feszültség</a:t>
            </a:r>
            <a:r>
              <a:rPr lang="en-GB" altLang="en-US" sz="2400" b="1" i="1">
                <a:solidFill>
                  <a:srgbClr val="D5262B"/>
                </a:solidFill>
              </a:rPr>
              <a:t>:</a:t>
            </a:r>
            <a:r>
              <a:rPr lang="en-GB" altLang="en-US" sz="2400"/>
              <a:t> </a:t>
            </a:r>
            <a:r>
              <a:rPr lang="hu-HU" altLang="en-US" sz="2400"/>
              <a:t>U</a:t>
            </a:r>
            <a:r>
              <a:rPr lang="en-GB" altLang="en-US" sz="2400" baseline="-25000"/>
              <a:t>F</a:t>
            </a:r>
            <a:r>
              <a:rPr lang="en-GB" altLang="en-US" sz="2400"/>
              <a:t> </a:t>
            </a:r>
            <a:r>
              <a:rPr lang="hu-HU" altLang="en-US" sz="2400"/>
              <a:t>adott</a:t>
            </a:r>
            <a:r>
              <a:rPr lang="en-GB" altLang="en-US" sz="2400"/>
              <a:t> I</a:t>
            </a:r>
            <a:r>
              <a:rPr lang="en-GB" altLang="en-US" sz="2400" baseline="-25000"/>
              <a:t>F </a:t>
            </a:r>
            <a:r>
              <a:rPr lang="hu-HU" altLang="en-US" sz="2400"/>
              <a:t>esetében </a:t>
            </a:r>
            <a:r>
              <a:rPr lang="hu-HU" altLang="en-US" sz="2400" b="1" i="1">
                <a:solidFill>
                  <a:srgbClr val="8C2532"/>
                </a:solidFill>
              </a:rPr>
              <a:t>kb.</a:t>
            </a:r>
            <a:r>
              <a:rPr lang="en-GB" altLang="en-US" sz="2400" b="1" i="1">
                <a:solidFill>
                  <a:srgbClr val="8C2532"/>
                </a:solidFill>
              </a:rPr>
              <a:t> 2</a:t>
            </a:r>
            <a:r>
              <a:rPr lang="hu-HU" altLang="en-US" sz="2400" b="1" i="1">
                <a:solidFill>
                  <a:srgbClr val="8C2532"/>
                </a:solidFill>
              </a:rPr>
              <a:t> </a:t>
            </a:r>
            <a:r>
              <a:rPr lang="en-GB" altLang="en-US" sz="2400" b="1" i="1">
                <a:solidFill>
                  <a:srgbClr val="8C2532"/>
                </a:solidFill>
              </a:rPr>
              <a:t>mV</a:t>
            </a:r>
            <a:r>
              <a:rPr lang="hu-HU" altLang="en-US" sz="2400" b="1" i="1">
                <a:solidFill>
                  <a:srgbClr val="8C2532"/>
                </a:solidFill>
              </a:rPr>
              <a:t>-tal csökken</a:t>
            </a:r>
            <a:r>
              <a:rPr lang="en-GB" altLang="en-US" sz="2400" b="1" i="1">
                <a:solidFill>
                  <a:srgbClr val="8C2532"/>
                </a:solidFill>
              </a:rPr>
              <a:t> 1</a:t>
            </a:r>
            <a:r>
              <a:rPr lang="en-GB" altLang="en-US" sz="2400" b="1" i="1">
                <a:solidFill>
                  <a:srgbClr val="8C2532"/>
                </a:solidFill>
                <a:sym typeface="Symbol" panose="05050102010706020507" pitchFamily="18" charset="2"/>
              </a:rPr>
              <a:t></a:t>
            </a:r>
            <a:r>
              <a:rPr lang="en-GB" altLang="en-US" sz="2400" b="1" i="1">
                <a:solidFill>
                  <a:srgbClr val="8C2532"/>
                </a:solidFill>
              </a:rPr>
              <a:t>C  </a:t>
            </a:r>
            <a:r>
              <a:rPr lang="hu-HU" altLang="en-US" sz="2400" b="1">
                <a:solidFill>
                  <a:srgbClr val="8C2532"/>
                </a:solidFill>
              </a:rPr>
              <a:t>hőmérsékletemelkedés hatására</a:t>
            </a:r>
            <a:endParaRPr lang="hu-HU" altLang="en-US" sz="2400">
              <a:solidFill>
                <a:srgbClr val="8C2532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FontTx/>
              <a:buChar char="•"/>
            </a:pPr>
            <a:r>
              <a:rPr lang="hu-HU" altLang="en-US" i="1">
                <a:solidFill>
                  <a:srgbClr val="D5262B"/>
                </a:solidFill>
              </a:rPr>
              <a:t>l</a:t>
            </a:r>
            <a:r>
              <a:rPr lang="en-GB" altLang="en-US" i="1">
                <a:solidFill>
                  <a:srgbClr val="D5262B"/>
                </a:solidFill>
              </a:rPr>
              <a:t>ine</a:t>
            </a:r>
            <a:r>
              <a:rPr lang="hu-HU" altLang="en-US" i="1">
                <a:solidFill>
                  <a:srgbClr val="D5262B"/>
                </a:solidFill>
              </a:rPr>
              <a:t>áris hőmérsékletfüggés </a:t>
            </a:r>
            <a:r>
              <a:rPr lang="hu-HU" altLang="en-US" i="1"/>
              <a:t>nagy tartományban: hőmérsékletmérésre alkalmas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Font typeface="Wingdings" panose="05000000000000000000" pitchFamily="2" charset="2"/>
              <a:buChar char="§"/>
            </a:pPr>
            <a:r>
              <a:rPr lang="hu-HU" altLang="en-US" sz="2400" b="1" i="1">
                <a:solidFill>
                  <a:srgbClr val="D5262B"/>
                </a:solidFill>
              </a:rPr>
              <a:t>Záró feszültség:</a:t>
            </a:r>
            <a:r>
              <a:rPr lang="en-GB" altLang="en-US" sz="2400"/>
              <a:t> I</a:t>
            </a:r>
            <a:r>
              <a:rPr lang="en-GB" altLang="en-US" sz="2400" baseline="-25000"/>
              <a:t>R</a:t>
            </a:r>
            <a:r>
              <a:rPr lang="en-GB" altLang="en-US" sz="2400"/>
              <a:t> </a:t>
            </a:r>
            <a:r>
              <a:rPr lang="hu-HU" altLang="en-US" sz="2400"/>
              <a:t>adott</a:t>
            </a:r>
            <a:r>
              <a:rPr lang="en-GB" altLang="en-US" sz="2400"/>
              <a:t> U</a:t>
            </a:r>
            <a:r>
              <a:rPr lang="en-GB" altLang="en-US" sz="2400" baseline="-25000"/>
              <a:t>R</a:t>
            </a:r>
            <a:r>
              <a:rPr lang="en-GB" altLang="en-US" sz="2400"/>
              <a:t> </a:t>
            </a:r>
            <a:r>
              <a:rPr lang="hu-HU" altLang="en-US" sz="2400"/>
              <a:t>esetében </a:t>
            </a:r>
            <a:r>
              <a:rPr lang="hu-HU" altLang="en-US" sz="2400" b="1" i="1">
                <a:solidFill>
                  <a:srgbClr val="8C2532"/>
                </a:solidFill>
              </a:rPr>
              <a:t>kb. 7-10%-kal változik 1</a:t>
            </a:r>
            <a:r>
              <a:rPr lang="hu-HU" altLang="en-US" sz="2400" b="1" i="1">
                <a:solidFill>
                  <a:srgbClr val="8C2532"/>
                </a:solidFill>
                <a:sym typeface="Symbol" panose="05050102010706020507" pitchFamily="18" charset="2"/>
              </a:rPr>
              <a:t></a:t>
            </a:r>
            <a:r>
              <a:rPr lang="hu-HU" altLang="en-US" sz="2400" b="1" i="1">
                <a:solidFill>
                  <a:srgbClr val="8C2532"/>
                </a:solidFill>
              </a:rPr>
              <a:t>C </a:t>
            </a:r>
            <a:r>
              <a:rPr lang="hu-HU" altLang="en-US" sz="2400" b="1">
                <a:solidFill>
                  <a:srgbClr val="8C2532"/>
                </a:solidFill>
              </a:rPr>
              <a:t>hőmérsékletváltozás hatására</a:t>
            </a:r>
            <a:endParaRPr lang="hu-HU" altLang="en-US" sz="2400">
              <a:solidFill>
                <a:srgbClr val="8C2532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Font typeface="Symbol" panose="05050102010706020507" pitchFamily="18" charset="2"/>
              <a:buNone/>
            </a:pPr>
            <a:r>
              <a:rPr lang="en-GB" altLang="en-US"/>
              <a:t>(10 </a:t>
            </a:r>
            <a:r>
              <a:rPr lang="en-GB" altLang="en-US">
                <a:sym typeface="Symbol" panose="05050102010706020507" pitchFamily="18" charset="2"/>
              </a:rPr>
              <a:t></a:t>
            </a:r>
            <a:r>
              <a:rPr lang="en-GB" altLang="en-US"/>
              <a:t>C</a:t>
            </a:r>
            <a:r>
              <a:rPr lang="hu-HU" altLang="en-US"/>
              <a:t>-onként duplázódik)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endParaRPr lang="en-US" altLang="en-US" sz="2800"/>
          </a:p>
        </p:txBody>
      </p:sp>
      <p:sp>
        <p:nvSpPr>
          <p:cNvPr id="48133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4813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BE60ED9C-59E6-4851-AFD2-30CA2BB9C159}" type="slidenum">
              <a:rPr lang="en-US" altLang="en-US" sz="1000">
                <a:solidFill>
                  <a:srgbClr val="8C2532"/>
                </a:solidFill>
              </a:rPr>
              <a:pPr/>
              <a:t>35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Eml</a:t>
            </a:r>
            <a:r>
              <a:rPr lang="hu-HU" altLang="en-US" smtClean="0"/>
              <a:t>ékeztető:</a:t>
            </a:r>
            <a:endParaRPr lang="en-US" alt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350963"/>
            <a:ext cx="4843462" cy="36163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871788"/>
            <a:ext cx="4797425" cy="35766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57825" y="2219325"/>
            <a:ext cx="2552700" cy="2705100"/>
            <a:chOff x="3438" y="1398"/>
            <a:chExt cx="1608" cy="1704"/>
          </a:xfrm>
        </p:grpSpPr>
        <p:sp>
          <p:nvSpPr>
            <p:cNvPr id="49167" name="Oval 6"/>
            <p:cNvSpPr>
              <a:spLocks noChangeArrowheads="1"/>
            </p:cNvSpPr>
            <p:nvPr/>
          </p:nvSpPr>
          <p:spPr bwMode="auto">
            <a:xfrm>
              <a:off x="3438" y="2814"/>
              <a:ext cx="252" cy="288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49168" name="Text Box 8"/>
            <p:cNvSpPr txBox="1">
              <a:spLocks noChangeArrowheads="1"/>
            </p:cNvSpPr>
            <p:nvPr/>
          </p:nvSpPr>
          <p:spPr bwMode="auto">
            <a:xfrm>
              <a:off x="3438" y="1398"/>
              <a:ext cx="160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/>
                <a:t>7.5% / </a:t>
              </a:r>
              <a:r>
                <a:rPr lang="hu-HU" altLang="en-US" baseline="30000"/>
                <a:t>o</a:t>
              </a:r>
              <a:r>
                <a:rPr lang="hu-HU" altLang="en-US"/>
                <a:t>C </a:t>
              </a:r>
              <a:endParaRPr lang="en-US" altLang="en-US"/>
            </a:p>
          </p:txBody>
        </p:sp>
        <p:sp>
          <p:nvSpPr>
            <p:cNvPr id="49169" name="Line 9"/>
            <p:cNvSpPr>
              <a:spLocks noChangeShapeType="1"/>
            </p:cNvSpPr>
            <p:nvPr/>
          </p:nvSpPr>
          <p:spPr bwMode="auto">
            <a:xfrm flipH="1">
              <a:off x="3570" y="1614"/>
              <a:ext cx="150" cy="1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48013" y="1047750"/>
            <a:ext cx="4862512" cy="2324100"/>
            <a:chOff x="1983" y="660"/>
            <a:chExt cx="3063" cy="1464"/>
          </a:xfrm>
        </p:grpSpPr>
        <p:sp>
          <p:nvSpPr>
            <p:cNvPr id="49165" name="Text Box 7"/>
            <p:cNvSpPr txBox="1">
              <a:spLocks noChangeArrowheads="1"/>
            </p:cNvSpPr>
            <p:nvPr/>
          </p:nvSpPr>
          <p:spPr bwMode="auto">
            <a:xfrm>
              <a:off x="3438" y="660"/>
              <a:ext cx="160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/>
                <a:t>15% / </a:t>
              </a:r>
              <a:r>
                <a:rPr lang="hu-HU" altLang="en-US" baseline="30000"/>
                <a:t>o</a:t>
              </a:r>
              <a:r>
                <a:rPr lang="hu-HU" altLang="en-US"/>
                <a:t>C </a:t>
              </a:r>
              <a:endParaRPr lang="en-US" altLang="en-US"/>
            </a:p>
          </p:txBody>
        </p:sp>
        <p:sp>
          <p:nvSpPr>
            <p:cNvPr id="49166" name="Line 10"/>
            <p:cNvSpPr>
              <a:spLocks noChangeShapeType="1"/>
            </p:cNvSpPr>
            <p:nvPr/>
          </p:nvSpPr>
          <p:spPr bwMode="auto">
            <a:xfrm flipH="1">
              <a:off x="1983" y="822"/>
              <a:ext cx="1530" cy="130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06219" name="Text Box 11"/>
          <p:cNvSpPr txBox="1">
            <a:spLocks noChangeArrowheads="1"/>
          </p:cNvSpPr>
          <p:nvPr/>
        </p:nvSpPr>
        <p:spPr bwMode="auto">
          <a:xfrm>
            <a:off x="676275" y="5238750"/>
            <a:ext cx="2695575" cy="1031875"/>
          </a:xfrm>
          <a:prstGeom prst="rect">
            <a:avLst/>
          </a:prstGeom>
          <a:solidFill>
            <a:srgbClr val="C0C0C0"/>
          </a:solidFill>
          <a:ln w="25400" algn="ctr">
            <a:solidFill>
              <a:srgbClr val="4D288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altLang="en-US"/>
              <a:t>I</a:t>
            </a:r>
            <a:r>
              <a:rPr lang="hu-HU" altLang="en-US" baseline="-25000"/>
              <a:t>rek</a:t>
            </a:r>
            <a:r>
              <a:rPr lang="hu-HU" altLang="en-US"/>
              <a:t>/I</a:t>
            </a:r>
            <a:r>
              <a:rPr lang="hu-HU" altLang="en-US" baseline="-25000"/>
              <a:t>dióda</a:t>
            </a:r>
            <a:r>
              <a:rPr lang="hu-HU" altLang="en-US"/>
              <a:t>-t majd kísérletileg is megvizsgáljuk</a:t>
            </a:r>
            <a:endParaRPr lang="en-US" altLang="en-US" baseline="-25000"/>
          </a:p>
        </p:txBody>
      </p:sp>
      <p:sp>
        <p:nvSpPr>
          <p:cNvPr id="18" name="Dátum helye 1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1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0783CBF-8A62-4C64-A21A-41D8F63B6774}" type="slidenum">
              <a:rPr lang="en-US" altLang="en-US" sz="1000">
                <a:solidFill>
                  <a:srgbClr val="8C2532"/>
                </a:solidFill>
              </a:rPr>
              <a:pPr/>
              <a:t>36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működés hőmérsékletfüggése</a:t>
            </a:r>
          </a:p>
        </p:txBody>
      </p:sp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533400" y="2895600"/>
          <a:ext cx="2971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1" name="Equation" r:id="rId4" imgW="1676160" imgH="431640" progId="Equation.3">
                  <p:embed/>
                </p:oleObj>
              </mc:Choice>
              <mc:Fallback>
                <p:oleObj name="Equation" r:id="rId4" imgW="167616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2971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4538663" y="2590800"/>
          <a:ext cx="34623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2" name="Equation" r:id="rId6" imgW="1688760" imgH="482400" progId="Equation.3">
                  <p:embed/>
                </p:oleObj>
              </mc:Choice>
              <mc:Fallback>
                <p:oleObj name="Equation" r:id="rId6" imgW="1688760" imgH="482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2590800"/>
                        <a:ext cx="34623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5" name="Object 15"/>
          <p:cNvGraphicFramePr>
            <a:graphicFrameLocks noChangeAspect="1"/>
          </p:cNvGraphicFramePr>
          <p:nvPr/>
        </p:nvGraphicFramePr>
        <p:xfrm>
          <a:off x="533400" y="3962400"/>
          <a:ext cx="59023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3" name="Equation" r:id="rId8" imgW="2705040" imgH="482400" progId="Equation.3">
                  <p:embed/>
                </p:oleObj>
              </mc:Choice>
              <mc:Fallback>
                <p:oleObj name="Equation" r:id="rId8" imgW="2705040" imgH="482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5902325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6" name="Object 16"/>
          <p:cNvGraphicFramePr>
            <a:graphicFrameLocks noChangeAspect="1"/>
          </p:cNvGraphicFramePr>
          <p:nvPr/>
        </p:nvGraphicFramePr>
        <p:xfrm>
          <a:off x="533400" y="5334000"/>
          <a:ext cx="57912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4" name="Equation" r:id="rId10" imgW="2755800" imgH="482400" progId="Equation.3">
                  <p:embed/>
                </p:oleObj>
              </mc:Choice>
              <mc:Fallback>
                <p:oleObj name="Equation" r:id="rId10" imgW="2755800" imgH="482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0"/>
                        <a:ext cx="5791200" cy="1011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37" name="Text Box 17"/>
          <p:cNvSpPr txBox="1">
            <a:spLocks noChangeArrowheads="1"/>
          </p:cNvSpPr>
          <p:nvPr/>
        </p:nvSpPr>
        <p:spPr bwMode="auto">
          <a:xfrm>
            <a:off x="457200" y="2322513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  <a:sym typeface="Symbol" panose="05050102010706020507" pitchFamily="18" charset="2"/>
              </a:rPr>
              <a:t>Nyitó tartomány:</a:t>
            </a:r>
            <a:endParaRPr lang="en-US" altLang="en-US" sz="2400">
              <a:cs typeface="Arial" panose="020B0604020202020204" pitchFamily="34" charset="0"/>
            </a:endParaRPr>
          </a:p>
        </p:txBody>
      </p:sp>
      <p:grpSp>
        <p:nvGrpSpPr>
          <p:cNvPr id="20489" name="Group 19"/>
          <p:cNvGrpSpPr>
            <a:grpSpLocks/>
          </p:cNvGrpSpPr>
          <p:nvPr/>
        </p:nvGrpSpPr>
        <p:grpSpPr bwMode="auto">
          <a:xfrm>
            <a:off x="457200" y="1143000"/>
            <a:ext cx="8077200" cy="1004888"/>
            <a:chOff x="288" y="720"/>
            <a:chExt cx="5088" cy="633"/>
          </a:xfrm>
        </p:grpSpPr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88" y="720"/>
              <a:ext cx="508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altLang="en-US" sz="2400" b="1">
                  <a:cs typeface="Arial" panose="020B0604020202020204" pitchFamily="34" charset="0"/>
                </a:rPr>
                <a:t>Z</a:t>
              </a:r>
              <a:r>
                <a:rPr lang="hu-HU" altLang="en-US" sz="2400" b="1">
                  <a:cs typeface="Arial" panose="020B0604020202020204" pitchFamily="34" charset="0"/>
                </a:rPr>
                <a:t>áró tartomány:</a:t>
              </a:r>
              <a:endParaRPr lang="en-GB" altLang="en-US" sz="2400" b="1"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GB" altLang="en-US" sz="2400" b="1">
                  <a:solidFill>
                    <a:schemeClr val="tx1"/>
                  </a:solidFill>
                  <a:cs typeface="Arial" panose="020B0604020202020204" pitchFamily="34" charset="0"/>
                </a:rPr>
                <a:t>Si diódánál I</a:t>
              </a:r>
              <a:r>
                <a:rPr lang="en-GB" altLang="en-US" sz="2400" b="1" baseline="-25000">
                  <a:solidFill>
                    <a:schemeClr val="tx1"/>
                  </a:solidFill>
                  <a:cs typeface="Arial" panose="020B0604020202020204" pitchFamily="34" charset="0"/>
                </a:rPr>
                <a:t>R</a:t>
              </a:r>
              <a:r>
                <a:rPr lang="en-GB" altLang="en-US" sz="2400" b="1">
                  <a:solidFill>
                    <a:schemeClr val="tx1"/>
                  </a:solidFill>
                  <a:cs typeface="Arial" panose="020B0604020202020204" pitchFamily="34" charset="0"/>
                </a:rPr>
                <a:t> ~ n</a:t>
              </a:r>
              <a:r>
                <a:rPr lang="en-GB" altLang="en-US" sz="2400" b="1" baseline="-25000">
                  <a:solidFill>
                    <a:schemeClr val="tx1"/>
                  </a:solidFill>
                  <a:cs typeface="Arial" panose="020B0604020202020204" pitchFamily="34" charset="0"/>
                </a:rPr>
                <a:t>i </a:t>
              </a:r>
              <a:r>
                <a:rPr lang="en-GB" altLang="en-US" sz="2400" b="1">
                  <a:solidFill>
                    <a:schemeClr val="tx1"/>
                  </a:solidFill>
                  <a:cs typeface="Arial" panose="020B0604020202020204" pitchFamily="34" charset="0"/>
                </a:rPr>
                <a:t>  </a:t>
              </a:r>
              <a:r>
                <a:rPr lang="en-GB" altLang="en-US" sz="2400" b="1">
                  <a:solidFill>
                    <a:schemeClr val="tx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  1,15  1,075  7,5 %/</a:t>
              </a:r>
              <a:r>
                <a:rPr lang="en-GB" altLang="en-US" sz="2400" b="1" baseline="30000">
                  <a:solidFill>
                    <a:schemeClr val="tx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o</a:t>
              </a:r>
              <a:r>
                <a:rPr lang="en-GB" altLang="en-US" sz="2400" b="1">
                  <a:solidFill>
                    <a:schemeClr val="tx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C</a:t>
              </a:r>
            </a:p>
          </p:txBody>
        </p:sp>
        <p:sp>
          <p:nvSpPr>
            <p:cNvPr id="20493" name="Line 18"/>
            <p:cNvSpPr>
              <a:spLocks noChangeShapeType="1"/>
            </p:cNvSpPr>
            <p:nvPr/>
          </p:nvSpPr>
          <p:spPr bwMode="auto">
            <a:xfrm>
              <a:off x="2478" y="1110"/>
              <a:ext cx="37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0490" name="Date Placeholder 1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20491" name="Footer Placehold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3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63A5B138-CE22-4761-973A-D77CE7790C10}" type="slidenum">
              <a:rPr lang="en-US" altLang="en-US" sz="1000">
                <a:solidFill>
                  <a:srgbClr val="8C2532"/>
                </a:solidFill>
              </a:rPr>
              <a:pPr/>
              <a:t>37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működés hőmérsékletfüggése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  <a:sym typeface="Symbol" panose="05050102010706020507" pitchFamily="18" charset="2"/>
              </a:rPr>
              <a:t>Nyitó tartomány: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609600" y="3200400"/>
            <a:ext cx="1828800" cy="576263"/>
          </a:xfrm>
          <a:prstGeom prst="rect">
            <a:avLst/>
          </a:prstGeom>
          <a:solidFill>
            <a:srgbClr val="FF33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PÉLDA</a:t>
            </a:r>
            <a:endParaRPr lang="en-GB" altLang="en-US" sz="2800" b="1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609600" y="1905000"/>
          <a:ext cx="3429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1"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3429000" cy="993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39624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</a:rPr>
              <a:t>U</a:t>
            </a:r>
            <a:r>
              <a:rPr lang="hu-HU" altLang="en-US" b="1">
                <a:cs typeface="Arial" panose="020B0604020202020204" pitchFamily="34" charset="0"/>
              </a:rPr>
              <a:t>=700 mV, Si, dU/dT=?</a:t>
            </a:r>
            <a:endParaRPr lang="en-GB" altLang="en-US" b="1">
              <a:cs typeface="Arial" panose="020B0604020202020204" pitchFamily="34" charset="0"/>
            </a:endParaRPr>
          </a:p>
        </p:txBody>
      </p:sp>
      <p:graphicFrame>
        <p:nvGraphicFramePr>
          <p:cNvPr id="515081" name="Object 9"/>
          <p:cNvGraphicFramePr>
            <a:graphicFrameLocks noChangeAspect="1"/>
          </p:cNvGraphicFramePr>
          <p:nvPr/>
        </p:nvGraphicFramePr>
        <p:xfrm>
          <a:off x="304800" y="4648200"/>
          <a:ext cx="4775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2" name="Equation" r:id="rId6" imgW="2539800" imgH="393480" progId="Equation.3">
                  <p:embed/>
                </p:oleObj>
              </mc:Choice>
              <mc:Fallback>
                <p:oleObj name="Equation" r:id="rId6" imgW="25398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48200"/>
                        <a:ext cx="4775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82" name="Text Box 10"/>
          <p:cNvSpPr txBox="1">
            <a:spLocks noChangeArrowheads="1"/>
          </p:cNvSpPr>
          <p:nvPr/>
        </p:nvSpPr>
        <p:spPr bwMode="auto">
          <a:xfrm>
            <a:off x="457200" y="56388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altLang="en-US" b="1">
                <a:cs typeface="Arial" panose="020B0604020202020204" pitchFamily="34" charset="0"/>
              </a:rPr>
              <a:t>Vessük össze a karakterisztikával!</a:t>
            </a:r>
            <a:endParaRPr lang="en-GB" altLang="en-US" b="1">
              <a:cs typeface="Arial" panose="020B0604020202020204" pitchFamily="34" charset="0"/>
            </a:endParaRPr>
          </a:p>
        </p:txBody>
      </p:sp>
      <p:grpSp>
        <p:nvGrpSpPr>
          <p:cNvPr id="21514" name="Group 12"/>
          <p:cNvGrpSpPr>
            <a:grpSpLocks noChangeAspect="1"/>
          </p:cNvGrpSpPr>
          <p:nvPr/>
        </p:nvGrpSpPr>
        <p:grpSpPr bwMode="auto">
          <a:xfrm>
            <a:off x="5143500" y="1352550"/>
            <a:ext cx="3516313" cy="5072063"/>
            <a:chOff x="3072" y="624"/>
            <a:chExt cx="2461" cy="3550"/>
          </a:xfrm>
        </p:grpSpPr>
        <p:pic>
          <p:nvPicPr>
            <p:cNvPr id="21517" name="Picture 7" descr="DLOGKA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624"/>
              <a:ext cx="2461" cy="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Line 11"/>
            <p:cNvSpPr>
              <a:spLocks noChangeAspect="1" noChangeShapeType="1"/>
            </p:cNvSpPr>
            <p:nvPr/>
          </p:nvSpPr>
          <p:spPr bwMode="auto">
            <a:xfrm>
              <a:off x="4128" y="2544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5" name="Date Placeholder 1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21516" name="Footer Placeholder 1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B1A75C7-9B03-44A0-8732-C256F7B48A2E}" type="slidenum">
              <a:rPr lang="en-US" altLang="en-US" sz="1000">
                <a:solidFill>
                  <a:srgbClr val="8C2532"/>
                </a:solidFill>
              </a:rPr>
              <a:pPr/>
              <a:t>38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2532" name="Line 31"/>
          <p:cNvSpPr>
            <a:spLocks noChangeShapeType="1"/>
          </p:cNvSpPr>
          <p:nvPr/>
        </p:nvSpPr>
        <p:spPr bwMode="auto">
          <a:xfrm rot="5400000" flipH="1">
            <a:off x="4422775" y="3327400"/>
            <a:ext cx="212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3" name="Line 29"/>
          <p:cNvSpPr>
            <a:spLocks noChangeShapeType="1"/>
          </p:cNvSpPr>
          <p:nvPr/>
        </p:nvSpPr>
        <p:spPr bwMode="auto">
          <a:xfrm flipH="1">
            <a:off x="4600575" y="3238500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munkapont hőmérsékletfüggése</a:t>
            </a:r>
          </a:p>
        </p:txBody>
      </p:sp>
      <p:sp>
        <p:nvSpPr>
          <p:cNvPr id="22535" name="Line 4"/>
          <p:cNvSpPr>
            <a:spLocks noChangeShapeType="1"/>
          </p:cNvSpPr>
          <p:nvPr/>
        </p:nvSpPr>
        <p:spPr bwMode="auto">
          <a:xfrm>
            <a:off x="1147763" y="240665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688975" y="24225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u-HU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I</a:t>
            </a:r>
            <a:r>
              <a:rPr lang="hu-HU" altLang="en-US" sz="1600" b="1" baseline="-25000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  <a:endParaRPr lang="en-GB" altLang="en-US" sz="1600" b="1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22537" name="Group 6"/>
          <p:cNvGrpSpPr>
            <a:grpSpLocks/>
          </p:cNvGrpSpPr>
          <p:nvPr/>
        </p:nvGrpSpPr>
        <p:grpSpPr bwMode="auto">
          <a:xfrm>
            <a:off x="1250950" y="2208213"/>
            <a:ext cx="307975" cy="854075"/>
            <a:chOff x="1765" y="3072"/>
            <a:chExt cx="194" cy="538"/>
          </a:xfrm>
        </p:grpSpPr>
        <p:sp>
          <p:nvSpPr>
            <p:cNvPr id="22566" name="Line 7"/>
            <p:cNvSpPr>
              <a:spLocks noChangeShapeType="1"/>
            </p:cNvSpPr>
            <p:nvPr/>
          </p:nvSpPr>
          <p:spPr bwMode="auto">
            <a:xfrm>
              <a:off x="1863" y="3072"/>
              <a:ext cx="0" cy="5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Oval 8"/>
            <p:cNvSpPr>
              <a:spLocks noChangeAspect="1" noChangeArrowheads="1"/>
            </p:cNvSpPr>
            <p:nvPr/>
          </p:nvSpPr>
          <p:spPr bwMode="auto">
            <a:xfrm>
              <a:off x="1765" y="3226"/>
              <a:ext cx="194" cy="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22568" name="Line 9"/>
            <p:cNvSpPr>
              <a:spLocks noChangeShapeType="1"/>
            </p:cNvSpPr>
            <p:nvPr/>
          </p:nvSpPr>
          <p:spPr bwMode="auto">
            <a:xfrm>
              <a:off x="1766" y="3328"/>
              <a:ext cx="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2889250" y="2209800"/>
            <a:ext cx="233363" cy="865188"/>
            <a:chOff x="1280" y="964"/>
            <a:chExt cx="147" cy="542"/>
          </a:xfrm>
        </p:grpSpPr>
        <p:sp>
          <p:nvSpPr>
            <p:cNvPr id="22563" name="Line 11"/>
            <p:cNvSpPr>
              <a:spLocks noChangeAspect="1" noChangeShapeType="1"/>
            </p:cNvSpPr>
            <p:nvPr/>
          </p:nvSpPr>
          <p:spPr bwMode="auto">
            <a:xfrm flipH="1" flipV="1">
              <a:off x="1280" y="1290"/>
              <a:ext cx="1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12"/>
            <p:cNvSpPr>
              <a:spLocks noChangeAspect="1" noChangeShapeType="1"/>
            </p:cNvSpPr>
            <p:nvPr/>
          </p:nvSpPr>
          <p:spPr bwMode="auto">
            <a:xfrm>
              <a:off x="1357" y="964"/>
              <a:ext cx="0" cy="5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AutoShape 13"/>
            <p:cNvSpPr>
              <a:spLocks noChangeAspect="1" noChangeArrowheads="1"/>
            </p:cNvSpPr>
            <p:nvPr/>
          </p:nvSpPr>
          <p:spPr bwMode="auto">
            <a:xfrm rot="10800000">
              <a:off x="1283" y="1179"/>
              <a:ext cx="144" cy="9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</p:grp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1392238" y="3063875"/>
            <a:ext cx="1611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1401763" y="2222500"/>
            <a:ext cx="161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3314700" y="2390775"/>
            <a:ext cx="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2" name="Text Box 17"/>
          <p:cNvSpPr txBox="1">
            <a:spLocks noChangeArrowheads="1"/>
          </p:cNvSpPr>
          <p:nvPr/>
        </p:nvSpPr>
        <p:spPr bwMode="auto">
          <a:xfrm>
            <a:off x="3422650" y="2422525"/>
            <a:ext cx="485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u-HU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U</a:t>
            </a:r>
            <a:r>
              <a:rPr lang="hu-HU" altLang="en-US" sz="1600" b="1" baseline="-25000">
                <a:solidFill>
                  <a:schemeClr val="tx1"/>
                </a:solidFill>
                <a:cs typeface="Arial" panose="020B0604020202020204" pitchFamily="34" charset="0"/>
              </a:rPr>
              <a:t>D</a:t>
            </a:r>
            <a:endParaRPr lang="en-GB" altLang="en-US" sz="1600" b="1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543" name="Line 19"/>
          <p:cNvSpPr>
            <a:spLocks noChangeShapeType="1"/>
          </p:cNvSpPr>
          <p:nvPr/>
        </p:nvSpPr>
        <p:spPr bwMode="auto">
          <a:xfrm>
            <a:off x="4514850" y="4171950"/>
            <a:ext cx="1955800" cy="0"/>
          </a:xfrm>
          <a:prstGeom prst="line">
            <a:avLst/>
          </a:prstGeom>
          <a:noFill/>
          <a:ln w="15875">
            <a:solidFill>
              <a:srgbClr val="4D28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4" name="Line 20"/>
          <p:cNvSpPr>
            <a:spLocks noChangeShapeType="1"/>
          </p:cNvSpPr>
          <p:nvPr/>
        </p:nvSpPr>
        <p:spPr bwMode="auto">
          <a:xfrm flipV="1">
            <a:off x="4683125" y="2212975"/>
            <a:ext cx="0" cy="2114550"/>
          </a:xfrm>
          <a:prstGeom prst="line">
            <a:avLst/>
          </a:prstGeom>
          <a:noFill/>
          <a:ln w="15875">
            <a:solidFill>
              <a:srgbClr val="4D28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5" name="Freeform 21"/>
          <p:cNvSpPr>
            <a:spLocks/>
          </p:cNvSpPr>
          <p:nvPr/>
        </p:nvSpPr>
        <p:spPr bwMode="auto">
          <a:xfrm>
            <a:off x="4686300" y="2295525"/>
            <a:ext cx="1409700" cy="1876425"/>
          </a:xfrm>
          <a:custGeom>
            <a:avLst/>
            <a:gdLst>
              <a:gd name="T0" fmla="*/ 0 w 888"/>
              <a:gd name="T1" fmla="*/ 2147483647 h 1182"/>
              <a:gd name="T2" fmla="*/ 2147483647 w 888"/>
              <a:gd name="T3" fmla="*/ 2147483647 h 1182"/>
              <a:gd name="T4" fmla="*/ 2147483647 w 888"/>
              <a:gd name="T5" fmla="*/ 2147483647 h 1182"/>
              <a:gd name="T6" fmla="*/ 2147483647 w 888"/>
              <a:gd name="T7" fmla="*/ 2147483647 h 1182"/>
              <a:gd name="T8" fmla="*/ 2147483647 w 888"/>
              <a:gd name="T9" fmla="*/ 2147483647 h 1182"/>
              <a:gd name="T10" fmla="*/ 2147483647 w 888"/>
              <a:gd name="T11" fmla="*/ 2147483647 h 1182"/>
              <a:gd name="T12" fmla="*/ 2147483647 w 888"/>
              <a:gd name="T13" fmla="*/ 2147483647 h 1182"/>
              <a:gd name="T14" fmla="*/ 2147483647 w 888"/>
              <a:gd name="T15" fmla="*/ 2147483647 h 1182"/>
              <a:gd name="T16" fmla="*/ 2147483647 w 888"/>
              <a:gd name="T17" fmla="*/ 2147483647 h 1182"/>
              <a:gd name="T18" fmla="*/ 2147483647 w 888"/>
              <a:gd name="T19" fmla="*/ 2147483647 h 1182"/>
              <a:gd name="T20" fmla="*/ 2147483647 w 888"/>
              <a:gd name="T21" fmla="*/ 2147483647 h 1182"/>
              <a:gd name="T22" fmla="*/ 2147483647 w 888"/>
              <a:gd name="T23" fmla="*/ 2147483647 h 1182"/>
              <a:gd name="T24" fmla="*/ 2147483647 w 888"/>
              <a:gd name="T25" fmla="*/ 0 h 11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88"/>
              <a:gd name="T40" fmla="*/ 0 h 1182"/>
              <a:gd name="T41" fmla="*/ 888 w 888"/>
              <a:gd name="T42" fmla="*/ 1182 h 11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88" h="1182">
                <a:moveTo>
                  <a:pt x="0" y="1182"/>
                </a:moveTo>
                <a:cubicBezTo>
                  <a:pt x="32" y="1181"/>
                  <a:pt x="64" y="1180"/>
                  <a:pt x="90" y="1176"/>
                </a:cubicBezTo>
                <a:cubicBezTo>
                  <a:pt x="116" y="1172"/>
                  <a:pt x="130" y="1167"/>
                  <a:pt x="156" y="1158"/>
                </a:cubicBezTo>
                <a:cubicBezTo>
                  <a:pt x="182" y="1149"/>
                  <a:pt x="218" y="1138"/>
                  <a:pt x="246" y="1124"/>
                </a:cubicBezTo>
                <a:cubicBezTo>
                  <a:pt x="274" y="1110"/>
                  <a:pt x="294" y="1096"/>
                  <a:pt x="322" y="1074"/>
                </a:cubicBezTo>
                <a:cubicBezTo>
                  <a:pt x="350" y="1052"/>
                  <a:pt x="386" y="1024"/>
                  <a:pt x="416" y="994"/>
                </a:cubicBezTo>
                <a:cubicBezTo>
                  <a:pt x="446" y="964"/>
                  <a:pt x="472" y="932"/>
                  <a:pt x="502" y="894"/>
                </a:cubicBezTo>
                <a:cubicBezTo>
                  <a:pt x="532" y="856"/>
                  <a:pt x="568" y="807"/>
                  <a:pt x="594" y="766"/>
                </a:cubicBezTo>
                <a:cubicBezTo>
                  <a:pt x="620" y="725"/>
                  <a:pt x="637" y="692"/>
                  <a:pt x="658" y="650"/>
                </a:cubicBezTo>
                <a:cubicBezTo>
                  <a:pt x="679" y="608"/>
                  <a:pt x="700" y="567"/>
                  <a:pt x="722" y="516"/>
                </a:cubicBezTo>
                <a:cubicBezTo>
                  <a:pt x="744" y="465"/>
                  <a:pt x="773" y="395"/>
                  <a:pt x="792" y="340"/>
                </a:cubicBezTo>
                <a:cubicBezTo>
                  <a:pt x="811" y="285"/>
                  <a:pt x="822" y="243"/>
                  <a:pt x="838" y="186"/>
                </a:cubicBezTo>
                <a:cubicBezTo>
                  <a:pt x="854" y="129"/>
                  <a:pt x="880" y="31"/>
                  <a:pt x="888" y="0"/>
                </a:cubicBezTo>
              </a:path>
            </a:pathLst>
          </a:custGeom>
          <a:noFill/>
          <a:ln w="38100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6" name="Text Box 23"/>
          <p:cNvSpPr txBox="1">
            <a:spLocks noChangeArrowheads="1"/>
          </p:cNvSpPr>
          <p:nvPr/>
        </p:nvSpPr>
        <p:spPr bwMode="auto">
          <a:xfrm>
            <a:off x="4748213" y="2147888"/>
            <a:ext cx="627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1600" b="1">
                <a:cs typeface="Arial" panose="020B0604020202020204" pitchFamily="34" charset="0"/>
              </a:rPr>
              <a:t>I</a:t>
            </a:r>
            <a:endParaRPr lang="en-GB" altLang="en-US" sz="1600" b="1">
              <a:cs typeface="Arial" panose="020B0604020202020204" pitchFamily="34" charset="0"/>
            </a:endParaRPr>
          </a:p>
        </p:txBody>
      </p:sp>
      <p:sp>
        <p:nvSpPr>
          <p:cNvPr id="22547" name="Text Box 24"/>
          <p:cNvSpPr txBox="1">
            <a:spLocks noChangeArrowheads="1"/>
          </p:cNvSpPr>
          <p:nvPr/>
        </p:nvSpPr>
        <p:spPr bwMode="auto">
          <a:xfrm>
            <a:off x="6186488" y="3824288"/>
            <a:ext cx="627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1600" b="1">
                <a:cs typeface="Arial" panose="020B0604020202020204" pitchFamily="34" charset="0"/>
              </a:rPr>
              <a:t>U</a:t>
            </a:r>
            <a:endParaRPr lang="en-GB" altLang="en-US" sz="1600" b="1">
              <a:cs typeface="Arial" panose="020B0604020202020204" pitchFamily="34" charset="0"/>
            </a:endParaRPr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4695825" y="2295525"/>
            <a:ext cx="1743075" cy="1876425"/>
          </a:xfrm>
          <a:custGeom>
            <a:avLst/>
            <a:gdLst>
              <a:gd name="T0" fmla="*/ 0 w 888"/>
              <a:gd name="T1" fmla="*/ 2147483647 h 1182"/>
              <a:gd name="T2" fmla="*/ 2147483647 w 888"/>
              <a:gd name="T3" fmla="*/ 2147483647 h 1182"/>
              <a:gd name="T4" fmla="*/ 2147483647 w 888"/>
              <a:gd name="T5" fmla="*/ 2147483647 h 1182"/>
              <a:gd name="T6" fmla="*/ 2147483647 w 888"/>
              <a:gd name="T7" fmla="*/ 2147483647 h 1182"/>
              <a:gd name="T8" fmla="*/ 2147483647 w 888"/>
              <a:gd name="T9" fmla="*/ 2147483647 h 1182"/>
              <a:gd name="T10" fmla="*/ 2147483647 w 888"/>
              <a:gd name="T11" fmla="*/ 2147483647 h 1182"/>
              <a:gd name="T12" fmla="*/ 2147483647 w 888"/>
              <a:gd name="T13" fmla="*/ 2147483647 h 1182"/>
              <a:gd name="T14" fmla="*/ 2147483647 w 888"/>
              <a:gd name="T15" fmla="*/ 2147483647 h 1182"/>
              <a:gd name="T16" fmla="*/ 2147483647 w 888"/>
              <a:gd name="T17" fmla="*/ 2147483647 h 1182"/>
              <a:gd name="T18" fmla="*/ 2147483647 w 888"/>
              <a:gd name="T19" fmla="*/ 2147483647 h 1182"/>
              <a:gd name="T20" fmla="*/ 2147483647 w 888"/>
              <a:gd name="T21" fmla="*/ 2147483647 h 1182"/>
              <a:gd name="T22" fmla="*/ 2147483647 w 888"/>
              <a:gd name="T23" fmla="*/ 2147483647 h 1182"/>
              <a:gd name="T24" fmla="*/ 2147483647 w 888"/>
              <a:gd name="T25" fmla="*/ 0 h 11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88"/>
              <a:gd name="T40" fmla="*/ 0 h 1182"/>
              <a:gd name="T41" fmla="*/ 888 w 888"/>
              <a:gd name="T42" fmla="*/ 1182 h 11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88" h="1182">
                <a:moveTo>
                  <a:pt x="0" y="1182"/>
                </a:moveTo>
                <a:cubicBezTo>
                  <a:pt x="32" y="1181"/>
                  <a:pt x="64" y="1180"/>
                  <a:pt x="90" y="1176"/>
                </a:cubicBezTo>
                <a:cubicBezTo>
                  <a:pt x="116" y="1172"/>
                  <a:pt x="130" y="1167"/>
                  <a:pt x="156" y="1158"/>
                </a:cubicBezTo>
                <a:cubicBezTo>
                  <a:pt x="182" y="1149"/>
                  <a:pt x="218" y="1138"/>
                  <a:pt x="246" y="1124"/>
                </a:cubicBezTo>
                <a:cubicBezTo>
                  <a:pt x="274" y="1110"/>
                  <a:pt x="294" y="1096"/>
                  <a:pt x="322" y="1074"/>
                </a:cubicBezTo>
                <a:cubicBezTo>
                  <a:pt x="350" y="1052"/>
                  <a:pt x="386" y="1024"/>
                  <a:pt x="416" y="994"/>
                </a:cubicBezTo>
                <a:cubicBezTo>
                  <a:pt x="446" y="964"/>
                  <a:pt x="472" y="932"/>
                  <a:pt x="502" y="894"/>
                </a:cubicBezTo>
                <a:cubicBezTo>
                  <a:pt x="532" y="856"/>
                  <a:pt x="568" y="807"/>
                  <a:pt x="594" y="766"/>
                </a:cubicBezTo>
                <a:cubicBezTo>
                  <a:pt x="620" y="725"/>
                  <a:pt x="637" y="692"/>
                  <a:pt x="658" y="650"/>
                </a:cubicBezTo>
                <a:cubicBezTo>
                  <a:pt x="679" y="608"/>
                  <a:pt x="700" y="567"/>
                  <a:pt x="722" y="516"/>
                </a:cubicBezTo>
                <a:cubicBezTo>
                  <a:pt x="744" y="465"/>
                  <a:pt x="773" y="395"/>
                  <a:pt x="792" y="340"/>
                </a:cubicBezTo>
                <a:cubicBezTo>
                  <a:pt x="811" y="285"/>
                  <a:pt x="822" y="243"/>
                  <a:pt x="838" y="186"/>
                </a:cubicBezTo>
                <a:cubicBezTo>
                  <a:pt x="854" y="129"/>
                  <a:pt x="880" y="31"/>
                  <a:pt x="888" y="0"/>
                </a:cubicBezTo>
              </a:path>
            </a:pathLst>
          </a:cu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9" name="Freeform 26"/>
          <p:cNvSpPr>
            <a:spLocks/>
          </p:cNvSpPr>
          <p:nvPr/>
        </p:nvSpPr>
        <p:spPr bwMode="auto">
          <a:xfrm>
            <a:off x="4676775" y="2276475"/>
            <a:ext cx="1057275" cy="1876425"/>
          </a:xfrm>
          <a:custGeom>
            <a:avLst/>
            <a:gdLst>
              <a:gd name="T0" fmla="*/ 0 w 888"/>
              <a:gd name="T1" fmla="*/ 2147483647 h 1182"/>
              <a:gd name="T2" fmla="*/ 2147483647 w 888"/>
              <a:gd name="T3" fmla="*/ 2147483647 h 1182"/>
              <a:gd name="T4" fmla="*/ 2147483647 w 888"/>
              <a:gd name="T5" fmla="*/ 2147483647 h 1182"/>
              <a:gd name="T6" fmla="*/ 2147483647 w 888"/>
              <a:gd name="T7" fmla="*/ 2147483647 h 1182"/>
              <a:gd name="T8" fmla="*/ 2147483647 w 888"/>
              <a:gd name="T9" fmla="*/ 2147483647 h 1182"/>
              <a:gd name="T10" fmla="*/ 2147483647 w 888"/>
              <a:gd name="T11" fmla="*/ 2147483647 h 1182"/>
              <a:gd name="T12" fmla="*/ 2147483647 w 888"/>
              <a:gd name="T13" fmla="*/ 2147483647 h 1182"/>
              <a:gd name="T14" fmla="*/ 2147483647 w 888"/>
              <a:gd name="T15" fmla="*/ 2147483647 h 1182"/>
              <a:gd name="T16" fmla="*/ 2147483647 w 888"/>
              <a:gd name="T17" fmla="*/ 2147483647 h 1182"/>
              <a:gd name="T18" fmla="*/ 2147483647 w 888"/>
              <a:gd name="T19" fmla="*/ 2147483647 h 1182"/>
              <a:gd name="T20" fmla="*/ 2147483647 w 888"/>
              <a:gd name="T21" fmla="*/ 2147483647 h 1182"/>
              <a:gd name="T22" fmla="*/ 2147483647 w 888"/>
              <a:gd name="T23" fmla="*/ 2147483647 h 1182"/>
              <a:gd name="T24" fmla="*/ 2147483647 w 888"/>
              <a:gd name="T25" fmla="*/ 0 h 11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88"/>
              <a:gd name="T40" fmla="*/ 0 h 1182"/>
              <a:gd name="T41" fmla="*/ 888 w 888"/>
              <a:gd name="T42" fmla="*/ 1182 h 11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88" h="1182">
                <a:moveTo>
                  <a:pt x="0" y="1182"/>
                </a:moveTo>
                <a:cubicBezTo>
                  <a:pt x="32" y="1181"/>
                  <a:pt x="64" y="1180"/>
                  <a:pt x="90" y="1176"/>
                </a:cubicBezTo>
                <a:cubicBezTo>
                  <a:pt x="116" y="1172"/>
                  <a:pt x="130" y="1167"/>
                  <a:pt x="156" y="1158"/>
                </a:cubicBezTo>
                <a:cubicBezTo>
                  <a:pt x="182" y="1149"/>
                  <a:pt x="218" y="1138"/>
                  <a:pt x="246" y="1124"/>
                </a:cubicBezTo>
                <a:cubicBezTo>
                  <a:pt x="274" y="1110"/>
                  <a:pt x="294" y="1096"/>
                  <a:pt x="322" y="1074"/>
                </a:cubicBezTo>
                <a:cubicBezTo>
                  <a:pt x="350" y="1052"/>
                  <a:pt x="386" y="1024"/>
                  <a:pt x="416" y="994"/>
                </a:cubicBezTo>
                <a:cubicBezTo>
                  <a:pt x="446" y="964"/>
                  <a:pt x="472" y="932"/>
                  <a:pt x="502" y="894"/>
                </a:cubicBezTo>
                <a:cubicBezTo>
                  <a:pt x="532" y="856"/>
                  <a:pt x="568" y="807"/>
                  <a:pt x="594" y="766"/>
                </a:cubicBezTo>
                <a:cubicBezTo>
                  <a:pt x="620" y="725"/>
                  <a:pt x="637" y="692"/>
                  <a:pt x="658" y="650"/>
                </a:cubicBezTo>
                <a:cubicBezTo>
                  <a:pt x="679" y="608"/>
                  <a:pt x="700" y="567"/>
                  <a:pt x="722" y="516"/>
                </a:cubicBezTo>
                <a:cubicBezTo>
                  <a:pt x="744" y="465"/>
                  <a:pt x="773" y="395"/>
                  <a:pt x="792" y="340"/>
                </a:cubicBezTo>
                <a:cubicBezTo>
                  <a:pt x="811" y="285"/>
                  <a:pt x="822" y="243"/>
                  <a:pt x="838" y="186"/>
                </a:cubicBezTo>
                <a:cubicBezTo>
                  <a:pt x="854" y="129"/>
                  <a:pt x="880" y="31"/>
                  <a:pt x="88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5441950" y="3190875"/>
            <a:ext cx="88900" cy="8890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endParaRPr lang="hu-HU" altLang="en-US"/>
          </a:p>
        </p:txBody>
      </p:sp>
      <p:sp>
        <p:nvSpPr>
          <p:cNvPr id="22551" name="Oval 27"/>
          <p:cNvSpPr>
            <a:spLocks noChangeArrowheads="1"/>
          </p:cNvSpPr>
          <p:nvPr/>
        </p:nvSpPr>
        <p:spPr bwMode="auto">
          <a:xfrm>
            <a:off x="5737225" y="3190875"/>
            <a:ext cx="88900" cy="8890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endParaRPr lang="hu-HU" altLang="en-US"/>
          </a:p>
        </p:txBody>
      </p:sp>
      <p:sp>
        <p:nvSpPr>
          <p:cNvPr id="22552" name="Text Box 30"/>
          <p:cNvSpPr txBox="1">
            <a:spLocks noChangeArrowheads="1"/>
          </p:cNvSpPr>
          <p:nvPr/>
        </p:nvSpPr>
        <p:spPr bwMode="auto">
          <a:xfrm>
            <a:off x="4090988" y="30607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u-HU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I</a:t>
            </a:r>
            <a:r>
              <a:rPr lang="hu-HU" altLang="en-US" sz="1600" b="1" baseline="-25000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  <a:endParaRPr lang="en-GB" altLang="en-US" sz="1600" b="1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553" name="Line 32"/>
          <p:cNvSpPr>
            <a:spLocks noChangeShapeType="1"/>
          </p:cNvSpPr>
          <p:nvPr/>
        </p:nvSpPr>
        <p:spPr bwMode="auto">
          <a:xfrm rot="5400000" flipH="1">
            <a:off x="4973637" y="3325813"/>
            <a:ext cx="2130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4" name="Oval 28"/>
          <p:cNvSpPr>
            <a:spLocks noChangeArrowheads="1"/>
          </p:cNvSpPr>
          <p:nvPr/>
        </p:nvSpPr>
        <p:spPr bwMode="auto">
          <a:xfrm>
            <a:off x="5994400" y="3197225"/>
            <a:ext cx="88900" cy="8890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endParaRPr lang="hu-HU" altLang="en-US"/>
          </a:p>
        </p:txBody>
      </p:sp>
      <p:sp>
        <p:nvSpPr>
          <p:cNvPr id="22555" name="Text Box 33"/>
          <p:cNvSpPr txBox="1">
            <a:spLocks noChangeArrowheads="1"/>
          </p:cNvSpPr>
          <p:nvPr/>
        </p:nvSpPr>
        <p:spPr bwMode="auto">
          <a:xfrm>
            <a:off x="5272088" y="4419600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u-HU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  <a:r>
              <a:rPr lang="hu-HU" altLang="en-US" sz="1600" b="1" baseline="-2500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endParaRPr lang="en-GB" altLang="en-US" sz="1600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556" name="Text Box 34"/>
          <p:cNvSpPr txBox="1">
            <a:spLocks noChangeArrowheads="1"/>
          </p:cNvSpPr>
          <p:nvPr/>
        </p:nvSpPr>
        <p:spPr bwMode="auto">
          <a:xfrm>
            <a:off x="5834063" y="4432300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u-HU" altLang="en-US" sz="1600" b="1">
                <a:solidFill>
                  <a:srgbClr val="0000FF"/>
                </a:solidFill>
                <a:cs typeface="Arial" panose="020B0604020202020204" pitchFamily="34" charset="0"/>
              </a:rPr>
              <a:t>U</a:t>
            </a:r>
            <a:r>
              <a:rPr lang="hu-HU" altLang="en-US" sz="1600" b="1" baseline="-25000">
                <a:solidFill>
                  <a:srgbClr val="0000FF"/>
                </a:solidFill>
                <a:cs typeface="Arial" panose="020B0604020202020204" pitchFamily="34" charset="0"/>
              </a:rPr>
              <a:t>D</a:t>
            </a:r>
            <a:endParaRPr lang="en-GB" altLang="en-US" sz="1600" b="1" baseline="-250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2557" name="Line 35"/>
          <p:cNvSpPr>
            <a:spLocks noChangeShapeType="1"/>
          </p:cNvSpPr>
          <p:nvPr/>
        </p:nvSpPr>
        <p:spPr bwMode="auto">
          <a:xfrm>
            <a:off x="5486400" y="2178050"/>
            <a:ext cx="520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8" name="Text Box 36"/>
          <p:cNvSpPr txBox="1">
            <a:spLocks noChangeArrowheads="1"/>
          </p:cNvSpPr>
          <p:nvPr/>
        </p:nvSpPr>
        <p:spPr bwMode="auto">
          <a:xfrm>
            <a:off x="4738688" y="1771650"/>
            <a:ext cx="200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kb. -2mV/</a:t>
            </a:r>
            <a:r>
              <a:rPr lang="hu-HU" altLang="en-US" sz="1600" b="1" baseline="30000">
                <a:solidFill>
                  <a:schemeClr val="tx1"/>
                </a:solidFill>
                <a:cs typeface="Arial" panose="020B0604020202020204" pitchFamily="34" charset="0"/>
              </a:rPr>
              <a:t>o</a:t>
            </a:r>
            <a:r>
              <a:rPr lang="hu-HU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C</a:t>
            </a:r>
            <a:endParaRPr lang="en-GB" altLang="en-US" sz="1600" b="1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530" name="Object 37"/>
          <p:cNvGraphicFramePr>
            <a:graphicFrameLocks noChangeAspect="1"/>
          </p:cNvGraphicFramePr>
          <p:nvPr/>
        </p:nvGraphicFramePr>
        <p:xfrm>
          <a:off x="647700" y="4524375"/>
          <a:ext cx="3429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4"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24375"/>
                        <a:ext cx="3429000" cy="993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86" name="Text Box 38"/>
          <p:cNvSpPr txBox="1">
            <a:spLocks noChangeArrowheads="1"/>
          </p:cNvSpPr>
          <p:nvPr/>
        </p:nvSpPr>
        <p:spPr bwMode="auto">
          <a:xfrm>
            <a:off x="4705350" y="4886325"/>
            <a:ext cx="40862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/>
              <a:t>Kényszerített áram mellett a pn átmenet nyitófeszültsége nagyon jó hőmérséklet-érzékelő...</a:t>
            </a:r>
          </a:p>
          <a:p>
            <a:r>
              <a:rPr lang="hu-HU" altLang="en-US"/>
              <a:t>Az érzékenység enyhén függ az I</a:t>
            </a:r>
            <a:r>
              <a:rPr lang="hu-HU" altLang="en-US" baseline="-25000"/>
              <a:t>M</a:t>
            </a:r>
            <a:r>
              <a:rPr lang="hu-HU" altLang="en-US"/>
              <a:t> munkaponti áramtól.</a:t>
            </a:r>
          </a:p>
        </p:txBody>
      </p:sp>
      <p:sp>
        <p:nvSpPr>
          <p:cNvPr id="514087" name="Text Box 39"/>
          <p:cNvSpPr txBox="1">
            <a:spLocks noChangeArrowheads="1"/>
          </p:cNvSpPr>
          <p:nvPr/>
        </p:nvSpPr>
        <p:spPr bwMode="auto">
          <a:xfrm>
            <a:off x="6591300" y="2771775"/>
            <a:ext cx="2314575" cy="1031875"/>
          </a:xfrm>
          <a:prstGeom prst="rect">
            <a:avLst/>
          </a:prstGeom>
          <a:solidFill>
            <a:srgbClr val="C0C0C0"/>
          </a:solidFill>
          <a:ln w="25400" algn="ctr">
            <a:solidFill>
              <a:srgbClr val="4D288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altLang="en-US"/>
              <a:t>Ezt majd kísérletileg is megvizsgáljuk</a:t>
            </a:r>
            <a:endParaRPr lang="en-US" altLang="en-US" baseline="-25000"/>
          </a:p>
        </p:txBody>
      </p:sp>
      <p:sp>
        <p:nvSpPr>
          <p:cNvPr id="22561" name="Date Placeholder 4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22562" name="Footer Placeholder 4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86" grpId="0"/>
      <p:bldP spid="51408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9270C58E-E040-4BE7-9C4F-6975A58443DC}" type="slidenum">
              <a:rPr lang="en-US" altLang="en-US" sz="1000">
                <a:solidFill>
                  <a:srgbClr val="8C2532"/>
                </a:solidFill>
              </a:rPr>
              <a:pPr/>
              <a:t>39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2005013"/>
            <a:ext cx="8845550" cy="881062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A di</a:t>
            </a:r>
            <a:r>
              <a:rPr lang="hu-HU" altLang="en-US" sz="6000" smtClean="0"/>
              <a:t>óda kapcsoló működése </a:t>
            </a:r>
            <a:endParaRPr lang="en-US" altLang="en-US" sz="6000" smtClean="0"/>
          </a:p>
        </p:txBody>
      </p:sp>
      <p:sp>
        <p:nvSpPr>
          <p:cNvPr id="8" name="Dátum helye 1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r>
              <a:rPr lang="hu-HU" dirty="0" smtClean="0"/>
              <a:t>óda nyitóirányú működése</a:t>
            </a:r>
            <a:endParaRPr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6BC-4FA3-4B3B-AF86-E233C7545A4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54626" name="Picture 2" descr="3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1" y="1343024"/>
            <a:ext cx="3773806" cy="32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-1" y="1343024"/>
            <a:ext cx="557784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 Diffúziós töltés felhalmozódása: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sz="2400" kern="0" dirty="0" smtClean="0">
                <a:latin typeface="Arial"/>
              </a:rPr>
              <a:t>csökken </a:t>
            </a:r>
            <a:r>
              <a:rPr lang="hu-HU" sz="2400" kern="0" dirty="0">
                <a:latin typeface="Arial"/>
              </a:rPr>
              <a:t>a kiürített réteg mentén a </a:t>
            </a:r>
            <a:r>
              <a:rPr lang="hu-HU" sz="2400" kern="0" dirty="0" err="1">
                <a:latin typeface="Arial"/>
              </a:rPr>
              <a:t>grad</a:t>
            </a:r>
            <a:r>
              <a:rPr lang="hu-HU" sz="2400" kern="0" dirty="0">
                <a:latin typeface="Arial"/>
              </a:rPr>
              <a:t>(n) </a:t>
            </a:r>
            <a:r>
              <a:rPr lang="hu-HU" sz="2400" kern="0" dirty="0">
                <a:latin typeface="Arial"/>
                <a:sym typeface="Symbol" panose="05050102010706020507" pitchFamily="18" charset="2"/>
              </a:rPr>
              <a:t> </a:t>
            </a:r>
            <a:r>
              <a:rPr lang="hu-HU" sz="2400" b="1" kern="0" dirty="0">
                <a:latin typeface="Arial"/>
                <a:sym typeface="Symbol" panose="05050102010706020507" pitchFamily="18" charset="2"/>
              </a:rPr>
              <a:t>csökken </a:t>
            </a:r>
            <a:r>
              <a:rPr lang="hu-HU" sz="2400" b="1" kern="0" dirty="0" smtClean="0">
                <a:latin typeface="Arial"/>
                <a:sym typeface="Symbol" panose="05050102010706020507" pitchFamily="18" charset="2"/>
              </a:rPr>
              <a:t>az e</a:t>
            </a:r>
            <a:r>
              <a:rPr lang="hu-HU" altLang="en-US" sz="2400" b="1" kern="0" baseline="30000" dirty="0">
                <a:latin typeface="Arial"/>
              </a:rPr>
              <a:t>-</a:t>
            </a:r>
            <a:r>
              <a:rPr lang="hu-HU" sz="2400" b="1" kern="0" dirty="0" smtClean="0">
                <a:latin typeface="Arial"/>
                <a:sym typeface="Symbol" panose="05050102010706020507" pitchFamily="18" charset="2"/>
              </a:rPr>
              <a:t> áram a </a:t>
            </a:r>
            <a:r>
              <a:rPr lang="hu-HU" sz="2400" b="1" kern="0" dirty="0">
                <a:latin typeface="Arial"/>
                <a:sym typeface="Symbol" panose="05050102010706020507" pitchFamily="18" charset="2"/>
              </a:rPr>
              <a:t>kiürített rétegben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sz="2400" kern="0" dirty="0">
                <a:latin typeface="Arial"/>
                <a:sym typeface="Symbol" panose="05050102010706020507" pitchFamily="18" charset="2"/>
              </a:rPr>
              <a:t>p oldalon </a:t>
            </a:r>
            <a:r>
              <a:rPr lang="hu-HU" sz="2400" kern="0" dirty="0" err="1">
                <a:latin typeface="Arial"/>
                <a:sym typeface="Symbol" panose="05050102010706020507" pitchFamily="18" charset="2"/>
              </a:rPr>
              <a:t>grad</a:t>
            </a:r>
            <a:r>
              <a:rPr lang="hu-HU" sz="2400" kern="0" dirty="0">
                <a:latin typeface="Arial"/>
                <a:sym typeface="Symbol" panose="05050102010706020507" pitchFamily="18" charset="2"/>
              </a:rPr>
              <a:t>(n), így </a:t>
            </a:r>
            <a:r>
              <a:rPr lang="hu-HU" sz="2400" kern="0" dirty="0" smtClean="0">
                <a:latin typeface="Arial"/>
                <a:sym typeface="Symbol" panose="05050102010706020507" pitchFamily="18" charset="2"/>
              </a:rPr>
              <a:t>átjutott </a:t>
            </a:r>
            <a:r>
              <a:rPr lang="hu-HU" altLang="en-US" sz="2400" kern="0" dirty="0" smtClean="0">
                <a:latin typeface="Arial"/>
              </a:rPr>
              <a:t>e</a:t>
            </a:r>
            <a:r>
              <a:rPr lang="hu-HU" altLang="en-US" sz="2400" kern="0" baseline="30000" dirty="0" smtClean="0">
                <a:latin typeface="Arial"/>
              </a:rPr>
              <a:t>-</a:t>
            </a:r>
            <a:r>
              <a:rPr lang="hu-HU" sz="2400" kern="0" dirty="0" smtClean="0">
                <a:latin typeface="Arial"/>
                <a:sym typeface="Symbol" panose="05050102010706020507" pitchFamily="18" charset="2"/>
              </a:rPr>
              <a:t> távoldó mozgás </a:t>
            </a:r>
            <a:r>
              <a:rPr lang="hu-HU" sz="2400" b="1" kern="0" dirty="0" smtClean="0">
                <a:latin typeface="Arial"/>
                <a:sym typeface="Symbol" panose="05050102010706020507" pitchFamily="18" charset="2"/>
              </a:rPr>
              <a:t>(</a:t>
            </a:r>
            <a:r>
              <a:rPr lang="hu-HU" sz="2400" b="1" kern="0" dirty="0" err="1" smtClean="0">
                <a:latin typeface="Arial"/>
                <a:sym typeface="Symbol" panose="05050102010706020507" pitchFamily="18" charset="2"/>
              </a:rPr>
              <a:t>diff</a:t>
            </a:r>
            <a:r>
              <a:rPr lang="hu-HU" sz="2400" b="1" kern="0" dirty="0" smtClean="0">
                <a:latin typeface="Arial"/>
                <a:sym typeface="Symbol" panose="05050102010706020507" pitchFamily="18" charset="2"/>
              </a:rPr>
              <a:t>. áram) az átmenettől a kontaktus felé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sz="2400" kern="0" dirty="0" smtClean="0">
                <a:latin typeface="Arial"/>
                <a:sym typeface="Symbol" panose="05050102010706020507" pitchFamily="18" charset="2"/>
              </a:rPr>
              <a:t>addig növekszik diffúziós töltés, amíg a két áram egyenlő nem lesz</a:t>
            </a:r>
            <a:endParaRPr lang="en-AU" altLang="en-US" sz="2400" kern="0" dirty="0">
              <a:latin typeface="Arial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-12700" y="4859023"/>
            <a:ext cx="884555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Ez az egyensúlyi áram határozza meg a PN átmenet áramát!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i="1" kern="0" dirty="0" smtClean="0">
                <a:latin typeface="Arial"/>
              </a:rPr>
              <a:t>Megj: A kiürített réteg egyensúlyi áramát (</a:t>
            </a:r>
            <a:r>
              <a:rPr lang="hu-HU" altLang="en-US" sz="2400" i="1" kern="0" dirty="0" err="1" smtClean="0">
                <a:latin typeface="Arial"/>
              </a:rPr>
              <a:t>diff</a:t>
            </a:r>
            <a:r>
              <a:rPr lang="hu-HU" altLang="en-US" sz="2400" i="1" kern="0" dirty="0" smtClean="0">
                <a:latin typeface="Arial"/>
              </a:rPr>
              <a:t>., sodródási) nem befolyásolja jelentős mértékben ez a megjelenő </a:t>
            </a:r>
            <a:r>
              <a:rPr lang="hu-HU" altLang="en-US" sz="2400" i="1" kern="0" dirty="0" err="1" smtClean="0">
                <a:latin typeface="Arial"/>
              </a:rPr>
              <a:t>makroszkópikus</a:t>
            </a:r>
            <a:r>
              <a:rPr lang="hu-HU" altLang="en-US" sz="2400" i="1" kern="0" dirty="0" smtClean="0">
                <a:latin typeface="Arial"/>
              </a:rPr>
              <a:t> áramösszetevő! (kb. 0.1%)</a:t>
            </a:r>
          </a:p>
        </p:txBody>
      </p:sp>
    </p:spTree>
    <p:extLst>
      <p:ext uri="{BB962C8B-B14F-4D97-AF65-F5344CB8AC3E}">
        <p14:creationId xmlns:p14="http://schemas.microsoft.com/office/powerpoint/2010/main" val="39899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C32687CB-1B91-4351-8DA2-1502D7CDBE24}" type="slidenum">
              <a:rPr lang="en-US" altLang="en-US" sz="1000">
                <a:solidFill>
                  <a:srgbClr val="8C2532"/>
                </a:solidFill>
              </a:rPr>
              <a:pPr/>
              <a:t>40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Diódás vágó áramkörök</a:t>
            </a:r>
          </a:p>
        </p:txBody>
      </p:sp>
      <p:sp>
        <p:nvSpPr>
          <p:cNvPr id="23557" name="Text Box 38"/>
          <p:cNvSpPr txBox="1">
            <a:spLocks noChangeArrowheads="1"/>
          </p:cNvSpPr>
          <p:nvPr/>
        </p:nvSpPr>
        <p:spPr bwMode="auto">
          <a:xfrm>
            <a:off x="762000" y="4838700"/>
            <a:ext cx="7772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De itt a diódát ideálisnak tekintettük!</a:t>
            </a:r>
          </a:p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Mi változik, ha nem az?</a:t>
            </a:r>
          </a:p>
        </p:txBody>
      </p:sp>
      <p:grpSp>
        <p:nvGrpSpPr>
          <p:cNvPr id="23558" name="Group 43"/>
          <p:cNvGrpSpPr>
            <a:grpSpLocks/>
          </p:cNvGrpSpPr>
          <p:nvPr/>
        </p:nvGrpSpPr>
        <p:grpSpPr bwMode="auto">
          <a:xfrm>
            <a:off x="571500" y="3305175"/>
            <a:ext cx="4686300" cy="1208088"/>
            <a:chOff x="348" y="1956"/>
            <a:chExt cx="2952" cy="761"/>
          </a:xfrm>
        </p:grpSpPr>
        <p:sp>
          <p:nvSpPr>
            <p:cNvPr id="23561" name="Text Box 39"/>
            <p:cNvSpPr txBox="1">
              <a:spLocks noChangeArrowheads="1"/>
            </p:cNvSpPr>
            <p:nvPr/>
          </p:nvSpPr>
          <p:spPr bwMode="auto">
            <a:xfrm>
              <a:off x="348" y="2220"/>
              <a:ext cx="64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U</a:t>
              </a:r>
              <a:r>
                <a:rPr lang="en-US" altLang="en-US" baseline="-25000"/>
                <a:t>ki</a:t>
              </a:r>
              <a:r>
                <a:rPr lang="en-US" altLang="en-US"/>
                <a:t>(t)=</a:t>
              </a:r>
            </a:p>
          </p:txBody>
        </p:sp>
        <p:sp>
          <p:nvSpPr>
            <p:cNvPr id="23562" name="AutoShape 40"/>
            <p:cNvSpPr>
              <a:spLocks/>
            </p:cNvSpPr>
            <p:nvPr/>
          </p:nvSpPr>
          <p:spPr bwMode="auto">
            <a:xfrm>
              <a:off x="924" y="2082"/>
              <a:ext cx="138" cy="492"/>
            </a:xfrm>
            <a:prstGeom prst="leftBrace">
              <a:avLst>
                <a:gd name="adj1" fmla="val 29710"/>
                <a:gd name="adj2" fmla="val 50000"/>
              </a:avLst>
            </a:prstGeom>
            <a:noFill/>
            <a:ln w="15875">
              <a:solidFill>
                <a:srgbClr val="4D2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23563" name="Text Box 41"/>
            <p:cNvSpPr txBox="1">
              <a:spLocks noChangeArrowheads="1"/>
            </p:cNvSpPr>
            <p:nvPr/>
          </p:nvSpPr>
          <p:spPr bwMode="auto">
            <a:xfrm>
              <a:off x="1134" y="1956"/>
              <a:ext cx="216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0,         	ha U</a:t>
              </a:r>
              <a:r>
                <a:rPr lang="en-US" altLang="en-US" baseline="-25000"/>
                <a:t>be</a:t>
              </a:r>
              <a:r>
                <a:rPr lang="en-US" altLang="en-US"/>
                <a:t>(t) </a:t>
              </a:r>
              <a:r>
                <a:rPr lang="en-US" altLang="en-US" b="1">
                  <a:sym typeface="Symbol" panose="05050102010706020507" pitchFamily="18" charset="2"/>
                </a:rPr>
                <a:t></a:t>
              </a:r>
              <a:r>
                <a:rPr lang="en-US" altLang="en-US">
                  <a:sym typeface="Symbol" panose="05050102010706020507" pitchFamily="18" charset="2"/>
                </a:rPr>
                <a:t> 0</a:t>
              </a:r>
            </a:p>
          </p:txBody>
        </p:sp>
        <p:sp>
          <p:nvSpPr>
            <p:cNvPr id="23564" name="Text Box 42"/>
            <p:cNvSpPr txBox="1">
              <a:spLocks noChangeArrowheads="1"/>
            </p:cNvSpPr>
            <p:nvPr/>
          </p:nvSpPr>
          <p:spPr bwMode="auto">
            <a:xfrm>
              <a:off x="1134" y="2496"/>
              <a:ext cx="216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U</a:t>
              </a:r>
              <a:r>
                <a:rPr lang="en-US" altLang="en-US" baseline="-25000"/>
                <a:t>be</a:t>
              </a:r>
              <a:r>
                <a:rPr lang="en-US" altLang="en-US"/>
                <a:t>(t),   	ha U</a:t>
              </a:r>
              <a:r>
                <a:rPr lang="en-US" altLang="en-US" baseline="-25000"/>
                <a:t>be</a:t>
              </a:r>
              <a:r>
                <a:rPr lang="en-US" altLang="en-US"/>
                <a:t>(t) </a:t>
              </a:r>
              <a:r>
                <a:rPr lang="en-US" altLang="en-US" b="1">
                  <a:sym typeface="Symbol" panose="05050102010706020507" pitchFamily="18" charset="2"/>
                </a:rPr>
                <a:t></a:t>
              </a:r>
              <a:r>
                <a:rPr lang="en-US" altLang="en-US">
                  <a:sym typeface="Symbol" panose="05050102010706020507" pitchFamily="18" charset="2"/>
                </a:rPr>
                <a:t> 0</a:t>
              </a:r>
            </a:p>
          </p:txBody>
        </p:sp>
      </p:grpSp>
      <p:graphicFrame>
        <p:nvGraphicFramePr>
          <p:cNvPr id="23554" name="Object 44"/>
          <p:cNvGraphicFramePr>
            <a:graphicFrameLocks noChangeAspect="1"/>
          </p:cNvGraphicFramePr>
          <p:nvPr/>
        </p:nvGraphicFramePr>
        <p:xfrm>
          <a:off x="352425" y="1314450"/>
          <a:ext cx="824230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6" name="Photo Editor Photo" r:id="rId4" imgW="14270442" imgH="3029373" progId="MSPhotoEd.3">
                  <p:embed/>
                </p:oleObj>
              </mc:Choice>
              <mc:Fallback>
                <p:oleObj name="Photo Editor Photo" r:id="rId4" imgW="14270442" imgH="3029373" progId="MSPhotoEd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314450"/>
                        <a:ext cx="824230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Date Placeholder 1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23560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F64B8AF1-7F7C-4ABD-AAB9-A4BC424CA96E}" type="slidenum">
              <a:rPr lang="en-US" altLang="en-US" sz="1000">
                <a:solidFill>
                  <a:srgbClr val="8C2532"/>
                </a:solidFill>
              </a:rPr>
              <a:pPr/>
              <a:t>41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Diódás vágó áramkörök</a:t>
            </a:r>
          </a:p>
        </p:txBody>
      </p:sp>
      <p:pic>
        <p:nvPicPr>
          <p:cNvPr id="51204" name="Picture 3" descr="YDIODV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0650"/>
            <a:ext cx="518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YDIOD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24175"/>
            <a:ext cx="55626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533400" y="3381375"/>
            <a:ext cx="44958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4D288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A bemeneti és a kimeneti feszültség kapcsolata: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52450" y="4962525"/>
            <a:ext cx="29622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Transzfer karakterisztika</a:t>
            </a:r>
          </a:p>
        </p:txBody>
      </p:sp>
      <p:sp>
        <p:nvSpPr>
          <p:cNvPr id="51208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51209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0820762D-C2F2-4FD2-B56E-EBA060E23BDB}" type="slidenum">
              <a:rPr lang="en-US" altLang="en-US" sz="1000">
                <a:solidFill>
                  <a:srgbClr val="8C2532"/>
                </a:solidFill>
              </a:rPr>
              <a:pPr/>
              <a:t>42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Diódás vágó áramkörök</a:t>
            </a:r>
          </a:p>
        </p:txBody>
      </p:sp>
      <p:graphicFrame>
        <p:nvGraphicFramePr>
          <p:cNvPr id="24578" name="Object 9"/>
          <p:cNvGraphicFramePr>
            <a:graphicFrameLocks noChangeAspect="1"/>
          </p:cNvGraphicFramePr>
          <p:nvPr/>
        </p:nvGraphicFramePr>
        <p:xfrm>
          <a:off x="285750" y="1220788"/>
          <a:ext cx="8467725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0" name="Photo Editor Photo" r:id="rId4" imgW="14666667" imgH="8923810" progId="MSPhotoEd.3">
                  <p:embed/>
                </p:oleObj>
              </mc:Choice>
              <mc:Fallback>
                <p:oleObj name="Photo Editor Photo" r:id="rId4" imgW="14666667" imgH="892381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220788"/>
                        <a:ext cx="8467725" cy="515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2458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_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86" y="1444113"/>
            <a:ext cx="3203664" cy="338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r>
              <a:rPr lang="hu-HU" dirty="0" smtClean="0"/>
              <a:t>óda záróirányú működése</a:t>
            </a:r>
            <a:endParaRPr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6BC-4FA3-4B3B-AF86-E233C7545A40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7" name="Téglalap 6"/>
          <p:cNvSpPr/>
          <p:nvPr/>
        </p:nvSpPr>
        <p:spPr>
          <a:xfrm>
            <a:off x="-1" y="1343024"/>
            <a:ext cx="576244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negatív (záróirányú) külső U hatására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növekszik a potenciállépcső, így növekszik a térerősség a tértöltés-rétegben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emiatt felborul az áramegyensúly: </a:t>
            </a:r>
            <a:br>
              <a:rPr lang="hu-HU" altLang="en-US" sz="2400" kern="0" dirty="0" smtClean="0">
                <a:latin typeface="Arial"/>
              </a:rPr>
            </a:br>
            <a:r>
              <a:rPr lang="hu-HU" altLang="en-US" sz="2400" kern="0" dirty="0" smtClean="0">
                <a:latin typeface="Arial"/>
              </a:rPr>
              <a:t>sodródási áram túlsúlyba kerül,</a:t>
            </a:r>
            <a:br>
              <a:rPr lang="hu-HU" altLang="en-US" sz="2400" kern="0" dirty="0" smtClean="0">
                <a:latin typeface="Arial"/>
              </a:rPr>
            </a:br>
            <a:r>
              <a:rPr lang="hu-HU" altLang="en-US" sz="2400" kern="0" dirty="0" smtClean="0">
                <a:latin typeface="Arial"/>
              </a:rPr>
              <a:t>e</a:t>
            </a:r>
            <a:r>
              <a:rPr lang="hu-HU" altLang="en-US" sz="2400" kern="0" baseline="30000" dirty="0" smtClean="0">
                <a:latin typeface="Arial"/>
              </a:rPr>
              <a:t>-</a:t>
            </a:r>
            <a:r>
              <a:rPr lang="hu-HU" altLang="en-US" sz="2400" kern="0" dirty="0" smtClean="0">
                <a:latin typeface="Arial"/>
              </a:rPr>
              <a:t> sodródása n oldal felé!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b="1" kern="0" dirty="0" smtClean="0">
                <a:latin typeface="Arial"/>
              </a:rPr>
              <a:t>Mindkét oldal kisebbségi töltéshordozóinak sodródása a másik oldal felé!</a:t>
            </a:r>
            <a:endParaRPr lang="en-AU" altLang="en-US" sz="2400" b="1" kern="0" dirty="0">
              <a:latin typeface="Arial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-12700" y="4889503"/>
            <a:ext cx="884555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e</a:t>
            </a:r>
            <a:r>
              <a:rPr lang="hu-HU" altLang="en-US" sz="2400" kern="0" baseline="30000" dirty="0" smtClean="0">
                <a:latin typeface="Arial"/>
              </a:rPr>
              <a:t>-</a:t>
            </a:r>
            <a:r>
              <a:rPr lang="hu-HU" altLang="en-US" sz="2400" kern="0" dirty="0" smtClean="0">
                <a:latin typeface="Arial"/>
              </a:rPr>
              <a:t> koncentrációja lecsökken a p oldalon (átmenet közelében)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PN átmenet nyelőként viselkedik kisebbségi töltéshordozókra!</a:t>
            </a:r>
          </a:p>
        </p:txBody>
      </p:sp>
    </p:spTree>
    <p:extLst>
      <p:ext uri="{BB962C8B-B14F-4D97-AF65-F5344CB8AC3E}">
        <p14:creationId xmlns:p14="http://schemas.microsoft.com/office/powerpoint/2010/main" val="3729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_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86" y="1444113"/>
            <a:ext cx="3203664" cy="338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r>
              <a:rPr lang="hu-HU" dirty="0" smtClean="0"/>
              <a:t>óda záróirányú működése</a:t>
            </a:r>
            <a:endParaRPr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6BC-4FA3-4B3B-AF86-E233C7545A40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7" name="Téglalap 6"/>
          <p:cNvSpPr/>
          <p:nvPr/>
        </p:nvSpPr>
        <p:spPr>
          <a:xfrm>
            <a:off x="-1" y="1343024"/>
            <a:ext cx="576244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b="1" kern="0" dirty="0" smtClean="0">
                <a:latin typeface="Arial"/>
              </a:rPr>
              <a:t>Záró irányú áram nagyságát a töltéshordozó generáció sebessége határozza meg</a:t>
            </a:r>
            <a:r>
              <a:rPr lang="hu-HU" altLang="en-US" sz="2400" kern="0" dirty="0" smtClean="0">
                <a:latin typeface="Arial"/>
              </a:rPr>
              <a:t>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p oldalon az e- „utánpótlást” a generáció sebessége hat. meg.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err="1" smtClean="0">
                <a:latin typeface="Arial"/>
              </a:rPr>
              <a:t>Si-ben</a:t>
            </a:r>
            <a:r>
              <a:rPr lang="hu-HU" altLang="en-US" sz="2400" kern="0" dirty="0" smtClean="0">
                <a:latin typeface="Arial"/>
              </a:rPr>
              <a:t> ~10</a:t>
            </a:r>
            <a:r>
              <a:rPr lang="hu-HU" altLang="en-US" sz="2400" kern="0" baseline="30000" dirty="0" smtClean="0">
                <a:latin typeface="Arial"/>
              </a:rPr>
              <a:t>10</a:t>
            </a:r>
            <a:r>
              <a:rPr lang="hu-HU" altLang="en-US" sz="2400" kern="0" dirty="0" smtClean="0">
                <a:latin typeface="Arial"/>
              </a:rPr>
              <a:t>…10</a:t>
            </a:r>
            <a:r>
              <a:rPr lang="hu-HU" altLang="en-US" sz="2400" kern="0" baseline="30000" dirty="0" smtClean="0">
                <a:latin typeface="Arial"/>
              </a:rPr>
              <a:t>12</a:t>
            </a:r>
            <a:r>
              <a:rPr lang="hu-HU" altLang="en-US" sz="2400" kern="0" dirty="0" smtClean="0">
                <a:latin typeface="Arial"/>
              </a:rPr>
              <a:t> töltéshordozó (másodpercenként, 1 cm</a:t>
            </a:r>
            <a:r>
              <a:rPr lang="hu-HU" altLang="en-US" sz="2400" kern="0" baseline="30000" dirty="0" smtClean="0">
                <a:latin typeface="Arial"/>
              </a:rPr>
              <a:t>3</a:t>
            </a:r>
            <a:r>
              <a:rPr lang="hu-HU" altLang="en-US" sz="2400" kern="0" dirty="0" smtClean="0">
                <a:latin typeface="Arial"/>
              </a:rPr>
              <a:t>) LASSÚ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Záróirányú áram </a:t>
            </a:r>
            <a:r>
              <a:rPr lang="hu-HU" altLang="en-US" sz="2400" kern="0" dirty="0" err="1" smtClean="0">
                <a:latin typeface="Arial"/>
              </a:rPr>
              <a:t>nA</a:t>
            </a:r>
            <a:r>
              <a:rPr lang="hu-HU" altLang="en-US" sz="2400" kern="0" dirty="0" smtClean="0">
                <a:latin typeface="Arial"/>
              </a:rPr>
              <a:t> nagyságrend!</a:t>
            </a:r>
            <a:endParaRPr lang="en-AU" altLang="en-US" sz="2400" kern="0" dirty="0">
              <a:latin typeface="Arial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-12700" y="4889503"/>
            <a:ext cx="884555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>
                <a:latin typeface="Arial"/>
              </a:rPr>
              <a:t>U</a:t>
            </a:r>
            <a:r>
              <a:rPr lang="hu-HU" altLang="en-US" sz="2400" kern="0" baseline="-25000" dirty="0" smtClean="0">
                <a:latin typeface="Arial"/>
              </a:rPr>
              <a:t>R</a:t>
            </a:r>
            <a:r>
              <a:rPr lang="hu-HU" altLang="en-US" sz="2400" kern="0" dirty="0" smtClean="0">
                <a:latin typeface="Arial"/>
              </a:rPr>
              <a:t> nem befolyásolja I</a:t>
            </a:r>
            <a:r>
              <a:rPr lang="hu-HU" altLang="en-US" sz="2400" kern="0" baseline="-25000" dirty="0" smtClean="0">
                <a:latin typeface="Arial"/>
              </a:rPr>
              <a:t>R</a:t>
            </a:r>
            <a:r>
              <a:rPr lang="hu-HU" altLang="en-US" sz="2400" kern="0" dirty="0" smtClean="0">
                <a:latin typeface="Arial"/>
              </a:rPr>
              <a:t>-t!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Generáció nem függ az átmenetben </a:t>
            </a:r>
            <a:r>
              <a:rPr lang="hu-HU" altLang="en-US" sz="2400" kern="0" dirty="0">
                <a:latin typeface="Arial"/>
              </a:rPr>
              <a:t>u</a:t>
            </a:r>
            <a:r>
              <a:rPr lang="hu-HU" altLang="en-US" sz="2400" kern="0" dirty="0" smtClean="0">
                <a:latin typeface="Arial"/>
              </a:rPr>
              <a:t>ralkodó E-től!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b="1" kern="0" dirty="0" smtClean="0">
                <a:latin typeface="Arial"/>
              </a:rPr>
              <a:t>+ </a:t>
            </a:r>
            <a:r>
              <a:rPr lang="hu-HU" altLang="en-US" sz="2400" kern="0" dirty="0" smtClean="0">
                <a:latin typeface="Arial"/>
              </a:rPr>
              <a:t>másodlagos effektus generáció!</a:t>
            </a:r>
          </a:p>
        </p:txBody>
      </p:sp>
    </p:spTree>
    <p:extLst>
      <p:ext uri="{BB962C8B-B14F-4D97-AF65-F5344CB8AC3E}">
        <p14:creationId xmlns:p14="http://schemas.microsoft.com/office/powerpoint/2010/main" val="10494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906E48C4-D131-4502-A992-4F6A5C277189}" type="slidenum">
              <a:rPr lang="en-US" altLang="en-US" sz="1000">
                <a:solidFill>
                  <a:srgbClr val="8C2532"/>
                </a:solidFill>
              </a:rPr>
              <a:pPr/>
              <a:t>45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Tranziens jelenségek</a:t>
            </a:r>
          </a:p>
        </p:txBody>
      </p:sp>
      <p:pic>
        <p:nvPicPr>
          <p:cNvPr id="52228" name="Picture 4" descr="dfele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500"/>
            <a:ext cx="671671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81000" y="4457700"/>
            <a:ext cx="8382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400" b="1" i="1" u="sng">
                <a:cs typeface="Arial" panose="020B0604020202020204" pitchFamily="34" charset="0"/>
              </a:rPr>
              <a:t>Gyors átkapcsolás a nyitó tartományból a záróba</a:t>
            </a:r>
            <a:r>
              <a:rPr lang="en-GB" altLang="en-US" sz="2400" b="1"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a kapacitások miatt a dióda még véges ideig vezet.</a:t>
            </a:r>
          </a:p>
          <a:p>
            <a:pPr>
              <a:lnSpc>
                <a:spcPct val="9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Ez a </a:t>
            </a:r>
            <a:r>
              <a:rPr lang="en-GB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záróirányú feléledési jelenség</a:t>
            </a:r>
            <a:r>
              <a:rPr lang="en-GB" altLang="en-US" sz="2400" b="1">
                <a:cs typeface="Arial" panose="020B0604020202020204" pitchFamily="34" charset="0"/>
              </a:rPr>
              <a:t>.</a:t>
            </a:r>
          </a:p>
        </p:txBody>
      </p:sp>
      <p:sp>
        <p:nvSpPr>
          <p:cNvPr id="52230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5223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A285BC65-5529-4832-A9E8-487E6E6FF969}" type="slidenum">
              <a:rPr lang="en-US" altLang="en-US" sz="1000">
                <a:solidFill>
                  <a:srgbClr val="8C2532"/>
                </a:solidFill>
              </a:rPr>
              <a:pPr/>
              <a:t>46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5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Záró irányú feléledés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5248275" y="1063625"/>
            <a:ext cx="3854450" cy="5149850"/>
            <a:chOff x="5248275" y="1063625"/>
            <a:chExt cx="3854450" cy="5149850"/>
          </a:xfrm>
        </p:grpSpPr>
        <p:graphicFrame>
          <p:nvGraphicFramePr>
            <p:cNvPr id="52635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634261"/>
                </p:ext>
              </p:extLst>
            </p:nvPr>
          </p:nvGraphicFramePr>
          <p:xfrm>
            <a:off x="5491163" y="1063625"/>
            <a:ext cx="3611562" cy="5149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2" name="Photo Editor Photo" r:id="rId4" imgW="5315692" imgH="7582958" progId="MSPhotoEd.3">
                    <p:embed/>
                  </p:oleObj>
                </mc:Choice>
                <mc:Fallback>
                  <p:oleObj name="Photo Editor Photo" r:id="rId4" imgW="5315692" imgH="7582958" progId="MSPhotoEd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1163" y="1063625"/>
                          <a:ext cx="3611562" cy="5149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 algn="ctr">
                              <a:solidFill>
                                <a:srgbClr val="4D2885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1663694"/>
                </p:ext>
              </p:extLst>
            </p:nvPr>
          </p:nvGraphicFramePr>
          <p:xfrm>
            <a:off x="5248275" y="3657600"/>
            <a:ext cx="12065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3" name="Equation" r:id="rId6" imgW="736560" imgH="215640" progId="Equation.3">
                    <p:embed/>
                  </p:oleObj>
                </mc:Choice>
                <mc:Fallback>
                  <p:oleObj name="Equation" r:id="rId6" imgW="73656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275" y="3657600"/>
                          <a:ext cx="1206500" cy="350838"/>
                        </a:xfrm>
                        <a:prstGeom prst="rect">
                          <a:avLst/>
                        </a:prstGeom>
                        <a:solidFill>
                          <a:srgbClr val="C0C0C0">
                            <a:alpha val="39999"/>
                          </a:srgbClr>
                        </a:solidFill>
                        <a:ln w="9525">
                          <a:solidFill>
                            <a:srgbClr val="4D2885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863891"/>
                </p:ext>
              </p:extLst>
            </p:nvPr>
          </p:nvGraphicFramePr>
          <p:xfrm>
            <a:off x="5295900" y="5105400"/>
            <a:ext cx="112395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4" name="Equation" r:id="rId8" imgW="723600" imgH="215640" progId="Equation.3">
                    <p:embed/>
                  </p:oleObj>
                </mc:Choice>
                <mc:Fallback>
                  <p:oleObj name="Equation" r:id="rId8" imgW="72360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5900" y="5105400"/>
                          <a:ext cx="1123950" cy="333375"/>
                        </a:xfrm>
                        <a:prstGeom prst="rect">
                          <a:avLst/>
                        </a:prstGeom>
                        <a:solidFill>
                          <a:srgbClr val="C0C0C0">
                            <a:alpha val="39999"/>
                          </a:srgbClr>
                        </a:solidFill>
                        <a:ln w="9525">
                          <a:solidFill>
                            <a:srgbClr val="4D2885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05" name="Object 13"/>
          <p:cNvGraphicFramePr>
            <a:graphicFrameLocks noChangeAspect="1"/>
          </p:cNvGraphicFramePr>
          <p:nvPr/>
        </p:nvGraphicFramePr>
        <p:xfrm>
          <a:off x="752475" y="3141663"/>
          <a:ext cx="39147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5" name="Photo Editor Photo" r:id="rId10" imgW="6819048" imgH="4296375" progId="MSPhotoEd.3">
                  <p:embed/>
                </p:oleObj>
              </mc:Choice>
              <mc:Fallback>
                <p:oleObj name="Photo Editor Photo" r:id="rId10" imgW="6819048" imgH="4296375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3141663"/>
                        <a:ext cx="3914775" cy="2466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4"/>
          <p:cNvGraphicFramePr>
            <a:graphicFrameLocks noChangeAspect="1"/>
          </p:cNvGraphicFramePr>
          <p:nvPr/>
        </p:nvGraphicFramePr>
        <p:xfrm>
          <a:off x="511175" y="1195388"/>
          <a:ext cx="4441825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6" name="Photo Editor Photo" r:id="rId12" imgW="6733333" imgH="2828571" progId="MSPhotoEd.3">
                  <p:embed/>
                </p:oleObj>
              </mc:Choice>
              <mc:Fallback>
                <p:oleObj name="Photo Editor Photo" r:id="rId12" imgW="6733333" imgH="2828571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195388"/>
                        <a:ext cx="4441825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19113" y="1204913"/>
            <a:ext cx="4367212" cy="4760912"/>
            <a:chOff x="327" y="759"/>
            <a:chExt cx="2751" cy="2999"/>
          </a:xfrm>
        </p:grpSpPr>
        <p:graphicFrame>
          <p:nvGraphicFramePr>
            <p:cNvPr id="25607" name="Object 12"/>
            <p:cNvGraphicFramePr>
              <a:graphicFrameLocks noChangeAspect="1"/>
            </p:cNvGraphicFramePr>
            <p:nvPr/>
          </p:nvGraphicFramePr>
          <p:xfrm>
            <a:off x="372" y="1857"/>
            <a:ext cx="2706" cy="1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7" name="Photo Editor Photo" r:id="rId14" imgW="10638095" imgH="7466667" progId="MSPhotoEd.3">
                    <p:embed/>
                  </p:oleObj>
                </mc:Choice>
                <mc:Fallback>
                  <p:oleObj name="Photo Editor Photo" r:id="rId14" imgW="10638095" imgH="7466667" progId="MSPhotoEd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" y="1857"/>
                          <a:ext cx="2706" cy="190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5875" algn="ctr">
                              <a:solidFill>
                                <a:srgbClr val="4D2885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15"/>
            <p:cNvGraphicFramePr>
              <a:graphicFrameLocks noChangeAspect="1"/>
            </p:cNvGraphicFramePr>
            <p:nvPr/>
          </p:nvGraphicFramePr>
          <p:xfrm>
            <a:off x="327" y="759"/>
            <a:ext cx="1161" cy="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8" name="Photo Editor Photo" r:id="rId16" imgW="2828571" imgH="2828571" progId="MSPhotoEd.3">
                    <p:embed/>
                  </p:oleObj>
                </mc:Choice>
                <mc:Fallback>
                  <p:oleObj name="Photo Editor Photo" r:id="rId16" imgW="2828571" imgH="2828571" progId="MSPhotoEd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" y="759"/>
                          <a:ext cx="1161" cy="1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 algn="ctr">
                              <a:solidFill>
                                <a:srgbClr val="4D2885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6345" name="Text Box 9"/>
          <p:cNvSpPr txBox="1">
            <a:spLocks noChangeArrowheads="1"/>
          </p:cNvSpPr>
          <p:nvPr/>
        </p:nvSpPr>
        <p:spPr bwMode="auto">
          <a:xfrm>
            <a:off x="1504950" y="3105150"/>
            <a:ext cx="3571875" cy="1255713"/>
          </a:xfrm>
          <a:prstGeom prst="rect">
            <a:avLst/>
          </a:prstGeom>
          <a:solidFill>
            <a:srgbClr val="FFFF99"/>
          </a:solidFill>
          <a:ln w="38100">
            <a:solidFill>
              <a:srgbClr val="D5262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altLang="en-US" b="1">
                <a:solidFill>
                  <a:srgbClr val="D5262B"/>
                </a:solidFill>
                <a:cs typeface="Arial" panose="020B0604020202020204" pitchFamily="34" charset="0"/>
              </a:rPr>
              <a:t>Záróirányú feléledési idő</a:t>
            </a:r>
            <a:r>
              <a:rPr lang="hu-HU" altLang="en-US" b="1">
                <a:cs typeface="Arial" panose="020B0604020202020204" pitchFamily="34" charset="0"/>
              </a:rPr>
              <a:t> </a:t>
            </a:r>
            <a:r>
              <a:rPr lang="en-GB" altLang="en-US" sz="1800" b="1">
                <a:cs typeface="Arial" panose="020B0604020202020204" pitchFamily="34" charset="0"/>
              </a:rPr>
              <a:t>Reverse recovery time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altLang="en-US" sz="2800" b="1">
                <a:solidFill>
                  <a:srgbClr val="D5262B"/>
                </a:solidFill>
                <a:cs typeface="Arial" panose="020B0604020202020204" pitchFamily="34" charset="0"/>
              </a:rPr>
              <a:t>t</a:t>
            </a:r>
            <a:r>
              <a:rPr lang="en-GB" altLang="en-US" sz="2800" b="1" baseline="-25000">
                <a:solidFill>
                  <a:srgbClr val="D5262B"/>
                </a:solidFill>
                <a:cs typeface="Arial" panose="020B0604020202020204" pitchFamily="34" charset="0"/>
              </a:rPr>
              <a:t>rr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altLang="en-US" sz="1800" b="1">
                <a:cs typeface="Arial" panose="020B0604020202020204" pitchFamily="34" charset="0"/>
              </a:rPr>
              <a:t>(2-3 ns egy gyors diódára)</a:t>
            </a:r>
            <a:endParaRPr lang="en-GB" altLang="en-US" sz="1600" baseline="-25000">
              <a:cs typeface="Arial" panose="020B0604020202020204" pitchFamily="34" charset="0"/>
            </a:endParaRPr>
          </a:p>
        </p:txBody>
      </p:sp>
      <p:sp>
        <p:nvSpPr>
          <p:cNvPr id="25613" name="Date Placeholder 1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25614" name="Footer Placeholder 1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5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AA29DF0B-1854-4C8A-9C34-9EDB9E713009}" type="slidenum">
              <a:rPr lang="en-US" altLang="en-US" sz="1000">
                <a:solidFill>
                  <a:srgbClr val="8C2532"/>
                </a:solidFill>
              </a:rPr>
              <a:pPr/>
              <a:t>47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dióda tranziens működése</a:t>
            </a:r>
          </a:p>
        </p:txBody>
      </p:sp>
      <p:graphicFrame>
        <p:nvGraphicFramePr>
          <p:cNvPr id="266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44550"/>
              </p:ext>
            </p:extLst>
          </p:nvPr>
        </p:nvGraphicFramePr>
        <p:xfrm>
          <a:off x="504825" y="3009901"/>
          <a:ext cx="4295775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1" name="Photo Editor Photo" r:id="rId4" imgW="10638095" imgH="7466667" progId="MSPhotoEd.3">
                  <p:embed/>
                </p:oleObj>
              </mc:Choice>
              <mc:Fallback>
                <p:oleObj name="Photo Editor Photo" r:id="rId4" imgW="10638095" imgH="7466667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3009901"/>
                        <a:ext cx="4295775" cy="301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869927"/>
              </p:ext>
            </p:extLst>
          </p:nvPr>
        </p:nvGraphicFramePr>
        <p:xfrm>
          <a:off x="4660900" y="1306513"/>
          <a:ext cx="297973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2" name="Equation" r:id="rId6" imgW="1409400" imgH="457200" progId="Equation.3">
                  <p:embed/>
                </p:oleObj>
              </mc:Choice>
              <mc:Fallback>
                <p:oleObj name="Equation" r:id="rId6" imgW="14094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306513"/>
                        <a:ext cx="2979738" cy="966787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609600" y="1371600"/>
            <a:ext cx="449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 dirty="0">
                <a:cs typeface="Arial" panose="020B0604020202020204" pitchFamily="34" charset="0"/>
              </a:rPr>
              <a:t>A </a:t>
            </a:r>
            <a:r>
              <a:rPr lang="en-GB" altLang="en-US" sz="2400" b="1" dirty="0" err="1">
                <a:cs typeface="Arial" panose="020B0604020202020204" pitchFamily="34" charset="0"/>
              </a:rPr>
              <a:t>diffúziós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egyenlet</a:t>
            </a:r>
            <a:r>
              <a:rPr lang="en-GB" altLang="en-US" sz="2400" b="1" dirty="0" smtClean="0">
                <a:cs typeface="Arial" panose="020B0604020202020204" pitchFamily="34" charset="0"/>
              </a:rPr>
              <a:t>:</a:t>
            </a:r>
            <a:endParaRPr lang="hu-HU" altLang="en-US" sz="2400" b="1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altLang="en-US" sz="24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en-US" sz="2400" b="1" dirty="0" err="1">
                <a:cs typeface="Arial" panose="020B0604020202020204" pitchFamily="34" charset="0"/>
              </a:rPr>
              <a:t>Ebből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cs typeface="Arial" panose="020B0604020202020204" pitchFamily="34" charset="0"/>
              </a:rPr>
              <a:t>számoltuk</a:t>
            </a:r>
            <a:r>
              <a:rPr lang="en-GB" altLang="en-US" sz="2400" b="1" dirty="0">
                <a:cs typeface="Arial" panose="020B0604020202020204" pitchFamily="34" charset="0"/>
              </a:rPr>
              <a:t> n(</a:t>
            </a:r>
            <a:r>
              <a:rPr lang="en-GB" altLang="en-US" sz="2400" b="1" dirty="0" err="1">
                <a:cs typeface="Arial" panose="020B0604020202020204" pitchFamily="34" charset="0"/>
              </a:rPr>
              <a:t>x,t</a:t>
            </a:r>
            <a:r>
              <a:rPr lang="en-GB" altLang="en-US" sz="2400" b="1" dirty="0">
                <a:cs typeface="Arial" panose="020B0604020202020204" pitchFamily="34" charset="0"/>
              </a:rPr>
              <a:t>)-t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5288280" y="3124200"/>
            <a:ext cx="355092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 b="1" dirty="0" err="1" smtClean="0">
                <a:solidFill>
                  <a:srgbClr val="D5262B"/>
                </a:solidFill>
                <a:cs typeface="Arial" panose="020B0604020202020204" pitchFamily="34" charset="0"/>
              </a:rPr>
              <a:t>Egyszerűsít</a:t>
            </a:r>
            <a:r>
              <a:rPr lang="hu-HU" altLang="en-US" sz="2400" b="1" dirty="0" smtClean="0">
                <a:solidFill>
                  <a:srgbClr val="D5262B"/>
                </a:solidFill>
                <a:cs typeface="Arial" panose="020B0604020202020204" pitchFamily="34" charset="0"/>
              </a:rPr>
              <a:t>s</a:t>
            </a:r>
            <a:r>
              <a:rPr lang="en-GB" altLang="en-US" sz="2400" b="1" dirty="0" err="1" smtClean="0">
                <a:solidFill>
                  <a:srgbClr val="D5262B"/>
                </a:solidFill>
                <a:cs typeface="Arial" panose="020B0604020202020204" pitchFamily="34" charset="0"/>
              </a:rPr>
              <a:t>ünk</a:t>
            </a:r>
            <a:r>
              <a:rPr lang="en-GB" altLang="en-US" sz="2400" b="1" dirty="0">
                <a:solidFill>
                  <a:srgbClr val="D5262B"/>
                </a:solidFill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en-GB" altLang="en-US" sz="2400" b="1" dirty="0">
                <a:cs typeface="Arial" panose="020B0604020202020204" pitchFamily="34" charset="0"/>
              </a:rPr>
              <a:t>n(</a:t>
            </a:r>
            <a:r>
              <a:rPr lang="en-GB" altLang="en-US" sz="2400" b="1" dirty="0" err="1">
                <a:cs typeface="Arial" panose="020B0604020202020204" pitchFamily="34" charset="0"/>
              </a:rPr>
              <a:t>x,t</a:t>
            </a:r>
            <a:r>
              <a:rPr lang="en-GB" altLang="en-US" sz="2400" b="1" dirty="0">
                <a:cs typeface="Arial" panose="020B0604020202020204" pitchFamily="34" charset="0"/>
              </a:rPr>
              <a:t>) </a:t>
            </a:r>
            <a:r>
              <a:rPr lang="en-GB" altLang="en-US" sz="2400" b="1" dirty="0" err="1">
                <a:cs typeface="Arial" panose="020B0604020202020204" pitchFamily="34" charset="0"/>
              </a:rPr>
              <a:t>helyett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altLang="en-US" sz="2400" b="1" dirty="0">
                <a:cs typeface="Arial" panose="020B0604020202020204" pitchFamily="34" charset="0"/>
              </a:rPr>
              <a:t>a </a:t>
            </a:r>
            <a:r>
              <a:rPr lang="en-GB" altLang="en-US" sz="2400" b="1" dirty="0" smtClean="0">
                <a:cs typeface="Arial" panose="020B0604020202020204" pitchFamily="34" charset="0"/>
              </a:rPr>
              <a:t>Q</a:t>
            </a:r>
            <a:r>
              <a:rPr lang="hu-HU" altLang="en-US" sz="2400" b="1" baseline="-25000" dirty="0" smtClean="0">
                <a:cs typeface="Arial" panose="020B0604020202020204" pitchFamily="34" charset="0"/>
              </a:rPr>
              <a:t>D</a:t>
            </a:r>
            <a:r>
              <a:rPr lang="en-GB" altLang="en-US" sz="2400" b="1" dirty="0" smtClean="0">
                <a:cs typeface="Arial" panose="020B0604020202020204" pitchFamily="34" charset="0"/>
              </a:rPr>
              <a:t>(t</a:t>
            </a:r>
            <a:r>
              <a:rPr lang="en-GB" altLang="en-US" sz="2400" b="1" dirty="0"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hu-HU" altLang="en-US" sz="2400" b="1" dirty="0" smtClean="0">
                <a:cs typeface="Arial" panose="020B0604020202020204" pitchFamily="34" charset="0"/>
              </a:rPr>
              <a:t>diffúziós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össztöltéssel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számol</a:t>
            </a:r>
            <a:r>
              <a:rPr lang="hu-HU" altLang="en-US" sz="2400" b="1" dirty="0" smtClean="0">
                <a:cs typeface="Arial" panose="020B0604020202020204" pitchFamily="34" charset="0"/>
              </a:rPr>
              <a:t>j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unk</a:t>
            </a:r>
            <a:r>
              <a:rPr lang="hu-HU" altLang="en-US" sz="2400" b="1" dirty="0" smtClean="0">
                <a:cs typeface="Arial" panose="020B0604020202020204" pitchFamily="34" charset="0"/>
              </a:rPr>
              <a:t>!</a:t>
            </a:r>
            <a:endParaRPr lang="en-GB" altLang="en-US" sz="2400" b="1" dirty="0">
              <a:cs typeface="Arial" panose="020B0604020202020204" pitchFamily="34" charset="0"/>
            </a:endParaRPr>
          </a:p>
        </p:txBody>
      </p:sp>
      <p:sp>
        <p:nvSpPr>
          <p:cNvPr id="15" name="Date Placeholder 12"/>
          <p:cNvSpPr>
            <a:spLocks noGrp="1"/>
          </p:cNvSpPr>
          <p:nvPr>
            <p:ph type="dt" sz="quarter" idx="10"/>
          </p:nvPr>
        </p:nvSpPr>
        <p:spPr>
          <a:xfrm>
            <a:off x="922338" y="6467475"/>
            <a:ext cx="1211262" cy="242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/>
              <p:cNvSpPr txBox="1"/>
              <p:nvPr/>
            </p:nvSpPr>
            <p:spPr>
              <a:xfrm>
                <a:off x="4660900" y="2467283"/>
                <a:ext cx="4276726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D2885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hu-H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hu-H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00" y="2467283"/>
                <a:ext cx="4276726" cy="457200"/>
              </a:xfrm>
              <a:prstGeom prst="rect">
                <a:avLst/>
              </a:prstGeom>
              <a:blipFill>
                <a:blip r:embed="rId8"/>
                <a:stretch>
                  <a:fillRect t="-3896"/>
                </a:stretch>
              </a:blipFill>
              <a:ln>
                <a:solidFill>
                  <a:srgbClr val="4D2885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5B2E7EC-7619-40EC-9CBB-FF4D8983D7BE}" type="slidenum">
              <a:rPr lang="en-US" altLang="en-US" sz="1000">
                <a:solidFill>
                  <a:srgbClr val="8C2532"/>
                </a:solidFill>
              </a:rPr>
              <a:pPr/>
              <a:t>48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dióda tranziens működése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133350" y="1169988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 dirty="0">
                <a:cs typeface="Arial" panose="020B0604020202020204" pitchFamily="34" charset="0"/>
              </a:rPr>
              <a:t>A </a:t>
            </a:r>
            <a:r>
              <a:rPr lang="en-GB" altLang="en-US" sz="2400" b="1" dirty="0" err="1">
                <a:cs typeface="Arial" panose="020B0604020202020204" pitchFamily="34" charset="0"/>
              </a:rPr>
              <a:t>töltésegyenlet</a:t>
            </a:r>
            <a:endParaRPr lang="en-GB" altLang="en-US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27650" name="Object 12"/>
          <p:cNvGraphicFramePr>
            <a:graphicFrameLocks noChangeAspect="1"/>
          </p:cNvGraphicFramePr>
          <p:nvPr/>
        </p:nvGraphicFramePr>
        <p:xfrm>
          <a:off x="609600" y="2038350"/>
          <a:ext cx="20574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8" name="Equation" r:id="rId4" imgW="647640" imgH="215640" progId="Equation.3">
                  <p:embed/>
                </p:oleObj>
              </mc:Choice>
              <mc:Fallback>
                <p:oleObj name="Equation" r:id="rId4" imgW="64764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38350"/>
                        <a:ext cx="2057400" cy="681038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504825" y="4781550"/>
            <a:ext cx="80772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400" b="1" dirty="0" err="1">
                <a:cs typeface="Arial" panose="020B0604020202020204" pitchFamily="34" charset="0"/>
              </a:rPr>
              <a:t>Az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cs typeface="Arial" panose="020B0604020202020204" pitchFamily="34" charset="0"/>
              </a:rPr>
              <a:t>áram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cs typeface="Arial" panose="020B0604020202020204" pitchFamily="34" charset="0"/>
              </a:rPr>
              <a:t>két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cs typeface="Arial" panose="020B0604020202020204" pitchFamily="34" charset="0"/>
              </a:rPr>
              <a:t>dologra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cs typeface="Arial" panose="020B0604020202020204" pitchFamily="34" charset="0"/>
              </a:rPr>
              <a:t>fordítódik</a:t>
            </a:r>
            <a:r>
              <a:rPr lang="en-GB" altLang="en-US" sz="2400" b="1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GB" altLang="en-US" sz="2400" b="1" dirty="0">
                <a:cs typeface="Arial" panose="020B0604020202020204" pitchFamily="34" charset="0"/>
              </a:rPr>
              <a:t>                       </a:t>
            </a:r>
            <a:r>
              <a:rPr lang="en-GB" altLang="en-US" sz="2400" b="1" dirty="0" err="1">
                <a:cs typeface="Arial" panose="020B0604020202020204" pitchFamily="34" charset="0"/>
              </a:rPr>
              <a:t>rekombináció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cs typeface="Arial" panose="020B0604020202020204" pitchFamily="34" charset="0"/>
              </a:rPr>
              <a:t>pótlása</a:t>
            </a:r>
            <a:endParaRPr lang="en-GB" altLang="en-US" sz="24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b="1" dirty="0">
                <a:cs typeface="Arial" panose="020B0604020202020204" pitchFamily="34" charset="0"/>
              </a:rPr>
              <a:t>                       </a:t>
            </a:r>
            <a:r>
              <a:rPr lang="en-GB" altLang="en-US" sz="2400" b="1" dirty="0" err="1">
                <a:cs typeface="Arial" panose="020B0604020202020204" pitchFamily="34" charset="0"/>
              </a:rPr>
              <a:t>töltés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cs typeface="Arial" panose="020B0604020202020204" pitchFamily="34" charset="0"/>
              </a:rPr>
              <a:t>növekmény</a:t>
            </a:r>
            <a:r>
              <a:rPr lang="en-GB" altLang="en-US" sz="2400" b="1" dirty="0">
                <a:cs typeface="Arial" panose="020B0604020202020204" pitchFamily="34" charset="0"/>
              </a:rPr>
              <a:t>/</a:t>
            </a:r>
            <a:r>
              <a:rPr lang="en-GB" altLang="en-US" sz="2400" b="1" dirty="0" err="1">
                <a:cs typeface="Arial" panose="020B0604020202020204" pitchFamily="34" charset="0"/>
              </a:rPr>
              <a:t>fogyás</a:t>
            </a:r>
            <a:endParaRPr lang="en-GB" altLang="en-US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528398" name="Object 14"/>
          <p:cNvGraphicFramePr>
            <a:graphicFrameLocks noChangeAspect="1"/>
          </p:cNvGraphicFramePr>
          <p:nvPr/>
        </p:nvGraphicFramePr>
        <p:xfrm>
          <a:off x="636588" y="3171825"/>
          <a:ext cx="27082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9" name="Equation" r:id="rId6" imgW="990360" imgH="444240" progId="Equation.3">
                  <p:embed/>
                </p:oleObj>
              </mc:Choice>
              <mc:Fallback>
                <p:oleObj name="Equation" r:id="rId6" imgW="990360" imgH="444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171825"/>
                        <a:ext cx="2708275" cy="1212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5"/>
          <p:cNvGraphicFramePr>
            <a:graphicFrameLocks noChangeAspect="1"/>
          </p:cNvGraphicFramePr>
          <p:nvPr/>
        </p:nvGraphicFramePr>
        <p:xfrm>
          <a:off x="3790950" y="1417638"/>
          <a:ext cx="50180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40" name="Photo Editor Photo" r:id="rId8" imgW="6819048" imgH="4296375" progId="MSPhotoEd.3">
                  <p:embed/>
                </p:oleObj>
              </mc:Choice>
              <mc:Fallback>
                <p:oleObj name="Photo Editor Photo" r:id="rId8" imgW="6819048" imgH="4296375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1417638"/>
                        <a:ext cx="5018088" cy="316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Date Placeholder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27658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330AA55-B5BA-4E0F-80E8-D5368472BF16}" type="slidenum">
              <a:rPr lang="en-US" altLang="en-US" sz="1000">
                <a:solidFill>
                  <a:srgbClr val="8C2532"/>
                </a:solidFill>
              </a:rPr>
              <a:pPr/>
              <a:t>49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2005013"/>
            <a:ext cx="7007225" cy="881062"/>
          </a:xfrm>
        </p:spPr>
        <p:txBody>
          <a:bodyPr/>
          <a:lstStyle/>
          <a:p>
            <a:pPr eaLnBrk="1" hangingPunct="1"/>
            <a:r>
              <a:rPr lang="hu-HU" altLang="en-US" sz="6000" smtClean="0"/>
              <a:t>Letörési jelenségek </a:t>
            </a:r>
            <a:endParaRPr lang="en-US" altLang="en-US" sz="600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2238" y="3870325"/>
            <a:ext cx="7581900" cy="2122488"/>
          </a:xfrm>
          <a:noFill/>
        </p:spPr>
        <p:txBody>
          <a:bodyPr/>
          <a:lstStyle/>
          <a:p>
            <a:pPr eaLnBrk="1" hangingPunct="1"/>
            <a:r>
              <a:rPr lang="hu-HU" altLang="en-US" smtClean="0"/>
              <a:t>Lavina letörés</a:t>
            </a:r>
          </a:p>
          <a:p>
            <a:pPr eaLnBrk="1" hangingPunct="1"/>
            <a:r>
              <a:rPr lang="hu-HU" altLang="en-US" smtClean="0"/>
              <a:t>Zener átütés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53253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5325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6BC-4FA3-4B3B-AF86-E233C7545A4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55650" name="Picture 2" descr="3_13u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1236284"/>
            <a:ext cx="3105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-1" y="1343024"/>
            <a:ext cx="5577841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e</a:t>
            </a:r>
            <a:r>
              <a:rPr lang="hu-HU" altLang="en-US" sz="2400" kern="0" baseline="30000" dirty="0" smtClean="0">
                <a:latin typeface="Arial"/>
              </a:rPr>
              <a:t>-</a:t>
            </a:r>
            <a:r>
              <a:rPr lang="hu-HU" altLang="en-US" sz="2400" kern="0" dirty="0" smtClean="0">
                <a:latin typeface="Arial"/>
              </a:rPr>
              <a:t> áram szerepét fokozatosan a lyukak veszik át!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b="1" kern="0" dirty="0" smtClean="0">
                <a:latin typeface="Arial"/>
              </a:rPr>
              <a:t> Szélesbázisú struktúra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p oldalra jutott minden e</a:t>
            </a:r>
            <a:r>
              <a:rPr lang="hu-HU" altLang="en-US" sz="2400" kern="0" baseline="30000" dirty="0" smtClean="0">
                <a:latin typeface="Arial"/>
              </a:rPr>
              <a:t>-</a:t>
            </a:r>
            <a:r>
              <a:rPr lang="hu-HU" altLang="en-US" sz="2400" kern="0" dirty="0" smtClean="0">
                <a:latin typeface="Arial"/>
              </a:rPr>
              <a:t> rekombinálódik a p oldalon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b="1" kern="0" dirty="0" smtClean="0">
                <a:latin typeface="Arial"/>
              </a:rPr>
              <a:t>Keskenybázisú struktúra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p réteg vastagsága kisebb, mint diffúziós hossz, az e</a:t>
            </a:r>
            <a:r>
              <a:rPr lang="hu-HU" altLang="en-US" sz="2400" kern="0" baseline="30000" dirty="0" smtClean="0">
                <a:latin typeface="Arial"/>
              </a:rPr>
              <a:t>-</a:t>
            </a:r>
            <a:r>
              <a:rPr lang="hu-HU" altLang="en-US" sz="2400" kern="0" dirty="0" smtClean="0">
                <a:latin typeface="Arial"/>
              </a:rPr>
              <a:t> csak egy része rekombinálódik</a:t>
            </a:r>
          </a:p>
        </p:txBody>
      </p:sp>
      <p:sp>
        <p:nvSpPr>
          <p:cNvPr id="7" name="Cím 4"/>
          <p:cNvSpPr txBox="1">
            <a:spLocks/>
          </p:cNvSpPr>
          <p:nvPr/>
        </p:nvSpPr>
        <p:spPr>
          <a:xfrm>
            <a:off x="139700" y="461963"/>
            <a:ext cx="8845550" cy="881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C253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C253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C253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C253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C253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C253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C253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C253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C253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smtClean="0"/>
              <a:t>Di</a:t>
            </a:r>
            <a:r>
              <a:rPr lang="hu-HU" kern="0" smtClean="0"/>
              <a:t>óda nyitóirányú működése</a:t>
            </a:r>
            <a:endParaRPr lang="en-US" kern="0" dirty="0"/>
          </a:p>
        </p:txBody>
      </p:sp>
      <p:sp>
        <p:nvSpPr>
          <p:cNvPr id="8" name="Téglalap 7"/>
          <p:cNvSpPr/>
          <p:nvPr/>
        </p:nvSpPr>
        <p:spPr>
          <a:xfrm>
            <a:off x="-12700" y="4660903"/>
            <a:ext cx="88455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Áramvezetés szempontjából semmi különbség!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sz="2400" kern="0" dirty="0" smtClean="0">
                <a:latin typeface="Arial"/>
              </a:rPr>
              <a:t>Lyukakat kontaktustól PN átmenetig térerő mozgatja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i="1" kern="0" dirty="0" smtClean="0">
                <a:latin typeface="Arial"/>
              </a:rPr>
              <a:t>nyitófesz egy kis része esik itt</a:t>
            </a:r>
            <a:endParaRPr lang="hu-HU" altLang="en-US" kern="0" dirty="0">
              <a:latin typeface="Arial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kern="0" dirty="0" smtClean="0">
                <a:latin typeface="Arial"/>
              </a:rPr>
              <a:t>Lyuk többségi töltéshordozó p oldalon!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</a:pPr>
            <a:r>
              <a:rPr lang="hu-HU" altLang="en-US" kern="0" dirty="0" smtClean="0">
                <a:latin typeface="Arial"/>
              </a:rPr>
              <a:t>e</a:t>
            </a:r>
            <a:r>
              <a:rPr lang="hu-HU" altLang="en-US" kern="0" baseline="30000" dirty="0" smtClean="0">
                <a:latin typeface="Arial"/>
              </a:rPr>
              <a:t>-</a:t>
            </a:r>
            <a:r>
              <a:rPr lang="hu-HU" altLang="en-US" kern="0" dirty="0" smtClean="0">
                <a:latin typeface="Arial"/>
              </a:rPr>
              <a:t> esetén ez a térerő okozta sodródási áram elhanyagolható!</a:t>
            </a:r>
          </a:p>
        </p:txBody>
      </p:sp>
    </p:spTree>
    <p:extLst>
      <p:ext uri="{BB962C8B-B14F-4D97-AF65-F5344CB8AC3E}">
        <p14:creationId xmlns:p14="http://schemas.microsoft.com/office/powerpoint/2010/main" val="27191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81D3E0E-CE4E-4F44-A3DB-DE4DBE2FA9B6}" type="slidenum">
              <a:rPr lang="en-US" altLang="en-US" sz="1000">
                <a:solidFill>
                  <a:srgbClr val="8C2532"/>
                </a:solidFill>
              </a:rPr>
              <a:pPr/>
              <a:t>50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Letörési jelenségek</a:t>
            </a:r>
          </a:p>
        </p:txBody>
      </p:sp>
      <p:pic>
        <p:nvPicPr>
          <p:cNvPr id="54276" name="Picture 8" descr="diodk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54102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3048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Oka két fizikai jelenség egyike:</a:t>
            </a:r>
          </a:p>
          <a:p>
            <a:pPr algn="ctr">
              <a:lnSpc>
                <a:spcPct val="100000"/>
              </a:lnSpc>
            </a:pPr>
            <a:endParaRPr lang="en-GB" altLang="en-US" sz="2400" b="1"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Lavina letörés</a:t>
            </a:r>
          </a:p>
          <a:p>
            <a:pPr algn="ctr">
              <a:lnSpc>
                <a:spcPct val="100000"/>
              </a:lnSpc>
            </a:pPr>
            <a:r>
              <a:rPr lang="en-GB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Zener átütés</a:t>
            </a:r>
          </a:p>
        </p:txBody>
      </p:sp>
      <p:sp>
        <p:nvSpPr>
          <p:cNvPr id="54278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54279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7C51CDA7-C8EC-4567-9623-A40626B501C6}" type="slidenum">
              <a:rPr lang="en-US" altLang="en-US" sz="1000">
                <a:solidFill>
                  <a:srgbClr val="8C2532"/>
                </a:solidFill>
              </a:rPr>
              <a:pPr/>
              <a:t>51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86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lavina letörés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1219200" y="2808288"/>
          <a:ext cx="1916113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09" name="Equation" r:id="rId4" imgW="1041120" imgH="698400" progId="Equation.3">
                  <p:embed/>
                </p:oleObj>
              </mc:Choice>
              <mc:Fallback>
                <p:oleObj name="Equation" r:id="rId4" imgW="104112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08288"/>
                        <a:ext cx="1916113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27781"/>
              </p:ext>
            </p:extLst>
          </p:nvPr>
        </p:nvGraphicFramePr>
        <p:xfrm>
          <a:off x="914400" y="1512888"/>
          <a:ext cx="26543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0" name="Equation" r:id="rId6" imgW="1041120" imgH="228600" progId="Equation.3">
                  <p:embed/>
                </p:oleObj>
              </mc:Choice>
              <mc:Fallback>
                <p:oleObj name="Equation" r:id="rId6" imgW="10411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12888"/>
                        <a:ext cx="26543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5800" y="2274888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800" b="1" dirty="0">
                <a:cs typeface="Arial" panose="020B0604020202020204" pitchFamily="34" charset="0"/>
              </a:rPr>
              <a:t>M a </a:t>
            </a:r>
            <a:r>
              <a:rPr lang="en-GB" altLang="en-US" sz="1800" b="1" dirty="0" err="1">
                <a:cs typeface="Arial" panose="020B0604020202020204" pitchFamily="34" charset="0"/>
              </a:rPr>
              <a:t>sokszorozási</a:t>
            </a:r>
            <a:r>
              <a:rPr lang="en-GB" altLang="en-US" sz="1800" b="1" dirty="0">
                <a:cs typeface="Arial" panose="020B0604020202020204" pitchFamily="34" charset="0"/>
              </a:rPr>
              <a:t> </a:t>
            </a:r>
            <a:r>
              <a:rPr lang="en-GB" altLang="en-US" sz="1800" b="1" dirty="0" err="1" smtClean="0">
                <a:cs typeface="Arial" panose="020B0604020202020204" pitchFamily="34" charset="0"/>
              </a:rPr>
              <a:t>tényező</a:t>
            </a:r>
            <a:r>
              <a:rPr lang="hu-HU" altLang="en-US" sz="1800" b="1" dirty="0">
                <a:cs typeface="Arial" panose="020B0604020202020204" pitchFamily="34" charset="0"/>
              </a:rPr>
              <a:t/>
            </a:r>
            <a:br>
              <a:rPr lang="hu-HU" altLang="en-US" sz="1800" b="1" dirty="0">
                <a:cs typeface="Arial" panose="020B0604020202020204" pitchFamily="34" charset="0"/>
              </a:rPr>
            </a:br>
            <a:endParaRPr lang="hu-HU" altLang="en-US" sz="1800" i="1" dirty="0" smtClean="0">
              <a:cs typeface="Arial" panose="020B0604020202020204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09600" y="4332288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b="1" dirty="0">
                <a:cs typeface="Arial" panose="020B0604020202020204" pitchFamily="34" charset="0"/>
              </a:rPr>
              <a:t>U</a:t>
            </a:r>
            <a:r>
              <a:rPr lang="en-GB" altLang="en-US" b="1" baseline="-25000" dirty="0">
                <a:cs typeface="Arial" panose="020B0604020202020204" pitchFamily="34" charset="0"/>
              </a:rPr>
              <a:t>L </a:t>
            </a:r>
            <a:r>
              <a:rPr lang="en-GB" altLang="en-US" b="1" dirty="0">
                <a:cs typeface="Arial" panose="020B0604020202020204" pitchFamily="34" charset="0"/>
              </a:rPr>
              <a:t>a </a:t>
            </a:r>
            <a:r>
              <a:rPr lang="en-GB" altLang="en-US" b="1" dirty="0" err="1">
                <a:cs typeface="Arial" panose="020B0604020202020204" pitchFamily="34" charset="0"/>
              </a:rPr>
              <a:t>gyengébben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adalékolt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oldaltól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függ</a:t>
            </a:r>
            <a:r>
              <a:rPr lang="en-GB" altLang="en-US" b="1" dirty="0" smtClean="0">
                <a:cs typeface="Arial" panose="020B0604020202020204" pitchFamily="34" charset="0"/>
              </a:rPr>
              <a:t>:</a:t>
            </a:r>
            <a:endParaRPr lang="en-GB" altLang="en-US" b="1" dirty="0">
              <a:cs typeface="Arial" panose="020B0604020202020204" pitchFamily="34" charset="0"/>
            </a:endParaRPr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04196"/>
              </p:ext>
            </p:extLst>
          </p:nvPr>
        </p:nvGraphicFramePr>
        <p:xfrm>
          <a:off x="1295400" y="5125917"/>
          <a:ext cx="17843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1" name="Equation" r:id="rId8" imgW="672840" imgH="228600" progId="Equation.3">
                  <p:embed/>
                </p:oleObj>
              </mc:Choice>
              <mc:Fallback>
                <p:oleObj name="Equation" r:id="rId8" imgW="6728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25917"/>
                        <a:ext cx="1784350" cy="608012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349750" y="542925"/>
          <a:ext cx="4692650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2" name="Photo Editor Photo" r:id="rId10" imgW="8183117" imgH="10371429" progId="MSPhotoEd.3">
                  <p:embed/>
                </p:oleObj>
              </mc:Choice>
              <mc:Fallback>
                <p:oleObj name="Photo Editor Photo" r:id="rId10" imgW="8183117" imgH="10371429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542925"/>
                        <a:ext cx="4692650" cy="594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Date Placeholder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28683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350674" y="3735179"/>
            <a:ext cx="843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hu-HU" altLang="en-US" sz="1600" i="1" dirty="0">
                <a:cs typeface="Arial" panose="020B0604020202020204" pitchFamily="34" charset="0"/>
              </a:rPr>
              <a:t>(m ~ 3)</a:t>
            </a:r>
          </a:p>
        </p:txBody>
      </p:sp>
      <p:sp>
        <p:nvSpPr>
          <p:cNvPr id="5" name="Téglalap 4"/>
          <p:cNvSpPr/>
          <p:nvPr/>
        </p:nvSpPr>
        <p:spPr>
          <a:xfrm>
            <a:off x="685800" y="5827494"/>
            <a:ext cx="4346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altLang="en-US" sz="1800" b="1" dirty="0" err="1" smtClean="0">
                <a:cs typeface="Arial" panose="020B0604020202020204" pitchFamily="34" charset="0"/>
              </a:rPr>
              <a:t>E</a:t>
            </a:r>
            <a:r>
              <a:rPr lang="hu-HU" altLang="en-US" sz="1800" b="1" baseline="-25000" dirty="0" err="1" smtClean="0">
                <a:cs typeface="Arial" panose="020B0604020202020204" pitchFamily="34" charset="0"/>
              </a:rPr>
              <a:t>max</a:t>
            </a:r>
            <a:r>
              <a:rPr lang="hu-HU" altLang="en-US" sz="1800" b="1" baseline="-25000" dirty="0" smtClean="0">
                <a:cs typeface="Arial" panose="020B0604020202020204" pitchFamily="34" charset="0"/>
              </a:rPr>
              <a:t> </a:t>
            </a:r>
            <a:r>
              <a:rPr lang="hu-HU" altLang="en-US" sz="1800" b="1" dirty="0">
                <a:cs typeface="Arial" panose="020B0604020202020204" pitchFamily="34" charset="0"/>
              </a:rPr>
              <a:t>növekszik gyengébben </a:t>
            </a:r>
            <a:r>
              <a:rPr lang="hu-HU" altLang="en-US" sz="1800" b="1" dirty="0" err="1" smtClean="0">
                <a:cs typeface="Arial" panose="020B0604020202020204" pitchFamily="34" charset="0"/>
              </a:rPr>
              <a:t>adalékolt</a:t>
            </a:r>
            <a:r>
              <a:rPr lang="hu-HU" altLang="en-US" sz="1800" b="1" dirty="0" smtClean="0">
                <a:cs typeface="Arial" panose="020B0604020202020204" pitchFamily="34" charset="0"/>
              </a:rPr>
              <a:t> </a:t>
            </a:r>
            <a:r>
              <a:rPr lang="hu-HU" altLang="en-US" sz="1800" b="1" dirty="0">
                <a:cs typeface="Arial" panose="020B0604020202020204" pitchFamily="34" charset="0"/>
              </a:rPr>
              <a:t>oldal nagyobb </a:t>
            </a:r>
            <a:r>
              <a:rPr lang="hu-HU" altLang="en-US" sz="1800" b="1" dirty="0" err="1" smtClean="0">
                <a:cs typeface="Arial" panose="020B0604020202020204" pitchFamily="34" charset="0"/>
              </a:rPr>
              <a:t>adalékolásával</a:t>
            </a:r>
            <a:r>
              <a:rPr lang="hu-HU" altLang="en-US" sz="1800" b="1" dirty="0" smtClean="0">
                <a:cs typeface="Arial" panose="020B0604020202020204" pitchFamily="34" charset="0"/>
              </a:rPr>
              <a:t>!</a:t>
            </a:r>
            <a:endParaRPr lang="en-GB" altLang="en-US" sz="18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FCF45775-FAA2-48B5-9439-B41D2343ADFC}" type="slidenum">
              <a:rPr lang="en-US" altLang="en-US" sz="1000">
                <a:solidFill>
                  <a:srgbClr val="8C2532"/>
                </a:solidFill>
              </a:rPr>
              <a:pPr/>
              <a:t>52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Zener letörés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762000" y="2514600"/>
            <a:ext cx="2590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Fizikai ok:</a:t>
            </a:r>
          </a:p>
          <a:p>
            <a:pPr algn="ctr">
              <a:lnSpc>
                <a:spcPct val="100000"/>
              </a:lnSpc>
            </a:pPr>
            <a:r>
              <a:rPr lang="en-GB" altLang="en-US" sz="2400" b="1" i="1">
                <a:solidFill>
                  <a:srgbClr val="D5262B"/>
                </a:solidFill>
                <a:cs typeface="Arial" panose="020B0604020202020204" pitchFamily="34" charset="0"/>
              </a:rPr>
              <a:t>az alagúthatás</a:t>
            </a:r>
          </a:p>
        </p:txBody>
      </p:sp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1219200" y="4114800"/>
          <a:ext cx="17526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5" name="Equation" r:id="rId4" imgW="609480" imgH="228600" progId="Equation.3">
                  <p:embed/>
                </p:oleObj>
              </mc:Choice>
              <mc:Fallback>
                <p:oleObj name="Equation" r:id="rId4" imgW="6094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1752600" cy="657225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7"/>
          <p:cNvGraphicFramePr>
            <a:graphicFrameLocks noChangeAspect="1"/>
          </p:cNvGraphicFramePr>
          <p:nvPr/>
        </p:nvGraphicFramePr>
        <p:xfrm>
          <a:off x="4078288" y="1704975"/>
          <a:ext cx="4713287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6" name="Photo Editor Photo" r:id="rId6" imgW="5466667" imgH="4629796" progId="MSPhotoEd.3">
                  <p:embed/>
                </p:oleObj>
              </mc:Choice>
              <mc:Fallback>
                <p:oleObj name="Photo Editor Photo" r:id="rId6" imgW="5466667" imgH="4629796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1704975"/>
                        <a:ext cx="4713287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29704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B077EBA7-34AE-4F40-A977-315E6F6141AE}" type="slidenum">
              <a:rPr lang="en-US" altLang="en-US" sz="1000">
                <a:solidFill>
                  <a:srgbClr val="8C2532"/>
                </a:solidFill>
              </a:rPr>
              <a:pPr/>
              <a:t>53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Letörési jelenségek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57200" y="5867400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b="1" dirty="0" err="1">
                <a:cs typeface="Arial" panose="020B0604020202020204" pitchFamily="34" charset="0"/>
              </a:rPr>
              <a:t>Szilíciumnál</a:t>
            </a:r>
            <a:r>
              <a:rPr lang="en-GB" altLang="en-US" b="1" dirty="0">
                <a:cs typeface="Arial" panose="020B0604020202020204" pitchFamily="34" charset="0"/>
              </a:rPr>
              <a:t> 6V </a:t>
            </a:r>
            <a:r>
              <a:rPr lang="en-GB" altLang="en-US" b="1" dirty="0" err="1">
                <a:cs typeface="Arial" panose="020B0604020202020204" pitchFamily="34" charset="0"/>
              </a:rPr>
              <a:t>alatt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Zener</a:t>
            </a:r>
            <a:r>
              <a:rPr lang="en-GB" altLang="en-US" b="1" dirty="0">
                <a:cs typeface="Arial" panose="020B0604020202020204" pitchFamily="34" charset="0"/>
              </a:rPr>
              <a:t>, </a:t>
            </a:r>
            <a:r>
              <a:rPr lang="en-GB" altLang="en-US" b="1" dirty="0" err="1">
                <a:cs typeface="Arial" panose="020B0604020202020204" pitchFamily="34" charset="0"/>
              </a:rPr>
              <a:t>fölötte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lavina</a:t>
            </a:r>
            <a:r>
              <a:rPr lang="en-GB" altLang="en-US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953000" y="20574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b="1">
                <a:solidFill>
                  <a:srgbClr val="FF3300"/>
                </a:solidFill>
                <a:latin typeface="Bookman Old Style" panose="02050604050505020204" pitchFamily="18" charset="0"/>
              </a:rPr>
              <a:t>U</a:t>
            </a:r>
            <a:r>
              <a:rPr lang="en-GB" altLang="en-US" b="1" baseline="-25000">
                <a:solidFill>
                  <a:srgbClr val="FF3300"/>
                </a:solidFill>
                <a:latin typeface="Bookman Old Style" panose="02050604050505020204" pitchFamily="18" charset="0"/>
              </a:rPr>
              <a:t>L</a:t>
            </a:r>
            <a:r>
              <a:rPr lang="en-US" altLang="en-US" b="1">
                <a:solidFill>
                  <a:srgbClr val="FF3300"/>
                </a:solidFill>
                <a:latin typeface="Bookman Old Style" panose="02050604050505020204" pitchFamily="18" charset="0"/>
              </a:rPr>
              <a:t>~N</a:t>
            </a:r>
            <a:r>
              <a:rPr lang="en-US" altLang="en-US" b="1" baseline="30000">
                <a:solidFill>
                  <a:srgbClr val="FF3300"/>
                </a:solidFill>
                <a:latin typeface="Bookman Old Style" panose="02050604050505020204" pitchFamily="18" charset="0"/>
              </a:rPr>
              <a:t>-1</a:t>
            </a:r>
            <a:endParaRPr lang="en-GB" altLang="en-US" sz="240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553200" y="3124200"/>
            <a:ext cx="1219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b="1">
                <a:solidFill>
                  <a:srgbClr val="FF3300"/>
                </a:solidFill>
                <a:latin typeface="Bookman Old Style" panose="02050604050505020204" pitchFamily="18" charset="0"/>
              </a:rPr>
              <a:t>U</a:t>
            </a:r>
            <a:r>
              <a:rPr lang="en-GB" altLang="en-US" b="1" baseline="-25000">
                <a:solidFill>
                  <a:srgbClr val="FF3300"/>
                </a:solidFill>
                <a:latin typeface="Bookman Old Style" panose="02050604050505020204" pitchFamily="18" charset="0"/>
              </a:rPr>
              <a:t>L</a:t>
            </a:r>
            <a:r>
              <a:rPr lang="en-US" altLang="en-US" b="1">
                <a:solidFill>
                  <a:srgbClr val="FF3300"/>
                </a:solidFill>
                <a:latin typeface="Bookman Old Style" panose="02050604050505020204" pitchFamily="18" charset="0"/>
              </a:rPr>
              <a:t>~N</a:t>
            </a:r>
            <a:r>
              <a:rPr lang="en-US" altLang="en-US" b="1" baseline="30000">
                <a:solidFill>
                  <a:srgbClr val="FF3300"/>
                </a:solidFill>
                <a:latin typeface="Bookman Old Style" panose="02050604050505020204" pitchFamily="18" charset="0"/>
              </a:rPr>
              <a:t>-0.7</a:t>
            </a:r>
            <a:endParaRPr lang="en-GB" altLang="en-US" sz="240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133350" y="1169988"/>
            <a:ext cx="833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A két mechanizmus összehasonlítása</a:t>
            </a:r>
          </a:p>
        </p:txBody>
      </p:sp>
      <p:graphicFrame>
        <p:nvGraphicFramePr>
          <p:cNvPr id="30722" name="Object 10"/>
          <p:cNvGraphicFramePr>
            <a:graphicFrameLocks noChangeAspect="1"/>
          </p:cNvGraphicFramePr>
          <p:nvPr/>
        </p:nvGraphicFramePr>
        <p:xfrm>
          <a:off x="2033588" y="1700213"/>
          <a:ext cx="49942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4" name="Photo Editor Photo" r:id="rId4" imgW="5191850" imgH="4277322" progId="MSPhotoEd.3">
                  <p:embed/>
                </p:oleObj>
              </mc:Choice>
              <mc:Fallback>
                <p:oleObj name="Photo Editor Photo" r:id="rId4" imgW="5191850" imgH="4277322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1700213"/>
                        <a:ext cx="49942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Date Placeholder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30730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445641FE-2BBE-4C64-A1FC-72541A471BF6}" type="slidenum">
              <a:rPr lang="en-US" altLang="en-US" sz="1000">
                <a:solidFill>
                  <a:srgbClr val="8C2532"/>
                </a:solidFill>
              </a:rPr>
              <a:pPr/>
              <a:t>54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Letörési jelenségek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133350" y="1169988"/>
            <a:ext cx="833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400" b="1">
                <a:cs typeface="Arial" panose="020B0604020202020204" pitchFamily="34" charset="0"/>
              </a:rPr>
              <a:t>Felhasználás: </a:t>
            </a:r>
            <a:r>
              <a:rPr lang="hu-HU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a Zener-dióda</a:t>
            </a:r>
            <a:endParaRPr lang="en-GB" altLang="en-US" sz="2400" b="1">
              <a:solidFill>
                <a:srgbClr val="D5262B"/>
              </a:solidFill>
              <a:cs typeface="Arial" panose="020B0604020202020204" pitchFamily="34" charset="0"/>
            </a:endParaRP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85800" y="5105400"/>
            <a:ext cx="8001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Feszültség referencia</a:t>
            </a:r>
          </a:p>
          <a:p>
            <a:pPr>
              <a:lnSpc>
                <a:spcPct val="90000"/>
              </a:lnSpc>
            </a:pPr>
            <a:r>
              <a:rPr lang="en-GB" altLang="en-US" sz="2400" b="1">
                <a:cs typeface="Arial" panose="020B0604020202020204" pitchFamily="34" charset="0"/>
              </a:rPr>
              <a:t>Feszültség stabilizálás (kis fogyasztásnál)</a:t>
            </a:r>
          </a:p>
        </p:txBody>
      </p:sp>
      <p:pic>
        <p:nvPicPr>
          <p:cNvPr id="55302" name="Picture 9" descr="YZE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009775"/>
            <a:ext cx="84010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55304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946DA1F-C852-460A-ABAF-DBE2356BB661}" type="slidenum">
              <a:rPr lang="en-US" altLang="en-US" sz="1000">
                <a:solidFill>
                  <a:srgbClr val="8C2532"/>
                </a:solidFill>
              </a:rPr>
              <a:pPr/>
              <a:t>55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Letörési jelenségek</a:t>
            </a: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33350" y="1169988"/>
            <a:ext cx="4610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400" b="1">
                <a:cs typeface="Arial" panose="020B0604020202020204" pitchFamily="34" charset="0"/>
              </a:rPr>
              <a:t>A Zener diódák hőmérséklet függése</a:t>
            </a:r>
            <a:endParaRPr lang="en-GB" altLang="en-US" sz="2400" b="1">
              <a:cs typeface="Arial" panose="020B0604020202020204" pitchFamily="34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276350" y="3181350"/>
            <a:ext cx="27432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D5262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 b="1" dirty="0">
                <a:solidFill>
                  <a:srgbClr val="D5262B"/>
                </a:solidFill>
                <a:cs typeface="Arial" panose="020B0604020202020204" pitchFamily="34" charset="0"/>
              </a:rPr>
              <a:t>A </a:t>
            </a:r>
            <a:r>
              <a:rPr lang="en-GB" altLang="en-US" sz="2400" b="1" dirty="0" err="1">
                <a:solidFill>
                  <a:srgbClr val="D5262B"/>
                </a:solidFill>
                <a:cs typeface="Arial" panose="020B0604020202020204" pitchFamily="34" charset="0"/>
              </a:rPr>
              <a:t>legjobb</a:t>
            </a:r>
            <a:r>
              <a:rPr lang="en-GB" altLang="en-US" sz="2400" b="1" dirty="0">
                <a:solidFill>
                  <a:srgbClr val="D5262B"/>
                </a:solidFill>
                <a:cs typeface="Arial" panose="020B0604020202020204" pitchFamily="34" charset="0"/>
              </a:rPr>
              <a:t>: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cs typeface="Arial" panose="020B0604020202020204" pitchFamily="34" charset="0"/>
              </a:rPr>
              <a:t>az</a:t>
            </a:r>
            <a:r>
              <a:rPr lang="en-GB" altLang="en-US" sz="2400" b="1" dirty="0">
                <a:cs typeface="Arial" panose="020B0604020202020204" pitchFamily="34" charset="0"/>
              </a:rPr>
              <a:t> 5V </a:t>
            </a:r>
            <a:r>
              <a:rPr lang="en-GB" altLang="en-US" sz="2400" b="1" dirty="0" err="1">
                <a:cs typeface="Arial" panose="020B0604020202020204" pitchFamily="34" charset="0"/>
              </a:rPr>
              <a:t>körüli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cs typeface="Arial" panose="020B0604020202020204" pitchFamily="34" charset="0"/>
              </a:rPr>
              <a:t>dióda</a:t>
            </a:r>
            <a:endParaRPr lang="en-GB" altLang="en-US" sz="2400" b="1" dirty="0">
              <a:cs typeface="Arial" panose="020B0604020202020204" pitchFamily="34" charset="0"/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219200" y="4429125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b="1">
                <a:cs typeface="Arial" panose="020B0604020202020204" pitchFamily="34" charset="0"/>
              </a:rPr>
              <a:t>(Si diódáról van szó)</a:t>
            </a:r>
          </a:p>
        </p:txBody>
      </p:sp>
      <p:graphicFrame>
        <p:nvGraphicFramePr>
          <p:cNvPr id="31746" name="Object 9"/>
          <p:cNvGraphicFramePr>
            <a:graphicFrameLocks noChangeAspect="1"/>
          </p:cNvGraphicFramePr>
          <p:nvPr/>
        </p:nvGraphicFramePr>
        <p:xfrm>
          <a:off x="5043488" y="619125"/>
          <a:ext cx="3841750" cy="600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9" name="Photo Editor Photo" r:id="rId4" imgW="7163800" imgH="11200000" progId="MSPhotoEd.3">
                  <p:embed/>
                </p:oleObj>
              </mc:Choice>
              <mc:Fallback>
                <p:oleObj name="Photo Editor Photo" r:id="rId4" imgW="7163800" imgH="1120000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619125"/>
                        <a:ext cx="3841750" cy="600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31753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93976418-CCB5-47DD-ABDF-B6267FE81D31}" type="slidenum">
              <a:rPr lang="en-US" altLang="en-US" sz="1000">
                <a:solidFill>
                  <a:srgbClr val="8C2532"/>
                </a:solidFill>
              </a:rPr>
              <a:pPr/>
              <a:t>56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2005013"/>
            <a:ext cx="7007225" cy="881062"/>
          </a:xfrm>
        </p:spPr>
        <p:txBody>
          <a:bodyPr/>
          <a:lstStyle/>
          <a:p>
            <a:pPr eaLnBrk="1" hangingPunct="1"/>
            <a:r>
              <a:rPr lang="hu-HU" altLang="en-US" sz="6000" smtClean="0"/>
              <a:t>Gyakorlati kérdések </a:t>
            </a:r>
            <a:endParaRPr lang="en-US" altLang="en-US" sz="6000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2238" y="3870325"/>
            <a:ext cx="7581900" cy="2122488"/>
          </a:xfrm>
          <a:noFill/>
        </p:spPr>
        <p:txBody>
          <a:bodyPr/>
          <a:lstStyle/>
          <a:p>
            <a:pPr eaLnBrk="1" hangingPunct="1"/>
            <a:r>
              <a:rPr lang="hu-HU" altLang="en-US" smtClean="0"/>
              <a:t>Kivitel</a:t>
            </a:r>
          </a:p>
          <a:p>
            <a:pPr eaLnBrk="1" hangingPunct="1"/>
            <a:r>
              <a:rPr lang="hu-HU" altLang="en-US" smtClean="0"/>
              <a:t>Adatlapok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56325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56326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A8232E9E-C6D6-4F29-A598-7DA6E6B6CB0A}" type="slidenum">
              <a:rPr lang="en-US" altLang="en-US" sz="1000">
                <a:solidFill>
                  <a:srgbClr val="8C2532"/>
                </a:solidFill>
              </a:rPr>
              <a:pPr/>
              <a:t>57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pic>
        <p:nvPicPr>
          <p:cNvPr id="57347" name="Picture 3" descr="YDIOKI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27388"/>
            <a:ext cx="51054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YDIOKI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781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51449" y="2826636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2400" b="1" dirty="0" err="1">
                <a:cs typeface="Arial" panose="020B0604020202020204" pitchFamily="34" charset="0"/>
              </a:rPr>
              <a:t>Kisáramú</a:t>
            </a:r>
            <a:endParaRPr lang="en-GB" altLang="en-US" sz="2400" b="1" dirty="0">
              <a:cs typeface="Arial" panose="020B0604020202020204" pitchFamily="34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305300" y="1871662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400" b="1" dirty="0" err="1">
                <a:cs typeface="Arial" panose="020B0604020202020204" pitchFamily="34" charset="0"/>
              </a:rPr>
              <a:t>Nagyáramú</a:t>
            </a:r>
            <a:endParaRPr lang="en-GB" altLang="en-US" sz="2400" b="1" dirty="0">
              <a:cs typeface="Arial" panose="020B0604020202020204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04800" y="57912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1800" b="1">
                <a:cs typeface="Arial" panose="020B0604020202020204" pitchFamily="34" charset="0"/>
              </a:rPr>
              <a:t>(Az integrált áramköri kivitelről majd később beszélünk)</a:t>
            </a:r>
          </a:p>
        </p:txBody>
      </p:sp>
      <p:sp>
        <p:nvSpPr>
          <p:cNvPr id="57352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 diódák gyakorlati kivitele</a:t>
            </a:r>
          </a:p>
        </p:txBody>
      </p:sp>
      <p:sp>
        <p:nvSpPr>
          <p:cNvPr id="57353" name="Date Placeholder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57354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1449" y="1604963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en-US" sz="2400" b="1" dirty="0" smtClean="0">
                <a:cs typeface="Arial" panose="020B0604020202020204" pitchFamily="34" charset="0"/>
              </a:rPr>
              <a:t>Furat/felület szerelt?</a:t>
            </a:r>
            <a:br>
              <a:rPr lang="hu-HU" altLang="en-US" sz="2400" b="1" dirty="0" smtClean="0">
                <a:cs typeface="Arial" panose="020B0604020202020204" pitchFamily="34" charset="0"/>
              </a:rPr>
            </a:br>
            <a:r>
              <a:rPr lang="hu-HU" altLang="en-US" sz="2400" b="1" dirty="0" smtClean="0">
                <a:cs typeface="Arial" panose="020B0604020202020204" pitchFamily="34" charset="0"/>
              </a:rPr>
              <a:t>Hőtechnikai kérdések!</a:t>
            </a:r>
            <a:endParaRPr lang="en-GB" altLang="en-US" sz="2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01DC1EAF-BED7-4F7E-A885-04A48742C3BD}" type="slidenum">
              <a:rPr lang="en-US" altLang="en-US" sz="1000">
                <a:solidFill>
                  <a:srgbClr val="8C2532"/>
                </a:solidFill>
              </a:rPr>
              <a:pPr/>
              <a:t>58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1724025" y="1200150"/>
          <a:ext cx="63246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3" name="Bitmap Image" r:id="rId4" imgW="14847728" imgH="12421389" progId="Paint.Picture">
                  <p:embed/>
                </p:oleObj>
              </mc:Choice>
              <mc:Fallback>
                <p:oleObj name="Bitmap Image" r:id="rId4" imgW="14847728" imgH="1242138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1200150"/>
                        <a:ext cx="63246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Az adatlapok </a:t>
            </a:r>
          </a:p>
        </p:txBody>
      </p:sp>
      <p:sp>
        <p:nvSpPr>
          <p:cNvPr id="32773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3277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2DAC0F25-A48A-4959-AC47-5182C9FA1AA3}" type="slidenum">
              <a:rPr lang="en-US" altLang="en-US" sz="1000">
                <a:solidFill>
                  <a:srgbClr val="8C2532"/>
                </a:solidFill>
              </a:rPr>
              <a:pPr/>
              <a:t>59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1076325" y="1398588"/>
          <a:ext cx="753427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Bitmap Image" r:id="rId4" imgW="14847728" imgH="4362171" progId="Paint.Picture">
                  <p:embed/>
                </p:oleObj>
              </mc:Choice>
              <mc:Fallback>
                <p:oleObj name="Bitmap Image" r:id="rId4" imgW="14847728" imgH="436217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398588"/>
                        <a:ext cx="7534275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0676" name="Picture 4" descr="KATA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7788"/>
            <a:ext cx="75438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0677" name="Picture 5" descr="KATAL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54688"/>
            <a:ext cx="6762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39700" y="461963"/>
            <a:ext cx="88455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en-US" sz="4000" b="1">
                <a:solidFill>
                  <a:srgbClr val="8C2532"/>
                </a:solidFill>
              </a:rPr>
              <a:t>Az adatlapok </a:t>
            </a:r>
          </a:p>
        </p:txBody>
      </p:sp>
      <p:sp>
        <p:nvSpPr>
          <p:cNvPr id="33799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33800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  <a:defRPr sz="28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Font typeface="Wingdings" panose="05000000000000000000" pitchFamily="2" charset="2"/>
              <a:buChar char="§"/>
              <a:defRPr sz="24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Char char="•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Char char="–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AF655FC-111D-4584-964A-1B27E28BB4AF}" type="slidenum">
              <a:rPr lang="en-US" altLang="en-US" sz="1000">
                <a:solidFill>
                  <a:srgbClr val="8C253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3000" dirty="0" smtClean="0"/>
              <a:t>EMLÉKEZTETŐ - Diffúziós egyenlet megoldása</a:t>
            </a:r>
          </a:p>
        </p:txBody>
      </p:sp>
      <p:pic>
        <p:nvPicPr>
          <p:cNvPr id="77831" name="Picture 10" descr="DIFF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422400"/>
            <a:ext cx="49720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7739" name="Object 11"/>
          <p:cNvGraphicFramePr>
            <a:graphicFrameLocks noChangeAspect="1"/>
          </p:cNvGraphicFramePr>
          <p:nvPr/>
        </p:nvGraphicFramePr>
        <p:xfrm>
          <a:off x="381000" y="1371600"/>
          <a:ext cx="5105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0" name="Equation" r:id="rId5" imgW="2489200" imgH="431800" progId="Equation.3">
                  <p:embed/>
                </p:oleObj>
              </mc:Choice>
              <mc:Fallback>
                <p:oleObj name="Equation" r:id="rId5" imgW="2489200" imgH="431800" progId="Equation.3">
                  <p:embed/>
                  <p:pic>
                    <p:nvPicPr>
                      <p:cNvPr id="4577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5105400" cy="882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463488"/>
              </p:ext>
            </p:extLst>
          </p:nvPr>
        </p:nvGraphicFramePr>
        <p:xfrm>
          <a:off x="762000" y="2682081"/>
          <a:ext cx="28194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1" name="Equation" r:id="rId7" imgW="1308100" imgH="457200" progId="Equation.3">
                  <p:embed/>
                </p:oleObj>
              </mc:Choice>
              <mc:Fallback>
                <p:oleObj name="Equation" r:id="rId7" imgW="1308100" imgH="457200" progId="Equation.3">
                  <p:embed/>
                  <p:pic>
                    <p:nvPicPr>
                      <p:cNvPr id="457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82081"/>
                        <a:ext cx="2819400" cy="985838"/>
                      </a:xfrm>
                      <a:prstGeom prst="rect">
                        <a:avLst/>
                      </a:prstGeom>
                      <a:solidFill>
                        <a:srgbClr val="C0C0C0">
                          <a:alpha val="50195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90893"/>
              </p:ext>
            </p:extLst>
          </p:nvPr>
        </p:nvGraphicFramePr>
        <p:xfrm>
          <a:off x="228600" y="4245371"/>
          <a:ext cx="4572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2" name="Equation" r:id="rId9" imgW="2260600" imgH="266700" progId="Equation.3">
                  <p:embed/>
                </p:oleObj>
              </mc:Choice>
              <mc:Fallback>
                <p:oleObj name="Equation" r:id="rId9" imgW="2260600" imgH="266700" progId="Equation.3">
                  <p:embed/>
                  <p:pic>
                    <p:nvPicPr>
                      <p:cNvPr id="4577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245371"/>
                        <a:ext cx="4572000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5" name="Text Box 15"/>
          <p:cNvSpPr txBox="1">
            <a:spLocks noChangeArrowheads="1"/>
          </p:cNvSpPr>
          <p:nvPr/>
        </p:nvSpPr>
        <p:spPr bwMode="auto">
          <a:xfrm>
            <a:off x="7531100" y="294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SzPct val="80000"/>
              <a:buFont typeface="Arial" panose="020B0604020202020204" pitchFamily="34" charset="0"/>
              <a:buChar char="►"/>
              <a:defRPr sz="28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Font typeface="Wingdings" panose="05000000000000000000" pitchFamily="2" charset="2"/>
              <a:buChar char="§"/>
              <a:defRPr sz="24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Char char="•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Char char="–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C2532"/>
              </a:buClr>
              <a:buChar char="»"/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Bookman Old Style" panose="02050604050505020204" pitchFamily="18" charset="0"/>
              </a:rPr>
              <a:t>p</a:t>
            </a:r>
            <a:endParaRPr lang="en-US" altLang="en-US" sz="240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783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76706"/>
              </p:ext>
            </p:extLst>
          </p:nvPr>
        </p:nvGraphicFramePr>
        <p:xfrm>
          <a:off x="1327150" y="5259387"/>
          <a:ext cx="18288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3" name="Equation" r:id="rId11" imgW="761669" imgH="266584" progId="Equation.3">
                  <p:embed/>
                </p:oleObj>
              </mc:Choice>
              <mc:Fallback>
                <p:oleObj name="Equation" r:id="rId11" imgW="761669" imgH="266584" progId="Equation.3">
                  <p:embed/>
                  <p:pic>
                    <p:nvPicPr>
                      <p:cNvPr id="778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5259387"/>
                        <a:ext cx="1828800" cy="636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átum helye 1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1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154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E4D1CC0-0186-4390-8D19-22FEEEEAE80D}" type="slidenum">
              <a:rPr lang="en-US" altLang="en-US" sz="1000">
                <a:solidFill>
                  <a:srgbClr val="8C2532"/>
                </a:solidFill>
              </a:rPr>
              <a:pPr/>
              <a:t>60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pic>
        <p:nvPicPr>
          <p:cNvPr id="58371" name="Picture 3" descr="DLOGK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2050"/>
            <a:ext cx="36972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DREV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6350"/>
            <a:ext cx="37211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39700" y="461963"/>
            <a:ext cx="88455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en-US" sz="4000" b="1">
                <a:solidFill>
                  <a:srgbClr val="8C2532"/>
                </a:solidFill>
              </a:rPr>
              <a:t>Az adatlapok </a:t>
            </a:r>
          </a:p>
        </p:txBody>
      </p:sp>
      <p:sp>
        <p:nvSpPr>
          <p:cNvPr id="58374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58375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9945F658-A99E-4FC0-8441-BAB3BF91310C}" type="slidenum">
              <a:rPr lang="en-US" altLang="en-US" sz="1000">
                <a:solidFill>
                  <a:srgbClr val="8C2532"/>
                </a:solidFill>
              </a:rPr>
              <a:pPr/>
              <a:t>61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pic>
        <p:nvPicPr>
          <p:cNvPr id="59395" name="Picture 3" descr="KATA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614363"/>
            <a:ext cx="3268662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38862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400" b="1" dirty="0">
                <a:cs typeface="Arial" panose="020B0604020202020204" pitchFamily="34" charset="0"/>
              </a:rPr>
              <a:t>0 </a:t>
            </a:r>
            <a:r>
              <a:rPr lang="en-US" altLang="en-US" sz="2400" b="1" dirty="0">
                <a:cs typeface="Arial" panose="020B0604020202020204" pitchFamily="34" charset="0"/>
                <a:sym typeface="Symbol" panose="05050102010706020507" pitchFamily="18" charset="2"/>
              </a:rPr>
              <a:t> 10</a:t>
            </a:r>
            <a:r>
              <a:rPr lang="en-US" altLang="en-US" sz="2400" b="1" dirty="0">
                <a:cs typeface="Arial" panose="020B0604020202020204" pitchFamily="34" charset="0"/>
              </a:rPr>
              <a:t>0 </a:t>
            </a:r>
            <a:r>
              <a:rPr lang="en-US" altLang="en-US" sz="2400" b="1" baseline="30000" dirty="0" err="1">
                <a:cs typeface="Arial" panose="020B0604020202020204" pitchFamily="34" charset="0"/>
              </a:rPr>
              <a:t>o</a:t>
            </a:r>
            <a:r>
              <a:rPr lang="en-US" altLang="en-US" sz="2400" b="1" dirty="0" err="1">
                <a:cs typeface="Arial" panose="020B0604020202020204" pitchFamily="34" charset="0"/>
              </a:rPr>
              <a:t>C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2400" b="1" dirty="0">
                <a:cs typeface="Arial" panose="020B0604020202020204" pitchFamily="34" charset="0"/>
              </a:rPr>
              <a:t>6,5 </a:t>
            </a:r>
            <a:r>
              <a:rPr lang="en-US" altLang="en-US" sz="2400" b="1" dirty="0"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400" b="1" dirty="0">
                <a:cs typeface="Arial" panose="020B0604020202020204" pitchFamily="34" charset="0"/>
              </a:rPr>
              <a:t> 1200 </a:t>
            </a:r>
            <a:r>
              <a:rPr lang="en-US" altLang="en-US" sz="2400" b="1" dirty="0" err="1">
                <a:cs typeface="Arial" panose="020B0604020202020204" pitchFamily="34" charset="0"/>
              </a:rPr>
              <a:t>nA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2400" b="1" dirty="0">
                <a:cs typeface="Arial" panose="020B0604020202020204" pitchFamily="34" charset="0"/>
              </a:rPr>
              <a:t>(1200/6,5)^0.01=1.054</a:t>
            </a:r>
          </a:p>
          <a:p>
            <a:pPr algn="ctr">
              <a:lnSpc>
                <a:spcPct val="100000"/>
              </a:lnSpc>
            </a:pPr>
            <a:r>
              <a:rPr lang="en-US" altLang="en-US" sz="2400" b="1" dirty="0">
                <a:cs typeface="Arial" panose="020B0604020202020204" pitchFamily="34" charset="0"/>
              </a:rPr>
              <a:t>5,4 %/</a:t>
            </a:r>
            <a:r>
              <a:rPr lang="en-US" altLang="en-US" sz="2400" b="1" baseline="30000" dirty="0" err="1">
                <a:cs typeface="Arial" panose="020B0604020202020204" pitchFamily="34" charset="0"/>
              </a:rPr>
              <a:t>o</a:t>
            </a:r>
            <a:r>
              <a:rPr lang="en-US" altLang="en-US" sz="2400" b="1" dirty="0" err="1">
                <a:cs typeface="Arial" panose="020B0604020202020204" pitchFamily="34" charset="0"/>
              </a:rPr>
              <a:t>C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en-US" b="1" dirty="0">
              <a:cs typeface="Arial" panose="020B0604020202020204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39700" y="461963"/>
            <a:ext cx="88455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en-US" sz="4000" b="1">
                <a:solidFill>
                  <a:srgbClr val="8C2532"/>
                </a:solidFill>
              </a:rPr>
              <a:t>Az adatlapok </a:t>
            </a:r>
          </a:p>
        </p:txBody>
      </p:sp>
      <p:sp>
        <p:nvSpPr>
          <p:cNvPr id="59398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59399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EE813FC5-1A57-4034-95D2-A6B60548B7AF}" type="slidenum">
              <a:rPr lang="en-US" altLang="en-US" sz="1000">
                <a:solidFill>
                  <a:srgbClr val="8C2532"/>
                </a:solidFill>
              </a:rPr>
              <a:pPr/>
              <a:t>62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pic>
        <p:nvPicPr>
          <p:cNvPr id="60419" name="Picture 3" descr="KATA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809625"/>
            <a:ext cx="348615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39700" y="461963"/>
            <a:ext cx="88455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en-US" sz="4000" b="1">
                <a:solidFill>
                  <a:srgbClr val="8C2532"/>
                </a:solidFill>
              </a:rPr>
              <a:t>Az adatlapok </a:t>
            </a:r>
          </a:p>
        </p:txBody>
      </p:sp>
      <p:sp>
        <p:nvSpPr>
          <p:cNvPr id="60421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6042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4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38" y="1185255"/>
            <a:ext cx="3493862" cy="287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C48D934-4CC6-4219-A560-B41081599AAC}" type="slidenum">
              <a:rPr lang="en-US" altLang="en-US" sz="1000">
                <a:solidFill>
                  <a:srgbClr val="8C2532"/>
                </a:solidFill>
              </a:rPr>
              <a:pPr/>
              <a:t>63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</a:t>
            </a:r>
            <a:r>
              <a:rPr lang="en-US" altLang="en-US" dirty="0" err="1" smtClean="0"/>
              <a:t>dióda</a:t>
            </a:r>
            <a:r>
              <a:rPr lang="hu-HU" altLang="en-US" dirty="0"/>
              <a:t> </a:t>
            </a:r>
            <a:r>
              <a:rPr lang="hu-HU" altLang="en-US" dirty="0" smtClean="0"/>
              <a:t>szimulációs modellje</a:t>
            </a:r>
          </a:p>
        </p:txBody>
      </p:sp>
      <p:sp>
        <p:nvSpPr>
          <p:cNvPr id="500743" name="Text Box 7"/>
          <p:cNvSpPr txBox="1">
            <a:spLocks noChangeArrowheads="1"/>
          </p:cNvSpPr>
          <p:nvPr/>
        </p:nvSpPr>
        <p:spPr bwMode="auto">
          <a:xfrm>
            <a:off x="158069" y="2899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hu-HU" sz="2400" b="1" dirty="0" smtClean="0">
                <a:latin typeface="Arial" charset="0"/>
                <a:cs typeface="Arial" charset="0"/>
              </a:rPr>
              <a:t>Modell egyenletek: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466" name="Date Placeholder 1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19467" name="Footer Placehold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9700" y="1435089"/>
            <a:ext cx="5731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hu-HU" sz="2400" dirty="0" smtClean="0">
                <a:latin typeface="Arial" charset="0"/>
                <a:cs typeface="Arial" charset="0"/>
              </a:rPr>
              <a:t>A dióda nagyjelű, nemlineáris </a:t>
            </a:r>
            <a:r>
              <a:rPr lang="hu-HU" sz="2400" b="1" dirty="0" smtClean="0">
                <a:latin typeface="Arial" charset="0"/>
                <a:cs typeface="Arial" charset="0"/>
              </a:rPr>
              <a:t>modellje: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70429"/>
              </p:ext>
            </p:extLst>
          </p:nvPr>
        </p:nvGraphicFramePr>
        <p:xfrm>
          <a:off x="288861" y="3535772"/>
          <a:ext cx="3821845" cy="53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Equation" r:id="rId5" imgW="1523880" imgH="228600" progId="Equation.3">
                  <p:embed/>
                </p:oleObj>
              </mc:Choice>
              <mc:Fallback>
                <p:oleObj name="Equation" r:id="rId5" imgW="1523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861" y="3535772"/>
                        <a:ext cx="3821845" cy="531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08621"/>
              </p:ext>
            </p:extLst>
          </p:nvPr>
        </p:nvGraphicFramePr>
        <p:xfrm>
          <a:off x="295958" y="4195152"/>
          <a:ext cx="2846710" cy="113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9" name="Equation" r:id="rId7" imgW="1269720" imgH="507960" progId="Equation.3">
                  <p:embed/>
                </p:oleObj>
              </mc:Choice>
              <mc:Fallback>
                <p:oleObj name="Equation" r:id="rId7" imgW="12697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958" y="4195152"/>
                        <a:ext cx="2846710" cy="113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26061"/>
              </p:ext>
            </p:extLst>
          </p:nvPr>
        </p:nvGraphicFramePr>
        <p:xfrm>
          <a:off x="249638" y="5333836"/>
          <a:ext cx="1579162" cy="9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0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638" y="5333836"/>
                        <a:ext cx="1579162" cy="99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772025" y="4908096"/>
            <a:ext cx="4213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hu-HU" sz="2400" b="1" dirty="0" smtClean="0">
                <a:latin typeface="Arial" charset="0"/>
                <a:cs typeface="Arial" charset="0"/>
              </a:rPr>
              <a:t>Modellparaméterek:</a:t>
            </a:r>
            <a:br>
              <a:rPr lang="hu-HU" sz="2400" b="1" dirty="0" smtClean="0">
                <a:latin typeface="Arial" charset="0"/>
                <a:cs typeface="Arial" charset="0"/>
              </a:rPr>
            </a:br>
            <a:r>
              <a:rPr 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hu-HU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0</a:t>
            </a:r>
            <a:r>
              <a:rPr 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m, C</a:t>
            </a:r>
            <a:r>
              <a:rPr lang="hu-HU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T0</a:t>
            </a:r>
            <a:r>
              <a:rPr 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hu-H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</a:t>
            </a:r>
            <a:r>
              <a:rPr lang="hu-HU" sz="24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…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139700" y="2540424"/>
            <a:ext cx="8845550" cy="2779025"/>
            <a:chOff x="212508" y="2850334"/>
            <a:chExt cx="8845550" cy="2779025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12508" y="2850334"/>
              <a:ext cx="4977823" cy="830997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D5262B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hu-HU" altLang="en-US" sz="2400" b="1" dirty="0" smtClean="0">
                  <a:solidFill>
                    <a:srgbClr val="D5262B"/>
                  </a:solidFill>
                  <a:cs typeface="Arial" panose="020B0604020202020204" pitchFamily="34" charset="0"/>
                </a:rPr>
                <a:t>Modell egyenletek a szimulációs program kódjába építve! </a:t>
              </a:r>
              <a:endParaRPr lang="en-GB" altLang="en-US" sz="2400" b="1" dirty="0">
                <a:cs typeface="Arial" panose="020B0604020202020204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080235" y="4798362"/>
              <a:ext cx="4977823" cy="830997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D5262B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hu-HU" altLang="en-US" sz="2400" b="1" dirty="0" smtClean="0">
                  <a:solidFill>
                    <a:srgbClr val="D5262B"/>
                  </a:solidFill>
                  <a:cs typeface="Arial" panose="020B0604020202020204" pitchFamily="34" charset="0"/>
                </a:rPr>
                <a:t>Modellparaméterek katalógus fájlból!</a:t>
              </a:r>
              <a:endParaRPr lang="en-GB" altLang="en-US" sz="2400" b="1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1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D801FBFA-3CDC-4A4B-81C7-2A3A911B504D}" type="slidenum">
              <a:rPr lang="en-US" altLang="en-US" sz="1000">
                <a:solidFill>
                  <a:srgbClr val="8C2532"/>
                </a:solidFill>
              </a:rPr>
              <a:pPr/>
              <a:t>7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308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Az ideális dióda karakterisztika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11188" y="1503363"/>
          <a:ext cx="4527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8" name="Equation" r:id="rId4" imgW="2019240" imgH="241200" progId="Equation.3">
                  <p:embed/>
                </p:oleObj>
              </mc:Choice>
              <mc:Fallback>
                <p:oleObj name="Equation" r:id="rId4" imgW="20192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03363"/>
                        <a:ext cx="4527550" cy="539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637724"/>
              </p:ext>
            </p:extLst>
          </p:nvPr>
        </p:nvGraphicFramePr>
        <p:xfrm>
          <a:off x="5376545" y="1277937"/>
          <a:ext cx="36607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9" name="Equation" r:id="rId6" imgW="2057400" imgH="482400" progId="Equation.3">
                  <p:embed/>
                </p:oleObj>
              </mc:Choice>
              <mc:Fallback>
                <p:oleObj name="Equation" r:id="rId6" imgW="20574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545" y="1277937"/>
                        <a:ext cx="3660775" cy="855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609600" y="4384675"/>
          <a:ext cx="3292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0" name="Equation" r:id="rId8" imgW="1815840" imgH="469800" progId="Equation.3">
                  <p:embed/>
                </p:oleObj>
              </mc:Choice>
              <mc:Fallback>
                <p:oleObj name="Equation" r:id="rId8" imgW="181584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84675"/>
                        <a:ext cx="3292475" cy="850900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609600" y="5549900"/>
          <a:ext cx="20574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1" name="Equation" r:id="rId10" imgW="927000" imgH="241200" progId="Equation.3">
                  <p:embed/>
                </p:oleObj>
              </mc:Choice>
              <mc:Fallback>
                <p:oleObj name="Equation" r:id="rId10" imgW="9270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49900"/>
                        <a:ext cx="2057400" cy="531813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0"/>
          <p:cNvGraphicFramePr>
            <a:graphicFrameLocks noChangeAspect="1"/>
          </p:cNvGraphicFramePr>
          <p:nvPr/>
        </p:nvGraphicFramePr>
        <p:xfrm>
          <a:off x="609600" y="3286125"/>
          <a:ext cx="54864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2" name="Equation" r:id="rId12" imgW="2933640" imgH="457200" progId="Equation.3">
                  <p:embed/>
                </p:oleObj>
              </mc:Choice>
              <mc:Fallback>
                <p:oleObj name="Equation" r:id="rId12" imgW="293364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86125"/>
                        <a:ext cx="5486400" cy="855663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609600" y="2257425"/>
          <a:ext cx="60356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3" name="Equation" r:id="rId14" imgW="3035160" imgH="393480" progId="Equation.3">
                  <p:embed/>
                </p:oleObj>
              </mc:Choice>
              <mc:Fallback>
                <p:oleObj name="Equation" r:id="rId14" imgW="30351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57425"/>
                        <a:ext cx="6035675" cy="781050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3"/>
          <p:cNvGraphicFramePr>
            <a:graphicFrameLocks noChangeAspect="1"/>
          </p:cNvGraphicFramePr>
          <p:nvPr/>
        </p:nvGraphicFramePr>
        <p:xfrm>
          <a:off x="5272088" y="4184650"/>
          <a:ext cx="3425825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4" name="Photo Editor Photo" r:id="rId16" imgW="6373115" imgH="4161905" progId="MSPhotoEd.3">
                  <p:embed/>
                </p:oleObj>
              </mc:Choice>
              <mc:Fallback>
                <p:oleObj name="Photo Editor Photo" r:id="rId16" imgW="6373115" imgH="4161905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4184650"/>
                        <a:ext cx="3425825" cy="223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algn="ctr">
                            <a:solidFill>
                              <a:srgbClr val="4D288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Date Placeholder 1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3084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033E954E-C707-4FA4-B9A1-2A95E3000BBD}" type="slidenum">
              <a:rPr lang="en-US" altLang="en-US" sz="1000">
                <a:solidFill>
                  <a:srgbClr val="8C2532"/>
                </a:solidFill>
              </a:rPr>
              <a:pPr/>
              <a:t>8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Az ideális dióda karakterisztika</a:t>
            </a:r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685800" y="3048000"/>
          <a:ext cx="3657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6" name="Equation" r:id="rId4" imgW="1815840" imgH="469800" progId="Equation.3">
                  <p:embed/>
                </p:oleObj>
              </mc:Choice>
              <mc:Fallback>
                <p:oleObj name="Equation" r:id="rId4" imgW="1815840" imgH="469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0"/>
                        <a:ext cx="3657600" cy="946150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609600" y="4495800"/>
          <a:ext cx="2286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7" name="Equation" r:id="rId6" imgW="927000" imgH="241200" progId="Equation.3">
                  <p:embed/>
                </p:oleObj>
              </mc:Choice>
              <mc:Fallback>
                <p:oleObj name="Equation" r:id="rId6" imgW="92700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95800"/>
                        <a:ext cx="2286000" cy="590550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685800" y="1447800"/>
          <a:ext cx="40894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8" name="Equation" r:id="rId8" imgW="1968480" imgH="457200" progId="Equation.3">
                  <p:embed/>
                </p:oleObj>
              </mc:Choice>
              <mc:Fallback>
                <p:oleObj name="Equation" r:id="rId8" imgW="196848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4089400" cy="950913"/>
                      </a:xfrm>
                      <a:prstGeom prst="rect">
                        <a:avLst/>
                      </a:prstGeom>
                      <a:solidFill>
                        <a:srgbClr val="C0C0C0">
                          <a:alpha val="39999"/>
                        </a:srgbClr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41" name="Object 13"/>
          <p:cNvGraphicFramePr>
            <a:graphicFrameLocks noChangeAspect="1"/>
          </p:cNvGraphicFramePr>
          <p:nvPr/>
        </p:nvGraphicFramePr>
        <p:xfrm>
          <a:off x="3219450" y="5303838"/>
          <a:ext cx="48958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9" name="Equation" r:id="rId10" imgW="2476440" imgH="507960" progId="Equation.3">
                  <p:embed/>
                </p:oleObj>
              </mc:Choice>
              <mc:Fallback>
                <p:oleObj name="Equation" r:id="rId10" imgW="2476440" imgH="507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303838"/>
                        <a:ext cx="4895850" cy="1004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4D288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42" name="Object 14"/>
          <p:cNvGraphicFramePr>
            <a:graphicFrameLocks noChangeAspect="1"/>
          </p:cNvGraphicFramePr>
          <p:nvPr/>
        </p:nvGraphicFramePr>
        <p:xfrm>
          <a:off x="3638550" y="2382838"/>
          <a:ext cx="48768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0" name="Equation" r:id="rId12" imgW="1384200" imgH="228600" progId="Equation.3">
                  <p:embed/>
                </p:oleObj>
              </mc:Choice>
              <mc:Fallback>
                <p:oleObj name="Equation" r:id="rId12" imgW="13842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2382838"/>
                        <a:ext cx="4876800" cy="806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5715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43" name="Text Box 15"/>
          <p:cNvSpPr txBox="1">
            <a:spLocks noChangeArrowheads="1"/>
          </p:cNvSpPr>
          <p:nvPr/>
        </p:nvSpPr>
        <p:spPr bwMode="auto">
          <a:xfrm>
            <a:off x="1628775" y="3905250"/>
            <a:ext cx="7315200" cy="561975"/>
          </a:xfrm>
          <a:prstGeom prst="rect">
            <a:avLst/>
          </a:prstGeom>
          <a:solidFill>
            <a:srgbClr val="FFFF99"/>
          </a:solidFill>
          <a:ln w="31750">
            <a:solidFill>
              <a:srgbClr val="D5262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US" sz="2400" baseline="-25000">
                <a:solidFill>
                  <a:srgbClr val="D5262B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a kisebbségi hordoz</a:t>
            </a:r>
            <a:r>
              <a:rPr lang="hu-HU" altLang="en-US" sz="2400" b="1">
                <a:solidFill>
                  <a:srgbClr val="D5262B"/>
                </a:solidFill>
                <a:cs typeface="Arial" panose="020B0604020202020204" pitchFamily="34" charset="0"/>
              </a:rPr>
              <a:t>ó sűrűséggel arányos!</a:t>
            </a:r>
            <a:endParaRPr lang="en-GB" altLang="en-US" sz="2400" b="1">
              <a:solidFill>
                <a:srgbClr val="D5262B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05238" y="4629150"/>
            <a:ext cx="2085975" cy="674688"/>
            <a:chOff x="2397" y="2916"/>
            <a:chExt cx="1314" cy="425"/>
          </a:xfrm>
        </p:grpSpPr>
        <p:sp>
          <p:nvSpPr>
            <p:cNvPr id="4109" name="AutoShape 16"/>
            <p:cNvSpPr>
              <a:spLocks/>
            </p:cNvSpPr>
            <p:nvPr/>
          </p:nvSpPr>
          <p:spPr bwMode="auto">
            <a:xfrm rot="5400000" flipV="1">
              <a:off x="2994" y="2624"/>
              <a:ext cx="120" cy="1314"/>
            </a:xfrm>
            <a:prstGeom prst="leftBrace">
              <a:avLst>
                <a:gd name="adj1" fmla="val 9125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en-US"/>
            </a:p>
          </p:txBody>
        </p:sp>
        <p:sp>
          <p:nvSpPr>
            <p:cNvPr id="4110" name="Text Box 17"/>
            <p:cNvSpPr txBox="1">
              <a:spLocks noChangeArrowheads="1"/>
            </p:cNvSpPr>
            <p:nvPr/>
          </p:nvSpPr>
          <p:spPr bwMode="auto">
            <a:xfrm>
              <a:off x="2898" y="2916"/>
              <a:ext cx="35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4D2885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en-US" sz="2800" b="1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hu-HU" altLang="en-US" sz="28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4107" name="Date Placeholder 1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 smtClean="0"/>
              <a:t>2017.03.07.</a:t>
            </a:r>
            <a:endParaRPr lang="en-US" altLang="en-US" sz="1000" dirty="0" smtClean="0"/>
          </a:p>
        </p:txBody>
      </p:sp>
      <p:sp>
        <p:nvSpPr>
          <p:cNvPr id="4108" name="Footer Placeholder 1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Mikroelektronika - A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pn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átmenet működése: Karakterisztikák ©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Poppe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 A., Székely V., Bognár </a:t>
            </a:r>
            <a:r>
              <a:rPr lang="hu-HU" altLang="en-US" sz="1000" dirty="0" err="1" smtClean="0">
                <a:solidFill>
                  <a:srgbClr val="8C2532"/>
                </a:solidFill>
                <a:latin typeface="Arial Narrow" panose="020B0606020202030204" pitchFamily="34" charset="0"/>
              </a:rPr>
              <a:t>Gy</a:t>
            </a:r>
            <a:r>
              <a:rPr lang="hu-HU" altLang="en-US" sz="1000" dirty="0" smtClean="0">
                <a:solidFill>
                  <a:srgbClr val="8C2532"/>
                </a:solidFill>
                <a:latin typeface="Arial Narrow" panose="020B0606020202030204" pitchFamily="34" charset="0"/>
              </a:rPr>
              <a:t>., BME-EET 2016</a:t>
            </a:r>
            <a:endParaRPr lang="en-US" altLang="en-US" sz="900" dirty="0" smtClean="0">
              <a:solidFill>
                <a:srgbClr val="8C253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4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fld id="{6E59D49A-DA40-4F6D-BDF6-EF71C1692EEF}" type="slidenum">
              <a:rPr lang="en-US" altLang="en-US" sz="1000">
                <a:solidFill>
                  <a:srgbClr val="8C2532"/>
                </a:solidFill>
              </a:rPr>
              <a:pPr/>
              <a:t>9</a:t>
            </a:fld>
            <a:endParaRPr lang="en-US" altLang="en-US" sz="1000">
              <a:solidFill>
                <a:srgbClr val="8C2532"/>
              </a:solidFill>
            </a:endParaRPr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Az ideális dióda karakterisztika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257800" y="1219200"/>
          <a:ext cx="29718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0" name="Equation" r:id="rId4" imgW="1218960" imgH="228600" progId="Equation.3">
                  <p:embed/>
                </p:oleObj>
              </mc:Choice>
              <mc:Fallback>
                <p:oleObj name="Equation" r:id="rId4" imgW="1218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2971800" cy="557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914400" y="1219200"/>
          <a:ext cx="3200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1" name="Equation" r:id="rId6" imgW="1384200" imgH="228600" progId="Equation.3">
                  <p:embed/>
                </p:oleObj>
              </mc:Choice>
              <mc:Fallback>
                <p:oleObj name="Equation" r:id="rId6" imgW="1384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3200400" cy="528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>
                        <a:solidFill>
                          <a:srgbClr val="D526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1828800" cy="576263"/>
          </a:xfrm>
          <a:prstGeom prst="rect">
            <a:avLst/>
          </a:prstGeom>
          <a:solidFill>
            <a:srgbClr val="FF33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PÉLDA</a:t>
            </a:r>
            <a:endParaRPr lang="en-GB" altLang="en-US" sz="2800" b="1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2514600" y="2085975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cs typeface="Arial" panose="020B0604020202020204" pitchFamily="34" charset="0"/>
              </a:rPr>
              <a:t>Egy Si dióda tel</a:t>
            </a:r>
            <a:r>
              <a:rPr lang="en-US" altLang="en-US" b="1">
                <a:cs typeface="Arial" panose="020B0604020202020204" pitchFamily="34" charset="0"/>
              </a:rPr>
              <a:t>ítési árama I</a:t>
            </a:r>
            <a:r>
              <a:rPr lang="en-US" altLang="en-US" b="1" baseline="-25000">
                <a:cs typeface="Arial" panose="020B0604020202020204" pitchFamily="34" charset="0"/>
              </a:rPr>
              <a:t>0</a:t>
            </a:r>
            <a:r>
              <a:rPr lang="en-US" altLang="en-US" b="1">
                <a:cs typeface="Arial" panose="020B0604020202020204" pitchFamily="34" charset="0"/>
              </a:rPr>
              <a:t>=10</a:t>
            </a:r>
            <a:r>
              <a:rPr lang="en-US" altLang="en-US" b="1" baseline="30000">
                <a:cs typeface="Arial" panose="020B0604020202020204" pitchFamily="34" charset="0"/>
              </a:rPr>
              <a:t>-13</a:t>
            </a:r>
            <a:r>
              <a:rPr lang="en-US" altLang="en-US" b="1">
                <a:cs typeface="Arial" panose="020B0604020202020204" pitchFamily="34" charset="0"/>
              </a:rPr>
              <a:t> A.</a:t>
            </a:r>
            <a:endParaRPr lang="en-GB" altLang="en-US" b="1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cs typeface="Arial" panose="020B0604020202020204" pitchFamily="34" charset="0"/>
              </a:rPr>
              <a:t>Mekkora a nyit</a:t>
            </a:r>
            <a:r>
              <a:rPr lang="hu-HU" altLang="en-US" b="1">
                <a:cs typeface="Arial" panose="020B0604020202020204" pitchFamily="34" charset="0"/>
              </a:rPr>
              <a:t>ófeszültség, ha az áram 1</a:t>
            </a:r>
            <a:r>
              <a:rPr lang="en-US" altLang="en-US" b="1">
                <a:cs typeface="Arial" panose="020B0604020202020204" pitchFamily="34" charset="0"/>
              </a:rPr>
              <a:t>0</a:t>
            </a:r>
            <a:r>
              <a:rPr lang="hu-HU" altLang="en-US" b="1">
                <a:cs typeface="Arial" panose="020B0604020202020204" pitchFamily="34" charset="0"/>
              </a:rPr>
              <a:t> mA?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457200" y="4057650"/>
            <a:ext cx="1828800" cy="576263"/>
          </a:xfrm>
          <a:prstGeom prst="rect">
            <a:avLst/>
          </a:prstGeom>
          <a:solidFill>
            <a:srgbClr val="FF33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PÉLDA</a:t>
            </a:r>
            <a:endParaRPr lang="en-GB" altLang="en-US" sz="2800" b="1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590800" y="4019550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4D288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en-US" b="1">
                <a:cs typeface="Arial" panose="020B0604020202020204" pitchFamily="34" charset="0"/>
              </a:rPr>
              <a:t>Mennyivel kell a nyitó feszültséget növelnünk ahhoz, hogy a nyitó áram tízszeres legyen?</a:t>
            </a:r>
            <a:endParaRPr lang="en-US" altLang="en-US" b="1">
              <a:cs typeface="Arial" panose="020B0604020202020204" pitchFamily="34" charset="0"/>
            </a:endParaRPr>
          </a:p>
        </p:txBody>
      </p:sp>
      <p:graphicFrame>
        <p:nvGraphicFramePr>
          <p:cNvPr id="485385" name="Object 9"/>
          <p:cNvGraphicFramePr>
            <a:graphicFrameLocks noChangeAspect="1"/>
          </p:cNvGraphicFramePr>
          <p:nvPr/>
        </p:nvGraphicFramePr>
        <p:xfrm>
          <a:off x="533400" y="5124450"/>
          <a:ext cx="807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2" name="Equation" r:id="rId8" imgW="3466800" imgH="228600" progId="Equation.3">
                  <p:embed/>
                </p:oleObj>
              </mc:Choice>
              <mc:Fallback>
                <p:oleObj name="Equation" r:id="rId8" imgW="34668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24450"/>
                        <a:ext cx="8077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6" name="Object 10"/>
          <p:cNvGraphicFramePr>
            <a:graphicFrameLocks noChangeAspect="1"/>
          </p:cNvGraphicFramePr>
          <p:nvPr/>
        </p:nvGraphicFramePr>
        <p:xfrm>
          <a:off x="517525" y="5886450"/>
          <a:ext cx="5670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3" name="Equation" r:id="rId10" imgW="2234880" imgH="203040" progId="Equation.3">
                  <p:embed/>
                </p:oleObj>
              </mc:Choice>
              <mc:Fallback>
                <p:oleObj name="Equation" r:id="rId10" imgW="22348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5886450"/>
                        <a:ext cx="56705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7" name="Object 11"/>
          <p:cNvGraphicFramePr>
            <a:graphicFrameLocks noChangeAspect="1"/>
          </p:cNvGraphicFramePr>
          <p:nvPr/>
        </p:nvGraphicFramePr>
        <p:xfrm>
          <a:off x="1123950" y="3198813"/>
          <a:ext cx="60880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4" name="Equation" r:id="rId12" imgW="2234880" imgH="228600" progId="Equation.3">
                  <p:embed/>
                </p:oleObj>
              </mc:Choice>
              <mc:Fallback>
                <p:oleObj name="Equation" r:id="rId12" imgW="223488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198813"/>
                        <a:ext cx="6088063" cy="62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átum helye 1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2017.03.07.</a:t>
            </a:r>
            <a:endParaRPr lang="en-US" dirty="0"/>
          </a:p>
        </p:txBody>
      </p:sp>
      <p:sp>
        <p:nvSpPr>
          <p:cNvPr id="18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021387" cy="2889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Mikroelektronika - A </a:t>
            </a:r>
            <a:r>
              <a:rPr lang="hu-HU" dirty="0" err="1" smtClean="0"/>
              <a:t>pn</a:t>
            </a:r>
            <a:r>
              <a:rPr lang="hu-HU" dirty="0" smtClean="0"/>
              <a:t> átmenet működése: Karakterisztikák © </a:t>
            </a:r>
            <a:r>
              <a:rPr lang="hu-HU" dirty="0" err="1" smtClean="0"/>
              <a:t>Poppe</a:t>
            </a:r>
            <a:r>
              <a:rPr lang="hu-HU" dirty="0" smtClean="0"/>
              <a:t> A., Székely V., Bognár </a:t>
            </a:r>
            <a:r>
              <a:rPr lang="hu-HU" dirty="0" err="1" smtClean="0"/>
              <a:t>Gy</a:t>
            </a:r>
            <a:r>
              <a:rPr lang="hu-HU" dirty="0" smtClean="0"/>
              <a:t>., BME-EET 2016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 autoUpdateAnimBg="0"/>
      <p:bldP spid="48538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MIKROELEKTRONIKA, VIEEA306&amp;quot;&quot;/&gt;&lt;property id=&quot;20307&quot; value=&quot;371&quot;/&gt;&lt;/object&gt;&lt;object type=&quot;3&quot; unique_id=&quot;10173&quot;&gt;&lt;property id=&quot;20148&quot; value=&quot;5&quot;/&gt;&lt;property id=&quot;20300&quot; value=&quot;Slide 2 - &amp;quot;Dióda karakterisztikák &amp;quot;&quot;/&gt;&lt;property id=&quot;20307&quot; value=&quot;372&quot;/&gt;&lt;/object&gt;&lt;object type=&quot;3&quot; unique_id=&quot;10174&quot;&gt;&lt;property id=&quot;20148&quot; value=&quot;5&quot;/&gt;&lt;property id=&quot;20300&quot; value=&quot;Slide 3 - &amp;quot;Az ideális dióda karakterisztika&amp;quot;&quot;/&gt;&lt;property id=&quot;20307&quot; value=&quot;373&quot;/&gt;&lt;/object&gt;&lt;object type=&quot;3&quot; unique_id=&quot;10175&quot;&gt;&lt;property id=&quot;20148&quot; value=&quot;5&quot;/&gt;&lt;property id=&quot;20300&quot; value=&quot;Slide 4 - &amp;quot;Az ideális dióda karakterisztika&amp;quot;&quot;/&gt;&lt;property id=&quot;20307&quot; value=&quot;374&quot;/&gt;&lt;/object&gt;&lt;object type=&quot;3&quot; unique_id=&quot;10176&quot;&gt;&lt;property id=&quot;20148&quot; value=&quot;5&quot;/&gt;&lt;property id=&quot;20300&quot; value=&quot;Slide 5 - &amp;quot;Az ideális dióda karakterisztika&amp;quot;&quot;/&gt;&lt;property id=&quot;20307&quot; value=&quot;376&quot;/&gt;&lt;/object&gt;&lt;object type=&quot;3&quot; unique_id=&quot;10177&quot;&gt;&lt;property id=&quot;20148&quot; value=&quot;5&quot;/&gt;&lt;property id=&quot;20300&quot; value=&quot;Slide 6 - &amp;quot;Másodlagos jelenségek&amp;quot;&quot;/&gt;&lt;property id=&quot;20307&quot; value=&quot;377&quot;/&gt;&lt;/object&gt;&lt;object type=&quot;3&quot; unique_id=&quot;10178&quot;&gt;&lt;property id=&quot;20148&quot; value=&quot;5&quot;/&gt;&lt;property id=&quot;20300&quot; value=&quot;Slide 7 - &amp;quot;Másodlagos jelenségek&amp;quot;&quot;/&gt;&lt;property id=&quot;20307&quot; value=&quot;378&quot;/&gt;&lt;/object&gt;&lt;object type=&quot;3&quot; unique_id=&quot;10179&quot;&gt;&lt;property id=&quot;20148&quot; value=&quot;5&quot;/&gt;&lt;property id=&quot;20300&quot; value=&quot;Slide 8 - &amp;quot;Másodlagos jelenségek&amp;quot;&quot;/&gt;&lt;property id=&quot;20307&quot; value=&quot;379&quot;/&gt;&lt;/object&gt;&lt;object type=&quot;3&quot; unique_id=&quot;10180&quot;&gt;&lt;property id=&quot;20148&quot; value=&quot;5&quot;/&gt;&lt;property id=&quot;20300&quot; value=&quot;Slide 9 - &amp;quot;Másodlagos jelenségek&amp;quot;&quot;/&gt;&lt;property id=&quot;20307&quot; value=&quot;380&quot;/&gt;&lt;/object&gt;&lt;object type=&quot;3&quot; unique_id=&quot;10181&quot;&gt;&lt;property id=&quot;20148&quot; value=&quot;5&quot;/&gt;&lt;property id=&quot;20300&quot; value=&quot;Slide 10 - &amp;quot;Másodlagos jelenségek&amp;quot;&quot;/&gt;&lt;property id=&quot;20307&quot; value=&quot;427&quot;/&gt;&lt;/object&gt;&lt;object type=&quot;3&quot; unique_id=&quot;10182&quot;&gt;&lt;property id=&quot;20148&quot; value=&quot;5&quot;/&gt;&lt;property id=&quot;20300&quot; value=&quot;Slide 11 - &amp;quot;Dióda kapacitásai &amp;quot;&quot;/&gt;&lt;property id=&quot;20307&quot; value=&quot;394&quot;/&gt;&lt;/object&gt;&lt;object type=&quot;3&quot; unique_id=&quot;10183&quot;&gt;&lt;property id=&quot;20148&quot; value=&quot;5&quot;/&gt;&lt;property id=&quot;20300&quot; value=&quot;Slide 12 - &amp;quot;A dióda kapacitásai&amp;quot;&quot;/&gt;&lt;property id=&quot;20307&quot; value=&quot;384&quot;/&gt;&lt;/object&gt;&lt;object type=&quot;3&quot; unique_id=&quot;10184&quot;&gt;&lt;property id=&quot;20148&quot; value=&quot;5&quot;/&gt;&lt;property id=&quot;20300&quot; value=&quot;Slide 13 - &amp;quot;A dióda kapacitásai&amp;quot;&quot;/&gt;&lt;property id=&quot;20307&quot; value=&quot;385&quot;/&gt;&lt;/object&gt;&lt;object type=&quot;3&quot; unique_id=&quot;10185&quot;&gt;&lt;property id=&quot;20148&quot; value=&quot;5&quot;/&gt;&lt;property id=&quot;20300&quot; value=&quot;Slide 14 - &amp;quot;A dióda kapacitásai&amp;quot;&quot;/&gt;&lt;property id=&quot;20307&quot; value=&quot;386&quot;/&gt;&lt;/object&gt;&lt;object type=&quot;3&quot; unique_id=&quot;10186&quot;&gt;&lt;property id=&quot;20148&quot; value=&quot;5&quot;/&gt;&lt;property id=&quot;20300&quot; value=&quot;Slide 15 - &amp;quot;A dióda kapacitásai&amp;quot;&quot;/&gt;&lt;property id=&quot;20307&quot; value=&quot;387&quot;/&gt;&lt;/object&gt;&lt;object type=&quot;3&quot; unique_id=&quot;10187&quot;&gt;&lt;property id=&quot;20148&quot; value=&quot;5&quot;/&gt;&lt;property id=&quot;20300&quot; value=&quot;Slide 16 - &amp;quot;A dióda kapacitásai&amp;quot;&quot;/&gt;&lt;property id=&quot;20307&quot; value=&quot;388&quot;/&gt;&lt;/object&gt;&lt;object type=&quot;3&quot; unique_id=&quot;10188&quot;&gt;&lt;property id=&quot;20148&quot; value=&quot;5&quot;/&gt;&lt;property id=&quot;20300&quot; value=&quot;Slide 17 - &amp;quot;A dióda kapacitásai&amp;quot;&quot;/&gt;&lt;property id=&quot;20307&quot; value=&quot;389&quot;/&gt;&lt;/object&gt;&lt;object type=&quot;3&quot; unique_id=&quot;10189&quot;&gt;&lt;property id=&quot;20148&quot; value=&quot;5&quot;/&gt;&lt;property id=&quot;20300&quot; value=&quot;Slide 18 - &amp;quot;Munkapont &amp;quot;&quot;/&gt;&lt;property id=&quot;20307&quot; value=&quot;395&quot;/&gt;&lt;/object&gt;&lt;object type=&quot;3&quot; unique_id=&quot;10190&quot;&gt;&lt;property id=&quot;20148&quot; value=&quot;5&quot;/&gt;&lt;property id=&quot;20300&quot; value=&quot;Slide 19 - &amp;quot;A munkapont&amp;quot;&quot;/&gt;&lt;property id=&quot;20307&quot; value=&quot;393&quot;/&gt;&lt;/object&gt;&lt;object type=&quot;3&quot; unique_id=&quot;10191&quot;&gt;&lt;property id=&quot;20148&quot; value=&quot;5&quot;/&gt;&lt;property id=&quot;20300&quot; value=&quot;Slide 20 - &amp;quot;A munkaegyenes szerkesztése&amp;quot;&quot;/&gt;&lt;property id=&quot;20307&quot; value=&quot;392&quot;/&gt;&lt;/object&gt;&lt;object type=&quot;3&quot; unique_id=&quot;10192&quot;&gt;&lt;property id=&quot;20148&quot; value=&quot;5&quot;/&gt;&lt;property id=&quot;20300&quot; value=&quot;Slide 21 - &amp;quot;A munkaegyenes szerkesztése&amp;quot;&quot;/&gt;&lt;property id=&quot;20307&quot; value=&quot;396&quot;/&gt;&lt;/object&gt;&lt;object type=&quot;3&quot; unique_id=&quot;10193&quot;&gt;&lt;property id=&quot;20148&quot; value=&quot;5&quot;/&gt;&lt;property id=&quot;20300&quot; value=&quot;Slide 22 - &amp;quot;A munkaegyenes szerkesztése&amp;quot;&quot;/&gt;&lt;property id=&quot;20307&quot; value=&quot;397&quot;/&gt;&lt;/object&gt;&lt;object type=&quot;3&quot; unique_id=&quot;10194&quot;&gt;&lt;property id=&quot;20148&quot; value=&quot;5&quot;/&gt;&lt;property id=&quot;20300&quot; value=&quot;Slide 23 - &amp;quot;A dióda nagyjelű helyettesítőképe&amp;quot;&quot;/&gt;&lt;property id=&quot;20307&quot; value=&quot;391&quot;/&gt;&lt;/object&gt;&lt;object type=&quot;3&quot; unique_id=&quot;10195&quot;&gt;&lt;property id=&quot;20148&quot; value=&quot;5&quot;/&gt;&lt;property id=&quot;20300&quot; value=&quot;Slide 24 - &amp;quot;Munkaponti linearizálás&amp;quot;&quot;/&gt;&lt;property id=&quot;20307&quot; value=&quot;398&quot;/&gt;&lt;/object&gt;&lt;object type=&quot;3&quot; unique_id=&quot;10196&quot;&gt;&lt;property id=&quot;20148&quot; value=&quot;5&quot;/&gt;&lt;property id=&quot;20300&quot; value=&quot;Slide 25 - &amp;quot;A dióda kisjelű működése&amp;quot;&quot;/&gt;&lt;property id=&quot;20307&quot; value=&quot;381&quot;/&gt;&lt;/object&gt;&lt;object type=&quot;3&quot; unique_id=&quot;10197&quot;&gt;&lt;property id=&quot;20148&quot; value=&quot;5&quot;/&gt;&lt;property id=&quot;20300&quot; value=&quot;Slide 26 - &amp;quot;A dióda differenciális ellenállása&amp;quot;&quot;/&gt;&lt;property id=&quot;20307&quot; value=&quot;382&quot;/&gt;&lt;/object&gt;&lt;object type=&quot;3&quot; unique_id=&quot;10198&quot;&gt;&lt;property id=&quot;20148&quot; value=&quot;5&quot;/&gt;&lt;property id=&quot;20300&quot; value=&quot;Slide 27 - &amp;quot;A dióda differenciális ellenállása&amp;quot;&quot;/&gt;&lt;property id=&quot;20307&quot; value=&quot;383&quot;/&gt;&lt;/object&gt;&lt;object type=&quot;3&quot; unique_id=&quot;10199&quot;&gt;&lt;property id=&quot;20148&quot; value=&quot;5&quot;/&gt;&lt;property id=&quot;20300&quot; value=&quot;Slide 28 - &amp;quot;A dióda kisjelű helyettesítőképe&amp;quot;&quot;/&gt;&lt;property id=&quot;20307&quot; value=&quot;390&quot;/&gt;&lt;/object&gt;&lt;object type=&quot;3&quot; unique_id=&quot;10200&quot;&gt;&lt;property id=&quot;20148&quot; value=&quot;5&quot;/&gt;&lt;property id=&quot;20300&quot; value=&quot;Slide 29 - &amp;quot;Hőmérséklet-&amp;#x0D;&amp;#x0A;függés &amp;quot;&quot;/&gt;&lt;property id=&quot;20307&quot; value=&quot;403&quot;/&gt;&lt;/object&gt;&lt;object type=&quot;3&quot; unique_id=&quot;10201&quot;&gt;&lt;property id=&quot;20148&quot; value=&quot;5&quot;/&gt;&lt;property id=&quot;20300&quot; value=&quot;Slide 30 - &amp;quot;A működés hőmérsékletfüggése&amp;quot;&quot;/&gt;&lt;property id=&quot;20307&quot; value=&quot;402&quot;/&gt;&lt;/object&gt;&lt;object type=&quot;3&quot; unique_id=&quot;10202&quot;&gt;&lt;property id=&quot;20148&quot; value=&quot;5&quot;/&gt;&lt;property id=&quot;20300&quot; value=&quot;Slide 32 - &amp;quot;A működés hőmérsékletfüggése&amp;quot;&quot;/&gt;&lt;property id=&quot;20307&quot; value=&quot;401&quot;/&gt;&lt;/object&gt;&lt;object type=&quot;3&quot; unique_id=&quot;10203&quot;&gt;&lt;property id=&quot;20148&quot; value=&quot;5&quot;/&gt;&lt;property id=&quot;20300&quot; value=&quot;Slide 33 - &amp;quot;A működés hőmérsékletfüggése&amp;quot;&quot;/&gt;&lt;property id=&quot;20307&quot; value=&quot;400&quot;/&gt;&lt;/object&gt;&lt;object type=&quot;3&quot; unique_id=&quot;10204&quot;&gt;&lt;property id=&quot;20148&quot; value=&quot;5&quot;/&gt;&lt;property id=&quot;20300&quot; value=&quot;Slide 34 - &amp;quot;A munkapont hőmérsékletfüggése&amp;quot;&quot;/&gt;&lt;property id=&quot;20307&quot; value=&quot;399&quot;/&gt;&lt;/object&gt;&lt;object type=&quot;3&quot; unique_id=&quot;10205&quot;&gt;&lt;property id=&quot;20148&quot; value=&quot;5&quot;/&gt;&lt;property id=&quot;20300&quot; value=&quot;Slide 35 - &amp;quot;A dióda kapcsoló működése &amp;quot;&quot;/&gt;&lt;property id=&quot;20307&quot; value=&quot;404&quot;/&gt;&lt;/object&gt;&lt;object type=&quot;3&quot; unique_id=&quot;10206&quot;&gt;&lt;property id=&quot;20148&quot; value=&quot;5&quot;/&gt;&lt;property id=&quot;20300&quot; value=&quot;Slide 36 - &amp;quot;Diódás vágó áramkörök&amp;quot;&quot;/&gt;&lt;property id=&quot;20307&quot; value=&quot;405&quot;/&gt;&lt;/object&gt;&lt;object type=&quot;3&quot; unique_id=&quot;10207&quot;&gt;&lt;property id=&quot;20148&quot; value=&quot;5&quot;/&gt;&lt;property id=&quot;20300&quot; value=&quot;Slide 37 - &amp;quot;Diódás vágó áramkörök&amp;quot;&quot;/&gt;&lt;property id=&quot;20307&quot; value=&quot;407&quot;/&gt;&lt;/object&gt;&lt;object type=&quot;3&quot; unique_id=&quot;10208&quot;&gt;&lt;property id=&quot;20148&quot; value=&quot;5&quot;/&gt;&lt;property id=&quot;20300&quot; value=&quot;Slide 38 - &amp;quot;Diódás vágó áramkörök&amp;quot;&quot;/&gt;&lt;property id=&quot;20307&quot; value=&quot;406&quot;/&gt;&lt;/object&gt;&lt;object type=&quot;3&quot; unique_id=&quot;10209&quot;&gt;&lt;property id=&quot;20148&quot; value=&quot;5&quot;/&gt;&lt;property id=&quot;20300&quot; value=&quot;Slide 39 - &amp;quot;Tranziens jelenségek&amp;quot;&quot;/&gt;&lt;property id=&quot;20307&quot; value=&quot;408&quot;/&gt;&lt;/object&gt;&lt;object type=&quot;3&quot; unique_id=&quot;10210&quot;&gt;&lt;property id=&quot;20148&quot; value=&quot;5&quot;/&gt;&lt;property id=&quot;20300&quot; value=&quot;Slide 40 - &amp;quot;Záró irányú feléledés&amp;quot;&quot;/&gt;&lt;property id=&quot;20307&quot; value=&quot;409&quot;/&gt;&lt;/object&gt;&lt;object type=&quot;3&quot; unique_id=&quot;10211&quot;&gt;&lt;property id=&quot;20148&quot; value=&quot;5&quot;/&gt;&lt;property id=&quot;20300&quot; value=&quot;Slide 41 - &amp;quot;A dióda tranziens működése&amp;quot;&quot;/&gt;&lt;property id=&quot;20307&quot; value=&quot;410&quot;/&gt;&lt;/object&gt;&lt;object type=&quot;3&quot; unique_id=&quot;10212&quot;&gt;&lt;property id=&quot;20148&quot; value=&quot;5&quot;/&gt;&lt;property id=&quot;20300&quot; value=&quot;Slide 42 - &amp;quot;A dióda tranziens működése&amp;quot;&quot;/&gt;&lt;property id=&quot;20307&quot; value=&quot;411&quot;/&gt;&lt;/object&gt;&lt;object type=&quot;3&quot; unique_id=&quot;10213&quot;&gt;&lt;property id=&quot;20148&quot; value=&quot;5&quot;/&gt;&lt;property id=&quot;20300&quot; value=&quot;Slide 43 - &amp;quot;Letörési jelenségek &amp;quot;&quot;/&gt;&lt;property id=&quot;20307&quot; value=&quot;412&quot;/&gt;&lt;/object&gt;&lt;object type=&quot;3&quot; unique_id=&quot;10214&quot;&gt;&lt;property id=&quot;20148&quot; value=&quot;5&quot;/&gt;&lt;property id=&quot;20300&quot; value=&quot;Slide 44 - &amp;quot;Letörési jelenségek&amp;quot;&quot;/&gt;&lt;property id=&quot;20307&quot; value=&quot;413&quot;/&gt;&lt;/object&gt;&lt;object type=&quot;3&quot; unique_id=&quot;10215&quot;&gt;&lt;property id=&quot;20148&quot; value=&quot;5&quot;/&gt;&lt;property id=&quot;20300&quot; value=&quot;Slide 45 - &amp;quot;A lavina letörés&amp;quot;&quot;/&gt;&lt;property id=&quot;20307&quot; value=&quot;414&quot;/&gt;&lt;/object&gt;&lt;object type=&quot;3&quot; unique_id=&quot;10216&quot;&gt;&lt;property id=&quot;20148&quot; value=&quot;5&quot;/&gt;&lt;property id=&quot;20300&quot; value=&quot;Slide 46 - &amp;quot;A Zener letörés&amp;quot;&quot;/&gt;&lt;property id=&quot;20307&quot; value=&quot;415&quot;/&gt;&lt;/object&gt;&lt;object type=&quot;3&quot; unique_id=&quot;10217&quot;&gt;&lt;property id=&quot;20148&quot; value=&quot;5&quot;/&gt;&lt;property id=&quot;20300&quot; value=&quot;Slide 47 - &amp;quot;Letörési jelenségek&amp;quot;&quot;/&gt;&lt;property id=&quot;20307&quot; value=&quot;416&quot;/&gt;&lt;/object&gt;&lt;object type=&quot;3&quot; unique_id=&quot;10218&quot;&gt;&lt;property id=&quot;20148&quot; value=&quot;5&quot;/&gt;&lt;property id=&quot;20300&quot; value=&quot;Slide 48 - &amp;quot;Letörési jelenségek&amp;quot;&quot;/&gt;&lt;property id=&quot;20307&quot; value=&quot;417&quot;/&gt;&lt;/object&gt;&lt;object type=&quot;3&quot; unique_id=&quot;10219&quot;&gt;&lt;property id=&quot;20148&quot; value=&quot;5&quot;/&gt;&lt;property id=&quot;20300&quot; value=&quot;Slide 49 - &amp;quot;Letörési jelenségek&amp;quot;&quot;/&gt;&lt;property id=&quot;20307&quot; value=&quot;418&quot;/&gt;&lt;/object&gt;&lt;object type=&quot;3&quot; unique_id=&quot;10220&quot;&gt;&lt;property id=&quot;20148&quot; value=&quot;5&quot;/&gt;&lt;property id=&quot;20300&quot; value=&quot;Slide 50 - &amp;quot;Gyakorlati kérdések &amp;quot;&quot;/&gt;&lt;property id=&quot;20307&quot; value=&quot;419&quot;/&gt;&lt;/object&gt;&lt;object type=&quot;3&quot; unique_id=&quot;10221&quot;&gt;&lt;property id=&quot;20148&quot; value=&quot;5&quot;/&gt;&lt;property id=&quot;20300&quot; value=&quot;Slide 51 - &amp;quot;A diódák gyakorlati kivitele&amp;quot;&quot;/&gt;&lt;property id=&quot;20307&quot; value=&quot;420&quot;/&gt;&lt;/object&gt;&lt;object type=&quot;3&quot; unique_id=&quot;10222&quot;&gt;&lt;property id=&quot;20148&quot; value=&quot;5&quot;/&gt;&lt;property id=&quot;20300&quot; value=&quot;Slide 52 - &amp;quot;Az adatlapok &amp;quot;&quot;/&gt;&lt;property id=&quot;20307&quot; value=&quot;421&quot;/&gt;&lt;/object&gt;&lt;object type=&quot;3&quot; unique_id=&quot;10223&quot;&gt;&lt;property id=&quot;20148&quot; value=&quot;5&quot;/&gt;&lt;property id=&quot;20300&quot; value=&quot;Slide 53&quot;/&gt;&lt;property id=&quot;20307&quot; value=&quot;422&quot;/&gt;&lt;/object&gt;&lt;object type=&quot;3&quot; unique_id=&quot;10224&quot;&gt;&lt;property id=&quot;20148&quot; value=&quot;5&quot;/&gt;&lt;property id=&quot;20300&quot; value=&quot;Slide 54&quot;/&gt;&lt;property id=&quot;20307&quot; value=&quot;423&quot;/&gt;&lt;/object&gt;&lt;object type=&quot;3&quot; unique_id=&quot;10225&quot;&gt;&lt;property id=&quot;20148&quot; value=&quot;5&quot;/&gt;&lt;property id=&quot;20300&quot; value=&quot;Slide 55&quot;/&gt;&lt;property id=&quot;20307&quot; value=&quot;424&quot;/&gt;&lt;/object&gt;&lt;object type=&quot;3&quot; unique_id=&quot;10226&quot;&gt;&lt;property id=&quot;20148&quot; value=&quot;5&quot;/&gt;&lt;property id=&quot;20300&quot; value=&quot;Slide 56&quot;/&gt;&lt;property id=&quot;20307&quot; value=&quot;425&quot;/&gt;&lt;/object&gt;&lt;object type=&quot;3&quot; unique_id=&quot;10227&quot;&gt;&lt;property id=&quot;20148&quot; value=&quot;5&quot;/&gt;&lt;property id=&quot;20300&quot; value=&quot;Slide 31 - &amp;quot;Emlékeztető:&amp;quot;&quot;/&gt;&lt;property id=&quot;20307&quot; value=&quot;4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4D288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4D288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4D288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4D288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4703</TotalTime>
  <Words>3277</Words>
  <Application>Microsoft Office PowerPoint</Application>
  <PresentationFormat>Diavetítés a képernyőre (4:3 oldalarány)</PresentationFormat>
  <Paragraphs>602</Paragraphs>
  <Slides>63</Slides>
  <Notes>62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63</vt:i4>
      </vt:variant>
    </vt:vector>
  </HeadingPairs>
  <TitlesOfParts>
    <vt:vector size="74" baseType="lpstr">
      <vt:lpstr>Arial</vt:lpstr>
      <vt:lpstr>Arial Narrow</vt:lpstr>
      <vt:lpstr>Bookman Old Style</vt:lpstr>
      <vt:lpstr>Cambria Math</vt:lpstr>
      <vt:lpstr>Symbol</vt:lpstr>
      <vt:lpstr>Times New Roman</vt:lpstr>
      <vt:lpstr>Wingdings</vt:lpstr>
      <vt:lpstr>1_Custom Design</vt:lpstr>
      <vt:lpstr>Photo Editor Photo</vt:lpstr>
      <vt:lpstr>Equation</vt:lpstr>
      <vt:lpstr>Bitmap Image</vt:lpstr>
      <vt:lpstr>MIKROELEKTRONIKA, VIEEAB00</vt:lpstr>
      <vt:lpstr>Dióda karakterisztikák </vt:lpstr>
      <vt:lpstr>Dióda nyitóirányú működése</vt:lpstr>
      <vt:lpstr>Dióda nyitóirányú működése</vt:lpstr>
      <vt:lpstr>PowerPoint-bemutató</vt:lpstr>
      <vt:lpstr>EMLÉKEZTETŐ - Diffúziós egyenlet megoldása</vt:lpstr>
      <vt:lpstr>Az ideális dióda karakterisztika</vt:lpstr>
      <vt:lpstr>Az ideális dióda karakterisztika</vt:lpstr>
      <vt:lpstr>Az ideális dióda karakterisztika</vt:lpstr>
      <vt:lpstr>Másodlagos jelenségek</vt:lpstr>
      <vt:lpstr>Másodlagos jelenségek</vt:lpstr>
      <vt:lpstr>Másodlagos jelenségek</vt:lpstr>
      <vt:lpstr>Másodlagos jelenségek</vt:lpstr>
      <vt:lpstr>Másodlagos jelenségek</vt:lpstr>
      <vt:lpstr>Dióda kapacitásai </vt:lpstr>
      <vt:lpstr>A dióda kapacitásai</vt:lpstr>
      <vt:lpstr>A dióda kapacitásai</vt:lpstr>
      <vt:lpstr>A dióda kapacitásai</vt:lpstr>
      <vt:lpstr>A dióda kapacitásai</vt:lpstr>
      <vt:lpstr>A dióda kapacitásai</vt:lpstr>
      <vt:lpstr>A dióda kapacitásai</vt:lpstr>
      <vt:lpstr>Munkapont </vt:lpstr>
      <vt:lpstr>A munkapont</vt:lpstr>
      <vt:lpstr>A munkaegyenes szerkesztése</vt:lpstr>
      <vt:lpstr>A munkaegyenes szerkesztése</vt:lpstr>
      <vt:lpstr>A munkaegyenes szerkesztése</vt:lpstr>
      <vt:lpstr>A dióda nagyjelű helyettesítőképe</vt:lpstr>
      <vt:lpstr>Munkaponti linearizálás</vt:lpstr>
      <vt:lpstr>A dióda kisjelű működése</vt:lpstr>
      <vt:lpstr>A dióda differenciális ellenállása</vt:lpstr>
      <vt:lpstr>A dióda differenciális ellenállása</vt:lpstr>
      <vt:lpstr>A dióda kisjelű helyettesítőképe</vt:lpstr>
      <vt:lpstr>Hőmérséklet- függés </vt:lpstr>
      <vt:lpstr>A működés hőmérsékletfüggése</vt:lpstr>
      <vt:lpstr>Emlékeztető:</vt:lpstr>
      <vt:lpstr>A működés hőmérsékletfüggése</vt:lpstr>
      <vt:lpstr>A működés hőmérsékletfüggése</vt:lpstr>
      <vt:lpstr>A munkapont hőmérsékletfüggése</vt:lpstr>
      <vt:lpstr>A dióda kapcsoló működése </vt:lpstr>
      <vt:lpstr>Diódás vágó áramkörök</vt:lpstr>
      <vt:lpstr>Diódás vágó áramkörök</vt:lpstr>
      <vt:lpstr>Diódás vágó áramkörök</vt:lpstr>
      <vt:lpstr>Dióda záróirányú működése</vt:lpstr>
      <vt:lpstr>Dióda záróirányú működése</vt:lpstr>
      <vt:lpstr>Tranziens jelenségek</vt:lpstr>
      <vt:lpstr>Záró irányú feléledés</vt:lpstr>
      <vt:lpstr>A dióda tranziens működése</vt:lpstr>
      <vt:lpstr>A dióda tranziens működése</vt:lpstr>
      <vt:lpstr>Letörési jelenségek </vt:lpstr>
      <vt:lpstr>Letörési jelenségek</vt:lpstr>
      <vt:lpstr>A lavina letörés</vt:lpstr>
      <vt:lpstr>A Zener letörés</vt:lpstr>
      <vt:lpstr>Letörési jelenségek</vt:lpstr>
      <vt:lpstr>Letörési jelenségek</vt:lpstr>
      <vt:lpstr>Letörési jelenségek</vt:lpstr>
      <vt:lpstr>Gyakorlati kérdések </vt:lpstr>
      <vt:lpstr>A diódák gyakorlati kivitele</vt:lpstr>
      <vt:lpstr>Az adatlapok </vt:lpstr>
      <vt:lpstr>PowerPoint-bemutató</vt:lpstr>
      <vt:lpstr>PowerPoint-bemutató</vt:lpstr>
      <vt:lpstr>PowerPoint-bemutató</vt:lpstr>
      <vt:lpstr>PowerPoint-bemutató</vt:lpstr>
      <vt:lpstr>A dióda szimulációs modellje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MicReD - Poppe Andras</dc:creator>
  <cp:lastModifiedBy>Bognár PhD György</cp:lastModifiedBy>
  <cp:revision>318</cp:revision>
  <cp:lastPrinted>2000-11-24T10:53:46Z</cp:lastPrinted>
  <dcterms:created xsi:type="dcterms:W3CDTF">2000-11-23T21:23:08Z</dcterms:created>
  <dcterms:modified xsi:type="dcterms:W3CDTF">2017-02-27T14:11:04Z</dcterms:modified>
</cp:coreProperties>
</file>